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70" r:id="rId3"/>
    <p:sldId id="268" r:id="rId4"/>
    <p:sldId id="287" r:id="rId5"/>
    <p:sldId id="288" r:id="rId6"/>
    <p:sldId id="267" r:id="rId7"/>
    <p:sldId id="276" r:id="rId8"/>
    <p:sldId id="290" r:id="rId9"/>
    <p:sldId id="291" r:id="rId10"/>
    <p:sldId id="292" r:id="rId11"/>
    <p:sldId id="282" r:id="rId12"/>
    <p:sldId id="281" r:id="rId13"/>
    <p:sldId id="286" r:id="rId14"/>
    <p:sldId id="269" r:id="rId15"/>
    <p:sldId id="289" r:id="rId16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Post" initials="HP" lastIdx="2" clrIdx="0">
    <p:extLst>
      <p:ext uri="{19B8F6BF-5375-455C-9EA6-DF929625EA0E}">
        <p15:presenceInfo xmlns:p15="http://schemas.microsoft.com/office/powerpoint/2012/main" userId="S::Helen.Post@etag.ee::b1316f91-1db9-4c83-b30c-cabf12178531" providerId="AD"/>
      </p:ext>
    </p:extLst>
  </p:cmAuthor>
  <p:cmAuthor id="2" name="Hele Priimets" initials="HP" lastIdx="3" clrIdx="1">
    <p:extLst>
      <p:ext uri="{19B8F6BF-5375-455C-9EA6-DF929625EA0E}">
        <p15:presenceInfo xmlns:p15="http://schemas.microsoft.com/office/powerpoint/2012/main" userId="S::hele.priimets@etag.ee::fe07565b-9c9d-48a2-8d22-d15a6ed7a4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1" autoAdjust="0"/>
    <p:restoredTop sz="76381" autoAdjust="0"/>
  </p:normalViewPr>
  <p:slideViewPr>
    <p:cSldViewPr snapToGrid="0">
      <p:cViewPr varScale="1">
        <p:scale>
          <a:sx n="87" d="100"/>
          <a:sy n="87" d="100"/>
        </p:scale>
        <p:origin x="11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4T07:24:49.9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2299 280 24575,'-9'-1'0,"0"-1"0,0 0 0,0 0 0,-16-7 0,-1 0 0,-4 1 0,-98-23 0,80 22 0,-54-20 0,-24-4 0,17 15 0,53 10 0,-75-21 0,84 17 0,-96-10 0,53 11 0,64 6 0,-73-11 0,-165-6 0,140 20 0,-164 7 0,279-4 0,0 1 0,-1 0 0,1 1 0,0 0 0,1 1 0,-1 0 0,0 0 0,1 1 0,0 0 0,0 0 0,0 1 0,1 0 0,0 0 0,-9 11 0,-10 13 0,2 0 0,-26 43 0,10-14 0,25-37 0,2 1 0,1 0 0,0 0 0,2 1 0,-12 42 0,10-23 0,3 0 0,-7 69 0,12-52 0,2 0 0,7 63 0,1-92 0,1-1 0,1 0 0,2-1 0,1 0 0,1 0 0,20 32 0,25 66 0,-41-89 0,41 69 0,-17-34 0,39 50 0,-64-99 0,1 0 0,2-1 0,0-1 0,1-1 0,1 0 0,1-2 0,24 19 0,-11-15 0,0-1 0,1-2 0,1-2 0,53 20 0,-40-20 0,0-2 0,1-3 0,1-2 0,85 8 0,409-12 0,-305-10 0,-191 4 0,77-4 0,-112 2 0,0-1 0,0-1 0,-1 0 0,1-1 0,-1 0 0,24-12 0,307-184 0,-337 196 0,-1 0 0,0 0 0,0-1 0,-1 0 0,1 0 0,-1 0 0,0-1 0,-1 0 0,1 0 0,-1 0 0,0 0 0,0-1 0,-1 0 0,0 0 0,2-8 0,4-14 0,-2-1 0,6-47 0,-9 51 0,1-1 0,12-40 0,-1 20 0,-3-1 0,-1 0 0,-3-1 0,6-77 0,-11-201 0,-6 182 0,1 129 0,-1 0 0,-1 0 0,0 0 0,-1 1 0,-1-1 0,0 1 0,-1 0 0,0 0 0,-2 0 0,0 1 0,-14-20 0,16 27 0,0 1 0,0-1 0,-1 1 0,1 0 0,-1 1 0,-1-1 0,1 1 0,-1 1 0,-11-6 0,-83-29 0,52 21 0,-34-16-60,-133-48-1245,187 73-5521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4T07:25:03.3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3066 155 24575,'-46'-3'0,"0"-3"0,1-1 0,-68-20 0,61 14 0,33 8 0,-81-19 0,-118-14 0,-280 6 0,-668 34 0,1121 0 0,1 2 0,0 3 0,1 1 0,-51 16 0,93-24 0,-81 19 0,-48 14 0,115-28 0,1 1 0,0 0 0,0 1 0,1 0 0,-1 1 0,-18 15 0,22-13 0,1-1 0,0 1 0,1 0 0,0 1 0,0 0 0,1 0 0,1 1 0,-8 16 0,-2 15 0,-13 47 0,16-48 0,6-17 0,1 0 0,1 0 0,1 1 0,1 0 0,1 28 0,2-37 0,1-1 0,1 1 0,0-1 0,1 0 0,1 1 0,1-2 0,0 1 0,1 0 0,8 15 0,106 175 0,-95-170 0,33 37 0,4 3 0,-7-13 0,-39-47 0,-1 1 0,15 22 0,-25-32 0,1 0 0,0-1 0,0 0 0,0 0 0,1 0 0,0-1 0,14 8 0,60 29 0,-45-25 0,-17-8 0,-1-2 0,1 0 0,0-1 0,1-1 0,36 5 0,100-2 0,-48-4 0,-65 1 0,84 22 0,7 1 0,-48-13 0,103 34 0,-3-1 0,-121-37 0,-41-8 0,0 2 0,0 0 0,28 11 0,-14-4 0,0-2 0,69 11 0,-59-14 0,8 0 0,1-2 0,84-5 0,-84-2 0,0 3 0,82 11 0,-23 2 0,1-6 0,169-8 0,-112-3 0,-76 6 0,74-3 0,-147-2 0,-1 0 0,0-2 0,0-1 0,44-15 0,-9 1 0,-35 12 0,-2 0 0,32-16 0,-47 20 0,-1-1 0,0 1 0,-1-1 0,1 0 0,-1-1 0,0 0 0,0 0 0,0 0 0,0 0 0,-1-1 0,0 1 0,6-12 0,30-85 0,-12 24 0,-12 35 0,18-80 0,-27 81 0,-2 0 0,-2 0 0,-2 0 0,-5-48 0,1-8 0,3 79 0,1 8 0,0 1 0,-1-1 0,0 1 0,-1-1 0,0 1 0,-1 0 0,0-1 0,-1 1 0,0 0 0,0 0 0,-1 1 0,-1-1 0,-9-16 0,-11-9 0,-2 1 0,-2 1 0,0 1 0,-2 2 0,-2 1 0,0 2 0,-41-26 0,-34-27 0,61 43 0,4 9 0,33 23 0,0-1 0,1-1 0,0 0 0,0 0 0,-9-9 0,4 1 0,0 1 0,-1 1 0,-1 0 0,0 1 0,-1 1 0,-28-15 0,-5 3 0,-59-17 0,98 36 0,3 1 0,-13-5 0,0 1 0,-1 0 0,0 2 0,0 0 0,-1 2 0,-23-1 0,-21 6-22,47 0-246,-1-1-1,1-1 0,-1-1 1,-38-7-1,39 2-6557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445FB-F5BE-4A0C-9840-8C1012A2AC8E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EDBAE-8168-4EA2-A980-22FF2570057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9530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EULS = Estonian University of Life Sciences</a:t>
            </a:r>
          </a:p>
          <a:p>
            <a:r>
              <a:rPr lang="en-GB" noProof="0" dirty="0"/>
              <a:t>TLU = Tallinn University</a:t>
            </a:r>
          </a:p>
          <a:p>
            <a:r>
              <a:rPr lang="en-GB" noProof="0" dirty="0" err="1"/>
              <a:t>TalTech</a:t>
            </a:r>
            <a:r>
              <a:rPr lang="en-GB" noProof="0" dirty="0"/>
              <a:t> = Tallinn University of Technology</a:t>
            </a:r>
          </a:p>
          <a:p>
            <a:r>
              <a:rPr lang="en-GB" noProof="0" dirty="0"/>
              <a:t>UT = University of Tartu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EDBAE-8168-4EA2-A980-22FF25700579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5196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EDBAE-8168-4EA2-A980-22FF25700579}" type="slidenum">
              <a:rPr lang="et-EE" smtClean="0"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31166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noProof="0" dirty="0"/>
              <a:t>If something concerning the procedures at your institution is unclear (regulations concerning the salary, contracts, etc.), then please contact the Research Administration Office/Grant Office of your institution.</a:t>
            </a:r>
            <a:endParaRPr lang="en-GB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/>
              <a:t>If you have any questions regarding the application process or you have some field-specific questions, then please </a:t>
            </a:r>
            <a:r>
              <a:rPr lang="en-GB" sz="1200" dirty="0"/>
              <a:t>contact the Research Funding Officer of your research field</a:t>
            </a:r>
            <a:r>
              <a:rPr lang="et-EE" sz="1200" dirty="0"/>
              <a:t>.</a:t>
            </a:r>
            <a:endParaRPr lang="en-GB" sz="12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EDBAE-8168-4EA2-A980-22FF25700579}" type="slidenum">
              <a:rPr lang="et-EE" smtClean="0"/>
              <a:t>15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99779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* </a:t>
            </a:r>
            <a:r>
              <a:rPr lang="et-EE" dirty="0" err="1"/>
              <a:t>It</a:t>
            </a:r>
            <a:r>
              <a:rPr lang="et-EE" dirty="0"/>
              <a:t>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allowed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be</a:t>
            </a:r>
            <a:r>
              <a:rPr lang="et-EE" dirty="0"/>
              <a:t> </a:t>
            </a:r>
            <a:r>
              <a:rPr lang="et-EE" dirty="0" err="1"/>
              <a:t>member</a:t>
            </a:r>
            <a:r>
              <a:rPr lang="et-EE" dirty="0"/>
              <a:t> in </a:t>
            </a:r>
            <a:r>
              <a:rPr lang="et-EE" dirty="0" err="1"/>
              <a:t>more</a:t>
            </a:r>
            <a:r>
              <a:rPr lang="et-EE" dirty="0"/>
              <a:t> </a:t>
            </a:r>
            <a:r>
              <a:rPr lang="et-EE" dirty="0" err="1"/>
              <a:t>than</a:t>
            </a:r>
            <a:r>
              <a:rPr lang="et-EE" dirty="0"/>
              <a:t> </a:t>
            </a:r>
            <a:r>
              <a:rPr lang="et-EE" dirty="0" err="1"/>
              <a:t>one</a:t>
            </a:r>
            <a:r>
              <a:rPr lang="et-EE" dirty="0"/>
              <a:t> grant </a:t>
            </a:r>
            <a:r>
              <a:rPr lang="et-EE" dirty="0" err="1"/>
              <a:t>application</a:t>
            </a:r>
            <a:r>
              <a:rPr lang="et-EE" dirty="0"/>
              <a:t> </a:t>
            </a:r>
            <a:r>
              <a:rPr lang="et-EE" dirty="0" err="1"/>
              <a:t>when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participation</a:t>
            </a:r>
            <a:r>
              <a:rPr lang="et-EE" dirty="0"/>
              <a:t> </a:t>
            </a:r>
            <a:r>
              <a:rPr lang="et-EE" dirty="0" err="1"/>
              <a:t>periods</a:t>
            </a:r>
            <a:r>
              <a:rPr lang="et-EE" dirty="0"/>
              <a:t> do </a:t>
            </a:r>
            <a:r>
              <a:rPr lang="et-EE" dirty="0" err="1"/>
              <a:t>not</a:t>
            </a:r>
            <a:r>
              <a:rPr lang="et-EE" dirty="0"/>
              <a:t> </a:t>
            </a:r>
            <a:r>
              <a:rPr lang="et-EE" dirty="0" err="1"/>
              <a:t>overlap</a:t>
            </a:r>
            <a:r>
              <a:rPr lang="et-EE" dirty="0"/>
              <a:t>. </a:t>
            </a:r>
            <a:r>
              <a:rPr lang="et-EE" dirty="0" err="1"/>
              <a:t>E.g</a:t>
            </a:r>
            <a:r>
              <a:rPr lang="et-EE" dirty="0"/>
              <a:t>. In grant </a:t>
            </a:r>
            <a:r>
              <a:rPr lang="et-EE" dirty="0" err="1"/>
              <a:t>application</a:t>
            </a:r>
            <a:r>
              <a:rPr lang="et-EE" dirty="0"/>
              <a:t> X,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participation</a:t>
            </a:r>
            <a:r>
              <a:rPr lang="et-EE" dirty="0"/>
              <a:t> periood </a:t>
            </a:r>
            <a:r>
              <a:rPr lang="et-EE" dirty="0" err="1"/>
              <a:t>is</a:t>
            </a:r>
            <a:r>
              <a:rPr lang="et-EE" dirty="0"/>
              <a:t> 2023-2024, </a:t>
            </a:r>
            <a:r>
              <a:rPr lang="et-EE" dirty="0" err="1"/>
              <a:t>but</a:t>
            </a:r>
            <a:r>
              <a:rPr lang="et-EE" dirty="0"/>
              <a:t> in grant </a:t>
            </a:r>
            <a:r>
              <a:rPr lang="et-EE" dirty="0" err="1"/>
              <a:t>application</a:t>
            </a:r>
            <a:r>
              <a:rPr lang="et-EE" dirty="0"/>
              <a:t> Y,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participation</a:t>
            </a:r>
            <a:r>
              <a:rPr lang="et-EE" dirty="0"/>
              <a:t> periood </a:t>
            </a:r>
            <a:r>
              <a:rPr lang="et-EE" dirty="0" err="1"/>
              <a:t>is</a:t>
            </a:r>
            <a:r>
              <a:rPr lang="et-EE" dirty="0"/>
              <a:t> 2025-2026.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EDBAE-8168-4EA2-A980-22FF25700579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07011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t-EE" sz="1200" b="0" dirty="0"/>
              <a:t>* </a:t>
            </a:r>
            <a:r>
              <a:rPr lang="en-US" dirty="0"/>
              <a:t>In justified cases, it is possible to request a later start date of the project than 1 July </a:t>
            </a:r>
            <a:r>
              <a:rPr lang="et-EE" dirty="0"/>
              <a:t>2023</a:t>
            </a:r>
            <a:r>
              <a:rPr lang="en-US" dirty="0"/>
              <a:t>, but in this case the end date of the project will not be extended.</a:t>
            </a:r>
            <a:endParaRPr lang="et-EE" sz="12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EDBAE-8168-4EA2-A980-22FF25700579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2954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t-EE" sz="1200" b="0" dirty="0"/>
              <a:t>* In </a:t>
            </a:r>
            <a:r>
              <a:rPr lang="et-EE" sz="1200" b="0" dirty="0" err="1"/>
              <a:t>case</a:t>
            </a:r>
            <a:r>
              <a:rPr lang="et-EE" sz="1200" b="0" dirty="0"/>
              <a:t> of </a:t>
            </a:r>
            <a:r>
              <a:rPr lang="en-US" dirty="0"/>
              <a:t>a later start date</a:t>
            </a:r>
            <a:r>
              <a:rPr lang="et-EE" dirty="0"/>
              <a:t>, </a:t>
            </a:r>
            <a:r>
              <a:rPr lang="en-US" dirty="0"/>
              <a:t>the end date of the project will not be extended.</a:t>
            </a:r>
            <a:endParaRPr lang="et-EE" sz="1200" b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EDBAE-8168-4EA2-A980-22FF25700579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53577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t-EE" sz="1200" b="0" dirty="0"/>
              <a:t>* In </a:t>
            </a:r>
            <a:r>
              <a:rPr lang="en-GB" sz="1200" b="0" noProof="0" dirty="0"/>
              <a:t>case</a:t>
            </a:r>
            <a:r>
              <a:rPr lang="et-EE" sz="1200" b="0" dirty="0"/>
              <a:t> of </a:t>
            </a:r>
            <a:r>
              <a:rPr lang="en-GB" noProof="0" dirty="0"/>
              <a:t>a later start </a:t>
            </a:r>
            <a:r>
              <a:rPr lang="en-US" dirty="0"/>
              <a:t>date</a:t>
            </a:r>
            <a:r>
              <a:rPr lang="et-EE" dirty="0"/>
              <a:t>, </a:t>
            </a:r>
            <a:r>
              <a:rPr lang="en-GB" noProof="0" dirty="0"/>
              <a:t>the end date of the project will not be extended</a:t>
            </a:r>
            <a:r>
              <a:rPr lang="en-US" dirty="0"/>
              <a:t>.</a:t>
            </a:r>
            <a:endParaRPr lang="et-E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0" noProof="0" dirty="0"/>
              <a:t>** In justified cases, it is possible to apply for an exception for leading the project while working at the institution on a part-time basis (minimum 0.2).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t-EE" sz="1200" b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EDBAE-8168-4EA2-A980-22FF25700579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04732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t-EE" dirty="0"/>
              <a:t>*In </a:t>
            </a:r>
            <a:r>
              <a:rPr lang="et-EE" dirty="0" err="1"/>
              <a:t>the</a:t>
            </a:r>
            <a:r>
              <a:rPr lang="et-EE" dirty="0"/>
              <a:t> PSG </a:t>
            </a:r>
            <a:r>
              <a:rPr lang="et-EE" dirty="0" err="1"/>
              <a:t>application</a:t>
            </a:r>
            <a:r>
              <a:rPr lang="et-EE" dirty="0"/>
              <a:t>, </a:t>
            </a:r>
            <a:r>
              <a:rPr lang="et-EE" dirty="0" err="1"/>
              <a:t>other</a:t>
            </a:r>
            <a:r>
              <a:rPr lang="et-EE" dirty="0"/>
              <a:t> </a:t>
            </a:r>
            <a:r>
              <a:rPr lang="et-EE" dirty="0" err="1"/>
              <a:t>participants</a:t>
            </a:r>
            <a:r>
              <a:rPr lang="et-EE" dirty="0"/>
              <a:t> are </a:t>
            </a:r>
            <a:r>
              <a:rPr lang="et-EE" dirty="0" err="1"/>
              <a:t>not</a:t>
            </a:r>
            <a:r>
              <a:rPr lang="et-EE" dirty="0"/>
              <a:t> </a:t>
            </a:r>
            <a:r>
              <a:rPr lang="et-EE" dirty="0" err="1"/>
              <a:t>obligatory</a:t>
            </a:r>
            <a:r>
              <a:rPr lang="et-EE" dirty="0"/>
              <a:t> </a:t>
            </a:r>
            <a:r>
              <a:rPr lang="et-EE" dirty="0" err="1"/>
              <a:t>but</a:t>
            </a:r>
            <a:r>
              <a:rPr lang="et-EE" dirty="0"/>
              <a:t> </a:t>
            </a:r>
            <a:r>
              <a:rPr lang="et-EE" dirty="0" err="1"/>
              <a:t>it</a:t>
            </a:r>
            <a:r>
              <a:rPr lang="et-EE" dirty="0"/>
              <a:t>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expected</a:t>
            </a:r>
            <a:r>
              <a:rPr lang="et-EE" dirty="0"/>
              <a:t> </a:t>
            </a:r>
            <a:r>
              <a:rPr lang="et-EE" dirty="0" err="1"/>
              <a:t>that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PI of a </a:t>
            </a:r>
            <a:r>
              <a:rPr lang="et-EE" dirty="0" err="1"/>
              <a:t>starting</a:t>
            </a:r>
            <a:r>
              <a:rPr lang="et-EE" dirty="0"/>
              <a:t> grant </a:t>
            </a:r>
            <a:r>
              <a:rPr lang="et-EE" dirty="0" err="1"/>
              <a:t>will</a:t>
            </a:r>
            <a:r>
              <a:rPr lang="et-EE" dirty="0"/>
              <a:t> </a:t>
            </a:r>
            <a:r>
              <a:rPr lang="et-EE" dirty="0" err="1"/>
              <a:t>form</a:t>
            </a:r>
            <a:r>
              <a:rPr lang="et-EE" dirty="0"/>
              <a:t> a </a:t>
            </a:r>
            <a:r>
              <a:rPr lang="et-EE" dirty="0" err="1"/>
              <a:t>research</a:t>
            </a:r>
            <a:r>
              <a:rPr lang="et-EE" dirty="0"/>
              <a:t> </a:t>
            </a:r>
            <a:r>
              <a:rPr lang="et-EE" dirty="0" err="1"/>
              <a:t>group</a:t>
            </a:r>
            <a:r>
              <a:rPr lang="et-EE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t-EE" dirty="0"/>
              <a:t>**In </a:t>
            </a:r>
            <a:r>
              <a:rPr lang="et-EE" dirty="0" err="1"/>
              <a:t>the</a:t>
            </a:r>
            <a:r>
              <a:rPr lang="et-EE" dirty="0"/>
              <a:t> PRG </a:t>
            </a:r>
            <a:r>
              <a:rPr lang="et-EE" dirty="0" err="1"/>
              <a:t>application</a:t>
            </a:r>
            <a:r>
              <a:rPr lang="et-EE" dirty="0"/>
              <a:t>, </a:t>
            </a:r>
            <a:r>
              <a:rPr lang="et-EE" dirty="0" err="1"/>
              <a:t>it</a:t>
            </a:r>
            <a:r>
              <a:rPr lang="et-EE" dirty="0"/>
              <a:t>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obligatory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have at </a:t>
            </a:r>
            <a:r>
              <a:rPr lang="et-EE" dirty="0" err="1"/>
              <a:t>least</a:t>
            </a:r>
            <a:r>
              <a:rPr lang="et-EE" dirty="0"/>
              <a:t> 3 </a:t>
            </a:r>
            <a:r>
              <a:rPr lang="et-EE" dirty="0" err="1"/>
              <a:t>team</a:t>
            </a:r>
            <a:r>
              <a:rPr lang="et-EE" dirty="0"/>
              <a:t> </a:t>
            </a:r>
            <a:r>
              <a:rPr lang="et-EE" dirty="0" err="1"/>
              <a:t>members</a:t>
            </a:r>
            <a:r>
              <a:rPr lang="et-EE" dirty="0"/>
              <a:t> (1PI+2) </a:t>
            </a:r>
            <a:r>
              <a:rPr lang="et-EE" dirty="0" err="1"/>
              <a:t>from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beginning</a:t>
            </a:r>
            <a:r>
              <a:rPr lang="et-EE" dirty="0"/>
              <a:t>.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EDBAE-8168-4EA2-A980-22FF25700579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5413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1200" b="0" noProof="0" dirty="0"/>
              <a:t>The size of the salary shall be determined by the institution.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t-EE" sz="1200" b="0" noProof="0" dirty="0"/>
              <a:t>T</a:t>
            </a:r>
            <a:r>
              <a:rPr lang="en-GB" sz="1200" b="0" noProof="0" dirty="0"/>
              <a:t>he institution is also responsible for keeping an eye on the accounting records of the </a:t>
            </a:r>
            <a:r>
              <a:rPr lang="et-EE" sz="1200" b="0" noProof="0" dirty="0"/>
              <a:t>grant</a:t>
            </a:r>
            <a:r>
              <a:rPr lang="en-GB" sz="1200" b="0" noProof="0" dirty="0"/>
              <a:t>.</a:t>
            </a:r>
            <a:endParaRPr lang="et-EE" sz="1200" b="0" dirty="0"/>
          </a:p>
          <a:p>
            <a:r>
              <a:rPr lang="en-GB" noProof="0" dirty="0"/>
              <a:t>Fixed grant amounts (incl. overhead):</a:t>
            </a:r>
          </a:p>
          <a:p>
            <a:r>
              <a:rPr lang="et-EE" dirty="0"/>
              <a:t>PUTJD I 54,000;</a:t>
            </a:r>
            <a:r>
              <a:rPr lang="it-IT" dirty="0"/>
              <a:t> </a:t>
            </a:r>
            <a:r>
              <a:rPr lang="et-EE" dirty="0"/>
              <a:t>PUTJD</a:t>
            </a:r>
            <a:r>
              <a:rPr lang="it-IT" dirty="0"/>
              <a:t> II </a:t>
            </a:r>
            <a:r>
              <a:rPr lang="et-EE" dirty="0"/>
              <a:t>57,000;</a:t>
            </a:r>
          </a:p>
          <a:p>
            <a:r>
              <a:rPr lang="et-EE" dirty="0"/>
              <a:t>PSG I </a:t>
            </a:r>
            <a:r>
              <a:rPr lang="it-IT" dirty="0"/>
              <a:t>72</a:t>
            </a:r>
            <a:r>
              <a:rPr lang="et-EE" dirty="0"/>
              <a:t>,</a:t>
            </a:r>
            <a:r>
              <a:rPr lang="it-IT" dirty="0"/>
              <a:t>000</a:t>
            </a:r>
            <a:r>
              <a:rPr lang="et-EE" dirty="0"/>
              <a:t>;</a:t>
            </a:r>
            <a:r>
              <a:rPr lang="it-IT" dirty="0"/>
              <a:t> </a:t>
            </a:r>
            <a:r>
              <a:rPr lang="et-EE" dirty="0"/>
              <a:t>P</a:t>
            </a:r>
            <a:r>
              <a:rPr lang="it-IT" dirty="0"/>
              <a:t>SG II 76</a:t>
            </a:r>
            <a:r>
              <a:rPr lang="et-EE" dirty="0"/>
              <a:t>,</a:t>
            </a:r>
            <a:r>
              <a:rPr lang="it-IT" dirty="0"/>
              <a:t>000</a:t>
            </a:r>
            <a:r>
              <a:rPr lang="et-EE" dirty="0"/>
              <a:t>;</a:t>
            </a:r>
            <a:r>
              <a:rPr lang="it-IT" dirty="0"/>
              <a:t> </a:t>
            </a:r>
            <a:r>
              <a:rPr lang="et-EE" dirty="0"/>
              <a:t>P</a:t>
            </a:r>
            <a:r>
              <a:rPr lang="it-IT" dirty="0"/>
              <a:t>SG III 110</a:t>
            </a:r>
            <a:r>
              <a:rPr lang="et-EE" dirty="0"/>
              <a:t>,</a:t>
            </a:r>
            <a:r>
              <a:rPr lang="it-IT" dirty="0"/>
              <a:t>000</a:t>
            </a:r>
            <a:r>
              <a:rPr lang="et-EE" dirty="0"/>
              <a:t>;</a:t>
            </a:r>
            <a:r>
              <a:rPr lang="it-IT" dirty="0"/>
              <a:t> </a:t>
            </a:r>
            <a:r>
              <a:rPr lang="et-EE" dirty="0"/>
              <a:t>P</a:t>
            </a:r>
            <a:r>
              <a:rPr lang="it-IT" dirty="0"/>
              <a:t>SG IV 117</a:t>
            </a:r>
            <a:r>
              <a:rPr lang="et-EE" dirty="0"/>
              <a:t>,</a:t>
            </a:r>
            <a:r>
              <a:rPr lang="it-IT" dirty="0"/>
              <a:t>000</a:t>
            </a:r>
            <a:r>
              <a:rPr lang="et-EE" dirty="0"/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dirty="0"/>
              <a:t>PRG I 168,750;</a:t>
            </a:r>
            <a:r>
              <a:rPr lang="it-IT" dirty="0"/>
              <a:t> </a:t>
            </a:r>
            <a:r>
              <a:rPr lang="et-EE" dirty="0"/>
              <a:t>PR</a:t>
            </a:r>
            <a:r>
              <a:rPr lang="it-IT" dirty="0"/>
              <a:t>G II </a:t>
            </a:r>
            <a:r>
              <a:rPr lang="et-EE" dirty="0"/>
              <a:t>183,25</a:t>
            </a:r>
            <a:r>
              <a:rPr lang="it-IT" dirty="0"/>
              <a:t>0</a:t>
            </a:r>
            <a:r>
              <a:rPr lang="et-EE" dirty="0"/>
              <a:t>;</a:t>
            </a:r>
            <a:r>
              <a:rPr lang="it-IT" dirty="0"/>
              <a:t> </a:t>
            </a:r>
            <a:r>
              <a:rPr lang="et-EE" dirty="0"/>
              <a:t>PR</a:t>
            </a:r>
            <a:r>
              <a:rPr lang="it-IT" dirty="0"/>
              <a:t>G III </a:t>
            </a:r>
            <a:r>
              <a:rPr lang="et-EE" dirty="0"/>
              <a:t>237,875;</a:t>
            </a:r>
            <a:r>
              <a:rPr lang="it-IT" dirty="0"/>
              <a:t> </a:t>
            </a:r>
            <a:r>
              <a:rPr lang="et-EE" dirty="0"/>
              <a:t>PR</a:t>
            </a:r>
            <a:r>
              <a:rPr lang="it-IT" dirty="0"/>
              <a:t>G IV </a:t>
            </a:r>
            <a:r>
              <a:rPr lang="et-EE" dirty="0"/>
              <a:t>257,125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EDBAE-8168-4EA2-A980-22FF25700579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1383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EDBAE-8168-4EA2-A980-22FF25700579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98957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EDBAE-8168-4EA2-A980-22FF25700579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02461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BE8BEC9-B7F2-42F4-AC73-3B6FED11B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75C8A5D-D56B-4E77-831B-92DF4D36A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21DC1D76-B5E6-4C7A-9E6B-557DEC480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087-D029-4954-8628-2DC88E798EB8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B7670C71-CBB1-48E2-83C4-2A168868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02C336B-808F-4C4B-998A-C594B07E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B548-62CD-4016-BAD6-C41F02C33E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4627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AFDA109-F9EE-4D0E-A3D3-146836C34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B61CC854-D8B7-4958-98F9-7D6A6C689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DE4118B9-62C6-4891-A564-54A73AC6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087-D029-4954-8628-2DC88E798EB8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F5117214-2976-483B-8428-57AC1D2B0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399CFB35-8D5B-4C21-A1FF-29C48FE15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B548-62CD-4016-BAD6-C41F02C33E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2103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AA003DE9-A1B0-4B42-9C2D-95CB832B5D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B40CFB0B-C7A1-4694-87D3-033FCB426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600B324D-E1DA-42E0-AA95-A8E7D1905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087-D029-4954-8628-2DC88E798EB8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FFEA5009-5985-4F6B-A648-8F2BD03F9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1C7BCF0-E2C0-4D4B-9782-50D1B4EF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B548-62CD-4016-BAD6-C41F02C33E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6003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695CB1E-45AE-4B30-BD6B-2AFBD6624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ECC22CD-E82A-4A2F-ADCE-ACA89D90C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B6A3CF32-55B2-4375-A75B-CE1586A64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087-D029-4954-8628-2DC88E798EB8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1B367085-3714-40F5-91EE-CC05FB06F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C9BB2195-645A-45D0-997B-05CB4299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B548-62CD-4016-BAD6-C41F02C33E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4341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E6B9838-33EA-47C8-A5B0-B22DC2F12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9CC453E0-8CEF-43D7-A543-98843D75B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3E432173-88DA-4E66-A78B-587F7B330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087-D029-4954-8628-2DC88E798EB8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E2732D71-0BDB-4F34-A945-FBB70282B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772F28B0-5903-421F-841F-C900E630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B548-62CD-4016-BAD6-C41F02C33E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746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581F319-FBB0-48A0-AA96-E77FE92C6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6A70656-F951-4323-9AF3-DB01919CA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E8ECF20D-F63E-4A0E-9BBD-DAC9A427B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132C9ECE-B5C7-4D42-BD3F-C12F67AC0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087-D029-4954-8628-2DC88E798EB8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CFADC1CD-5DBE-4A9B-B269-EEA6FA31D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CEDC1C84-5BA2-4AD1-8D03-8459C8F39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B548-62CD-4016-BAD6-C41F02C33E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9233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96F1715-5887-47C3-B408-F1037614D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73A13361-29CE-4391-BB62-EB80AE0E3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ECF9EF2C-2BA8-4D33-A069-37B683A84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81DB60CD-C2A3-4DD1-8EE1-C83514D7F4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C0D01298-0555-4DBB-99F9-0B5DCE617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DA19E345-5116-4D3C-AA83-01C5EAAB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087-D029-4954-8628-2DC88E798EB8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DD2C883B-8BBA-47FC-990E-C25025B9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84A7C243-4C7C-4B7E-A881-C02C2365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B548-62CD-4016-BAD6-C41F02C33E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6293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8B195B8-7D3C-45B0-B907-8FAB0B251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687EB33C-570A-4FEE-A8F6-B9B70B03B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087-D029-4954-8628-2DC88E798EB8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50F7001A-401F-48BA-B5FF-DC4E31B24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5482882D-F1BF-40E1-BE80-8F701C407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B548-62CD-4016-BAD6-C41F02C33E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826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0DE6FE75-1842-45DB-893B-3CA6709D2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087-D029-4954-8628-2DC88E798EB8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C13D5CC4-7467-40FF-A0C4-EDF89F648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D8DC70CA-AF26-4239-84D2-306201D2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B548-62CD-4016-BAD6-C41F02C33E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902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53F1814-AD6E-45AA-864A-5D3321674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28FEA3B-EDB9-467C-9B4A-355BC761D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9EF764AA-D37A-4DBE-8AC4-F790A53EC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B99709AF-E97F-411C-BD3F-52D68D8FB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087-D029-4954-8628-2DC88E798EB8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5DAEAEB8-B19A-4A5E-A7B6-4E855DEC1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3EDF4E22-4F8B-4549-A9DA-EF771F97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B548-62CD-4016-BAD6-C41F02C33E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715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2DA993C-2B96-45BB-8403-83F021281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E93FA3FA-A046-4E8B-84D4-0A91676E2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6C937BFF-6879-41F9-B77C-EE994AC60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2FF9A333-22C5-411A-A3B7-7AFE7C046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087-D029-4954-8628-2DC88E798EB8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75455651-EDBC-4C15-8724-2FEF914C6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EBFED5FE-24C9-40C6-90F4-9A1BFECA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B548-62CD-4016-BAD6-C41F02C33E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485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772865E2-DE7E-4603-AED7-D7456D36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F194ED73-E1B7-417C-806A-EA52B421F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C57992C5-768D-4269-A50C-11D939423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54087-D029-4954-8628-2DC88E798EB8}" type="datetimeFigureOut">
              <a:rPr lang="et-EE" smtClean="0"/>
              <a:t>04.03.2022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FD2052C8-B641-4253-BF59-8150407C4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E10545A-F36F-4C22-AA84-B99C4FC53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9B548-62CD-4016-BAD6-C41F02C33E0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2936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siret.rutiku@etag.ee" TargetMode="External"/><Relationship Id="rId3" Type="http://schemas.openxmlformats.org/officeDocument/2006/relationships/hyperlink" Target="mailto:ade.kallas-kivi@etag.ee" TargetMode="External"/><Relationship Id="rId7" Type="http://schemas.openxmlformats.org/officeDocument/2006/relationships/hyperlink" Target="mailto:eveli.laats@etag.e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ele.priimets@etag.ee" TargetMode="External"/><Relationship Id="rId5" Type="http://schemas.openxmlformats.org/officeDocument/2006/relationships/hyperlink" Target="mailto:raili.torga@etag.ee" TargetMode="External"/><Relationship Id="rId4" Type="http://schemas.openxmlformats.org/officeDocument/2006/relationships/hyperlink" Target="mailto:helen.post@etag.e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321542C-B652-4D14-B2DD-CC026EC9E3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Applying for Research Grants in 2022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C4106875-58FD-425B-9C33-485D95F3C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9350" y="4429386"/>
            <a:ext cx="9258650" cy="1459685"/>
          </a:xfrm>
        </p:spPr>
        <p:txBody>
          <a:bodyPr>
            <a:normAutofit/>
          </a:bodyPr>
          <a:lstStyle/>
          <a:p>
            <a:pPr algn="l"/>
            <a:r>
              <a:rPr lang="et-EE" dirty="0">
                <a:solidFill>
                  <a:srgbClr val="7030A0"/>
                </a:solidFill>
              </a:rPr>
              <a:t>Siret Rutiku, PhD</a:t>
            </a:r>
          </a:p>
          <a:p>
            <a:pPr algn="l"/>
            <a:r>
              <a:rPr lang="et-EE" dirty="0">
                <a:solidFill>
                  <a:srgbClr val="7030A0"/>
                </a:solidFill>
              </a:rPr>
              <a:t>Head of </a:t>
            </a:r>
            <a:r>
              <a:rPr lang="et-EE" dirty="0" err="1">
                <a:solidFill>
                  <a:srgbClr val="7030A0"/>
                </a:solidFill>
              </a:rPr>
              <a:t>the</a:t>
            </a:r>
            <a:r>
              <a:rPr lang="et-EE" dirty="0">
                <a:solidFill>
                  <a:srgbClr val="7030A0"/>
                </a:solidFill>
              </a:rPr>
              <a:t> Office of Research </a:t>
            </a:r>
            <a:r>
              <a:rPr lang="et-EE" dirty="0" err="1">
                <a:solidFill>
                  <a:srgbClr val="7030A0"/>
                </a:solidFill>
              </a:rPr>
              <a:t>Funding</a:t>
            </a:r>
            <a:endParaRPr lang="et-EE" dirty="0">
              <a:solidFill>
                <a:srgbClr val="7030A0"/>
              </a:solidFill>
            </a:endParaRPr>
          </a:p>
          <a:p>
            <a:pPr algn="l"/>
            <a:r>
              <a:rPr lang="et-EE" dirty="0">
                <a:solidFill>
                  <a:srgbClr val="7030A0"/>
                </a:solidFill>
              </a:rPr>
              <a:t>4 </a:t>
            </a:r>
            <a:r>
              <a:rPr lang="et-EE" dirty="0" err="1">
                <a:solidFill>
                  <a:srgbClr val="7030A0"/>
                </a:solidFill>
              </a:rPr>
              <a:t>March</a:t>
            </a:r>
            <a:r>
              <a:rPr lang="et-EE" dirty="0">
                <a:solidFill>
                  <a:srgbClr val="7030A0"/>
                </a:solidFill>
              </a:rPr>
              <a:t> 2022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42576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0C6BCE3-F301-47E2-9420-0995FB5C9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749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rgbClr val="7030A0"/>
                </a:solidFill>
              </a:rPr>
              <a:t>Fixed Grant Amounts</a:t>
            </a:r>
            <a:endParaRPr lang="en-GB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3123ECB-6767-473E-8B21-607843A9C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556"/>
            <a:ext cx="10515600" cy="550331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t-EE" sz="2400" dirty="0"/>
              <a:t>A </a:t>
            </a:r>
            <a:r>
              <a:rPr lang="en-GB" sz="2400" dirty="0"/>
              <a:t>grant consists of </a:t>
            </a:r>
          </a:p>
          <a:p>
            <a:pPr>
              <a:spcBef>
                <a:spcPts val="0"/>
              </a:spcBef>
            </a:pPr>
            <a:r>
              <a:rPr lang="en-GB" sz="2400" b="1" dirty="0"/>
              <a:t>direct costs</a:t>
            </a:r>
            <a:r>
              <a:rPr lang="en-GB" sz="2400" dirty="0"/>
              <a:t>, incl.</a:t>
            </a:r>
          </a:p>
          <a:p>
            <a:pPr lvl="1">
              <a:spcBef>
                <a:spcPts val="0"/>
              </a:spcBef>
            </a:pPr>
            <a:r>
              <a:rPr lang="en-GB" dirty="0"/>
              <a:t>staff costs (salaries with taxes, scholarships)</a:t>
            </a:r>
            <a:r>
              <a:rPr lang="et-EE" dirty="0"/>
              <a:t>;</a:t>
            </a:r>
            <a:endParaRPr lang="en-GB" dirty="0"/>
          </a:p>
          <a:p>
            <a:pPr lvl="1">
              <a:spcBef>
                <a:spcPts val="0"/>
              </a:spcBef>
            </a:pPr>
            <a:r>
              <a:rPr lang="en-GB" dirty="0"/>
              <a:t>research costs (incl. </a:t>
            </a:r>
            <a:r>
              <a:rPr lang="en-US" dirty="0"/>
              <a:t>subcontracting costs, costs related to the (open access) publication and </a:t>
            </a:r>
            <a:r>
              <a:rPr lang="en-GB" dirty="0"/>
              <a:t>popularisation </a:t>
            </a:r>
            <a:r>
              <a:rPr lang="en-US" dirty="0"/>
              <a:t>of the R&amp;D results, costs related to the protection of intellectual property</a:t>
            </a:r>
            <a:r>
              <a:rPr lang="et-EE" dirty="0"/>
              <a:t>, </a:t>
            </a:r>
            <a:r>
              <a:rPr lang="en-GB" dirty="0"/>
              <a:t>travel costs, </a:t>
            </a:r>
            <a:r>
              <a:rPr lang="en-US" dirty="0"/>
              <a:t>costs related to moving to and/or visiting the collaborating institution</a:t>
            </a:r>
            <a:r>
              <a:rPr lang="et-EE" dirty="0"/>
              <a:t> (in </a:t>
            </a:r>
            <a:r>
              <a:rPr lang="en-GB" dirty="0"/>
              <a:t>case of PUTJD projects</a:t>
            </a:r>
            <a:r>
              <a:rPr lang="et-EE" dirty="0"/>
              <a:t>) and </a:t>
            </a:r>
            <a:r>
              <a:rPr lang="en-GB" dirty="0"/>
              <a:t>other costs that </a:t>
            </a:r>
            <a:r>
              <a:rPr lang="en-US" dirty="0"/>
              <a:t>stem from the characteristics of the project</a:t>
            </a:r>
            <a:r>
              <a:rPr lang="et-EE" dirty="0"/>
              <a:t>);</a:t>
            </a:r>
          </a:p>
          <a:p>
            <a:pPr>
              <a:spcBef>
                <a:spcPts val="0"/>
              </a:spcBef>
            </a:pPr>
            <a:r>
              <a:rPr lang="en-GB" sz="2400" b="1" dirty="0"/>
              <a:t>overhead costs </a:t>
            </a:r>
            <a:r>
              <a:rPr lang="en-GB" sz="2400" dirty="0"/>
              <a:t>(PUTJD 5%, PSG and PRG 25% of direct costs).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Based on the estimated direct costs and on the specifics of the research, </a:t>
            </a:r>
            <a:r>
              <a:rPr lang="en-GB" sz="2400" dirty="0"/>
              <a:t>postdoctoral </a:t>
            </a:r>
            <a:r>
              <a:rPr lang="en-US" sz="2400" dirty="0"/>
              <a:t>grants are divided into two</a:t>
            </a:r>
            <a:r>
              <a:rPr lang="et-EE" sz="2400" dirty="0"/>
              <a:t> </a:t>
            </a:r>
            <a:r>
              <a:rPr lang="en-GB" sz="2400" dirty="0"/>
              <a:t>fixed grant amounts (I and II) per year.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Starting and team grants are divided into four </a:t>
            </a:r>
            <a:r>
              <a:rPr lang="en-US" sz="2400" dirty="0"/>
              <a:t>different fixed grant amounts</a:t>
            </a:r>
            <a:r>
              <a:rPr lang="et-EE" sz="2400" dirty="0"/>
              <a:t> (I, II, </a:t>
            </a:r>
            <a:r>
              <a:rPr lang="en-GB" sz="2400" dirty="0"/>
              <a:t>III, and IV) per year.</a:t>
            </a:r>
            <a:endParaRPr lang="et-EE" sz="2400" dirty="0"/>
          </a:p>
          <a:p>
            <a:pPr marL="0" indent="0">
              <a:spcBef>
                <a:spcPts val="0"/>
              </a:spcBef>
              <a:buNone/>
            </a:pPr>
            <a:endParaRPr lang="en-GB" sz="2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400" b="1" dirty="0">
                <a:solidFill>
                  <a:srgbClr val="7030A0"/>
                </a:solidFill>
              </a:rPr>
              <a:t>NB!</a:t>
            </a:r>
            <a:r>
              <a:rPr lang="en-GB" sz="2400" b="1" dirty="0"/>
              <a:t> </a:t>
            </a:r>
            <a:r>
              <a:rPr lang="en-GB" sz="2400" dirty="0"/>
              <a:t>Additional conditions have been laid down if applying for the large </a:t>
            </a:r>
            <a:r>
              <a:rPr lang="et-EE" sz="2400" dirty="0"/>
              <a:t>PSG </a:t>
            </a:r>
            <a:r>
              <a:rPr lang="et-EE" sz="2400" dirty="0" err="1"/>
              <a:t>or</a:t>
            </a:r>
            <a:r>
              <a:rPr lang="et-EE" sz="2400" dirty="0"/>
              <a:t> PRG </a:t>
            </a:r>
            <a:r>
              <a:rPr lang="en-GB" sz="2400" dirty="0"/>
              <a:t>grant amount (III or IV).</a:t>
            </a:r>
          </a:p>
        </p:txBody>
      </p:sp>
    </p:spTree>
    <p:extLst>
      <p:ext uri="{BB962C8B-B14F-4D97-AF65-F5344CB8AC3E}">
        <p14:creationId xmlns:p14="http://schemas.microsoft.com/office/powerpoint/2010/main" val="3302600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6169E96-DCEC-4212-B3F9-AFA921C2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525870"/>
            <a:ext cx="8780106" cy="571659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7030A0"/>
                </a:solidFill>
              </a:rPr>
              <a:t>In the application…</a:t>
            </a:r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C17050F2-A42C-4C83-BB83-723F05C0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1097529"/>
            <a:ext cx="10504713" cy="5079434"/>
          </a:xfrm>
        </p:spPr>
        <p:txBody>
          <a:bodyPr>
            <a:normAutofit/>
          </a:bodyPr>
          <a:lstStyle/>
          <a:p>
            <a:endParaRPr lang="et-EE" dirty="0"/>
          </a:p>
          <a:p>
            <a:r>
              <a:rPr lang="en-US" b="0" i="0" dirty="0">
                <a:effectLst/>
              </a:rPr>
              <a:t>The files that can be attached to the justification part of the application</a:t>
            </a:r>
            <a:r>
              <a:rPr lang="et-EE" b="0" i="0" dirty="0">
                <a:effectLst/>
              </a:rPr>
              <a:t> as PDF </a:t>
            </a:r>
            <a:r>
              <a:rPr lang="en-GB" b="0" i="0" dirty="0">
                <a:effectLst/>
              </a:rPr>
              <a:t>files</a:t>
            </a:r>
            <a:r>
              <a:rPr lang="en-US" b="0" i="0" dirty="0">
                <a:effectLst/>
              </a:rPr>
              <a:t> are as follows</a:t>
            </a:r>
            <a:r>
              <a:rPr lang="et-EE" b="0" i="0" dirty="0">
                <a:effectLst/>
              </a:rPr>
              <a:t>:</a:t>
            </a:r>
          </a:p>
          <a:p>
            <a:pPr marL="457200">
              <a:buFontTx/>
              <a:buChar char="-"/>
            </a:pPr>
            <a:r>
              <a:rPr lang="en-GB" b="0" i="0" dirty="0">
                <a:effectLst/>
              </a:rPr>
              <a:t>the list of references;</a:t>
            </a:r>
          </a:p>
          <a:p>
            <a:pPr marL="457200">
              <a:buFontTx/>
              <a:buChar char="-"/>
            </a:pPr>
            <a:r>
              <a:rPr lang="en-US" b="0" i="0" dirty="0">
                <a:effectLst/>
              </a:rPr>
              <a:t>timetable (e.g., Gantt chart</a:t>
            </a:r>
            <a:r>
              <a:rPr lang="en-GB" b="0" i="0" dirty="0">
                <a:effectLst/>
              </a:rPr>
              <a:t>, incl. </a:t>
            </a:r>
            <a:r>
              <a:rPr lang="en-GB" dirty="0"/>
              <a:t>deliverables and milestones</a:t>
            </a:r>
            <a:r>
              <a:rPr lang="en-US" b="0" i="0" dirty="0">
                <a:effectLst/>
              </a:rPr>
              <a:t>)</a:t>
            </a:r>
            <a:r>
              <a:rPr lang="et-EE" b="0" i="0" dirty="0">
                <a:effectLst/>
              </a:rPr>
              <a:t>;</a:t>
            </a:r>
          </a:p>
          <a:p>
            <a:pPr marL="457200">
              <a:buFontTx/>
              <a:buChar char="-"/>
            </a:pPr>
            <a:r>
              <a:rPr lang="en-US" b="0" i="0" dirty="0">
                <a:effectLst/>
              </a:rPr>
              <a:t>risk assessment and mitigation plan</a:t>
            </a:r>
            <a:r>
              <a:rPr lang="et-EE" dirty="0"/>
              <a:t> and a </a:t>
            </a:r>
            <a:r>
              <a:rPr lang="en-GB" dirty="0"/>
              <a:t>back-up plan</a:t>
            </a:r>
            <a:r>
              <a:rPr lang="et-EE" dirty="0"/>
              <a:t>.</a:t>
            </a:r>
            <a:endParaRPr lang="et-EE" b="0" i="0" dirty="0">
              <a:effectLst/>
            </a:endParaRPr>
          </a:p>
          <a:p>
            <a:r>
              <a:rPr lang="en-GB" dirty="0">
                <a:effectLst/>
                <a:ea typeface="Times New Roman" panose="02020603050405020304" pitchFamily="18" charset="0"/>
              </a:rPr>
              <a:t>It is not allowed to add any external links to the application that direct the reader</a:t>
            </a:r>
            <a:r>
              <a:rPr lang="et-EE" dirty="0">
                <a:effectLst/>
                <a:ea typeface="Times New Roman" panose="02020603050405020304" pitchFamily="18" charset="0"/>
              </a:rPr>
              <a:t> </a:t>
            </a:r>
            <a:r>
              <a:rPr lang="en-GB" dirty="0">
                <a:ea typeface="Times New Roman" panose="02020603050405020304" pitchFamily="18" charset="0"/>
              </a:rPr>
              <a:t>outside</a:t>
            </a:r>
            <a:r>
              <a:rPr lang="et-EE" dirty="0">
                <a:ea typeface="Times New Roman" panose="02020603050405020304" pitchFamily="18" charset="0"/>
              </a:rPr>
              <a:t> ETIS.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63782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6169E96-DCEC-4212-B3F9-AFA921C2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525870"/>
            <a:ext cx="8780106" cy="571659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7030A0"/>
                </a:solidFill>
              </a:rPr>
              <a:t>Evaluation of PUTJD applications</a:t>
            </a:r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C17050F2-A42C-4C83-BB83-723F05C0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1390261"/>
            <a:ext cx="10504713" cy="4786702"/>
          </a:xfrm>
        </p:spPr>
        <p:txBody>
          <a:bodyPr>
            <a:normAutofit/>
          </a:bodyPr>
          <a:lstStyle/>
          <a:p>
            <a:r>
              <a:rPr lang="en-GB" sz="2600" dirty="0"/>
              <a:t>Postdoctoral grant applications will be evaluated by a separate Expert Panel.</a:t>
            </a:r>
          </a:p>
          <a:p>
            <a:r>
              <a:rPr lang="en-US" sz="2600" dirty="0"/>
              <a:t>The applicant and the institution are entitled to make objections regarding the preliminary final evaluation</a:t>
            </a:r>
            <a:r>
              <a:rPr lang="et-EE" sz="2600" dirty="0"/>
              <a:t> (the so-</a:t>
            </a:r>
            <a:r>
              <a:rPr lang="en-GB" sz="2600" dirty="0"/>
              <a:t>called hearing approximately at the beginning of June).</a:t>
            </a:r>
          </a:p>
          <a:p>
            <a:r>
              <a:rPr lang="en-US" sz="2600" dirty="0"/>
              <a:t>The applications that have passed the quality threshold will be forwarded to the Panel on Research Ethics</a:t>
            </a:r>
            <a:r>
              <a:rPr lang="et-EE" sz="2600" dirty="0"/>
              <a:t> and </a:t>
            </a:r>
            <a:r>
              <a:rPr lang="et-EE" sz="2600" dirty="0" err="1"/>
              <a:t>Data</a:t>
            </a:r>
            <a:r>
              <a:rPr lang="et-EE" sz="2600" dirty="0"/>
              <a:t> Management, </a:t>
            </a:r>
            <a:r>
              <a:rPr lang="en-GB" sz="2600" dirty="0"/>
              <a:t>which will evaluate </a:t>
            </a:r>
            <a:r>
              <a:rPr lang="et-EE" sz="2600" dirty="0"/>
              <a:t>the</a:t>
            </a:r>
            <a:r>
              <a:rPr lang="en-US" sz="2600" dirty="0"/>
              <a:t> application in terms of research ethics and research data management</a:t>
            </a:r>
            <a:r>
              <a:rPr lang="et-EE" sz="2600" dirty="0"/>
              <a:t>.</a:t>
            </a:r>
          </a:p>
          <a:p>
            <a:r>
              <a:rPr lang="en-GB" sz="2600" dirty="0"/>
              <a:t>The Evaluation Committee will confirm the final evaluations and make t</a:t>
            </a:r>
            <a:r>
              <a:rPr lang="et-EE" sz="2600" dirty="0"/>
              <a:t>h</a:t>
            </a:r>
            <a:r>
              <a:rPr lang="en-GB" sz="2600" dirty="0"/>
              <a:t>e proposals to approve the applications (approximately by the end of September).</a:t>
            </a:r>
          </a:p>
          <a:p>
            <a:endParaRPr lang="et-EE" sz="2600" dirty="0"/>
          </a:p>
        </p:txBody>
      </p:sp>
    </p:spTree>
    <p:extLst>
      <p:ext uri="{BB962C8B-B14F-4D97-AF65-F5344CB8AC3E}">
        <p14:creationId xmlns:p14="http://schemas.microsoft.com/office/powerpoint/2010/main" val="3650443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6169E96-DCEC-4212-B3F9-AFA921C2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525870"/>
            <a:ext cx="8780106" cy="571659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7030A0"/>
                </a:solidFill>
              </a:rPr>
              <a:t>Evaluation of P</a:t>
            </a:r>
            <a:r>
              <a:rPr lang="et-EE" sz="4000" b="1" dirty="0">
                <a:solidFill>
                  <a:srgbClr val="7030A0"/>
                </a:solidFill>
              </a:rPr>
              <a:t>SG and PRG</a:t>
            </a:r>
            <a:r>
              <a:rPr lang="en-GB" sz="4000" b="1" dirty="0">
                <a:solidFill>
                  <a:srgbClr val="7030A0"/>
                </a:solidFill>
              </a:rPr>
              <a:t> applications</a:t>
            </a:r>
            <a:endParaRPr lang="et-EE" sz="4000" b="1" dirty="0">
              <a:solidFill>
                <a:srgbClr val="7030A0"/>
              </a:solidFill>
            </a:endParaRPr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C17050F2-A42C-4C83-BB83-723F05C0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1390261"/>
            <a:ext cx="10504713" cy="4786702"/>
          </a:xfrm>
        </p:spPr>
        <p:txBody>
          <a:bodyPr>
            <a:normAutofit fontScale="92500"/>
          </a:bodyPr>
          <a:lstStyle/>
          <a:p>
            <a:r>
              <a:rPr lang="en-GB" sz="2600" dirty="0"/>
              <a:t>Starting and team grant applications will first be evaluated in 17 Expert Panels that are based on seven research fields (see the list on the website of the Council).</a:t>
            </a:r>
          </a:p>
          <a:p>
            <a:r>
              <a:rPr lang="en-US" sz="2600" dirty="0"/>
              <a:t>The applicant and the institution are entitled to make objections regarding the preliminary final evaluation</a:t>
            </a:r>
            <a:r>
              <a:rPr lang="et-EE" sz="2600" dirty="0"/>
              <a:t> (the so-</a:t>
            </a:r>
            <a:r>
              <a:rPr lang="en-GB" sz="2600" dirty="0"/>
              <a:t>called hearing approximately at the </a:t>
            </a:r>
            <a:r>
              <a:rPr lang="et-EE" sz="2600" dirty="0"/>
              <a:t>end</a:t>
            </a:r>
            <a:r>
              <a:rPr lang="en-GB" sz="2600" dirty="0"/>
              <a:t> of </a:t>
            </a:r>
            <a:r>
              <a:rPr lang="et-EE" sz="2600" dirty="0"/>
              <a:t>August</a:t>
            </a:r>
            <a:r>
              <a:rPr lang="en-GB" sz="2600" dirty="0"/>
              <a:t>).</a:t>
            </a:r>
            <a:endParaRPr lang="et-EE" sz="2600" dirty="0"/>
          </a:p>
          <a:p>
            <a:r>
              <a:rPr lang="en-US" sz="2600" dirty="0"/>
              <a:t>The </a:t>
            </a:r>
            <a:r>
              <a:rPr lang="en-GB" sz="2600" dirty="0"/>
              <a:t>Evaluation Committee will decide which </a:t>
            </a:r>
            <a:r>
              <a:rPr lang="en-US" sz="2600" dirty="0"/>
              <a:t>applications that have passed the quality threshold will be forwarded to the Panel on Research Ethics</a:t>
            </a:r>
            <a:r>
              <a:rPr lang="et-EE" sz="2600" dirty="0"/>
              <a:t> and </a:t>
            </a:r>
            <a:r>
              <a:rPr lang="et-EE" sz="2600" dirty="0" err="1"/>
              <a:t>Data</a:t>
            </a:r>
            <a:r>
              <a:rPr lang="et-EE" sz="2600" dirty="0"/>
              <a:t> Management, </a:t>
            </a:r>
            <a:r>
              <a:rPr lang="en-GB" sz="2600" dirty="0"/>
              <a:t>which will evaluate </a:t>
            </a:r>
            <a:r>
              <a:rPr lang="et-EE" sz="2600" dirty="0"/>
              <a:t>the</a:t>
            </a:r>
            <a:r>
              <a:rPr lang="en-US" sz="2600" dirty="0"/>
              <a:t> application in terms of research ethics and research data management</a:t>
            </a:r>
            <a:r>
              <a:rPr lang="et-EE" sz="2600" dirty="0"/>
              <a:t>.</a:t>
            </a:r>
          </a:p>
          <a:p>
            <a:r>
              <a:rPr lang="en-GB" sz="2600" dirty="0"/>
              <a:t>The Evaluation Committee will confirm the final ranking lists </a:t>
            </a:r>
            <a:r>
              <a:rPr lang="et-EE" sz="2600" dirty="0"/>
              <a:t>of </a:t>
            </a:r>
            <a:r>
              <a:rPr lang="en-GB" sz="2600" dirty="0"/>
              <a:t>each Expert Panel and will make t</a:t>
            </a:r>
            <a:r>
              <a:rPr lang="et-EE" sz="2600" dirty="0"/>
              <a:t>h</a:t>
            </a:r>
            <a:r>
              <a:rPr lang="en-GB" sz="2600" dirty="0"/>
              <a:t>e proposals to approve the applications </a:t>
            </a:r>
            <a:r>
              <a:rPr lang="et-EE" sz="2600" dirty="0"/>
              <a:t>in </a:t>
            </a:r>
            <a:r>
              <a:rPr lang="en-GB" sz="2600" dirty="0"/>
              <a:t>seven research fields (approximately </a:t>
            </a:r>
            <a:r>
              <a:rPr lang="et-EE" sz="2600" dirty="0"/>
              <a:t>at</a:t>
            </a:r>
            <a:r>
              <a:rPr lang="en-GB" sz="2600" dirty="0"/>
              <a:t> the end of</a:t>
            </a:r>
            <a:r>
              <a:rPr lang="et-EE" sz="2600" dirty="0"/>
              <a:t> </a:t>
            </a:r>
            <a:r>
              <a:rPr lang="en-GB" sz="2600" dirty="0"/>
              <a:t>October/beginning </a:t>
            </a:r>
            <a:r>
              <a:rPr lang="et-EE" sz="2600" dirty="0"/>
              <a:t>of November</a:t>
            </a:r>
            <a:r>
              <a:rPr lang="en-GB" sz="2600" dirty="0"/>
              <a:t>).</a:t>
            </a:r>
          </a:p>
          <a:p>
            <a:endParaRPr lang="et-EE" sz="2600" dirty="0"/>
          </a:p>
          <a:p>
            <a:endParaRPr lang="et-EE" sz="2600" dirty="0"/>
          </a:p>
        </p:txBody>
      </p:sp>
    </p:spTree>
    <p:extLst>
      <p:ext uri="{BB962C8B-B14F-4D97-AF65-F5344CB8AC3E}">
        <p14:creationId xmlns:p14="http://schemas.microsoft.com/office/powerpoint/2010/main" val="3928954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6169E96-DCEC-4212-B3F9-AFA921C2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870"/>
            <a:ext cx="8912290" cy="571659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7030A0"/>
                </a:solidFill>
              </a:rPr>
              <a:t>Tips for applicants</a:t>
            </a:r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C17050F2-A42C-4C83-BB83-723F05C0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586" y="1255923"/>
            <a:ext cx="10318214" cy="4921040"/>
          </a:xfrm>
        </p:spPr>
        <p:txBody>
          <a:bodyPr>
            <a:normAutofit/>
          </a:bodyPr>
          <a:lstStyle/>
          <a:p>
            <a:pPr algn="just"/>
            <a:r>
              <a:rPr lang="en-GB" sz="2800" dirty="0"/>
              <a:t>Read the relevant application guidelines, evaluation </a:t>
            </a:r>
            <a:r>
              <a:rPr lang="en-GB" dirty="0"/>
              <a:t>g</a:t>
            </a:r>
            <a:r>
              <a:rPr lang="en-GB" sz="2800" dirty="0"/>
              <a:t>uidelines, checklist for applications, and </a:t>
            </a:r>
            <a:r>
              <a:rPr lang="en-GB" dirty="0"/>
              <a:t>b</a:t>
            </a:r>
            <a:r>
              <a:rPr lang="en-GB" sz="2800" dirty="0"/>
              <a:t>udget </a:t>
            </a:r>
            <a:r>
              <a:rPr lang="en-GB" dirty="0"/>
              <a:t>g</a:t>
            </a:r>
            <a:r>
              <a:rPr lang="en-GB" sz="2800" dirty="0"/>
              <a:t>uidelines</a:t>
            </a:r>
            <a:r>
              <a:rPr lang="en-GB" dirty="0"/>
              <a:t> that can be found on the website of the Council. </a:t>
            </a:r>
            <a:r>
              <a:rPr lang="en-GB" sz="2800" b="1" dirty="0">
                <a:solidFill>
                  <a:srgbClr val="7030A0"/>
                </a:solidFill>
              </a:rPr>
              <a:t>NB! </a:t>
            </a:r>
            <a:r>
              <a:rPr lang="en-GB" dirty="0"/>
              <a:t>Neither t</a:t>
            </a:r>
            <a:r>
              <a:rPr lang="en-GB" sz="2800" dirty="0"/>
              <a:t>he information on these slides nor in the FAQ section is complete!</a:t>
            </a:r>
          </a:p>
          <a:p>
            <a:pPr algn="just"/>
            <a:r>
              <a:rPr lang="en-GB" sz="2800" dirty="0"/>
              <a:t>If something remains unclear, then please ask for help</a:t>
            </a:r>
            <a:r>
              <a:rPr lang="et-EE" sz="2800" dirty="0"/>
              <a:t>.</a:t>
            </a:r>
          </a:p>
          <a:p>
            <a:pPr algn="just"/>
            <a:r>
              <a:rPr lang="en-GB" sz="2800" dirty="0"/>
              <a:t>Compile the application in accordance with the guidelines. Add only the files which are allowed. The limitations on the number of characters apply to all applicants.</a:t>
            </a:r>
          </a:p>
          <a:p>
            <a:pPr algn="just"/>
            <a:r>
              <a:rPr lang="en-GB" sz="2800" dirty="0"/>
              <a:t>All the members of the research staff have to update their ETIS CV. </a:t>
            </a:r>
          </a:p>
          <a:p>
            <a:pPr algn="just"/>
            <a:r>
              <a:rPr lang="en-GB" dirty="0"/>
              <a:t>Make sure that</a:t>
            </a:r>
            <a:r>
              <a:rPr lang="en-GB" sz="2800" dirty="0"/>
              <a:t> the data of your </a:t>
            </a:r>
            <a:r>
              <a:rPr lang="et-EE" sz="2800" dirty="0"/>
              <a:t>p</a:t>
            </a:r>
            <a:r>
              <a:rPr lang="en-GB" sz="2800" dirty="0" err="1"/>
              <a:t>ublications</a:t>
            </a:r>
            <a:r>
              <a:rPr lang="et-EE" sz="2800" dirty="0"/>
              <a:t> </a:t>
            </a:r>
            <a:r>
              <a:rPr lang="en-GB" sz="2800" dirty="0"/>
              <a:t>is</a:t>
            </a:r>
            <a:r>
              <a:rPr lang="et-EE" dirty="0"/>
              <a:t> </a:t>
            </a:r>
            <a:r>
              <a:rPr lang="en-GB" sz="2800" dirty="0"/>
              <a:t>correct (</a:t>
            </a:r>
            <a:r>
              <a:rPr lang="en-GB" dirty="0"/>
              <a:t>see the bibliometrics guidelines on the website of the Council</a:t>
            </a:r>
            <a:r>
              <a:rPr lang="en-GB" sz="2800" dirty="0"/>
              <a:t>).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68457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F958977-04CE-4327-81CF-083A63F4F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749"/>
          </a:xfrm>
        </p:spPr>
        <p:txBody>
          <a:bodyPr>
            <a:normAutofit fontScale="90000"/>
          </a:bodyPr>
          <a:lstStyle/>
          <a:p>
            <a:r>
              <a:rPr lang="en-GB" sz="3800" b="1" dirty="0">
                <a:solidFill>
                  <a:srgbClr val="7030A0"/>
                </a:solidFill>
              </a:rPr>
              <a:t>If you have any questions regarding the application</a:t>
            </a:r>
            <a:endParaRPr lang="en-GB" sz="3800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29D0F59-641F-430F-AC17-27CF3CA0D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4608"/>
            <a:ext cx="10515600" cy="547826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500" b="1" u="sng" dirty="0"/>
              <a:t>Research Funding Officers:</a:t>
            </a:r>
          </a:p>
          <a:p>
            <a:r>
              <a:rPr lang="en-GB" sz="3500" b="1" i="1" dirty="0">
                <a:solidFill>
                  <a:srgbClr val="7030A0"/>
                </a:solidFill>
              </a:rPr>
              <a:t>Medical and Health Sciences; Agricultural and Veterinary Sciences:</a:t>
            </a:r>
          </a:p>
          <a:p>
            <a:pPr marL="0" indent="0">
              <a:buNone/>
            </a:pPr>
            <a:r>
              <a:rPr lang="et-EE" sz="3500" b="1" dirty="0"/>
              <a:t>Ade Kallas-Kivi </a:t>
            </a:r>
            <a:r>
              <a:rPr lang="et-EE" sz="3500" dirty="0"/>
              <a:t>(tel 731 7366, </a:t>
            </a:r>
            <a:r>
              <a:rPr lang="et-EE" sz="3500" dirty="0">
                <a:hlinkClick r:id="rId3"/>
              </a:rPr>
              <a:t>ade.kallas-kivi@etag.ee</a:t>
            </a:r>
            <a:r>
              <a:rPr lang="et-EE" sz="3500" dirty="0"/>
              <a:t>)</a:t>
            </a:r>
          </a:p>
          <a:p>
            <a:r>
              <a:rPr lang="en-GB" sz="3500" b="1" i="1" dirty="0">
                <a:solidFill>
                  <a:srgbClr val="7030A0"/>
                </a:solidFill>
              </a:rPr>
              <a:t>Biological and Environmental Sciences: </a:t>
            </a:r>
          </a:p>
          <a:p>
            <a:pPr marL="0" indent="0">
              <a:buNone/>
            </a:pPr>
            <a:r>
              <a:rPr lang="et-EE" sz="3500" b="1" dirty="0"/>
              <a:t>Helen Post </a:t>
            </a:r>
            <a:r>
              <a:rPr lang="et-EE" sz="3500" dirty="0"/>
              <a:t>(</a:t>
            </a:r>
            <a:r>
              <a:rPr lang="nn-NO" sz="3500" dirty="0"/>
              <a:t>tel 731</a:t>
            </a:r>
            <a:r>
              <a:rPr lang="et-EE" sz="3500" dirty="0"/>
              <a:t> </a:t>
            </a:r>
            <a:r>
              <a:rPr lang="nn-NO" sz="3500" dirty="0"/>
              <a:t>736</a:t>
            </a:r>
            <a:r>
              <a:rPr lang="et-EE" sz="3500" dirty="0"/>
              <a:t>3</a:t>
            </a:r>
            <a:r>
              <a:rPr lang="nn-NO" sz="3500" dirty="0"/>
              <a:t>, </a:t>
            </a:r>
            <a:r>
              <a:rPr lang="et-EE" sz="3500" dirty="0" err="1">
                <a:hlinkClick r:id="rId4"/>
              </a:rPr>
              <a:t>helen.post</a:t>
            </a:r>
            <a:r>
              <a:rPr lang="nn-NO" sz="3500" dirty="0">
                <a:hlinkClick r:id="rId4"/>
              </a:rPr>
              <a:t>@etag.ee</a:t>
            </a:r>
            <a:r>
              <a:rPr lang="et-EE" sz="3500" dirty="0"/>
              <a:t>)</a:t>
            </a:r>
          </a:p>
          <a:p>
            <a:r>
              <a:rPr lang="en-GB" sz="3500" b="1" i="1" dirty="0">
                <a:solidFill>
                  <a:srgbClr val="7030A0"/>
                </a:solidFill>
              </a:rPr>
              <a:t>Exact Sciences:</a:t>
            </a:r>
          </a:p>
          <a:p>
            <a:pPr marL="0" indent="0">
              <a:buNone/>
            </a:pPr>
            <a:r>
              <a:rPr lang="et-EE" sz="3500" b="1" dirty="0"/>
              <a:t>Raili Torga </a:t>
            </a:r>
            <a:r>
              <a:rPr lang="et-EE" sz="3500" dirty="0"/>
              <a:t>(tel 731 7358, </a:t>
            </a:r>
            <a:r>
              <a:rPr lang="et-EE" sz="3500" dirty="0">
                <a:hlinkClick r:id="rId5"/>
              </a:rPr>
              <a:t>raili.torga@etag.ee</a:t>
            </a:r>
            <a:r>
              <a:rPr lang="et-EE" sz="3500" dirty="0"/>
              <a:t>)</a:t>
            </a:r>
          </a:p>
          <a:p>
            <a:r>
              <a:rPr lang="en-GB" sz="3500" b="1" i="1" dirty="0">
                <a:solidFill>
                  <a:srgbClr val="7030A0"/>
                </a:solidFill>
              </a:rPr>
              <a:t>Engineering and Technology:</a:t>
            </a:r>
          </a:p>
          <a:p>
            <a:pPr marL="0" indent="0">
              <a:buNone/>
            </a:pPr>
            <a:r>
              <a:rPr lang="et-EE" sz="3500" b="1" dirty="0"/>
              <a:t>Julia Uusna </a:t>
            </a:r>
            <a:r>
              <a:rPr lang="et-EE" sz="3500" dirty="0"/>
              <a:t>(</a:t>
            </a:r>
            <a:r>
              <a:rPr lang="nn-NO" sz="3500" dirty="0"/>
              <a:t>tel 731</a:t>
            </a:r>
            <a:r>
              <a:rPr lang="et-EE" sz="3500" dirty="0"/>
              <a:t> </a:t>
            </a:r>
            <a:r>
              <a:rPr lang="nn-NO" sz="3500" dirty="0"/>
              <a:t>73</a:t>
            </a:r>
            <a:r>
              <a:rPr lang="et-EE" sz="3500" dirty="0"/>
              <a:t>67, julia.uusna@etag.ee)</a:t>
            </a:r>
            <a:endParaRPr lang="et-EE" sz="3500" b="1" dirty="0"/>
          </a:p>
          <a:p>
            <a:r>
              <a:rPr lang="en-GB" sz="3500" b="1" i="1" dirty="0">
                <a:solidFill>
                  <a:srgbClr val="7030A0"/>
                </a:solidFill>
              </a:rPr>
              <a:t>Humanities and the Arts: </a:t>
            </a:r>
          </a:p>
          <a:p>
            <a:pPr marL="0" indent="0">
              <a:buNone/>
            </a:pPr>
            <a:r>
              <a:rPr lang="et-EE" sz="3500" b="1" dirty="0"/>
              <a:t>Hele Priimets </a:t>
            </a:r>
            <a:r>
              <a:rPr lang="et-EE" sz="3500" dirty="0"/>
              <a:t>(tel 730 0326, </a:t>
            </a:r>
            <a:r>
              <a:rPr lang="et-EE" sz="3500" dirty="0">
                <a:hlinkClick r:id="rId6"/>
              </a:rPr>
              <a:t>hele.priimets@etag.ee</a:t>
            </a:r>
            <a:r>
              <a:rPr lang="et-EE" sz="3500" dirty="0"/>
              <a:t>) </a:t>
            </a:r>
          </a:p>
          <a:p>
            <a:r>
              <a:rPr lang="en-GB" sz="3500" b="1" i="1" dirty="0">
                <a:solidFill>
                  <a:srgbClr val="7030A0"/>
                </a:solidFill>
              </a:rPr>
              <a:t>Social Sciences: </a:t>
            </a:r>
          </a:p>
          <a:p>
            <a:pPr marL="0" indent="0">
              <a:buNone/>
            </a:pPr>
            <a:r>
              <a:rPr lang="et-EE" sz="3500" b="1" dirty="0"/>
              <a:t>Eveli </a:t>
            </a:r>
            <a:r>
              <a:rPr lang="et-EE" sz="3500" b="1" dirty="0" err="1"/>
              <a:t>Laats</a:t>
            </a:r>
            <a:r>
              <a:rPr lang="et-EE" sz="3500" b="1" dirty="0"/>
              <a:t> </a:t>
            </a:r>
            <a:r>
              <a:rPr lang="et-EE" sz="3500" dirty="0"/>
              <a:t>(tel 731 7364</a:t>
            </a:r>
            <a:r>
              <a:rPr lang="nn-NO" sz="3500" dirty="0"/>
              <a:t>, </a:t>
            </a:r>
            <a:r>
              <a:rPr lang="et-EE" sz="3500" dirty="0">
                <a:hlinkClick r:id="rId7"/>
              </a:rPr>
              <a:t>eveli.laats@etag.ee</a:t>
            </a:r>
            <a:r>
              <a:rPr lang="et-EE" sz="3500" dirty="0"/>
              <a:t>)</a:t>
            </a:r>
            <a:endParaRPr lang="et-EE" sz="35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t-EE" sz="3500" b="1" u="sng" dirty="0"/>
              <a:t>Head of </a:t>
            </a:r>
            <a:r>
              <a:rPr lang="et-EE" sz="3500" b="1" u="sng" dirty="0" err="1"/>
              <a:t>the</a:t>
            </a:r>
            <a:r>
              <a:rPr lang="et-EE" sz="3500" b="1" u="sng" dirty="0"/>
              <a:t> Office: </a:t>
            </a:r>
          </a:p>
          <a:p>
            <a:pPr marL="0" indent="0">
              <a:buNone/>
            </a:pPr>
            <a:r>
              <a:rPr lang="et-EE" sz="3500" b="1" dirty="0"/>
              <a:t>Siret Rutiku </a:t>
            </a:r>
            <a:r>
              <a:rPr lang="et-EE" sz="3500" dirty="0"/>
              <a:t>(tel 731 7381, </a:t>
            </a:r>
            <a:r>
              <a:rPr lang="et-EE" sz="3500" dirty="0">
                <a:hlinkClick r:id="rId8"/>
              </a:rPr>
              <a:t>siret.rutiku@etag.ee</a:t>
            </a:r>
            <a:r>
              <a:rPr lang="et-EE" sz="3500" dirty="0"/>
              <a:t>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6406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6169E96-DCEC-4212-B3F9-AFA921C2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729" y="525870"/>
            <a:ext cx="9018166" cy="571659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7030A0"/>
                </a:solidFill>
              </a:rPr>
              <a:t>In 2022, it is possible to apply for</a:t>
            </a:r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C17050F2-A42C-4C83-BB83-723F05C0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28" y="1317072"/>
            <a:ext cx="11157358" cy="4859891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/>
              <a:t>postdoctoral grants (outgoing) (PUTJD, up to 3 years)</a:t>
            </a:r>
          </a:p>
          <a:p>
            <a:r>
              <a:rPr lang="en-GB" sz="2800" dirty="0"/>
              <a:t>starting grants (PSG, </a:t>
            </a:r>
            <a:r>
              <a:rPr lang="en-GB" sz="2800" dirty="0">
                <a:solidFill>
                  <a:srgbClr val="FF0000"/>
                </a:solidFill>
              </a:rPr>
              <a:t>up to 5 years</a:t>
            </a:r>
            <a:r>
              <a:rPr lang="en-GB" sz="2800" dirty="0"/>
              <a:t>)</a:t>
            </a:r>
          </a:p>
          <a:p>
            <a:r>
              <a:rPr lang="en-GB" sz="2800" dirty="0"/>
              <a:t>team grants (PRG, up to 5 years)</a:t>
            </a:r>
          </a:p>
          <a:p>
            <a:endParaRPr lang="et-EE" sz="2800" dirty="0"/>
          </a:p>
          <a:p>
            <a:pPr marL="0" indent="0">
              <a:buNone/>
            </a:pPr>
            <a:r>
              <a:rPr lang="en-GB" sz="2800" dirty="0"/>
              <a:t>Submission of applications via ETIS from </a:t>
            </a:r>
            <a:r>
              <a:rPr lang="en-GB" sz="2800" b="1" u="sng" dirty="0"/>
              <a:t>1 to 31 March at 5 p.m.</a:t>
            </a:r>
          </a:p>
          <a:p>
            <a:pPr marL="0" indent="0">
              <a:buNone/>
            </a:pPr>
            <a:endParaRPr lang="et-EE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t-EE" sz="2800" b="1" dirty="0">
                <a:solidFill>
                  <a:srgbClr val="7030A0"/>
                </a:solidFill>
              </a:rPr>
              <a:t>NB! </a:t>
            </a:r>
            <a:r>
              <a:rPr lang="en-US" sz="2800" b="1" dirty="0"/>
              <a:t>The application is submitted only after the institution has confirmed it via ETIS. Please follow the deadlines of your institution.</a:t>
            </a:r>
            <a:r>
              <a:rPr lang="et-EE" b="1" dirty="0"/>
              <a:t> </a:t>
            </a:r>
            <a:r>
              <a:rPr lang="en-GB" b="1" u="sng" dirty="0">
                <a:solidFill>
                  <a:srgbClr val="7030A0"/>
                </a:solidFill>
              </a:rPr>
              <a:t>(EULS few days before the deadline, TLU 28.03, </a:t>
            </a:r>
            <a:r>
              <a:rPr lang="en-GB" b="1" u="sng" dirty="0" err="1">
                <a:solidFill>
                  <a:srgbClr val="7030A0"/>
                </a:solidFill>
              </a:rPr>
              <a:t>TalTech</a:t>
            </a:r>
            <a:r>
              <a:rPr lang="en-GB" b="1" u="sng" dirty="0">
                <a:solidFill>
                  <a:srgbClr val="7030A0"/>
                </a:solidFill>
              </a:rPr>
              <a:t> 21.03, UT 24.03)</a:t>
            </a:r>
            <a:endParaRPr lang="en-GB" sz="2800" u="sng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n-GB" b="1" u="sng" dirty="0">
                <a:solidFill>
                  <a:srgbClr val="7030A0"/>
                </a:solidFill>
              </a:rPr>
              <a:t>NB! Read the materials on the website of the Council!</a:t>
            </a:r>
          </a:p>
        </p:txBody>
      </p:sp>
    </p:spTree>
    <p:extLst>
      <p:ext uri="{BB962C8B-B14F-4D97-AF65-F5344CB8AC3E}">
        <p14:creationId xmlns:p14="http://schemas.microsoft.com/office/powerpoint/2010/main" val="136150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6169E96-DCEC-4212-B3F9-AFA921C2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91" y="266700"/>
            <a:ext cx="11642783" cy="419101"/>
          </a:xfrm>
        </p:spPr>
        <p:txBody>
          <a:bodyPr>
            <a:noAutofit/>
          </a:bodyPr>
          <a:lstStyle/>
          <a:p>
            <a:r>
              <a:rPr lang="et-EE" sz="2400" b="1" dirty="0">
                <a:solidFill>
                  <a:srgbClr val="7030A0"/>
                </a:solidFill>
              </a:rPr>
              <a:t>https://www.etag.ee/en/funding/research-funding/personal-research-funding/call-2022/</a:t>
            </a:r>
          </a:p>
        </p:txBody>
      </p:sp>
      <p:pic>
        <p:nvPicPr>
          <p:cNvPr id="7" name="Sisu kohatäide 6" descr="Pilt, millel on kujutatud tekst&#10;&#10;Kirjeldus on genereeritud automaatselt">
            <a:extLst>
              <a:ext uri="{FF2B5EF4-FFF2-40B4-BE49-F238E27FC236}">
                <a16:creationId xmlns:a16="http://schemas.microsoft.com/office/drawing/2014/main" id="{EF3DCF30-BD89-496B-A72F-3A25662F33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425" y="1002535"/>
            <a:ext cx="7169159" cy="5385582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Tint 2">
                <a:extLst>
                  <a:ext uri="{FF2B5EF4-FFF2-40B4-BE49-F238E27FC236}">
                    <a16:creationId xmlns:a16="http://schemas.microsoft.com/office/drawing/2014/main" id="{F03DF0F5-7F10-46DF-AD7B-4C19D62F18FC}"/>
                  </a:ext>
                </a:extLst>
              </p14:cNvPr>
              <p14:cNvContentPartPr/>
              <p14:nvPr/>
            </p14:nvContentPartPr>
            <p14:xfrm>
              <a:off x="6145612" y="1155084"/>
              <a:ext cx="972360" cy="718920"/>
            </p14:xfrm>
          </p:contentPart>
        </mc:Choice>
        <mc:Fallback>
          <p:pic>
            <p:nvPicPr>
              <p:cNvPr id="3" name="Tint 2">
                <a:extLst>
                  <a:ext uri="{FF2B5EF4-FFF2-40B4-BE49-F238E27FC236}">
                    <a16:creationId xmlns:a16="http://schemas.microsoft.com/office/drawing/2014/main" id="{F03DF0F5-7F10-46DF-AD7B-4C19D62F18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36612" y="1146084"/>
                <a:ext cx="990000" cy="73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Tint 4">
                <a:extLst>
                  <a:ext uri="{FF2B5EF4-FFF2-40B4-BE49-F238E27FC236}">
                    <a16:creationId xmlns:a16="http://schemas.microsoft.com/office/drawing/2014/main" id="{7C90D4AF-84BF-4421-A236-63C8D1FCECA3}"/>
                  </a:ext>
                </a:extLst>
              </p14:cNvPr>
              <p14:cNvContentPartPr/>
              <p14:nvPr/>
            </p14:nvContentPartPr>
            <p14:xfrm>
              <a:off x="2256172" y="2312844"/>
              <a:ext cx="1514160" cy="651960"/>
            </p14:xfrm>
          </p:contentPart>
        </mc:Choice>
        <mc:Fallback>
          <p:pic>
            <p:nvPicPr>
              <p:cNvPr id="5" name="Tint 4">
                <a:extLst>
                  <a:ext uri="{FF2B5EF4-FFF2-40B4-BE49-F238E27FC236}">
                    <a16:creationId xmlns:a16="http://schemas.microsoft.com/office/drawing/2014/main" id="{7C90D4AF-84BF-4421-A236-63C8D1FCECA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47172" y="2303844"/>
                <a:ext cx="1531800" cy="66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316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0B6AD49-489B-4CC8-9A4E-AB3BF465A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494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7030A0"/>
                </a:solidFill>
              </a:rPr>
              <a:t>General principles</a:t>
            </a:r>
            <a:endParaRPr lang="en-GB" sz="4000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7B306F8-AAC4-463A-8DF7-4BBC488D0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620"/>
            <a:ext cx="10515600" cy="5119343"/>
          </a:xfrm>
        </p:spPr>
        <p:txBody>
          <a:bodyPr>
            <a:normAutofit/>
          </a:bodyPr>
          <a:lstStyle/>
          <a:p>
            <a:pPr algn="just"/>
            <a:r>
              <a:rPr lang="et-EE" sz="3200" dirty="0"/>
              <a:t>T</a:t>
            </a:r>
            <a:r>
              <a:rPr lang="en-US" sz="3200" dirty="0"/>
              <a:t>he applicant must be the PI of the </a:t>
            </a:r>
            <a:r>
              <a:rPr lang="et-EE" sz="3200" dirty="0"/>
              <a:t>p</a:t>
            </a:r>
            <a:r>
              <a:rPr lang="en-GB" sz="3200" dirty="0" err="1"/>
              <a:t>roject</a:t>
            </a:r>
            <a:r>
              <a:rPr lang="et-EE" sz="3200" dirty="0"/>
              <a:t>.</a:t>
            </a:r>
            <a:endParaRPr lang="en-GB" sz="3200" dirty="0"/>
          </a:p>
          <a:p>
            <a:pPr lvl="0" algn="just"/>
            <a:r>
              <a:rPr lang="en-GB" sz="3200" dirty="0"/>
              <a:t>Grants are for capable researchers from all countries</a:t>
            </a:r>
            <a:r>
              <a:rPr lang="et-EE" sz="3200" dirty="0"/>
              <a:t>.</a:t>
            </a:r>
            <a:endParaRPr lang="en-GB" sz="3200" dirty="0"/>
          </a:p>
          <a:p>
            <a:pPr lvl="0" algn="just"/>
            <a:r>
              <a:rPr lang="en-GB" sz="3200" dirty="0"/>
              <a:t>For the PI (grant holder), an employment contract with a positively evaluated Estonian R&amp;D institution is obligatory</a:t>
            </a:r>
            <a:r>
              <a:rPr lang="et-EE" sz="3200" dirty="0"/>
              <a:t>.</a:t>
            </a:r>
            <a:endParaRPr lang="en-GB" sz="3200" dirty="0"/>
          </a:p>
          <a:p>
            <a:pPr lvl="0" algn="just"/>
            <a:r>
              <a:rPr lang="en-GB" sz="3200" dirty="0"/>
              <a:t>Starting </a:t>
            </a:r>
            <a:r>
              <a:rPr lang="et-EE" sz="3200" dirty="0"/>
              <a:t>grant </a:t>
            </a:r>
            <a:r>
              <a:rPr lang="en-GB" sz="3200" dirty="0"/>
              <a:t>and team projects have to be implemented in Estonia</a:t>
            </a:r>
            <a:r>
              <a:rPr lang="et-EE" sz="3200" dirty="0"/>
              <a:t>.</a:t>
            </a:r>
            <a:endParaRPr lang="en-GB" sz="3200" dirty="0"/>
          </a:p>
          <a:p>
            <a:pPr algn="just"/>
            <a:r>
              <a:rPr lang="en-GB" sz="3200" dirty="0"/>
              <a:t>It is not allowed that the same person is the PI and the member of the research staff of several grant applications</a:t>
            </a:r>
            <a:r>
              <a:rPr lang="et-EE" sz="3200" dirty="0"/>
              <a:t>*</a:t>
            </a:r>
            <a:r>
              <a:rPr lang="en-GB" sz="3200" dirty="0"/>
              <a:t> or projects</a:t>
            </a:r>
            <a:r>
              <a:rPr lang="et-EE" sz="3200" dirty="0"/>
              <a:t>.</a:t>
            </a:r>
            <a:endParaRPr lang="en-GB" sz="3200" dirty="0"/>
          </a:p>
          <a:p>
            <a:pPr algn="just"/>
            <a:r>
              <a:rPr lang="en-GB" sz="3200" dirty="0"/>
              <a:t>Fixed grant amounts are used</a:t>
            </a:r>
            <a:r>
              <a:rPr lang="et-EE" sz="3200" dirty="0"/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394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4D2AB9D-D386-42A0-90BD-5D7934365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rgbClr val="7030A0"/>
                </a:solidFill>
              </a:rPr>
              <a:t>Thresholds</a:t>
            </a:r>
            <a:endParaRPr lang="en-GB" sz="4000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1997A20-03FF-4572-B2CF-20E50D3FA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2535"/>
            <a:ext cx="10515600" cy="51744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sz="3200" b="1" dirty="0"/>
              <a:t>Qualification threshold </a:t>
            </a:r>
            <a:r>
              <a:rPr lang="en-GB" sz="3200" dirty="0"/>
              <a:t>is </a:t>
            </a:r>
            <a:r>
              <a:rPr lang="et-EE" sz="3200" dirty="0"/>
              <a:t>a</a:t>
            </a:r>
            <a:r>
              <a:rPr lang="en-GB" sz="3200" dirty="0"/>
              <a:t>t least </a:t>
            </a:r>
            <a:r>
              <a:rPr lang="et-EE" sz="3200" dirty="0"/>
              <a:t>“g</a:t>
            </a:r>
            <a:r>
              <a:rPr lang="en-GB" sz="3200" dirty="0" err="1"/>
              <a:t>ood</a:t>
            </a:r>
            <a:r>
              <a:rPr lang="en-GB" sz="3200" dirty="0"/>
              <a:t>“/3 points or </a:t>
            </a:r>
            <a:r>
              <a:rPr lang="et-EE" sz="3200" dirty="0"/>
              <a:t>“a</a:t>
            </a:r>
            <a:r>
              <a:rPr lang="en-GB" sz="3200" dirty="0" err="1"/>
              <a:t>ppropriate</a:t>
            </a:r>
            <a:r>
              <a:rPr lang="en-GB" sz="3200" dirty="0"/>
              <a:t>“</a:t>
            </a:r>
            <a:r>
              <a:rPr lang="et-EE" sz="3200" dirty="0"/>
              <a:t>/1 </a:t>
            </a:r>
            <a:r>
              <a:rPr lang="et-EE" sz="3200" dirty="0" err="1"/>
              <a:t>point</a:t>
            </a:r>
            <a:r>
              <a:rPr lang="en-GB" sz="3200" dirty="0"/>
              <a:t> in each evaluated criterion</a:t>
            </a:r>
            <a:r>
              <a:rPr lang="et-EE" sz="3200" dirty="0"/>
              <a:t>.</a:t>
            </a:r>
          </a:p>
          <a:p>
            <a:pPr marL="0" indent="0" algn="just">
              <a:buNone/>
            </a:pPr>
            <a:r>
              <a:rPr lang="et-EE" sz="3200" dirty="0"/>
              <a:t>In 2022, </a:t>
            </a:r>
            <a:r>
              <a:rPr lang="en-GB" sz="3200" dirty="0"/>
              <a:t>a person cannot apply for the grant if</a:t>
            </a:r>
          </a:p>
          <a:p>
            <a:pPr marL="0" indent="0" algn="just">
              <a:buNone/>
            </a:pPr>
            <a:r>
              <a:rPr lang="et-EE" sz="3200" dirty="0"/>
              <a:t>	- </a:t>
            </a:r>
            <a:r>
              <a:rPr lang="en-GB" sz="3200" dirty="0"/>
              <a:t>his/her application </a:t>
            </a:r>
            <a:r>
              <a:rPr lang="en-GB" sz="3200" b="1" dirty="0"/>
              <a:t>has</a:t>
            </a:r>
            <a:r>
              <a:rPr lang="en-GB" sz="3200" dirty="0"/>
              <a:t> </a:t>
            </a:r>
            <a:r>
              <a:rPr lang="en-GB" sz="3200" b="1" dirty="0"/>
              <a:t>failed to reach the qualification</a:t>
            </a:r>
            <a:r>
              <a:rPr lang="et-EE" sz="3200" b="1" dirty="0"/>
              <a:t> 	</a:t>
            </a:r>
            <a:r>
              <a:rPr lang="en-GB" sz="3200" b="1" dirty="0"/>
              <a:t>threshold in </a:t>
            </a:r>
            <a:r>
              <a:rPr lang="en-GB" sz="3200" b="1" u="sng" dirty="0"/>
              <a:t>at least one</a:t>
            </a:r>
            <a:r>
              <a:rPr lang="en-GB" sz="3200" b="1" dirty="0"/>
              <a:t> evaluation criterion </a:t>
            </a:r>
            <a:r>
              <a:rPr lang="et-EE" sz="3200" dirty="0"/>
              <a:t>in </a:t>
            </a:r>
            <a:r>
              <a:rPr lang="en-GB" sz="3200" dirty="0"/>
              <a:t>two </a:t>
            </a:r>
            <a:r>
              <a:rPr lang="et-EE" sz="3200" dirty="0"/>
              <a:t>	</a:t>
            </a:r>
            <a:r>
              <a:rPr lang="en-GB" sz="3200" dirty="0"/>
              <a:t>consecutive calls</a:t>
            </a:r>
            <a:r>
              <a:rPr lang="et-EE" sz="3200" dirty="0"/>
              <a:t> (2020, 2021);</a:t>
            </a:r>
          </a:p>
          <a:p>
            <a:pPr marL="0" indent="0" algn="just">
              <a:buNone/>
            </a:pPr>
            <a:r>
              <a:rPr lang="et-EE" sz="3200" dirty="0"/>
              <a:t>	- </a:t>
            </a:r>
            <a:r>
              <a:rPr lang="en-GB" sz="3200" dirty="0"/>
              <a:t>his/her application</a:t>
            </a:r>
            <a:r>
              <a:rPr lang="et-EE" sz="3200" dirty="0"/>
              <a:t> </a:t>
            </a:r>
            <a:r>
              <a:rPr lang="en-GB" sz="3200" dirty="0"/>
              <a:t>submitted during the previous call 	(2021) </a:t>
            </a:r>
            <a:r>
              <a:rPr lang="en-GB" sz="3200" b="1" dirty="0"/>
              <a:t>did not pass the qualification threshold in </a:t>
            </a:r>
            <a:r>
              <a:rPr lang="en-GB" sz="3200" b="1" u="sng" dirty="0"/>
              <a:t>at least </a:t>
            </a:r>
            <a:r>
              <a:rPr lang="en-GB" sz="3200" b="1" dirty="0"/>
              <a:t>	</a:t>
            </a:r>
            <a:r>
              <a:rPr lang="en-GB" sz="3200" b="1" u="sng" dirty="0"/>
              <a:t>two</a:t>
            </a:r>
            <a:r>
              <a:rPr lang="en-GB" sz="3200" b="1" dirty="0"/>
              <a:t> evaluation criteria.</a:t>
            </a:r>
            <a:endParaRPr lang="en-GB" sz="3200" dirty="0"/>
          </a:p>
          <a:p>
            <a:pPr marL="0" indent="0" algn="just">
              <a:buNone/>
            </a:pPr>
            <a:r>
              <a:rPr lang="en-GB" sz="3200" b="1" dirty="0"/>
              <a:t>Quality threshold </a:t>
            </a:r>
            <a:r>
              <a:rPr lang="en-GB" sz="3200" dirty="0"/>
              <a:t>is the minimum final score of the application which enables the application to qualify for funding; no restrictions when it comes to submitting a new application.</a:t>
            </a:r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endParaRPr lang="et-EE" sz="2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870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6169E96-DCEC-4212-B3F9-AFA921C2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525870"/>
            <a:ext cx="8780106" cy="571659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7030A0"/>
                </a:solidFill>
              </a:rPr>
              <a:t>Applicant of the postdoctoral grant…</a:t>
            </a:r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C17050F2-A42C-4C83-BB83-723F05C0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1390261"/>
            <a:ext cx="10504713" cy="4786702"/>
          </a:xfrm>
        </p:spPr>
        <p:txBody>
          <a:bodyPr>
            <a:normAutofit fontScale="92500"/>
          </a:bodyPr>
          <a:lstStyle/>
          <a:p>
            <a:r>
              <a:rPr lang="en-GB" dirty="0"/>
              <a:t>…has received his/her PhD at an Estonian university by </a:t>
            </a:r>
            <a:r>
              <a:rPr lang="en-GB" b="1" u="sng" dirty="0"/>
              <a:t>31 December 2022</a:t>
            </a:r>
            <a:r>
              <a:rPr lang="en-GB" dirty="0"/>
              <a:t> at the latest, but not earlier than on </a:t>
            </a:r>
            <a:r>
              <a:rPr lang="en-GB" b="1" u="sng" dirty="0"/>
              <a:t>1 January 2017</a:t>
            </a:r>
            <a:r>
              <a:rPr lang="en-GB" dirty="0"/>
              <a:t>,</a:t>
            </a:r>
          </a:p>
          <a:p>
            <a:r>
              <a:rPr lang="en-GB" dirty="0"/>
              <a:t>…has lived, worked, or studied in Estonia for at least </a:t>
            </a:r>
            <a:r>
              <a:rPr lang="et-EE" dirty="0" err="1"/>
              <a:t>one</a:t>
            </a:r>
            <a:r>
              <a:rPr lang="en-GB" dirty="0"/>
              <a:t> year before 31 March 2022,</a:t>
            </a:r>
          </a:p>
          <a:p>
            <a:r>
              <a:rPr lang="en-GB" dirty="0"/>
              <a:t>…wishes to gain research experience </a:t>
            </a:r>
            <a:r>
              <a:rPr lang="et-EE" dirty="0" err="1"/>
              <a:t>outside</a:t>
            </a:r>
            <a:r>
              <a:rPr lang="et-EE" dirty="0"/>
              <a:t> Estonia</a:t>
            </a:r>
            <a:r>
              <a:rPr lang="en-GB" dirty="0"/>
              <a:t>,</a:t>
            </a:r>
          </a:p>
          <a:p>
            <a:r>
              <a:rPr lang="en-GB" dirty="0"/>
              <a:t>…is ready to begin with the project on 1 July 2023 at the latest*,</a:t>
            </a:r>
          </a:p>
          <a:p>
            <a:r>
              <a:rPr lang="en-GB" dirty="0"/>
              <a:t>…will enter into an employment contract with an Estonian R&amp;D institution for the duration of the project,</a:t>
            </a:r>
          </a:p>
          <a:p>
            <a:r>
              <a:rPr lang="en-GB" dirty="0"/>
              <a:t>…is neither applying for a starting or team grant nor included as a member of the (senior) research staff in a starting or team grant application,</a:t>
            </a:r>
          </a:p>
          <a:p>
            <a:r>
              <a:rPr lang="en-GB" dirty="0"/>
              <a:t>…has passed the qualification threshold in previous calls.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731232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6169E96-DCEC-4212-B3F9-AFA921C2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525870"/>
            <a:ext cx="8780106" cy="571659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7030A0"/>
                </a:solidFill>
              </a:rPr>
              <a:t>Applicant of the starting grant…</a:t>
            </a:r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C17050F2-A42C-4C83-BB83-723F05C0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1390261"/>
            <a:ext cx="10504713" cy="4786702"/>
          </a:xfrm>
        </p:spPr>
        <p:txBody>
          <a:bodyPr>
            <a:normAutofit lnSpcReduction="10000"/>
          </a:bodyPr>
          <a:lstStyle/>
          <a:p>
            <a:r>
              <a:rPr lang="et-EE" dirty="0"/>
              <a:t>…has received his/her PhD between </a:t>
            </a:r>
            <a:r>
              <a:rPr lang="et-EE" b="1" u="sng" dirty="0"/>
              <a:t>1 January 2016</a:t>
            </a:r>
            <a:r>
              <a:rPr lang="nl-NL" b="1" i="0" u="sng" dirty="0">
                <a:solidFill>
                  <a:srgbClr val="000000"/>
                </a:solidFill>
                <a:effectLst/>
              </a:rPr>
              <a:t>–1</a:t>
            </a:r>
            <a:r>
              <a:rPr lang="et-EE" b="1" i="0" u="sng" dirty="0">
                <a:solidFill>
                  <a:srgbClr val="000000"/>
                </a:solidFill>
                <a:effectLst/>
              </a:rPr>
              <a:t> </a:t>
            </a:r>
            <a:r>
              <a:rPr lang="et-EE" b="1" i="0" u="sng" dirty="0" err="1">
                <a:solidFill>
                  <a:srgbClr val="000000"/>
                </a:solidFill>
                <a:effectLst/>
              </a:rPr>
              <a:t>January</a:t>
            </a:r>
            <a:r>
              <a:rPr lang="et-EE" b="1" i="0" u="sng" dirty="0">
                <a:solidFill>
                  <a:srgbClr val="000000"/>
                </a:solidFill>
                <a:effectLst/>
              </a:rPr>
              <a:t> </a:t>
            </a:r>
            <a:r>
              <a:rPr lang="nl-NL" b="1" i="0" u="sng" dirty="0">
                <a:solidFill>
                  <a:srgbClr val="000000"/>
                </a:solidFill>
                <a:effectLst/>
              </a:rPr>
              <a:t>2021</a:t>
            </a:r>
            <a:r>
              <a:rPr lang="et-EE" dirty="0"/>
              <a:t>,</a:t>
            </a:r>
          </a:p>
          <a:p>
            <a:r>
              <a:rPr lang="en-GB" dirty="0"/>
              <a:t>…has gained research experience in a foreign country after obtaining the PhD,</a:t>
            </a:r>
          </a:p>
          <a:p>
            <a:r>
              <a:rPr lang="en-GB" dirty="0"/>
              <a:t>…is ready to begin with the project on 1 January 2023*,</a:t>
            </a:r>
          </a:p>
          <a:p>
            <a:r>
              <a:rPr lang="en-GB" dirty="0"/>
              <a:t>… will enter into an employment contract with an Estonian R&amp;D institution on a full-time basis for the duration of the project and with a place of work in Estonia,</a:t>
            </a:r>
          </a:p>
          <a:p>
            <a:r>
              <a:rPr lang="en-GB" dirty="0"/>
              <a:t>…is neither applying for a postdoctoral or team grant nor included as a member of the (senior) research staff in a starting or team grant application,</a:t>
            </a:r>
          </a:p>
          <a:p>
            <a:r>
              <a:rPr lang="en-GB" dirty="0"/>
              <a:t>…has passed the qualification threshold in previous calls.</a:t>
            </a:r>
          </a:p>
        </p:txBody>
      </p:sp>
    </p:spTree>
    <p:extLst>
      <p:ext uri="{BB962C8B-B14F-4D97-AF65-F5344CB8AC3E}">
        <p14:creationId xmlns:p14="http://schemas.microsoft.com/office/powerpoint/2010/main" val="46831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4AB96CD-7B7F-4065-AE38-16BBBD79F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4535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rgbClr val="7030A0"/>
                </a:solidFill>
              </a:rPr>
              <a:t>Applicant of the team grant…</a:t>
            </a:r>
            <a:endParaRPr lang="en-GB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DC7D13F-54DB-4589-ACE1-94266E081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868"/>
            <a:ext cx="10515600" cy="5037095"/>
          </a:xfrm>
        </p:spPr>
        <p:txBody>
          <a:bodyPr>
            <a:normAutofit/>
          </a:bodyPr>
          <a:lstStyle/>
          <a:p>
            <a:r>
              <a:rPr lang="en-GB" dirty="0"/>
              <a:t>…is ready to begin with the project on 1 January 2023*,</a:t>
            </a:r>
          </a:p>
          <a:p>
            <a:r>
              <a:rPr lang="en-GB" dirty="0"/>
              <a:t>… will enter into an employment contract with an Estonian R&amp;D institution on a full-time basis** for the duration of the project and with a place of work in Estonia,</a:t>
            </a:r>
          </a:p>
          <a:p>
            <a:r>
              <a:rPr lang="en-GB" dirty="0"/>
              <a:t>…is neither applying for a starting or another team grant nor included as a member of the research staff in a starting or team grant application,</a:t>
            </a:r>
          </a:p>
          <a:p>
            <a:r>
              <a:rPr lang="en-GB" dirty="0"/>
              <a:t>…does not participate in an ongoing starting grant or team project that will continue in 2023,</a:t>
            </a:r>
          </a:p>
          <a:p>
            <a:r>
              <a:rPr lang="en-GB" dirty="0"/>
              <a:t>…has passed the qualification threshold in previous calls.</a:t>
            </a:r>
          </a:p>
        </p:txBody>
      </p:sp>
    </p:spTree>
    <p:extLst>
      <p:ext uri="{BB962C8B-B14F-4D97-AF65-F5344CB8AC3E}">
        <p14:creationId xmlns:p14="http://schemas.microsoft.com/office/powerpoint/2010/main" val="1221829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385CB8F-F563-437F-B6C2-8AED98F05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957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rgbClr val="7030A0"/>
                </a:solidFill>
              </a:rPr>
              <a:t>Who can participate in the project?</a:t>
            </a:r>
            <a:endParaRPr lang="en-GB" b="1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96B6707-F1AB-48E6-90AB-20FBC6372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2082"/>
            <a:ext cx="10515600" cy="5398718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The postdoctoral project </a:t>
            </a:r>
            <a:r>
              <a:rPr lang="en-GB" dirty="0"/>
              <a:t>is an individual project.</a:t>
            </a:r>
          </a:p>
          <a:p>
            <a:r>
              <a:rPr lang="en-GB" b="1" dirty="0"/>
              <a:t>In the starting grant</a:t>
            </a:r>
            <a:r>
              <a:rPr lang="en-GB" dirty="0"/>
              <a:t> </a:t>
            </a:r>
            <a:r>
              <a:rPr lang="en-GB" b="1" dirty="0"/>
              <a:t>project</a:t>
            </a:r>
            <a:r>
              <a:rPr lang="en-GB" dirty="0"/>
              <a:t>, other members of the (senior) research staff </a:t>
            </a:r>
            <a:r>
              <a:rPr lang="en-GB" u="sng" dirty="0"/>
              <a:t>can</a:t>
            </a:r>
            <a:r>
              <a:rPr lang="et-EE" u="sng" dirty="0"/>
              <a:t>*</a:t>
            </a:r>
            <a:r>
              <a:rPr lang="en-GB" dirty="0"/>
              <a:t> participate if</a:t>
            </a:r>
          </a:p>
          <a:p>
            <a:pPr marL="457200" lvl="1" indent="0">
              <a:buNone/>
            </a:pPr>
            <a:r>
              <a:rPr lang="en-GB" sz="2800" dirty="0"/>
              <a:t>- they have the necessary qualification for carrying out the tasks;</a:t>
            </a:r>
          </a:p>
          <a:p>
            <a:pPr marL="457200" lvl="1" indent="0">
              <a:buNone/>
            </a:pPr>
            <a:r>
              <a:rPr lang="en-GB" sz="2800" dirty="0"/>
              <a:t>- they are working or studying at the same institution.</a:t>
            </a:r>
          </a:p>
          <a:p>
            <a:pPr marL="457200" lvl="1" indent="0">
              <a:buNone/>
            </a:pPr>
            <a:r>
              <a:rPr lang="et-EE" sz="2800" b="1" dirty="0">
                <a:solidFill>
                  <a:srgbClr val="7030A0"/>
                </a:solidFill>
              </a:rPr>
              <a:t>NB!</a:t>
            </a:r>
            <a:r>
              <a:rPr lang="et-EE" sz="2800" b="1" dirty="0"/>
              <a:t> </a:t>
            </a:r>
            <a:r>
              <a:rPr lang="et-EE" sz="2800" dirty="0"/>
              <a:t>The </a:t>
            </a:r>
            <a:r>
              <a:rPr lang="en-GB" sz="2800" dirty="0"/>
              <a:t>salary of the PI and senior staff must be</a:t>
            </a:r>
            <a:r>
              <a:rPr lang="et-EE" sz="2800" dirty="0"/>
              <a:t> </a:t>
            </a:r>
            <a:r>
              <a:rPr lang="en-GB" sz="2800" dirty="0"/>
              <a:t>fully or partially covered from the grant</a:t>
            </a:r>
            <a:r>
              <a:rPr lang="et-EE" sz="2800" dirty="0"/>
              <a:t>.</a:t>
            </a:r>
          </a:p>
          <a:p>
            <a:r>
              <a:rPr lang="en-GB" b="1" dirty="0"/>
              <a:t>In the team</a:t>
            </a:r>
            <a:r>
              <a:rPr lang="en-GB" dirty="0"/>
              <a:t> </a:t>
            </a:r>
            <a:r>
              <a:rPr lang="en-GB" b="1" dirty="0"/>
              <a:t>project</a:t>
            </a:r>
            <a:r>
              <a:rPr lang="en-GB" dirty="0"/>
              <a:t>, it is </a:t>
            </a:r>
            <a:r>
              <a:rPr lang="en-GB" u="sng" dirty="0"/>
              <a:t>obligatory</a:t>
            </a:r>
            <a:r>
              <a:rPr lang="en-GB" dirty="0"/>
              <a:t> to involve other members:</a:t>
            </a:r>
          </a:p>
          <a:p>
            <a:pPr lvl="1"/>
            <a:r>
              <a:rPr lang="en-GB" sz="2800" dirty="0"/>
              <a:t>senior staff members have to have a PhD;</a:t>
            </a:r>
          </a:p>
          <a:p>
            <a:pPr lvl="1"/>
            <a:r>
              <a:rPr lang="en-GB" sz="2800" dirty="0"/>
              <a:t>(senior) staff can work at another Estonian R&amp;D institution;</a:t>
            </a:r>
          </a:p>
          <a:p>
            <a:pPr lvl="1"/>
            <a:r>
              <a:rPr lang="en-GB" sz="2800" dirty="0"/>
              <a:t>the salary of the senior staff must be fully or partially covered from the grant</a:t>
            </a:r>
            <a:r>
              <a:rPr lang="et-EE" sz="2800" dirty="0"/>
              <a:t>.</a:t>
            </a:r>
          </a:p>
          <a:p>
            <a:pPr marL="230400" lvl="1" indent="0">
              <a:buNone/>
            </a:pPr>
            <a:r>
              <a:rPr lang="en-GB" sz="2800" dirty="0"/>
              <a:t>The members of the other research staff can be students as well as academic and non-academic staff members without a PhD whose work is related to the topic of the project.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0197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2077</Words>
  <Application>Microsoft Office PowerPoint</Application>
  <PresentationFormat>Laiekraan</PresentationFormat>
  <Paragraphs>140</Paragraphs>
  <Slides>15</Slides>
  <Notes>11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Office'i kujundus</vt:lpstr>
      <vt:lpstr>Applying for Research Grants in 2022</vt:lpstr>
      <vt:lpstr>In 2022, it is possible to apply for</vt:lpstr>
      <vt:lpstr>https://www.etag.ee/en/funding/research-funding/personal-research-funding/call-2022/</vt:lpstr>
      <vt:lpstr>General principles</vt:lpstr>
      <vt:lpstr>Thresholds</vt:lpstr>
      <vt:lpstr>Applicant of the postdoctoral grant…</vt:lpstr>
      <vt:lpstr>Applicant of the starting grant…</vt:lpstr>
      <vt:lpstr>Applicant of the team grant…</vt:lpstr>
      <vt:lpstr>Who can participate in the project?</vt:lpstr>
      <vt:lpstr>Fixed Grant Amounts</vt:lpstr>
      <vt:lpstr>In the application…</vt:lpstr>
      <vt:lpstr>Evaluation of PUTJD applications</vt:lpstr>
      <vt:lpstr>Evaluation of PSG and PRG applications</vt:lpstr>
      <vt:lpstr>Tips for applicants</vt:lpstr>
      <vt:lpstr>If you have any questions regarding the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Kai Kaljumäe</dc:creator>
  <cp:lastModifiedBy>Siret Rutiku</cp:lastModifiedBy>
  <cp:revision>40</cp:revision>
  <dcterms:created xsi:type="dcterms:W3CDTF">2022-02-14T16:34:22Z</dcterms:created>
  <dcterms:modified xsi:type="dcterms:W3CDTF">2022-03-04T07:38:14Z</dcterms:modified>
</cp:coreProperties>
</file>