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22"/>
  </p:notesMasterIdLst>
  <p:handoutMasterIdLst>
    <p:handoutMasterId r:id="rId23"/>
  </p:handoutMasterIdLst>
  <p:sldIdLst>
    <p:sldId id="264" r:id="rId5"/>
    <p:sldId id="333" r:id="rId6"/>
    <p:sldId id="301" r:id="rId7"/>
    <p:sldId id="325" r:id="rId8"/>
    <p:sldId id="326" r:id="rId9"/>
    <p:sldId id="290" r:id="rId10"/>
    <p:sldId id="282" r:id="rId11"/>
    <p:sldId id="330" r:id="rId12"/>
    <p:sldId id="335" r:id="rId13"/>
    <p:sldId id="327" r:id="rId14"/>
    <p:sldId id="331" r:id="rId15"/>
    <p:sldId id="309" r:id="rId16"/>
    <p:sldId id="329" r:id="rId17"/>
    <p:sldId id="332" r:id="rId18"/>
    <p:sldId id="263" r:id="rId19"/>
    <p:sldId id="320" r:id="rId20"/>
    <p:sldId id="274" r:id="rId21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8B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0936" autoAdjust="0"/>
  </p:normalViewPr>
  <p:slideViewPr>
    <p:cSldViewPr>
      <p:cViewPr varScale="1">
        <p:scale>
          <a:sx n="93" d="100"/>
          <a:sy n="93" d="100"/>
        </p:scale>
        <p:origin x="21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A4DA-D01A-496C-871C-6AF9678F31B0}" type="datetimeFigureOut">
              <a:rPr lang="et-EE" smtClean="0"/>
              <a:t>08.01.2021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B98E-717F-41BD-A019-45EAD61A5E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53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g.ee/rahastamine/uurimistoetused/arendusgran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AC13-331C-7147-BBA7-9AC70BFB02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2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aseline="0" dirty="0"/>
              <a:t>TVT tasemeid hindab ekspertkomisjon</a:t>
            </a:r>
          </a:p>
          <a:p>
            <a:endParaRPr lang="et-EE" baseline="0" dirty="0"/>
          </a:p>
          <a:p>
            <a:r>
              <a:rPr lang="et-EE" baseline="0" dirty="0"/>
              <a:t>NB! Taotluse koostamisel on soovitatav tutvuda ka hindamisjuhendiga!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4669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5054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Vt</a:t>
            </a:r>
            <a:r>
              <a:rPr lang="et-EE" baseline="0" dirty="0"/>
              <a:t> täpsemalt: https://www.etag.ee/wp-content/uploads/2020/12/Arendusgranditaotluste-hindamise-juhend-2021.pdf</a:t>
            </a:r>
          </a:p>
          <a:p>
            <a:endParaRPr lang="et-E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NB! EAG taotlustes ei ole rõhk PI senisel teadustööl ega publikatsioonidel, vaid eelnevale</a:t>
            </a:r>
            <a:r>
              <a:rPr lang="et-EE" baseline="0" dirty="0"/>
              <a:t> uurimistööle tugineval rakenduslikul </a:t>
            </a:r>
            <a:r>
              <a:rPr lang="et-EE" dirty="0"/>
              <a:t>projektiideel</a:t>
            </a:r>
            <a:r>
              <a:rPr lang="et-EE" baseline="0" dirty="0"/>
              <a:t> ja tulemuste rakenduspotentsiaalil.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1737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Vt</a:t>
            </a:r>
            <a:r>
              <a:rPr lang="et-EE" baseline="0" dirty="0"/>
              <a:t> täpsemalt: https://www.etag.ee/wp-content/uploads/2020/12/Arendusgranditaotluste-hindamise-juhend-2021.pdf</a:t>
            </a:r>
          </a:p>
          <a:p>
            <a:endParaRPr lang="et-E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NB! EAG taotlustes ei ole rõhk PI senisel teadustööl ega publikatsioonidel, vaid eelnevale</a:t>
            </a:r>
            <a:r>
              <a:rPr lang="et-EE" baseline="0" dirty="0"/>
              <a:t> uurimistööle tugineval rakenduslikul </a:t>
            </a:r>
            <a:r>
              <a:rPr lang="et-EE" dirty="0"/>
              <a:t>projektiideel</a:t>
            </a:r>
            <a:r>
              <a:rPr lang="et-EE" baseline="0" dirty="0"/>
              <a:t> ja tulemuste rakenduspotentsiaalil.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8909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294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5572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63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023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Vt põhjalikumalt: https://www.etag.ee/rahastamine/uurimistoetused/arendusgrant/ </a:t>
            </a:r>
          </a:p>
          <a:p>
            <a:endParaRPr lang="et-EE" dirty="0"/>
          </a:p>
          <a:p>
            <a:r>
              <a:rPr lang="et-EE" dirty="0"/>
              <a:t>EAG raamtingimuste väljatöötamisel</a:t>
            </a:r>
            <a:r>
              <a:rPr lang="et-EE" baseline="0" dirty="0"/>
              <a:t> oli eeskujuks Euroopa Teadusagentuuri (</a:t>
            </a:r>
            <a:r>
              <a:rPr lang="et-EE" baseline="0" dirty="0" err="1"/>
              <a:t>European</a:t>
            </a:r>
            <a:r>
              <a:rPr lang="et-EE" baseline="0" dirty="0"/>
              <a:t> </a:t>
            </a:r>
            <a:r>
              <a:rPr lang="et-EE" baseline="0" dirty="0" err="1"/>
              <a:t>Research</a:t>
            </a:r>
            <a:r>
              <a:rPr lang="et-EE" baseline="0" dirty="0"/>
              <a:t> </a:t>
            </a:r>
            <a:r>
              <a:rPr lang="et-EE" baseline="0" dirty="0" err="1"/>
              <a:t>Council</a:t>
            </a:r>
            <a:r>
              <a:rPr lang="et-EE" baseline="0" dirty="0"/>
              <a:t>, ERC) </a:t>
            </a:r>
            <a:r>
              <a:rPr lang="et-EE" baseline="0" dirty="0" err="1"/>
              <a:t>Proof</a:t>
            </a:r>
            <a:r>
              <a:rPr lang="et-EE" baseline="0" dirty="0"/>
              <a:t>-of-</a:t>
            </a:r>
            <a:r>
              <a:rPr lang="et-EE" baseline="0" dirty="0" err="1"/>
              <a:t>Concept</a:t>
            </a:r>
            <a:r>
              <a:rPr lang="et-EE" baseline="0" dirty="0"/>
              <a:t> Grant. Vt täpsemalt: https://erc.europa.eu/funding/proof-concept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466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Vt põhjalikumalt: https://www.etag.ee/wp-content/uploads/2016/11/FrascatiManual2015_2ptk.pdf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471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Vt täpsemalt: https://www.etag.ee/wp-content/uploads/2019/01/Eksperimentaalarenduse-piiritlemine.pdf </a:t>
            </a:r>
          </a:p>
          <a:p>
            <a:endParaRPr lang="et-EE" dirty="0"/>
          </a:p>
          <a:p>
            <a:r>
              <a:rPr lang="et-EE" dirty="0"/>
              <a:t>Vt https://eur-lex.europa.eu/legal-content/ET/TXT/PDF/?uri=CELEX:52014XC0627(01)&amp;from=EN</a:t>
            </a:r>
          </a:p>
          <a:p>
            <a:endParaRPr lang="et-E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NB! </a:t>
            </a:r>
            <a:r>
              <a:rPr lang="et-EE" sz="1200" dirty="0"/>
              <a:t>Kaubanduslikul eesmärgil kasutata­vate prototüüpide ja katseprojektide arendamine on lubatud ainult tingimusel, kui prototüüp on tingimata kaubanduslik lõpptoode ja kui selle tootmine üksnes tutvustamise ja valideerimise eesmärgil on liiga kallis. </a:t>
            </a:r>
          </a:p>
          <a:p>
            <a:r>
              <a:rPr lang="et-EE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491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>
                <a:solidFill>
                  <a:srgbClr val="FF0000"/>
                </a:solidFill>
              </a:rPr>
              <a:t>VT täpsemalt https://www.etag.ee/wp-content/uploads/2019/01/Tehnoloogilise-valmiduse-tasemed.pdf </a:t>
            </a:r>
          </a:p>
          <a:p>
            <a:r>
              <a:rPr lang="et-EE" dirty="0">
                <a:solidFill>
                  <a:srgbClr val="FF0000"/>
                </a:solidFill>
              </a:rPr>
              <a:t>Alus- ja</a:t>
            </a:r>
            <a:r>
              <a:rPr lang="et-EE" baseline="0" dirty="0">
                <a:solidFill>
                  <a:srgbClr val="FF0000"/>
                </a:solidFill>
              </a:rPr>
              <a:t> rakendusuuringute, eksperimentaalarenduse ja tootearenduse piirid ei ole täpselt määratletud – alusuuringute tulemuseks ei pruugi alla TVT 2, rakendusuuringute tulemuseks võib olla ka ainult TVT 3 jne. </a:t>
            </a: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338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Teatud juhtudel on võimalik grandiperioodi pikendamine.</a:t>
            </a:r>
            <a:r>
              <a:rPr lang="et-EE" baseline="0" dirty="0"/>
              <a:t> Seejuures </a:t>
            </a:r>
            <a:r>
              <a:rPr lang="et-EE" baseline="0" dirty="0" err="1"/>
              <a:t>rahastuse</a:t>
            </a:r>
            <a:r>
              <a:rPr lang="et-EE" baseline="0" dirty="0"/>
              <a:t> kogumaht ei suurene.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2959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Taotlus koostatakse eesti keeles, sest hindajatena kaasatakse eesti retsensente.</a:t>
            </a:r>
            <a:r>
              <a:rPr lang="et-EE" baseline="0" dirty="0"/>
              <a:t> </a:t>
            </a:r>
            <a:endParaRPr lang="et-EE" dirty="0"/>
          </a:p>
          <a:p>
            <a:endParaRPr lang="et-EE" dirty="0"/>
          </a:p>
          <a:p>
            <a:r>
              <a:rPr lang="et-EE" dirty="0"/>
              <a:t>NB! EAG taotlustes ei ole rõhk PI senisel teadustööl ega publikatsioonidel, vaid eelnevale</a:t>
            </a:r>
            <a:r>
              <a:rPr lang="et-EE" baseline="0" dirty="0"/>
              <a:t> uurimistööle tugineval rakenduslikul </a:t>
            </a:r>
            <a:r>
              <a:rPr lang="et-EE" dirty="0"/>
              <a:t>projektiideel</a:t>
            </a:r>
            <a:r>
              <a:rPr lang="et-EE" baseline="0" dirty="0"/>
              <a:t> ja tulemuste rakenduspotentsiaalil.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8340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aseline="0" dirty="0"/>
              <a:t>TVT tasemeid hindab ekspertkomisjon</a:t>
            </a:r>
          </a:p>
          <a:p>
            <a:endParaRPr lang="et-EE" baseline="0" dirty="0"/>
          </a:p>
          <a:p>
            <a:r>
              <a:rPr lang="et-EE" baseline="0" dirty="0"/>
              <a:t>NB! Eeltaotluse koostamisel on soovitatav tutvuda ka hindamisjuhendiga! (vt. </a:t>
            </a:r>
            <a:r>
              <a:rPr lang="et-EE" dirty="0">
                <a:hlinkClick r:id="rId3"/>
              </a:rPr>
              <a:t>Arendusgrant - Sihtasutus Eesti Teadusagentuur (etag.ee)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034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1D67-FD33-4EBD-B062-DBF352D52A38}" type="datetime1">
              <a:rPr lang="et-EE" smtClean="0"/>
              <a:t>08.01.2021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C30B-91F6-41E7-94F5-93B7F8494641}" type="datetime1">
              <a:rPr lang="et-EE" smtClean="0"/>
              <a:t>08.01.2021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8BD-367E-4EA9-A422-C1B35B3F6F8E}" type="datetime1">
              <a:rPr lang="et-EE" smtClean="0"/>
              <a:t>08.01.2021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4A0F-2925-4018-B6CC-EB5E290E247D}" type="datetime1">
              <a:rPr lang="et-EE" smtClean="0"/>
              <a:t>08.01.2021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53B6-77B0-4E8C-8A91-B355F901046F}" type="datetime1">
              <a:rPr lang="et-EE" smtClean="0"/>
              <a:t>08.01.2021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91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001486"/>
            <a:ext cx="9144000" cy="5856514"/>
          </a:xfrm>
        </p:spPr>
        <p:txBody>
          <a:bodyPr/>
          <a:lstStyle/>
          <a:p>
            <a:pPr marL="342891" marR="0" lvl="0" indent="-342891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85" y="421504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398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880">
          <p15:clr>
            <a:srgbClr val="FBAE40"/>
          </p15:clr>
        </p15:guide>
        <p15:guide id="3">
          <p15:clr>
            <a:srgbClr val="FBAE40"/>
          </p15:clr>
        </p15:guide>
        <p15:guide id="4" orient="horz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/>
              <a:t>Eesti Teadusagentuur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C06-6C2F-4CDE-A446-B3F316AF69DC}" type="datetime1">
              <a:rPr lang="et-EE" smtClean="0"/>
              <a:t>08.01.2021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AA75-72BA-42F9-A6EB-79B75E4C1CFA}" type="datetime1">
              <a:rPr lang="et-EE" smtClean="0"/>
              <a:t>08.01.2021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60B-0A5E-48E5-BA3D-B695D1362AE4}" type="datetime1">
              <a:rPr lang="et-EE" smtClean="0"/>
              <a:t>08.01.2021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AE9A-E226-4D32-99FB-DAD69715D112}" type="datetime1">
              <a:rPr lang="et-EE" smtClean="0"/>
              <a:t>08.01.2021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928-1729-42FE-96FC-2F28F1BF76AD}" type="datetime1">
              <a:rPr lang="et-EE" smtClean="0"/>
              <a:t>08.01.2021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F760-9209-47F6-9025-2C07ABA10418}" type="datetime1">
              <a:rPr lang="et-EE" smtClean="0"/>
              <a:t>08.01.2021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mlDrawing" Target="../drawings/vmlDrawing1.vml"/><Relationship Id="rId7" Type="http://schemas.openxmlformats.org/officeDocument/2006/relationships/oleObject" Target="../embeddings/oleObject2.bin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/>
              <a:t>september</a:t>
            </a:r>
            <a:r>
              <a:rPr lang="en-US" sz="2000" dirty="0"/>
              <a:t> 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>
                <a:solidFill>
                  <a:srgbClr val="832B7C"/>
                </a:solidFill>
              </a:rPr>
              <a:t>Pealkiri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/>
              <a:t>Loetelud:</a:t>
            </a:r>
            <a:endParaRPr lang="et-EE" sz="1200" b="1" dirty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>
                <a:solidFill>
                  <a:srgbClr val="832B7C"/>
                </a:solidFill>
              </a:rPr>
              <a:t>    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/>
              <a:t>Bulletid:</a:t>
            </a:r>
            <a:endParaRPr lang="et-EE" sz="1200" b="1" dirty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>
                <a:solidFill>
                  <a:srgbClr val="832B7C"/>
                </a:solidFill>
              </a:rPr>
              <a:t>Nobis</a:t>
            </a:r>
            <a:r>
              <a:rPr lang="en-GB" sz="2200" dirty="0">
                <a:solidFill>
                  <a:srgbClr val="832B7C"/>
                </a:solidFill>
              </a:rPr>
              <a:t> </a:t>
            </a:r>
            <a:r>
              <a:rPr lang="en-GB" sz="2200" dirty="0" err="1">
                <a:solidFill>
                  <a:srgbClr val="832B7C"/>
                </a:solidFill>
              </a:rPr>
              <a:t>voluptas</a:t>
            </a:r>
            <a:r>
              <a:rPr lang="en-GB" sz="2200" dirty="0">
                <a:solidFill>
                  <a:srgbClr val="832B7C"/>
                </a:solidFill>
              </a:rPr>
              <a:t> et </a:t>
            </a:r>
            <a:r>
              <a:rPr lang="en-GB" sz="2200" dirty="0" err="1">
                <a:solidFill>
                  <a:srgbClr val="832B7C"/>
                </a:solidFill>
              </a:rPr>
              <a:t>labo</a:t>
            </a:r>
            <a:endParaRPr lang="en-GB" sz="2200" dirty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>
                <a:solidFill>
                  <a:srgbClr val="832B7C"/>
                </a:solidFill>
              </a:rPr>
              <a:t>      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" name="Chart" r:id="rId5" imgW="4669150" imgH="3895022" progId="Excel.Sheet.8">
                  <p:embed/>
                </p:oleObj>
              </mc:Choice>
              <mc:Fallback>
                <p:oleObj name="Chart" r:id="rId5" imgW="4669150" imgH="3895022" progId="Excel.Sheet.8">
                  <p:embed/>
                  <p:pic>
                    <p:nvPicPr>
                      <p:cNvPr id="0" name="Picture 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" name="Chart" r:id="rId7" imgW="4675246" imgH="3895022" progId="Excel.Sheet.8">
                  <p:embed/>
                </p:oleObj>
              </mc:Choice>
              <mc:Fallback>
                <p:oleObj name="Chart" r:id="rId7" imgW="4675246" imgH="3895022" progId="Excel.Sheet.8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4735B0-542C-461E-B945-7A5B9E2000CD}" type="datetime1">
              <a:rPr lang="et-EE" smtClean="0"/>
              <a:t>08.01.2021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91" r:id="rId11"/>
    <p:sldLayoutId id="214748369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g.ee/rahastamine/uurimistoetused/arendusgra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9" y="7683"/>
            <a:ext cx="9168000" cy="687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7451" y="2065131"/>
            <a:ext cx="4776549" cy="799729"/>
          </a:xfrm>
        </p:spPr>
        <p:txBody>
          <a:bodyPr anchor="b" anchorCtr="0">
            <a:noAutofit/>
          </a:bodyPr>
          <a:lstStyle/>
          <a:p>
            <a:pPr>
              <a:lnSpc>
                <a:spcPts val="2400"/>
              </a:lnSpc>
            </a:pPr>
            <a:r>
              <a:rPr lang="en-US" sz="2300" cap="none" dirty="0" err="1">
                <a:solidFill>
                  <a:srgbClr val="6638B6"/>
                </a:solidFill>
              </a:rPr>
              <a:t>Arendusgrandi</a:t>
            </a:r>
            <a:r>
              <a:rPr lang="en-US" sz="2300" cap="none" dirty="0">
                <a:solidFill>
                  <a:srgbClr val="6638B6"/>
                </a:solidFill>
              </a:rPr>
              <a:t> </a:t>
            </a:r>
            <a:r>
              <a:rPr lang="en-US" sz="2300" cap="none" dirty="0" err="1">
                <a:solidFill>
                  <a:srgbClr val="6638B6"/>
                </a:solidFill>
              </a:rPr>
              <a:t>taotlemine</a:t>
            </a:r>
            <a:r>
              <a:rPr lang="en-US" sz="2300" cap="none" dirty="0">
                <a:solidFill>
                  <a:srgbClr val="6638B6"/>
                </a:solidFill>
              </a:rPr>
              <a:t> 2021. </a:t>
            </a:r>
            <a:r>
              <a:rPr lang="en-US" sz="2300" cap="none" dirty="0" err="1">
                <a:solidFill>
                  <a:srgbClr val="6638B6"/>
                </a:solidFill>
              </a:rPr>
              <a:t>aastal</a:t>
            </a:r>
            <a:endParaRPr lang="en-US" sz="2300" cap="none" dirty="0"/>
          </a:p>
        </p:txBody>
      </p:sp>
      <p:sp>
        <p:nvSpPr>
          <p:cNvPr id="17" name="Oval 16"/>
          <p:cNvSpPr/>
          <p:nvPr/>
        </p:nvSpPr>
        <p:spPr>
          <a:xfrm>
            <a:off x="4033520" y="2842733"/>
            <a:ext cx="333931" cy="333931"/>
          </a:xfrm>
          <a:prstGeom prst="ellipse">
            <a:avLst/>
          </a:prstGeom>
          <a:solidFill>
            <a:srgbClr val="6638B6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47107" y="4854272"/>
            <a:ext cx="163069" cy="163069"/>
          </a:xfrm>
          <a:prstGeom prst="ellipse">
            <a:avLst/>
          </a:prstGeom>
          <a:solidFill>
            <a:srgbClr val="6638B6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71983" y="5939221"/>
            <a:ext cx="245897" cy="245897"/>
          </a:xfrm>
          <a:prstGeom prst="ellipse">
            <a:avLst/>
          </a:prstGeom>
          <a:solidFill>
            <a:srgbClr val="6638B6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2"/>
          <p:cNvSpPr txBox="1">
            <a:spLocks/>
          </p:cNvSpPr>
          <p:nvPr/>
        </p:nvSpPr>
        <p:spPr>
          <a:xfrm>
            <a:off x="3305559" y="4966893"/>
            <a:ext cx="3712321" cy="2566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rgbClr val="6638B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t-EE" sz="2300" cap="none" dirty="0">
                <a:solidFill>
                  <a:schemeClr val="bg1">
                    <a:lumMod val="50000"/>
                  </a:schemeClr>
                </a:solidFill>
              </a:rPr>
              <a:t>Rebekka Vedina (veebinaril: Eesti Teadusagentuur)</a:t>
            </a:r>
          </a:p>
          <a:p>
            <a:pPr>
              <a:lnSpc>
                <a:spcPts val="2400"/>
              </a:lnSpc>
            </a:pPr>
            <a:r>
              <a:rPr lang="et-EE" sz="2300" cap="none" dirty="0">
                <a:solidFill>
                  <a:schemeClr val="bg1">
                    <a:lumMod val="50000"/>
                  </a:schemeClr>
                </a:solidFill>
              </a:rPr>
              <a:t>Uurimistoetuste koordinaator</a:t>
            </a:r>
          </a:p>
          <a:p>
            <a:pPr>
              <a:lnSpc>
                <a:spcPts val="2400"/>
              </a:lnSpc>
            </a:pPr>
            <a:r>
              <a:rPr lang="et-EE" sz="2300" cap="none" dirty="0">
                <a:solidFill>
                  <a:schemeClr val="bg1">
                    <a:lumMod val="50000"/>
                  </a:schemeClr>
                </a:solidFill>
              </a:rPr>
              <a:t>tel. 5697 6673</a:t>
            </a:r>
          </a:p>
          <a:p>
            <a:pPr>
              <a:lnSpc>
                <a:spcPts val="2400"/>
              </a:lnSpc>
            </a:pPr>
            <a:r>
              <a:rPr lang="et-EE" sz="2300" cap="none" dirty="0">
                <a:solidFill>
                  <a:schemeClr val="bg1">
                    <a:lumMod val="50000"/>
                  </a:schemeClr>
                </a:solidFill>
              </a:rPr>
              <a:t>rebekka.vedina@etag.ee</a:t>
            </a:r>
            <a:endParaRPr lang="en-US" sz="2300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7017880" y="6085423"/>
            <a:ext cx="3483567" cy="7997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rgbClr val="6638B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t-EE" sz="1800" cap="none" dirty="0"/>
              <a:t>08</a:t>
            </a:r>
            <a:r>
              <a:rPr lang="en-US" sz="1800" cap="none" dirty="0"/>
              <a:t>.0</a:t>
            </a:r>
            <a:r>
              <a:rPr lang="et-EE" sz="1800" cap="none" dirty="0"/>
              <a:t>1</a:t>
            </a:r>
            <a:r>
              <a:rPr lang="en-US" sz="1800" cap="none" dirty="0"/>
              <a:t>.202</a:t>
            </a:r>
            <a:r>
              <a:rPr lang="et-EE" sz="1800" cap="none" dirty="0"/>
              <a:t>1</a:t>
            </a:r>
            <a:endParaRPr lang="en-US" sz="1800" cap="non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8" y="291083"/>
            <a:ext cx="1325880" cy="529791"/>
          </a:xfrm>
          <a:prstGeom prst="rect">
            <a:avLst/>
          </a:prstGeom>
        </p:spPr>
      </p:pic>
      <p:pic>
        <p:nvPicPr>
          <p:cNvPr id="4" name="Pilt 3">
            <a:extLst>
              <a:ext uri="{FF2B5EF4-FFF2-40B4-BE49-F238E27FC236}">
                <a16:creationId xmlns:a16="http://schemas.microsoft.com/office/drawing/2014/main" id="{B73536BE-2651-409E-A715-95B6ECC7BD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5085"/>
            <a:ext cx="2771800" cy="6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9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EAG taotlemine: eeltaotlus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t-EE" sz="2300" b="1" dirty="0"/>
              <a:t>Eeltaotluses </a:t>
            </a:r>
            <a:r>
              <a:rPr lang="et-EE" sz="2300" dirty="0"/>
              <a:t>näidatakse ära:</a:t>
            </a:r>
          </a:p>
          <a:p>
            <a:pPr>
              <a:spcBef>
                <a:spcPts val="0"/>
              </a:spcBef>
            </a:pPr>
            <a:r>
              <a:rPr lang="et-EE" sz="2300" dirty="0"/>
              <a:t>taotleja, projekti nimetus ja populaarteaduslik lühikokkuvõte eesti ja inglise keeles;</a:t>
            </a:r>
            <a:endParaRPr lang="et-EE" sz="2300" b="1" dirty="0"/>
          </a:p>
          <a:p>
            <a:pPr>
              <a:spcBef>
                <a:spcPts val="0"/>
              </a:spcBef>
            </a:pPr>
            <a:r>
              <a:rPr lang="et-EE" sz="2300" dirty="0"/>
              <a:t>projektiidee lühikirjeldus, sh </a:t>
            </a:r>
            <a:r>
              <a:rPr lang="et-EE" sz="2300" dirty="0">
                <a:solidFill>
                  <a:srgbClr val="6638B6"/>
                </a:solidFill>
              </a:rPr>
              <a:t>innovatsioonipotentsiaal</a:t>
            </a:r>
            <a:r>
              <a:rPr lang="et-EE" sz="2300" dirty="0"/>
              <a:t>, oodatavad tulemused, nende eeldatav lõpp-TVT ning rakendusvõimalused;</a:t>
            </a:r>
          </a:p>
          <a:p>
            <a:pPr>
              <a:spcBef>
                <a:spcPts val="0"/>
              </a:spcBef>
            </a:pPr>
            <a:r>
              <a:rPr lang="et-EE" sz="2300" dirty="0"/>
              <a:t>uurimistöö tulemused, millele projektiidee tugineb, sh nende TVT. Taotlused, milles see TVT on madalam kui 4 või kõrgem kui </a:t>
            </a:r>
            <a:r>
              <a:rPr lang="et-EE" sz="2300" dirty="0">
                <a:solidFill>
                  <a:srgbClr val="6638B6"/>
                </a:solidFill>
              </a:rPr>
              <a:t>6</a:t>
            </a:r>
            <a:r>
              <a:rPr lang="et-EE" sz="2300" dirty="0"/>
              <a:t>, ei kvalifitseeru EAG taotlemiseks;</a:t>
            </a:r>
            <a:endParaRPr lang="et-EE" sz="2300" b="1" dirty="0"/>
          </a:p>
          <a:p>
            <a:pPr>
              <a:spcBef>
                <a:spcPts val="0"/>
              </a:spcBef>
            </a:pPr>
            <a:r>
              <a:rPr lang="et-EE" sz="2300" dirty="0">
                <a:solidFill>
                  <a:srgbClr val="6638B6"/>
                </a:solidFill>
              </a:rPr>
              <a:t>konkurentsipositsioon</a:t>
            </a:r>
            <a:r>
              <a:rPr lang="et-EE" sz="2300" dirty="0"/>
              <a:t> olemasolevate lahenduste, toodete ja/või teenuste suhtes, sektori </a:t>
            </a:r>
            <a:r>
              <a:rPr lang="et-EE" sz="2300" dirty="0">
                <a:solidFill>
                  <a:srgbClr val="6638B6"/>
                </a:solidFill>
              </a:rPr>
              <a:t>turuanalüüs</a:t>
            </a:r>
            <a:r>
              <a:rPr lang="et-EE" sz="2300" dirty="0"/>
              <a:t> ning (kui asjakohane) turule jõudmise plaan;</a:t>
            </a:r>
            <a:endParaRPr lang="et-EE" sz="2300" b="1" dirty="0"/>
          </a:p>
          <a:p>
            <a:pPr>
              <a:spcBef>
                <a:spcPts val="0"/>
              </a:spcBef>
            </a:pPr>
            <a:r>
              <a:rPr lang="et-EE" sz="2300" dirty="0"/>
              <a:t>potentsiaalne mõju, sh tulemuste eeldatav kasu Eesti majandusele, ühiskonnale, poliitikale ja/või avalikele teenustele ning selle saavutamise võimalikud viisid;</a:t>
            </a:r>
            <a:endParaRPr lang="et-EE" sz="2300" b="1" dirty="0"/>
          </a:p>
          <a:p>
            <a:pPr>
              <a:spcBef>
                <a:spcPts val="0"/>
              </a:spcBef>
            </a:pPr>
            <a:r>
              <a:rPr lang="et-EE" sz="2300" dirty="0"/>
              <a:t>grandi maht ja periood, sh projektist huvitatud ettevõtte või avaliku sektori asutuse poolne kaasrahastus, kui olemas.</a:t>
            </a:r>
            <a:endParaRPr lang="et-EE" sz="2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197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EAG taotlemine: taotlus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300" b="1" dirty="0"/>
          </a:p>
          <a:p>
            <a:pPr marL="0" indent="0">
              <a:buNone/>
            </a:pPr>
            <a:r>
              <a:rPr lang="et-EE" sz="2300" b="1" dirty="0"/>
              <a:t>Taotluses </a:t>
            </a:r>
            <a:r>
              <a:rPr lang="et-EE" sz="2300" dirty="0"/>
              <a:t>näidatakse ära (</a:t>
            </a:r>
            <a:r>
              <a:rPr lang="et-EE" sz="2300" b="1" dirty="0"/>
              <a:t>lisaks eeltaotluses olevale infole, mida saab taotluses täiendada</a:t>
            </a:r>
            <a:r>
              <a:rPr lang="et-EE" sz="2300" dirty="0"/>
              <a:t>):</a:t>
            </a:r>
          </a:p>
          <a:p>
            <a:r>
              <a:rPr lang="et-EE" sz="2300" dirty="0"/>
              <a:t>projekti</a:t>
            </a:r>
            <a:r>
              <a:rPr lang="fi-FI" sz="2300" dirty="0"/>
              <a:t> </a:t>
            </a:r>
            <a:r>
              <a:rPr lang="et-EE" sz="2300" dirty="0">
                <a:solidFill>
                  <a:srgbClr val="6638B6"/>
                </a:solidFill>
              </a:rPr>
              <a:t>uudsus</a:t>
            </a:r>
            <a:r>
              <a:rPr lang="fi-FI" sz="2300" dirty="0">
                <a:solidFill>
                  <a:srgbClr val="6638B6"/>
                </a:solidFill>
              </a:rPr>
              <a:t> </a:t>
            </a:r>
            <a:r>
              <a:rPr lang="et-EE" sz="2300" dirty="0">
                <a:solidFill>
                  <a:srgbClr val="6638B6"/>
                </a:solidFill>
              </a:rPr>
              <a:t>ja</a:t>
            </a:r>
            <a:r>
              <a:rPr lang="fi-FI" sz="2300" dirty="0">
                <a:solidFill>
                  <a:srgbClr val="6638B6"/>
                </a:solidFill>
              </a:rPr>
              <a:t> </a:t>
            </a:r>
            <a:r>
              <a:rPr lang="et-EE" sz="2300" dirty="0" err="1">
                <a:solidFill>
                  <a:srgbClr val="6638B6"/>
                </a:solidFill>
              </a:rPr>
              <a:t>eristuvus</a:t>
            </a:r>
            <a:r>
              <a:rPr lang="et-EE" sz="2300" dirty="0"/>
              <a:t>, põhieesmärgid, meetodid ja tööplaan, võimalikud riskid ja riskide maandamise meetmed, projekti edukuse hindamise meetodid ja kriteeriumid;</a:t>
            </a:r>
            <a:endParaRPr lang="et-EE" sz="2300" b="1" dirty="0"/>
          </a:p>
          <a:p>
            <a:r>
              <a:rPr lang="et-EE" sz="2300" dirty="0"/>
              <a:t>kuidas plaanitakse projekti tulemusi avalikkusele tutvustada;</a:t>
            </a:r>
          </a:p>
          <a:p>
            <a:r>
              <a:rPr lang="et-EE" sz="2300" dirty="0"/>
              <a:t>kavandatud koostöö, sh (ettevõtlus)partnerite ja ekspertide kaasamine, ning vajaliku taristu kättesaadavus;</a:t>
            </a:r>
            <a:endParaRPr lang="et-EE" sz="2300" b="1" dirty="0"/>
          </a:p>
          <a:p>
            <a:r>
              <a:rPr lang="et-EE" sz="2300" dirty="0"/>
              <a:t>kas projekti osapoolte vahel on kokku lepitud intellektuaalomandiga seonduvate õiguste ja kohustuste jaotumine; </a:t>
            </a:r>
          </a:p>
          <a:p>
            <a:r>
              <a:rPr lang="et-EE" sz="2300" dirty="0"/>
              <a:t>andmete haldamine ja eetikaküsimused.</a:t>
            </a:r>
            <a:endParaRPr lang="et-EE" sz="2300" b="1" dirty="0"/>
          </a:p>
          <a:p>
            <a:endParaRPr lang="et-EE" sz="2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221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067128" cy="69269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EAG taotlemine: eelarve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1560" y="1124744"/>
            <a:ext cx="8424936" cy="5544616"/>
          </a:xfrm>
        </p:spPr>
        <p:txBody>
          <a:bodyPr>
            <a:noAutofit/>
          </a:bodyPr>
          <a:lstStyle/>
          <a:p>
            <a:r>
              <a:rPr lang="et-EE" sz="2300" dirty="0"/>
              <a:t>EAG sisaldab </a:t>
            </a:r>
            <a:r>
              <a:rPr lang="et-EE" sz="2300" b="1" dirty="0"/>
              <a:t>otseseid kulusid ja </a:t>
            </a:r>
            <a:r>
              <a:rPr lang="et-EE" sz="2300" b="1" dirty="0" err="1"/>
              <a:t>üldkulu</a:t>
            </a:r>
            <a:r>
              <a:rPr lang="et-EE" sz="2300" dirty="0"/>
              <a:t>;</a:t>
            </a:r>
          </a:p>
          <a:p>
            <a:r>
              <a:rPr lang="et-EE" sz="2300" b="1" dirty="0"/>
              <a:t>Otsesed kulud </a:t>
            </a:r>
            <a:r>
              <a:rPr lang="et-EE" sz="2300" dirty="0"/>
              <a:t>jagunevad </a:t>
            </a:r>
            <a:r>
              <a:rPr lang="et-EE" sz="2300" b="1" dirty="0"/>
              <a:t>personali- ja teadustöö kuludeks;</a:t>
            </a:r>
          </a:p>
          <a:p>
            <a:r>
              <a:rPr lang="et-EE" sz="2300" b="1" dirty="0" err="1"/>
              <a:t>Üldkulu</a:t>
            </a:r>
            <a:r>
              <a:rPr lang="et-EE" sz="2300" dirty="0"/>
              <a:t> moodustab 25%  otsestest kuludest;</a:t>
            </a:r>
          </a:p>
          <a:p>
            <a:r>
              <a:rPr lang="et-EE" sz="2300" b="1" dirty="0"/>
              <a:t>Maksimaalne taotletav summa</a:t>
            </a:r>
            <a:r>
              <a:rPr lang="et-EE" sz="2300" dirty="0"/>
              <a:t> on 100 000 eurot, võimalik on taotleda ka väiksemat summat;</a:t>
            </a:r>
          </a:p>
          <a:p>
            <a:r>
              <a:rPr lang="et-EE" sz="2300" b="1" dirty="0"/>
              <a:t>Kaasfinantseering</a:t>
            </a:r>
            <a:r>
              <a:rPr lang="et-EE" sz="2300" dirty="0"/>
              <a:t> teistest allikatest on lubatud (saab selgitada taotluses), ettevõtte või avaliku sektori asutuse poolne kaasrahastus annab hindamisel eelise. </a:t>
            </a:r>
          </a:p>
          <a:p>
            <a:pPr marL="0" indent="0">
              <a:buNone/>
            </a:pPr>
            <a:r>
              <a:rPr lang="et-EE" sz="2300" b="1" dirty="0">
                <a:solidFill>
                  <a:srgbClr val="6638B6"/>
                </a:solidFill>
              </a:rPr>
              <a:t>NB!</a:t>
            </a:r>
            <a:r>
              <a:rPr lang="et-EE" sz="2300" dirty="0"/>
              <a:t> 2021. a viiakse korraga läbi nii 2021. a algava grandiperioodiga kui ka 2022. a algava grandiperioodiga projektide taotluste menetlus. Taotlusvooru mahud on 600 000 eurot + 600 000 eurot, st rahastuse saab 12-13 projekti.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893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1782" y="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3. EAG taotluse hindamine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971600" y="836712"/>
            <a:ext cx="792088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300" b="1" dirty="0"/>
          </a:p>
          <a:p>
            <a:pPr marL="0" indent="0">
              <a:buNone/>
            </a:pPr>
            <a:r>
              <a:rPr lang="et-EE" sz="2300" b="1" dirty="0"/>
              <a:t>Eeltaotluses </a:t>
            </a:r>
            <a:r>
              <a:rPr lang="et-EE" sz="2300" dirty="0"/>
              <a:t>hinnatakse:</a:t>
            </a:r>
          </a:p>
          <a:p>
            <a:r>
              <a:rPr lang="et-EE" sz="2300" dirty="0"/>
              <a:t>innovatsioonipotentsiaali;</a:t>
            </a:r>
          </a:p>
          <a:p>
            <a:r>
              <a:rPr lang="et-EE" sz="2300" dirty="0"/>
              <a:t>potentsiaalset mõju.</a:t>
            </a:r>
          </a:p>
          <a:p>
            <a:pPr marL="0" indent="0">
              <a:buNone/>
            </a:pPr>
            <a:r>
              <a:rPr lang="et-EE" sz="2300" b="1" dirty="0"/>
              <a:t>Taotluses</a:t>
            </a:r>
            <a:r>
              <a:rPr lang="et-EE" sz="2300" dirty="0"/>
              <a:t> hinnatakse:</a:t>
            </a:r>
          </a:p>
          <a:p>
            <a:r>
              <a:rPr lang="et-EE" sz="2300" dirty="0"/>
              <a:t>innovatsioonipotentsiaali;</a:t>
            </a:r>
          </a:p>
          <a:p>
            <a:r>
              <a:rPr lang="et-EE" sz="2300" dirty="0"/>
              <a:t>potentsiaalset mõju;</a:t>
            </a:r>
          </a:p>
          <a:p>
            <a:r>
              <a:rPr lang="et-EE" sz="2300" dirty="0"/>
              <a:t>tööplaani, sh projektirühma;</a:t>
            </a:r>
          </a:p>
          <a:p>
            <a:r>
              <a:rPr lang="et-EE" sz="2300" dirty="0"/>
              <a:t>eetika- ja andmete haldamise arvestamist;</a:t>
            </a:r>
          </a:p>
          <a:p>
            <a:r>
              <a:rPr lang="et-EE" sz="2300" dirty="0"/>
              <a:t>olulisust Eesti majandusele ja ühiskonnale.</a:t>
            </a:r>
          </a:p>
          <a:p>
            <a:endParaRPr lang="et-EE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142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3. EAG taotluse hindamine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sz="2300" b="1" dirty="0"/>
              <a:t>Eeltaotlusi </a:t>
            </a:r>
            <a:r>
              <a:rPr lang="et-EE" sz="2300" dirty="0"/>
              <a:t>hinnatakse eristaval skaalal </a:t>
            </a:r>
            <a:r>
              <a:rPr lang="et-EE" sz="2300" b="1" dirty="0"/>
              <a:t>jah/</a:t>
            </a:r>
            <a:r>
              <a:rPr lang="et-EE" sz="2300" b="1" dirty="0">
                <a:solidFill>
                  <a:srgbClr val="6638B6"/>
                </a:solidFill>
              </a:rPr>
              <a:t>osaliselt</a:t>
            </a:r>
            <a:r>
              <a:rPr lang="et-EE" sz="2300" b="1" dirty="0"/>
              <a:t>/ei</a:t>
            </a:r>
            <a:r>
              <a:rPr lang="et-EE" sz="2300" dirty="0"/>
              <a:t>, mis annavad vastavalt 1/0,5/0 punkti. Kõik taotlused, mis saavad 9 punktist vähemalt 7 (sh kindlasti punktis 1.3. ja 2.2.), pääsevad edasi taotlusvooru.</a:t>
            </a:r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b="1" dirty="0"/>
              <a:t>Taotlusi</a:t>
            </a:r>
            <a:r>
              <a:rPr lang="et-EE" sz="2300" dirty="0"/>
              <a:t> hinnatakse </a:t>
            </a:r>
          </a:p>
          <a:p>
            <a:r>
              <a:rPr lang="et-EE" sz="2300" dirty="0"/>
              <a:t>üheksaastmelisel eristaval skaalal hinded </a:t>
            </a:r>
            <a:r>
              <a:rPr lang="et-EE" sz="2300" dirty="0">
                <a:solidFill>
                  <a:srgbClr val="6638B6"/>
                </a:solidFill>
              </a:rPr>
              <a:t>1</a:t>
            </a:r>
            <a:r>
              <a:rPr lang="et-EE" sz="2300" dirty="0"/>
              <a:t> (mitterahuldav) </a:t>
            </a:r>
            <a:r>
              <a:rPr lang="et-EE" sz="2300" dirty="0">
                <a:solidFill>
                  <a:srgbClr val="6638B6"/>
                </a:solidFill>
              </a:rPr>
              <a:t>kuni 5</a:t>
            </a:r>
            <a:r>
              <a:rPr lang="et-EE" sz="2300" dirty="0"/>
              <a:t> (suurepärane) ja </a:t>
            </a:r>
          </a:p>
          <a:p>
            <a:r>
              <a:rPr lang="et-EE" sz="2300" dirty="0"/>
              <a:t>kolmeastmelisel eristaval skaalal (hinded 0 (</a:t>
            </a:r>
            <a:r>
              <a:rPr lang="et-EE" sz="2300" dirty="0">
                <a:solidFill>
                  <a:srgbClr val="6638B6"/>
                </a:solidFill>
              </a:rPr>
              <a:t>mittesobiv</a:t>
            </a:r>
            <a:r>
              <a:rPr lang="et-EE" sz="2300" dirty="0"/>
              <a:t>) kuni 1 (</a:t>
            </a:r>
            <a:r>
              <a:rPr lang="et-EE" sz="2300" dirty="0">
                <a:solidFill>
                  <a:srgbClr val="6638B6"/>
                </a:solidFill>
              </a:rPr>
              <a:t>sobiv</a:t>
            </a:r>
            <a:r>
              <a:rPr lang="et-EE" sz="2300" dirty="0"/>
              <a:t>) eetika ja andmehalduse kriteeriumidel);</a:t>
            </a:r>
          </a:p>
          <a:p>
            <a:r>
              <a:rPr lang="et-EE" sz="2300" dirty="0"/>
              <a:t>Vastused </a:t>
            </a:r>
            <a:r>
              <a:rPr lang="et-EE" sz="2300" b="1" dirty="0"/>
              <a:t>jah/</a:t>
            </a:r>
            <a:r>
              <a:rPr lang="et-EE" sz="2300" b="1" dirty="0">
                <a:solidFill>
                  <a:srgbClr val="6638B6"/>
                </a:solidFill>
              </a:rPr>
              <a:t>osaliselt</a:t>
            </a:r>
            <a:r>
              <a:rPr lang="et-EE" sz="2300" b="1" dirty="0"/>
              <a:t>/ei </a:t>
            </a:r>
            <a:r>
              <a:rPr lang="et-EE" sz="2300" dirty="0"/>
              <a:t>iga kriteeriumi küsimustele annavad teatud arvu punkte, millest kujunevad hinded (vt. tabelit 6.1 hindamisjuhendis);</a:t>
            </a:r>
          </a:p>
          <a:p>
            <a:r>
              <a:rPr lang="et-EE" sz="2300" dirty="0"/>
              <a:t>Alla lävendi hinnatud taotlused ei kvalifitseeru rahuldamisele. Lävend on määratletud hindamisjuhendis p.7;</a:t>
            </a:r>
          </a:p>
          <a:p>
            <a:r>
              <a:rPr lang="et-EE" sz="2300" dirty="0"/>
              <a:t>Üle </a:t>
            </a:r>
            <a:r>
              <a:rPr lang="et-EE" sz="2300" dirty="0" err="1"/>
              <a:t>lävendi</a:t>
            </a:r>
            <a:r>
              <a:rPr lang="et-EE" sz="2300" dirty="0"/>
              <a:t> hinnatud taotlustest koostatakse valdkondade ülene pingerida;</a:t>
            </a:r>
          </a:p>
          <a:p>
            <a:r>
              <a:rPr lang="et-EE" sz="2300" dirty="0"/>
              <a:t>Võrdsete punktide korral on hindamisjuhendis määratletud eelistamise alused (p. 8.3).</a:t>
            </a:r>
          </a:p>
          <a:p>
            <a:endParaRPr lang="et-EE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887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66388"/>
            <a:ext cx="8229600" cy="476672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4. Taotleja meelespea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88632"/>
          </a:xfrm>
        </p:spPr>
        <p:txBody>
          <a:bodyPr>
            <a:noAutofit/>
          </a:bodyPr>
          <a:lstStyle/>
          <a:p>
            <a:endParaRPr lang="et-EE" sz="2300" dirty="0"/>
          </a:p>
          <a:p>
            <a:r>
              <a:rPr lang="et-EE" sz="2300" dirty="0"/>
              <a:t>Eeltaotluste esitamine toimub 4.01.-22.01. kella 17-ni. </a:t>
            </a:r>
            <a:endParaRPr lang="et-EE" sz="2300" b="1" dirty="0"/>
          </a:p>
          <a:p>
            <a:r>
              <a:rPr lang="et-EE" sz="2300" dirty="0"/>
              <a:t>Taotluste esitamine toimub 8.02.-26.02 kella 17-ni.</a:t>
            </a:r>
            <a:r>
              <a:rPr lang="et-EE" sz="2300" b="1" dirty="0"/>
              <a:t> </a:t>
            </a:r>
          </a:p>
          <a:p>
            <a:r>
              <a:rPr lang="et-EE" sz="2300" b="1" dirty="0"/>
              <a:t>NB!</a:t>
            </a:r>
            <a:r>
              <a:rPr lang="et-EE" sz="2300" dirty="0"/>
              <a:t> </a:t>
            </a:r>
            <a:r>
              <a:rPr lang="et-EE" sz="2300" b="1" dirty="0"/>
              <a:t>Taotlus on esitatud alles siis, kui asutus on selle kinnitanud. Jälgi asutusesisest töökorraldust ja tähtaega!</a:t>
            </a:r>
            <a:endParaRPr lang="et-EE" sz="2300" dirty="0"/>
          </a:p>
          <a:p>
            <a:r>
              <a:rPr lang="et-EE" sz="2300" dirty="0"/>
              <a:t>Taotlusvoorus rahastatakse eeldatavasti 12-13 projekti. </a:t>
            </a:r>
          </a:p>
          <a:p>
            <a:r>
              <a:rPr lang="et-EE" sz="2300" dirty="0"/>
              <a:t>Uus taotlusvoor toimub eeldatavasti 2023. a alguses.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15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76672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4. Taotleja meelespea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836711"/>
            <a:ext cx="8784976" cy="5884763"/>
          </a:xfrm>
        </p:spPr>
        <p:txBody>
          <a:bodyPr>
            <a:normAutofit fontScale="92500"/>
          </a:bodyPr>
          <a:lstStyle/>
          <a:p>
            <a:endParaRPr lang="et-EE" sz="2500" dirty="0"/>
          </a:p>
          <a:p>
            <a:r>
              <a:rPr lang="et-EE" sz="2500" dirty="0"/>
              <a:t>Tutvu ETAgi kodulehel eksperimentaalarenduse ja TVT piiritlemise juhenditega. </a:t>
            </a:r>
            <a:r>
              <a:rPr lang="et-EE" sz="2500" b="1" dirty="0"/>
              <a:t>EAG ei ole mõeldud alus- ega rakendusuuringuteks! </a:t>
            </a:r>
          </a:p>
          <a:p>
            <a:r>
              <a:rPr lang="et-EE" sz="2500" dirty="0"/>
              <a:t>Kirjuta taotlus ise. </a:t>
            </a:r>
            <a:r>
              <a:rPr lang="et-EE" sz="2500" b="1" dirty="0"/>
              <a:t>Teiste autorite tekstide kasutamisel viita nendele</a:t>
            </a:r>
            <a:r>
              <a:rPr lang="et-EE" sz="2500" dirty="0"/>
              <a:t>;</a:t>
            </a:r>
          </a:p>
          <a:p>
            <a:r>
              <a:rPr lang="et-EE" sz="2500" dirty="0"/>
              <a:t>Korrasta oma </a:t>
            </a:r>
            <a:r>
              <a:rPr lang="et-EE" sz="2500" b="1" dirty="0"/>
              <a:t>CV </a:t>
            </a:r>
            <a:r>
              <a:rPr lang="et-EE" sz="2500" b="1" dirty="0" err="1"/>
              <a:t>ETISes</a:t>
            </a:r>
            <a:r>
              <a:rPr lang="et-EE" sz="2500" dirty="0"/>
              <a:t>;</a:t>
            </a:r>
          </a:p>
          <a:p>
            <a:r>
              <a:rPr lang="et-EE" sz="2500" dirty="0"/>
              <a:t>Mõtle taotlust koostades, kas see on </a:t>
            </a:r>
            <a:r>
              <a:rPr lang="et-EE" sz="2500" b="1" dirty="0"/>
              <a:t>arusaadav ka erialavälisele lugejale. </a:t>
            </a:r>
            <a:r>
              <a:rPr lang="et-EE" sz="2500" dirty="0"/>
              <a:t>Retsensentidena kaasatakse ka ettevõtjaid.</a:t>
            </a:r>
          </a:p>
          <a:p>
            <a:r>
              <a:rPr lang="et-EE" sz="2500" dirty="0"/>
              <a:t>Kui projektist on </a:t>
            </a:r>
            <a:r>
              <a:rPr lang="et-EE" sz="2500" b="1" dirty="0"/>
              <a:t>huvitatud partnerid </a:t>
            </a:r>
            <a:r>
              <a:rPr lang="et-EE" sz="2500" dirty="0"/>
              <a:t>(nt mõni ettevõte), hangi </a:t>
            </a:r>
            <a:r>
              <a:rPr lang="et-EE" sz="2500" b="1" dirty="0"/>
              <a:t>sisukas ja põhjendatud toetuskiri</a:t>
            </a:r>
            <a:r>
              <a:rPr lang="et-EE" sz="2500" dirty="0"/>
              <a:t>.</a:t>
            </a:r>
          </a:p>
          <a:p>
            <a:r>
              <a:rPr lang="et-EE" sz="2500" b="1" dirty="0">
                <a:solidFill>
                  <a:srgbClr val="FF0000"/>
                </a:solidFill>
              </a:rPr>
              <a:t>NB! </a:t>
            </a:r>
            <a:r>
              <a:rPr lang="et-EE" sz="2500" b="1" dirty="0"/>
              <a:t>Taotluse esitamisega kinnitab taotleja ja asutus et intellektuaalomandi küsimustes on kokku lepitud. Enne taotluse esitamist konsulteeri aegsasti oma asutuse pädeva töötajaga!</a:t>
            </a:r>
          </a:p>
          <a:p>
            <a:r>
              <a:rPr lang="et-EE" sz="2500" dirty="0"/>
              <a:t>Loe  läbi hindamisjuhend. Enne taotluse kinnitamisele saatmist loe </a:t>
            </a:r>
            <a:r>
              <a:rPr lang="et-EE" sz="2500" b="1" dirty="0"/>
              <a:t>see läbi n-ö hindaja pilguga</a:t>
            </a:r>
            <a:r>
              <a:rPr lang="et-EE" sz="2500" dirty="0"/>
              <a:t>.</a:t>
            </a:r>
          </a:p>
          <a:p>
            <a:endParaRPr lang="et-E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37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Täpsem info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400" b="1" dirty="0">
                <a:solidFill>
                  <a:srgbClr val="6638B6"/>
                </a:solidFill>
              </a:rPr>
              <a:t>2021. a taotlusvooru materjalid, </a:t>
            </a:r>
            <a:r>
              <a:rPr lang="et-EE" sz="2400" b="1" dirty="0">
                <a:solidFill>
                  <a:srgbClr val="FF0000"/>
                </a:solidFill>
              </a:rPr>
              <a:t>sh</a:t>
            </a:r>
            <a:r>
              <a:rPr lang="et-EE" sz="2400" b="1" dirty="0">
                <a:solidFill>
                  <a:srgbClr val="6638B6"/>
                </a:solidFill>
              </a:rPr>
              <a:t> korduma kippuvad küsimused:</a:t>
            </a:r>
          </a:p>
          <a:p>
            <a:pPr marL="0" indent="0">
              <a:buNone/>
            </a:pPr>
            <a:r>
              <a:rPr lang="et-EE" sz="2400" dirty="0">
                <a:hlinkClick r:id="rId3"/>
              </a:rPr>
              <a:t>Arendusgrant - Sihtasutus Eesti Teadusagentuur (etag.ee)</a:t>
            </a:r>
            <a:endParaRPr lang="et-EE" sz="2400" b="1" dirty="0">
              <a:solidFill>
                <a:srgbClr val="6638B6"/>
              </a:solidFill>
            </a:endParaRPr>
          </a:p>
          <a:p>
            <a:pPr marL="0" indent="0">
              <a:buNone/>
            </a:pPr>
            <a:endParaRPr lang="et-EE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17</a:t>
            </a:fld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7"/>
    </mc:Choice>
    <mc:Fallback xmlns="">
      <p:transition spd="slow" advTm="889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9B9BF4-B9FE-43A2-A191-8C412A535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60287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t-EE" sz="2300" dirty="0"/>
          </a:p>
          <a:p>
            <a:pPr marL="514350" indent="-514350">
              <a:buFont typeface="+mj-lt"/>
              <a:buAutoNum type="arabicPeriod"/>
            </a:pPr>
            <a:endParaRPr lang="et-EE" sz="2300" dirty="0"/>
          </a:p>
          <a:p>
            <a:pPr marL="514350" indent="-514350">
              <a:buFont typeface="+mj-lt"/>
              <a:buAutoNum type="arabicPeriod"/>
            </a:pPr>
            <a:r>
              <a:rPr lang="et-EE" sz="2300" dirty="0"/>
              <a:t>Arendusgrandi eesmärk, piiritlemine, raamtingimused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300" dirty="0"/>
              <a:t>Muutused võrreldes 2019.a taotlusvooruga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300" dirty="0"/>
              <a:t>Taotluste hindamine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300" dirty="0"/>
              <a:t>Taotleja meelespea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300" dirty="0"/>
              <a:t>Küsimuste voor</a:t>
            </a:r>
          </a:p>
          <a:p>
            <a:pPr lvl="1"/>
            <a:r>
              <a:rPr lang="et-EE" sz="2300" dirty="0"/>
              <a:t>Küsimused palun kirjutada Q&amp;A moodulis</a:t>
            </a:r>
          </a:p>
          <a:p>
            <a:pPr lvl="1"/>
            <a:r>
              <a:rPr lang="et-EE" sz="2300" dirty="0"/>
              <a:t>Kui küsimus on pikem ja soovite küsida suuliselt, tõstke kätt, vajutades käemärgile ekraani paremas alumises nurgas.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200F8E2-AD96-4661-9CB5-C6E261CE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E531863-DCCB-4A34-BBA0-3FA69134E9D5}" type="slidenum">
              <a:rPr lang="et-EE" smtClean="0"/>
              <a:pPr/>
              <a:t>2</a:t>
            </a:fld>
            <a:endParaRPr lang="et-E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2CB1D-2535-49D8-BC3B-010A062FD5BB}"/>
              </a:ext>
            </a:extLst>
          </p:cNvPr>
          <p:cNvSpPr txBox="1">
            <a:spLocks/>
          </p:cNvSpPr>
          <p:nvPr/>
        </p:nvSpPr>
        <p:spPr>
          <a:xfrm>
            <a:off x="323528" y="0"/>
            <a:ext cx="763284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3200" b="0" dirty="0">
                <a:solidFill>
                  <a:srgbClr val="6638B6"/>
                </a:solidFill>
              </a:rPr>
              <a:t>Veebinari</a:t>
            </a:r>
            <a:r>
              <a:rPr lang="et-EE" sz="3200" b="0" dirty="0">
                <a:solidFill>
                  <a:srgbClr val="7030A0"/>
                </a:solidFill>
              </a:rPr>
              <a:t> kava</a:t>
            </a:r>
          </a:p>
        </p:txBody>
      </p:sp>
    </p:spTree>
    <p:extLst>
      <p:ext uri="{BB962C8B-B14F-4D97-AF65-F5344CB8AC3E}">
        <p14:creationId xmlns:p14="http://schemas.microsoft.com/office/powerpoint/2010/main" val="210113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9269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Arendusgrant (EAG)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692695"/>
            <a:ext cx="8373616" cy="60287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dirty="0"/>
              <a:t>Arendusgrandi (EAG; inglise </a:t>
            </a:r>
            <a:r>
              <a:rPr lang="et-EE" sz="2300" i="1" dirty="0" err="1"/>
              <a:t>Proof</a:t>
            </a:r>
            <a:r>
              <a:rPr lang="et-EE" sz="2300" i="1" dirty="0"/>
              <a:t>-of-Concept Grant</a:t>
            </a:r>
            <a:r>
              <a:rPr lang="et-EE" sz="2300" dirty="0"/>
              <a:t>) </a:t>
            </a:r>
          </a:p>
          <a:p>
            <a:pPr marL="0" indent="0">
              <a:buNone/>
            </a:pPr>
            <a:r>
              <a:rPr lang="et-EE" sz="2300" b="1" dirty="0"/>
              <a:t>eesmärk</a:t>
            </a:r>
            <a:r>
              <a:rPr lang="et-EE" sz="2300" dirty="0"/>
              <a:t> on </a:t>
            </a:r>
            <a:r>
              <a:rPr lang="et-EE" sz="2300" dirty="0" err="1"/>
              <a:t>eksperimentaalarendusprojektide</a:t>
            </a:r>
            <a:r>
              <a:rPr lang="et-EE" sz="2300" dirty="0"/>
              <a:t> toetamise kaudu edendada tehnoloogiasiiret, teadustulemuste rakendamist ettevõtluses ja ühiskonnas laiemalt ning suurendada teaduse ühiskondlikku ja majanduslikku mõju.</a:t>
            </a:r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dirty="0"/>
              <a:t>EAG on mõeldud </a:t>
            </a:r>
            <a:r>
              <a:rPr lang="et-EE" sz="2300" b="1" dirty="0"/>
              <a:t>eksperimentaalarenduseks, mitte alus- ega rakendusuuringuteks. </a:t>
            </a:r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dirty="0"/>
              <a:t>PUT </a:t>
            </a:r>
            <a:r>
              <a:rPr lang="et-EE" sz="2300" dirty="0" err="1"/>
              <a:t>järeldoktori</a:t>
            </a:r>
            <a:r>
              <a:rPr lang="et-EE" sz="2300" dirty="0"/>
              <a:t>-, stardi- ja rühmagrant on mõeldud alus- või rakendusuuringuteks.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b="1" dirty="0"/>
          </a:p>
          <a:p>
            <a:pPr marL="0" indent="0">
              <a:buNone/>
            </a:pPr>
            <a:endParaRPr lang="et-E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4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52" y="0"/>
            <a:ext cx="8229600" cy="69269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Eksperimentaalarendus (1/2)</a:t>
            </a:r>
            <a:r>
              <a:rPr lang="et-EE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5"/>
            <a:ext cx="8568952" cy="6028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/>
              <a:t> </a:t>
            </a:r>
          </a:p>
          <a:p>
            <a:pPr marL="0" indent="0">
              <a:buNone/>
            </a:pPr>
            <a:endParaRPr lang="et-EE" sz="2300" dirty="0"/>
          </a:p>
          <a:p>
            <a:r>
              <a:rPr lang="et-EE" sz="2300" b="1" dirty="0"/>
              <a:t>Eksperimentaalarendus</a:t>
            </a:r>
            <a:r>
              <a:rPr lang="et-EE" sz="2300" dirty="0"/>
              <a:t> on süstemaatiline töö, mis põhineb uurimistegevuse tulemusena saadud teadmistel ja praktilistel kogemustel ning loob uut teadmist eesmärgiga valmistada uusi tooteid, võtta kasutusele uusi protsesse või täiustada olemasolevaid tooteid või protsesse. </a:t>
            </a:r>
          </a:p>
          <a:p>
            <a:pPr marL="0" indent="0">
              <a:buNone/>
            </a:pPr>
            <a:endParaRPr lang="et-EE" sz="2300" dirty="0"/>
          </a:p>
          <a:p>
            <a:r>
              <a:rPr lang="et-EE" sz="2300" dirty="0"/>
              <a:t>Uute toodete või protsesside väljatöötamine kuulub eksperimentaalarenduse alla juhul, kui see vastab teadus- ja arendustegevust kirjeldavatele tingimustele (uudsus, loomingulisus, tulemuste ettemääramatus, süstemaatilisus, </a:t>
            </a:r>
            <a:r>
              <a:rPr lang="et-EE" sz="2300" dirty="0" err="1"/>
              <a:t>ülekantavus</a:t>
            </a:r>
            <a:r>
              <a:rPr lang="et-EE" sz="2300" dirty="0"/>
              <a:t>/korratavus).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50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632848" cy="432048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Eksperimentaalarenduse piiritlemine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>
            <a:noAutofit/>
          </a:bodyPr>
          <a:lstStyle/>
          <a:p>
            <a:endParaRPr lang="et-EE" sz="2300" dirty="0"/>
          </a:p>
          <a:p>
            <a:r>
              <a:rPr lang="et-EE" sz="2300" dirty="0"/>
              <a:t>Olemasolevate teaduslike </a:t>
            </a:r>
            <a:r>
              <a:rPr lang="et-EE" sz="2300" b="1" dirty="0"/>
              <a:t>teadmiste ja oskuste kasutamine uute, muudetud või täiustatud toodete, prot­sesside või teenuste arendamiseks</a:t>
            </a:r>
            <a:r>
              <a:rPr lang="et-EE" sz="2300" dirty="0"/>
              <a:t>. See võib näiteks hõlmata ka tegevust uute toodete, protsesside või teenuste põhimõtteliseks määratlemiseks, kavandamiseks ja dokumenteerimiseks. </a:t>
            </a:r>
          </a:p>
          <a:p>
            <a:pPr marL="0" indent="0">
              <a:buNone/>
            </a:pPr>
            <a:endParaRPr lang="et-EE" sz="2300" dirty="0"/>
          </a:p>
          <a:p>
            <a:r>
              <a:rPr lang="et-EE" sz="2300" dirty="0"/>
              <a:t>Uute või täiustatud toodete, protsesside või teenuste prototüüpide loomine, tutvustamine, </a:t>
            </a:r>
            <a:r>
              <a:rPr lang="et-EE" sz="2300" b="1" dirty="0"/>
              <a:t>katseta­mine ja valideerimine tegelikke töötingimusi kajastavas keskkonnas</a:t>
            </a:r>
            <a:r>
              <a:rPr lang="et-EE" sz="2300" dirty="0"/>
              <a:t>, kui põhieesmärk on olulises osas tehniliselt täiustada mitte­valmis toodet, protsessi või teenust.</a:t>
            </a:r>
          </a:p>
          <a:p>
            <a:pPr marL="0" indent="0">
              <a:buNone/>
            </a:pPr>
            <a:endParaRPr lang="et-EE" sz="2300" dirty="0"/>
          </a:p>
          <a:p>
            <a:r>
              <a:rPr lang="et-EE" sz="2300" b="1" dirty="0">
                <a:solidFill>
                  <a:srgbClr val="7030A0"/>
                </a:solidFill>
              </a:rPr>
              <a:t>NB!</a:t>
            </a:r>
            <a:r>
              <a:rPr lang="et-EE" sz="2300" dirty="0"/>
              <a:t> Eksperimentaalarendus ei hõlma olema­solevate toodete, tootmisprotsesside, teenuste jt toimingute rutiinset või perioodilist muutmist, isegi kui sellised muudatused tähendavad täiustamist.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819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620688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Tehnoloogilise valmiduse tasemed (TVT)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61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/>
              <a:t>(inglise </a:t>
            </a:r>
            <a:r>
              <a:rPr lang="et-EE" sz="2800" i="1" dirty="0" err="1"/>
              <a:t>Technology</a:t>
            </a:r>
            <a:r>
              <a:rPr lang="et-EE" sz="2800" i="1" dirty="0"/>
              <a:t> </a:t>
            </a:r>
            <a:r>
              <a:rPr lang="et-EE" sz="2800" i="1" dirty="0" err="1"/>
              <a:t>Readiness</a:t>
            </a:r>
            <a:r>
              <a:rPr lang="et-EE" sz="2800" i="1" dirty="0"/>
              <a:t> </a:t>
            </a:r>
            <a:r>
              <a:rPr lang="et-EE" sz="2800" i="1" dirty="0" err="1"/>
              <a:t>Levels</a:t>
            </a:r>
            <a:r>
              <a:rPr lang="et-EE" sz="2800" i="1" dirty="0"/>
              <a:t>, TRL</a:t>
            </a:r>
            <a:r>
              <a:rPr lang="et-EE" sz="2800" dirty="0"/>
              <a:t>)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r>
              <a:rPr lang="et-EE" sz="2800" dirty="0"/>
              <a:t>EAG algab TVT 4 lõpus või järel, ja lõpeb TVT 6-ga.</a:t>
            </a:r>
          </a:p>
          <a:p>
            <a:pPr marL="0" indent="0">
              <a:buNone/>
            </a:pPr>
            <a:r>
              <a:rPr lang="et-EE" sz="2800" dirty="0"/>
              <a:t>EAG sihttase ei ole piiritletud, aga tegevused peavad mahtuma TA-määratluse alla. </a:t>
            </a:r>
          </a:p>
          <a:p>
            <a:pPr marL="0" indent="0">
              <a:buNone/>
            </a:pPr>
            <a:endParaRPr lang="et-E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6</a:t>
            </a:fld>
            <a:endParaRPr lang="et-EE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63562"/>
              </p:ext>
            </p:extLst>
          </p:nvPr>
        </p:nvGraphicFramePr>
        <p:xfrm>
          <a:off x="251522" y="1916832"/>
          <a:ext cx="8578038" cy="21995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4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0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3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1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2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3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4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</a:rPr>
                        <a:t>TVT 5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</a:rPr>
                        <a:t>TVT 6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7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8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9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51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</a:rPr>
                        <a:t>Alus- uuringud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Rakendus- uuringud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</a:rPr>
                        <a:t>Eksperimentaal- arendus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Tootearendus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691680" y="386104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91880" y="3861296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8144" y="3861048"/>
            <a:ext cx="6850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EAG raamtingimused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/>
          </a:bodyPr>
          <a:lstStyle/>
          <a:p>
            <a:endParaRPr lang="et-EE" sz="2300" dirty="0"/>
          </a:p>
          <a:p>
            <a:r>
              <a:rPr lang="et-EE" sz="2300" dirty="0"/>
              <a:t>EAG kestus on </a:t>
            </a:r>
            <a:r>
              <a:rPr lang="et-EE" sz="2300" b="1" dirty="0"/>
              <a:t>üks aasta</a:t>
            </a:r>
            <a:r>
              <a:rPr lang="et-EE" sz="2300" dirty="0"/>
              <a:t>, maht </a:t>
            </a:r>
            <a:r>
              <a:rPr lang="et-EE" sz="2300" b="1" dirty="0"/>
              <a:t>kuni 100 000 eurot</a:t>
            </a:r>
            <a:r>
              <a:rPr lang="et-EE" sz="2300" dirty="0"/>
              <a:t>;</a:t>
            </a:r>
          </a:p>
          <a:p>
            <a:r>
              <a:rPr lang="et-EE" sz="2300" dirty="0"/>
              <a:t>EAG</a:t>
            </a:r>
            <a:r>
              <a:rPr lang="et-EE" sz="2300" b="1" dirty="0"/>
              <a:t> </a:t>
            </a:r>
            <a:r>
              <a:rPr lang="et-EE" sz="2300" dirty="0"/>
              <a:t>taotleja peab olema projekti juht; </a:t>
            </a:r>
          </a:p>
          <a:p>
            <a:pPr lvl="0"/>
            <a:r>
              <a:rPr lang="et-EE" sz="2300" dirty="0"/>
              <a:t>EAG kasutamine on seotud töölepingu nõudega vähemalt ühe </a:t>
            </a:r>
            <a:r>
              <a:rPr lang="et-EE" sz="2300" b="1" dirty="0" err="1"/>
              <a:t>evalveeritud</a:t>
            </a:r>
            <a:r>
              <a:rPr lang="et-EE" sz="2300" b="1" dirty="0"/>
              <a:t> Eesti </a:t>
            </a:r>
            <a:r>
              <a:rPr lang="et-EE" sz="2300" b="1" dirty="0" err="1"/>
              <a:t>TA-asutusega</a:t>
            </a:r>
            <a:r>
              <a:rPr lang="et-EE" sz="2300" dirty="0"/>
              <a:t>;</a:t>
            </a:r>
          </a:p>
          <a:p>
            <a:r>
              <a:rPr lang="et-EE" sz="2300" dirty="0"/>
              <a:t>Projektijuhti (PI) võib teatud juhtudel muuta, aga </a:t>
            </a:r>
            <a:r>
              <a:rPr lang="et-EE" sz="2300" b="1" dirty="0"/>
              <a:t>projekti ei saa peatada ega teise asutusse viia</a:t>
            </a:r>
            <a:r>
              <a:rPr lang="et-EE" sz="2300" dirty="0"/>
              <a:t>;</a:t>
            </a:r>
          </a:p>
          <a:p>
            <a:pPr lvl="0"/>
            <a:r>
              <a:rPr lang="et-EE" sz="2300" dirty="0"/>
              <a:t>Projekti </a:t>
            </a:r>
            <a:r>
              <a:rPr lang="et-EE" sz="2300" b="1" dirty="0"/>
              <a:t>läbiviimine toimub Eestis</a:t>
            </a:r>
            <a:r>
              <a:rPr lang="et-EE" sz="2300" dirty="0"/>
              <a:t>; </a:t>
            </a:r>
          </a:p>
          <a:p>
            <a:r>
              <a:rPr lang="et-EE" sz="2300" dirty="0"/>
              <a:t>EAG ei </a:t>
            </a:r>
            <a:r>
              <a:rPr lang="et-EE" sz="2300" b="1" dirty="0"/>
              <a:t>ole seotud teiste PUT grantidega</a:t>
            </a:r>
            <a:r>
              <a:rPr lang="et-EE" sz="2300" dirty="0"/>
              <a:t>;</a:t>
            </a:r>
          </a:p>
          <a:p>
            <a:r>
              <a:rPr lang="et-EE" sz="2300" dirty="0"/>
              <a:t>Projekti võib kaasata </a:t>
            </a:r>
            <a:r>
              <a:rPr lang="et-EE" sz="2300" b="1" dirty="0" err="1"/>
              <a:t>TA-asutuste</a:t>
            </a:r>
            <a:r>
              <a:rPr lang="et-EE" sz="2300" b="1" dirty="0"/>
              <a:t> väliseid rühmaliikmeid (nt ettevõttest)</a:t>
            </a:r>
            <a:r>
              <a:rPr lang="et-EE" sz="23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9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3200" b="0" dirty="0">
                <a:solidFill>
                  <a:srgbClr val="6638B6"/>
                </a:solidFill>
              </a:rPr>
              <a:t>EAG raamtingimused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94296"/>
            <a:ext cx="8640960" cy="5544616"/>
          </a:xfrm>
        </p:spPr>
        <p:txBody>
          <a:bodyPr>
            <a:normAutofit/>
          </a:bodyPr>
          <a:lstStyle/>
          <a:p>
            <a:endParaRPr lang="et-EE" sz="2300" b="1" dirty="0"/>
          </a:p>
          <a:p>
            <a:r>
              <a:rPr lang="et-EE" sz="2300" b="1" dirty="0"/>
              <a:t>Teadusvaldkondadele</a:t>
            </a:r>
            <a:r>
              <a:rPr lang="et-EE" sz="2300" dirty="0"/>
              <a:t> piiranguid ei ole;</a:t>
            </a:r>
          </a:p>
          <a:p>
            <a:r>
              <a:rPr lang="et-EE" sz="2300" dirty="0"/>
              <a:t>Taotlused esitatakse </a:t>
            </a:r>
            <a:r>
              <a:rPr lang="et-EE" sz="2300" dirty="0" err="1"/>
              <a:t>ETISes</a:t>
            </a:r>
            <a:r>
              <a:rPr lang="et-EE" sz="2300" dirty="0"/>
              <a:t> </a:t>
            </a:r>
            <a:r>
              <a:rPr lang="et-EE" sz="2300" b="1" dirty="0">
                <a:solidFill>
                  <a:srgbClr val="6638B6"/>
                </a:solidFill>
              </a:rPr>
              <a:t>eesti</a:t>
            </a:r>
            <a:r>
              <a:rPr lang="et-EE" sz="2300" dirty="0"/>
              <a:t>, erandina inglise keeles;</a:t>
            </a:r>
          </a:p>
          <a:p>
            <a:r>
              <a:rPr lang="et-EE" sz="2300" dirty="0"/>
              <a:t>Taotlemine toimub </a:t>
            </a:r>
            <a:r>
              <a:rPr lang="et-EE" sz="2300" b="1" dirty="0"/>
              <a:t>kahes etapis:</a:t>
            </a:r>
          </a:p>
          <a:p>
            <a:pPr lvl="1"/>
            <a:r>
              <a:rPr lang="et-EE" sz="2300" b="1" dirty="0"/>
              <a:t>Eeltaotlus (negatiivse tulemuse korral voorus edasi ei pääse)</a:t>
            </a:r>
          </a:p>
          <a:p>
            <a:pPr lvl="1"/>
            <a:r>
              <a:rPr lang="et-EE" sz="2300" b="1" dirty="0"/>
              <a:t>Taotlus </a:t>
            </a:r>
          </a:p>
          <a:p>
            <a:r>
              <a:rPr lang="et-EE" sz="2300" dirty="0"/>
              <a:t>Taotluste hindamiseks moodustatakse spetsiaalne valdkondade ülene ekspertkomisjon;</a:t>
            </a:r>
          </a:p>
          <a:p>
            <a:r>
              <a:rPr lang="et-EE" sz="2300" dirty="0"/>
              <a:t>Iga taotlust hindab vähemalt kaks retsensenti;</a:t>
            </a:r>
          </a:p>
          <a:p>
            <a:r>
              <a:rPr lang="et-EE" sz="2300" dirty="0"/>
              <a:t>Taotluste pingerida moodustatakse valdkondade üleselt.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543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8790C90-46CD-4636-A3B9-3255144C3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r>
              <a:rPr lang="et-EE" sz="2300" dirty="0"/>
              <a:t>Taotlus esitatakse eesti keeles, v.a. juhul, kui taotleja või projekti kaasatud isik(</a:t>
            </a:r>
            <a:r>
              <a:rPr lang="et-EE" sz="2300" dirty="0" err="1"/>
              <a:t>ud</a:t>
            </a:r>
            <a:r>
              <a:rPr lang="et-EE" sz="2300" dirty="0"/>
              <a:t>) ei valda eesti keelt;</a:t>
            </a:r>
          </a:p>
          <a:p>
            <a:r>
              <a:rPr lang="et-EE" sz="2300" dirty="0"/>
              <a:t>Lühendatud hindamise (ja menetlemise) aeg;</a:t>
            </a:r>
          </a:p>
          <a:p>
            <a:r>
              <a:rPr lang="et-EE" sz="2300" dirty="0"/>
              <a:t>Eesti-sisene taotluste retsenseerimine;</a:t>
            </a:r>
          </a:p>
          <a:p>
            <a:r>
              <a:rPr lang="et-EE" sz="2300" dirty="0"/>
              <a:t>Hindajateks on nii teadlased kui rakendajad;</a:t>
            </a:r>
          </a:p>
          <a:p>
            <a:r>
              <a:rPr lang="et-EE" sz="2300" dirty="0"/>
              <a:t>Uued hindamise alamkriteeriumid:</a:t>
            </a:r>
          </a:p>
          <a:p>
            <a:pPr lvl="1">
              <a:spcBef>
                <a:spcPts val="0"/>
              </a:spcBef>
            </a:pPr>
            <a:r>
              <a:rPr lang="et-EE" sz="2200" dirty="0"/>
              <a:t>projektiidee innovatsioonipotentsiaal;</a:t>
            </a:r>
          </a:p>
          <a:p>
            <a:pPr lvl="1">
              <a:spcBef>
                <a:spcPts val="0"/>
              </a:spcBef>
            </a:pPr>
            <a:r>
              <a:rPr lang="et-EE" sz="2200" dirty="0"/>
              <a:t>uudsus ja </a:t>
            </a:r>
            <a:r>
              <a:rPr lang="et-EE" sz="2200" dirty="0" err="1"/>
              <a:t>eristuvus</a:t>
            </a:r>
            <a:r>
              <a:rPr lang="et-EE" sz="2200" dirty="0"/>
              <a:t>, võrreldes selle aluseks oleva uurimistööga;</a:t>
            </a:r>
          </a:p>
          <a:p>
            <a:pPr lvl="1">
              <a:spcBef>
                <a:spcPts val="0"/>
              </a:spcBef>
            </a:pPr>
            <a:r>
              <a:rPr lang="et-EE" sz="2200" dirty="0"/>
              <a:t>eksperimentaalarenduse konkurentsi- ja sektori turuanalüüs;</a:t>
            </a:r>
          </a:p>
          <a:p>
            <a:r>
              <a:rPr lang="et-EE" sz="2300" dirty="0"/>
              <a:t>Täiendatud hinnete kujunemine;</a:t>
            </a:r>
          </a:p>
          <a:p>
            <a:r>
              <a:rPr lang="et-EE" sz="2300" dirty="0"/>
              <a:t>Ärakuulamismenetlus enne lõpphinnangute kinnitamist hindamisnõukogu;</a:t>
            </a:r>
          </a:p>
          <a:p>
            <a:r>
              <a:rPr lang="et-EE" sz="2300" dirty="0"/>
              <a:t>Vähendatud grandi pikendamise periood (6 kuud -&gt; 3 kuud);</a:t>
            </a:r>
          </a:p>
          <a:p>
            <a:r>
              <a:rPr lang="et-EE" sz="2300" dirty="0"/>
              <a:t>Lähte-TVT: alampiir 4 ja ülempiir 6.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A3271166-3C02-4ECF-9FCF-AE847500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9</a:t>
            </a:fld>
            <a:endParaRPr lang="et-EE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D01A6C-004E-48DF-A4DE-6DF54C21DF8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596336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3000" b="0" dirty="0">
                <a:solidFill>
                  <a:srgbClr val="6638B6"/>
                </a:solidFill>
              </a:rPr>
              <a:t>2. Muutused võrreldes 2019. a taotlusvooruga</a:t>
            </a:r>
            <a:endParaRPr lang="et-EE" sz="3200" b="0" dirty="0">
              <a:solidFill>
                <a:srgbClr val="6638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761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1724</Words>
  <Application>Microsoft Office PowerPoint</Application>
  <PresentationFormat>Ekraaniseanss (4:3)</PresentationFormat>
  <Paragraphs>218</Paragraphs>
  <Slides>17</Slides>
  <Notes>16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4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Wingdings</vt:lpstr>
      <vt:lpstr>Custom Design</vt:lpstr>
      <vt:lpstr>1_Custom Design</vt:lpstr>
      <vt:lpstr>2_Custom Design</vt:lpstr>
      <vt:lpstr>Office Theme</vt:lpstr>
      <vt:lpstr>Chart</vt:lpstr>
      <vt:lpstr>Arendusgrandi taotlemine 2021. aastal</vt:lpstr>
      <vt:lpstr>PowerPointi esitlus</vt:lpstr>
      <vt:lpstr>Arendusgrant (EAG)</vt:lpstr>
      <vt:lpstr>Eksperimentaalarendus (1/2) </vt:lpstr>
      <vt:lpstr>Eksperimentaalarenduse piiritlemine (2/2)</vt:lpstr>
      <vt:lpstr>Tehnoloogilise valmiduse tasemed (TVT)</vt:lpstr>
      <vt:lpstr>EAG raamtingimused (1/2)</vt:lpstr>
      <vt:lpstr>EAG raamtingimused (2/2)</vt:lpstr>
      <vt:lpstr>PowerPointi esitlus</vt:lpstr>
      <vt:lpstr>EAG taotlemine: eeltaotlus</vt:lpstr>
      <vt:lpstr>EAG taotlemine: taotlus</vt:lpstr>
      <vt:lpstr>EAG taotlemine: eelarve</vt:lpstr>
      <vt:lpstr>3. EAG taotluse hindamine (1/2)</vt:lpstr>
      <vt:lpstr>3. EAG taotluse hindamine (2/2)</vt:lpstr>
      <vt:lpstr>4. Taotleja meelespea (1/2)</vt:lpstr>
      <vt:lpstr>4. Taotleja meelespea (2/2)</vt:lpstr>
      <vt:lpstr>Täpsem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Rebekka Vedina</cp:lastModifiedBy>
  <cp:revision>313</cp:revision>
  <cp:lastPrinted>2018-03-14T11:53:37Z</cp:lastPrinted>
  <dcterms:created xsi:type="dcterms:W3CDTF">2012-09-06T13:35:51Z</dcterms:created>
  <dcterms:modified xsi:type="dcterms:W3CDTF">2021-01-08T14:21:27Z</dcterms:modified>
</cp:coreProperties>
</file>