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  <p:sldMasterId id="2147483666" r:id="rId2"/>
    <p:sldMasterId id="2147483678" r:id="rId3"/>
    <p:sldMasterId id="2147483648" r:id="rId4"/>
  </p:sldMasterIdLst>
  <p:notesMasterIdLst>
    <p:notesMasterId r:id="rId22"/>
  </p:notesMasterIdLst>
  <p:handoutMasterIdLst>
    <p:handoutMasterId r:id="rId23"/>
  </p:handoutMasterIdLst>
  <p:sldIdLst>
    <p:sldId id="264" r:id="rId5"/>
    <p:sldId id="333" r:id="rId6"/>
    <p:sldId id="301" r:id="rId7"/>
    <p:sldId id="325" r:id="rId8"/>
    <p:sldId id="326" r:id="rId9"/>
    <p:sldId id="290" r:id="rId10"/>
    <p:sldId id="282" r:id="rId11"/>
    <p:sldId id="330" r:id="rId12"/>
    <p:sldId id="335" r:id="rId13"/>
    <p:sldId id="327" r:id="rId14"/>
    <p:sldId id="331" r:id="rId15"/>
    <p:sldId id="309" r:id="rId16"/>
    <p:sldId id="329" r:id="rId17"/>
    <p:sldId id="332" r:id="rId18"/>
    <p:sldId id="263" r:id="rId19"/>
    <p:sldId id="320" r:id="rId20"/>
    <p:sldId id="274" r:id="rId21"/>
  </p:sldIdLst>
  <p:sldSz cx="9144000" cy="6858000" type="screen4x3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8B6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0936" autoAdjust="0"/>
  </p:normalViewPr>
  <p:slideViewPr>
    <p:cSldViewPr>
      <p:cViewPr varScale="1">
        <p:scale>
          <a:sx n="93" d="100"/>
          <a:sy n="93" d="100"/>
        </p:scale>
        <p:origin x="21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05F5E-8C4A-5E40-B481-E93458C5784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4AEF3-434E-8E40-95F6-E7BFDD4C60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16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1A4DA-D01A-496C-871C-6AF9678F31B0}" type="datetimeFigureOut">
              <a:rPr lang="et-EE" smtClean="0"/>
              <a:t>08.01.2021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7B98E-717F-41BD-A019-45EAD61A5E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67530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ag.ee/rahastamine/uurimistoetused/arendusgrant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AC13-331C-7147-BBA7-9AC70BFB02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2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aseline="0" dirty="0"/>
              <a:t>TVT tasemeid hindab ekspertkomisjon</a:t>
            </a:r>
          </a:p>
          <a:p>
            <a:endParaRPr lang="et-EE" baseline="0" dirty="0"/>
          </a:p>
          <a:p>
            <a:r>
              <a:rPr lang="et-EE" baseline="0" dirty="0"/>
              <a:t>NB! Taotluse koostamisel on soovitatav tutvuda ka hindamisjuhendiga!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24669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45054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Vt</a:t>
            </a:r>
            <a:r>
              <a:rPr lang="et-EE" baseline="0" dirty="0"/>
              <a:t> täpsemalt: https://www.etag.ee/wp-content/uploads/2020/12/Arendusgranditaotluste-hindamise-juhend-2021.pdf</a:t>
            </a:r>
          </a:p>
          <a:p>
            <a:endParaRPr lang="et-EE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NB! EAG taotlustes ei ole rõhk PI senisel teadustööl ega publikatsioonidel, vaid eelnevale</a:t>
            </a:r>
            <a:r>
              <a:rPr lang="et-EE" baseline="0" dirty="0"/>
              <a:t> uurimistööle tugineval rakenduslikul </a:t>
            </a:r>
            <a:r>
              <a:rPr lang="et-EE" dirty="0"/>
              <a:t>projektiideel</a:t>
            </a:r>
            <a:r>
              <a:rPr lang="et-EE" baseline="0" dirty="0"/>
              <a:t> ja tulemuste rakenduspotentsiaalil.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17378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Vt</a:t>
            </a:r>
            <a:r>
              <a:rPr lang="et-EE" baseline="0" dirty="0"/>
              <a:t> täpsemalt: https://www.etag.ee/wp-content/uploads/2020/12/Arendusgranditaotluste-hindamise-juhend-2021.pdf</a:t>
            </a:r>
          </a:p>
          <a:p>
            <a:endParaRPr lang="et-EE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NB! EAG taotlustes ei ole rõhk PI senisel teadustööl ega publikatsioonidel, vaid eelnevale</a:t>
            </a:r>
            <a:r>
              <a:rPr lang="et-EE" baseline="0" dirty="0"/>
              <a:t> uurimistööle tugineval rakenduslikul </a:t>
            </a:r>
            <a:r>
              <a:rPr lang="et-EE" dirty="0"/>
              <a:t>projektiideel</a:t>
            </a:r>
            <a:r>
              <a:rPr lang="et-EE" baseline="0" dirty="0"/>
              <a:t> ja tulemuste rakenduspotentsiaalil.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14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8909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15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2942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16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255722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17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4637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80233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Vt põhjalikumalt: https://www.etag.ee/rahastamine/uurimistoetused/arendusgrant/ </a:t>
            </a:r>
          </a:p>
          <a:p>
            <a:endParaRPr lang="et-EE" dirty="0"/>
          </a:p>
          <a:p>
            <a:r>
              <a:rPr lang="et-EE" dirty="0"/>
              <a:t>EAG raamtingimuste väljatöötamisel</a:t>
            </a:r>
            <a:r>
              <a:rPr lang="et-EE" baseline="0" dirty="0"/>
              <a:t> oli eeskujuks Euroopa Teadusagentuuri (</a:t>
            </a:r>
            <a:r>
              <a:rPr lang="et-EE" baseline="0" dirty="0" err="1"/>
              <a:t>European</a:t>
            </a:r>
            <a:r>
              <a:rPr lang="et-EE" baseline="0" dirty="0"/>
              <a:t> </a:t>
            </a:r>
            <a:r>
              <a:rPr lang="et-EE" baseline="0" dirty="0" err="1"/>
              <a:t>Research</a:t>
            </a:r>
            <a:r>
              <a:rPr lang="et-EE" baseline="0" dirty="0"/>
              <a:t> </a:t>
            </a:r>
            <a:r>
              <a:rPr lang="et-EE" baseline="0" dirty="0" err="1"/>
              <a:t>Council</a:t>
            </a:r>
            <a:r>
              <a:rPr lang="et-EE" baseline="0" dirty="0"/>
              <a:t>, ERC) </a:t>
            </a:r>
            <a:r>
              <a:rPr lang="et-EE" baseline="0" dirty="0" err="1"/>
              <a:t>Proof</a:t>
            </a:r>
            <a:r>
              <a:rPr lang="et-EE" baseline="0" dirty="0"/>
              <a:t>-of-</a:t>
            </a:r>
            <a:r>
              <a:rPr lang="et-EE" baseline="0" dirty="0" err="1"/>
              <a:t>Concept</a:t>
            </a:r>
            <a:r>
              <a:rPr lang="et-EE" baseline="0" dirty="0"/>
              <a:t> Grant. Vt täpsemalt: https://erc.europa.eu/funding/proof-concept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54664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Vt põhjalikumalt: https://www.etag.ee/wp-content/uploads/2016/11/FrascatiManual2015_2ptk.pdf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84714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Vt täpsemalt: https://www.etag.ee/wp-content/uploads/2019/01/Eksperimentaalarenduse-piiritlemine.pdf </a:t>
            </a:r>
          </a:p>
          <a:p>
            <a:endParaRPr lang="et-EE" dirty="0"/>
          </a:p>
          <a:p>
            <a:r>
              <a:rPr lang="et-EE" dirty="0"/>
              <a:t>Vt https://eur-lex.europa.eu/legal-content/ET/TXT/PDF/?uri=CELEX:52014XC0627(01)&amp;from=EN</a:t>
            </a:r>
          </a:p>
          <a:p>
            <a:endParaRPr lang="et-E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NB! </a:t>
            </a:r>
            <a:r>
              <a:rPr lang="et-EE" sz="1200" dirty="0"/>
              <a:t>Kaubanduslikul eesmärgil kasutata­vate prototüüpide ja katseprojektide arendamine on lubatud ainult tingimusel, kui prototüüp on tingimata kaubanduslik lõpptoode ja kui selle tootmine üksnes tutvustamise ja valideerimise eesmärgil on liiga kallis. </a:t>
            </a:r>
          </a:p>
          <a:p>
            <a:r>
              <a:rPr lang="et-EE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74910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>
                <a:solidFill>
                  <a:srgbClr val="FF0000"/>
                </a:solidFill>
              </a:rPr>
              <a:t>VT täpsemalt https://www.etag.ee/wp-content/uploads/2019/01/Tehnoloogilise-valmiduse-tasemed.pdf </a:t>
            </a:r>
          </a:p>
          <a:p>
            <a:r>
              <a:rPr lang="et-EE" dirty="0">
                <a:solidFill>
                  <a:srgbClr val="FF0000"/>
                </a:solidFill>
              </a:rPr>
              <a:t>Alus- ja</a:t>
            </a:r>
            <a:r>
              <a:rPr lang="et-EE" baseline="0" dirty="0">
                <a:solidFill>
                  <a:srgbClr val="FF0000"/>
                </a:solidFill>
              </a:rPr>
              <a:t> rakendusuuringute, eksperimentaalarenduse ja tootearenduse piirid ei ole täpselt määratletud – alusuuringute tulemuseks ei pruugi alla TVT 2, rakendusuuringute tulemuseks võib olla ka ainult TVT 3 jne. </a:t>
            </a:r>
            <a:endParaRPr lang="et-E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3386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Teatud juhtudel on võimalik grandiperioodi pikendamine.</a:t>
            </a:r>
            <a:r>
              <a:rPr lang="et-EE" baseline="0" dirty="0"/>
              <a:t> Seejuures </a:t>
            </a:r>
            <a:r>
              <a:rPr lang="et-EE" baseline="0" dirty="0" err="1"/>
              <a:t>rahastuse</a:t>
            </a:r>
            <a:r>
              <a:rPr lang="et-EE" baseline="0" dirty="0"/>
              <a:t> kogumaht ei suurene.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62959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Taotlus koostatakse eesti keeles, sest hindajatena kaasatakse eesti retsensente.</a:t>
            </a:r>
            <a:r>
              <a:rPr lang="et-EE" baseline="0" dirty="0"/>
              <a:t> </a:t>
            </a:r>
            <a:endParaRPr lang="et-EE" dirty="0"/>
          </a:p>
          <a:p>
            <a:endParaRPr lang="et-EE" dirty="0"/>
          </a:p>
          <a:p>
            <a:r>
              <a:rPr lang="et-EE" dirty="0"/>
              <a:t>NB! EAG taotlustes ei ole rõhk PI senisel teadustööl ega publikatsioonidel, vaid eelnevale</a:t>
            </a:r>
            <a:r>
              <a:rPr lang="et-EE" baseline="0" dirty="0"/>
              <a:t> uurimistööle tugineval rakenduslikul </a:t>
            </a:r>
            <a:r>
              <a:rPr lang="et-EE" dirty="0"/>
              <a:t>projektiideel</a:t>
            </a:r>
            <a:r>
              <a:rPr lang="et-EE" baseline="0" dirty="0"/>
              <a:t> ja tulemuste rakenduspotentsiaalil.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88340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aseline="0" dirty="0"/>
              <a:t>TVT tasemeid hindab ekspertkomisjon</a:t>
            </a:r>
          </a:p>
          <a:p>
            <a:endParaRPr lang="et-EE" baseline="0" dirty="0"/>
          </a:p>
          <a:p>
            <a:r>
              <a:rPr lang="et-EE" baseline="0" dirty="0"/>
              <a:t>NB! Eeltaotluse koostamisel on soovitatav tutvuda ka hindamisjuhendiga! (vt. </a:t>
            </a:r>
            <a:r>
              <a:rPr lang="et-EE" dirty="0">
                <a:hlinkClick r:id="rId3"/>
              </a:rPr>
              <a:t>Arendusgrant - Sihtasutus Eesti Teadusagentuur (etag.ee)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40343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72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1D67-FD33-4EBD-B062-DBF352D52A38}" type="datetime1">
              <a:rPr lang="et-EE" smtClean="0"/>
              <a:t>08.01.2021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6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33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6C30B-91F6-41E7-94F5-93B7F8494641}" type="datetime1">
              <a:rPr lang="et-EE" smtClean="0"/>
              <a:t>08.01.2021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5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836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3008313" cy="5263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8720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8BD-367E-4EA9-A422-C1B35B3F6F8E}" type="datetime1">
              <a:rPr lang="et-EE" smtClean="0"/>
              <a:t>08.01.2021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8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444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600" b="1"/>
            </a:lvl1pPr>
          </a:lstStyle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A0F-2925-4018-B6CC-EB5E290E247D}" type="datetime1">
              <a:rPr lang="et-EE" smtClean="0"/>
              <a:t>08.01.2021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8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822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53B6-77B0-4E8C-8A91-B355F901046F}" type="datetime1">
              <a:rPr lang="et-EE" smtClean="0"/>
              <a:t>08.01.2021</a:t>
            </a:fld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12916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001486"/>
            <a:ext cx="9144000" cy="5856514"/>
          </a:xfrm>
        </p:spPr>
        <p:txBody>
          <a:bodyPr/>
          <a:lstStyle/>
          <a:p>
            <a:pPr marL="342891" marR="0" lvl="0" indent="-342891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885" y="421504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398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2880">
          <p15:clr>
            <a:srgbClr val="FBAE40"/>
          </p15:clr>
        </p15:guide>
        <p15:guide id="3">
          <p15:clr>
            <a:srgbClr val="FBAE40"/>
          </p15:clr>
        </p15:guide>
        <p15:guide id="4" orient="horz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288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96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t-EE" dirty="0"/>
              <a:t>Eesti Teadusagentuur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C06-6C2F-4CDE-A446-B3F316AF69DC}" type="datetime1">
              <a:rPr lang="et-EE" smtClean="0"/>
              <a:t>08.01.2021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9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0" y="301625"/>
            <a:ext cx="468153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51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EAA75-72BA-42F9-A6EB-79B75E4C1CFA}" type="datetime1">
              <a:rPr lang="et-EE" smtClean="0"/>
              <a:t>08.01.2021</a:t>
            </a:fld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0069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60B-0A5E-48E5-BA3D-B695D1362AE4}" type="datetime1">
              <a:rPr lang="et-EE" smtClean="0"/>
              <a:t>08.01.2021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9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4AE9A-E226-4D32-99FB-DAD69715D112}" type="datetime1">
              <a:rPr lang="et-EE" smtClean="0"/>
              <a:t>08.01.2021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6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928-1729-42FE-96FC-2F28F1BF76AD}" type="datetime1">
              <a:rPr lang="et-EE" smtClean="0"/>
              <a:t>08.01.2021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8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46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F760-9209-47F6-9025-2C07ABA10418}" type="datetime1">
              <a:rPr lang="et-EE" smtClean="0"/>
              <a:t>08.01.2021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10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21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vmlDrawing" Target="../drawings/vmlDrawing1.vml"/><Relationship Id="rId7" Type="http://schemas.openxmlformats.org/officeDocument/2006/relationships/oleObject" Target="../embeddings/oleObject2.bin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0" y="301625"/>
            <a:ext cx="468153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0" y="2703513"/>
            <a:ext cx="9144000" cy="278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000" b="1" dirty="0">
                <a:solidFill>
                  <a:srgbClr val="832B7C"/>
                </a:solidFill>
              </a:rPr>
              <a:t>ESITLUSE PEALKIRI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5816600"/>
            <a:ext cx="91440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/>
              <a:t>09. </a:t>
            </a:r>
            <a:r>
              <a:rPr lang="en-US" sz="2000" dirty="0" err="1"/>
              <a:t>september</a:t>
            </a:r>
            <a:r>
              <a:rPr lang="en-US" sz="2000" dirty="0"/>
              <a:t> 2012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/>
              <a:t>Tartu</a:t>
            </a:r>
          </a:p>
        </p:txBody>
      </p:sp>
    </p:spTree>
    <p:extLst>
      <p:ext uri="{BB962C8B-B14F-4D97-AF65-F5344CB8AC3E}">
        <p14:creationId xmlns:p14="http://schemas.microsoft.com/office/powerpoint/2010/main" val="369036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685800" y="728663"/>
            <a:ext cx="77724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800" b="1" dirty="0" err="1">
                <a:solidFill>
                  <a:srgbClr val="832B7C"/>
                </a:solidFill>
              </a:rPr>
              <a:t>Pealkiri</a:t>
            </a:r>
            <a:endParaRPr 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 bwMode="auto">
          <a:xfrm>
            <a:off x="685800" y="1504950"/>
            <a:ext cx="7772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000" b="1"/>
              <a:t>Alapealkiri</a:t>
            </a:r>
            <a:endParaRPr lang="en-US" sz="2200" b="1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685800" y="2127250"/>
            <a:ext cx="77724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200"/>
              </a:lnSpc>
              <a:spcBef>
                <a:spcPts val="500"/>
              </a:spcBef>
              <a:buFont typeface="Arial" charset="0"/>
              <a:buNone/>
            </a:pPr>
            <a:r>
              <a:rPr lang="en-US" sz="2200" dirty="0" err="1"/>
              <a:t>Tekst</a:t>
            </a:r>
            <a:r>
              <a:rPr lang="en-US" sz="2200" dirty="0"/>
              <a:t> </a:t>
            </a:r>
            <a:r>
              <a:rPr lang="en-GB" sz="2200" dirty="0" err="1"/>
              <a:t>Evellorate</a:t>
            </a:r>
            <a:r>
              <a:rPr lang="en-GB" sz="2200" dirty="0"/>
              <a:t> </a:t>
            </a:r>
            <a:r>
              <a:rPr lang="en-GB" sz="2200" dirty="0" err="1"/>
              <a:t>nobis</a:t>
            </a:r>
            <a:r>
              <a:rPr lang="en-GB" sz="2200" dirty="0"/>
              <a:t> </a:t>
            </a:r>
            <a:r>
              <a:rPr lang="en-GB" sz="2200" dirty="0" err="1"/>
              <a:t>voluptas</a:t>
            </a:r>
            <a:r>
              <a:rPr lang="en-GB" sz="2200" dirty="0"/>
              <a:t> et </a:t>
            </a:r>
            <a:r>
              <a:rPr lang="en-GB" sz="2200" dirty="0" err="1"/>
              <a:t>labo</a:t>
            </a:r>
            <a:r>
              <a:rPr lang="en-GB" sz="2200" dirty="0"/>
              <a:t>. Et </a:t>
            </a:r>
            <a:r>
              <a:rPr lang="en-GB" sz="2200" dirty="0" err="1"/>
              <a:t>quia</a:t>
            </a:r>
            <a:r>
              <a:rPr lang="en-GB" sz="2200" dirty="0"/>
              <a:t> </a:t>
            </a:r>
            <a:r>
              <a:rPr lang="en-GB" sz="2200" dirty="0" err="1"/>
              <a:t>volorep</a:t>
            </a:r>
            <a:r>
              <a:rPr lang="en-GB" sz="2200" dirty="0"/>
              <a:t> </a:t>
            </a:r>
            <a:r>
              <a:rPr lang="en-GB" sz="2200" dirty="0" err="1"/>
              <a:t>eligentiam</a:t>
            </a:r>
            <a:r>
              <a:rPr lang="en-GB" sz="2200" dirty="0"/>
              <a:t> </a:t>
            </a:r>
            <a:r>
              <a:rPr lang="en-GB" sz="2200" dirty="0" err="1"/>
              <a:t>archil</a:t>
            </a:r>
            <a:r>
              <a:rPr lang="en-GB" sz="2200" dirty="0"/>
              <a:t> </a:t>
            </a:r>
            <a:r>
              <a:rPr lang="en-GB" sz="2200" dirty="0" err="1"/>
              <a:t>moluptatis</a:t>
            </a:r>
            <a:r>
              <a:rPr lang="en-GB" sz="2200" dirty="0"/>
              <a:t> </a:t>
            </a:r>
            <a:r>
              <a:rPr lang="en-GB" sz="2200" dirty="0" err="1"/>
              <a:t>que</a:t>
            </a:r>
            <a:r>
              <a:rPr lang="en-GB" sz="2200" dirty="0"/>
              <a:t> </a:t>
            </a:r>
            <a:r>
              <a:rPr lang="en-GB" sz="2200" dirty="0" err="1"/>
              <a:t>ditis</a:t>
            </a:r>
            <a:r>
              <a:rPr lang="en-GB" sz="2200" dirty="0"/>
              <a:t> </a:t>
            </a:r>
            <a:r>
              <a:rPr lang="en-GB" sz="2200" dirty="0" err="1"/>
              <a:t>moloreprorae</a:t>
            </a:r>
            <a:endParaRPr lang="en-GB" sz="2200" dirty="0"/>
          </a:p>
          <a:p>
            <a:pPr eaLnBrk="1" hangingPunct="1">
              <a:lnSpc>
                <a:spcPts val="3200"/>
              </a:lnSpc>
              <a:spcBef>
                <a:spcPts val="500"/>
              </a:spcBef>
              <a:buFont typeface="Arial" charset="0"/>
              <a:buNone/>
            </a:pPr>
            <a:r>
              <a:rPr lang="en-US" sz="2200" i="1" dirty="0" err="1"/>
              <a:t>Tekst</a:t>
            </a:r>
            <a:r>
              <a:rPr lang="en-US" sz="2200" dirty="0"/>
              <a:t> </a:t>
            </a:r>
            <a:r>
              <a:rPr lang="en-GB" sz="2200" i="1" dirty="0" err="1"/>
              <a:t>Harume</a:t>
            </a:r>
            <a:r>
              <a:rPr lang="en-GB" sz="2200" i="1" dirty="0"/>
              <a:t> </a:t>
            </a:r>
            <a:r>
              <a:rPr lang="en-GB" sz="2200" i="1" dirty="0" err="1"/>
              <a:t>eicim</a:t>
            </a:r>
            <a:r>
              <a:rPr lang="en-GB" sz="2200" i="1" dirty="0"/>
              <a:t> </a:t>
            </a:r>
            <a:r>
              <a:rPr lang="en-GB" sz="2200" i="1" dirty="0" err="1"/>
              <a:t>lant</a:t>
            </a:r>
            <a:r>
              <a:rPr lang="en-GB" sz="2200" i="1" dirty="0"/>
              <a:t>, tem </a:t>
            </a:r>
            <a:r>
              <a:rPr lang="en-GB" sz="2200" i="1" dirty="0" err="1"/>
              <a:t>quia</a:t>
            </a:r>
            <a:r>
              <a:rPr lang="en-GB" sz="2200" i="1" dirty="0"/>
              <a:t> </a:t>
            </a:r>
            <a:r>
              <a:rPr lang="en-GB" sz="2200" i="1" dirty="0" err="1"/>
              <a:t>quodi</a:t>
            </a:r>
            <a:r>
              <a:rPr lang="en-GB" sz="2200" i="1" dirty="0"/>
              <a:t> </a:t>
            </a:r>
            <a:r>
              <a:rPr lang="en-GB" sz="2200" i="1" dirty="0" err="1"/>
              <a:t>ommolorit</a:t>
            </a:r>
            <a:r>
              <a:rPr lang="en-GB" sz="2200" i="1" dirty="0"/>
              <a:t> </a:t>
            </a:r>
            <a:r>
              <a:rPr lang="en-GB" sz="2200" i="1" dirty="0" err="1"/>
              <a:t>aut</a:t>
            </a:r>
            <a:r>
              <a:rPr lang="en-GB" sz="2200" i="1" dirty="0"/>
              <a:t> et, </a:t>
            </a:r>
            <a:r>
              <a:rPr lang="en-GB" sz="2200" i="1" dirty="0" err="1"/>
              <a:t>simus</a:t>
            </a:r>
            <a:r>
              <a:rPr lang="en-GB" sz="2200" i="1" dirty="0"/>
              <a:t> non rest am </a:t>
            </a:r>
            <a:r>
              <a:rPr lang="en-GB" sz="2200" i="1" dirty="0" err="1"/>
              <a:t>hicia</a:t>
            </a:r>
            <a:r>
              <a:rPr lang="en-GB" sz="2200" i="1" dirty="0"/>
              <a:t> </a:t>
            </a:r>
            <a:r>
              <a:rPr lang="en-GB" sz="2200" i="1" dirty="0" err="1"/>
              <a:t>cor</a:t>
            </a:r>
            <a:r>
              <a:rPr lang="en-GB" sz="2200" i="1" dirty="0"/>
              <a:t> </a:t>
            </a:r>
            <a:r>
              <a:rPr lang="en-GB" sz="2200" i="1" dirty="0" err="1"/>
              <a:t>aliquis</a:t>
            </a:r>
            <a:r>
              <a:rPr lang="en-GB" sz="2200" i="1" dirty="0"/>
              <a:t> </a:t>
            </a:r>
            <a:r>
              <a:rPr lang="en-GB" sz="2200" i="1" dirty="0" err="1"/>
              <a:t>es</a:t>
            </a:r>
            <a:r>
              <a:rPr lang="en-GB" sz="2200" i="1" dirty="0"/>
              <a:t> </a:t>
            </a:r>
            <a:r>
              <a:rPr lang="en-GB" sz="2200" i="1" dirty="0" err="1"/>
              <a:t>int</a:t>
            </a:r>
            <a:r>
              <a:rPr lang="en-GB" sz="2200" i="1" dirty="0"/>
              <a:t>, tem </a:t>
            </a:r>
            <a:r>
              <a:rPr lang="en-GB" sz="2200" i="1" dirty="0" err="1"/>
              <a:t>nost</a:t>
            </a:r>
            <a:r>
              <a:rPr lang="en-GB" sz="2200" i="1" dirty="0"/>
              <a:t>, </a:t>
            </a:r>
            <a:r>
              <a:rPr lang="en-GB" sz="2200" i="1" dirty="0" err="1"/>
              <a:t>que</a:t>
            </a:r>
            <a:r>
              <a:rPr lang="en-GB" sz="2200" i="1" dirty="0"/>
              <a:t> quo et.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 bwMode="auto">
          <a:xfrm>
            <a:off x="685800" y="4144963"/>
            <a:ext cx="3552825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ts val="550"/>
              </a:spcBef>
              <a:buFont typeface="Arial" charset="0"/>
              <a:buNone/>
              <a:defRPr/>
            </a:pPr>
            <a:r>
              <a:rPr lang="et-EE" sz="2200" b="1" dirty="0"/>
              <a:t>Loetelud:</a:t>
            </a:r>
            <a:endParaRPr lang="et-EE" sz="1200" b="1" dirty="0">
              <a:solidFill>
                <a:srgbClr val="7F7F7F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>
                <a:solidFill>
                  <a:srgbClr val="832B7C"/>
                </a:solidFill>
              </a:rPr>
              <a:t>Nobis</a:t>
            </a:r>
            <a:r>
              <a:rPr lang="en-GB" sz="2200" dirty="0">
                <a:solidFill>
                  <a:srgbClr val="832B7C"/>
                </a:solidFill>
              </a:rPr>
              <a:t> </a:t>
            </a:r>
            <a:r>
              <a:rPr lang="en-GB" sz="2200" dirty="0" err="1">
                <a:solidFill>
                  <a:srgbClr val="832B7C"/>
                </a:solidFill>
              </a:rPr>
              <a:t>voluptas</a:t>
            </a:r>
            <a:r>
              <a:rPr lang="en-GB" sz="2200" dirty="0">
                <a:solidFill>
                  <a:srgbClr val="832B7C"/>
                </a:solidFill>
              </a:rPr>
              <a:t> et </a:t>
            </a:r>
            <a:r>
              <a:rPr lang="en-GB" sz="2200" dirty="0" err="1">
                <a:solidFill>
                  <a:srgbClr val="832B7C"/>
                </a:solidFill>
              </a:rPr>
              <a:t>labo</a:t>
            </a:r>
            <a:endParaRPr lang="en-GB" sz="2200" dirty="0">
              <a:solidFill>
                <a:srgbClr val="832B7C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>
                <a:solidFill>
                  <a:srgbClr val="832B7C"/>
                </a:solidFill>
              </a:rPr>
              <a:t>Nobis</a:t>
            </a:r>
            <a:r>
              <a:rPr lang="en-GB" sz="2200" dirty="0">
                <a:solidFill>
                  <a:srgbClr val="832B7C"/>
                </a:solidFill>
              </a:rPr>
              <a:t> </a:t>
            </a:r>
            <a:r>
              <a:rPr lang="en-GB" sz="2200" dirty="0" err="1">
                <a:solidFill>
                  <a:srgbClr val="832B7C"/>
                </a:solidFill>
              </a:rPr>
              <a:t>voluptas</a:t>
            </a:r>
            <a:r>
              <a:rPr lang="en-GB" sz="2200" dirty="0">
                <a:solidFill>
                  <a:srgbClr val="832B7C"/>
                </a:solidFill>
              </a:rPr>
              <a:t> et </a:t>
            </a:r>
            <a:r>
              <a:rPr lang="en-GB" sz="2200" dirty="0" err="1">
                <a:solidFill>
                  <a:srgbClr val="832B7C"/>
                </a:solidFill>
              </a:rPr>
              <a:t>labo</a:t>
            </a:r>
            <a:endParaRPr lang="en-GB" sz="2200" dirty="0">
              <a:solidFill>
                <a:srgbClr val="832B7C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>
                <a:solidFill>
                  <a:srgbClr val="832B7C"/>
                </a:solidFill>
              </a:rPr>
              <a:t>Nobis</a:t>
            </a:r>
            <a:r>
              <a:rPr lang="en-GB" sz="2200" dirty="0">
                <a:solidFill>
                  <a:srgbClr val="832B7C"/>
                </a:solidFill>
              </a:rPr>
              <a:t> </a:t>
            </a:r>
            <a:r>
              <a:rPr lang="en-GB" sz="2200" dirty="0" err="1">
                <a:solidFill>
                  <a:srgbClr val="832B7C"/>
                </a:solidFill>
              </a:rPr>
              <a:t>voluptas</a:t>
            </a:r>
            <a:r>
              <a:rPr lang="en-GB" sz="2200" dirty="0">
                <a:solidFill>
                  <a:srgbClr val="832B7C"/>
                </a:solidFill>
              </a:rPr>
              <a:t> et </a:t>
            </a:r>
            <a:r>
              <a:rPr lang="en-GB" sz="2200" dirty="0" err="1">
                <a:solidFill>
                  <a:srgbClr val="832B7C"/>
                </a:solidFill>
              </a:rPr>
              <a:t>labo</a:t>
            </a:r>
            <a:endParaRPr lang="en-GB" sz="2200" dirty="0">
              <a:solidFill>
                <a:srgbClr val="832B7C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>
                <a:solidFill>
                  <a:srgbClr val="832B7C"/>
                </a:solidFill>
              </a:rPr>
              <a:t>Nobis</a:t>
            </a:r>
            <a:r>
              <a:rPr lang="en-GB" sz="2200" dirty="0">
                <a:solidFill>
                  <a:srgbClr val="832B7C"/>
                </a:solidFill>
              </a:rPr>
              <a:t> </a:t>
            </a:r>
            <a:r>
              <a:rPr lang="en-GB" sz="2200" dirty="0" err="1">
                <a:solidFill>
                  <a:srgbClr val="832B7C"/>
                </a:solidFill>
              </a:rPr>
              <a:t>voluptas</a:t>
            </a:r>
            <a:r>
              <a:rPr lang="en-GB" sz="2200" dirty="0">
                <a:solidFill>
                  <a:srgbClr val="832B7C"/>
                </a:solidFill>
              </a:rPr>
              <a:t> et </a:t>
            </a:r>
            <a:r>
              <a:rPr lang="en-GB" sz="2200" dirty="0" err="1">
                <a:solidFill>
                  <a:srgbClr val="832B7C"/>
                </a:solidFill>
              </a:rPr>
              <a:t>labo</a:t>
            </a:r>
            <a:endParaRPr lang="en-GB" sz="2200" dirty="0">
              <a:solidFill>
                <a:srgbClr val="832B7C"/>
              </a:solidFill>
            </a:endParaRPr>
          </a:p>
          <a:p>
            <a:pPr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None/>
              <a:defRPr/>
            </a:pPr>
            <a:r>
              <a:rPr lang="en-GB" sz="2000" dirty="0">
                <a:solidFill>
                  <a:srgbClr val="832B7C"/>
                </a:solidFill>
              </a:rPr>
              <a:t>    </a:t>
            </a:r>
            <a:endParaRPr lang="en-US" sz="1200" dirty="0">
              <a:solidFill>
                <a:srgbClr val="7F7F7F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 bwMode="auto">
          <a:xfrm>
            <a:off x="4538663" y="4144963"/>
            <a:ext cx="3567112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ts val="550"/>
              </a:spcBef>
              <a:buFont typeface="Arial" charset="0"/>
              <a:buNone/>
              <a:defRPr/>
            </a:pPr>
            <a:r>
              <a:rPr lang="et-EE" sz="2200" b="1" dirty="0"/>
              <a:t>Bulletid:</a:t>
            </a:r>
            <a:endParaRPr lang="et-EE" sz="1200" b="1" dirty="0">
              <a:solidFill>
                <a:srgbClr val="7F7F7F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Arial"/>
              <a:buChar char="•"/>
              <a:defRPr/>
            </a:pPr>
            <a:r>
              <a:rPr lang="en-GB" sz="2200" dirty="0" err="1">
                <a:solidFill>
                  <a:srgbClr val="832B7C"/>
                </a:solidFill>
              </a:rPr>
              <a:t>Nobis</a:t>
            </a:r>
            <a:r>
              <a:rPr lang="en-GB" sz="2200" dirty="0">
                <a:solidFill>
                  <a:srgbClr val="832B7C"/>
                </a:solidFill>
              </a:rPr>
              <a:t> </a:t>
            </a:r>
            <a:r>
              <a:rPr lang="en-GB" sz="2200" dirty="0" err="1">
                <a:solidFill>
                  <a:srgbClr val="832B7C"/>
                </a:solidFill>
              </a:rPr>
              <a:t>voluptas</a:t>
            </a:r>
            <a:r>
              <a:rPr lang="en-GB" sz="2200" dirty="0">
                <a:solidFill>
                  <a:srgbClr val="832B7C"/>
                </a:solidFill>
              </a:rPr>
              <a:t> et </a:t>
            </a:r>
            <a:r>
              <a:rPr lang="en-GB" sz="2200" dirty="0" err="1">
                <a:solidFill>
                  <a:srgbClr val="832B7C"/>
                </a:solidFill>
              </a:rPr>
              <a:t>labo</a:t>
            </a:r>
            <a:endParaRPr lang="en-GB" sz="2200" dirty="0">
              <a:solidFill>
                <a:srgbClr val="832B7C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Arial"/>
              <a:buChar char="•"/>
              <a:defRPr/>
            </a:pPr>
            <a:r>
              <a:rPr lang="en-GB" sz="2200" dirty="0" err="1">
                <a:solidFill>
                  <a:srgbClr val="832B7C"/>
                </a:solidFill>
              </a:rPr>
              <a:t>Nobis</a:t>
            </a:r>
            <a:r>
              <a:rPr lang="en-GB" sz="2200" dirty="0">
                <a:solidFill>
                  <a:srgbClr val="832B7C"/>
                </a:solidFill>
              </a:rPr>
              <a:t> </a:t>
            </a:r>
            <a:r>
              <a:rPr lang="en-GB" sz="2200" dirty="0" err="1">
                <a:solidFill>
                  <a:srgbClr val="832B7C"/>
                </a:solidFill>
              </a:rPr>
              <a:t>voluptas</a:t>
            </a:r>
            <a:r>
              <a:rPr lang="en-GB" sz="2200" dirty="0">
                <a:solidFill>
                  <a:srgbClr val="832B7C"/>
                </a:solidFill>
              </a:rPr>
              <a:t> et </a:t>
            </a:r>
            <a:r>
              <a:rPr lang="en-GB" sz="2200" dirty="0" err="1">
                <a:solidFill>
                  <a:srgbClr val="832B7C"/>
                </a:solidFill>
              </a:rPr>
              <a:t>labo</a:t>
            </a:r>
            <a:endParaRPr lang="en-GB" sz="2200" dirty="0">
              <a:solidFill>
                <a:srgbClr val="832B7C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Wingdings" charset="2"/>
              <a:buChar char="ü"/>
              <a:defRPr/>
            </a:pPr>
            <a:r>
              <a:rPr lang="en-GB" sz="2200" dirty="0" err="1">
                <a:solidFill>
                  <a:srgbClr val="832B7C"/>
                </a:solidFill>
              </a:rPr>
              <a:t>Nobis</a:t>
            </a:r>
            <a:r>
              <a:rPr lang="en-GB" sz="2200" dirty="0">
                <a:solidFill>
                  <a:srgbClr val="832B7C"/>
                </a:solidFill>
              </a:rPr>
              <a:t> </a:t>
            </a:r>
            <a:r>
              <a:rPr lang="en-GB" sz="2200" dirty="0" err="1">
                <a:solidFill>
                  <a:srgbClr val="832B7C"/>
                </a:solidFill>
              </a:rPr>
              <a:t>voluptas</a:t>
            </a:r>
            <a:r>
              <a:rPr lang="en-GB" sz="2200" dirty="0">
                <a:solidFill>
                  <a:srgbClr val="832B7C"/>
                </a:solidFill>
              </a:rPr>
              <a:t> et </a:t>
            </a:r>
            <a:r>
              <a:rPr lang="en-GB" sz="2200" dirty="0" err="1">
                <a:solidFill>
                  <a:srgbClr val="832B7C"/>
                </a:solidFill>
              </a:rPr>
              <a:t>labo</a:t>
            </a:r>
            <a:endParaRPr lang="en-GB" sz="2200" dirty="0">
              <a:solidFill>
                <a:srgbClr val="832B7C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Wingdings" charset="2"/>
              <a:buChar char="ü"/>
              <a:defRPr/>
            </a:pPr>
            <a:r>
              <a:rPr lang="en-GB" sz="2200" dirty="0" err="1">
                <a:solidFill>
                  <a:srgbClr val="832B7C"/>
                </a:solidFill>
              </a:rPr>
              <a:t>Nobis</a:t>
            </a:r>
            <a:r>
              <a:rPr lang="en-GB" sz="2200" dirty="0">
                <a:solidFill>
                  <a:srgbClr val="832B7C"/>
                </a:solidFill>
              </a:rPr>
              <a:t> </a:t>
            </a:r>
            <a:r>
              <a:rPr lang="en-GB" sz="2200" dirty="0" err="1">
                <a:solidFill>
                  <a:srgbClr val="832B7C"/>
                </a:solidFill>
              </a:rPr>
              <a:t>voluptas</a:t>
            </a:r>
            <a:r>
              <a:rPr lang="en-GB" sz="2200" dirty="0">
                <a:solidFill>
                  <a:srgbClr val="832B7C"/>
                </a:solidFill>
              </a:rPr>
              <a:t> et </a:t>
            </a:r>
            <a:r>
              <a:rPr lang="en-GB" sz="2200" dirty="0" err="1">
                <a:solidFill>
                  <a:srgbClr val="832B7C"/>
                </a:solidFill>
              </a:rPr>
              <a:t>labo</a:t>
            </a:r>
            <a:endParaRPr lang="en-GB" sz="2200" dirty="0">
              <a:solidFill>
                <a:srgbClr val="832B7C"/>
              </a:solidFill>
            </a:endParaRPr>
          </a:p>
          <a:p>
            <a:pPr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None/>
              <a:defRPr/>
            </a:pPr>
            <a:r>
              <a:rPr lang="en-GB" sz="2000" dirty="0">
                <a:solidFill>
                  <a:srgbClr val="832B7C"/>
                </a:solidFill>
              </a:rPr>
              <a:t>      </a:t>
            </a:r>
            <a:endParaRPr lang="en-US" sz="1200" dirty="0">
              <a:solidFill>
                <a:srgbClr val="7F7F7F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 bwMode="auto">
          <a:xfrm>
            <a:off x="685800" y="6272213"/>
            <a:ext cx="77724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i="1"/>
              <a:t>Pildiallkiri</a:t>
            </a:r>
            <a:endParaRPr lang="en-US" sz="1200" i="1">
              <a:solidFill>
                <a:srgbClr val="7F7F7F"/>
              </a:solidFill>
            </a:endParaRPr>
          </a:p>
        </p:txBody>
      </p:sp>
      <p:pic>
        <p:nvPicPr>
          <p:cNvPr id="13" name="Picture 8" descr="pp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7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685800" y="855663"/>
            <a:ext cx="77724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200" b="1"/>
              <a:t>Graafikud</a:t>
            </a:r>
          </a:p>
        </p:txBody>
      </p:sp>
      <p:graphicFrame>
        <p:nvGraphicFramePr>
          <p:cNvPr id="10" name="Chart 7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222064044"/>
              </p:ext>
            </p:extLst>
          </p:nvPr>
        </p:nvGraphicFramePr>
        <p:xfrm>
          <a:off x="-50800" y="1600200"/>
          <a:ext cx="4672013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" name="Chart" r:id="rId5" imgW="4669150" imgH="3895022" progId="Excel.Sheet.8">
                  <p:embed/>
                </p:oleObj>
              </mc:Choice>
              <mc:Fallback>
                <p:oleObj name="Chart" r:id="rId5" imgW="4669150" imgH="3895022" progId="Excel.Sheet.8">
                  <p:embed/>
                  <p:pic>
                    <p:nvPicPr>
                      <p:cNvPr id="0" name="Picture 2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600200"/>
                        <a:ext cx="4672013" cy="389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hart 8"/>
          <p:cNvGraphicFramePr>
            <a:graphicFrameLocks/>
          </p:cNvGraphicFramePr>
          <p:nvPr userDrawn="1"/>
        </p:nvGraphicFramePr>
        <p:xfrm>
          <a:off x="4519613" y="1600200"/>
          <a:ext cx="4675187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3" name="Chart" r:id="rId7" imgW="4675246" imgH="3895022" progId="Excel.Sheet.8">
                  <p:embed/>
                </p:oleObj>
              </mc:Choice>
              <mc:Fallback>
                <p:oleObj name="Chart" r:id="rId7" imgW="4675246" imgH="3895022" progId="Excel.Sheet.8">
                  <p:embed/>
                  <p:pic>
                    <p:nvPicPr>
                      <p:cNvPr id="0" name="Picture 23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1600200"/>
                        <a:ext cx="4675187" cy="389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49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4735B0-542C-461E-B945-7A5B9E2000CD}" type="datetime1">
              <a:rPr lang="et-EE" smtClean="0"/>
              <a:t>08.01.2021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531863-DCCB-4A34-BBA0-3FA69134E9D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7265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91" r:id="rId11"/>
    <p:sldLayoutId id="214748369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000" b="1" kern="1200">
          <a:solidFill>
            <a:srgbClr val="66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ag.ee/rahastamine/uurimistoetused/arendusgran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99" y="7683"/>
            <a:ext cx="9168000" cy="6876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67451" y="2065131"/>
            <a:ext cx="4776549" cy="799729"/>
          </a:xfrm>
        </p:spPr>
        <p:txBody>
          <a:bodyPr anchor="b" anchorCtr="0">
            <a:noAutofit/>
          </a:bodyPr>
          <a:lstStyle/>
          <a:p>
            <a:pPr>
              <a:lnSpc>
                <a:spcPts val="2400"/>
              </a:lnSpc>
            </a:pPr>
            <a:r>
              <a:rPr lang="en-US" sz="2300" cap="none" dirty="0" err="1">
                <a:solidFill>
                  <a:srgbClr val="6638B6"/>
                </a:solidFill>
              </a:rPr>
              <a:t>Arendusgrandi</a:t>
            </a:r>
            <a:r>
              <a:rPr lang="en-US" sz="2300" cap="none" dirty="0">
                <a:solidFill>
                  <a:srgbClr val="6638B6"/>
                </a:solidFill>
              </a:rPr>
              <a:t> </a:t>
            </a:r>
            <a:r>
              <a:rPr lang="en-US" sz="2300" cap="none" dirty="0" err="1">
                <a:solidFill>
                  <a:srgbClr val="6638B6"/>
                </a:solidFill>
              </a:rPr>
              <a:t>taotlemine</a:t>
            </a:r>
            <a:r>
              <a:rPr lang="en-US" sz="2300" cap="none" dirty="0">
                <a:solidFill>
                  <a:srgbClr val="6638B6"/>
                </a:solidFill>
              </a:rPr>
              <a:t> 2021. </a:t>
            </a:r>
            <a:r>
              <a:rPr lang="en-US" sz="2300" cap="none" dirty="0" err="1">
                <a:solidFill>
                  <a:srgbClr val="6638B6"/>
                </a:solidFill>
              </a:rPr>
              <a:t>aastal</a:t>
            </a:r>
            <a:endParaRPr lang="en-US" sz="2300" cap="none" dirty="0"/>
          </a:p>
        </p:txBody>
      </p:sp>
      <p:sp>
        <p:nvSpPr>
          <p:cNvPr id="17" name="Oval 16"/>
          <p:cNvSpPr/>
          <p:nvPr/>
        </p:nvSpPr>
        <p:spPr>
          <a:xfrm>
            <a:off x="4033520" y="2842733"/>
            <a:ext cx="333931" cy="333931"/>
          </a:xfrm>
          <a:prstGeom prst="ellipse">
            <a:avLst/>
          </a:prstGeom>
          <a:solidFill>
            <a:srgbClr val="6638B6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147107" y="4854272"/>
            <a:ext cx="163069" cy="163069"/>
          </a:xfrm>
          <a:prstGeom prst="ellipse">
            <a:avLst/>
          </a:prstGeom>
          <a:solidFill>
            <a:srgbClr val="6638B6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771983" y="5939221"/>
            <a:ext cx="245897" cy="245897"/>
          </a:xfrm>
          <a:prstGeom prst="ellipse">
            <a:avLst/>
          </a:prstGeom>
          <a:solidFill>
            <a:srgbClr val="6638B6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2"/>
          <p:cNvSpPr txBox="1">
            <a:spLocks/>
          </p:cNvSpPr>
          <p:nvPr/>
        </p:nvSpPr>
        <p:spPr>
          <a:xfrm>
            <a:off x="3305559" y="4966893"/>
            <a:ext cx="3712321" cy="25665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189" rtl="0" eaLnBrk="1" latinLnBrk="0" hangingPunct="1">
              <a:spcBef>
                <a:spcPct val="0"/>
              </a:spcBef>
              <a:buNone/>
              <a:defRPr sz="4000" b="0" kern="1200" cap="all">
                <a:solidFill>
                  <a:srgbClr val="6638B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t-EE" sz="2300" cap="none" dirty="0">
                <a:solidFill>
                  <a:schemeClr val="bg1">
                    <a:lumMod val="50000"/>
                  </a:schemeClr>
                </a:solidFill>
              </a:rPr>
              <a:t>Rebekka Vedina (veebinaril: Eesti Teadusagentuur)</a:t>
            </a:r>
          </a:p>
          <a:p>
            <a:pPr>
              <a:lnSpc>
                <a:spcPts val="2400"/>
              </a:lnSpc>
            </a:pPr>
            <a:r>
              <a:rPr lang="et-EE" sz="2300" cap="none" dirty="0">
                <a:solidFill>
                  <a:schemeClr val="bg1">
                    <a:lumMod val="50000"/>
                  </a:schemeClr>
                </a:solidFill>
              </a:rPr>
              <a:t>Uurimistoetuste koordinaator</a:t>
            </a:r>
          </a:p>
          <a:p>
            <a:pPr>
              <a:lnSpc>
                <a:spcPts val="2400"/>
              </a:lnSpc>
            </a:pPr>
            <a:r>
              <a:rPr lang="et-EE" sz="2300" cap="none" dirty="0">
                <a:solidFill>
                  <a:schemeClr val="bg1">
                    <a:lumMod val="50000"/>
                  </a:schemeClr>
                </a:solidFill>
              </a:rPr>
              <a:t>tel. 5697 6673</a:t>
            </a:r>
          </a:p>
          <a:p>
            <a:pPr>
              <a:lnSpc>
                <a:spcPts val="2400"/>
              </a:lnSpc>
            </a:pPr>
            <a:r>
              <a:rPr lang="et-EE" sz="2300" cap="none" dirty="0">
                <a:solidFill>
                  <a:schemeClr val="bg1">
                    <a:lumMod val="50000"/>
                  </a:schemeClr>
                </a:solidFill>
              </a:rPr>
              <a:t>rebekka.vedina@etag.ee</a:t>
            </a:r>
            <a:endParaRPr lang="en-US" sz="2300" cap="non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itle 2"/>
          <p:cNvSpPr txBox="1">
            <a:spLocks/>
          </p:cNvSpPr>
          <p:nvPr/>
        </p:nvSpPr>
        <p:spPr>
          <a:xfrm>
            <a:off x="7017880" y="6085423"/>
            <a:ext cx="3483567" cy="7997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189" rtl="0" eaLnBrk="1" latinLnBrk="0" hangingPunct="1">
              <a:spcBef>
                <a:spcPct val="0"/>
              </a:spcBef>
              <a:buNone/>
              <a:defRPr sz="4000" b="0" kern="1200" cap="all">
                <a:solidFill>
                  <a:srgbClr val="6638B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t-EE" sz="1800" cap="none" dirty="0"/>
              <a:t>08</a:t>
            </a:r>
            <a:r>
              <a:rPr lang="en-US" sz="1800" cap="none" dirty="0"/>
              <a:t>.0</a:t>
            </a:r>
            <a:r>
              <a:rPr lang="et-EE" sz="1800" cap="none" dirty="0"/>
              <a:t>1</a:t>
            </a:r>
            <a:r>
              <a:rPr lang="en-US" sz="1800" cap="none" dirty="0"/>
              <a:t>.202</a:t>
            </a:r>
            <a:r>
              <a:rPr lang="et-EE" sz="1800" cap="none" dirty="0"/>
              <a:t>1</a:t>
            </a:r>
            <a:endParaRPr lang="en-US" sz="1800" cap="non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48" y="291083"/>
            <a:ext cx="1325880" cy="529791"/>
          </a:xfrm>
          <a:prstGeom prst="rect">
            <a:avLst/>
          </a:prstGeom>
        </p:spPr>
      </p:pic>
      <p:pic>
        <p:nvPicPr>
          <p:cNvPr id="4" name="Pilt 3">
            <a:extLst>
              <a:ext uri="{FF2B5EF4-FFF2-40B4-BE49-F238E27FC236}">
                <a16:creationId xmlns:a16="http://schemas.microsoft.com/office/drawing/2014/main" id="{B73536BE-2651-409E-A715-95B6ECC7BD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5085"/>
            <a:ext cx="2771800" cy="68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98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-10160"/>
            <a:ext cx="7643192" cy="702856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EAG taotlemine: eeltaotlus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t-EE" sz="2300" b="1" dirty="0"/>
              <a:t>Eeltaotluses </a:t>
            </a:r>
            <a:r>
              <a:rPr lang="et-EE" sz="2300" dirty="0"/>
              <a:t>näidatakse ära:</a:t>
            </a:r>
          </a:p>
          <a:p>
            <a:pPr>
              <a:spcBef>
                <a:spcPts val="0"/>
              </a:spcBef>
            </a:pPr>
            <a:r>
              <a:rPr lang="et-EE" sz="2300" dirty="0"/>
              <a:t>taotleja, projekti nimetus ja populaarteaduslik lühikokkuvõte eesti ja inglise keeles;</a:t>
            </a:r>
            <a:endParaRPr lang="et-EE" sz="2300" b="1" dirty="0"/>
          </a:p>
          <a:p>
            <a:pPr>
              <a:spcBef>
                <a:spcPts val="0"/>
              </a:spcBef>
            </a:pPr>
            <a:r>
              <a:rPr lang="et-EE" sz="2300" dirty="0"/>
              <a:t>projektiidee lühikirjeldus, sh </a:t>
            </a:r>
            <a:r>
              <a:rPr lang="et-EE" sz="2300" dirty="0">
                <a:solidFill>
                  <a:srgbClr val="6638B6"/>
                </a:solidFill>
              </a:rPr>
              <a:t>innovatsioonipotentsiaal</a:t>
            </a:r>
            <a:r>
              <a:rPr lang="et-EE" sz="2300" dirty="0"/>
              <a:t>, oodatavad tulemused, nende eeldatav lõpp-TVT ning rakendusvõimalused;</a:t>
            </a:r>
          </a:p>
          <a:p>
            <a:pPr>
              <a:spcBef>
                <a:spcPts val="0"/>
              </a:spcBef>
            </a:pPr>
            <a:r>
              <a:rPr lang="et-EE" sz="2300" dirty="0"/>
              <a:t>uurimistöö tulemused, millele projektiidee tugineb, sh nende TVT. Taotlused, milles see TVT on madalam kui 4 või kõrgem kui </a:t>
            </a:r>
            <a:r>
              <a:rPr lang="et-EE" sz="2300" dirty="0">
                <a:solidFill>
                  <a:srgbClr val="6638B6"/>
                </a:solidFill>
              </a:rPr>
              <a:t>6</a:t>
            </a:r>
            <a:r>
              <a:rPr lang="et-EE" sz="2300" dirty="0"/>
              <a:t>, ei kvalifitseeru EAG taotlemiseks;</a:t>
            </a:r>
            <a:endParaRPr lang="et-EE" sz="2300" b="1" dirty="0"/>
          </a:p>
          <a:p>
            <a:pPr>
              <a:spcBef>
                <a:spcPts val="0"/>
              </a:spcBef>
            </a:pPr>
            <a:r>
              <a:rPr lang="et-EE" sz="2300" dirty="0">
                <a:solidFill>
                  <a:srgbClr val="6638B6"/>
                </a:solidFill>
              </a:rPr>
              <a:t>konkurentsipositsioon</a:t>
            </a:r>
            <a:r>
              <a:rPr lang="et-EE" sz="2300" dirty="0"/>
              <a:t> olemasolevate lahenduste, toodete ja/või teenuste suhtes, sektori </a:t>
            </a:r>
            <a:r>
              <a:rPr lang="et-EE" sz="2300" dirty="0">
                <a:solidFill>
                  <a:srgbClr val="6638B6"/>
                </a:solidFill>
              </a:rPr>
              <a:t>turuanalüüs</a:t>
            </a:r>
            <a:r>
              <a:rPr lang="et-EE" sz="2300" dirty="0"/>
              <a:t> ning (kui asjakohane) turule jõudmise plaan;</a:t>
            </a:r>
            <a:endParaRPr lang="et-EE" sz="2300" b="1" dirty="0"/>
          </a:p>
          <a:p>
            <a:pPr>
              <a:spcBef>
                <a:spcPts val="0"/>
              </a:spcBef>
            </a:pPr>
            <a:r>
              <a:rPr lang="et-EE" sz="2300" dirty="0"/>
              <a:t>potentsiaalne mõju, sh tulemuste eeldatav kasu Eesti majandusele, ühiskonnale, poliitikale ja/või avalikele teenustele ning selle saavutamise võimalikud viisid;</a:t>
            </a:r>
            <a:endParaRPr lang="et-EE" sz="2300" b="1" dirty="0"/>
          </a:p>
          <a:p>
            <a:pPr>
              <a:spcBef>
                <a:spcPts val="0"/>
              </a:spcBef>
            </a:pPr>
            <a:r>
              <a:rPr lang="et-EE" sz="2300" dirty="0"/>
              <a:t>grandi maht ja periood, sh projektist huvitatud ettevõtte või avaliku sektori asutuse poolne kaasrahastus, kui olemas.</a:t>
            </a:r>
            <a:endParaRPr lang="et-EE" sz="2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197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-10160"/>
            <a:ext cx="7643192" cy="702856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EAG taotlemine: taotlus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sz="2300" b="1" dirty="0"/>
          </a:p>
          <a:p>
            <a:pPr marL="0" indent="0">
              <a:buNone/>
            </a:pPr>
            <a:r>
              <a:rPr lang="et-EE" sz="2300" b="1" dirty="0"/>
              <a:t>Taotluses </a:t>
            </a:r>
            <a:r>
              <a:rPr lang="et-EE" sz="2300" dirty="0"/>
              <a:t>näidatakse ära (</a:t>
            </a:r>
            <a:r>
              <a:rPr lang="et-EE" sz="2300" b="1" dirty="0"/>
              <a:t>lisaks eeltaotluses olevale infole, mida saab taotluses täiendada</a:t>
            </a:r>
            <a:r>
              <a:rPr lang="et-EE" sz="2300" dirty="0"/>
              <a:t>):</a:t>
            </a:r>
          </a:p>
          <a:p>
            <a:r>
              <a:rPr lang="et-EE" sz="2300" dirty="0"/>
              <a:t>projekti</a:t>
            </a:r>
            <a:r>
              <a:rPr lang="fi-FI" sz="2300" dirty="0"/>
              <a:t> </a:t>
            </a:r>
            <a:r>
              <a:rPr lang="et-EE" sz="2300" dirty="0">
                <a:solidFill>
                  <a:srgbClr val="6638B6"/>
                </a:solidFill>
              </a:rPr>
              <a:t>uudsus</a:t>
            </a:r>
            <a:r>
              <a:rPr lang="fi-FI" sz="2300" dirty="0">
                <a:solidFill>
                  <a:srgbClr val="6638B6"/>
                </a:solidFill>
              </a:rPr>
              <a:t> </a:t>
            </a:r>
            <a:r>
              <a:rPr lang="et-EE" sz="2300" dirty="0">
                <a:solidFill>
                  <a:srgbClr val="6638B6"/>
                </a:solidFill>
              </a:rPr>
              <a:t>ja</a:t>
            </a:r>
            <a:r>
              <a:rPr lang="fi-FI" sz="2300" dirty="0">
                <a:solidFill>
                  <a:srgbClr val="6638B6"/>
                </a:solidFill>
              </a:rPr>
              <a:t> </a:t>
            </a:r>
            <a:r>
              <a:rPr lang="et-EE" sz="2300" dirty="0" err="1">
                <a:solidFill>
                  <a:srgbClr val="6638B6"/>
                </a:solidFill>
              </a:rPr>
              <a:t>eristuvus</a:t>
            </a:r>
            <a:r>
              <a:rPr lang="et-EE" sz="2300" dirty="0"/>
              <a:t>, põhieesmärgid, meetodid ja tööplaan, võimalikud riskid ja riskide maandamise meetmed, projekti edukuse hindamise meetodid ja kriteeriumid;</a:t>
            </a:r>
            <a:endParaRPr lang="et-EE" sz="2300" b="1" dirty="0"/>
          </a:p>
          <a:p>
            <a:r>
              <a:rPr lang="et-EE" sz="2300" dirty="0"/>
              <a:t>kuidas plaanitakse projekti tulemusi avalikkusele tutvustada;</a:t>
            </a:r>
          </a:p>
          <a:p>
            <a:r>
              <a:rPr lang="et-EE" sz="2300" dirty="0"/>
              <a:t>kavandatud koostöö, sh (ettevõtlus)partnerite ja ekspertide kaasamine, ning vajaliku taristu kättesaadavus;</a:t>
            </a:r>
            <a:endParaRPr lang="et-EE" sz="2300" b="1" dirty="0"/>
          </a:p>
          <a:p>
            <a:r>
              <a:rPr lang="et-EE" sz="2300" dirty="0"/>
              <a:t>kas projekti osapoolte vahel on kokku lepitud intellektuaalomandiga seonduvate õiguste ja kohustuste jaotumine; </a:t>
            </a:r>
          </a:p>
          <a:p>
            <a:r>
              <a:rPr lang="et-EE" sz="2300" dirty="0"/>
              <a:t>andmete haldamine ja eetikaküsimused.</a:t>
            </a:r>
            <a:endParaRPr lang="et-EE" sz="2300" b="1" dirty="0"/>
          </a:p>
          <a:p>
            <a:endParaRPr lang="et-EE" sz="2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6221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7067128" cy="692696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EAG taotlemine: eelarve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11560" y="1124744"/>
            <a:ext cx="8424936" cy="5544616"/>
          </a:xfrm>
        </p:spPr>
        <p:txBody>
          <a:bodyPr>
            <a:noAutofit/>
          </a:bodyPr>
          <a:lstStyle/>
          <a:p>
            <a:r>
              <a:rPr lang="et-EE" sz="2300" dirty="0"/>
              <a:t>EAG sisaldab </a:t>
            </a:r>
            <a:r>
              <a:rPr lang="et-EE" sz="2300" b="1" dirty="0"/>
              <a:t>otseseid kulusid ja </a:t>
            </a:r>
            <a:r>
              <a:rPr lang="et-EE" sz="2300" b="1" dirty="0" err="1"/>
              <a:t>üldkulu</a:t>
            </a:r>
            <a:r>
              <a:rPr lang="et-EE" sz="2300" dirty="0"/>
              <a:t>;</a:t>
            </a:r>
          </a:p>
          <a:p>
            <a:r>
              <a:rPr lang="et-EE" sz="2300" b="1" dirty="0"/>
              <a:t>Otsesed kulud </a:t>
            </a:r>
            <a:r>
              <a:rPr lang="et-EE" sz="2300" dirty="0"/>
              <a:t>jagunevad </a:t>
            </a:r>
            <a:r>
              <a:rPr lang="et-EE" sz="2300" b="1" dirty="0"/>
              <a:t>personali- ja teadustöö kuludeks;</a:t>
            </a:r>
          </a:p>
          <a:p>
            <a:r>
              <a:rPr lang="et-EE" sz="2300" b="1" dirty="0" err="1"/>
              <a:t>Üldkulu</a:t>
            </a:r>
            <a:r>
              <a:rPr lang="et-EE" sz="2300" dirty="0"/>
              <a:t> moodustab 25%  otsestest kuludest;</a:t>
            </a:r>
          </a:p>
          <a:p>
            <a:r>
              <a:rPr lang="et-EE" sz="2300" b="1" dirty="0"/>
              <a:t>Maksimaalne taotletav summa</a:t>
            </a:r>
            <a:r>
              <a:rPr lang="et-EE" sz="2300" dirty="0"/>
              <a:t> on 100 000 eurot, võimalik on taotleda ka väiksemat summat;</a:t>
            </a:r>
          </a:p>
          <a:p>
            <a:r>
              <a:rPr lang="et-EE" sz="2300" b="1" dirty="0"/>
              <a:t>Kaasfinantseering</a:t>
            </a:r>
            <a:r>
              <a:rPr lang="et-EE" sz="2300" dirty="0"/>
              <a:t> teistest allikatest on lubatud (saab selgitada taotluses), ettevõtte või avaliku sektori asutuse poolne kaasrahastus annab hindamisel eelise. </a:t>
            </a:r>
          </a:p>
          <a:p>
            <a:pPr marL="0" indent="0">
              <a:buNone/>
            </a:pPr>
            <a:r>
              <a:rPr lang="et-EE" sz="2300" b="1" dirty="0">
                <a:solidFill>
                  <a:srgbClr val="6638B6"/>
                </a:solidFill>
              </a:rPr>
              <a:t>NB!</a:t>
            </a:r>
            <a:r>
              <a:rPr lang="et-EE" sz="2300" dirty="0"/>
              <a:t> 2021. a viiakse korraga läbi nii 2021. a algava grandiperioodiga kui ka 2022. a algava grandiperioodiga projektide taotluste menetlus. Taotlusvooru mahud on 600 000 eurot + 600 000 eurot, st rahastuse saab 12-13 projekti.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893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1782" y="0"/>
            <a:ext cx="7643192" cy="702856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3. EAG taotluse hindamine (1/2)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971600" y="836712"/>
            <a:ext cx="792088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sz="2300" b="1" dirty="0"/>
          </a:p>
          <a:p>
            <a:pPr marL="0" indent="0">
              <a:buNone/>
            </a:pPr>
            <a:r>
              <a:rPr lang="et-EE" sz="2300" b="1" dirty="0"/>
              <a:t>Eeltaotluses </a:t>
            </a:r>
            <a:r>
              <a:rPr lang="et-EE" sz="2300" dirty="0"/>
              <a:t>hinnatakse:</a:t>
            </a:r>
          </a:p>
          <a:p>
            <a:r>
              <a:rPr lang="et-EE" sz="2300" dirty="0"/>
              <a:t>innovatsioonipotentsiaali;</a:t>
            </a:r>
          </a:p>
          <a:p>
            <a:r>
              <a:rPr lang="et-EE" sz="2300" dirty="0"/>
              <a:t>potentsiaalset mõju.</a:t>
            </a:r>
          </a:p>
          <a:p>
            <a:pPr marL="0" indent="0">
              <a:buNone/>
            </a:pPr>
            <a:r>
              <a:rPr lang="et-EE" sz="2300" b="1" dirty="0"/>
              <a:t>Taotluses</a:t>
            </a:r>
            <a:r>
              <a:rPr lang="et-EE" sz="2300" dirty="0"/>
              <a:t> hinnatakse:</a:t>
            </a:r>
          </a:p>
          <a:p>
            <a:r>
              <a:rPr lang="et-EE" sz="2300" dirty="0"/>
              <a:t>innovatsioonipotentsiaali;</a:t>
            </a:r>
          </a:p>
          <a:p>
            <a:r>
              <a:rPr lang="et-EE" sz="2300" dirty="0"/>
              <a:t>potentsiaalset mõju;</a:t>
            </a:r>
          </a:p>
          <a:p>
            <a:r>
              <a:rPr lang="et-EE" sz="2300" dirty="0"/>
              <a:t>tööplaani, sh projektirühma;</a:t>
            </a:r>
          </a:p>
          <a:p>
            <a:r>
              <a:rPr lang="et-EE" sz="2300" dirty="0"/>
              <a:t>eetika- ja andmete haldamise arvestamist;</a:t>
            </a:r>
          </a:p>
          <a:p>
            <a:r>
              <a:rPr lang="et-EE" sz="2300" dirty="0"/>
              <a:t>olulisust Eesti majandusele ja ühiskonnale.</a:t>
            </a:r>
          </a:p>
          <a:p>
            <a:endParaRPr lang="et-EE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7142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07504" y="0"/>
            <a:ext cx="7643192" cy="702856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3. EAG taotluse hindamine (2/2)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60212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t-EE" sz="2300" b="1" dirty="0"/>
              <a:t>Eeltaotlusi </a:t>
            </a:r>
            <a:r>
              <a:rPr lang="et-EE" sz="2300" dirty="0"/>
              <a:t>hinnatakse eristaval skaalal </a:t>
            </a:r>
            <a:r>
              <a:rPr lang="et-EE" sz="2300" b="1" dirty="0"/>
              <a:t>jah/</a:t>
            </a:r>
            <a:r>
              <a:rPr lang="et-EE" sz="2300" b="1" dirty="0">
                <a:solidFill>
                  <a:srgbClr val="6638B6"/>
                </a:solidFill>
              </a:rPr>
              <a:t>osaliselt</a:t>
            </a:r>
            <a:r>
              <a:rPr lang="et-EE" sz="2300" b="1" dirty="0"/>
              <a:t>/ei</a:t>
            </a:r>
            <a:r>
              <a:rPr lang="et-EE" sz="2300" dirty="0"/>
              <a:t>, mis annavad vastavalt 1/0,5/0 punkti. Kõik taotlused, mis saavad 9 punktist vähemalt 7 (sh kindlasti punktis 1.3. ja 2.2.), pääsevad edasi taotlusvooru.</a:t>
            </a:r>
          </a:p>
          <a:p>
            <a:pPr marL="0" indent="0">
              <a:buNone/>
            </a:pPr>
            <a:endParaRPr lang="et-EE" sz="2300" dirty="0"/>
          </a:p>
          <a:p>
            <a:pPr marL="0" indent="0">
              <a:buNone/>
            </a:pPr>
            <a:r>
              <a:rPr lang="et-EE" sz="2300" b="1" dirty="0"/>
              <a:t>Taotlusi</a:t>
            </a:r>
            <a:r>
              <a:rPr lang="et-EE" sz="2300" dirty="0"/>
              <a:t> hinnatakse </a:t>
            </a:r>
          </a:p>
          <a:p>
            <a:r>
              <a:rPr lang="et-EE" sz="2300" dirty="0"/>
              <a:t>üheksaastmelisel eristaval skaalal hinded </a:t>
            </a:r>
            <a:r>
              <a:rPr lang="et-EE" sz="2300" dirty="0">
                <a:solidFill>
                  <a:srgbClr val="6638B6"/>
                </a:solidFill>
              </a:rPr>
              <a:t>1</a:t>
            </a:r>
            <a:r>
              <a:rPr lang="et-EE" sz="2300" dirty="0"/>
              <a:t> (mitterahuldav) </a:t>
            </a:r>
            <a:r>
              <a:rPr lang="et-EE" sz="2300" dirty="0">
                <a:solidFill>
                  <a:srgbClr val="6638B6"/>
                </a:solidFill>
              </a:rPr>
              <a:t>kuni 5</a:t>
            </a:r>
            <a:r>
              <a:rPr lang="et-EE" sz="2300" dirty="0"/>
              <a:t> (suurepärane) ja </a:t>
            </a:r>
          </a:p>
          <a:p>
            <a:r>
              <a:rPr lang="et-EE" sz="2300" dirty="0"/>
              <a:t>kolmeastmelisel eristaval skaalal (hinded 0 (</a:t>
            </a:r>
            <a:r>
              <a:rPr lang="et-EE" sz="2300" dirty="0">
                <a:solidFill>
                  <a:srgbClr val="6638B6"/>
                </a:solidFill>
              </a:rPr>
              <a:t>mittesobiv</a:t>
            </a:r>
            <a:r>
              <a:rPr lang="et-EE" sz="2300" dirty="0"/>
              <a:t>) kuni 1 (</a:t>
            </a:r>
            <a:r>
              <a:rPr lang="et-EE" sz="2300" dirty="0">
                <a:solidFill>
                  <a:srgbClr val="6638B6"/>
                </a:solidFill>
              </a:rPr>
              <a:t>sobiv</a:t>
            </a:r>
            <a:r>
              <a:rPr lang="et-EE" sz="2300" dirty="0"/>
              <a:t>) eetika ja andmehalduse kriteeriumidel);</a:t>
            </a:r>
          </a:p>
          <a:p>
            <a:r>
              <a:rPr lang="et-EE" sz="2300" dirty="0"/>
              <a:t>Vastused </a:t>
            </a:r>
            <a:r>
              <a:rPr lang="et-EE" sz="2300" b="1" dirty="0"/>
              <a:t>jah/</a:t>
            </a:r>
            <a:r>
              <a:rPr lang="et-EE" sz="2300" b="1" dirty="0">
                <a:solidFill>
                  <a:srgbClr val="6638B6"/>
                </a:solidFill>
              </a:rPr>
              <a:t>osaliselt</a:t>
            </a:r>
            <a:r>
              <a:rPr lang="et-EE" sz="2300" b="1" dirty="0"/>
              <a:t>/ei </a:t>
            </a:r>
            <a:r>
              <a:rPr lang="et-EE" sz="2300" dirty="0"/>
              <a:t>iga kriteeriumi küsimustele annavad teatud arvu punkte, millest kujunevad hinded (vt. tabelit 6.1 hindamisjuhendis);</a:t>
            </a:r>
          </a:p>
          <a:p>
            <a:r>
              <a:rPr lang="et-EE" sz="2300" dirty="0"/>
              <a:t>Alla lävendi hinnatud taotlused ei kvalifitseeru rahuldamisele. Lävend on määratletud hindamisjuhendis p.7;</a:t>
            </a:r>
          </a:p>
          <a:p>
            <a:r>
              <a:rPr lang="et-EE" sz="2300" dirty="0"/>
              <a:t>Üle </a:t>
            </a:r>
            <a:r>
              <a:rPr lang="et-EE" sz="2300" dirty="0" err="1"/>
              <a:t>lävendi</a:t>
            </a:r>
            <a:r>
              <a:rPr lang="et-EE" sz="2300" dirty="0"/>
              <a:t> hinnatud taotlustest koostatakse valdkondade ülene pingerida;</a:t>
            </a:r>
          </a:p>
          <a:p>
            <a:r>
              <a:rPr lang="et-EE" sz="2300" dirty="0"/>
              <a:t>Võrdsete punktide korral on hindamisjuhendis määratletud eelistamise alused (p. 8.3).</a:t>
            </a:r>
          </a:p>
          <a:p>
            <a:endParaRPr lang="et-EE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14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2887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166388"/>
            <a:ext cx="8229600" cy="476672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4. Taotleja meelespea (1/2)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688632"/>
          </a:xfrm>
        </p:spPr>
        <p:txBody>
          <a:bodyPr>
            <a:noAutofit/>
          </a:bodyPr>
          <a:lstStyle/>
          <a:p>
            <a:endParaRPr lang="et-EE" sz="2300" dirty="0"/>
          </a:p>
          <a:p>
            <a:r>
              <a:rPr lang="et-EE" sz="2300" dirty="0"/>
              <a:t>Eeltaotluste esitamine toimub 4.01.-22.01. kella 17-ni. </a:t>
            </a:r>
            <a:endParaRPr lang="et-EE" sz="2300" b="1" dirty="0"/>
          </a:p>
          <a:p>
            <a:r>
              <a:rPr lang="et-EE" sz="2300" dirty="0"/>
              <a:t>Taotluste esitamine toimub 8.02.-26.02 kella 17-ni.</a:t>
            </a:r>
            <a:r>
              <a:rPr lang="et-EE" sz="2300" b="1" dirty="0"/>
              <a:t> </a:t>
            </a:r>
          </a:p>
          <a:p>
            <a:r>
              <a:rPr lang="et-EE" sz="2300" b="1" dirty="0"/>
              <a:t>NB!</a:t>
            </a:r>
            <a:r>
              <a:rPr lang="et-EE" sz="2300" dirty="0"/>
              <a:t> </a:t>
            </a:r>
            <a:r>
              <a:rPr lang="et-EE" sz="2300" b="1" dirty="0"/>
              <a:t>Taotlus on esitatud alles siis, kui asutus on selle kinnitanud. Jälgi asutusesisest töökorraldust ja tähtaega!</a:t>
            </a:r>
            <a:endParaRPr lang="et-EE" sz="2300" dirty="0"/>
          </a:p>
          <a:p>
            <a:r>
              <a:rPr lang="et-EE" sz="2300" dirty="0"/>
              <a:t>Taotlusvoorus rahastatakse eeldatavasti 12-13 projekti. </a:t>
            </a:r>
          </a:p>
          <a:p>
            <a:r>
              <a:rPr lang="et-EE" sz="2300" dirty="0"/>
              <a:t>Uus taotlusvoor toimub eeldatavasti 2023. a alguses.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15</a:t>
            </a:fld>
            <a:endParaRPr lang="et-E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38"/>
    </mc:Choice>
    <mc:Fallback xmlns="">
      <p:transition spd="slow" advTm="893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476672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4. Taotleja meelespea (2/2)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79512" y="836711"/>
            <a:ext cx="8784976" cy="5884763"/>
          </a:xfrm>
        </p:spPr>
        <p:txBody>
          <a:bodyPr>
            <a:normAutofit fontScale="92500"/>
          </a:bodyPr>
          <a:lstStyle/>
          <a:p>
            <a:endParaRPr lang="et-EE" sz="2500" dirty="0"/>
          </a:p>
          <a:p>
            <a:r>
              <a:rPr lang="et-EE" sz="2500" dirty="0"/>
              <a:t>Tutvu ETAgi kodulehel eksperimentaalarenduse ja TVT piiritlemise juhenditega. </a:t>
            </a:r>
            <a:r>
              <a:rPr lang="et-EE" sz="2500" b="1" dirty="0"/>
              <a:t>EAG ei ole mõeldud alus- ega rakendusuuringuteks! </a:t>
            </a:r>
          </a:p>
          <a:p>
            <a:r>
              <a:rPr lang="et-EE" sz="2500" dirty="0"/>
              <a:t>Kirjuta taotlus ise. </a:t>
            </a:r>
            <a:r>
              <a:rPr lang="et-EE" sz="2500" b="1" dirty="0"/>
              <a:t>Teiste autorite tekstide kasutamisel viita nendele</a:t>
            </a:r>
            <a:r>
              <a:rPr lang="et-EE" sz="2500" dirty="0"/>
              <a:t>;</a:t>
            </a:r>
          </a:p>
          <a:p>
            <a:r>
              <a:rPr lang="et-EE" sz="2500" dirty="0"/>
              <a:t>Korrasta oma </a:t>
            </a:r>
            <a:r>
              <a:rPr lang="et-EE" sz="2500" b="1" dirty="0"/>
              <a:t>CV </a:t>
            </a:r>
            <a:r>
              <a:rPr lang="et-EE" sz="2500" b="1" dirty="0" err="1"/>
              <a:t>ETISes</a:t>
            </a:r>
            <a:r>
              <a:rPr lang="et-EE" sz="2500" dirty="0"/>
              <a:t>;</a:t>
            </a:r>
          </a:p>
          <a:p>
            <a:r>
              <a:rPr lang="et-EE" sz="2500" dirty="0"/>
              <a:t>Mõtle taotlust koostades, kas see on </a:t>
            </a:r>
            <a:r>
              <a:rPr lang="et-EE" sz="2500" b="1" dirty="0"/>
              <a:t>arusaadav ka erialavälisele lugejale. </a:t>
            </a:r>
            <a:r>
              <a:rPr lang="et-EE" sz="2500" dirty="0"/>
              <a:t>Retsensentidena kaasatakse ka ettevõtjaid.</a:t>
            </a:r>
          </a:p>
          <a:p>
            <a:r>
              <a:rPr lang="et-EE" sz="2500" dirty="0"/>
              <a:t>Kui projektist on </a:t>
            </a:r>
            <a:r>
              <a:rPr lang="et-EE" sz="2500" b="1" dirty="0"/>
              <a:t>huvitatud partnerid </a:t>
            </a:r>
            <a:r>
              <a:rPr lang="et-EE" sz="2500" dirty="0"/>
              <a:t>(nt mõni ettevõte), hangi </a:t>
            </a:r>
            <a:r>
              <a:rPr lang="et-EE" sz="2500" b="1" dirty="0"/>
              <a:t>sisukas ja põhjendatud toetuskiri</a:t>
            </a:r>
            <a:r>
              <a:rPr lang="et-EE" sz="2500" dirty="0"/>
              <a:t>.</a:t>
            </a:r>
          </a:p>
          <a:p>
            <a:r>
              <a:rPr lang="et-EE" sz="2500" b="1" dirty="0">
                <a:solidFill>
                  <a:srgbClr val="FF0000"/>
                </a:solidFill>
              </a:rPr>
              <a:t>NB! </a:t>
            </a:r>
            <a:r>
              <a:rPr lang="et-EE" sz="2500" b="1" dirty="0"/>
              <a:t>Taotluse esitamisega kinnitab taotleja ja asutus et intellektuaalomandi küsimustes on kokku lepitud. Enne taotluse esitamist konsulteeri aegsasti oma asutuse pädeva töötajaga!</a:t>
            </a:r>
          </a:p>
          <a:p>
            <a:r>
              <a:rPr lang="et-EE" sz="2500" dirty="0"/>
              <a:t>Loe  läbi hindamisjuhend. Enne taotluse kinnitamisele saatmist loe </a:t>
            </a:r>
            <a:r>
              <a:rPr lang="et-EE" sz="2500" b="1" dirty="0"/>
              <a:t>see läbi n-ö hindaja pilguga</a:t>
            </a:r>
            <a:r>
              <a:rPr lang="et-EE" sz="2500" dirty="0"/>
              <a:t>.</a:t>
            </a:r>
          </a:p>
          <a:p>
            <a:endParaRPr lang="et-E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16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9376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38"/>
    </mc:Choice>
    <mc:Fallback xmlns="">
      <p:transition spd="slow" advTm="893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Täpsem info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949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2400" b="1" dirty="0">
                <a:solidFill>
                  <a:srgbClr val="6638B6"/>
                </a:solidFill>
              </a:rPr>
              <a:t>2021. a taotlusvooru materjalid, </a:t>
            </a:r>
            <a:r>
              <a:rPr lang="et-EE" sz="2400" b="1" dirty="0">
                <a:solidFill>
                  <a:srgbClr val="FF0000"/>
                </a:solidFill>
              </a:rPr>
              <a:t>sh</a:t>
            </a:r>
            <a:r>
              <a:rPr lang="et-EE" sz="2400" b="1" dirty="0">
                <a:solidFill>
                  <a:srgbClr val="6638B6"/>
                </a:solidFill>
              </a:rPr>
              <a:t> korduma kippuvad küsimused:</a:t>
            </a:r>
          </a:p>
          <a:p>
            <a:pPr marL="0" indent="0">
              <a:buNone/>
            </a:pPr>
            <a:r>
              <a:rPr lang="et-EE" sz="2400" dirty="0">
                <a:hlinkClick r:id="rId3"/>
              </a:rPr>
              <a:t>Arendusgrant - Sihtasutus Eesti Teadusagentuur (etag.ee)</a:t>
            </a:r>
            <a:endParaRPr lang="et-EE" sz="2400" b="1" dirty="0">
              <a:solidFill>
                <a:srgbClr val="6638B6"/>
              </a:solidFill>
            </a:endParaRPr>
          </a:p>
          <a:p>
            <a:pPr marL="0" indent="0">
              <a:buNone/>
            </a:pPr>
            <a:endParaRPr lang="et-EE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17</a:t>
            </a:fld>
            <a:endParaRPr lang="et-E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97"/>
    </mc:Choice>
    <mc:Fallback xmlns="">
      <p:transition spd="slow" advTm="889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B9B9BF4-B9FE-43A2-A191-8C412A535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363272" cy="602877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t-EE" sz="2300" dirty="0"/>
          </a:p>
          <a:p>
            <a:pPr marL="514350" indent="-514350">
              <a:buFont typeface="+mj-lt"/>
              <a:buAutoNum type="arabicPeriod"/>
            </a:pPr>
            <a:endParaRPr lang="et-EE" sz="2300" dirty="0"/>
          </a:p>
          <a:p>
            <a:pPr marL="514350" indent="-514350">
              <a:buFont typeface="+mj-lt"/>
              <a:buAutoNum type="arabicPeriod"/>
            </a:pPr>
            <a:r>
              <a:rPr lang="et-EE" sz="2300" dirty="0"/>
              <a:t>Arendusgrandi eesmärk, piiritlemine, raamtingimused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300" dirty="0"/>
              <a:t>Muutused võrreldes 2019.a taotlusvooruga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300" dirty="0"/>
              <a:t>Taotluste hindamine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300" dirty="0"/>
              <a:t>Taotleja meelespea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300" dirty="0"/>
              <a:t>Küsimuste voor</a:t>
            </a:r>
          </a:p>
          <a:p>
            <a:pPr lvl="1"/>
            <a:r>
              <a:rPr lang="et-EE" sz="2300" dirty="0"/>
              <a:t>Küsimused palun kirjutada Q&amp;A moodulis</a:t>
            </a:r>
          </a:p>
          <a:p>
            <a:pPr lvl="1"/>
            <a:r>
              <a:rPr lang="et-EE" sz="2300" dirty="0"/>
              <a:t>Kui küsimus on pikem ja soovite küsida suuliselt, tõstke kätt, vajutades käemärgile ekraani paremas alumises nurgas.</a:t>
            </a:r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6200F8E2-AD96-4661-9CB5-C6E261CE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E531863-DCCB-4A34-BBA0-3FA69134E9D5}" type="slidenum">
              <a:rPr lang="et-EE" smtClean="0"/>
              <a:pPr/>
              <a:t>2</a:t>
            </a:fld>
            <a:endParaRPr lang="et-E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8A2CB1D-2535-49D8-BC3B-010A062FD5BB}"/>
              </a:ext>
            </a:extLst>
          </p:cNvPr>
          <p:cNvSpPr txBox="1">
            <a:spLocks/>
          </p:cNvSpPr>
          <p:nvPr/>
        </p:nvSpPr>
        <p:spPr>
          <a:xfrm>
            <a:off x="323528" y="0"/>
            <a:ext cx="7632848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000" b="1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3200" b="0" dirty="0">
                <a:solidFill>
                  <a:srgbClr val="6638B6"/>
                </a:solidFill>
              </a:rPr>
              <a:t>Veebinari</a:t>
            </a:r>
            <a:r>
              <a:rPr lang="et-EE" sz="3200" b="0" dirty="0">
                <a:solidFill>
                  <a:srgbClr val="7030A0"/>
                </a:solidFill>
              </a:rPr>
              <a:t> kava</a:t>
            </a:r>
          </a:p>
        </p:txBody>
      </p:sp>
    </p:spTree>
    <p:extLst>
      <p:ext uri="{BB962C8B-B14F-4D97-AF65-F5344CB8AC3E}">
        <p14:creationId xmlns:p14="http://schemas.microsoft.com/office/powerpoint/2010/main" val="210113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692696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Arendusgrant (EAG)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692695"/>
            <a:ext cx="8373616" cy="60287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sz="2300" dirty="0"/>
          </a:p>
          <a:p>
            <a:pPr marL="0" indent="0">
              <a:buNone/>
            </a:pPr>
            <a:endParaRPr lang="et-EE" sz="2300" dirty="0"/>
          </a:p>
          <a:p>
            <a:pPr marL="0" indent="0">
              <a:buNone/>
            </a:pPr>
            <a:r>
              <a:rPr lang="et-EE" sz="2300" dirty="0"/>
              <a:t>Arendusgrandi (EAG; inglise </a:t>
            </a:r>
            <a:r>
              <a:rPr lang="et-EE" sz="2300" i="1" dirty="0" err="1"/>
              <a:t>Proof</a:t>
            </a:r>
            <a:r>
              <a:rPr lang="et-EE" sz="2300" i="1" dirty="0"/>
              <a:t>-of-Concept Grant</a:t>
            </a:r>
            <a:r>
              <a:rPr lang="et-EE" sz="2300" dirty="0"/>
              <a:t>) </a:t>
            </a:r>
          </a:p>
          <a:p>
            <a:pPr marL="0" indent="0">
              <a:buNone/>
            </a:pPr>
            <a:r>
              <a:rPr lang="et-EE" sz="2300" b="1" dirty="0"/>
              <a:t>eesmärk</a:t>
            </a:r>
            <a:r>
              <a:rPr lang="et-EE" sz="2300" dirty="0"/>
              <a:t> on </a:t>
            </a:r>
            <a:r>
              <a:rPr lang="et-EE" sz="2300" dirty="0" err="1"/>
              <a:t>eksperimentaalarendusprojektide</a:t>
            </a:r>
            <a:r>
              <a:rPr lang="et-EE" sz="2300" dirty="0"/>
              <a:t> toetamise kaudu edendada tehnoloogiasiiret, teadustulemuste rakendamist ettevõtluses ja ühiskonnas laiemalt ning suurendada teaduse ühiskondlikku ja majanduslikku mõju.</a:t>
            </a:r>
          </a:p>
          <a:p>
            <a:pPr marL="0" indent="0">
              <a:buNone/>
            </a:pPr>
            <a:endParaRPr lang="et-EE" sz="2300" dirty="0"/>
          </a:p>
          <a:p>
            <a:pPr marL="0" indent="0">
              <a:buNone/>
            </a:pPr>
            <a:r>
              <a:rPr lang="et-EE" sz="2300" dirty="0"/>
              <a:t>EAG on mõeldud </a:t>
            </a:r>
            <a:r>
              <a:rPr lang="et-EE" sz="2300" b="1" dirty="0"/>
              <a:t>eksperimentaalarenduseks, mitte alus- ega rakendusuuringuteks. </a:t>
            </a:r>
          </a:p>
          <a:p>
            <a:pPr marL="0" indent="0">
              <a:buNone/>
            </a:pPr>
            <a:endParaRPr lang="et-EE" sz="2300" dirty="0"/>
          </a:p>
          <a:p>
            <a:pPr marL="0" indent="0">
              <a:buNone/>
            </a:pPr>
            <a:r>
              <a:rPr lang="et-EE" sz="2300" dirty="0"/>
              <a:t>PUT </a:t>
            </a:r>
            <a:r>
              <a:rPr lang="et-EE" sz="2300" dirty="0" err="1"/>
              <a:t>järeldoktori</a:t>
            </a:r>
            <a:r>
              <a:rPr lang="et-EE" sz="2300" dirty="0"/>
              <a:t>-, stardi- ja rühmagrant on mõeldud alus- või rakendusuuringuteks.</a:t>
            </a:r>
          </a:p>
          <a:p>
            <a:pPr marL="0" indent="0">
              <a:buNone/>
            </a:pPr>
            <a:endParaRPr lang="et-EE" sz="2800" dirty="0"/>
          </a:p>
          <a:p>
            <a:pPr marL="0" indent="0">
              <a:buNone/>
            </a:pPr>
            <a:endParaRPr lang="et-EE" sz="2800" b="1" dirty="0"/>
          </a:p>
          <a:p>
            <a:pPr marL="0" indent="0">
              <a:buNone/>
            </a:pPr>
            <a:endParaRPr lang="et-E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8479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92"/>
    </mc:Choice>
    <mc:Fallback xmlns="">
      <p:transition spd="slow" advTm="669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52" y="0"/>
            <a:ext cx="8229600" cy="692696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Eksperimentaalarendus (1/2)</a:t>
            </a:r>
            <a:r>
              <a:rPr lang="et-EE" sz="32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5"/>
            <a:ext cx="8568952" cy="6028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dirty="0"/>
              <a:t> </a:t>
            </a:r>
          </a:p>
          <a:p>
            <a:pPr marL="0" indent="0">
              <a:buNone/>
            </a:pPr>
            <a:endParaRPr lang="et-EE" sz="2300" dirty="0"/>
          </a:p>
          <a:p>
            <a:r>
              <a:rPr lang="et-EE" sz="2300" b="1" dirty="0"/>
              <a:t>Eksperimentaalarendus</a:t>
            </a:r>
            <a:r>
              <a:rPr lang="et-EE" sz="2300" dirty="0"/>
              <a:t> on süstemaatiline töö, mis põhineb uurimistegevuse tulemusena saadud teadmistel ja praktilistel kogemustel ning loob uut teadmist eesmärgiga valmistada uusi tooteid, võtta kasutusele uusi protsesse või täiustada olemasolevaid tooteid või protsesse. </a:t>
            </a:r>
          </a:p>
          <a:p>
            <a:pPr marL="0" indent="0">
              <a:buNone/>
            </a:pPr>
            <a:endParaRPr lang="et-EE" sz="2300" dirty="0"/>
          </a:p>
          <a:p>
            <a:r>
              <a:rPr lang="et-EE" sz="2300" dirty="0"/>
              <a:t>Uute toodete või protsesside väljatöötamine kuulub eksperimentaalarenduse alla juhul, kui see vastab teadus- ja arendustegevust kirjeldavatele tingimustele (uudsus, loomingulisus, tulemuste ettemääramatus, süstemaatilisus, </a:t>
            </a:r>
            <a:r>
              <a:rPr lang="et-EE" sz="2300" dirty="0" err="1"/>
              <a:t>ülekantavus</a:t>
            </a:r>
            <a:r>
              <a:rPr lang="et-EE" sz="2300" dirty="0"/>
              <a:t>/korratavus).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1504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92"/>
    </mc:Choice>
    <mc:Fallback xmlns="">
      <p:transition spd="slow" advTm="669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632848" cy="432048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Eksperimentaalarenduse piiritlemine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760640"/>
          </a:xfrm>
        </p:spPr>
        <p:txBody>
          <a:bodyPr>
            <a:noAutofit/>
          </a:bodyPr>
          <a:lstStyle/>
          <a:p>
            <a:endParaRPr lang="et-EE" sz="2300" dirty="0"/>
          </a:p>
          <a:p>
            <a:r>
              <a:rPr lang="et-EE" sz="2300" dirty="0"/>
              <a:t>Olemasolevate teaduslike </a:t>
            </a:r>
            <a:r>
              <a:rPr lang="et-EE" sz="2300" b="1" dirty="0"/>
              <a:t>teadmiste ja oskuste kasutamine uute, muudetud või täiustatud toodete, prot­sesside või teenuste arendamiseks</a:t>
            </a:r>
            <a:r>
              <a:rPr lang="et-EE" sz="2300" dirty="0"/>
              <a:t>. See võib näiteks hõlmata ka tegevust uute toodete, protsesside või teenuste põhimõtteliseks määratlemiseks, kavandamiseks ja dokumenteerimiseks. </a:t>
            </a:r>
          </a:p>
          <a:p>
            <a:pPr marL="0" indent="0">
              <a:buNone/>
            </a:pPr>
            <a:endParaRPr lang="et-EE" sz="2300" dirty="0"/>
          </a:p>
          <a:p>
            <a:r>
              <a:rPr lang="et-EE" sz="2300" dirty="0"/>
              <a:t>Uute või täiustatud toodete, protsesside või teenuste prototüüpide loomine, tutvustamine, </a:t>
            </a:r>
            <a:r>
              <a:rPr lang="et-EE" sz="2300" b="1" dirty="0"/>
              <a:t>katseta­mine ja valideerimine tegelikke töötingimusi kajastavas keskkonnas</a:t>
            </a:r>
            <a:r>
              <a:rPr lang="et-EE" sz="2300" dirty="0"/>
              <a:t>, kui põhieesmärk on olulises osas tehniliselt täiustada mitte­valmis toodet, protsessi või teenust.</a:t>
            </a:r>
          </a:p>
          <a:p>
            <a:pPr marL="0" indent="0">
              <a:buNone/>
            </a:pPr>
            <a:endParaRPr lang="et-EE" sz="2300" dirty="0"/>
          </a:p>
          <a:p>
            <a:r>
              <a:rPr lang="et-EE" sz="2300" b="1" dirty="0">
                <a:solidFill>
                  <a:srgbClr val="7030A0"/>
                </a:solidFill>
              </a:rPr>
              <a:t>NB!</a:t>
            </a:r>
            <a:r>
              <a:rPr lang="et-EE" sz="2300" dirty="0"/>
              <a:t> Eksperimentaalarendus ei hõlma olema­solevate toodete, tootmisprotsesside, teenuste jt toimingute rutiinset või perioodilist muutmist, isegi kui sellised muudatused tähendavad täiustamist.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4819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524328" cy="620688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Tehnoloogilise valmiduse tasemed (TVT)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61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dirty="0"/>
              <a:t>(inglise </a:t>
            </a:r>
            <a:r>
              <a:rPr lang="et-EE" sz="2800" i="1" dirty="0" err="1"/>
              <a:t>Technology</a:t>
            </a:r>
            <a:r>
              <a:rPr lang="et-EE" sz="2800" i="1" dirty="0"/>
              <a:t> </a:t>
            </a:r>
            <a:r>
              <a:rPr lang="et-EE" sz="2800" i="1" dirty="0" err="1"/>
              <a:t>Readiness</a:t>
            </a:r>
            <a:r>
              <a:rPr lang="et-EE" sz="2800" i="1" dirty="0"/>
              <a:t> </a:t>
            </a:r>
            <a:r>
              <a:rPr lang="et-EE" sz="2800" i="1" dirty="0" err="1"/>
              <a:t>Levels</a:t>
            </a:r>
            <a:r>
              <a:rPr lang="et-EE" sz="2800" i="1" dirty="0"/>
              <a:t>, TRL</a:t>
            </a:r>
            <a:r>
              <a:rPr lang="et-EE" sz="2800" dirty="0"/>
              <a:t>)</a:t>
            </a:r>
          </a:p>
          <a:p>
            <a:pPr marL="0" indent="0">
              <a:buNone/>
            </a:pPr>
            <a:endParaRPr lang="et-EE" sz="2800" dirty="0"/>
          </a:p>
          <a:p>
            <a:pPr marL="0" indent="0">
              <a:buNone/>
            </a:pPr>
            <a:endParaRPr lang="et-EE" sz="2800" dirty="0"/>
          </a:p>
          <a:p>
            <a:pPr marL="0" indent="0">
              <a:buNone/>
            </a:pPr>
            <a:endParaRPr lang="et-EE" sz="2800" dirty="0"/>
          </a:p>
          <a:p>
            <a:pPr marL="0" indent="0">
              <a:buNone/>
            </a:pPr>
            <a:endParaRPr lang="et-EE" sz="2800" dirty="0"/>
          </a:p>
          <a:p>
            <a:pPr marL="0" indent="0">
              <a:buNone/>
            </a:pPr>
            <a:endParaRPr lang="et-EE" sz="2800" dirty="0"/>
          </a:p>
          <a:p>
            <a:pPr marL="0" indent="0">
              <a:buNone/>
            </a:pPr>
            <a:endParaRPr lang="et-EE" sz="2800" dirty="0"/>
          </a:p>
          <a:p>
            <a:pPr marL="0" indent="0">
              <a:buNone/>
            </a:pPr>
            <a:endParaRPr lang="et-EE" sz="2800" dirty="0"/>
          </a:p>
          <a:p>
            <a:pPr marL="0" indent="0">
              <a:buNone/>
            </a:pPr>
            <a:r>
              <a:rPr lang="et-EE" sz="2800" dirty="0"/>
              <a:t>EAG algab TVT 4 lõpus või järel, ja lõpeb TVT 6-ga.</a:t>
            </a:r>
          </a:p>
          <a:p>
            <a:pPr marL="0" indent="0">
              <a:buNone/>
            </a:pPr>
            <a:r>
              <a:rPr lang="et-EE" sz="2800" dirty="0"/>
              <a:t>EAG sihttase ei ole piiritletud, aga tegevused peavad mahtuma TA-määratluse alla. </a:t>
            </a:r>
          </a:p>
          <a:p>
            <a:pPr marL="0" indent="0">
              <a:buNone/>
            </a:pPr>
            <a:endParaRPr lang="et-E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6</a:t>
            </a:fld>
            <a:endParaRPr lang="et-EE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263562"/>
              </p:ext>
            </p:extLst>
          </p:nvPr>
        </p:nvGraphicFramePr>
        <p:xfrm>
          <a:off x="251522" y="1916832"/>
          <a:ext cx="8578038" cy="219955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48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9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1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1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70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31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220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TVT 1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TVT 2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TVT 3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TVT 4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b="1" dirty="0">
                          <a:effectLst/>
                        </a:rPr>
                        <a:t>TVT 5</a:t>
                      </a:r>
                      <a:endParaRPr lang="et-E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6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b="1" dirty="0">
                          <a:effectLst/>
                        </a:rPr>
                        <a:t>TVT 6</a:t>
                      </a:r>
                      <a:endParaRPr lang="et-E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6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TVT 7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TVT 8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TVT 9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751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</a:rPr>
                        <a:t>Alus- uuringud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Rakendus- uuringud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b="1" dirty="0">
                          <a:effectLst/>
                        </a:rPr>
                        <a:t>Eksperimentaal- arendus</a:t>
                      </a:r>
                      <a:endParaRPr lang="et-E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6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Tootearendus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1691680" y="3861048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491880" y="3861296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68144" y="3861048"/>
            <a:ext cx="6850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36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92"/>
    </mc:Choice>
    <mc:Fallback xmlns="">
      <p:transition spd="slow" advTm="669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-10160"/>
            <a:ext cx="7643192" cy="702856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EAG raamtingimused (1/2)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544616"/>
          </a:xfrm>
        </p:spPr>
        <p:txBody>
          <a:bodyPr>
            <a:normAutofit/>
          </a:bodyPr>
          <a:lstStyle/>
          <a:p>
            <a:endParaRPr lang="et-EE" sz="2300" dirty="0"/>
          </a:p>
          <a:p>
            <a:r>
              <a:rPr lang="et-EE" sz="2300" dirty="0"/>
              <a:t>EAG kestus on </a:t>
            </a:r>
            <a:r>
              <a:rPr lang="et-EE" sz="2300" b="1" dirty="0"/>
              <a:t>üks aasta</a:t>
            </a:r>
            <a:r>
              <a:rPr lang="et-EE" sz="2300" dirty="0"/>
              <a:t>, maht </a:t>
            </a:r>
            <a:r>
              <a:rPr lang="et-EE" sz="2300" b="1" dirty="0"/>
              <a:t>kuni 100 000 eurot</a:t>
            </a:r>
            <a:r>
              <a:rPr lang="et-EE" sz="2300" dirty="0"/>
              <a:t>;</a:t>
            </a:r>
          </a:p>
          <a:p>
            <a:r>
              <a:rPr lang="et-EE" sz="2300" dirty="0"/>
              <a:t>EAG</a:t>
            </a:r>
            <a:r>
              <a:rPr lang="et-EE" sz="2300" b="1" dirty="0"/>
              <a:t> </a:t>
            </a:r>
            <a:r>
              <a:rPr lang="et-EE" sz="2300" dirty="0"/>
              <a:t>taotleja peab olema projekti juht; </a:t>
            </a:r>
          </a:p>
          <a:p>
            <a:pPr lvl="0"/>
            <a:r>
              <a:rPr lang="et-EE" sz="2300" dirty="0"/>
              <a:t>EAG kasutamine on seotud töölepingu nõudega vähemalt ühe </a:t>
            </a:r>
            <a:r>
              <a:rPr lang="et-EE" sz="2300" b="1" dirty="0" err="1"/>
              <a:t>evalveeritud</a:t>
            </a:r>
            <a:r>
              <a:rPr lang="et-EE" sz="2300" b="1" dirty="0"/>
              <a:t> Eesti </a:t>
            </a:r>
            <a:r>
              <a:rPr lang="et-EE" sz="2300" b="1" dirty="0" err="1"/>
              <a:t>TA-asutusega</a:t>
            </a:r>
            <a:r>
              <a:rPr lang="et-EE" sz="2300" dirty="0"/>
              <a:t>;</a:t>
            </a:r>
          </a:p>
          <a:p>
            <a:r>
              <a:rPr lang="et-EE" sz="2300" dirty="0"/>
              <a:t>Projektijuhti (PI) võib teatud juhtudel muuta, aga </a:t>
            </a:r>
            <a:r>
              <a:rPr lang="et-EE" sz="2300" b="1" dirty="0"/>
              <a:t>projekti ei saa peatada ega teise asutusse viia</a:t>
            </a:r>
            <a:r>
              <a:rPr lang="et-EE" sz="2300" dirty="0"/>
              <a:t>;</a:t>
            </a:r>
          </a:p>
          <a:p>
            <a:pPr lvl="0"/>
            <a:r>
              <a:rPr lang="et-EE" sz="2300" dirty="0"/>
              <a:t>Projekti </a:t>
            </a:r>
            <a:r>
              <a:rPr lang="et-EE" sz="2300" b="1" dirty="0"/>
              <a:t>läbiviimine toimub Eestis</a:t>
            </a:r>
            <a:r>
              <a:rPr lang="et-EE" sz="2300" dirty="0"/>
              <a:t>; </a:t>
            </a:r>
          </a:p>
          <a:p>
            <a:r>
              <a:rPr lang="et-EE" sz="2300" dirty="0"/>
              <a:t>EAG ei </a:t>
            </a:r>
            <a:r>
              <a:rPr lang="et-EE" sz="2300" b="1" dirty="0"/>
              <a:t>ole seotud teiste PUT grantidega</a:t>
            </a:r>
            <a:r>
              <a:rPr lang="et-EE" sz="2300" dirty="0"/>
              <a:t>;</a:t>
            </a:r>
          </a:p>
          <a:p>
            <a:r>
              <a:rPr lang="et-EE" sz="2300" dirty="0"/>
              <a:t>Projekti võib kaasata </a:t>
            </a:r>
            <a:r>
              <a:rPr lang="et-EE" sz="2300" b="1" dirty="0" err="1"/>
              <a:t>TA-asutuste</a:t>
            </a:r>
            <a:r>
              <a:rPr lang="et-EE" sz="2300" b="1" dirty="0"/>
              <a:t> väliseid rühmaliikmeid (nt ettevõttest)</a:t>
            </a:r>
            <a:r>
              <a:rPr lang="et-EE" sz="23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5908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-10160"/>
            <a:ext cx="7643192" cy="702856"/>
          </a:xfrm>
        </p:spPr>
        <p:txBody>
          <a:bodyPr/>
          <a:lstStyle/>
          <a:p>
            <a:r>
              <a:rPr lang="et-EE" sz="3200" b="0" dirty="0">
                <a:solidFill>
                  <a:srgbClr val="6638B6"/>
                </a:solidFill>
              </a:rPr>
              <a:t>EAG raamtingimused (2/2)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994296"/>
            <a:ext cx="8640960" cy="5544616"/>
          </a:xfrm>
        </p:spPr>
        <p:txBody>
          <a:bodyPr>
            <a:normAutofit/>
          </a:bodyPr>
          <a:lstStyle/>
          <a:p>
            <a:endParaRPr lang="et-EE" sz="2300" b="1" dirty="0"/>
          </a:p>
          <a:p>
            <a:r>
              <a:rPr lang="et-EE" sz="2300" b="1" dirty="0"/>
              <a:t>Teadusvaldkondadele</a:t>
            </a:r>
            <a:r>
              <a:rPr lang="et-EE" sz="2300" dirty="0"/>
              <a:t> piiranguid ei ole;</a:t>
            </a:r>
          </a:p>
          <a:p>
            <a:r>
              <a:rPr lang="et-EE" sz="2300" dirty="0"/>
              <a:t>Taotlused esitatakse </a:t>
            </a:r>
            <a:r>
              <a:rPr lang="et-EE" sz="2300" dirty="0" err="1"/>
              <a:t>ETISes</a:t>
            </a:r>
            <a:r>
              <a:rPr lang="et-EE" sz="2300" dirty="0"/>
              <a:t> </a:t>
            </a:r>
            <a:r>
              <a:rPr lang="et-EE" sz="2300" b="1" dirty="0">
                <a:solidFill>
                  <a:srgbClr val="6638B6"/>
                </a:solidFill>
              </a:rPr>
              <a:t>eesti</a:t>
            </a:r>
            <a:r>
              <a:rPr lang="et-EE" sz="2300" dirty="0"/>
              <a:t>, erandina inglise keeles;</a:t>
            </a:r>
          </a:p>
          <a:p>
            <a:r>
              <a:rPr lang="et-EE" sz="2300" dirty="0"/>
              <a:t>Taotlemine toimub </a:t>
            </a:r>
            <a:r>
              <a:rPr lang="et-EE" sz="2300" b="1" dirty="0"/>
              <a:t>kahes etapis:</a:t>
            </a:r>
          </a:p>
          <a:p>
            <a:pPr lvl="1"/>
            <a:r>
              <a:rPr lang="et-EE" sz="2300" b="1" dirty="0"/>
              <a:t>Eeltaotlus (negatiivse tulemuse korral voorus edasi ei pääse)</a:t>
            </a:r>
          </a:p>
          <a:p>
            <a:pPr lvl="1"/>
            <a:r>
              <a:rPr lang="et-EE" sz="2300" b="1" dirty="0"/>
              <a:t>Taotlus </a:t>
            </a:r>
          </a:p>
          <a:p>
            <a:r>
              <a:rPr lang="et-EE" sz="2300" dirty="0"/>
              <a:t>Taotluste hindamiseks moodustatakse spetsiaalne valdkondade ülene ekspertkomisjon;</a:t>
            </a:r>
          </a:p>
          <a:p>
            <a:r>
              <a:rPr lang="et-EE" sz="2300" dirty="0"/>
              <a:t>Iga taotlust hindab vähemalt kaks retsensenti;</a:t>
            </a:r>
          </a:p>
          <a:p>
            <a:r>
              <a:rPr lang="et-EE" sz="2300" dirty="0"/>
              <a:t>Taotluste pingerida moodustatakse valdkondade üleselt.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6543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8790C90-46CD-4636-A3B9-3255144C3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Autofit/>
          </a:bodyPr>
          <a:lstStyle/>
          <a:p>
            <a:r>
              <a:rPr lang="et-EE" sz="2300" dirty="0"/>
              <a:t>Taotlus esitatakse eesti keeles, v.a. juhul, kui taotleja või projekti kaasatud isik(</a:t>
            </a:r>
            <a:r>
              <a:rPr lang="et-EE" sz="2300" dirty="0" err="1"/>
              <a:t>ud</a:t>
            </a:r>
            <a:r>
              <a:rPr lang="et-EE" sz="2300" dirty="0"/>
              <a:t>) ei valda eesti keelt;</a:t>
            </a:r>
          </a:p>
          <a:p>
            <a:r>
              <a:rPr lang="et-EE" sz="2300" dirty="0"/>
              <a:t>Lühendatud hindamise (ja menetlemise) aeg;</a:t>
            </a:r>
          </a:p>
          <a:p>
            <a:r>
              <a:rPr lang="et-EE" sz="2300" dirty="0"/>
              <a:t>Eesti-sisene taotluste retsenseerimine;</a:t>
            </a:r>
          </a:p>
          <a:p>
            <a:r>
              <a:rPr lang="et-EE" sz="2300" dirty="0"/>
              <a:t>Hindajateks on nii teadlased kui rakendajad;</a:t>
            </a:r>
          </a:p>
          <a:p>
            <a:r>
              <a:rPr lang="et-EE" sz="2300" dirty="0"/>
              <a:t>Uued hindamise alamkriteeriumid:</a:t>
            </a:r>
          </a:p>
          <a:p>
            <a:pPr lvl="1">
              <a:spcBef>
                <a:spcPts val="0"/>
              </a:spcBef>
            </a:pPr>
            <a:r>
              <a:rPr lang="et-EE" sz="2200" dirty="0"/>
              <a:t>projektiidee innovatsioonipotentsiaal;</a:t>
            </a:r>
          </a:p>
          <a:p>
            <a:pPr lvl="1">
              <a:spcBef>
                <a:spcPts val="0"/>
              </a:spcBef>
            </a:pPr>
            <a:r>
              <a:rPr lang="et-EE" sz="2200" dirty="0"/>
              <a:t>uudsus ja </a:t>
            </a:r>
            <a:r>
              <a:rPr lang="et-EE" sz="2200" dirty="0" err="1"/>
              <a:t>eristuvus</a:t>
            </a:r>
            <a:r>
              <a:rPr lang="et-EE" sz="2200" dirty="0"/>
              <a:t>, võrreldes selle aluseks oleva uurimistööga;</a:t>
            </a:r>
          </a:p>
          <a:p>
            <a:pPr lvl="1">
              <a:spcBef>
                <a:spcPts val="0"/>
              </a:spcBef>
            </a:pPr>
            <a:r>
              <a:rPr lang="et-EE" sz="2200" dirty="0"/>
              <a:t>eksperimentaalarenduse konkurentsi- ja sektori turuanalüüs;</a:t>
            </a:r>
          </a:p>
          <a:p>
            <a:r>
              <a:rPr lang="et-EE" sz="2300" dirty="0"/>
              <a:t>Täiendatud hinnete kujunemine;</a:t>
            </a:r>
          </a:p>
          <a:p>
            <a:r>
              <a:rPr lang="et-EE" sz="2300" dirty="0"/>
              <a:t>Ärakuulamismenetlus enne lõpphinnangute kinnitamist hindamisnõukogu;</a:t>
            </a:r>
          </a:p>
          <a:p>
            <a:r>
              <a:rPr lang="et-EE" sz="2300" dirty="0"/>
              <a:t>Vähendatud grandi pikendamise periood (6 kuud -&gt; 3 kuud);</a:t>
            </a:r>
          </a:p>
          <a:p>
            <a:r>
              <a:rPr lang="et-EE" sz="2300" dirty="0"/>
              <a:t>Lähte-TVT: alampiir 4 ja ülempiir 6.</a:t>
            </a:r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A3271166-3C02-4ECF-9FCF-AE8475003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9</a:t>
            </a:fld>
            <a:endParaRPr lang="et-EE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AD01A6C-004E-48DF-A4DE-6DF54C21DF8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596336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000" b="1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3000" b="0" dirty="0">
                <a:solidFill>
                  <a:srgbClr val="6638B6"/>
                </a:solidFill>
              </a:rPr>
              <a:t>2. Muutused võrreldes 2019. a taotlusvooruga</a:t>
            </a:r>
            <a:endParaRPr lang="et-EE" sz="3200" b="0" dirty="0">
              <a:solidFill>
                <a:srgbClr val="6638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07615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TAG värvipalet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1A56"/>
      </a:hlink>
      <a:folHlink>
        <a:srgbClr val="5D1A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ETAG värvipalet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1A56"/>
      </a:hlink>
      <a:folHlink>
        <a:srgbClr val="5D1A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ETAG värvipalett 1">
      <a:dk1>
        <a:sysClr val="windowText" lastClr="000000"/>
      </a:dk1>
      <a:lt1>
        <a:sysClr val="window" lastClr="FFFFFF"/>
      </a:lt1>
      <a:dk2>
        <a:srgbClr val="00558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1A56"/>
      </a:hlink>
      <a:folHlink>
        <a:srgbClr val="5D1A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3378</TotalTime>
  <Words>1724</Words>
  <Application>Microsoft Office PowerPoint</Application>
  <PresentationFormat>Ekraaniseanss (4:3)</PresentationFormat>
  <Paragraphs>218</Paragraphs>
  <Slides>17</Slides>
  <Notes>16</Notes>
  <HiddenSlides>0</HiddenSlides>
  <MMClips>0</MMClips>
  <ScaleCrop>false</ScaleCrop>
  <HeadingPairs>
    <vt:vector size="8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4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17</vt:i4>
      </vt:variant>
    </vt:vector>
  </HeadingPairs>
  <TitlesOfParts>
    <vt:vector size="27" baseType="lpstr">
      <vt:lpstr>ＭＳ Ｐゴシック</vt:lpstr>
      <vt:lpstr>Arial</vt:lpstr>
      <vt:lpstr>Calibri</vt:lpstr>
      <vt:lpstr>Times New Roman</vt:lpstr>
      <vt:lpstr>Wingdings</vt:lpstr>
      <vt:lpstr>Custom Design</vt:lpstr>
      <vt:lpstr>1_Custom Design</vt:lpstr>
      <vt:lpstr>2_Custom Design</vt:lpstr>
      <vt:lpstr>Office Theme</vt:lpstr>
      <vt:lpstr>Chart</vt:lpstr>
      <vt:lpstr>Arendusgrandi taotlemine 2021. aastal</vt:lpstr>
      <vt:lpstr>PowerPointi esitlus</vt:lpstr>
      <vt:lpstr>Arendusgrant (EAG)</vt:lpstr>
      <vt:lpstr>Eksperimentaalarendus (1/2) </vt:lpstr>
      <vt:lpstr>Eksperimentaalarenduse piiritlemine (2/2)</vt:lpstr>
      <vt:lpstr>Tehnoloogilise valmiduse tasemed (TVT)</vt:lpstr>
      <vt:lpstr>EAG raamtingimused (1/2)</vt:lpstr>
      <vt:lpstr>EAG raamtingimused (2/2)</vt:lpstr>
      <vt:lpstr>PowerPointi esitlus</vt:lpstr>
      <vt:lpstr>EAG taotlemine: eeltaotlus</vt:lpstr>
      <vt:lpstr>EAG taotlemine: taotlus</vt:lpstr>
      <vt:lpstr>EAG taotlemine: eelarve</vt:lpstr>
      <vt:lpstr>3. EAG taotluse hindamine (1/2)</vt:lpstr>
      <vt:lpstr>3. EAG taotluse hindamine (2/2)</vt:lpstr>
      <vt:lpstr>4. Taotleja meelespea (1/2)</vt:lpstr>
      <vt:lpstr>4. Taotleja meelespea (2/2)</vt:lpstr>
      <vt:lpstr>Täpsem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Liina Raju</dc:creator>
  <cp:lastModifiedBy>Rebekka Vedina</cp:lastModifiedBy>
  <cp:revision>313</cp:revision>
  <cp:lastPrinted>2018-03-14T11:53:37Z</cp:lastPrinted>
  <dcterms:created xsi:type="dcterms:W3CDTF">2012-09-06T13:35:51Z</dcterms:created>
  <dcterms:modified xsi:type="dcterms:W3CDTF">2021-01-08T14:21:27Z</dcterms:modified>
</cp:coreProperties>
</file>