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4511" r:id="rId3"/>
    <p:sldMasterId id="2147484962" r:id="rId4"/>
    <p:sldMasterId id="2147484974" r:id="rId5"/>
  </p:sldMasterIdLst>
  <p:notesMasterIdLst>
    <p:notesMasterId r:id="rId81"/>
  </p:notesMasterIdLst>
  <p:handoutMasterIdLst>
    <p:handoutMasterId r:id="rId82"/>
  </p:handoutMasterIdLst>
  <p:sldIdLst>
    <p:sldId id="1139" r:id="rId6"/>
    <p:sldId id="1126" r:id="rId7"/>
    <p:sldId id="601" r:id="rId8"/>
    <p:sldId id="1160" r:id="rId9"/>
    <p:sldId id="1161" r:id="rId10"/>
    <p:sldId id="745" r:id="rId11"/>
    <p:sldId id="1111" r:id="rId12"/>
    <p:sldId id="1140" r:id="rId13"/>
    <p:sldId id="1128" r:id="rId14"/>
    <p:sldId id="1127" r:id="rId15"/>
    <p:sldId id="394" r:id="rId16"/>
    <p:sldId id="753" r:id="rId17"/>
    <p:sldId id="1143" r:id="rId18"/>
    <p:sldId id="1144" r:id="rId19"/>
    <p:sldId id="754" r:id="rId20"/>
    <p:sldId id="1132" r:id="rId21"/>
    <p:sldId id="1097" r:id="rId22"/>
    <p:sldId id="1105" r:id="rId23"/>
    <p:sldId id="743" r:id="rId24"/>
    <p:sldId id="1113" r:id="rId25"/>
    <p:sldId id="1114" r:id="rId26"/>
    <p:sldId id="1115" r:id="rId27"/>
    <p:sldId id="1100" r:id="rId28"/>
    <p:sldId id="662" r:id="rId29"/>
    <p:sldId id="1116" r:id="rId30"/>
    <p:sldId id="1117" r:id="rId31"/>
    <p:sldId id="1118" r:id="rId32"/>
    <p:sldId id="694" r:id="rId33"/>
    <p:sldId id="741" r:id="rId34"/>
    <p:sldId id="1166" r:id="rId35"/>
    <p:sldId id="1122" r:id="rId36"/>
    <p:sldId id="1123" r:id="rId37"/>
    <p:sldId id="354" r:id="rId38"/>
    <p:sldId id="1162" r:id="rId39"/>
    <p:sldId id="1124" r:id="rId40"/>
    <p:sldId id="1110" r:id="rId41"/>
    <p:sldId id="1125" r:id="rId42"/>
    <p:sldId id="1168" r:id="rId43"/>
    <p:sldId id="756" r:id="rId44"/>
    <p:sldId id="757" r:id="rId45"/>
    <p:sldId id="1129" r:id="rId46"/>
    <p:sldId id="1155" r:id="rId47"/>
    <p:sldId id="1163" r:id="rId48"/>
    <p:sldId id="762" r:id="rId49"/>
    <p:sldId id="1138" r:id="rId50"/>
    <p:sldId id="1108" r:id="rId51"/>
    <p:sldId id="759" r:id="rId52"/>
    <p:sldId id="1134" r:id="rId53"/>
    <p:sldId id="1133" r:id="rId54"/>
    <p:sldId id="1135" r:id="rId55"/>
    <p:sldId id="1131" r:id="rId56"/>
    <p:sldId id="355" r:id="rId57"/>
    <p:sldId id="1136" r:id="rId58"/>
    <p:sldId id="1152" r:id="rId59"/>
    <p:sldId id="1170" r:id="rId60"/>
    <p:sldId id="1164" r:id="rId61"/>
    <p:sldId id="1145" r:id="rId62"/>
    <p:sldId id="1146" r:id="rId63"/>
    <p:sldId id="1137" r:id="rId64"/>
    <p:sldId id="1148" r:id="rId65"/>
    <p:sldId id="1157" r:id="rId66"/>
    <p:sldId id="1169" r:id="rId67"/>
    <p:sldId id="1167" r:id="rId68"/>
    <p:sldId id="1171" r:id="rId69"/>
    <p:sldId id="736" r:id="rId70"/>
    <p:sldId id="746" r:id="rId71"/>
    <p:sldId id="748" r:id="rId72"/>
    <p:sldId id="667" r:id="rId73"/>
    <p:sldId id="1165" r:id="rId74"/>
    <p:sldId id="730" r:id="rId75"/>
    <p:sldId id="1107" r:id="rId76"/>
    <p:sldId id="1109" r:id="rId77"/>
    <p:sldId id="339" r:id="rId78"/>
    <p:sldId id="350" r:id="rId79"/>
    <p:sldId id="347" r:id="rId80"/>
  </p:sldIdLst>
  <p:sldSz cx="9144000" cy="6858000" type="screen4x3"/>
  <p:notesSz cx="6669088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rmas Varblane" initials="UV" lastIdx="1" clrIdx="0">
    <p:extLst>
      <p:ext uri="{19B8F6BF-5375-455C-9EA6-DF929625EA0E}">
        <p15:presenceInfo xmlns:p15="http://schemas.microsoft.com/office/powerpoint/2012/main" userId="S::varblane@ut.ee::43915e8c-d23f-4b8b-bee6-e5a9beee73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2443" autoAdjust="0"/>
  </p:normalViewPr>
  <p:slideViewPr>
    <p:cSldViewPr>
      <p:cViewPr varScale="1">
        <p:scale>
          <a:sx n="62" d="100"/>
          <a:sy n="62" d="100"/>
        </p:scale>
        <p:origin x="138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71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presProps" Target="pres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tableStyles" Target="tableStyles.xml"/><Relationship Id="rId61" Type="http://schemas.openxmlformats.org/officeDocument/2006/relationships/slide" Target="slides/slide56.xml"/><Relationship Id="rId8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069956218591748"/>
          <c:y val="1.9654088050314465E-2"/>
          <c:w val="0.48158705530617946"/>
          <c:h val="0.8745543009953944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Sheet1!$B$5:$B$14</c:f>
              <c:strCache>
                <c:ptCount val="10"/>
                <c:pt idx="0">
                  <c:v>Eestisse investeerimise võimaluste tutvustamine</c:v>
                </c:pt>
                <c:pt idx="1">
                  <c:v>Rahaline tugi välisturgude leidmisele ja ekspordile</c:v>
                </c:pt>
                <c:pt idx="2">
                  <c:v>Infotugi välisturgude leidmisele ja ekspordile</c:v>
                </c:pt>
                <c:pt idx="3">
                  <c:v>Ettevõtete ja riiklike teadus- ja arendusasutuste koostöö meede</c:v>
                </c:pt>
                <c:pt idx="4">
                  <c:v>Ettevõtetevahelise koostöö ja klastrite soodustamine</c:v>
                </c:pt>
                <c:pt idx="5">
                  <c:v>Erakorralised soodustused suurinvesteeringutele</c:v>
                </c:pt>
                <c:pt idx="6">
                  <c:v>Rahaline tugi töötajate väljaõppele ettevõttes</c:v>
                </c:pt>
                <c:pt idx="7">
                  <c:v>Rahaline tugi innovatsioonidele ettevõttes</c:v>
                </c:pt>
                <c:pt idx="8">
                  <c:v>Soodsad tööjõu ja tulumaksud</c:v>
                </c:pt>
                <c:pt idx="9">
                  <c:v>Kvalifitseeritud tööjõu kättesaadavuse parandamine</c:v>
                </c:pt>
              </c:strCache>
            </c:strRef>
          </c:cat>
          <c:val>
            <c:numRef>
              <c:f>Sheet1!$C$5:$C$14</c:f>
              <c:numCache>
                <c:formatCode>0.00</c:formatCode>
                <c:ptCount val="10"/>
                <c:pt idx="0">
                  <c:v>2.9610389610389611</c:v>
                </c:pt>
                <c:pt idx="1">
                  <c:v>3</c:v>
                </c:pt>
                <c:pt idx="2">
                  <c:v>3.0512820512820511</c:v>
                </c:pt>
                <c:pt idx="3">
                  <c:v>3.1558441558441559</c:v>
                </c:pt>
                <c:pt idx="4">
                  <c:v>3.2051282051282053</c:v>
                </c:pt>
                <c:pt idx="5">
                  <c:v>3.2597402597402598</c:v>
                </c:pt>
                <c:pt idx="6">
                  <c:v>3.2692307692307692</c:v>
                </c:pt>
                <c:pt idx="7">
                  <c:v>3.5256410256410255</c:v>
                </c:pt>
                <c:pt idx="8">
                  <c:v>3.9358974358974357</c:v>
                </c:pt>
                <c:pt idx="9">
                  <c:v>4.2435897435897436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3F-4433-AC9E-4549BC500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29857679"/>
        <c:axId val="1526235055"/>
      </c:barChart>
      <c:catAx>
        <c:axId val="15298576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526235055"/>
        <c:crosses val="autoZero"/>
        <c:auto val="1"/>
        <c:lblAlgn val="ctr"/>
        <c:lblOffset val="100"/>
        <c:noMultiLvlLbl val="0"/>
      </c:catAx>
      <c:valAx>
        <c:axId val="15262350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529857679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BB37176-1756-40F1-9FB5-E2570821A7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1789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4E8C40-8C49-4CF1-9F05-856AB0F5C5DE}" type="datetimeFigureOut">
              <a:rPr lang="et-EE"/>
              <a:pPr>
                <a:defRPr/>
              </a:pPr>
              <a:t>10.11.2020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t-E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t-E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58E472-09F4-4953-BCE4-5BD0A7ACF371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5731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58E472-09F4-4953-BCE4-5BD0A7ACF371}" type="slidenum">
              <a:rPr kumimoji="0" lang="et-E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t-E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41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58E472-09F4-4953-BCE4-5BD0A7ACF371}" type="slidenum">
              <a:rPr lang="et-EE" altLang="en-US" smtClean="0"/>
              <a:pPr>
                <a:defRPr/>
              </a:pPr>
              <a:t>18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195396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58E472-09F4-4953-BCE4-5BD0A7ACF371}" type="slidenum">
              <a:rPr lang="et-EE" altLang="en-US" smtClean="0"/>
              <a:pPr>
                <a:defRPr/>
              </a:pPr>
              <a:t>23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072989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58E472-09F4-4953-BCE4-5BD0A7ACF371}" type="slidenum">
              <a:rPr kumimoji="0" lang="et-E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t-E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9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58E472-09F4-4953-BCE4-5BD0A7ACF371}" type="slidenum">
              <a:rPr kumimoji="0" lang="et-E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t-E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97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644C0-7999-4819-B3F0-A0132286FC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74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0B1C4-C586-44AE-AAFC-0D46200BE37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37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7EC78-E908-44C9-B9D5-1EFA24772C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9073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371F-AFD9-4395-AF41-55D496EDA3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7848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8693F0C-7CDB-4F2D-8BF4-3432519B352B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B060F21-B7B7-4969-B2E0-AEDC04448679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49507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8EDBC9B-0762-421D-BD42-B351EB1EA961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0A99479-F48B-428C-A1D6-425950BD11E0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4154245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E59BF10-3E43-4C10-BEF3-A3AE5959EC76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4BE5796-63D5-4706-9D49-E4B8C75EA259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056529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9415151-7288-4F75-8053-85FA311F8DB0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1C14F92-5A69-4050-BE80-53DA7ED59A5E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96374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862AEEB-6C1E-4BBB-88ED-D25F0D675F65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817138D-2D9D-4870-BA9F-50F45D45D770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913556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B2F632D-596E-4FFD-9EB0-332E59878A60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999442E-833D-4CBB-8742-C0944C2DAAE4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490381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CEED78D-A939-49A6-B7DF-678F068B062D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0CBAC6E-4DB1-48D9-B54B-26883DE2F5D1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72874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C41AC-497F-4880-98F1-F85B5B7B64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3870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9EA5037-64CB-4B64-B3A7-E0B03BC77EC2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41FBFEB-9315-4328-B144-F9E42A94B1C0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829244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5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9ED4606-28F9-423B-8443-041F4B80C466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F277168-0B24-4250-96D5-E584B062A7EB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893332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183FF61-53D9-4308-8979-1FC766660605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4F68E0E-4903-43AC-BC03-404D0AADA449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296223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D48CAFA-B05A-4670-B0FB-E31CAA2BA100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05C9D44-4EF8-4B5F-88EA-64BFFE86BEEF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960012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C0AAF93-5020-4C90-BFF1-9FD83ED53112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51712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C6BC458-D4EB-49A3-B085-EB603B86929C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67766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351FE70-A841-4EAC-9D35-2484454CDC34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85309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C720777-6939-4DF0-90CA-8383EF70BD05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069356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16CAE82-5490-481C-9A21-087C0B0983B8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976579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C70DFC3-2C37-4E49-9272-EEA14B141E60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26996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EA798-70BD-4B59-95E7-3B4B3EFE11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19140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7B6C272-7F90-4846-9A2C-C2C806E837FC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503060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EB51279-47B4-4F16-A13D-38041854F92C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19649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41CE8B3-D75D-4248-B594-31C941BCF6A7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8307662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7F66B18-245D-4843-90FC-3815DCC660D5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523689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EBF2E59-B54E-4BFF-9CC8-F60B0471FB9F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5926164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6E11B-B28B-4AFF-BB76-EAFB6E980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E31E6-655A-4705-9E7F-CA6824AE5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97958-18A5-4366-B8AD-824323D8A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0360-DFB2-4E45-A327-898B1F882CD5}" type="datetimeFigureOut">
              <a:rPr lang="et-EE" smtClean="0"/>
              <a:t>10.11.2020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34FAC-D594-45ED-BE29-A81EA1D1A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1A1D3-8B84-476C-A587-0D860343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E2830-D56B-4775-A149-E50DA8081A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74563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13950-D386-429D-B743-39D59698B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55171-F26C-4F7F-812B-6153CC95C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7EA63-0C3E-4688-BF64-AC0D984F1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0360-DFB2-4E45-A327-898B1F882CD5}" type="datetimeFigureOut">
              <a:rPr lang="et-EE" smtClean="0"/>
              <a:t>10.11.2020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499C1-03E7-4634-AA61-BC33FACA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81E14-414F-4536-87EA-93B89826B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E2830-D56B-4775-A149-E50DA8081A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01438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1C779-D98B-4B8A-8126-945A8A86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5E8C7-B8E1-49F1-B144-A9867038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D38E4-D3BE-4243-8546-E89694C0F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0360-DFB2-4E45-A327-898B1F882CD5}" type="datetimeFigureOut">
              <a:rPr lang="et-EE" smtClean="0"/>
              <a:t>10.11.2020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64A3C-0229-44A7-B83B-C72FCA7A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4041A-C0C2-4CED-AA55-2756467C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E2830-D56B-4775-A149-E50DA8081A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538083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D7D23-7053-443A-B26D-DB696F5F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512E6-2925-4117-8C12-C97815C43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22EEC-3694-4903-89FC-25C6751B6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99105-39F5-4C6C-BA43-694340DC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0360-DFB2-4E45-A327-898B1F882CD5}" type="datetimeFigureOut">
              <a:rPr lang="et-EE" smtClean="0"/>
              <a:t>10.11.2020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FCCD6-5C69-42D3-98E2-2996952F7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F3089-9039-45B0-A6F8-68D645CB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E2830-D56B-4775-A149-E50DA8081A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87539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460FB-3BA2-4E2B-8638-54D1CC5A7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7CA45-C668-4365-841F-75C0A2874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A3FD8-4229-4286-95E7-4605BFD20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D2C58-97D4-438F-93B1-66D899457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33606-8A8B-4A26-9355-10EE0EE92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E78A56-324E-4DB2-8221-F62624702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0360-DFB2-4E45-A327-898B1F882CD5}" type="datetimeFigureOut">
              <a:rPr lang="et-EE" smtClean="0"/>
              <a:t>10.11.2020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EFE115-9E18-42CE-9EDD-E1A9DA28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9E162D-531D-48E7-9AE6-8FD931F7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E2830-D56B-4775-A149-E50DA8081A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870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47450-1C8B-46DC-9E81-BC70E5D86A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8824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E6184-8C1D-4DA9-8470-3D20B3D7F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3ABFAD-2711-4885-854E-3F0233BF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0360-DFB2-4E45-A327-898B1F882CD5}" type="datetimeFigureOut">
              <a:rPr lang="et-EE" smtClean="0"/>
              <a:t>10.11.2020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B9B93-D6B4-40D9-B08F-99BEF511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3DCAD-7AE9-44B6-A9DE-D6D253FF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E2830-D56B-4775-A149-E50DA8081A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96655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8907AF-BAB3-497E-A821-84FCA945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0360-DFB2-4E45-A327-898B1F882CD5}" type="datetimeFigureOut">
              <a:rPr lang="et-EE" smtClean="0"/>
              <a:t>10.11.2020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D4923A-88CC-4509-851F-91B4555A1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5081C-9015-4A3B-B182-04C0C2F5E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E2830-D56B-4775-A149-E50DA8081A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787732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CC8E9-2F69-4FB2-9DCA-DBB3CCC3A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54E0A-5818-4F25-A388-808BE45AF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A753B-303F-4A06-A26C-D14D26600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5E35B-BBDA-4BD0-BF30-FD416CCD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0360-DFB2-4E45-A327-898B1F882CD5}" type="datetimeFigureOut">
              <a:rPr lang="et-EE" smtClean="0"/>
              <a:t>10.11.2020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543C0-3779-413A-9119-2872AB0D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ABB74-BD67-4B9C-B894-3CC94F043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E2830-D56B-4775-A149-E50DA8081A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4550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0799C-E0A4-4657-AE2E-BF7E7BD4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257D71-0389-44FE-863B-1BF6911D94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8DD26-5EE5-40A8-AE78-938C0E16F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14E5D-8AF5-4971-A83B-74BE3DBDC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0360-DFB2-4E45-A327-898B1F882CD5}" type="datetimeFigureOut">
              <a:rPr lang="et-EE" smtClean="0"/>
              <a:t>10.11.2020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6ECBB-F37A-4B19-9FC9-F2279BF7A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8145A-0D5E-4AC8-9E0C-8B63680B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E2830-D56B-4775-A149-E50DA8081A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22222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7F051-0322-46C0-B91F-4A3DE7F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A44B95-DB5B-4EDF-A911-078082BA1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FB7A7-A833-4E6A-918C-0C1B8C3CF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0360-DFB2-4E45-A327-898B1F882CD5}" type="datetimeFigureOut">
              <a:rPr lang="et-EE" smtClean="0"/>
              <a:t>10.11.2020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04DB3-2CF2-4007-9D1D-D42F9BADC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65D19-79F6-4EA7-BCD9-61872043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E2830-D56B-4775-A149-E50DA8081A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98231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F53EE4-B467-48B7-AB2A-F44B25838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830001-2698-44BB-A6DB-AC490FE79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BD809-E0E0-43FB-A834-E5C3171F3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0360-DFB2-4E45-A327-898B1F882CD5}" type="datetimeFigureOut">
              <a:rPr lang="et-EE" smtClean="0"/>
              <a:t>10.11.2020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322D0-7E1B-4917-B528-E39AD93B3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7C4F7-F69C-462C-85B6-D172A3A6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E2830-D56B-4775-A149-E50DA8081A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835959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E65D25-0F10-488D-8010-00AA895F64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E7E9D5-E0D1-491D-980B-8AAEE2A356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0AD036-7EE6-43B4-AB5B-2B2DFF6BB0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7E4A5-5543-4EEA-B9E1-07CA9CDBF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0408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D21DB6-1CE8-42A2-A950-1D8F1B2B2F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EE14DA-2BF4-462A-945F-1A4B7AE2B7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AB2BA3-6C31-405F-8256-0C273FB77F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A2129-CADC-4EF4-9831-EDF7DFA492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8833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5299C1-7A74-42D1-BB6E-EFCB29E30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A01BA5-8BD8-4D74-8719-04916020DB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27B118-2BC9-4CD3-ACD4-A3D6C2DA4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390A0-357C-47B1-8780-437AA47995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7266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670028-1B14-455D-B357-8CA64EFFE7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FFA5A4-5821-41DD-BB82-E01724EB3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4B26CD-E478-41DB-8ABD-D703B64CB8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4FC2F-8947-4EF3-A29E-1DC4DBB94E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0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2921C-D924-4C7E-BFCF-42773FA55C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62778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ADF5032-41EF-49DF-937C-36169B7877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17B7D5-86CE-44F5-AFF7-90DB1EDBD5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F8D159E-14F8-4215-A221-FF13A9042A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171F3-1A2D-4DBB-90BA-05DD89C637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841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7C87C08-B326-4A28-9F31-23DDD7E67F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8251B09-4B2E-4A4D-BA6B-F4CB803A8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214CF8-61D5-4F6F-905A-FB9D2513A2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5FF80-9897-40B4-BE71-67DBCA34D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7890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E376904-0E69-4CAA-9DAB-2B1570A6EA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3CCD38-DCA7-46D7-8C61-B91218F1B2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A8864A-EBE3-4B0D-A9E8-7734F76FF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34E0B-8E14-43E0-AD37-009CA6654A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5772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3A2B3C-D029-40DC-B2D1-15115446E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78C042-8422-4F56-BCEA-29BB47F65F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76C42E-A94C-490D-8A82-3098F439C8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1985E-E3DD-4584-96E7-A96F45FAC0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0137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527ADA-0276-4275-BE37-06F297E4A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892FCB-829F-415B-A556-3CC33A22E4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EADD95-C450-4EFD-A9B1-AD8C1008A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9AD61-520C-45E8-8952-6A504404D0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530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35953F-017B-40F4-AFCF-A6DB72B84F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4D4BE1-E971-44E5-9708-AA6247619D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8EE88B-C515-4B1E-99BF-51F0CECFC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53BFE-6570-4710-899C-E9ABA5AF8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7962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F257F3-3F39-48CE-99A7-6146D1142C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6F8B37-648B-436B-9D47-B907F54713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DD391B-476E-4266-B791-946E44D950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B5988-6329-4D63-824C-10037B6BEF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2125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EE29C55-B9CF-462F-B7AE-DBC426FE65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820112A-736A-4045-AB31-BF6E39A8F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9DDBD76-9418-40C9-84A4-EF7C6D7F4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C9773-2641-4035-B8EC-AA5DEFA67F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4339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5D50A7-5188-4623-8534-CF37CE837D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B8DFB-DBAF-4DFA-86E8-9970E4797F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41228-DB92-4302-AC22-90CD664FFC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AE85-983A-466F-B0B0-8511192FCD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8157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498C0F-DA6C-4F63-8B71-84A3829B3B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A6B8F1-B468-45C3-A424-FC46500997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AB4752-CB83-4368-9969-271B1A4B9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F2293-02A8-4A34-BB68-88E1D223D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11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2B244-B028-4D8B-B21F-C981CDEC79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31521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7E1B40-893A-4CAC-9515-B2BAF0B46D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44EB7B-FE74-4989-B6AB-B6C7149AA3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8866BF-B872-4295-99F4-D259D64DF8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7203C-B362-4173-BEA9-B973BFACB4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7FCC33-BCB1-4999-9B60-AF694C3DA6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4C94A1-E2F8-4652-88E4-9A37572BCD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CE18F4-8FE8-462D-A259-62F3C64A0A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985A5-F0A5-4AE4-9F27-DADA4A50DD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960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40DFA0-3400-4B75-8A4C-BE4A5EEA75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B966A4-D5A8-4CBA-8912-BF3732DC8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F6024B4-2BA4-421B-A801-5D48D75239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F4E2B-2A24-4199-B42E-F0723A945F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4166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C012120-9615-44F9-AF9E-DE527F5091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BC37450-7D35-4E2B-86C6-698B464448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93B592A-64E2-49A8-AE0A-4A0F73A0AD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C2B90-A3D4-4238-909A-D27A549DA4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04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7DEA2-641E-407F-B8CF-0ED8451372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16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A3094-8C5A-49CD-81F9-47375EE10B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380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75950-B7A3-4A96-920F-1D112E6822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567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B026CC8-9522-4E00-A242-B452F9122D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808" r:id="rId4"/>
    <p:sldLayoutId id="2147484809" r:id="rId5"/>
    <p:sldLayoutId id="2147484810" r:id="rId6"/>
    <p:sldLayoutId id="2147484811" r:id="rId7"/>
    <p:sldLayoutId id="2147484812" r:id="rId8"/>
    <p:sldLayoutId id="2147484813" r:id="rId9"/>
    <p:sldLayoutId id="2147484814" r:id="rId10"/>
    <p:sldLayoutId id="2147484815" r:id="rId11"/>
    <p:sldLayoutId id="21474848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/>
              <a:t>Click to edit Master text styles</a:t>
            </a:r>
          </a:p>
          <a:p>
            <a:pPr lvl="1"/>
            <a:r>
              <a:rPr lang="en-US" altLang="et-EE"/>
              <a:t>Second level</a:t>
            </a:r>
          </a:p>
          <a:p>
            <a:pPr lvl="2"/>
            <a:r>
              <a:rPr lang="en-US" altLang="et-EE"/>
              <a:t>Third level</a:t>
            </a:r>
          </a:p>
          <a:p>
            <a:pPr lvl="3"/>
            <a:r>
              <a:rPr lang="en-US" altLang="et-EE"/>
              <a:t>Fourth level</a:t>
            </a:r>
          </a:p>
          <a:p>
            <a:pPr lvl="4"/>
            <a:r>
              <a:rPr lang="en-US" altLang="et-E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A26609F-BD10-4C36-8DEE-E70386CE63F0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34BF01D-600E-4BE8-9F89-96ABFFB4D66B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53" r:id="rId2"/>
    <p:sldLayoutId id="2147484854" r:id="rId3"/>
    <p:sldLayoutId id="2147484855" r:id="rId4"/>
    <p:sldLayoutId id="2147484856" r:id="rId5"/>
    <p:sldLayoutId id="2147484857" r:id="rId6"/>
    <p:sldLayoutId id="2147484858" r:id="rId7"/>
    <p:sldLayoutId id="2147484859" r:id="rId8"/>
    <p:sldLayoutId id="2147484860" r:id="rId9"/>
    <p:sldLayoutId id="2147484861" r:id="rId10"/>
    <p:sldLayoutId id="21474848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n-US"/>
              <a:t>Click to edit Master text styles</a:t>
            </a:r>
          </a:p>
          <a:p>
            <a:pPr lvl="1"/>
            <a:r>
              <a:rPr lang="et-EE" altLang="en-US"/>
              <a:t>Second level</a:t>
            </a:r>
          </a:p>
          <a:p>
            <a:pPr lvl="2"/>
            <a:r>
              <a:rPr lang="et-EE" altLang="en-US"/>
              <a:t>Third level</a:t>
            </a:r>
          </a:p>
          <a:p>
            <a:pPr lvl="3"/>
            <a:r>
              <a:rPr lang="et-EE" altLang="en-US"/>
              <a:t>Fourth level</a:t>
            </a:r>
          </a:p>
          <a:p>
            <a:pPr lvl="4"/>
            <a:r>
              <a:rPr lang="et-EE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11B971D-72F8-46F0-9FA2-DEF9DCE05E32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6" r:id="rId1"/>
    <p:sldLayoutId id="2147484877" r:id="rId2"/>
    <p:sldLayoutId id="2147484878" r:id="rId3"/>
    <p:sldLayoutId id="2147484879" r:id="rId4"/>
    <p:sldLayoutId id="2147484880" r:id="rId5"/>
    <p:sldLayoutId id="2147484881" r:id="rId6"/>
    <p:sldLayoutId id="2147484882" r:id="rId7"/>
    <p:sldLayoutId id="2147484883" r:id="rId8"/>
    <p:sldLayoutId id="2147484884" r:id="rId9"/>
    <p:sldLayoutId id="2147484885" r:id="rId10"/>
    <p:sldLayoutId id="21474848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A59A71-2EFF-48CD-8EE3-FCCE72A64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88B57-D3D4-4AD2-ADDB-AFE796A59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C4A45-F1E2-4BEE-AEBF-3C52036EF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40360-DFB2-4E45-A327-898B1F882CD5}" type="datetimeFigureOut">
              <a:rPr lang="et-EE" smtClean="0"/>
              <a:t>10.11.2020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84230-1354-432A-A1E7-5717EC038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F4E9E-1814-4157-9A5D-F41F56365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E2830-D56B-4775-A149-E50DA8081A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5513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3" r:id="rId1"/>
    <p:sldLayoutId id="2147484964" r:id="rId2"/>
    <p:sldLayoutId id="2147484965" r:id="rId3"/>
    <p:sldLayoutId id="2147484966" r:id="rId4"/>
    <p:sldLayoutId id="2147484967" r:id="rId5"/>
    <p:sldLayoutId id="2147484968" r:id="rId6"/>
    <p:sldLayoutId id="2147484969" r:id="rId7"/>
    <p:sldLayoutId id="2147484970" r:id="rId8"/>
    <p:sldLayoutId id="2147484971" r:id="rId9"/>
    <p:sldLayoutId id="2147484972" r:id="rId10"/>
    <p:sldLayoutId id="21474849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79AE048-8845-43E4-BFD4-BF0FC3EFE4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14DBDD9-B6C9-42FB-8070-5B6EDB82A0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E7ED3EB-860F-4313-800E-214DE8E1AF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4841016-014E-4D58-830F-627E4381B8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787A196-B8C0-4F61-8D9F-542A6CC9F4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3841864-762C-48B9-8CC3-1FE53063A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51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5" r:id="rId1"/>
    <p:sldLayoutId id="2147484976" r:id="rId2"/>
    <p:sldLayoutId id="2147484977" r:id="rId3"/>
    <p:sldLayoutId id="2147484978" r:id="rId4"/>
    <p:sldLayoutId id="2147484979" r:id="rId5"/>
    <p:sldLayoutId id="2147484980" r:id="rId6"/>
    <p:sldLayoutId id="2147484981" r:id="rId7"/>
    <p:sldLayoutId id="2147484982" r:id="rId8"/>
    <p:sldLayoutId id="2147484983" r:id="rId9"/>
    <p:sldLayoutId id="2147484984" r:id="rId10"/>
    <p:sldLayoutId id="2147484985" r:id="rId11"/>
    <p:sldLayoutId id="2147484986" r:id="rId12"/>
    <p:sldLayoutId id="2147484987" r:id="rId13"/>
    <p:sldLayoutId id="2147484988" r:id="rId14"/>
    <p:sldLayoutId id="2147484989" r:id="rId15"/>
    <p:sldLayoutId id="2147484990" r:id="rId16"/>
    <p:sldLayoutId id="2147484991" r:id="rId17"/>
    <p:sldLayoutId id="2147484992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57200" y="1143000"/>
            <a:ext cx="8229600" cy="295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DIVERSITY IN THE CONVERGENCE PROCESS </a:t>
            </a:r>
            <a:r>
              <a:rPr kumimoji="0" lang="et-EE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OF</a:t>
            </a:r>
            <a:r>
              <a:rPr kumimoji="0" lang="en-GB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t-EE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ACCESSION</a:t>
            </a:r>
            <a:r>
              <a:rPr kumimoji="0" lang="en-GB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t-EE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COUNTRIES</a:t>
            </a:r>
            <a:r>
              <a:rPr kumimoji="0" lang="en-GB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t-EE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endParaRPr kumimoji="0" lang="et-EE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Urmas Varblane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University of Tartu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4035" name="Picture 3" descr="ut_p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-1588" y="765175"/>
            <a:ext cx="9144001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sz="2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et-EE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NUTIKATE VÄLISINVESTEERINGUTE UURINGU ÜLEVAADE, JÄRELDUSED JA SOOVITUSED </a:t>
            </a:r>
            <a:endParaRPr kumimoji="0" lang="et-EE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Urmas Varblane, töörühma juht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Riigikogu majandus- ja väliskomisjoni </a:t>
            </a:r>
            <a:r>
              <a:rPr kumimoji="0" lang="et-EE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ühisistung</a:t>
            </a:r>
            <a:endParaRPr kumimoji="0" lang="et-EE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et-EE" altLang="en-US" sz="2400" b="1" dirty="0">
                <a:solidFill>
                  <a:srgbClr val="000000"/>
                </a:solidFill>
                <a:latin typeface="Times New Roman" pitchFamily="18" charset="0"/>
              </a:rPr>
              <a:t>„Nutikate välisinvesteeringute uuringu tulemused, väliskapitali mõju, kitsaskohad ja võimalused Eestis“ </a:t>
            </a:r>
            <a:r>
              <a:rPr kumimoji="0" lang="et-EE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10.11.2020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                       </a:t>
            </a:r>
            <a:endParaRPr kumimoji="0" lang="et-EE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	</a:t>
            </a:r>
            <a:endParaRPr kumimoji="0" lang="en-GB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835150" y="4581525"/>
            <a:ext cx="2592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176463" y="43846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03213" y="34480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303213" y="30162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5CC512-5464-464A-9C65-305ADDBDC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40" y="5610775"/>
            <a:ext cx="1743607" cy="10364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3249BF-D3DB-435C-8845-BA1924B41315}"/>
              </a:ext>
            </a:extLst>
          </p:cNvPr>
          <p:cNvSpPr txBox="1"/>
          <p:nvPr/>
        </p:nvSpPr>
        <p:spPr>
          <a:xfrm>
            <a:off x="2251506" y="5641255"/>
            <a:ext cx="6478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t-EE" sz="1600" b="1" dirty="0">
                <a:solidFill>
                  <a:srgbClr val="000000"/>
                </a:solidFill>
              </a:rPr>
              <a:t>Eesti Teadusagentuuri valdkondliku teadus- </a:t>
            </a:r>
          </a:p>
          <a:p>
            <a:pPr lvl="0">
              <a:defRPr/>
            </a:pPr>
            <a:r>
              <a:rPr lang="et-EE" sz="1600" b="1" dirty="0">
                <a:solidFill>
                  <a:srgbClr val="000000"/>
                </a:solidFill>
              </a:rPr>
              <a:t>ja arendustegevuse tugevdamise programmi </a:t>
            </a:r>
          </a:p>
          <a:p>
            <a:pPr lvl="0">
              <a:defRPr/>
            </a:pPr>
            <a:r>
              <a:rPr lang="et-EE" sz="1600" b="1" dirty="0">
                <a:solidFill>
                  <a:srgbClr val="000000"/>
                </a:solidFill>
              </a:rPr>
              <a:t>(RITA) tegevus 4 (projekt 014/14)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AB5AD1-D38F-448A-B867-1C5BEF237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087" y="5279869"/>
            <a:ext cx="891009" cy="301937"/>
          </a:xfrm>
          <a:prstGeom prst="rect">
            <a:avLst/>
          </a:prstGeom>
        </p:spPr>
      </p:pic>
      <p:pic>
        <p:nvPicPr>
          <p:cNvPr id="1026" name="Pilt 2" descr="https://www.etag.ee/wp-content/uploads/2014/01/ETAG_logo_2017_office_sRGB_violett-must_l%C3%A4bipaistev.png">
            <a:extLst>
              <a:ext uri="{FF2B5EF4-FFF2-40B4-BE49-F238E27FC236}">
                <a16:creationId xmlns:a16="http://schemas.microsoft.com/office/drawing/2014/main" id="{ABA314F2-CE36-40EE-BF42-5BE656478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60" y="5110808"/>
            <a:ext cx="2507673" cy="61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F95C38-F540-4C24-8AFA-AF6FCC8A7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3292" y="5623041"/>
            <a:ext cx="2698205" cy="10118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D0394-B37E-471A-B7C9-F2BF27BC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88640"/>
            <a:ext cx="8712968" cy="637728"/>
          </a:xfrm>
        </p:spPr>
        <p:txBody>
          <a:bodyPr/>
          <a:lstStyle/>
          <a:p>
            <a:r>
              <a:rPr lang="et-EE" sz="2800" b="1" dirty="0"/>
              <a:t>USA tagasipöördumine Hiinast algas juba 2019.aastal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9E5DD5-3382-4DBA-AC06-1D8FBB630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8" y="1483201"/>
            <a:ext cx="9094098" cy="48190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0F4FD4-F011-43B0-8FDD-67C0AEC68848}"/>
              </a:ext>
            </a:extLst>
          </p:cNvPr>
          <p:cNvSpPr txBox="1"/>
          <p:nvPr/>
        </p:nvSpPr>
        <p:spPr>
          <a:xfrm>
            <a:off x="3275856" y="4509120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Sellest pool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Vietnami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DC5D7-597A-4258-844B-4E767C1DBFC5}"/>
              </a:ext>
            </a:extLst>
          </p:cNvPr>
          <p:cNvSpPr txBox="1"/>
          <p:nvPr/>
        </p:nvSpPr>
        <p:spPr>
          <a:xfrm>
            <a:off x="112122" y="639821"/>
            <a:ext cx="8833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USA kaubandussõda Hiinaga sundis </a:t>
            </a:r>
            <a:r>
              <a:rPr kumimoji="0" lang="et-E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hargmaiseid</a:t>
            </a: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ettevõtteid oma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impordivoogusid ümber paigutama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32150-9297-40A6-98B3-6A3AA0B6CAE4}"/>
              </a:ext>
            </a:extLst>
          </p:cNvPr>
          <p:cNvSpPr txBox="1"/>
          <p:nvPr/>
        </p:nvSpPr>
        <p:spPr>
          <a:xfrm>
            <a:off x="29022" y="6319858"/>
            <a:ext cx="8999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Allikas: </a:t>
            </a:r>
            <a:r>
              <a:rPr kumimoji="0" lang="et-E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A.T.Kearney</a:t>
            </a:r>
            <a:r>
              <a:rPr kumimoji="0" lang="et-E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„Trade </a:t>
            </a:r>
            <a:r>
              <a:rPr kumimoji="0" lang="et-E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war</a:t>
            </a:r>
            <a:r>
              <a:rPr kumimoji="0" lang="et-E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t-E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sharp</a:t>
            </a:r>
            <a:r>
              <a:rPr kumimoji="0" lang="et-E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t-E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reversal</a:t>
            </a:r>
            <a:r>
              <a:rPr kumimoji="0" lang="et-E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 2019 </a:t>
            </a:r>
            <a:r>
              <a:rPr kumimoji="0" lang="et-E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Reshoring</a:t>
            </a:r>
            <a:r>
              <a:rPr kumimoji="0" lang="et-E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t-E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Index</a:t>
            </a:r>
            <a:r>
              <a:rPr kumimoji="0" lang="et-E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t-E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foreshadowing</a:t>
            </a:r>
            <a:r>
              <a:rPr kumimoji="0" lang="et-E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COVID-19 test of </a:t>
            </a:r>
            <a:r>
              <a:rPr kumimoji="0" lang="et-E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supply</a:t>
            </a:r>
            <a:r>
              <a:rPr kumimoji="0" lang="et-E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chain</a:t>
            </a:r>
            <a:r>
              <a:rPr kumimoji="0" lang="et-E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resilience.2020</a:t>
            </a:r>
          </a:p>
        </p:txBody>
      </p:sp>
    </p:spTree>
    <p:extLst>
      <p:ext uri="{BB962C8B-B14F-4D97-AF65-F5344CB8AC3E}">
        <p14:creationId xmlns:p14="http://schemas.microsoft.com/office/powerpoint/2010/main" val="3219908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AD952-FF80-46AF-82E7-4222C0C8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061" y="191344"/>
            <a:ext cx="7886700" cy="418615"/>
          </a:xfrm>
        </p:spPr>
        <p:txBody>
          <a:bodyPr>
            <a:noAutofit/>
          </a:bodyPr>
          <a:lstStyle/>
          <a:p>
            <a:pPr algn="l"/>
            <a: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 muutub majanduses pärast COVID-19 kriisi?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9D932-C303-42D7-B32A-146F89A54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242" y="908720"/>
            <a:ext cx="8727516" cy="5541912"/>
          </a:xfrm>
        </p:spPr>
        <p:txBody>
          <a:bodyPr>
            <a:normAutofit/>
          </a:bodyPr>
          <a:lstStyle/>
          <a:p>
            <a:pPr marL="385763" indent="-385763">
              <a:buAutoNum type="alphaLcParenR"/>
            </a:pPr>
            <a:r>
              <a:rPr lang="et-EE" b="1" dirty="0"/>
              <a:t>RAHVUSVAHELISEL TASANDIL</a:t>
            </a:r>
            <a:endParaRPr lang="et-EE" sz="2600" b="1" dirty="0"/>
          </a:p>
          <a:p>
            <a:r>
              <a:rPr lang="et-EE" b="1" dirty="0">
                <a:solidFill>
                  <a:srgbClr val="0000FF"/>
                </a:solidFill>
              </a:rPr>
              <a:t>Hiina suurendab enda rolli </a:t>
            </a:r>
            <a:r>
              <a:rPr lang="et-EE" dirty="0"/>
              <a:t>maailmamajanduses (eriti </a:t>
            </a:r>
            <a:r>
              <a:rPr lang="et-EE" i="1" dirty="0" err="1"/>
              <a:t>soft</a:t>
            </a:r>
            <a:r>
              <a:rPr lang="et-EE" i="1" dirty="0"/>
              <a:t> </a:t>
            </a:r>
            <a:r>
              <a:rPr lang="et-EE" i="1" dirty="0" err="1"/>
              <a:t>power</a:t>
            </a:r>
            <a:r>
              <a:rPr lang="et-EE" dirty="0"/>
              <a:t>)</a:t>
            </a:r>
          </a:p>
          <a:p>
            <a:pPr lvl="0"/>
            <a:r>
              <a:rPr lang="et-EE" dirty="0">
                <a:solidFill>
                  <a:prstClr val="black"/>
                </a:solidFill>
              </a:rPr>
              <a:t>Ülemaailmsed </a:t>
            </a:r>
            <a:r>
              <a:rPr lang="et-EE" b="1" dirty="0">
                <a:solidFill>
                  <a:srgbClr val="0000FF"/>
                </a:solidFill>
              </a:rPr>
              <a:t>väärtusahelad muutuvad regionaalsemateks</a:t>
            </a:r>
          </a:p>
          <a:p>
            <a:pPr lvl="0"/>
            <a:r>
              <a:rPr lang="et-EE" b="1" dirty="0">
                <a:solidFill>
                  <a:srgbClr val="0000FF"/>
                </a:solidFill>
              </a:rPr>
              <a:t>Tehnoloogiline </a:t>
            </a:r>
            <a:r>
              <a:rPr lang="et-EE" b="1" dirty="0" err="1">
                <a:solidFill>
                  <a:srgbClr val="0000FF"/>
                </a:solidFill>
              </a:rPr>
              <a:t>lahkukasvamine</a:t>
            </a:r>
            <a:r>
              <a:rPr lang="et-EE" b="1" dirty="0">
                <a:solidFill>
                  <a:srgbClr val="0000FF"/>
                </a:solidFill>
              </a:rPr>
              <a:t> </a:t>
            </a:r>
            <a:r>
              <a:rPr lang="et-EE" dirty="0">
                <a:solidFill>
                  <a:prstClr val="black"/>
                </a:solidFill>
              </a:rPr>
              <a:t>Lääs vs Ida süveneb</a:t>
            </a:r>
          </a:p>
          <a:p>
            <a:pPr lvl="0"/>
            <a:r>
              <a:rPr lang="et-EE" b="1" dirty="0">
                <a:solidFill>
                  <a:srgbClr val="0000FF"/>
                </a:solidFill>
              </a:rPr>
              <a:t>Struktuurimuutused</a:t>
            </a:r>
            <a:r>
              <a:rPr lang="et-EE" dirty="0">
                <a:solidFill>
                  <a:prstClr val="black"/>
                </a:solidFill>
              </a:rPr>
              <a:t> – e-kaubanduse uus kasv, strateegilised töötleva tööstuse harud Läänes kasvavad</a:t>
            </a:r>
          </a:p>
          <a:p>
            <a:pPr marL="0" indent="0">
              <a:buNone/>
            </a:pPr>
            <a:r>
              <a:rPr lang="et-EE" dirty="0"/>
              <a:t>b) </a:t>
            </a:r>
            <a:r>
              <a:rPr lang="et-EE" b="1" dirty="0"/>
              <a:t>EESTI ETTEVÕTLUSE JAOKS</a:t>
            </a:r>
          </a:p>
          <a:p>
            <a:r>
              <a:rPr lang="et-EE" b="1" dirty="0">
                <a:solidFill>
                  <a:srgbClr val="0000FF"/>
                </a:solidFill>
              </a:rPr>
              <a:t>Uued võimalused </a:t>
            </a:r>
            <a:r>
              <a:rPr lang="et-EE" b="1" dirty="0"/>
              <a:t>regionaalsemates väärtusahelates</a:t>
            </a:r>
          </a:p>
          <a:p>
            <a:pPr marL="385763" indent="-385763">
              <a:buAutoNum type="alphaUcPeriod"/>
            </a:pPr>
            <a:r>
              <a:rPr lang="et-EE" b="1" i="1" dirty="0" err="1">
                <a:solidFill>
                  <a:srgbClr val="FF0000"/>
                </a:solidFill>
              </a:rPr>
              <a:t>Nearshoring</a:t>
            </a:r>
            <a:r>
              <a:rPr lang="et-EE" b="1" i="1" dirty="0">
                <a:solidFill>
                  <a:srgbClr val="FF0000"/>
                </a:solidFill>
              </a:rPr>
              <a:t> </a:t>
            </a:r>
            <a:r>
              <a:rPr lang="et-EE" dirty="0"/>
              <a:t>– otsitakse partnerid lähedamatest riikidest</a:t>
            </a:r>
          </a:p>
          <a:p>
            <a:pPr marL="385763" indent="-385763">
              <a:buAutoNum type="alphaUcPeriod"/>
            </a:pPr>
            <a:r>
              <a:rPr lang="et-EE" b="1" i="1" dirty="0" err="1">
                <a:solidFill>
                  <a:srgbClr val="FF0000"/>
                </a:solidFill>
              </a:rPr>
              <a:t>Backshoring</a:t>
            </a:r>
            <a:r>
              <a:rPr lang="et-EE" dirty="0"/>
              <a:t> – tuuakse osa ettevõtteid või nende tegevusest  Hiinast tagasi </a:t>
            </a:r>
          </a:p>
          <a:p>
            <a:pPr marL="385763" indent="-385763">
              <a:buAutoNum type="alphaUcPeriod"/>
            </a:pPr>
            <a:r>
              <a:rPr lang="et-EE" b="1" i="1" dirty="0" err="1">
                <a:solidFill>
                  <a:srgbClr val="FF0000"/>
                </a:solidFill>
              </a:rPr>
              <a:t>Reshoring</a:t>
            </a:r>
            <a:r>
              <a:rPr lang="et-EE" b="1" i="1" dirty="0">
                <a:solidFill>
                  <a:srgbClr val="FF0000"/>
                </a:solidFill>
              </a:rPr>
              <a:t> </a:t>
            </a:r>
            <a:r>
              <a:rPr lang="et-EE" b="1" i="1" dirty="0"/>
              <a:t>–  </a:t>
            </a:r>
            <a:r>
              <a:rPr lang="et-EE" dirty="0"/>
              <a:t>ettevõte või osa selle tegevusest viiakse Hiinast ära teistesse sama piirkonna riikidesse (</a:t>
            </a:r>
            <a:r>
              <a:rPr lang="et-EE" dirty="0" err="1"/>
              <a:t>nt.Vietnam</a:t>
            </a:r>
            <a:r>
              <a:rPr lang="et-EE" dirty="0"/>
              <a:t>) või Ameerikasse (</a:t>
            </a:r>
            <a:r>
              <a:rPr lang="et-EE" dirty="0" err="1"/>
              <a:t>nt.Mehhiko</a:t>
            </a:r>
            <a:r>
              <a:rPr lang="et-EE" dirty="0"/>
              <a:t>)  või Euroopasse (nt. Poola)  </a:t>
            </a:r>
            <a:r>
              <a:rPr lang="et-EE" b="1" dirty="0">
                <a:solidFill>
                  <a:srgbClr val="FF0000"/>
                </a:solidFill>
              </a:rPr>
              <a:t>EESTI ?</a:t>
            </a:r>
          </a:p>
          <a:p>
            <a:r>
              <a:rPr lang="et-EE" b="1" dirty="0">
                <a:solidFill>
                  <a:srgbClr val="0000FF"/>
                </a:solidFill>
              </a:rPr>
              <a:t>E-lahenduste müük </a:t>
            </a:r>
            <a:r>
              <a:rPr lang="et-EE" dirty="0"/>
              <a:t>(ka riigi tasandil lahendusi oleks vaja müüa)</a:t>
            </a:r>
            <a:endParaRPr lang="en-US" dirty="0"/>
          </a:p>
          <a:p>
            <a:r>
              <a:rPr lang="en-US" b="1" dirty="0" err="1">
                <a:solidFill>
                  <a:srgbClr val="3333FF"/>
                </a:solidFill>
              </a:rPr>
              <a:t>Hea</a:t>
            </a:r>
            <a:r>
              <a:rPr lang="en-US" b="1" dirty="0">
                <a:solidFill>
                  <a:srgbClr val="3333FF"/>
                </a:solidFill>
              </a:rPr>
              <a:t> </a:t>
            </a:r>
            <a:r>
              <a:rPr lang="en-US" b="1" dirty="0" err="1">
                <a:solidFill>
                  <a:srgbClr val="3333FF"/>
                </a:solidFill>
              </a:rPr>
              <a:t>hakkamasaamine</a:t>
            </a:r>
            <a:r>
              <a:rPr lang="en-US" b="1" dirty="0">
                <a:solidFill>
                  <a:srgbClr val="3333FF"/>
                </a:solidFill>
              </a:rPr>
              <a:t> COVID-19 </a:t>
            </a:r>
            <a:r>
              <a:rPr lang="en-US" b="1" dirty="0" err="1">
                <a:solidFill>
                  <a:srgbClr val="3333FF"/>
                </a:solidFill>
              </a:rPr>
              <a:t>riigi</a:t>
            </a:r>
            <a:r>
              <a:rPr lang="en-US" b="1" dirty="0">
                <a:solidFill>
                  <a:srgbClr val="3333FF"/>
                </a:solidFill>
              </a:rPr>
              <a:t> </a:t>
            </a:r>
            <a:r>
              <a:rPr lang="en-US" b="1" dirty="0" err="1">
                <a:solidFill>
                  <a:srgbClr val="3333FF"/>
                </a:solidFill>
              </a:rPr>
              <a:t>tasandil</a:t>
            </a:r>
            <a:r>
              <a:rPr lang="en-US" b="1" dirty="0">
                <a:solidFill>
                  <a:srgbClr val="3333FF"/>
                </a:solidFill>
              </a:rPr>
              <a:t> </a:t>
            </a:r>
            <a:r>
              <a:rPr lang="en-US" dirty="0"/>
              <a:t>– </a:t>
            </a:r>
            <a:r>
              <a:rPr lang="en-US" dirty="0" err="1"/>
              <a:t>toetab</a:t>
            </a:r>
            <a:r>
              <a:rPr lang="en-US" dirty="0"/>
              <a:t> </a:t>
            </a:r>
            <a:r>
              <a:rPr lang="en-US" dirty="0" err="1"/>
              <a:t>püüdlusi</a:t>
            </a:r>
            <a:r>
              <a:rPr lang="en-US" dirty="0"/>
              <a:t>  </a:t>
            </a: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82544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A493C-92C7-4EDF-A67D-B566759BD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1"/>
            <a:ext cx="7903790" cy="5760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ja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otsesed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välisinvesteeringud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D8E1E-9A61-462A-9501-C8ACDEAA1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877271"/>
          </a:xfrm>
        </p:spPr>
        <p:txBody>
          <a:bodyPr>
            <a:normAutofit fontScale="92500" lnSpcReduction="20000"/>
          </a:bodyPr>
          <a:lstStyle/>
          <a:p>
            <a:r>
              <a:rPr lang="en-GB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Uue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teadmuse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otsimise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suunatud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OVI 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(nt.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tervishoid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infotehnoloogia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võib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pikemas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plaanis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kasvada</a:t>
            </a:r>
            <a:endParaRPr lang="en-GB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nõudluse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järsk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vähenemine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mõjub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negatiivselt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ressurssidele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orienteeritud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OVI-le</a:t>
            </a:r>
          </a:p>
          <a:p>
            <a:r>
              <a:rPr lang="en-GB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Tulevikutrendid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efektiivsusele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suunatud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OVI-le </a:t>
            </a:r>
            <a:r>
              <a:rPr lang="en-GB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väga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erinevad</a:t>
            </a:r>
            <a:endParaRPr lang="en-GB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Üks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rühm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hargmaised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ettevõtteid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võivad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hakata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ümber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mõtlema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geograafilist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sektoraalselt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paiknemist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lühendada</a:t>
            </a:r>
            <a:r>
              <a:rPr lang="en-GB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oma</a:t>
            </a:r>
            <a:r>
              <a:rPr lang="en-GB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tarneahelaid</a:t>
            </a:r>
            <a:endParaRPr lang="en-GB" sz="2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Teine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rühm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hargmaiseid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ettevõtteid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soovivad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tarneaheliad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tugevdada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olemaks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valmis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tulevasteks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piirkondlikeks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shokkideks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Tulemuseks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investeeringute</a:t>
            </a:r>
            <a:r>
              <a:rPr lang="en-GB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vähendamine</a:t>
            </a:r>
            <a:r>
              <a:rPr lang="en-GB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ühes</a:t>
            </a:r>
            <a:r>
              <a:rPr lang="en-GB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piirkonnas</a:t>
            </a:r>
            <a:r>
              <a:rPr lang="en-GB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  <a:r>
              <a:rPr lang="en-GB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suurendamine</a:t>
            </a:r>
            <a:r>
              <a:rPr lang="en-GB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teises</a:t>
            </a:r>
            <a:endParaRPr lang="en-GB" sz="2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Lisaks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kaubandussuhete</a:t>
            </a:r>
            <a:r>
              <a:rPr lang="en-GB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pingestumine</a:t>
            </a:r>
            <a:r>
              <a:rPr lang="en-GB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maailmamajanduses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sunnib</a:t>
            </a:r>
            <a:r>
              <a:rPr lang="en-GB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ettevõtteid</a:t>
            </a:r>
            <a:r>
              <a:rPr lang="en-GB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oma</a:t>
            </a:r>
            <a:r>
              <a:rPr lang="en-GB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väärtus</a:t>
            </a:r>
            <a:r>
              <a:rPr lang="et-EE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helaid</a:t>
            </a:r>
            <a:r>
              <a:rPr lang="en-GB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üle</a:t>
            </a:r>
            <a:r>
              <a:rPr lang="en-GB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vaatama</a:t>
            </a:r>
            <a:endParaRPr lang="en-GB" sz="2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Seega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võib</a:t>
            </a:r>
            <a:r>
              <a:rPr lang="en-GB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reshoring</a:t>
            </a:r>
            <a:r>
              <a:rPr lang="en-GB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olla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järel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kasutusel</a:t>
            </a:r>
            <a:r>
              <a:rPr lang="en-GB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kuid</a:t>
            </a:r>
            <a:r>
              <a:rPr lang="en-GB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pikemas</a:t>
            </a:r>
            <a:r>
              <a:rPr lang="en-GB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vaates</a:t>
            </a:r>
            <a:r>
              <a:rPr lang="en-GB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jääb</a:t>
            </a:r>
            <a:r>
              <a:rPr lang="en-GB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offshoring</a:t>
            </a:r>
            <a:r>
              <a:rPr lang="en-GB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ikkagi</a:t>
            </a:r>
            <a:r>
              <a:rPr lang="en-GB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atraktiivseks</a:t>
            </a:r>
            <a:r>
              <a:rPr lang="en-GB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hargmaistele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ettevõtetele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32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C0C7-DB82-487C-93E8-ECEB0947D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468544" cy="1325563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Kuidas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kohandate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strateegiat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tingimustes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1360E-11F8-4E8A-A641-4CDF7DEB5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28800"/>
            <a:ext cx="9036496" cy="4085431"/>
          </a:xfrm>
          <a:prstGeom prst="rect">
            <a:avLst/>
          </a:prstGeom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A8CBBB3A-7ED2-4016-878F-056E37088F4E}"/>
              </a:ext>
            </a:extLst>
          </p:cNvPr>
          <p:cNvSpPr/>
          <p:nvPr/>
        </p:nvSpPr>
        <p:spPr>
          <a:xfrm rot="17495663">
            <a:off x="7236533" y="3991984"/>
            <a:ext cx="432048" cy="93610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65D354CF-A4A1-4094-A559-23734181E470}"/>
              </a:ext>
            </a:extLst>
          </p:cNvPr>
          <p:cNvSpPr/>
          <p:nvPr/>
        </p:nvSpPr>
        <p:spPr>
          <a:xfrm rot="17495663">
            <a:off x="6735836" y="4551709"/>
            <a:ext cx="432048" cy="93610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CF02AD-826B-4C2A-8B56-C905D725C10A}"/>
              </a:ext>
            </a:extLst>
          </p:cNvPr>
          <p:cNvSpPr txBox="1"/>
          <p:nvPr/>
        </p:nvSpPr>
        <p:spPr>
          <a:xfrm>
            <a:off x="323528" y="6309320"/>
            <a:ext cx="73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Ernst&amp;Young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European Attractiveness Survey, July 2020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A0C32E-DA83-4E57-B1D1-A8A839187E06}"/>
              </a:ext>
            </a:extLst>
          </p:cNvPr>
          <p:cNvSpPr txBox="1"/>
          <p:nvPr/>
        </p:nvSpPr>
        <p:spPr>
          <a:xfrm>
            <a:off x="51335" y="4033734"/>
            <a:ext cx="505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>
                <a:solidFill>
                  <a:srgbClr val="3333FF"/>
                </a:solidFill>
              </a:rPr>
              <a:t>Suurendame oma kohalolu Euroopas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8CB56-EB6E-4417-85A8-D06992E77B37}"/>
              </a:ext>
            </a:extLst>
          </p:cNvPr>
          <p:cNvSpPr txBox="1"/>
          <p:nvPr/>
        </p:nvSpPr>
        <p:spPr>
          <a:xfrm>
            <a:off x="-5485" y="4682004"/>
            <a:ext cx="5132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>
                <a:solidFill>
                  <a:srgbClr val="3333FF"/>
                </a:solidFill>
              </a:rPr>
              <a:t>Vähendame oma kohalolu Euroopas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03BEA-D684-42CD-A69C-0FC528A5B034}"/>
              </a:ext>
            </a:extLst>
          </p:cNvPr>
          <p:cNvSpPr txBox="1"/>
          <p:nvPr/>
        </p:nvSpPr>
        <p:spPr>
          <a:xfrm>
            <a:off x="51335" y="3478766"/>
            <a:ext cx="5001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>
                <a:solidFill>
                  <a:srgbClr val="3333FF"/>
                </a:solidFill>
              </a:rPr>
              <a:t>Vähendame sõltuvust ühest tarnijast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467DCD-5D69-480A-9E0F-CBA296B23CF9}"/>
              </a:ext>
            </a:extLst>
          </p:cNvPr>
          <p:cNvSpPr txBox="1"/>
          <p:nvPr/>
        </p:nvSpPr>
        <p:spPr>
          <a:xfrm>
            <a:off x="17887" y="2162065"/>
            <a:ext cx="6962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>
                <a:solidFill>
                  <a:srgbClr val="3333FF"/>
                </a:solidFill>
              </a:rPr>
              <a:t>Liikumine lähedal asuvatele kulutõhusatele aladele </a:t>
            </a:r>
          </a:p>
        </p:txBody>
      </p:sp>
    </p:spTree>
    <p:extLst>
      <p:ext uri="{BB962C8B-B14F-4D97-AF65-F5344CB8AC3E}">
        <p14:creationId xmlns:p14="http://schemas.microsoft.com/office/powerpoint/2010/main" val="62068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14A36-6097-498E-9294-021AD84E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6632"/>
            <a:ext cx="7886700" cy="759618"/>
          </a:xfrm>
        </p:spPr>
        <p:txBody>
          <a:bodyPr>
            <a:normAutofit fontScale="90000"/>
          </a:bodyPr>
          <a:lstStyle/>
          <a:p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Millised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strateegilised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arengusuunad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tugevnevad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järgselt</a:t>
            </a:r>
            <a:r>
              <a:rPr lang="et-EE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(Ernst &amp;Youngi küsitlusest mais 2020) 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3F07E9-95F2-450F-9ED0-29AB1F9C1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404" y="1228886"/>
            <a:ext cx="8999164" cy="5192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7AF7B1-914C-4474-A02C-5551FC10E792}"/>
              </a:ext>
            </a:extLst>
          </p:cNvPr>
          <p:cNvSpPr txBox="1"/>
          <p:nvPr/>
        </p:nvSpPr>
        <p:spPr>
          <a:xfrm>
            <a:off x="705974" y="6385247"/>
            <a:ext cx="121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E&amp;Y,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9314B5-71CF-4747-84EE-FC88F1631AFA}"/>
              </a:ext>
            </a:extLst>
          </p:cNvPr>
          <p:cNvSpPr txBox="1"/>
          <p:nvPr/>
        </p:nvSpPr>
        <p:spPr>
          <a:xfrm>
            <a:off x="58404" y="2655828"/>
            <a:ext cx="4568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Üleilmastumise ümberpööramine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C80394-111A-4C1B-BC33-EE8066A99211}"/>
              </a:ext>
            </a:extLst>
          </p:cNvPr>
          <p:cNvSpPr txBox="1"/>
          <p:nvPr/>
        </p:nvSpPr>
        <p:spPr>
          <a:xfrm>
            <a:off x="39701" y="1848056"/>
            <a:ext cx="3995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Looduskeskkonna kestlikkus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684E9-7930-44A8-BB1B-6C05C3CE1695}"/>
              </a:ext>
            </a:extLst>
          </p:cNvPr>
          <p:cNvSpPr txBox="1"/>
          <p:nvPr/>
        </p:nvSpPr>
        <p:spPr>
          <a:xfrm>
            <a:off x="72418" y="1015904"/>
            <a:ext cx="5620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Automatiseerimine (</a:t>
            </a:r>
            <a:r>
              <a:rPr kumimoji="0" lang="et-E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inimtöö</a:t>
            </a: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asendamine)</a:t>
            </a:r>
          </a:p>
        </p:txBody>
      </p:sp>
    </p:spTree>
    <p:extLst>
      <p:ext uri="{BB962C8B-B14F-4D97-AF65-F5344CB8AC3E}">
        <p14:creationId xmlns:p14="http://schemas.microsoft.com/office/powerpoint/2010/main" val="2288545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9E4D78-8C25-4E7F-A930-ED15377F3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31191"/>
            <a:ext cx="8784976" cy="65956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35ED7A-47CE-458A-A97A-1ADDF50009ED}"/>
              </a:ext>
            </a:extLst>
          </p:cNvPr>
          <p:cNvSpPr/>
          <p:nvPr/>
        </p:nvSpPr>
        <p:spPr>
          <a:xfrm>
            <a:off x="2843808" y="1556792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Eesti on seni olnud liberaalne riik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suhtumises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välisinvesteeringutesse</a:t>
            </a: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F1F353A-B0BF-47ED-81F3-D7D9A68C0DFF}"/>
              </a:ext>
            </a:extLst>
          </p:cNvPr>
          <p:cNvSpPr/>
          <p:nvPr/>
        </p:nvSpPr>
        <p:spPr>
          <a:xfrm>
            <a:off x="7774979" y="2541074"/>
            <a:ext cx="144016" cy="2016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035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AC11A-415B-45D0-B696-5B74575BF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8640"/>
            <a:ext cx="8206680" cy="1143000"/>
          </a:xfrm>
        </p:spPr>
        <p:txBody>
          <a:bodyPr/>
          <a:lstStyle/>
          <a:p>
            <a:r>
              <a:rPr lang="et-EE" sz="2800" b="1" dirty="0"/>
              <a:t>Otseste välisinvesteeringute seis elaniku kohta </a:t>
            </a:r>
            <a:br>
              <a:rPr lang="et-EE" sz="2800" dirty="0"/>
            </a:br>
            <a:r>
              <a:rPr lang="et-EE" sz="2400" b="1" dirty="0"/>
              <a:t>Eesti võrdluses Põhjamaade ja mõnede Kesk- Ida Euroopa riikides 1998, 2008. ja 2019.a a lõpu seisuga (USD).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7A7DC8-8D95-4839-9191-4CC50748D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372533"/>
            <a:ext cx="8352928" cy="52968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A656DF-2639-4D14-B829-F02494495E46}"/>
              </a:ext>
            </a:extLst>
          </p:cNvPr>
          <p:cNvSpPr txBox="1"/>
          <p:nvPr/>
        </p:nvSpPr>
        <p:spPr>
          <a:xfrm>
            <a:off x="3095836" y="1628800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FF"/>
                </a:solidFill>
              </a:rPr>
              <a:t>Eesti on </a:t>
            </a:r>
            <a:r>
              <a:rPr lang="en-US" sz="3200" b="1" dirty="0" err="1">
                <a:solidFill>
                  <a:srgbClr val="3333FF"/>
                </a:solidFill>
              </a:rPr>
              <a:t>olnud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senini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edukas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välisinvesteeringute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kaasamisel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oma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majandusse</a:t>
            </a:r>
            <a:endParaRPr lang="en-US" sz="32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23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105E-44AB-41A4-86D1-6E3B3160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1143000"/>
          </a:xfrm>
        </p:spPr>
        <p:txBody>
          <a:bodyPr/>
          <a:lstStyle/>
          <a:p>
            <a:r>
              <a:rPr lang="et-EE" sz="2800" b="1" dirty="0"/>
              <a:t>Riikide järjestus riiki saabunud investeeringute suhte alusel sisemajanduse kogutoodangusse (protsentides) 2017.a seisuga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6C8403-6AAC-4E59-80C3-128605B55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700808"/>
            <a:ext cx="8165574" cy="4392488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F325E86F-94E1-4853-BFA8-4F2EA38FCD70}"/>
              </a:ext>
            </a:extLst>
          </p:cNvPr>
          <p:cNvSpPr/>
          <p:nvPr/>
        </p:nvSpPr>
        <p:spPr>
          <a:xfrm rot="17741148">
            <a:off x="1547664" y="5661248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D52DD-FF87-41D6-A164-9ABA9C78050A}"/>
              </a:ext>
            </a:extLst>
          </p:cNvPr>
          <p:cNvSpPr txBox="1"/>
          <p:nvPr/>
        </p:nvSpPr>
        <p:spPr>
          <a:xfrm>
            <a:off x="3419872" y="2132856"/>
            <a:ext cx="4663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Eesti 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saanud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suhteliselt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palju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otseseid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välisinvesteeringuid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318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6778-C6F4-47D6-BAF1-43313914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04503"/>
            <a:ext cx="8352928" cy="1143000"/>
          </a:xfrm>
        </p:spPr>
        <p:txBody>
          <a:bodyPr/>
          <a:lstStyle/>
          <a:p>
            <a:r>
              <a:rPr lang="et-EE" sz="2800" b="1" dirty="0"/>
              <a:t>Riikide järjestus riiki saabunud investeeringute suhte alusel sisemajanduse kogutoodangusse (protsentides) 2019.a seisuga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FE8232-D1C7-49AF-A760-E566C27E8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975" y="1495872"/>
            <a:ext cx="8836049" cy="5029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822E90-B94B-4B1C-AAEE-2F9DC3507665}"/>
              </a:ext>
            </a:extLst>
          </p:cNvPr>
          <p:cNvSpPr txBox="1"/>
          <p:nvPr/>
        </p:nvSpPr>
        <p:spPr>
          <a:xfrm>
            <a:off x="5796136" y="3068960"/>
            <a:ext cx="20162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/>
              <a:t>Eestil 97%</a:t>
            </a:r>
          </a:p>
          <a:p>
            <a:r>
              <a:rPr lang="et-EE" b="1" dirty="0"/>
              <a:t>Rootsil 86%</a:t>
            </a:r>
          </a:p>
          <a:p>
            <a:r>
              <a:rPr lang="et-EE" b="1" dirty="0"/>
              <a:t>Lätil 56%</a:t>
            </a:r>
          </a:p>
          <a:p>
            <a:r>
              <a:rPr lang="et-EE" b="1" dirty="0"/>
              <a:t>Soomel 49%</a:t>
            </a:r>
          </a:p>
          <a:p>
            <a:pPr lvl="0"/>
            <a:r>
              <a:rPr lang="et-EE" b="1" dirty="0">
                <a:solidFill>
                  <a:srgbClr val="000000"/>
                </a:solidFill>
              </a:rPr>
              <a:t>Leedul 44%</a:t>
            </a:r>
          </a:p>
          <a:p>
            <a:endParaRPr lang="et-EE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07FE5820-7D8C-46D6-9F57-14599FF61B9A}"/>
              </a:ext>
            </a:extLst>
          </p:cNvPr>
          <p:cNvSpPr/>
          <p:nvPr/>
        </p:nvSpPr>
        <p:spPr>
          <a:xfrm>
            <a:off x="2699792" y="4653136"/>
            <a:ext cx="288032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0585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0E27-4875-45E5-B9C0-5853E4EA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4" y="118342"/>
            <a:ext cx="8583380" cy="1143000"/>
          </a:xfrm>
        </p:spPr>
        <p:txBody>
          <a:bodyPr/>
          <a:lstStyle/>
          <a:p>
            <a:r>
              <a:rPr lang="et-EE" sz="2800" b="1" dirty="0"/>
              <a:t>Välismaiste otseinvesteeringute sissevool Eestisse ja Eestist välismaale tehtud otseinvesteeringud 1994-2019 (milj. eurodes)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A5A661-254E-49F1-AD11-77A26DDDD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47" y="1579660"/>
            <a:ext cx="8813832" cy="4248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94AE79-2332-4B85-B502-FB0FFDF22A63}"/>
              </a:ext>
            </a:extLst>
          </p:cNvPr>
          <p:cNvSpPr/>
          <p:nvPr/>
        </p:nvSpPr>
        <p:spPr>
          <a:xfrm>
            <a:off x="150047" y="641760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Arvutatud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Eesti </a:t>
            </a: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anga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maksebilansi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andmetel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1371A-2376-45B0-8E5B-964BF8C923A2}"/>
              </a:ext>
            </a:extLst>
          </p:cNvPr>
          <p:cNvSpPr txBox="1"/>
          <p:nvPr/>
        </p:nvSpPr>
        <p:spPr>
          <a:xfrm>
            <a:off x="5868144" y="1484784"/>
            <a:ext cx="3024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3333FF"/>
                </a:solidFill>
              </a:rPr>
              <a:t>Sissevool on alates 2016.a. tõusuteel</a:t>
            </a:r>
          </a:p>
        </p:txBody>
      </p:sp>
    </p:spTree>
    <p:extLst>
      <p:ext uri="{BB962C8B-B14F-4D97-AF65-F5344CB8AC3E}">
        <p14:creationId xmlns:p14="http://schemas.microsoft.com/office/powerpoint/2010/main" val="133664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522C14-8261-4A36-BE63-0C5FC5C18AB7}"/>
              </a:ext>
            </a:extLst>
          </p:cNvPr>
          <p:cNvSpPr/>
          <p:nvPr/>
        </p:nvSpPr>
        <p:spPr>
          <a:xfrm>
            <a:off x="279533" y="1556792"/>
            <a:ext cx="86764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b="1" dirty="0"/>
              <a:t>TELLIJA</a:t>
            </a:r>
            <a:r>
              <a:rPr lang="et-EE" dirty="0"/>
              <a:t>: Ettevõtluse Arendamise Sihtasutus Välisinvesteeringute Keskus </a:t>
            </a:r>
            <a:endParaRPr lang="en-US" dirty="0"/>
          </a:p>
          <a:p>
            <a:r>
              <a:rPr lang="et-EE" b="1" dirty="0"/>
              <a:t>RAHASTAJA</a:t>
            </a:r>
            <a:r>
              <a:rPr lang="et-EE" dirty="0"/>
              <a:t> :  Eesti Teadusagentuuri valdkondliku teadus- ja arendustegevuse tugevdamise programmi (RITA) tegevus 4 </a:t>
            </a:r>
          </a:p>
          <a:p>
            <a:r>
              <a:rPr lang="et-EE" dirty="0"/>
              <a:t>(projekt 014/14)</a:t>
            </a:r>
            <a:endParaRPr lang="en-US" dirty="0"/>
          </a:p>
          <a:p>
            <a:r>
              <a:rPr lang="en-US" b="1" dirty="0"/>
              <a:t>TEOSTAJA</a:t>
            </a:r>
            <a:r>
              <a:rPr lang="en-US" dirty="0"/>
              <a:t>: </a:t>
            </a:r>
            <a:r>
              <a:rPr lang="et-EE" dirty="0"/>
              <a:t>Tartu ülikooli majandusteaduskonna töörühm</a:t>
            </a:r>
            <a:r>
              <a:rPr lang="en-US" dirty="0"/>
              <a:t> </a:t>
            </a:r>
            <a:r>
              <a:rPr lang="et-EE" dirty="0"/>
              <a:t>U</a:t>
            </a:r>
            <a:r>
              <a:rPr lang="en-US" dirty="0"/>
              <a:t>r</a:t>
            </a:r>
            <a:r>
              <a:rPr lang="et-EE" dirty="0"/>
              <a:t>mas Varblane, Uku Varblane, Kristjan Pulk, Tiia Vissak, Oliver Lukason</a:t>
            </a:r>
            <a:endParaRPr lang="en-US" dirty="0"/>
          </a:p>
          <a:p>
            <a:r>
              <a:rPr lang="et-EE" b="1" dirty="0"/>
              <a:t>Läbiviimise aeg  15.09.2019 kuni 31.12.2020</a:t>
            </a:r>
            <a:endParaRPr lang="en-US" b="1" dirty="0"/>
          </a:p>
          <a:p>
            <a:endParaRPr lang="en-US" b="1" i="1" dirty="0"/>
          </a:p>
          <a:p>
            <a:r>
              <a:rPr lang="et-EE" b="1" i="1" dirty="0"/>
              <a:t>Uuringu raames viidi läbi</a:t>
            </a:r>
            <a:r>
              <a:rPr lang="et-EE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 veebipõhine küsitlus välisinvesteeringutega ettevõtete hulgas (117 vastajat)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intervjuud 80 Eestis tegutseva välisosalusega ettevõtte juhiga/juhtkonna liikmega</a:t>
            </a:r>
          </a:p>
          <a:p>
            <a:endParaRPr lang="et-EE" b="1" dirty="0"/>
          </a:p>
          <a:p>
            <a:endParaRPr lang="en-US" dirty="0"/>
          </a:p>
          <a:p>
            <a:endParaRPr lang="en-US" dirty="0"/>
          </a:p>
          <a:p>
            <a:endParaRPr lang="et-E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8FAC5-1F0F-4368-9FE5-0F75DA77604F}"/>
              </a:ext>
            </a:extLst>
          </p:cNvPr>
          <p:cNvSpPr txBox="1"/>
          <p:nvPr/>
        </p:nvSpPr>
        <p:spPr>
          <a:xfrm>
            <a:off x="279533" y="270995"/>
            <a:ext cx="90524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800" b="1" dirty="0"/>
              <a:t>„Nutikate välisinvesteeringute uuring: Eestis tegutseva</a:t>
            </a:r>
          </a:p>
          <a:p>
            <a:r>
              <a:rPr lang="et-EE" sz="2800" b="1" dirty="0"/>
              <a:t> välisosalusega ettevõtete analüüs, et selgitada välja uute </a:t>
            </a:r>
          </a:p>
          <a:p>
            <a:r>
              <a:rPr lang="et-EE" sz="2800" b="1" dirty="0"/>
              <a:t>välisinvesteeringute maandamise fookus ja kriteeriumid“ </a:t>
            </a:r>
          </a:p>
        </p:txBody>
      </p:sp>
    </p:spTree>
    <p:extLst>
      <p:ext uri="{BB962C8B-B14F-4D97-AF65-F5344CB8AC3E}">
        <p14:creationId xmlns:p14="http://schemas.microsoft.com/office/powerpoint/2010/main" val="329794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33D26-5355-4081-AB77-C02A3FC5A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90500"/>
            <a:ext cx="7772400" cy="1143000"/>
          </a:xfrm>
        </p:spPr>
        <p:txBody>
          <a:bodyPr/>
          <a:lstStyle/>
          <a:p>
            <a:r>
              <a:rPr lang="et-EE" sz="2800" b="1" dirty="0"/>
              <a:t>Eestisse tehtud </a:t>
            </a:r>
            <a:r>
              <a:rPr lang="et-EE" sz="2800" b="1" dirty="0" err="1"/>
              <a:t>väisinvesteeringute</a:t>
            </a:r>
            <a:r>
              <a:rPr lang="et-EE" sz="2800" b="1" dirty="0"/>
              <a:t> seis erinevates tegevusvaldkondades 2019.a. lõpus suurimate välisinvestorite päritoluriikide lõikes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82E2FD-56F2-4B78-807D-6A7245121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471513"/>
            <a:ext cx="8640960" cy="528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76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53C1B-6DBE-4728-A9F3-D747F210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872" cy="1287016"/>
          </a:xfrm>
        </p:spPr>
        <p:txBody>
          <a:bodyPr/>
          <a:lstStyle/>
          <a:p>
            <a:r>
              <a:rPr lang="et-EE" sz="2800" b="1" dirty="0"/>
              <a:t>Eestisse tehtud välisinvesteeringute seis erinevates tegevusvaldkondades 2019.a. lõpus suurimate välisinvestorite päritoluriikide lõikes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6C90D2-81E2-4D1F-821F-76CD5147B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556792"/>
            <a:ext cx="7488832" cy="508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25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2519A-4F0B-41D8-8450-80F05DF49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718220"/>
          </a:xfrm>
        </p:spPr>
        <p:txBody>
          <a:bodyPr/>
          <a:lstStyle/>
          <a:p>
            <a:r>
              <a:rPr lang="et-E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Eestist tehtud välisinvesteeringute seis erinevates tegevusvaldkondades 2019.a. lõpus investeeringute sihtriikide lõikes</a:t>
            </a:r>
            <a:endParaRPr lang="et-EE" sz="24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19D060-D2C4-4D7A-B52A-031162092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052736"/>
            <a:ext cx="7560840" cy="573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61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CA80-DEA4-4EB7-9B5B-66D6A489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86" y="1124744"/>
            <a:ext cx="8718662" cy="1143000"/>
          </a:xfrm>
        </p:spPr>
        <p:txBody>
          <a:bodyPr/>
          <a:lstStyle/>
          <a:p>
            <a:r>
              <a:rPr lang="fi-FI" altLang="et-EE" sz="2800" b="1" dirty="0"/>
              <a:t>Välisosalusega ettevõtluse osatähtsus Eesti </a:t>
            </a:r>
            <a:r>
              <a:rPr lang="et-EE" altLang="et-EE" sz="2800" b="1" dirty="0"/>
              <a:t>majanduses 200</a:t>
            </a:r>
            <a:r>
              <a:rPr lang="en-US" altLang="et-EE" sz="2800" b="1" dirty="0"/>
              <a:t>8</a:t>
            </a:r>
            <a:r>
              <a:rPr lang="et-EE" altLang="et-EE" sz="2800" b="1" dirty="0"/>
              <a:t>-</a:t>
            </a:r>
            <a:r>
              <a:rPr lang="fi-FI" altLang="et-EE" sz="2800" b="1" dirty="0"/>
              <a:t>2018 </a:t>
            </a:r>
            <a:r>
              <a:rPr lang="fi-FI" altLang="et-EE" sz="2400" b="1" dirty="0"/>
              <a:t>(protsentides üle 20 töötajaga ettevõtete hulgas)</a:t>
            </a:r>
            <a:endParaRPr lang="en-US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48775B-81B2-4ACF-8F6F-BD16EB967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752" y="2510806"/>
            <a:ext cx="9036496" cy="2341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874A98-D4A0-40A4-AE30-2F6A82CAE46C}"/>
              </a:ext>
            </a:extLst>
          </p:cNvPr>
          <p:cNvSpPr txBox="1"/>
          <p:nvPr/>
        </p:nvSpPr>
        <p:spPr>
          <a:xfrm>
            <a:off x="251520" y="6381516"/>
            <a:ext cx="451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Arvutatud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Eesti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Statistikameti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andmete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alusel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E66F7-F67C-4D3C-9446-0E8EDF4DA26E}"/>
              </a:ext>
            </a:extLst>
          </p:cNvPr>
          <p:cNvSpPr txBox="1"/>
          <p:nvPr/>
        </p:nvSpPr>
        <p:spPr>
          <a:xfrm>
            <a:off x="53752" y="4996522"/>
            <a:ext cx="8694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Eesti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majanduses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tervikuna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andsid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välisomandis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ettevõtted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2018.a. 41%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käibest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37%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tööhõivest</a:t>
            </a:r>
            <a:r>
              <a:rPr lang="et-EE" b="1" dirty="0">
                <a:solidFill>
                  <a:srgbClr val="3333FF"/>
                </a:solidFill>
              </a:rPr>
              <a:t>, 41% lisandväärtusest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ja </a:t>
            </a:r>
            <a:endParaRPr kumimoji="0" lang="et-EE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55 %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ekspordist</a:t>
            </a: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t-EE" dirty="0"/>
              <a:t>(üle 20 töötajaga ettevõtete hulgas)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41EC37-B93D-4E60-A76D-F8A54FB92C8C}"/>
              </a:ext>
            </a:extLst>
          </p:cNvPr>
          <p:cNvSpPr txBox="1"/>
          <p:nvPr/>
        </p:nvSpPr>
        <p:spPr>
          <a:xfrm>
            <a:off x="539552" y="0"/>
            <a:ext cx="73885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3333FF"/>
                </a:solidFill>
              </a:rPr>
              <a:t>Välisosalusega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ettevõtetel</a:t>
            </a:r>
            <a:r>
              <a:rPr lang="en-US" sz="3200" b="1" dirty="0">
                <a:solidFill>
                  <a:srgbClr val="3333FF"/>
                </a:solidFill>
              </a:rPr>
              <a:t> on </a:t>
            </a:r>
            <a:r>
              <a:rPr lang="en-US" sz="3200" b="1" dirty="0" err="1">
                <a:solidFill>
                  <a:srgbClr val="3333FF"/>
                </a:solidFill>
              </a:rPr>
              <a:t>väga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oluline</a:t>
            </a:r>
            <a:endParaRPr lang="en-US" sz="3200" b="1" dirty="0">
              <a:solidFill>
                <a:srgbClr val="3333FF"/>
              </a:solidFill>
            </a:endParaRPr>
          </a:p>
          <a:p>
            <a:r>
              <a:rPr lang="en-US" sz="3200" b="1" dirty="0">
                <a:solidFill>
                  <a:srgbClr val="3333FF"/>
                </a:solidFill>
              </a:rPr>
              <a:t> roll Eesti </a:t>
            </a:r>
            <a:r>
              <a:rPr lang="en-US" sz="3200" b="1" dirty="0" err="1">
                <a:solidFill>
                  <a:srgbClr val="3333FF"/>
                </a:solidFill>
              </a:rPr>
              <a:t>majanduses</a:t>
            </a:r>
            <a:endParaRPr lang="en-US" sz="3200" b="1" dirty="0">
              <a:solidFill>
                <a:srgbClr val="3333FF"/>
              </a:solidFill>
            </a:endParaRP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43AE02-5A2A-4BA9-B20D-ABF48F8E6468}"/>
              </a:ext>
            </a:extLst>
          </p:cNvPr>
          <p:cNvSpPr/>
          <p:nvPr/>
        </p:nvSpPr>
        <p:spPr>
          <a:xfrm>
            <a:off x="3491880" y="3400977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056786-394A-4D46-A840-D8A9B823AEB2}"/>
              </a:ext>
            </a:extLst>
          </p:cNvPr>
          <p:cNvSpPr/>
          <p:nvPr/>
        </p:nvSpPr>
        <p:spPr>
          <a:xfrm>
            <a:off x="5884564" y="3376796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48BB8B-9C8C-4CEC-8D8A-95ABDFC654EB}"/>
              </a:ext>
            </a:extLst>
          </p:cNvPr>
          <p:cNvSpPr/>
          <p:nvPr/>
        </p:nvSpPr>
        <p:spPr>
          <a:xfrm>
            <a:off x="8028384" y="4537578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51D353-5C63-49AF-8C46-0BB26217D90F}"/>
              </a:ext>
            </a:extLst>
          </p:cNvPr>
          <p:cNvSpPr/>
          <p:nvPr/>
        </p:nvSpPr>
        <p:spPr>
          <a:xfrm>
            <a:off x="4860032" y="4537578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60894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179512" y="216147"/>
            <a:ext cx="8424863" cy="1143000"/>
          </a:xfrm>
        </p:spPr>
        <p:txBody>
          <a:bodyPr/>
          <a:lstStyle/>
          <a:p>
            <a:r>
              <a:rPr lang="et-EE" altLang="et-EE" sz="2400" b="1" dirty="0"/>
              <a:t>Välisosalusega ettevõtluse osatähtsuse muutumine Eesti töötlevas tööstuses 1996-2017 (%)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59AE455-B52A-4C61-AA7E-135EB2249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84784"/>
            <a:ext cx="8781830" cy="54713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2BF4FC-4917-4832-817D-1525902970F2}"/>
              </a:ext>
            </a:extLst>
          </p:cNvPr>
          <p:cNvSpPr txBox="1"/>
          <p:nvPr/>
        </p:nvSpPr>
        <p:spPr>
          <a:xfrm>
            <a:off x="179512" y="1886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721441CF-8E90-4139-80EF-63818F79F51B}"/>
              </a:ext>
            </a:extLst>
          </p:cNvPr>
          <p:cNvSpPr/>
          <p:nvPr/>
        </p:nvSpPr>
        <p:spPr>
          <a:xfrm>
            <a:off x="8748464" y="5229200"/>
            <a:ext cx="284886" cy="2421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AEF4E0-9F9F-4301-BCE4-7B00DED341FF}"/>
              </a:ext>
            </a:extLst>
          </p:cNvPr>
          <p:cNvSpPr/>
          <p:nvPr/>
        </p:nvSpPr>
        <p:spPr>
          <a:xfrm>
            <a:off x="4381936" y="5325261"/>
            <a:ext cx="720080" cy="24214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47B44D-6C35-43D0-AD15-BB3516990A83}"/>
              </a:ext>
            </a:extLst>
          </p:cNvPr>
          <p:cNvSpPr/>
          <p:nvPr/>
        </p:nvSpPr>
        <p:spPr>
          <a:xfrm>
            <a:off x="8002467" y="5320481"/>
            <a:ext cx="720080" cy="24214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31D2D3-6FBD-457E-A424-F1E3983B379F}"/>
              </a:ext>
            </a:extLst>
          </p:cNvPr>
          <p:cNvSpPr/>
          <p:nvPr/>
        </p:nvSpPr>
        <p:spPr>
          <a:xfrm>
            <a:off x="6228184" y="5325607"/>
            <a:ext cx="720080" cy="24214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602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3244-B6D0-4FFD-BCC2-F6BB4188E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7772400" cy="1143000"/>
          </a:xfrm>
        </p:spPr>
        <p:txBody>
          <a:bodyPr/>
          <a:lstStyle/>
          <a:p>
            <a:r>
              <a:rPr lang="fi-FI" sz="2800" b="1" dirty="0" err="1"/>
              <a:t>Lisandväärtus</a:t>
            </a:r>
            <a:r>
              <a:rPr lang="fi-FI" sz="2800" b="1" dirty="0"/>
              <a:t> </a:t>
            </a:r>
            <a:r>
              <a:rPr lang="fi-FI" sz="2800" b="1" dirty="0" err="1"/>
              <a:t>töötaja</a:t>
            </a:r>
            <a:r>
              <a:rPr lang="fi-FI" sz="2800" b="1" dirty="0"/>
              <a:t> kohta (</a:t>
            </a:r>
            <a:r>
              <a:rPr lang="fi-FI" sz="2800" b="1" dirty="0" err="1"/>
              <a:t>tuh</a:t>
            </a:r>
            <a:r>
              <a:rPr lang="fi-FI" sz="2800" b="1" dirty="0"/>
              <a:t>.</a:t>
            </a:r>
            <a:r>
              <a:rPr lang="et-EE" sz="2800" b="1" dirty="0"/>
              <a:t> </a:t>
            </a:r>
            <a:r>
              <a:rPr lang="fi-FI" sz="2800" b="1" dirty="0" err="1"/>
              <a:t>eurodes</a:t>
            </a:r>
            <a:r>
              <a:rPr lang="fi-FI" sz="2800" b="1" dirty="0"/>
              <a:t>) välis- ja </a:t>
            </a:r>
            <a:r>
              <a:rPr lang="fi-FI" sz="2800" b="1" dirty="0" err="1"/>
              <a:t>kodumaises</a:t>
            </a:r>
            <a:r>
              <a:rPr lang="fi-FI" sz="2800" b="1" dirty="0"/>
              <a:t> </a:t>
            </a:r>
            <a:r>
              <a:rPr lang="fi-FI" sz="2800" b="1" dirty="0" err="1"/>
              <a:t>omanduses</a:t>
            </a:r>
            <a:r>
              <a:rPr lang="fi-FI" sz="2800" b="1" dirty="0"/>
              <a:t> </a:t>
            </a:r>
            <a:r>
              <a:rPr lang="et-EE" sz="2800" b="1" dirty="0"/>
              <a:t>Eesti </a:t>
            </a:r>
            <a:r>
              <a:rPr lang="fi-FI" sz="2800" b="1" dirty="0" err="1"/>
              <a:t>töötleva</a:t>
            </a:r>
            <a:r>
              <a:rPr lang="fi-FI" sz="2800" b="1" dirty="0"/>
              <a:t> </a:t>
            </a:r>
            <a:r>
              <a:rPr lang="fi-FI" sz="2800" b="1" dirty="0" err="1"/>
              <a:t>tööstuse</a:t>
            </a:r>
            <a:r>
              <a:rPr lang="fi-FI" sz="2800" b="1" dirty="0"/>
              <a:t> </a:t>
            </a:r>
            <a:r>
              <a:rPr lang="fi-FI" sz="2800" b="1" dirty="0" err="1"/>
              <a:t>ettevõtetes</a:t>
            </a:r>
            <a:r>
              <a:rPr lang="et-EE" sz="2800" b="1" dirty="0"/>
              <a:t> 2008-2018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03A985-1452-4E3B-B9F7-161C2A43F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556792"/>
            <a:ext cx="8765445" cy="4896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A1D2F4-C7A8-47F5-AA88-5C600E11EF0C}"/>
              </a:ext>
            </a:extLst>
          </p:cNvPr>
          <p:cNvSpPr txBox="1"/>
          <p:nvPr/>
        </p:nvSpPr>
        <p:spPr>
          <a:xfrm>
            <a:off x="1115616" y="1844824"/>
            <a:ext cx="6067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Välisosalusega</a:t>
            </a:r>
            <a:r>
              <a:rPr lang="en-US" b="1" dirty="0"/>
              <a:t> </a:t>
            </a:r>
            <a:r>
              <a:rPr lang="en-US" b="1" dirty="0" err="1"/>
              <a:t>ettevõtete</a:t>
            </a:r>
            <a:r>
              <a:rPr lang="en-US" b="1" dirty="0"/>
              <a:t> </a:t>
            </a:r>
            <a:r>
              <a:rPr lang="en-US" b="1" dirty="0" err="1"/>
              <a:t>tootlikkus</a:t>
            </a:r>
            <a:r>
              <a:rPr lang="en-US" b="1" dirty="0"/>
              <a:t> on </a:t>
            </a:r>
            <a:r>
              <a:rPr lang="en-US" b="1" dirty="0" err="1"/>
              <a:t>olnud</a:t>
            </a:r>
            <a:endParaRPr lang="en-US" b="1" dirty="0"/>
          </a:p>
          <a:p>
            <a:r>
              <a:rPr lang="en-US" b="1" dirty="0" err="1"/>
              <a:t>püsivalt</a:t>
            </a:r>
            <a:r>
              <a:rPr lang="en-US" b="1" dirty="0"/>
              <a:t> </a:t>
            </a:r>
            <a:r>
              <a:rPr lang="en-US" b="1" dirty="0" err="1"/>
              <a:t>kõrgem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5041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FABF3-9FC7-4666-AAEF-A5C58C109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7625"/>
            <a:ext cx="7772400" cy="1143000"/>
          </a:xfrm>
        </p:spPr>
        <p:txBody>
          <a:bodyPr/>
          <a:lstStyle/>
          <a:p>
            <a:r>
              <a:rPr lang="et-EE" sz="2400" b="1" dirty="0"/>
              <a:t>Tootlikkus töötaja kohta lisandväärtuse komponentideks jagatuna Eesti ja välisosalusega ettevõtete hulgas Eesti töötlevas tööstuses (tuh. eurodes aastas)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644DF4-8481-4FB3-AE4C-2C7FFEF48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9" y="1192162"/>
            <a:ext cx="5152131" cy="2901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3BB58A-5EFE-4DE4-8E51-EF398EB0B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3823051"/>
            <a:ext cx="4572000" cy="30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8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03F0-9396-45F1-9FE0-A9DDFFEE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91" y="170855"/>
            <a:ext cx="7772400" cy="1143000"/>
          </a:xfrm>
        </p:spPr>
        <p:txBody>
          <a:bodyPr/>
          <a:lstStyle/>
          <a:p>
            <a:r>
              <a:rPr lang="et-EE" sz="3200" b="1" dirty="0"/>
              <a:t>Eesti ettevõtete kuuluvus suurusgruppidesse omandivormi alusel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B3D32E-EAE4-4274-8FDD-B1F456722A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736932"/>
              </p:ext>
            </p:extLst>
          </p:nvPr>
        </p:nvGraphicFramePr>
        <p:xfrm>
          <a:off x="1403648" y="2204864"/>
          <a:ext cx="6192687" cy="3227740"/>
        </p:xfrm>
        <a:graphic>
          <a:graphicData uri="http://schemas.openxmlformats.org/drawingml/2006/table">
            <a:tbl>
              <a:tblPr firstRow="1" firstCol="1" bandRow="1"/>
              <a:tblGrid>
                <a:gridCol w="1390053">
                  <a:extLst>
                    <a:ext uri="{9D8B030D-6E8A-4147-A177-3AD203B41FA5}">
                      <a16:colId xmlns:a16="http://schemas.microsoft.com/office/drawing/2014/main" val="2915769941"/>
                    </a:ext>
                  </a:extLst>
                </a:gridCol>
                <a:gridCol w="788946">
                  <a:extLst>
                    <a:ext uri="{9D8B030D-6E8A-4147-A177-3AD203B41FA5}">
                      <a16:colId xmlns:a16="http://schemas.microsoft.com/office/drawing/2014/main" val="754708092"/>
                    </a:ext>
                  </a:extLst>
                </a:gridCol>
                <a:gridCol w="835720">
                  <a:extLst>
                    <a:ext uri="{9D8B030D-6E8A-4147-A177-3AD203B41FA5}">
                      <a16:colId xmlns:a16="http://schemas.microsoft.com/office/drawing/2014/main" val="2855425041"/>
                    </a:ext>
                  </a:extLst>
                </a:gridCol>
                <a:gridCol w="835720">
                  <a:extLst>
                    <a:ext uri="{9D8B030D-6E8A-4147-A177-3AD203B41FA5}">
                      <a16:colId xmlns:a16="http://schemas.microsoft.com/office/drawing/2014/main" val="122211618"/>
                    </a:ext>
                  </a:extLst>
                </a:gridCol>
                <a:gridCol w="932175">
                  <a:extLst>
                    <a:ext uri="{9D8B030D-6E8A-4147-A177-3AD203B41FA5}">
                      <a16:colId xmlns:a16="http://schemas.microsoft.com/office/drawing/2014/main" val="84264922"/>
                    </a:ext>
                  </a:extLst>
                </a:gridCol>
                <a:gridCol w="762002">
                  <a:extLst>
                    <a:ext uri="{9D8B030D-6E8A-4147-A177-3AD203B41FA5}">
                      <a16:colId xmlns:a16="http://schemas.microsoft.com/office/drawing/2014/main" val="3321615521"/>
                    </a:ext>
                  </a:extLst>
                </a:gridCol>
                <a:gridCol w="648071">
                  <a:extLst>
                    <a:ext uri="{9D8B030D-6E8A-4147-A177-3AD203B41FA5}">
                      <a16:colId xmlns:a16="http://schemas.microsoft.com/office/drawing/2014/main" val="3991754495"/>
                    </a:ext>
                  </a:extLst>
                </a:gridCol>
              </a:tblGrid>
              <a:tr h="882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Suurusgrupp</a:t>
                      </a:r>
                      <a:endParaRPr lang="et-EE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MÜÜGITULU</a:t>
                      </a:r>
                      <a:endParaRPr lang="et-EE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BILANSIMAHT</a:t>
                      </a:r>
                      <a:endParaRPr lang="et-EE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TÖÖTAJAD</a:t>
                      </a:r>
                      <a:endParaRPr lang="et-EE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733768"/>
                  </a:ext>
                </a:extLst>
              </a:tr>
              <a:tr h="6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Omand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Kodu</a:t>
                      </a:r>
                      <a:endParaRPr lang="et-EE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Välis</a:t>
                      </a:r>
                      <a:endParaRPr lang="et-EE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Kodu</a:t>
                      </a:r>
                      <a:endParaRPr lang="et-EE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Välis</a:t>
                      </a:r>
                      <a:endParaRPr lang="et-EE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Kodu</a:t>
                      </a:r>
                      <a:endParaRPr lang="et-EE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Välis</a:t>
                      </a:r>
                      <a:endParaRPr lang="et-EE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511343"/>
                  </a:ext>
                </a:extLst>
              </a:tr>
              <a:tr h="426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Mikro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54%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098877"/>
                  </a:ext>
                </a:extLst>
              </a:tr>
              <a:tr h="426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Väike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92852"/>
                  </a:ext>
                </a:extLst>
              </a:tr>
              <a:tr h="426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Keskmine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289866"/>
                  </a:ext>
                </a:extLst>
              </a:tr>
              <a:tr h="426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Suur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1072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651741A-7019-46E8-A6C9-5462B05B2939}"/>
              </a:ext>
            </a:extLst>
          </p:cNvPr>
          <p:cNvSpPr txBox="1"/>
          <p:nvPr/>
        </p:nvSpPr>
        <p:spPr>
          <a:xfrm>
            <a:off x="107504" y="6017567"/>
            <a:ext cx="9193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Äriregistris käibemaksukohustuslasest firmade üldkogum (90187 firmat)</a:t>
            </a:r>
          </a:p>
          <a:p>
            <a:r>
              <a:rPr lang="et-EE" dirty="0"/>
              <a:t>s.h. 2963 </a:t>
            </a:r>
            <a:r>
              <a:rPr lang="et-EE" dirty="0" err="1"/>
              <a:t>välis</a:t>
            </a:r>
            <a:r>
              <a:rPr lang="et-EE" dirty="0"/>
              <a:t>- ning 87224 kodumaises omandis olevat ettevõtet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51610-5C63-4026-A978-565A436DFE02}"/>
              </a:ext>
            </a:extLst>
          </p:cNvPr>
          <p:cNvSpPr txBox="1"/>
          <p:nvPr/>
        </p:nvSpPr>
        <p:spPr>
          <a:xfrm>
            <a:off x="323528" y="1381429"/>
            <a:ext cx="7190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3333FF"/>
                </a:solidFill>
              </a:rPr>
              <a:t>Välisoalusega</a:t>
            </a:r>
            <a:r>
              <a:rPr lang="en-US" b="1" dirty="0">
                <a:solidFill>
                  <a:srgbClr val="3333FF"/>
                </a:solidFill>
              </a:rPr>
              <a:t> </a:t>
            </a:r>
            <a:r>
              <a:rPr lang="en-US" b="1" dirty="0" err="1">
                <a:solidFill>
                  <a:srgbClr val="3333FF"/>
                </a:solidFill>
              </a:rPr>
              <a:t>ettevõtted</a:t>
            </a:r>
            <a:r>
              <a:rPr lang="en-US" b="1" dirty="0">
                <a:solidFill>
                  <a:srgbClr val="3333FF"/>
                </a:solidFill>
              </a:rPr>
              <a:t> on </a:t>
            </a:r>
            <a:r>
              <a:rPr lang="en-US" b="1" dirty="0" err="1">
                <a:solidFill>
                  <a:srgbClr val="3333FF"/>
                </a:solidFill>
              </a:rPr>
              <a:t>keskmiselt</a:t>
            </a:r>
            <a:r>
              <a:rPr lang="en-US" b="1" dirty="0">
                <a:solidFill>
                  <a:srgbClr val="3333FF"/>
                </a:solidFill>
              </a:rPr>
              <a:t> </a:t>
            </a:r>
            <a:r>
              <a:rPr lang="en-US" b="1" dirty="0" err="1">
                <a:solidFill>
                  <a:srgbClr val="3333FF"/>
                </a:solidFill>
              </a:rPr>
              <a:t>suuremad</a:t>
            </a:r>
            <a:r>
              <a:rPr lang="en-US" b="1" dirty="0">
                <a:solidFill>
                  <a:srgbClr val="3333FF"/>
                </a:solidFill>
              </a:rPr>
              <a:t> </a:t>
            </a:r>
            <a:r>
              <a:rPr lang="en-US" b="1" dirty="0" err="1">
                <a:solidFill>
                  <a:srgbClr val="3333FF"/>
                </a:solidFill>
              </a:rPr>
              <a:t>kui</a:t>
            </a:r>
            <a:r>
              <a:rPr lang="en-US" b="1" dirty="0">
                <a:solidFill>
                  <a:srgbClr val="3333FF"/>
                </a:solidFill>
              </a:rPr>
              <a:t> </a:t>
            </a:r>
          </a:p>
          <a:p>
            <a:r>
              <a:rPr lang="en-US" b="1" dirty="0" err="1">
                <a:solidFill>
                  <a:srgbClr val="3333FF"/>
                </a:solidFill>
              </a:rPr>
              <a:t>kodumaises</a:t>
            </a:r>
            <a:r>
              <a:rPr lang="en-US" b="1" dirty="0">
                <a:solidFill>
                  <a:srgbClr val="3333FF"/>
                </a:solidFill>
              </a:rPr>
              <a:t> </a:t>
            </a:r>
            <a:r>
              <a:rPr lang="en-US" b="1" dirty="0" err="1">
                <a:solidFill>
                  <a:srgbClr val="3333FF"/>
                </a:solidFill>
              </a:rPr>
              <a:t>omanduses</a:t>
            </a:r>
            <a:r>
              <a:rPr lang="en-US" b="1" dirty="0">
                <a:solidFill>
                  <a:srgbClr val="3333FF"/>
                </a:solidFill>
              </a:rPr>
              <a:t> </a:t>
            </a:r>
            <a:r>
              <a:rPr lang="en-US" b="1" dirty="0" err="1">
                <a:solidFill>
                  <a:srgbClr val="3333FF"/>
                </a:solidFill>
              </a:rPr>
              <a:t>ettevõtted</a:t>
            </a:r>
            <a:endParaRPr lang="en-US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88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848600" cy="685800"/>
          </a:xfrm>
        </p:spPr>
        <p:txBody>
          <a:bodyPr/>
          <a:lstStyle/>
          <a:p>
            <a:pPr eaLnBrk="1" hangingPunct="1"/>
            <a:r>
              <a:rPr lang="et-EE" altLang="en-US" sz="3200" b="1">
                <a:cs typeface="Times New Roman" pitchFamily="18" charset="0"/>
              </a:rPr>
              <a:t>Välisinvesteeringute kasulikkus sihtriigi seisukohalt</a:t>
            </a:r>
            <a:endParaRPr lang="en-GB" altLang="en-US" sz="3200" b="1">
              <a:cs typeface="Times New Roman" pitchFamily="18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34672" cy="4495800"/>
          </a:xfrm>
        </p:spPr>
        <p:txBody>
          <a:bodyPr/>
          <a:lstStyle/>
          <a:p>
            <a:pPr algn="just" eaLnBrk="1" hangingPunct="1"/>
            <a:r>
              <a:rPr lang="et-EE" altLang="en-US" b="1" dirty="0">
                <a:cs typeface="Times New Roman" pitchFamily="18" charset="0"/>
              </a:rPr>
              <a:t>kapitali,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t-EE" altLang="en-US" b="1" dirty="0">
                <a:cs typeface="Times New Roman" pitchFamily="18" charset="0"/>
              </a:rPr>
              <a:t>tehnoloogia </a:t>
            </a:r>
            <a:r>
              <a:rPr lang="en-US" altLang="en-US" b="1" dirty="0">
                <a:cs typeface="Times New Roman" pitchFamily="18" charset="0"/>
              </a:rPr>
              <a:t>ja </a:t>
            </a:r>
            <a:r>
              <a:rPr lang="en-US" altLang="en-US" b="1" dirty="0" err="1">
                <a:cs typeface="Times New Roman" pitchFamily="18" charset="0"/>
              </a:rPr>
              <a:t>teadmuse</a:t>
            </a:r>
            <a:endParaRPr lang="en-US" altLang="en-US" b="1" dirty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b="1" dirty="0">
                <a:cs typeface="Times New Roman" pitchFamily="18" charset="0"/>
              </a:rPr>
              <a:t>       </a:t>
            </a:r>
            <a:r>
              <a:rPr lang="et-EE" altLang="en-US" b="1" dirty="0">
                <a:cs typeface="Times New Roman" pitchFamily="18" charset="0"/>
              </a:rPr>
              <a:t>sissevooluna; </a:t>
            </a:r>
          </a:p>
          <a:p>
            <a:pPr algn="just" eaLnBrk="1" hangingPunct="1"/>
            <a:r>
              <a:rPr lang="et-EE" altLang="en-US" b="1" dirty="0">
                <a:cs typeface="Times New Roman" pitchFamily="18" charset="0"/>
              </a:rPr>
              <a:t>töökohtade loojana</a:t>
            </a:r>
            <a:endParaRPr lang="et-EE" altLang="en-US" b="1" dirty="0"/>
          </a:p>
          <a:p>
            <a:pPr algn="just" eaLnBrk="1" hangingPunct="1"/>
            <a:r>
              <a:rPr lang="et-EE" altLang="en-US" b="1" dirty="0">
                <a:cs typeface="Times New Roman" pitchFamily="18" charset="0"/>
              </a:rPr>
              <a:t>kaubavahetuse loojana;</a:t>
            </a:r>
            <a:endParaRPr lang="et-EE" altLang="en-US" b="1" dirty="0"/>
          </a:p>
          <a:p>
            <a:pPr algn="just" eaLnBrk="1" hangingPunct="1"/>
            <a:r>
              <a:rPr lang="et-EE" altLang="en-US" b="1" dirty="0">
                <a:cs typeface="Times New Roman" pitchFamily="18" charset="0"/>
              </a:rPr>
              <a:t>konkurentsi </a:t>
            </a:r>
            <a:r>
              <a:rPr lang="et-EE" altLang="en-US" b="1" dirty="0" err="1">
                <a:cs typeface="Times New Roman" pitchFamily="18" charset="0"/>
              </a:rPr>
              <a:t>elavdajana</a:t>
            </a:r>
            <a:endParaRPr lang="et-EE" altLang="en-US" b="1" dirty="0">
              <a:cs typeface="Times New Roman" pitchFamily="18" charset="0"/>
            </a:endParaRPr>
          </a:p>
          <a:p>
            <a:pPr algn="just" eaLnBrk="1" hangingPunct="1"/>
            <a:r>
              <a:rPr lang="et-EE" altLang="en-US" b="1" dirty="0">
                <a:cs typeface="Times New Roman" pitchFamily="18" charset="0"/>
              </a:rPr>
              <a:t>maksebilansi </a:t>
            </a:r>
            <a:r>
              <a:rPr lang="et-EE" altLang="en-US" b="1" dirty="0" err="1">
                <a:cs typeface="Times New Roman" pitchFamily="18" charset="0"/>
              </a:rPr>
              <a:t>tasakaalustajana</a:t>
            </a:r>
            <a:endParaRPr lang="et-EE" altLang="en-US" b="1" dirty="0"/>
          </a:p>
          <a:p>
            <a:pPr algn="just" eaLnBrk="1" hangingPunct="1">
              <a:buFontTx/>
              <a:buNone/>
            </a:pPr>
            <a:endParaRPr lang="en-US" alt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11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CCFE7-4B51-4B16-9E6D-6549E713095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9512" y="116632"/>
            <a:ext cx="8712968" cy="623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Kaudsete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ehk </a:t>
            </a:r>
            <a:r>
              <a:rPr lang="en-US" sz="28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spillover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efektide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peamised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kanalid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t-EE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demonstratsiooniefekt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kohalikud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ettevõtjad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imiteerivad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MNE</a:t>
            </a:r>
            <a:r>
              <a:rPr lang="et-E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t-EE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hargmaise</a:t>
            </a:r>
            <a:r>
              <a:rPr lang="et-E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ettevõtte)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tootmisprotsesse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ja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tööviise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t-EE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väljaõppeefekt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töötajate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liikumine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MNE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tütarettevõttest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tööle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teistesse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ettevõt</a:t>
            </a:r>
            <a:r>
              <a:rPr lang="et-E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tesse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t-EE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konkurentsiefekt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: MNE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tütarettevõtte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konkurents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sunnib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kohalikke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tootjaid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konkurentsis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püsimiseks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võtma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kasutusele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uusi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tehnoloogiaid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ja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tööviise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t-EE" sz="24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OVI</a:t>
            </a:r>
            <a:r>
              <a:rPr lang="et-E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positiivne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mõju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samas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võib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kohalik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ettevõte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kaotada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oma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turuosa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uuele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konkurendile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OVI </a:t>
            </a:r>
            <a:r>
              <a:rPr lang="en-US" sz="2400" b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negatiivne</a:t>
            </a:r>
            <a:r>
              <a:rPr lang="en-US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mõju</a:t>
            </a:r>
            <a:r>
              <a:rPr lang="en-US" sz="24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t-EE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err="1">
                <a:ea typeface="Times New Roman" panose="02020603050405020304" pitchFamily="18" charset="0"/>
              </a:rPr>
              <a:t>ekspordiefekt</a:t>
            </a:r>
            <a:r>
              <a:rPr lang="en-US" sz="2400" dirty="0"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a typeface="Times New Roman" panose="02020603050405020304" pitchFamily="18" charset="0"/>
              </a:rPr>
              <a:t>kohalikud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tootjad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omandavad</a:t>
            </a:r>
            <a:r>
              <a:rPr lang="en-US" sz="2400" dirty="0">
                <a:ea typeface="Times New Roman" panose="02020603050405020304" pitchFamily="18" charset="0"/>
              </a:rPr>
              <a:t> MNE </a:t>
            </a:r>
            <a:r>
              <a:rPr lang="en-US" sz="2400" dirty="0" err="1">
                <a:ea typeface="Times New Roman" panose="02020603050405020304" pitchFamily="18" charset="0"/>
              </a:rPr>
              <a:t>tütarettevõtetelt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eksportimisalaseid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teadmisi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298676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587375"/>
          </a:xfrm>
        </p:spPr>
        <p:txBody>
          <a:bodyPr/>
          <a:lstStyle/>
          <a:p>
            <a:r>
              <a:rPr lang="et-EE" altLang="en-US" sz="2800" b="1" dirty="0"/>
              <a:t>Põhimõisted</a:t>
            </a:r>
            <a:endParaRPr lang="en-US" altLang="en-US" sz="2800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59569" y="980728"/>
            <a:ext cx="8424862" cy="4114800"/>
          </a:xfrm>
        </p:spPr>
        <p:txBody>
          <a:bodyPr/>
          <a:lstStyle/>
          <a:p>
            <a:pPr>
              <a:defRPr/>
            </a:pPr>
            <a:r>
              <a:rPr lang="et-EE" altLang="en-US" sz="2800" b="1" dirty="0"/>
              <a:t>Välismaine otseinvesteering </a:t>
            </a:r>
            <a:r>
              <a:rPr lang="fi-FI" altLang="en-US" sz="2800" dirty="0"/>
              <a:t>(</a:t>
            </a:r>
            <a:r>
              <a:rPr lang="fi-FI" altLang="en-US" sz="2800" dirty="0" err="1"/>
              <a:t>välisomaniku</a:t>
            </a:r>
            <a:r>
              <a:rPr lang="fi-FI" altLang="en-US" sz="2800" dirty="0"/>
              <a:t> </a:t>
            </a:r>
            <a:r>
              <a:rPr lang="fi-FI" altLang="en-US" sz="2800" dirty="0" err="1"/>
              <a:t>osakaal</a:t>
            </a:r>
            <a:r>
              <a:rPr lang="fi-FI" altLang="en-US" sz="2800" dirty="0"/>
              <a:t> </a:t>
            </a:r>
            <a:r>
              <a:rPr lang="fi-FI" altLang="en-US" sz="2800" dirty="0" err="1"/>
              <a:t>aktsiakapitalis</a:t>
            </a:r>
            <a:r>
              <a:rPr lang="fi-FI" altLang="en-US" sz="2800" dirty="0"/>
              <a:t> </a:t>
            </a:r>
            <a:r>
              <a:rPr lang="et-EE" altLang="en-US" sz="2800" dirty="0"/>
              <a:t>on </a:t>
            </a:r>
            <a:r>
              <a:rPr lang="fi-FI" altLang="en-US" sz="2800" dirty="0"/>
              <a:t>10%</a:t>
            </a:r>
            <a:r>
              <a:rPr lang="et-EE" altLang="en-US" sz="2800" dirty="0"/>
              <a:t> või rohkem</a:t>
            </a:r>
            <a:r>
              <a:rPr lang="fi-FI" altLang="en-US" sz="2800" dirty="0"/>
              <a:t>)</a:t>
            </a:r>
            <a:r>
              <a:rPr lang="et-EE" altLang="en-US" sz="2800" dirty="0"/>
              <a:t>  </a:t>
            </a:r>
          </a:p>
          <a:p>
            <a:pPr>
              <a:defRPr/>
            </a:pPr>
            <a:r>
              <a:rPr lang="et-EE" altLang="en-US" sz="2800" b="1" dirty="0"/>
              <a:t>Portfellinvesteering </a:t>
            </a:r>
            <a:r>
              <a:rPr lang="et-EE" altLang="en-US" sz="2800" dirty="0"/>
              <a:t>(kui </a:t>
            </a:r>
            <a:r>
              <a:rPr lang="et-EE" altLang="en-US" sz="2800" dirty="0" err="1"/>
              <a:t>välisomaniku</a:t>
            </a:r>
            <a:r>
              <a:rPr lang="et-EE" altLang="en-US" sz="2800" dirty="0"/>
              <a:t> osakaal aktsiakapitalis on alla 10%)</a:t>
            </a:r>
          </a:p>
          <a:p>
            <a:pPr>
              <a:defRPr/>
            </a:pPr>
            <a:r>
              <a:rPr lang="et-EE" altLang="en-US" sz="2800" b="1" dirty="0"/>
              <a:t>Välismaine o</a:t>
            </a:r>
            <a:r>
              <a:rPr lang="et-EE" altLang="en-US" sz="2800" b="1" dirty="0">
                <a:cs typeface="Times New Roman" pitchFamily="18" charset="0"/>
              </a:rPr>
              <a:t>tseinvesteering </a:t>
            </a:r>
            <a:r>
              <a:rPr lang="et-EE" altLang="en-US" sz="2800" dirty="0">
                <a:cs typeface="Times New Roman" pitchFamily="18" charset="0"/>
              </a:rPr>
              <a:t>koosne</a:t>
            </a:r>
            <a:r>
              <a:rPr lang="et-EE" altLang="en-US" sz="2800" dirty="0"/>
              <a:t>b</a:t>
            </a:r>
            <a:r>
              <a:rPr lang="et-EE" altLang="en-US" sz="2800" dirty="0">
                <a:cs typeface="Times New Roman" pitchFamily="18" charset="0"/>
              </a:rPr>
              <a:t>: aktsiakapitalist, </a:t>
            </a:r>
            <a:r>
              <a:rPr lang="et-EE" altLang="en-US" sz="2800" dirty="0" err="1">
                <a:cs typeface="Times New Roman" pitchFamily="18" charset="0"/>
              </a:rPr>
              <a:t>reinvesteeritud</a:t>
            </a:r>
            <a:r>
              <a:rPr lang="et-EE" altLang="en-US" sz="2800" dirty="0">
                <a:cs typeface="Times New Roman" pitchFamily="18" charset="0"/>
              </a:rPr>
              <a:t> tulust ja laenujäägi muutusest.</a:t>
            </a:r>
          </a:p>
          <a:p>
            <a:pPr>
              <a:defRPr/>
            </a:pPr>
            <a:r>
              <a:rPr lang="et-EE" altLang="en-US" sz="2800" b="1" dirty="0"/>
              <a:t>Välisinvesteeringute voog </a:t>
            </a:r>
            <a:r>
              <a:rPr lang="et-EE" altLang="en-US" sz="2800" i="1" dirty="0"/>
              <a:t>(FDI </a:t>
            </a:r>
            <a:r>
              <a:rPr lang="et-EE" altLang="en-US" sz="2800" i="1" dirty="0" err="1"/>
              <a:t>flow</a:t>
            </a:r>
            <a:r>
              <a:rPr lang="et-EE" altLang="en-US" sz="2800" i="1" dirty="0"/>
              <a:t>) - </a:t>
            </a:r>
            <a:r>
              <a:rPr lang="et-EE" altLang="en-US" sz="2800" dirty="0"/>
              <a:t>aasta jooksul riiki tulnud ja välja viidud välisinvesteeringute vahe</a:t>
            </a:r>
          </a:p>
          <a:p>
            <a:pPr>
              <a:defRPr/>
            </a:pPr>
            <a:r>
              <a:rPr lang="et-EE" altLang="en-US" sz="2800" b="1" dirty="0"/>
              <a:t>Välisinvesteeringute </a:t>
            </a:r>
            <a:r>
              <a:rPr lang="en-US" altLang="en-US" sz="2800" b="1" dirty="0"/>
              <a:t>seis e. </a:t>
            </a:r>
            <a:r>
              <a:rPr lang="et-EE" altLang="en-US" sz="2800" b="1" dirty="0"/>
              <a:t>positsioon </a:t>
            </a:r>
            <a:r>
              <a:rPr lang="et-EE" altLang="en-US" sz="2800" i="1" dirty="0"/>
              <a:t>(FDI </a:t>
            </a:r>
            <a:r>
              <a:rPr lang="et-EE" altLang="en-US" sz="2800" i="1" dirty="0" err="1"/>
              <a:t>stock</a:t>
            </a:r>
            <a:r>
              <a:rPr lang="et-EE" altLang="en-US" sz="2800" i="1" dirty="0"/>
              <a:t>) - </a:t>
            </a:r>
            <a:r>
              <a:rPr lang="et-EE" altLang="en-US" sz="2800" dirty="0"/>
              <a:t>kogu senise ajaloo jooksul riiki tehtud välisinvesteeringute koguväärtus antud aasta lõpus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E6B62-0102-432B-ABD0-B5839C25A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4114800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et-EE" sz="3600" b="1" i="1" kern="1200" dirty="0">
                <a:solidFill>
                  <a:srgbClr val="000000"/>
                </a:solidFill>
                <a:latin typeface="Times New Roman" pitchFamily="18" charset="0"/>
              </a:rPr>
              <a:t>Uuringu raames viidi läbi:</a:t>
            </a:r>
          </a:p>
          <a:p>
            <a:pPr marL="0" lvl="0" indent="0">
              <a:spcBef>
                <a:spcPct val="0"/>
              </a:spcBef>
              <a:buNone/>
            </a:pPr>
            <a:endParaRPr lang="et-EE" sz="2400" kern="12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t-EE" sz="2400" b="1" kern="1200" dirty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t-EE" b="1" kern="1200" dirty="0">
                <a:solidFill>
                  <a:srgbClr val="000000"/>
                </a:solidFill>
                <a:latin typeface="Times New Roman" pitchFamily="18" charset="0"/>
              </a:rPr>
              <a:t>eebipõhine küsitlus välisinvesteeringutega ettevõtete hulgas (117 vastajat)</a:t>
            </a: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t-EE" b="1" kern="1200" dirty="0">
                <a:solidFill>
                  <a:srgbClr val="000000"/>
                </a:solidFill>
                <a:latin typeface="Times New Roman" pitchFamily="18" charset="0"/>
              </a:rPr>
              <a:t>intervjuud 80 Eestis tegutseva välisosalusega ettevõtte juhiga/juhtkonna liikmega</a:t>
            </a: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t-EE" kern="1200" dirty="0">
                <a:solidFill>
                  <a:srgbClr val="000000"/>
                </a:solidFill>
                <a:latin typeface="Times New Roman" pitchFamily="18" charset="0"/>
              </a:rPr>
              <a:t>Valimites oli esindatud nii:</a:t>
            </a:r>
          </a:p>
          <a:p>
            <a:pPr lvl="0">
              <a:spcBef>
                <a:spcPct val="0"/>
              </a:spcBef>
              <a:buFontTx/>
              <a:buChar char="-"/>
            </a:pPr>
            <a:r>
              <a:rPr lang="et-EE" kern="1200" dirty="0">
                <a:solidFill>
                  <a:srgbClr val="000000"/>
                </a:solidFill>
                <a:latin typeface="Times New Roman" pitchFamily="18" charset="0"/>
              </a:rPr>
              <a:t>tööstus- kui teenindusettevõtted;</a:t>
            </a:r>
          </a:p>
          <a:p>
            <a:pPr lvl="0">
              <a:spcBef>
                <a:spcPct val="0"/>
              </a:spcBef>
              <a:buFontTx/>
              <a:buChar char="-"/>
            </a:pPr>
            <a:r>
              <a:rPr lang="et-EE" kern="1200" dirty="0">
                <a:solidFill>
                  <a:srgbClr val="000000"/>
                </a:solidFill>
                <a:latin typeface="Times New Roman" pitchFamily="18" charset="0"/>
              </a:rPr>
              <a:t>suured ja väikesed;</a:t>
            </a:r>
          </a:p>
          <a:p>
            <a:pPr lvl="0">
              <a:spcBef>
                <a:spcPct val="0"/>
              </a:spcBef>
              <a:buFontTx/>
              <a:buChar char="-"/>
            </a:pPr>
            <a:r>
              <a:rPr lang="et-EE" kern="1200" dirty="0">
                <a:solidFill>
                  <a:srgbClr val="000000"/>
                </a:solidFill>
                <a:latin typeface="Times New Roman" pitchFamily="18" charset="0"/>
              </a:rPr>
              <a:t>kaua tegutsenud ja uued;</a:t>
            </a:r>
          </a:p>
          <a:p>
            <a:pPr lvl="0">
              <a:spcBef>
                <a:spcPct val="0"/>
              </a:spcBef>
              <a:buFontTx/>
              <a:buChar char="-"/>
            </a:pPr>
            <a:r>
              <a:rPr lang="et-EE" kern="1200" dirty="0">
                <a:solidFill>
                  <a:srgbClr val="000000"/>
                </a:solidFill>
                <a:latin typeface="Times New Roman" pitchFamily="18" charset="0"/>
              </a:rPr>
              <a:t>erinevates Eesti piirkondades tegutsevad välisinvesteeringutega ettevõtted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57505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3E99F6-3AA3-4989-90DD-0ADE8AEC0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380" y="1084548"/>
            <a:ext cx="8305611" cy="5760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CCAFDA-0E4A-4129-8CAB-E867B3D622E5}"/>
              </a:ext>
            </a:extLst>
          </p:cNvPr>
          <p:cNvSpPr txBox="1"/>
          <p:nvPr/>
        </p:nvSpPr>
        <p:spPr>
          <a:xfrm>
            <a:off x="395536" y="18864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>
                <a:solidFill>
                  <a:srgbClr val="3333FF"/>
                </a:solidFill>
              </a:rPr>
              <a:t>Uuringu raames tegime </a:t>
            </a:r>
            <a:r>
              <a:rPr lang="fi-FI" sz="2000" b="1" dirty="0" err="1">
                <a:solidFill>
                  <a:srgbClr val="3333FF"/>
                </a:solidFill>
              </a:rPr>
              <a:t>intervjuud</a:t>
            </a:r>
            <a:r>
              <a:rPr lang="fi-FI" sz="2000" b="1" dirty="0">
                <a:solidFill>
                  <a:srgbClr val="3333FF"/>
                </a:solidFill>
              </a:rPr>
              <a:t> 80 </a:t>
            </a:r>
            <a:r>
              <a:rPr lang="fi-FI" sz="2000" b="1" dirty="0" err="1">
                <a:solidFill>
                  <a:srgbClr val="3333FF"/>
                </a:solidFill>
              </a:rPr>
              <a:t>Eestis</a:t>
            </a:r>
            <a:r>
              <a:rPr lang="fi-FI" sz="2000" b="1" dirty="0">
                <a:solidFill>
                  <a:srgbClr val="3333FF"/>
                </a:solidFill>
              </a:rPr>
              <a:t> </a:t>
            </a:r>
            <a:r>
              <a:rPr lang="fi-FI" sz="2000" b="1" dirty="0" err="1">
                <a:solidFill>
                  <a:srgbClr val="3333FF"/>
                </a:solidFill>
              </a:rPr>
              <a:t>tegutseva</a:t>
            </a:r>
            <a:r>
              <a:rPr lang="fi-FI" sz="2000" b="1" dirty="0">
                <a:solidFill>
                  <a:srgbClr val="3333FF"/>
                </a:solidFill>
              </a:rPr>
              <a:t> </a:t>
            </a:r>
            <a:r>
              <a:rPr lang="fi-FI" sz="2000" b="1" dirty="0" err="1">
                <a:solidFill>
                  <a:srgbClr val="3333FF"/>
                </a:solidFill>
              </a:rPr>
              <a:t>välisosalusega</a:t>
            </a:r>
            <a:r>
              <a:rPr lang="fi-FI" sz="2000" b="1" dirty="0">
                <a:solidFill>
                  <a:srgbClr val="3333FF"/>
                </a:solidFill>
              </a:rPr>
              <a:t> </a:t>
            </a:r>
            <a:endParaRPr lang="et-EE" sz="2000" b="1" dirty="0">
              <a:solidFill>
                <a:srgbClr val="3333FF"/>
              </a:solidFill>
            </a:endParaRPr>
          </a:p>
          <a:p>
            <a:r>
              <a:rPr lang="fi-FI" sz="2000" b="1" dirty="0" err="1">
                <a:solidFill>
                  <a:srgbClr val="3333FF"/>
                </a:solidFill>
              </a:rPr>
              <a:t>ettevõtte</a:t>
            </a:r>
            <a:r>
              <a:rPr lang="fi-FI" sz="2000" b="1" dirty="0">
                <a:solidFill>
                  <a:srgbClr val="3333FF"/>
                </a:solidFill>
              </a:rPr>
              <a:t> </a:t>
            </a:r>
            <a:r>
              <a:rPr lang="fi-FI" sz="2000" b="1" dirty="0" err="1">
                <a:solidFill>
                  <a:srgbClr val="3333FF"/>
                </a:solidFill>
              </a:rPr>
              <a:t>juhiga</a:t>
            </a:r>
            <a:r>
              <a:rPr lang="fi-FI" sz="2000" b="1" dirty="0">
                <a:solidFill>
                  <a:srgbClr val="3333FF"/>
                </a:solidFill>
              </a:rPr>
              <a:t>/</a:t>
            </a:r>
            <a:r>
              <a:rPr lang="fi-FI" sz="2000" b="1" dirty="0" err="1">
                <a:solidFill>
                  <a:srgbClr val="3333FF"/>
                </a:solidFill>
              </a:rPr>
              <a:t>juhtkonna</a:t>
            </a:r>
            <a:r>
              <a:rPr lang="fi-FI" sz="2000" b="1" dirty="0">
                <a:solidFill>
                  <a:srgbClr val="3333FF"/>
                </a:solidFill>
              </a:rPr>
              <a:t> </a:t>
            </a:r>
            <a:r>
              <a:rPr lang="fi-FI" sz="2000" b="1" dirty="0" err="1">
                <a:solidFill>
                  <a:srgbClr val="3333FF"/>
                </a:solidFill>
              </a:rPr>
              <a:t>liikmega</a:t>
            </a:r>
            <a:r>
              <a:rPr lang="et-EE" sz="2000" b="1" dirty="0">
                <a:solidFill>
                  <a:srgbClr val="3333FF"/>
                </a:solidFill>
              </a:rPr>
              <a:t>  (nov. 2019- okt. 2020)</a:t>
            </a:r>
            <a:endParaRPr lang="fi-FI" sz="20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45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FD3627-F43F-4CE1-B623-49ABBF90C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734" y="1340768"/>
            <a:ext cx="8576532" cy="52565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ADB376-33D1-4490-8B55-05C7BB6BDBC9}"/>
              </a:ext>
            </a:extLst>
          </p:cNvPr>
          <p:cNvSpPr/>
          <p:nvPr/>
        </p:nvSpPr>
        <p:spPr>
          <a:xfrm>
            <a:off x="467544" y="140439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b="1" dirty="0">
                <a:solidFill>
                  <a:srgbClr val="3333FF"/>
                </a:solidFill>
              </a:rPr>
              <a:t>Uuringu raames viisime läbi veebipõhise küsitluse välisosalusega ettevõtete hulgas (117 vastajat)</a:t>
            </a:r>
          </a:p>
        </p:txBody>
      </p:sp>
    </p:spTree>
    <p:extLst>
      <p:ext uri="{BB962C8B-B14F-4D97-AF65-F5344CB8AC3E}">
        <p14:creationId xmlns:p14="http://schemas.microsoft.com/office/powerpoint/2010/main" val="998678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7119F-D203-4AB9-A58D-C084E41EF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Intervjuude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käigus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puudutatud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teemad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54AA1-1FFC-4E2A-B20A-CD1D9647A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b="1" dirty="0">
                <a:latin typeface="Segoe UI" panose="020B0502040204020203" pitchFamily="34" charset="0"/>
                <a:ea typeface="Times New Roman" panose="02020603050405020304" pitchFamily="18" charset="0"/>
              </a:rPr>
              <a:t>MOTIVATSIOON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900"/>
              </a:spcBef>
              <a:spcAft>
                <a:spcPts val="450"/>
              </a:spcAft>
            </a:pPr>
            <a:r>
              <a:rPr lang="et-EE" b="1" dirty="0">
                <a:latin typeface="Segoe UI" panose="020B0502040204020203" pitchFamily="34" charset="0"/>
                <a:ea typeface="Times New Roman" panose="02020603050405020304" pitchFamily="18" charset="0"/>
              </a:rPr>
              <a:t>RAHULOLU INVESTEERINGUGA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900"/>
              </a:spcBef>
              <a:spcAft>
                <a:spcPts val="450"/>
              </a:spcAft>
            </a:pPr>
            <a:r>
              <a:rPr lang="et-EE" b="1" dirty="0">
                <a:latin typeface="Segoe UI" panose="020B0502040204020203" pitchFamily="34" charset="0"/>
                <a:ea typeface="Times New Roman" panose="02020603050405020304" pitchFamily="18" charset="0"/>
              </a:rPr>
              <a:t>HINNANG MAJANDUSKESKKONNALE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900"/>
              </a:spcBef>
              <a:spcAft>
                <a:spcPts val="450"/>
              </a:spcAft>
            </a:pPr>
            <a:r>
              <a:rPr lang="et-EE" b="1" dirty="0">
                <a:latin typeface="Segoe UI" panose="020B0502040204020203" pitchFamily="34" charset="0"/>
                <a:ea typeface="Times New Roman" panose="02020603050405020304" pitchFamily="18" charset="0"/>
              </a:rPr>
              <a:t>AUTONOOMIA JA SUHTEVÕRGUSTIKUD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900"/>
              </a:spcBef>
              <a:spcAft>
                <a:spcPts val="450"/>
              </a:spcAft>
            </a:pPr>
            <a:r>
              <a:rPr lang="et-EE" b="1" dirty="0">
                <a:latin typeface="Segoe UI" panose="020B0502040204020203" pitchFamily="34" charset="0"/>
                <a:ea typeface="Times New Roman" panose="02020603050405020304" pitchFamily="18" charset="0"/>
              </a:rPr>
              <a:t>VÄLISTURGUDEL TEGUTSEMINE JA MAJANDUSOLUD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900"/>
              </a:spcBef>
              <a:spcAft>
                <a:spcPts val="450"/>
              </a:spcAft>
            </a:pPr>
            <a:r>
              <a:rPr lang="et-EE" b="1" dirty="0">
                <a:latin typeface="Segoe UI" panose="020B0502040204020203" pitchFamily="34" charset="0"/>
                <a:ea typeface="Times New Roman" panose="02020603050405020304" pitchFamily="18" charset="0"/>
              </a:rPr>
              <a:t>INNOVATSIOON JA TEHNOLOOGIA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900"/>
              </a:spcBef>
              <a:spcAft>
                <a:spcPts val="450"/>
              </a:spcAft>
            </a:pPr>
            <a:r>
              <a:rPr lang="et-EE" b="1" dirty="0">
                <a:latin typeface="Segoe UI" panose="020B0502040204020203" pitchFamily="34" charset="0"/>
                <a:ea typeface="Times New Roman" panose="02020603050405020304" pitchFamily="18" charset="0"/>
              </a:rPr>
              <a:t>HINNANG RIIGI TEGEVUSELE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900"/>
              </a:spcBef>
              <a:spcAft>
                <a:spcPts val="450"/>
              </a:spcAft>
            </a:pPr>
            <a:r>
              <a:rPr lang="et-EE" b="1" dirty="0">
                <a:latin typeface="Segoe UI" panose="020B0502040204020203" pitchFamily="34" charset="0"/>
                <a:ea typeface="Times New Roman" panose="02020603050405020304" pitchFamily="18" charset="0"/>
              </a:rPr>
              <a:t>EDASISED PLAANID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94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9E77-EC8A-495E-8340-F775C106B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b="1" dirty="0"/>
              <a:t>Eesti rahvusvaheline kuvand on väga oluline välisinvesteeringute kaasamisel – seda tuleb hoida</a:t>
            </a:r>
            <a:br>
              <a:rPr lang="fi-FI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926D6-E602-4D75-8CB6-E372DBF50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6792"/>
            <a:ext cx="8280920" cy="4114800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i="1" dirty="0"/>
              <a:t>Eesti on </a:t>
            </a:r>
            <a:r>
              <a:rPr lang="en-US" i="1" dirty="0" err="1"/>
              <a:t>nii</a:t>
            </a:r>
            <a:r>
              <a:rPr lang="en-US" i="1" dirty="0"/>
              <a:t> </a:t>
            </a:r>
            <a:r>
              <a:rPr lang="en-US" i="1" dirty="0" err="1"/>
              <a:t>heas</a:t>
            </a:r>
            <a:r>
              <a:rPr lang="en-US" i="1" dirty="0"/>
              <a:t> </a:t>
            </a:r>
            <a:r>
              <a:rPr lang="en-US" i="1" dirty="0" err="1"/>
              <a:t>pildis</a:t>
            </a:r>
            <a:r>
              <a:rPr lang="en-US" i="1" dirty="0"/>
              <a:t> </a:t>
            </a:r>
            <a:r>
              <a:rPr lang="en-US" i="1" dirty="0" err="1"/>
              <a:t>nagu</a:t>
            </a:r>
            <a:r>
              <a:rPr lang="en-US" i="1" dirty="0"/>
              <a:t> IT ja </a:t>
            </a:r>
            <a:r>
              <a:rPr lang="en-US" i="1" dirty="0" err="1"/>
              <a:t>digiriik</a:t>
            </a:r>
            <a:r>
              <a:rPr lang="en-US" i="1" dirty="0"/>
              <a:t> ja ma </a:t>
            </a:r>
            <a:r>
              <a:rPr lang="en-US" i="1" dirty="0" err="1"/>
              <a:t>loodan</a:t>
            </a:r>
            <a:r>
              <a:rPr lang="en-US" i="1" dirty="0"/>
              <a:t>, et </a:t>
            </a:r>
            <a:r>
              <a:rPr lang="en-US" i="1" dirty="0" err="1"/>
              <a:t>seda</a:t>
            </a:r>
            <a:r>
              <a:rPr lang="en-US" i="1" dirty="0"/>
              <a:t> </a:t>
            </a:r>
            <a:r>
              <a:rPr lang="en-US" i="1" dirty="0" err="1"/>
              <a:t>kuvandit</a:t>
            </a:r>
            <a:r>
              <a:rPr lang="en-US" i="1" dirty="0"/>
              <a:t> </a:t>
            </a:r>
            <a:r>
              <a:rPr lang="en-US" i="1" dirty="0" err="1"/>
              <a:t>keegi</a:t>
            </a:r>
            <a:r>
              <a:rPr lang="en-US" i="1" dirty="0"/>
              <a:t> </a:t>
            </a:r>
            <a:r>
              <a:rPr lang="en-US" i="1" dirty="0" err="1"/>
              <a:t>ei</a:t>
            </a:r>
            <a:r>
              <a:rPr lang="en-US" i="1" dirty="0"/>
              <a:t> </a:t>
            </a:r>
            <a:r>
              <a:rPr lang="en-US" i="1" dirty="0" err="1"/>
              <a:t>hakka</a:t>
            </a:r>
            <a:r>
              <a:rPr lang="en-US" i="1" dirty="0"/>
              <a:t> </a:t>
            </a:r>
            <a:r>
              <a:rPr lang="en-US" i="1" dirty="0" err="1"/>
              <a:t>lammutama</a:t>
            </a:r>
            <a:r>
              <a:rPr lang="en-US" dirty="0"/>
              <a:t>”</a:t>
            </a:r>
          </a:p>
          <a:p>
            <a:r>
              <a:rPr lang="en-US" i="1" dirty="0"/>
              <a:t>“</a:t>
            </a:r>
            <a:r>
              <a:rPr lang="en-US" sz="2800" i="1" dirty="0" err="1"/>
              <a:t>rahapesuskandaalid</a:t>
            </a:r>
            <a:r>
              <a:rPr lang="en-US" sz="2800" i="1" dirty="0"/>
              <a:t> </a:t>
            </a:r>
            <a:r>
              <a:rPr lang="en-US" sz="2800" i="1" dirty="0" err="1"/>
              <a:t>nüüd</a:t>
            </a:r>
            <a:r>
              <a:rPr lang="en-US" sz="2800" i="1" dirty="0"/>
              <a:t> on </a:t>
            </a:r>
            <a:r>
              <a:rPr lang="en-US" sz="2800" i="1" dirty="0" err="1"/>
              <a:t>reaalselt</a:t>
            </a:r>
            <a:r>
              <a:rPr lang="en-US" sz="2800" i="1" dirty="0"/>
              <a:t> </a:t>
            </a:r>
            <a:r>
              <a:rPr lang="en-US" sz="2800" i="1" dirty="0" err="1"/>
              <a:t>meid</a:t>
            </a:r>
            <a:r>
              <a:rPr lang="en-US" sz="2800" i="1" dirty="0"/>
              <a:t> </a:t>
            </a:r>
            <a:r>
              <a:rPr lang="en-US" sz="2800" i="1" dirty="0" err="1"/>
              <a:t>mõjutanud</a:t>
            </a:r>
            <a:r>
              <a:rPr lang="en-US" sz="2800" i="1" dirty="0"/>
              <a:t>, </a:t>
            </a:r>
            <a:r>
              <a:rPr lang="en-US" sz="2800" i="1" dirty="0" err="1"/>
              <a:t>kontsern</a:t>
            </a:r>
            <a:r>
              <a:rPr lang="en-US" sz="2800" i="1" dirty="0"/>
              <a:t> </a:t>
            </a:r>
            <a:r>
              <a:rPr lang="en-US" sz="2800" i="1" dirty="0" err="1"/>
              <a:t>oma</a:t>
            </a:r>
            <a:r>
              <a:rPr lang="en-US" sz="2800" i="1" dirty="0"/>
              <a:t> </a:t>
            </a:r>
            <a:r>
              <a:rPr lang="en-US" sz="2800" i="1" dirty="0" err="1"/>
              <a:t>rahad</a:t>
            </a:r>
            <a:r>
              <a:rPr lang="en-US" sz="2800" i="1" dirty="0"/>
              <a:t> </a:t>
            </a:r>
            <a:r>
              <a:rPr lang="en-US" sz="2800" i="1" dirty="0" err="1"/>
              <a:t>ära</a:t>
            </a:r>
            <a:r>
              <a:rPr lang="en-US" sz="2800" i="1" dirty="0"/>
              <a:t> </a:t>
            </a:r>
            <a:r>
              <a:rPr lang="en-US" sz="2800" i="1" dirty="0" err="1"/>
              <a:t>viinud</a:t>
            </a:r>
            <a:r>
              <a:rPr lang="en-US" sz="2800" i="1" dirty="0"/>
              <a:t> </a:t>
            </a:r>
            <a:r>
              <a:rPr lang="en-US" sz="2800" i="1" dirty="0" err="1"/>
              <a:t>Eestist-Lätist-Leedust</a:t>
            </a:r>
            <a:r>
              <a:rPr lang="en-US" sz="2800" i="1" dirty="0"/>
              <a:t> </a:t>
            </a:r>
            <a:r>
              <a:rPr lang="en-US" sz="2800" i="1" dirty="0" err="1"/>
              <a:t>kartusega</a:t>
            </a:r>
            <a:r>
              <a:rPr lang="en-US" sz="2800" i="1" dirty="0"/>
              <a:t>, et </a:t>
            </a:r>
            <a:r>
              <a:rPr lang="en-US" sz="2800" i="1" dirty="0" err="1"/>
              <a:t>kui</a:t>
            </a:r>
            <a:r>
              <a:rPr lang="en-US" sz="2800" i="1" dirty="0"/>
              <a:t> </a:t>
            </a:r>
            <a:r>
              <a:rPr lang="en-US" sz="2800" i="1" dirty="0" err="1"/>
              <a:t>mõni</a:t>
            </a:r>
            <a:r>
              <a:rPr lang="en-US" sz="2800" i="1" dirty="0"/>
              <a:t> </a:t>
            </a:r>
            <a:r>
              <a:rPr lang="en-US" sz="2800" i="1" dirty="0" err="1"/>
              <a:t>pank</a:t>
            </a:r>
            <a:r>
              <a:rPr lang="en-US" sz="2800" i="1" dirty="0"/>
              <a:t> </a:t>
            </a:r>
            <a:r>
              <a:rPr lang="en-US" sz="2800" i="1" dirty="0" err="1"/>
              <a:t>jälle</a:t>
            </a:r>
            <a:r>
              <a:rPr lang="en-US" sz="2800" i="1" dirty="0"/>
              <a:t> </a:t>
            </a:r>
            <a:r>
              <a:rPr lang="en-US" sz="2800" i="1" dirty="0" err="1"/>
              <a:t>kinni</a:t>
            </a:r>
            <a:r>
              <a:rPr lang="en-US" sz="2800" i="1" dirty="0"/>
              <a:t> </a:t>
            </a:r>
            <a:r>
              <a:rPr lang="en-US" sz="2800" i="1" dirty="0" err="1"/>
              <a:t>läheb</a:t>
            </a:r>
            <a:r>
              <a:rPr lang="en-US" sz="2800" i="1" dirty="0"/>
              <a:t>, </a:t>
            </a:r>
            <a:r>
              <a:rPr lang="en-US" sz="2800" i="1" dirty="0" err="1"/>
              <a:t>isegi</a:t>
            </a:r>
            <a:r>
              <a:rPr lang="en-US" sz="2800" i="1" dirty="0"/>
              <a:t> ka </a:t>
            </a:r>
            <a:r>
              <a:rPr lang="en-US" sz="2800" i="1" dirty="0" err="1"/>
              <a:t>meie</a:t>
            </a:r>
            <a:r>
              <a:rPr lang="en-US" sz="2800" i="1" dirty="0"/>
              <a:t> </a:t>
            </a:r>
            <a:r>
              <a:rPr lang="en-US" sz="2800" i="1" dirty="0" err="1"/>
              <a:t>ettevõtete</a:t>
            </a:r>
            <a:r>
              <a:rPr lang="en-US" sz="2800" i="1" dirty="0"/>
              <a:t> </a:t>
            </a:r>
            <a:r>
              <a:rPr lang="en-US" sz="2800" i="1" dirty="0" err="1"/>
              <a:t>palgamaksed</a:t>
            </a:r>
            <a:r>
              <a:rPr lang="en-US" sz="2800" i="1" dirty="0"/>
              <a:t> </a:t>
            </a:r>
            <a:r>
              <a:rPr lang="en-US" sz="2800" i="1" dirty="0" err="1"/>
              <a:t>käivad</a:t>
            </a:r>
            <a:r>
              <a:rPr lang="en-US" sz="2800" i="1" dirty="0"/>
              <a:t> </a:t>
            </a:r>
            <a:r>
              <a:rPr lang="en-US" sz="2800" i="1" dirty="0" err="1"/>
              <a:t>läbi</a:t>
            </a:r>
            <a:r>
              <a:rPr lang="en-US" sz="2800" i="1" dirty="0"/>
              <a:t> </a:t>
            </a:r>
            <a:r>
              <a:rPr lang="en-US" sz="2800" i="1" dirty="0" err="1"/>
              <a:t>välispankade</a:t>
            </a:r>
            <a:r>
              <a:rPr lang="en-US" sz="2800" i="1" dirty="0"/>
              <a:t> juba, et </a:t>
            </a:r>
            <a:r>
              <a:rPr lang="en-US" sz="2800" i="1" dirty="0" err="1"/>
              <a:t>lihtsalt</a:t>
            </a:r>
            <a:r>
              <a:rPr lang="en-US" sz="2800" i="1" dirty="0"/>
              <a:t> </a:t>
            </a:r>
            <a:r>
              <a:rPr lang="en-US" sz="2800" i="1" dirty="0" err="1"/>
              <a:t>ei</a:t>
            </a:r>
            <a:r>
              <a:rPr lang="en-US" sz="2800" i="1" dirty="0"/>
              <a:t> </a:t>
            </a:r>
            <a:r>
              <a:rPr lang="en-US" sz="2800" i="1" dirty="0" err="1"/>
              <a:t>usaldata</a:t>
            </a:r>
            <a:r>
              <a:rPr lang="en-US" sz="2800" i="1" dirty="0"/>
              <a:t> </a:t>
            </a:r>
            <a:r>
              <a:rPr lang="en-US" sz="2800" i="1" dirty="0" err="1"/>
              <a:t>enam</a:t>
            </a:r>
            <a:r>
              <a:rPr lang="en-US" sz="2800" i="1" dirty="0"/>
              <a:t>. See on </a:t>
            </a:r>
            <a:r>
              <a:rPr lang="en-US" sz="2800" i="1" dirty="0" err="1"/>
              <a:t>reaalne</a:t>
            </a:r>
            <a:r>
              <a:rPr lang="en-US" sz="2800" i="1" dirty="0"/>
              <a:t> </a:t>
            </a:r>
            <a:r>
              <a:rPr lang="en-US" sz="2800" i="1" dirty="0" err="1"/>
              <a:t>jama</a:t>
            </a:r>
            <a:r>
              <a:rPr lang="en-US" sz="2800" i="1" dirty="0"/>
              <a:t> </a:t>
            </a:r>
            <a:r>
              <a:rPr lang="en-US" sz="2800" i="1" dirty="0" err="1"/>
              <a:t>tegelikult</a:t>
            </a:r>
            <a:r>
              <a:rPr lang="en-US" i="1" dirty="0"/>
              <a:t>”</a:t>
            </a:r>
            <a:endParaRPr lang="fi-FI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73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28F7-A8D9-48A9-9770-37F8C5BD8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/>
              <a:t>Investeerimisk</a:t>
            </a:r>
            <a:r>
              <a:rPr lang="et-EE" sz="2400" b="1" dirty="0"/>
              <a:t>eskkonna</a:t>
            </a:r>
            <a:r>
              <a:rPr lang="en-US" sz="2400" b="1" dirty="0" err="1"/>
              <a:t>ga</a:t>
            </a:r>
            <a:r>
              <a:rPr lang="et-EE" sz="2400" b="1" dirty="0"/>
              <a:t> seotud tegurite olulisus Eesti turul tegutsemisel (1 – täiesti ebaoluline … 5 – väga oluline).</a:t>
            </a:r>
            <a:br>
              <a:rPr lang="et-EE" dirty="0"/>
            </a:br>
            <a:br>
              <a:rPr lang="et-EE" dirty="0"/>
            </a:br>
            <a:endParaRPr lang="et-E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18CE5F-E507-4072-A045-51ED40CAE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052736"/>
            <a:ext cx="7920880" cy="55753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909387-D41D-4CC6-8800-58BE45CCCD7D}"/>
              </a:ext>
            </a:extLst>
          </p:cNvPr>
          <p:cNvSpPr txBox="1"/>
          <p:nvPr/>
        </p:nvSpPr>
        <p:spPr>
          <a:xfrm>
            <a:off x="16903" y="1556792"/>
            <a:ext cx="275428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>
                <a:solidFill>
                  <a:srgbClr val="3333FF"/>
                </a:solidFill>
              </a:rPr>
              <a:t>Stabiilne, </a:t>
            </a:r>
          </a:p>
          <a:p>
            <a:r>
              <a:rPr lang="fi-FI" sz="2800" b="1" dirty="0">
                <a:solidFill>
                  <a:srgbClr val="3333FF"/>
                </a:solidFill>
              </a:rPr>
              <a:t>läbipaistev ja </a:t>
            </a:r>
          </a:p>
          <a:p>
            <a:r>
              <a:rPr lang="fi-FI" sz="2800" b="1" dirty="0">
                <a:solidFill>
                  <a:srgbClr val="3333FF"/>
                </a:solidFill>
              </a:rPr>
              <a:t>ettearvatav </a:t>
            </a:r>
          </a:p>
          <a:p>
            <a:r>
              <a:rPr lang="fi-FI" sz="2800" b="1" dirty="0">
                <a:solidFill>
                  <a:srgbClr val="3333FF"/>
                </a:solidFill>
              </a:rPr>
              <a:t>majandus-</a:t>
            </a:r>
          </a:p>
          <a:p>
            <a:r>
              <a:rPr lang="fi-FI" sz="2800" b="1" dirty="0">
                <a:solidFill>
                  <a:srgbClr val="3333FF"/>
                </a:solidFill>
              </a:rPr>
              <a:t>keskkond </a:t>
            </a:r>
          </a:p>
          <a:p>
            <a:r>
              <a:rPr lang="fi-FI" sz="2800" b="1" dirty="0">
                <a:solidFill>
                  <a:srgbClr val="3333FF"/>
                </a:solidFill>
              </a:rPr>
              <a:t>on </a:t>
            </a:r>
          </a:p>
          <a:p>
            <a:r>
              <a:rPr lang="fi-FI" sz="2800" b="1" dirty="0">
                <a:solidFill>
                  <a:srgbClr val="3333FF"/>
                </a:solidFill>
              </a:rPr>
              <a:t>välisinvestoritele</a:t>
            </a:r>
          </a:p>
          <a:p>
            <a:r>
              <a:rPr lang="fi-FI" sz="2800" b="1" dirty="0">
                <a:solidFill>
                  <a:srgbClr val="3333FF"/>
                </a:solidFill>
              </a:rPr>
              <a:t> suur </a:t>
            </a:r>
          </a:p>
          <a:p>
            <a:r>
              <a:rPr lang="fi-FI" sz="2800" b="1" dirty="0">
                <a:solidFill>
                  <a:srgbClr val="3333FF"/>
                </a:solidFill>
              </a:rPr>
              <a:t>väärtus </a:t>
            </a:r>
            <a:endParaRPr lang="en-US" sz="28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73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3F537-675D-4702-8AC1-856891B4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85" y="50851"/>
            <a:ext cx="9036496" cy="1143000"/>
          </a:xfrm>
        </p:spPr>
        <p:txBody>
          <a:bodyPr/>
          <a:lstStyle/>
          <a:p>
            <a:r>
              <a:rPr lang="et-EE" sz="2400" b="1" dirty="0">
                <a:solidFill>
                  <a:srgbClr val="000000"/>
                </a:solidFill>
              </a:rPr>
              <a:t>Maksude kogumise süsteem </a:t>
            </a:r>
            <a:r>
              <a:rPr lang="fi-FI" sz="2400" b="1" dirty="0" err="1">
                <a:solidFill>
                  <a:srgbClr val="000000"/>
                </a:solidFill>
              </a:rPr>
              <a:t>kui</a:t>
            </a:r>
            <a:r>
              <a:rPr lang="fi-FI" sz="2400" b="1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000000"/>
                </a:solidFill>
              </a:rPr>
              <a:t>kõige</a:t>
            </a:r>
            <a:r>
              <a:rPr lang="fi-FI" sz="2400" b="1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000000"/>
                </a:solidFill>
              </a:rPr>
              <a:t>olulisem</a:t>
            </a:r>
            <a:r>
              <a:rPr lang="fi-FI" sz="2400" b="1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000000"/>
                </a:solidFill>
              </a:rPr>
              <a:t>äritegemise</a:t>
            </a:r>
            <a:r>
              <a:rPr lang="fi-FI" sz="2400" b="1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000000"/>
                </a:solidFill>
              </a:rPr>
              <a:t>takistus</a:t>
            </a:r>
            <a:r>
              <a:rPr lang="et-EE" sz="2400" b="1" dirty="0">
                <a:solidFill>
                  <a:srgbClr val="000000"/>
                </a:solidFill>
              </a:rPr>
              <a:t> välisosalusega ettevõte juhtide arvates</a:t>
            </a:r>
            <a:endParaRPr lang="et-EE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7B27A1-CDF0-453A-BE3F-4D3BE5003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013184"/>
            <a:ext cx="8496944" cy="54176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E013CB-523F-4AC9-A96E-FB9203717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942" y="6417504"/>
            <a:ext cx="2987299" cy="3596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346766-FB1D-4F80-98B9-B865E99B798B}"/>
              </a:ext>
            </a:extLst>
          </p:cNvPr>
          <p:cNvSpPr txBox="1"/>
          <p:nvPr/>
        </p:nvSpPr>
        <p:spPr>
          <a:xfrm>
            <a:off x="4391980" y="1392486"/>
            <a:ext cx="46730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Ka </a:t>
            </a:r>
            <a:r>
              <a:rPr lang="en-US" b="1" dirty="0" err="1"/>
              <a:t>Maailmapanga</a:t>
            </a:r>
            <a:r>
              <a:rPr lang="en-US" b="1" dirty="0"/>
              <a:t> </a:t>
            </a:r>
            <a:r>
              <a:rPr lang="en-US" b="1" dirty="0" err="1"/>
              <a:t>uuring</a:t>
            </a:r>
            <a:r>
              <a:rPr lang="en-US" b="1" dirty="0"/>
              <a:t> </a:t>
            </a:r>
            <a:r>
              <a:rPr lang="en-US" b="1" dirty="0" err="1"/>
              <a:t>näitab</a:t>
            </a:r>
            <a:r>
              <a:rPr lang="en-US" b="1" dirty="0"/>
              <a:t>, </a:t>
            </a:r>
          </a:p>
          <a:p>
            <a:r>
              <a:rPr lang="en-US" b="1" dirty="0"/>
              <a:t>et </a:t>
            </a:r>
            <a:r>
              <a:rPr lang="en-US" b="1" dirty="0" err="1"/>
              <a:t>Eestis</a:t>
            </a:r>
            <a:r>
              <a:rPr lang="en-US" b="1" dirty="0"/>
              <a:t> </a:t>
            </a:r>
            <a:r>
              <a:rPr lang="en-US" b="1" dirty="0" err="1"/>
              <a:t>asuvates</a:t>
            </a:r>
            <a:r>
              <a:rPr lang="en-US" b="1" dirty="0"/>
              <a:t> </a:t>
            </a:r>
            <a:r>
              <a:rPr lang="en-US" b="1" dirty="0" err="1"/>
              <a:t>välisomanduses</a:t>
            </a:r>
            <a:endParaRPr lang="en-US" b="1" dirty="0"/>
          </a:p>
          <a:p>
            <a:r>
              <a:rPr lang="en-US" b="1" dirty="0"/>
              <a:t> </a:t>
            </a:r>
            <a:r>
              <a:rPr lang="en-US" b="1" dirty="0" err="1"/>
              <a:t>ettevõtetes</a:t>
            </a:r>
            <a:r>
              <a:rPr lang="en-US" b="1" dirty="0"/>
              <a:t> </a:t>
            </a:r>
            <a:r>
              <a:rPr lang="en-US" b="1" dirty="0" err="1"/>
              <a:t>ollakse</a:t>
            </a:r>
            <a:r>
              <a:rPr lang="en-US" b="1" dirty="0"/>
              <a:t> </a:t>
            </a:r>
            <a:r>
              <a:rPr lang="en-US" b="1" dirty="0" err="1"/>
              <a:t>rahul</a:t>
            </a:r>
            <a:r>
              <a:rPr lang="en-US" b="1" dirty="0"/>
              <a:t> </a:t>
            </a:r>
          </a:p>
          <a:p>
            <a:r>
              <a:rPr lang="en-US" b="1" dirty="0" err="1"/>
              <a:t>maksusüsteemi</a:t>
            </a:r>
            <a:r>
              <a:rPr lang="en-US" b="1" dirty="0"/>
              <a:t> </a:t>
            </a:r>
            <a:r>
              <a:rPr lang="en-US" b="1" dirty="0" err="1"/>
              <a:t>korraldusega</a:t>
            </a:r>
            <a:endParaRPr lang="en-US" b="1" dirty="0"/>
          </a:p>
          <a:p>
            <a:r>
              <a:rPr lang="en-US" b="1" dirty="0"/>
              <a:t>(% </a:t>
            </a:r>
            <a:r>
              <a:rPr lang="en-US" b="1" dirty="0" err="1"/>
              <a:t>vastanutest</a:t>
            </a:r>
            <a:r>
              <a:rPr lang="en-US" b="1" dirty="0"/>
              <a:t>, </a:t>
            </a:r>
            <a:r>
              <a:rPr lang="en-US" b="1" dirty="0" err="1"/>
              <a:t>kes</a:t>
            </a:r>
            <a:r>
              <a:rPr lang="en-US" b="1" dirty="0"/>
              <a:t> </a:t>
            </a:r>
            <a:r>
              <a:rPr lang="en-US" b="1" dirty="0" err="1"/>
              <a:t>peavad</a:t>
            </a:r>
            <a:r>
              <a:rPr lang="en-US" b="1" dirty="0"/>
              <a:t> </a:t>
            </a:r>
          </a:p>
          <a:p>
            <a:r>
              <a:rPr lang="en-US" b="1" dirty="0" err="1"/>
              <a:t>seda</a:t>
            </a:r>
            <a:r>
              <a:rPr lang="en-US" b="1" dirty="0"/>
              <a:t> </a:t>
            </a:r>
            <a:r>
              <a:rPr lang="en-US" b="1" dirty="0" err="1"/>
              <a:t>suurimaks</a:t>
            </a:r>
            <a:r>
              <a:rPr lang="en-US" b="1" dirty="0"/>
              <a:t> </a:t>
            </a:r>
            <a:r>
              <a:rPr lang="en-US" b="1" dirty="0" err="1"/>
              <a:t>probleemiks</a:t>
            </a:r>
            <a:r>
              <a:rPr lang="en-U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0250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EF96-A9C3-474E-A7E5-E1CE7A5EE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Turgudega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seotud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tegurite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olulisus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Eestis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t-EE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 –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täiesti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ebaoluline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 5 –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väga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oluline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t-EE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t-EE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t-EE" sz="2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E50605-E5D0-4A29-8625-B96427BA0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1" y="1484784"/>
            <a:ext cx="803120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52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52BFE-D649-4D49-A389-402A60E7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0500"/>
            <a:ext cx="8784976" cy="646212"/>
          </a:xfrm>
        </p:spPr>
        <p:txBody>
          <a:bodyPr/>
          <a:lstStyle/>
          <a:p>
            <a:r>
              <a:rPr lang="et-EE" sz="2800" b="1" dirty="0"/>
              <a:t>Eesti iduettevõtlus ja välisinvestorid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F575B-B6CC-4507-B01E-02FA1873D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400600"/>
          </a:xfrm>
        </p:spPr>
        <p:txBody>
          <a:bodyPr/>
          <a:lstStyle/>
          <a:p>
            <a:r>
              <a:rPr lang="et-EE" sz="2800" dirty="0"/>
              <a:t>Eesti idufirmades on välisinvestorite kaasamine kahe-</a:t>
            </a:r>
            <a:r>
              <a:rPr lang="et-EE" sz="2800" dirty="0" err="1"/>
              <a:t>etapiline</a:t>
            </a:r>
            <a:endParaRPr lang="et-EE" sz="2800" dirty="0"/>
          </a:p>
          <a:p>
            <a:r>
              <a:rPr lang="et-EE" sz="2800" dirty="0"/>
              <a:t>Algusfaasis </a:t>
            </a:r>
            <a:r>
              <a:rPr lang="et-EE" sz="2800" b="1" dirty="0"/>
              <a:t>domineerib välisinvestorite roll nõustajana, kontaktide loojana, innustajana</a:t>
            </a:r>
          </a:p>
          <a:p>
            <a:r>
              <a:rPr lang="et-EE" sz="2800" dirty="0"/>
              <a:t>Kasvufaasis </a:t>
            </a:r>
            <a:r>
              <a:rPr lang="et-EE" sz="2800" b="1" dirty="0"/>
              <a:t>on oluline nende rahastaja roll</a:t>
            </a:r>
            <a:r>
              <a:rPr lang="et-EE" sz="2800" dirty="0"/>
              <a:t>, mis toetab eriti rahvusvahelistumist</a:t>
            </a:r>
          </a:p>
          <a:p>
            <a:r>
              <a:rPr lang="et-EE" sz="2800" dirty="0"/>
              <a:t>MIS ON OLULINE </a:t>
            </a:r>
            <a:r>
              <a:rPr lang="en-US" sz="2800" dirty="0"/>
              <a:t>IDUFIRMADE </a:t>
            </a:r>
            <a:r>
              <a:rPr lang="et-EE" sz="2800" dirty="0"/>
              <a:t>VÄLISINVESTORITELE ASUKOHA MÕTTES ?</a:t>
            </a:r>
          </a:p>
          <a:p>
            <a:pPr>
              <a:buFontTx/>
              <a:buChar char="-"/>
            </a:pPr>
            <a:r>
              <a:rPr lang="et-EE" sz="2800" b="1" dirty="0"/>
              <a:t>Sihtriigi avatus, paindlikkus, talentide olemasolu</a:t>
            </a:r>
          </a:p>
          <a:p>
            <a:pPr>
              <a:buFontTx/>
              <a:buChar char="-"/>
            </a:pPr>
            <a:r>
              <a:rPr lang="et-EE" sz="2800" b="1" dirty="0" err="1"/>
              <a:t>Ühendatavus</a:t>
            </a:r>
            <a:r>
              <a:rPr lang="et-EE" sz="2800" b="1" dirty="0"/>
              <a:t> muu maailmaga  </a:t>
            </a:r>
          </a:p>
        </p:txBody>
      </p:sp>
    </p:spTree>
    <p:extLst>
      <p:ext uri="{BB962C8B-B14F-4D97-AF65-F5344CB8AC3E}">
        <p14:creationId xmlns:p14="http://schemas.microsoft.com/office/powerpoint/2010/main" val="21033270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64A0D-E115-40F3-B675-5D996A9BB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83" y="1556792"/>
            <a:ext cx="7772400" cy="587152"/>
          </a:xfrm>
        </p:spPr>
        <p:txBody>
          <a:bodyPr/>
          <a:lstStyle/>
          <a:p>
            <a:r>
              <a:rPr lang="en-US" sz="2400" b="1" dirty="0"/>
              <a:t>R</a:t>
            </a:r>
            <a:r>
              <a:rPr lang="et-EE" sz="2400" b="1" dirty="0"/>
              <a:t>ahul</a:t>
            </a:r>
            <a:r>
              <a:rPr lang="en-US" sz="2400" b="1" dirty="0" err="1"/>
              <a:t>olu</a:t>
            </a:r>
            <a:r>
              <a:rPr lang="en-US" sz="2400" b="1" dirty="0"/>
              <a:t> </a:t>
            </a:r>
            <a:r>
              <a:rPr lang="en-US" sz="2400" b="1" dirty="0" err="1"/>
              <a:t>Eetisse</a:t>
            </a:r>
            <a:r>
              <a:rPr lang="en-US" sz="2400" b="1" dirty="0"/>
              <a:t> </a:t>
            </a:r>
            <a:r>
              <a:rPr lang="en-US" sz="2400" b="1" dirty="0" err="1"/>
              <a:t>tehtud</a:t>
            </a:r>
            <a:r>
              <a:rPr lang="en-US" sz="2400" b="1" dirty="0"/>
              <a:t> </a:t>
            </a:r>
            <a:r>
              <a:rPr lang="et-EE" sz="2400" b="1" dirty="0"/>
              <a:t>investeeringuga</a:t>
            </a:r>
            <a:r>
              <a:rPr lang="en-US" sz="2400" b="1" dirty="0"/>
              <a:t>?</a:t>
            </a:r>
            <a:endParaRPr lang="et-EE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512AC-B5EC-4CF3-9938-3C946F0C0872}"/>
              </a:ext>
            </a:extLst>
          </p:cNvPr>
          <p:cNvSpPr txBox="1"/>
          <p:nvPr/>
        </p:nvSpPr>
        <p:spPr>
          <a:xfrm>
            <a:off x="971600" y="6366519"/>
            <a:ext cx="3881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Küsitlus „Välisinvestor 2019“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C8035-E081-4CA4-8F80-91895E09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83" y="2204864"/>
            <a:ext cx="7504826" cy="36152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5C5BDEE-20C7-432A-B561-C2637DB9D6F9}"/>
              </a:ext>
            </a:extLst>
          </p:cNvPr>
          <p:cNvSpPr txBox="1">
            <a:spLocks/>
          </p:cNvSpPr>
          <p:nvPr/>
        </p:nvSpPr>
        <p:spPr bwMode="auto">
          <a:xfrm>
            <a:off x="516870" y="156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Välisinvestorid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on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seni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olnud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rahul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Eestisse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tehtud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investeeringutega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1468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EC0D0A-C91C-43F0-89AB-4C3B25902432}"/>
              </a:ext>
            </a:extLst>
          </p:cNvPr>
          <p:cNvSpPr txBox="1"/>
          <p:nvPr/>
        </p:nvSpPr>
        <p:spPr>
          <a:xfrm>
            <a:off x="2267744" y="134342"/>
            <a:ext cx="331853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Mõned</a:t>
            </a:r>
            <a:r>
              <a:rPr lang="en-US" sz="3200" b="1" dirty="0"/>
              <a:t> </a:t>
            </a:r>
            <a:r>
              <a:rPr lang="en-US" sz="3200" b="1" dirty="0" err="1"/>
              <a:t>tulemused</a:t>
            </a:r>
            <a:endParaRPr lang="en-US" sz="32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22A239-A040-4E57-AEF3-CC619CBFA57A}"/>
              </a:ext>
            </a:extLst>
          </p:cNvPr>
          <p:cNvSpPr txBox="1"/>
          <p:nvPr/>
        </p:nvSpPr>
        <p:spPr>
          <a:xfrm>
            <a:off x="13297" y="748202"/>
            <a:ext cx="87849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err="1"/>
              <a:t>Otseste</a:t>
            </a:r>
            <a:r>
              <a:rPr lang="en-US" sz="2800" b="1" dirty="0"/>
              <a:t> </a:t>
            </a:r>
            <a:r>
              <a:rPr lang="en-US" sz="2800" b="1" dirty="0" err="1"/>
              <a:t>välisinvesteeringute</a:t>
            </a:r>
            <a:r>
              <a:rPr lang="en-US" sz="2800" b="1" dirty="0"/>
              <a:t> </a:t>
            </a:r>
            <a:r>
              <a:rPr lang="en-US" sz="2800" b="1" dirty="0" err="1"/>
              <a:t>voogude</a:t>
            </a:r>
            <a:r>
              <a:rPr lang="en-US" sz="2800" b="1" dirty="0"/>
              <a:t> </a:t>
            </a:r>
            <a:r>
              <a:rPr lang="en-US" sz="2800" b="1" dirty="0" err="1"/>
              <a:t>kasv</a:t>
            </a:r>
            <a:r>
              <a:rPr lang="en-US" sz="2800" b="1" dirty="0"/>
              <a:t> on </a:t>
            </a:r>
            <a:r>
              <a:rPr lang="en-US" sz="2800" b="1" dirty="0" err="1"/>
              <a:t>peatunud</a:t>
            </a: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USA-</a:t>
            </a:r>
            <a:r>
              <a:rPr lang="en-US" sz="2800" b="1" dirty="0" err="1"/>
              <a:t>Hiina</a:t>
            </a:r>
            <a:r>
              <a:rPr lang="en-US" sz="2800" b="1" dirty="0"/>
              <a:t> </a:t>
            </a:r>
            <a:r>
              <a:rPr lang="en-US" sz="2800" b="1" dirty="0" err="1"/>
              <a:t>vastasseis</a:t>
            </a:r>
            <a:r>
              <a:rPr lang="en-US" sz="2800" b="1" dirty="0"/>
              <a:t> ja COVID-19 </a:t>
            </a:r>
            <a:r>
              <a:rPr lang="en-US" sz="2800" b="1" dirty="0" err="1"/>
              <a:t>kriis</a:t>
            </a:r>
            <a:r>
              <a:rPr lang="en-US" sz="2800" b="1" dirty="0"/>
              <a:t> on </a:t>
            </a:r>
            <a:r>
              <a:rPr lang="en-US" sz="2800" b="1" dirty="0" err="1"/>
              <a:t>kaasa</a:t>
            </a:r>
            <a:r>
              <a:rPr lang="en-US" sz="2800" b="1" dirty="0"/>
              <a:t> </a:t>
            </a:r>
            <a:r>
              <a:rPr lang="en-US" sz="2800" b="1" dirty="0" err="1"/>
              <a:t>toomas</a:t>
            </a:r>
            <a:r>
              <a:rPr lang="en-US" sz="2800" b="1" dirty="0"/>
              <a:t> </a:t>
            </a:r>
            <a:r>
              <a:rPr lang="en-US" sz="2800" b="1" dirty="0" err="1"/>
              <a:t>välisinvesteeringute</a:t>
            </a:r>
            <a:r>
              <a:rPr lang="en-US" sz="2800" b="1" dirty="0"/>
              <a:t> </a:t>
            </a:r>
            <a:r>
              <a:rPr lang="en-US" sz="2800" b="1" dirty="0" err="1"/>
              <a:t>voogude</a:t>
            </a:r>
            <a:r>
              <a:rPr lang="en-US" sz="2800" b="1" dirty="0"/>
              <a:t> </a:t>
            </a:r>
            <a:r>
              <a:rPr lang="en-US" sz="2800" b="1" dirty="0" err="1"/>
              <a:t>ümberpaigutamise</a:t>
            </a: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 Eesti on </a:t>
            </a:r>
            <a:r>
              <a:rPr lang="en-US" sz="2800" b="1" dirty="0" err="1"/>
              <a:t>olnud</a:t>
            </a:r>
            <a:r>
              <a:rPr lang="en-US" sz="2800" b="1" dirty="0"/>
              <a:t> </a:t>
            </a:r>
            <a:r>
              <a:rPr lang="en-US" sz="2800" b="1" dirty="0" err="1"/>
              <a:t>senini</a:t>
            </a:r>
            <a:r>
              <a:rPr lang="en-US" sz="2800" b="1" dirty="0"/>
              <a:t> </a:t>
            </a:r>
            <a:r>
              <a:rPr lang="en-US" sz="2800" b="1" dirty="0" err="1"/>
              <a:t>edukas</a:t>
            </a:r>
            <a:r>
              <a:rPr lang="en-US" sz="2800" b="1" dirty="0"/>
              <a:t> </a:t>
            </a:r>
            <a:r>
              <a:rPr lang="en-US" sz="2800" b="1" dirty="0" err="1"/>
              <a:t>välisinvesteeringute</a:t>
            </a:r>
            <a:r>
              <a:rPr lang="en-US" sz="2800" b="1" dirty="0"/>
              <a:t> </a:t>
            </a:r>
            <a:r>
              <a:rPr lang="en-US" sz="2800" b="1" dirty="0" err="1"/>
              <a:t>kaasamisel</a:t>
            </a:r>
            <a:r>
              <a:rPr lang="en-US" sz="2800" b="1" dirty="0"/>
              <a:t> </a:t>
            </a:r>
            <a:r>
              <a:rPr lang="en-US" sz="2800" b="1" dirty="0" err="1"/>
              <a:t>oma</a:t>
            </a:r>
            <a:r>
              <a:rPr lang="en-US" sz="2800" b="1" dirty="0"/>
              <a:t> </a:t>
            </a:r>
            <a:r>
              <a:rPr lang="en-US" sz="2800" b="1" dirty="0" err="1"/>
              <a:t>majandusse</a:t>
            </a: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err="1"/>
              <a:t>Välisosalusega</a:t>
            </a:r>
            <a:r>
              <a:rPr lang="en-US" sz="2800" b="1" dirty="0"/>
              <a:t> </a:t>
            </a:r>
            <a:r>
              <a:rPr lang="en-US" sz="2800" b="1" dirty="0" err="1"/>
              <a:t>ettevõtetel</a:t>
            </a:r>
            <a:r>
              <a:rPr lang="en-US" sz="2800" b="1" dirty="0"/>
              <a:t> on </a:t>
            </a:r>
            <a:r>
              <a:rPr lang="en-US" sz="2800" b="1" dirty="0" err="1"/>
              <a:t>väga</a:t>
            </a:r>
            <a:r>
              <a:rPr lang="en-US" sz="2800" b="1" dirty="0"/>
              <a:t> </a:t>
            </a:r>
            <a:r>
              <a:rPr lang="en-US" sz="2800" b="1" dirty="0" err="1"/>
              <a:t>oluline</a:t>
            </a:r>
            <a:r>
              <a:rPr lang="en-US" sz="2800" b="1" dirty="0"/>
              <a:t> roll Eesti </a:t>
            </a:r>
            <a:r>
              <a:rPr lang="en-US" sz="2800" b="1" dirty="0" err="1"/>
              <a:t>majanduses</a:t>
            </a: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err="1"/>
              <a:t>Välisosalusega</a:t>
            </a:r>
            <a:r>
              <a:rPr lang="en-US" sz="2800" b="1" dirty="0"/>
              <a:t> </a:t>
            </a:r>
            <a:r>
              <a:rPr lang="en-US" sz="2800" b="1" dirty="0" err="1"/>
              <a:t>ettevõtted</a:t>
            </a:r>
            <a:r>
              <a:rPr lang="en-US" sz="2800" b="1" dirty="0"/>
              <a:t> on </a:t>
            </a:r>
            <a:r>
              <a:rPr lang="en-US" sz="2800" b="1" dirty="0" err="1"/>
              <a:t>toetanud</a:t>
            </a:r>
            <a:r>
              <a:rPr lang="en-US" sz="2800" b="1" dirty="0"/>
              <a:t> </a:t>
            </a:r>
            <a:r>
              <a:rPr lang="en-US" sz="2800" b="1" dirty="0" err="1"/>
              <a:t>meie</a:t>
            </a:r>
            <a:r>
              <a:rPr lang="en-US" sz="2800" b="1" dirty="0"/>
              <a:t> </a:t>
            </a:r>
            <a:r>
              <a:rPr lang="en-US" sz="2800" b="1" dirty="0" err="1"/>
              <a:t>regionaalarengut</a:t>
            </a:r>
            <a:r>
              <a:rPr lang="en-US" sz="28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Eesti </a:t>
            </a:r>
            <a:r>
              <a:rPr lang="en-US" sz="2800" b="1" dirty="0" err="1"/>
              <a:t>rahvusvaheline</a:t>
            </a:r>
            <a:r>
              <a:rPr lang="en-US" sz="2800" b="1" dirty="0"/>
              <a:t> </a:t>
            </a:r>
            <a:r>
              <a:rPr lang="en-US" sz="2800" b="1" dirty="0" err="1"/>
              <a:t>kuvand</a:t>
            </a:r>
            <a:r>
              <a:rPr lang="en-US" sz="2800" b="1" dirty="0"/>
              <a:t> on </a:t>
            </a:r>
            <a:r>
              <a:rPr lang="en-US" sz="2800" b="1" dirty="0" err="1"/>
              <a:t>väga</a:t>
            </a:r>
            <a:r>
              <a:rPr lang="en-US" sz="2800" b="1" dirty="0"/>
              <a:t> </a:t>
            </a:r>
            <a:r>
              <a:rPr lang="en-US" sz="2800" b="1" dirty="0" err="1"/>
              <a:t>oluline</a:t>
            </a:r>
            <a:r>
              <a:rPr lang="en-US" sz="2800" b="1" dirty="0"/>
              <a:t> </a:t>
            </a:r>
            <a:r>
              <a:rPr lang="en-US" sz="2800" b="1" dirty="0" err="1"/>
              <a:t>välisinvesteeringute</a:t>
            </a:r>
            <a:r>
              <a:rPr lang="en-US" sz="2800" b="1" dirty="0"/>
              <a:t> </a:t>
            </a:r>
            <a:r>
              <a:rPr lang="en-US" sz="2800" b="1" dirty="0" err="1"/>
              <a:t>kaasamisel</a:t>
            </a:r>
            <a:r>
              <a:rPr lang="en-US" sz="2800" b="1" dirty="0"/>
              <a:t> – </a:t>
            </a:r>
            <a:r>
              <a:rPr lang="en-US" sz="2800" b="1" dirty="0" err="1"/>
              <a:t>seda</a:t>
            </a:r>
            <a:r>
              <a:rPr lang="en-US" sz="2800" b="1" dirty="0"/>
              <a:t> </a:t>
            </a:r>
            <a:r>
              <a:rPr lang="en-US" sz="2800" b="1" dirty="0" err="1"/>
              <a:t>tuleb</a:t>
            </a:r>
            <a:r>
              <a:rPr lang="en-US" sz="2800" b="1" dirty="0"/>
              <a:t> </a:t>
            </a:r>
            <a:r>
              <a:rPr lang="en-US" sz="2800" b="1" dirty="0" err="1"/>
              <a:t>hoida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74309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1B397-1979-43A3-93B8-A300CE677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b="1" dirty="0" err="1"/>
              <a:t>Millised</a:t>
            </a:r>
            <a:r>
              <a:rPr lang="fi-FI" sz="3200" b="1" dirty="0"/>
              <a:t> on </a:t>
            </a:r>
            <a:r>
              <a:rPr lang="fi-FI" sz="3200" b="1" dirty="0" err="1"/>
              <a:t>teie</a:t>
            </a:r>
            <a:r>
              <a:rPr lang="fi-FI" sz="3200" b="1" dirty="0"/>
              <a:t> </a:t>
            </a:r>
            <a:r>
              <a:rPr lang="fi-FI" sz="3200" b="1" dirty="0" err="1"/>
              <a:t>laienemisplaanid</a:t>
            </a:r>
            <a:r>
              <a:rPr lang="fi-FI" sz="3200" b="1" dirty="0"/>
              <a:t> </a:t>
            </a:r>
            <a:r>
              <a:rPr lang="fi-FI" sz="3200" b="1" dirty="0" err="1"/>
              <a:t>Eestis</a:t>
            </a:r>
            <a:r>
              <a:rPr lang="fi-FI" sz="3200" b="1" dirty="0"/>
              <a:t> ja </a:t>
            </a:r>
            <a:r>
              <a:rPr lang="fi-FI" sz="3200" b="1" dirty="0" err="1"/>
              <a:t>välismaal</a:t>
            </a:r>
            <a:r>
              <a:rPr lang="et-EE" sz="3200" b="1" dirty="0"/>
              <a:t>?</a:t>
            </a:r>
            <a:endParaRPr lang="et-EE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70232E-38E8-4B09-BA6B-850046F2A0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1560" y="1916832"/>
          <a:ext cx="7992889" cy="4973922"/>
        </p:xfrm>
        <a:graphic>
          <a:graphicData uri="http://schemas.openxmlformats.org/drawingml/2006/table">
            <a:tbl>
              <a:tblPr/>
              <a:tblGrid>
                <a:gridCol w="5298181">
                  <a:extLst>
                    <a:ext uri="{9D8B030D-6E8A-4147-A177-3AD203B41FA5}">
                      <a16:colId xmlns:a16="http://schemas.microsoft.com/office/drawing/2014/main" val="1447046625"/>
                    </a:ext>
                  </a:extLst>
                </a:gridCol>
                <a:gridCol w="966515">
                  <a:extLst>
                    <a:ext uri="{9D8B030D-6E8A-4147-A177-3AD203B41FA5}">
                      <a16:colId xmlns:a16="http://schemas.microsoft.com/office/drawing/2014/main" val="101012837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61485694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916347553"/>
                    </a:ext>
                  </a:extLst>
                </a:gridCol>
                <a:gridCol w="216025">
                  <a:extLst>
                    <a:ext uri="{9D8B030D-6E8A-4147-A177-3AD203B41FA5}">
                      <a16:colId xmlns:a16="http://schemas.microsoft.com/office/drawing/2014/main" val="101777716"/>
                    </a:ext>
                  </a:extLst>
                </a:gridCol>
              </a:tblGrid>
              <a:tr h="398295"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t-E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Ettevõtete arv, kes märkisid antud</a:t>
                      </a:r>
                    </a:p>
                    <a:p>
                      <a:pPr algn="l" fontAlgn="b"/>
                      <a:r>
                        <a:rPr lang="et-E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laienemise võimaluse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122985"/>
                  </a:ext>
                </a:extLst>
              </a:tr>
              <a:tr h="756759"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et-E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526462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Eestis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t-E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Välismaal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867226"/>
                  </a:ext>
                </a:extLst>
              </a:tr>
              <a:tr h="385018">
                <a:tc>
                  <a:txBody>
                    <a:bodyPr/>
                    <a:lstStyle/>
                    <a:p>
                      <a:pPr algn="l" fontAlgn="b"/>
                      <a:r>
                        <a:rPr lang="et-EE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Olemasoleva ettevõtte laiendamine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570932"/>
                  </a:ext>
                </a:extLst>
              </a:tr>
              <a:tr h="385018">
                <a:tc>
                  <a:txBody>
                    <a:bodyPr/>
                    <a:lstStyle/>
                    <a:p>
                      <a:pPr algn="l" fontAlgn="b"/>
                      <a:r>
                        <a:rPr lang="et-EE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Uue tootmise asukoha leidmine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014622"/>
                  </a:ext>
                </a:extLst>
              </a:tr>
              <a:tr h="385018">
                <a:tc>
                  <a:txBody>
                    <a:bodyPr/>
                    <a:lstStyle/>
                    <a:p>
                      <a:pPr algn="l" fontAlgn="b"/>
                      <a:r>
                        <a:rPr lang="et-EE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Firma ostmine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922277"/>
                  </a:ext>
                </a:extLst>
              </a:tr>
              <a:tr h="385018">
                <a:tc>
                  <a:txBody>
                    <a:bodyPr/>
                    <a:lstStyle/>
                    <a:p>
                      <a:pPr algn="l" fontAlgn="b"/>
                      <a:r>
                        <a:rPr lang="et-EE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Uutele tegevusaladele sisenemine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507179"/>
                  </a:ext>
                </a:extLst>
              </a:tr>
              <a:tr h="385018">
                <a:tc>
                  <a:txBody>
                    <a:bodyPr/>
                    <a:lstStyle/>
                    <a:p>
                      <a:pPr algn="l" fontAlgn="b"/>
                      <a:r>
                        <a:rPr lang="et-EE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Uute klientide leidmine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366305"/>
                  </a:ext>
                </a:extLst>
              </a:tr>
              <a:tr h="385018">
                <a:tc>
                  <a:txBody>
                    <a:bodyPr/>
                    <a:lstStyle/>
                    <a:p>
                      <a:pPr algn="l" fontAlgn="b"/>
                      <a:endParaRPr lang="et-EE" sz="14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09104"/>
                  </a:ext>
                </a:extLst>
              </a:tr>
              <a:tr h="3850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Küsitlus „Välisinvestor 2019“</a:t>
                      </a:r>
                    </a:p>
                    <a:p>
                      <a:pPr algn="l" fontAlgn="b"/>
                      <a:endParaRPr lang="et-EE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t-EE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78st vastanust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299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7909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200818" y="521666"/>
            <a:ext cx="8742363" cy="799436"/>
          </a:xfrm>
        </p:spPr>
        <p:txBody>
          <a:bodyPr/>
          <a:lstStyle/>
          <a:p>
            <a:pPr eaLnBrk="1" hangingPunct="1"/>
            <a:r>
              <a:rPr lang="et-EE" altLang="en-US" sz="2400" b="1" dirty="0">
                <a:solidFill>
                  <a:srgbClr val="3333FF"/>
                </a:solidFill>
              </a:rPr>
              <a:t>Välisinvestorite tulu otseinvesteeringutelt Eestis ja selle </a:t>
            </a:r>
            <a:r>
              <a:rPr lang="et-EE" altLang="en-US" sz="2400" b="1" dirty="0" err="1">
                <a:solidFill>
                  <a:srgbClr val="3333FF"/>
                </a:solidFill>
              </a:rPr>
              <a:t>reinvesteerimine</a:t>
            </a:r>
            <a:r>
              <a:rPr lang="et-EE" altLang="en-US" sz="2400" b="1" dirty="0">
                <a:solidFill>
                  <a:srgbClr val="3333FF"/>
                </a:solidFill>
              </a:rPr>
              <a:t> Eestisse 1995-2019 (milj. EUR aastas)</a:t>
            </a:r>
            <a:endParaRPr lang="en-US" altLang="en-US" sz="2400" dirty="0">
              <a:solidFill>
                <a:srgbClr val="3333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D2A321-8450-4EDF-B6E0-7A31C5D9E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7" y="1340767"/>
            <a:ext cx="8929936" cy="5112569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44BF919-8806-4381-ADA4-19A26EA1F120}"/>
              </a:ext>
            </a:extLst>
          </p:cNvPr>
          <p:cNvSpPr/>
          <p:nvPr/>
        </p:nvSpPr>
        <p:spPr>
          <a:xfrm rot="2367622">
            <a:off x="5986546" y="2582464"/>
            <a:ext cx="3064068" cy="1480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24D5F-47E6-4085-8C53-4631330FFA6F}"/>
              </a:ext>
            </a:extLst>
          </p:cNvPr>
          <p:cNvSpPr txBox="1"/>
          <p:nvPr/>
        </p:nvSpPr>
        <p:spPr>
          <a:xfrm>
            <a:off x="3203848" y="1242793"/>
            <a:ext cx="3204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Reinvesteeringute</a:t>
            </a: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osakaal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saadud tuludest on kahanenud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B06F46-B7C6-4C7B-BFF4-541DB3994D3C}"/>
              </a:ext>
            </a:extLst>
          </p:cNvPr>
          <p:cNvSpPr txBox="1"/>
          <p:nvPr/>
        </p:nvSpPr>
        <p:spPr>
          <a:xfrm>
            <a:off x="0" y="41408"/>
            <a:ext cx="9137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Kas investorid investeerivad teenitud raha tagasi Eestisse?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970A-D36D-4555-AED2-0654371DC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168"/>
          </a:xfrm>
        </p:spPr>
        <p:txBody>
          <a:bodyPr/>
          <a:lstStyle/>
          <a:p>
            <a:r>
              <a:rPr lang="en-US" sz="2800" b="1" dirty="0" err="1"/>
              <a:t>Millal</a:t>
            </a:r>
            <a:r>
              <a:rPr lang="en-US" sz="2800" b="1" dirty="0"/>
              <a:t> </a:t>
            </a:r>
            <a:r>
              <a:rPr lang="en-US" sz="2800" b="1" dirty="0" err="1"/>
              <a:t>viivad</a:t>
            </a:r>
            <a:r>
              <a:rPr lang="en-US" sz="2800" b="1" dirty="0"/>
              <a:t> </a:t>
            </a:r>
            <a:r>
              <a:rPr lang="en-US" sz="2800" b="1" dirty="0" err="1"/>
              <a:t>investorid</a:t>
            </a:r>
            <a:r>
              <a:rPr lang="en-US" sz="2800" b="1" dirty="0"/>
              <a:t> </a:t>
            </a:r>
            <a:r>
              <a:rPr lang="en-US" sz="2800" b="1" dirty="0" err="1"/>
              <a:t>Eestist</a:t>
            </a:r>
            <a:r>
              <a:rPr lang="en-US" sz="2800" b="1" dirty="0"/>
              <a:t> </a:t>
            </a:r>
            <a:r>
              <a:rPr lang="en-US" sz="2800" b="1" dirty="0" err="1"/>
              <a:t>äri</a:t>
            </a:r>
            <a:r>
              <a:rPr lang="en-US" sz="2800" b="1" dirty="0"/>
              <a:t> </a:t>
            </a:r>
            <a:r>
              <a:rPr lang="en-US" sz="2800" b="1" dirty="0" err="1"/>
              <a:t>ära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E67D7-013D-4E31-8E22-93F9CC276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71600"/>
            <a:ext cx="8640960" cy="4114800"/>
          </a:xfrm>
        </p:spPr>
        <p:txBody>
          <a:bodyPr/>
          <a:lstStyle/>
          <a:p>
            <a:r>
              <a:rPr lang="en-US" i="1" dirty="0"/>
              <a:t>“</a:t>
            </a:r>
            <a:r>
              <a:rPr lang="en-US" i="1" dirty="0" err="1"/>
              <a:t>Siis</a:t>
            </a:r>
            <a:r>
              <a:rPr lang="en-US" i="1" dirty="0"/>
              <a:t>, </a:t>
            </a:r>
            <a:r>
              <a:rPr lang="en-US" i="1" dirty="0" err="1"/>
              <a:t>kui</a:t>
            </a:r>
            <a:r>
              <a:rPr lang="en-US" i="1" dirty="0"/>
              <a:t> Eesti </a:t>
            </a:r>
            <a:r>
              <a:rPr lang="en-US" i="1" dirty="0" err="1"/>
              <a:t>paneb</a:t>
            </a:r>
            <a:r>
              <a:rPr lang="en-US" i="1" dirty="0"/>
              <a:t> </a:t>
            </a:r>
            <a:r>
              <a:rPr lang="en-US" i="1" dirty="0" err="1"/>
              <a:t>piirid</a:t>
            </a:r>
            <a:r>
              <a:rPr lang="en-US" i="1" dirty="0"/>
              <a:t> </a:t>
            </a:r>
            <a:r>
              <a:rPr lang="en-US" i="1" dirty="0" err="1"/>
              <a:t>täiesti</a:t>
            </a:r>
            <a:r>
              <a:rPr lang="en-US" i="1" dirty="0"/>
              <a:t> </a:t>
            </a:r>
            <a:r>
              <a:rPr lang="en-US" i="1" dirty="0" err="1"/>
              <a:t>kinni</a:t>
            </a:r>
            <a:r>
              <a:rPr lang="en-US" i="1" dirty="0"/>
              <a:t>. </a:t>
            </a:r>
            <a:r>
              <a:rPr lang="en-US" i="1" dirty="0" err="1"/>
              <a:t>Kui</a:t>
            </a:r>
            <a:r>
              <a:rPr lang="en-US" i="1" dirty="0"/>
              <a:t> </a:t>
            </a:r>
            <a:r>
              <a:rPr lang="en-US" i="1" dirty="0" err="1"/>
              <a:t>välistööjõudu</a:t>
            </a:r>
            <a:r>
              <a:rPr lang="en-US" i="1" dirty="0"/>
              <a:t> </a:t>
            </a:r>
            <a:r>
              <a:rPr lang="en-US" i="1" dirty="0" err="1"/>
              <a:t>enam</a:t>
            </a:r>
            <a:r>
              <a:rPr lang="en-US" i="1" dirty="0"/>
              <a:t> </a:t>
            </a:r>
            <a:r>
              <a:rPr lang="en-US" i="1" dirty="0" err="1"/>
              <a:t>sisse</a:t>
            </a:r>
            <a:r>
              <a:rPr lang="en-US" i="1" dirty="0"/>
              <a:t> </a:t>
            </a:r>
            <a:r>
              <a:rPr lang="en-US" i="1" dirty="0" err="1"/>
              <a:t>ei</a:t>
            </a:r>
            <a:r>
              <a:rPr lang="en-US" i="1" dirty="0"/>
              <a:t> </a:t>
            </a:r>
            <a:r>
              <a:rPr lang="en-US" i="1" dirty="0" err="1"/>
              <a:t>lubata</a:t>
            </a:r>
            <a:r>
              <a:rPr lang="en-US" i="1" dirty="0"/>
              <a:t>. </a:t>
            </a:r>
            <a:r>
              <a:rPr lang="en-US" i="1" dirty="0" err="1"/>
              <a:t>Kui</a:t>
            </a:r>
            <a:r>
              <a:rPr lang="en-US" i="1" dirty="0"/>
              <a:t> </a:t>
            </a:r>
            <a:r>
              <a:rPr lang="en-US" i="1" dirty="0" err="1"/>
              <a:t>välisinvesteeringud</a:t>
            </a:r>
            <a:r>
              <a:rPr lang="en-US" i="1" dirty="0"/>
              <a:t> </a:t>
            </a:r>
            <a:r>
              <a:rPr lang="en-US" i="1" dirty="0" err="1"/>
              <a:t>ei</a:t>
            </a:r>
            <a:r>
              <a:rPr lang="en-US" i="1" dirty="0"/>
              <a:t> ole </a:t>
            </a:r>
            <a:r>
              <a:rPr lang="en-US" i="1" dirty="0" err="1"/>
              <a:t>okei</a:t>
            </a:r>
            <a:r>
              <a:rPr lang="en-US" i="1" dirty="0"/>
              <a:t>, </a:t>
            </a:r>
            <a:r>
              <a:rPr lang="en-US" i="1" dirty="0" err="1"/>
              <a:t>kui</a:t>
            </a:r>
            <a:r>
              <a:rPr lang="en-US" i="1" dirty="0"/>
              <a:t> see on </a:t>
            </a:r>
            <a:r>
              <a:rPr lang="en-US" i="1" dirty="0" err="1"/>
              <a:t>selline</a:t>
            </a:r>
            <a:r>
              <a:rPr lang="en-US" i="1" dirty="0"/>
              <a:t> </a:t>
            </a:r>
            <a:r>
              <a:rPr lang="en-US" i="1" dirty="0" err="1"/>
              <a:t>kitsarinnaline</a:t>
            </a:r>
            <a:r>
              <a:rPr lang="en-US" i="1" dirty="0"/>
              <a:t> </a:t>
            </a:r>
            <a:r>
              <a:rPr lang="en-US" i="1" dirty="0" err="1"/>
              <a:t>väike</a:t>
            </a:r>
            <a:r>
              <a:rPr lang="en-US" i="1" dirty="0"/>
              <a:t> </a:t>
            </a:r>
            <a:r>
              <a:rPr lang="en-US" i="1" dirty="0" err="1"/>
              <a:t>suletud</a:t>
            </a:r>
            <a:r>
              <a:rPr lang="en-US" i="1" dirty="0"/>
              <a:t> </a:t>
            </a:r>
            <a:r>
              <a:rPr lang="en-US" i="1" dirty="0" err="1"/>
              <a:t>kuri</a:t>
            </a:r>
            <a:r>
              <a:rPr lang="en-US" i="1" dirty="0"/>
              <a:t> </a:t>
            </a:r>
            <a:r>
              <a:rPr lang="en-US" i="1" dirty="0" err="1"/>
              <a:t>majandus</a:t>
            </a:r>
            <a:r>
              <a:rPr lang="en-US" i="1" dirty="0"/>
              <a:t>. </a:t>
            </a:r>
            <a:r>
              <a:rPr lang="en-US" i="1" dirty="0" err="1"/>
              <a:t>Siis</a:t>
            </a:r>
            <a:r>
              <a:rPr lang="en-US" i="1" dirty="0"/>
              <a:t> ma </a:t>
            </a:r>
            <a:r>
              <a:rPr lang="en-US" i="1" dirty="0" err="1"/>
              <a:t>küll</a:t>
            </a:r>
            <a:r>
              <a:rPr lang="en-US" i="1" dirty="0"/>
              <a:t> </a:t>
            </a:r>
            <a:r>
              <a:rPr lang="en-US" i="1" dirty="0" err="1"/>
              <a:t>enamuse</a:t>
            </a:r>
            <a:r>
              <a:rPr lang="en-US" i="1" dirty="0"/>
              <a:t> </a:t>
            </a:r>
            <a:r>
              <a:rPr lang="en-US" i="1" dirty="0" err="1"/>
              <a:t>äritegevusest</a:t>
            </a:r>
            <a:r>
              <a:rPr lang="en-US" i="1" dirty="0"/>
              <a:t> </a:t>
            </a:r>
            <a:r>
              <a:rPr lang="en-US" i="1" dirty="0" err="1"/>
              <a:t>viin</a:t>
            </a:r>
            <a:r>
              <a:rPr lang="en-US" i="1" dirty="0"/>
              <a:t> </a:t>
            </a:r>
            <a:r>
              <a:rPr lang="en-US" i="1" dirty="0" err="1"/>
              <a:t>Eestist</a:t>
            </a:r>
            <a:r>
              <a:rPr lang="en-US" i="1" dirty="0"/>
              <a:t> </a:t>
            </a:r>
            <a:r>
              <a:rPr lang="en-US" i="1" dirty="0" err="1"/>
              <a:t>välja</a:t>
            </a:r>
            <a:r>
              <a:rPr lang="en-US" i="1" dirty="0"/>
              <a:t>”</a:t>
            </a:r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152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3BAE7-7627-457C-AD9C-6184ED02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Kvalifitseeritud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tööjõud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ettevõtete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suurim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vara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selle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tööjõu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ebapiisavus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suurim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probleem</a:t>
            </a:r>
            <a:br>
              <a:rPr lang="en-US" b="1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9E971-1CF1-4836-A859-607941895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071294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Inimesed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superefektiivsed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võrreldes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võib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-olla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mõne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teise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riigiga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ikkagi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see, et Eesti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arendajate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efektiivsus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üle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prahi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Meie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põhiline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probleem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olnud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oskustööjõu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puudus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./…/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täna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ilmselt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suudame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ära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hõivata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kõik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vabalt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liikuva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Eesti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turul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saadava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tööjõu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Viimasel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ajal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toome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ikkagi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väga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palju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inimesi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juba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väljastpoolt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sisse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./…/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Tööpuudus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madal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aga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kogemustega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spetsialistide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saadavus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selles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mõttes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null“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033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A0B07-97DA-487A-82A7-9068F7EE5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648"/>
            <a:ext cx="7848872" cy="288032"/>
          </a:xfrm>
        </p:spPr>
        <p:txBody>
          <a:bodyPr/>
          <a:lstStyle/>
          <a:p>
            <a:r>
              <a:rPr lang="et-EE" sz="2800" b="1" dirty="0"/>
              <a:t>Millised probleemid takistavad Teie ettevõtte arengut ja/või ettevõtte edasist laienemist Eestis?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DFA3D6-5BF5-43DE-A177-9418966E2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809720"/>
            <a:ext cx="7848872" cy="59865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75FAFA-82D9-4320-8A10-7D802AEE63D5}"/>
              </a:ext>
            </a:extLst>
          </p:cNvPr>
          <p:cNvSpPr/>
          <p:nvPr/>
        </p:nvSpPr>
        <p:spPr>
          <a:xfrm>
            <a:off x="179512" y="6334611"/>
            <a:ext cx="27858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Küsitlus „Välisinvestor 2019“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80FBD6-477D-4AA7-9265-CF1AFD783F00}"/>
              </a:ext>
            </a:extLst>
          </p:cNvPr>
          <p:cNvSpPr txBox="1"/>
          <p:nvPr/>
        </p:nvSpPr>
        <p:spPr>
          <a:xfrm>
            <a:off x="8030616" y="809720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n=108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473968-3297-4C4A-A2DE-4936CC64D349}"/>
              </a:ext>
            </a:extLst>
          </p:cNvPr>
          <p:cNvSpPr txBox="1"/>
          <p:nvPr/>
        </p:nvSpPr>
        <p:spPr>
          <a:xfrm>
            <a:off x="7273416" y="1916832"/>
            <a:ext cx="15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keskmine hinnang skaalal: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5 väga oluline …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 üldse mitte</a:t>
            </a:r>
            <a:endParaRPr kumimoji="0" lang="et-E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7653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D0EB4-4125-4428-B0A8-D46A274A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334"/>
            <a:ext cx="8892480" cy="1143000"/>
          </a:xfrm>
        </p:spPr>
        <p:txBody>
          <a:bodyPr/>
          <a:lstStyle/>
          <a:p>
            <a:r>
              <a:rPr lang="et-EE" sz="2800" b="1" dirty="0"/>
              <a:t>Ebapiisav kvalifitseeritud tööjõu olemasolu </a:t>
            </a:r>
            <a:r>
              <a:rPr lang="en-US" sz="2800" b="1" dirty="0" err="1"/>
              <a:t>kui</a:t>
            </a:r>
            <a:br>
              <a:rPr lang="et-EE" sz="2800" b="1" dirty="0"/>
            </a:br>
            <a:r>
              <a:rPr lang="et-EE" sz="2400" b="1" dirty="0"/>
              <a:t>kõige olulisem äritegemise takistus välisosalusega ettevõtete juhtide arvates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653DAD-9C17-42CE-A898-BB2C311A7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407408"/>
            <a:ext cx="8208912" cy="5262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A8CB66-0669-4B15-923C-AFA39E072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181" y="6329865"/>
            <a:ext cx="2987299" cy="3596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9F21CA-CDF7-4656-B4F8-A3D5AA3D8EE8}"/>
              </a:ext>
            </a:extLst>
          </p:cNvPr>
          <p:cNvSpPr txBox="1"/>
          <p:nvPr/>
        </p:nvSpPr>
        <p:spPr>
          <a:xfrm>
            <a:off x="2483768" y="1188334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Maailmapanga</a:t>
            </a:r>
            <a:r>
              <a:rPr lang="en-US" b="1" dirty="0"/>
              <a:t> </a:t>
            </a:r>
            <a:r>
              <a:rPr lang="en-US" b="1" dirty="0" err="1"/>
              <a:t>uuring</a:t>
            </a:r>
            <a:r>
              <a:rPr lang="en-US" b="1" dirty="0"/>
              <a:t> 2019.a. </a:t>
            </a:r>
            <a:r>
              <a:rPr lang="en-US" b="1" dirty="0" err="1"/>
              <a:t>näitas</a:t>
            </a:r>
            <a:r>
              <a:rPr lang="en-US" b="1" dirty="0"/>
              <a:t> </a:t>
            </a:r>
            <a:r>
              <a:rPr lang="en-US" b="1" dirty="0" err="1"/>
              <a:t>võrdlevalt</a:t>
            </a:r>
            <a:r>
              <a:rPr lang="en-US" b="1" dirty="0"/>
              <a:t>, </a:t>
            </a:r>
            <a:r>
              <a:rPr lang="en-US" b="1" dirty="0" err="1"/>
              <a:t>kui</a:t>
            </a:r>
            <a:r>
              <a:rPr lang="en-US" b="1" dirty="0"/>
              <a:t> </a:t>
            </a:r>
            <a:r>
              <a:rPr lang="en-US" b="1" dirty="0" err="1"/>
              <a:t>tõsine</a:t>
            </a:r>
            <a:r>
              <a:rPr lang="en-US" b="1" dirty="0"/>
              <a:t> </a:t>
            </a:r>
            <a:r>
              <a:rPr lang="en-US" b="1" dirty="0" err="1"/>
              <a:t>probleem</a:t>
            </a:r>
            <a:r>
              <a:rPr lang="en-US" b="1" dirty="0"/>
              <a:t> on </a:t>
            </a:r>
            <a:r>
              <a:rPr lang="en-US" b="1" dirty="0" err="1"/>
              <a:t>tööjõu</a:t>
            </a:r>
            <a:r>
              <a:rPr lang="en-US" b="1" dirty="0"/>
              <a:t> </a:t>
            </a:r>
            <a:r>
              <a:rPr lang="en-US" b="1" dirty="0" err="1"/>
              <a:t>puudus</a:t>
            </a:r>
            <a:r>
              <a:rPr lang="en-US" b="1" dirty="0"/>
              <a:t> </a:t>
            </a:r>
            <a:r>
              <a:rPr lang="en-US" b="1" dirty="0" err="1"/>
              <a:t>Eestis</a:t>
            </a:r>
            <a:endParaRPr lang="en-US" b="1" dirty="0"/>
          </a:p>
          <a:p>
            <a:r>
              <a:rPr lang="en-US" b="1" dirty="0"/>
              <a:t>(% </a:t>
            </a:r>
            <a:r>
              <a:rPr lang="en-US" b="1" dirty="0" err="1"/>
              <a:t>vastanutest</a:t>
            </a:r>
            <a:r>
              <a:rPr lang="en-U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93630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3A12-4F94-429B-B950-5D724B8E5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r>
              <a:rPr lang="et-EE" sz="2800" b="1" dirty="0">
                <a:solidFill>
                  <a:srgbClr val="000000"/>
                </a:solidFill>
              </a:rPr>
              <a:t>Ebapiisav kvalifitseeritud tööjõu olemasolu – kui kõige olulisem äritegemise takistus välisosalusega</a:t>
            </a:r>
            <a:br>
              <a:rPr lang="et-EE" sz="2800" b="1" dirty="0">
                <a:solidFill>
                  <a:srgbClr val="000000"/>
                </a:solidFill>
              </a:rPr>
            </a:br>
            <a:r>
              <a:rPr lang="et-EE" sz="2800" b="1" dirty="0">
                <a:solidFill>
                  <a:srgbClr val="000000"/>
                </a:solidFill>
              </a:rPr>
              <a:t> ja kodumaiste ettevõte juhtide arvates</a:t>
            </a:r>
            <a:endParaRPr lang="et-EE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607C94-D4FA-4163-A746-AAB18584A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484784"/>
            <a:ext cx="7632848" cy="49732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716815-121D-4924-8441-F070F5C01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6498305"/>
            <a:ext cx="2987299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82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68BF-76EF-4812-AFE9-A66E8E209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7772400" cy="1143000"/>
          </a:xfrm>
        </p:spPr>
        <p:txBody>
          <a:bodyPr/>
          <a:lstStyle/>
          <a:p>
            <a:r>
              <a:rPr lang="et-EE" sz="2800" b="1" dirty="0"/>
              <a:t>Tegurite olulisus Eestis laienemise otsuse võimaliku mõjutajana </a:t>
            </a:r>
            <a:r>
              <a:rPr lang="et-EE" sz="2800" dirty="0"/>
              <a:t>(maks 5…min1)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A722916-A7CF-4F28-A7A8-931FA3E438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512" y="1988840"/>
          <a:ext cx="878497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433AA4B-C68A-429F-88C0-B52B9485A638}"/>
              </a:ext>
            </a:extLst>
          </p:cNvPr>
          <p:cNvSpPr/>
          <p:nvPr/>
        </p:nvSpPr>
        <p:spPr>
          <a:xfrm>
            <a:off x="346660" y="6309320"/>
            <a:ext cx="3892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Küsitlus „Välisinvestor 2019“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539E59-0860-4C26-95E5-6109F858B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928" y="6412873"/>
            <a:ext cx="890093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847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6E34C-7C9F-43C6-9A78-6CA9298EA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" y="593238"/>
            <a:ext cx="9107423" cy="648072"/>
          </a:xfrm>
        </p:spPr>
        <p:txBody>
          <a:bodyPr/>
          <a:lstStyle/>
          <a:p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Kiire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kulutaseme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kasv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halvendab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meie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konkurentsipositisooni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võrreldes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teiste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Kesk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ja Ida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Euroopa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riikidega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 </a:t>
            </a:r>
            <a:b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võib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osutuda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üle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jõu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käivaks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b="1" dirty="0">
                <a:solidFill>
                  <a:srgbClr val="000000"/>
                </a:solidFill>
              </a:rPr>
            </a:br>
            <a:endParaRPr lang="et-EE" sz="32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3DED6E-F3DA-4B6D-9EBD-D88C00268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608" y="1239796"/>
            <a:ext cx="8618784" cy="5229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939929-3BA3-4B11-81A3-FC58F3D32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019" y="6325319"/>
            <a:ext cx="6143625" cy="400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0A19E-C6AA-4D1C-ACD2-F7BAC59D830F}"/>
              </a:ext>
            </a:extLst>
          </p:cNvPr>
          <p:cNvSpPr txBox="1"/>
          <p:nvPr/>
        </p:nvSpPr>
        <p:spPr>
          <a:xfrm>
            <a:off x="262608" y="6366309"/>
            <a:ext cx="16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Eurostat</a:t>
            </a: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2020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79609DD-1744-48E6-A047-FCC2D30CECC3}"/>
              </a:ext>
            </a:extLst>
          </p:cNvPr>
          <p:cNvSpPr/>
          <p:nvPr/>
        </p:nvSpPr>
        <p:spPr>
          <a:xfrm>
            <a:off x="5600823" y="3409942"/>
            <a:ext cx="144016" cy="720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F87D63-3034-442A-BA19-94B39C5E585A}"/>
              </a:ext>
            </a:extLst>
          </p:cNvPr>
          <p:cNvSpPr txBox="1"/>
          <p:nvPr/>
        </p:nvSpPr>
        <p:spPr>
          <a:xfrm>
            <a:off x="3419872" y="2204864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/>
              <a:t>Tööjõukulud tunnis (eurodes)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861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0012C-886C-45FE-8688-6557D8E83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04" y="476672"/>
            <a:ext cx="8683668" cy="1440160"/>
          </a:xfrm>
        </p:spPr>
        <p:txBody>
          <a:bodyPr/>
          <a:lstStyle/>
          <a:p>
            <a:r>
              <a:rPr lang="et-EE" sz="2800" b="1" dirty="0"/>
              <a:t>Tööjõukulude muutus Eesti töötlevas tööstuses </a:t>
            </a:r>
            <a:br>
              <a:rPr lang="et-EE" sz="2800" b="1" dirty="0"/>
            </a:br>
            <a:r>
              <a:rPr lang="et-EE" sz="2800" b="1" dirty="0"/>
              <a:t>2008-2019 võrdluses mõnede Euroopa Liidu liikmesriikidega </a:t>
            </a:r>
            <a:br>
              <a:rPr lang="en-US" sz="2800" b="1" dirty="0"/>
            </a:br>
            <a:r>
              <a:rPr lang="et-EE" sz="2400" b="1" dirty="0"/>
              <a:t>(</a:t>
            </a:r>
            <a:r>
              <a:rPr lang="en-US" sz="2400" b="1" dirty="0" err="1"/>
              <a:t>ühe</a:t>
            </a:r>
            <a:r>
              <a:rPr lang="en-US" sz="2400" b="1" dirty="0"/>
              <a:t> </a:t>
            </a:r>
            <a:r>
              <a:rPr lang="en-US" sz="2400" b="1" dirty="0" err="1"/>
              <a:t>töötunniga</a:t>
            </a:r>
            <a:r>
              <a:rPr lang="en-US" sz="2400" b="1" dirty="0"/>
              <a:t> </a:t>
            </a:r>
            <a:r>
              <a:rPr lang="en-US" sz="2400" b="1" dirty="0" err="1"/>
              <a:t>seotud</a:t>
            </a:r>
            <a:r>
              <a:rPr lang="en-US" sz="2400" b="1" dirty="0"/>
              <a:t> </a:t>
            </a:r>
            <a:r>
              <a:rPr lang="en-US" sz="2400" b="1" dirty="0" err="1"/>
              <a:t>tööjõukulud</a:t>
            </a:r>
            <a:r>
              <a:rPr lang="en-US" sz="2400" b="1" dirty="0"/>
              <a:t> </a:t>
            </a:r>
            <a:r>
              <a:rPr lang="en-US" sz="2400" b="1" dirty="0" err="1"/>
              <a:t>eurodes</a:t>
            </a:r>
            <a:r>
              <a:rPr lang="en-US" sz="2400" b="1" dirty="0"/>
              <a:t>, </a:t>
            </a:r>
            <a:r>
              <a:rPr lang="en-US" sz="2400" b="1" dirty="0" err="1"/>
              <a:t>muutus</a:t>
            </a:r>
            <a:r>
              <a:rPr lang="en-US" sz="2400" b="1" dirty="0"/>
              <a:t> </a:t>
            </a:r>
            <a:r>
              <a:rPr lang="et-EE" sz="2400" b="1" dirty="0"/>
              <a:t>kordades ja eurodes)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7FCA12-FAB3-4C0D-BF6B-566FB344E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804" y="2348880"/>
            <a:ext cx="8776010" cy="33843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D93FB0-1392-497A-BDCA-B98530F8B0BB}"/>
              </a:ext>
            </a:extLst>
          </p:cNvPr>
          <p:cNvSpPr txBox="1"/>
          <p:nvPr/>
        </p:nvSpPr>
        <p:spPr>
          <a:xfrm>
            <a:off x="323528" y="5949280"/>
            <a:ext cx="4870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Autorite arvutused </a:t>
            </a:r>
            <a:r>
              <a:rPr kumimoji="0" lang="et-E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Eurostati</a:t>
            </a: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andmetel</a:t>
            </a:r>
          </a:p>
        </p:txBody>
      </p:sp>
    </p:spTree>
    <p:extLst>
      <p:ext uri="{BB962C8B-B14F-4D97-AF65-F5344CB8AC3E}">
        <p14:creationId xmlns:p14="http://schemas.microsoft.com/office/powerpoint/2010/main" val="371294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35F82E-5405-4F1A-8084-62CE64C13828}"/>
              </a:ext>
            </a:extLst>
          </p:cNvPr>
          <p:cNvSpPr/>
          <p:nvPr/>
        </p:nvSpPr>
        <p:spPr>
          <a:xfrm>
            <a:off x="251520" y="404664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err="1"/>
              <a:t>Stabiilne</a:t>
            </a:r>
            <a:r>
              <a:rPr lang="en-US" sz="2800" b="1" dirty="0"/>
              <a:t>, </a:t>
            </a:r>
            <a:r>
              <a:rPr lang="en-US" sz="2800" b="1" dirty="0" err="1"/>
              <a:t>läbipaistev</a:t>
            </a:r>
            <a:r>
              <a:rPr lang="en-US" sz="2800" b="1" dirty="0"/>
              <a:t> ja </a:t>
            </a:r>
            <a:r>
              <a:rPr lang="en-US" sz="2800" b="1" dirty="0" err="1"/>
              <a:t>ettearvatav</a:t>
            </a:r>
            <a:r>
              <a:rPr lang="en-US" sz="2800" b="1" dirty="0"/>
              <a:t> </a:t>
            </a:r>
            <a:r>
              <a:rPr lang="en-US" sz="2800" b="1" dirty="0" err="1"/>
              <a:t>majanduskeskkond</a:t>
            </a:r>
            <a:r>
              <a:rPr lang="en-US" sz="2800" b="1" dirty="0"/>
              <a:t> on </a:t>
            </a:r>
            <a:r>
              <a:rPr lang="en-US" sz="2800" b="1" dirty="0" err="1"/>
              <a:t>suur</a:t>
            </a:r>
            <a:r>
              <a:rPr lang="en-US" sz="2800" b="1" dirty="0"/>
              <a:t> </a:t>
            </a:r>
            <a:r>
              <a:rPr lang="en-US" sz="2800" b="1" dirty="0" err="1"/>
              <a:t>väärtus</a:t>
            </a:r>
            <a:r>
              <a:rPr lang="en-US" sz="2800" b="1" dirty="0"/>
              <a:t> </a:t>
            </a:r>
            <a:r>
              <a:rPr lang="en-US" sz="2800" b="1" dirty="0" err="1"/>
              <a:t>välisinvestoritele</a:t>
            </a:r>
            <a:endParaRPr lang="en-US" sz="28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0000"/>
                </a:solidFill>
              </a:rPr>
              <a:t>Pikaajaline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pidev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tööjõukulude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kasv</a:t>
            </a:r>
            <a:r>
              <a:rPr lang="en-US" sz="2800" b="1" dirty="0">
                <a:solidFill>
                  <a:srgbClr val="000000"/>
                </a:solidFill>
              </a:rPr>
              <a:t> on </a:t>
            </a:r>
            <a:r>
              <a:rPr lang="en-US" sz="2800" b="1" dirty="0" err="1">
                <a:solidFill>
                  <a:srgbClr val="000000"/>
                </a:solidFill>
              </a:rPr>
              <a:t>ajendanud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ettevõtteid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erinevaid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innovatsioone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ellu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viima</a:t>
            </a:r>
            <a:endParaRPr lang="en-US" sz="2800" b="1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0000"/>
                </a:solidFill>
              </a:rPr>
              <a:t>Liiga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kiire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kulutaseme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kasv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võib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osutuda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üle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jõu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käivaks</a:t>
            </a:r>
            <a:r>
              <a:rPr lang="en-US" sz="2800" b="1" dirty="0">
                <a:solidFill>
                  <a:srgbClr val="000000"/>
                </a:solidFill>
              </a:rPr>
              <a:t> ja </a:t>
            </a:r>
            <a:r>
              <a:rPr lang="en-US" sz="2800" b="1" dirty="0" err="1">
                <a:solidFill>
                  <a:srgbClr val="000000"/>
                </a:solidFill>
              </a:rPr>
              <a:t>halvendab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meie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konkurentsipositisooni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võrreldes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teiste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Kesk</a:t>
            </a:r>
            <a:r>
              <a:rPr lang="en-US" sz="2800" b="1" dirty="0">
                <a:solidFill>
                  <a:srgbClr val="000000"/>
                </a:solidFill>
              </a:rPr>
              <a:t>- ja Ida </a:t>
            </a:r>
            <a:r>
              <a:rPr lang="en-US" sz="2800" b="1" dirty="0" err="1">
                <a:solidFill>
                  <a:srgbClr val="000000"/>
                </a:solidFill>
              </a:rPr>
              <a:t>Euroopa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riikidega</a:t>
            </a:r>
            <a:endParaRPr lang="en-US" sz="2800" b="1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0000"/>
                </a:solidFill>
              </a:rPr>
              <a:t>Kvalifitseeritud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tööjõud</a:t>
            </a:r>
            <a:r>
              <a:rPr lang="en-US" sz="2800" b="1" dirty="0">
                <a:solidFill>
                  <a:srgbClr val="000000"/>
                </a:solidFill>
              </a:rPr>
              <a:t> on </a:t>
            </a:r>
            <a:r>
              <a:rPr lang="en-US" sz="2800" b="1" dirty="0" err="1">
                <a:solidFill>
                  <a:srgbClr val="000000"/>
                </a:solidFill>
              </a:rPr>
              <a:t>ettevõtete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suurim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vara</a:t>
            </a:r>
            <a:r>
              <a:rPr lang="en-US" sz="2800" b="1" dirty="0">
                <a:solidFill>
                  <a:srgbClr val="000000"/>
                </a:solidFill>
              </a:rPr>
              <a:t> ja </a:t>
            </a:r>
            <a:r>
              <a:rPr lang="en-US" sz="2800" b="1" dirty="0" err="1">
                <a:solidFill>
                  <a:srgbClr val="000000"/>
                </a:solidFill>
              </a:rPr>
              <a:t>selle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tööjõu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ebapiisavus</a:t>
            </a:r>
            <a:r>
              <a:rPr lang="en-US" sz="2800" b="1" dirty="0">
                <a:solidFill>
                  <a:srgbClr val="000000"/>
                </a:solidFill>
              </a:rPr>
              <a:t> on </a:t>
            </a:r>
            <a:r>
              <a:rPr lang="en-US" sz="2800" b="1" dirty="0" err="1">
                <a:solidFill>
                  <a:srgbClr val="000000"/>
                </a:solidFill>
              </a:rPr>
              <a:t>suurim</a:t>
            </a:r>
            <a:r>
              <a:rPr lang="en-US" sz="2800" b="1" dirty="0">
                <a:solidFill>
                  <a:srgbClr val="000000"/>
                </a:solidFill>
              </a:rPr>
              <a:t> problem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337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7CF25-20E5-47B3-B579-644B9DE8C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609600"/>
            <a:ext cx="8856984" cy="1143000"/>
          </a:xfrm>
        </p:spPr>
        <p:txBody>
          <a:bodyPr/>
          <a:lstStyle/>
          <a:p>
            <a:r>
              <a:rPr lang="et-EE" sz="2800" b="1" dirty="0"/>
              <a:t>Kuidas on Eesti suutnud oma töökulude kasvu kompenseerida tootlikkuse kasvuga?</a:t>
            </a:r>
            <a:br>
              <a:rPr lang="et-EE" dirty="0"/>
            </a:br>
            <a:r>
              <a:rPr lang="et-EE" sz="2400" dirty="0"/>
              <a:t>Tööjõu erikulu (</a:t>
            </a:r>
            <a:r>
              <a:rPr lang="et-EE" sz="2400" i="1" dirty="0" err="1"/>
              <a:t>unit</a:t>
            </a:r>
            <a:r>
              <a:rPr lang="et-EE" sz="2400" i="1" dirty="0"/>
              <a:t> </a:t>
            </a:r>
            <a:r>
              <a:rPr lang="et-EE" sz="2400" i="1" dirty="0" err="1"/>
              <a:t>labour</a:t>
            </a:r>
            <a:r>
              <a:rPr lang="et-EE" sz="2400" i="1" dirty="0"/>
              <a:t> </a:t>
            </a:r>
            <a:r>
              <a:rPr lang="et-EE" sz="2400" i="1" dirty="0" err="1"/>
              <a:t>costs</a:t>
            </a:r>
            <a:r>
              <a:rPr lang="et-EE" sz="2400" dirty="0"/>
              <a:t>) 2008-2019 (muutused eelmise perioodiga, protsentides) </a:t>
            </a:r>
            <a:br>
              <a:rPr lang="et-EE" dirty="0"/>
            </a:br>
            <a:endParaRPr lang="et-E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BBA034-5040-4B1D-A373-57266CA38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719088"/>
            <a:ext cx="8784976" cy="5110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674BB5-A30B-4C6B-B552-E91C3A489FB0}"/>
              </a:ext>
            </a:extLst>
          </p:cNvPr>
          <p:cNvSpPr txBox="1"/>
          <p:nvPr/>
        </p:nvSpPr>
        <p:spPr>
          <a:xfrm>
            <a:off x="1187624" y="1780868"/>
            <a:ext cx="2568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Enne eelmist kriisi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Balti riigid olid kõrgeimate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tööjõuerikulu kasvuga</a:t>
            </a:r>
          </a:p>
        </p:txBody>
      </p:sp>
    </p:spTree>
    <p:extLst>
      <p:ext uri="{BB962C8B-B14F-4D97-AF65-F5344CB8AC3E}">
        <p14:creationId xmlns:p14="http://schemas.microsoft.com/office/powerpoint/2010/main" val="39871011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42435-2E2A-4398-B3D9-53C3FED20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Euroopa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kümme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suurima</a:t>
            </a:r>
            <a:r>
              <a:rPr lang="et-E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uute </a:t>
            </a:r>
            <a:r>
              <a:rPr lang="et-EE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t-EE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greenfield</a:t>
            </a:r>
            <a:r>
              <a:rPr lang="et-EE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t-E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välisinvesteeringutega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riiki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2006-2019 </a:t>
            </a:r>
            <a:br>
              <a:rPr lang="et-EE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t-E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(tehingute arv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kokku</a:t>
            </a:r>
            <a:r>
              <a:rPr lang="et-E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3B9D89-F644-473B-8B2E-937D151D3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1817181"/>
            <a:ext cx="4471789" cy="3924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E3B328-3408-49FB-BB3E-A109EFF39448}"/>
              </a:ext>
            </a:extLst>
          </p:cNvPr>
          <p:cNvSpPr txBox="1"/>
          <p:nvPr/>
        </p:nvSpPr>
        <p:spPr>
          <a:xfrm>
            <a:off x="323528" y="5741481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Nt.: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London </a:t>
            </a: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 Euroopa kallimaid linnasid. Tööstuspindade üür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 €179/m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2 </a:t>
            </a: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aastas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– </a:t>
            </a: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büroopindade rent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– €1,407/m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 </a:t>
            </a: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aastas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50182A-370E-4123-8D16-889967E35F23}"/>
              </a:ext>
            </a:extLst>
          </p:cNvPr>
          <p:cNvSpPr txBox="1"/>
          <p:nvPr/>
        </p:nvSpPr>
        <p:spPr>
          <a:xfrm>
            <a:off x="251520" y="1628800"/>
            <a:ext cx="168187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Õnneks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</a:t>
            </a: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inuüksi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madal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kulude tase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ei määra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investorite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otsuseid</a:t>
            </a:r>
          </a:p>
        </p:txBody>
      </p:sp>
    </p:spTree>
    <p:extLst>
      <p:ext uri="{BB962C8B-B14F-4D97-AF65-F5344CB8AC3E}">
        <p14:creationId xmlns:p14="http://schemas.microsoft.com/office/powerpoint/2010/main" val="26603089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3C37C-A6C0-46A2-984B-14E20D0C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08" y="5655"/>
            <a:ext cx="8479854" cy="903634"/>
          </a:xfrm>
        </p:spPr>
        <p:txBody>
          <a:bodyPr>
            <a:normAutofit fontScale="90000"/>
          </a:bodyPr>
          <a:lstStyle/>
          <a:p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Pikaajaline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pidev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tootmiskulude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kasv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ajendanud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välisomanduses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ettevõtteid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rakendama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erinevaid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strateegiaid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oma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Eestis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asuvate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ettevõtete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konkurentsivõime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säilitamiseks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34C9C-BB11-486E-8503-3BEE42C60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943" y="2924944"/>
            <a:ext cx="8479853" cy="5141545"/>
          </a:xfrm>
        </p:spPr>
        <p:txBody>
          <a:bodyPr>
            <a:normAutofit/>
          </a:bodyPr>
          <a:lstStyle/>
          <a:p>
            <a:pPr marL="385763" indent="-385763">
              <a:buAutoNum type="arabicParenR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Automatiseerimine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digitaliseerimine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töötajate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asendamine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seadmetega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(nt. TOFTAN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85763" indent="-385763">
              <a:buAutoNum type="arabicParenR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Toodangu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struktuuri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muutmine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odvamate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tootekategooriate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vahetamine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kallimate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nt. Stoneridge)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85763" indent="-385763">
              <a:buAutoNum type="arabicParenR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Paindlikkus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lühikesed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partiid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kvaliteet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sage ja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täpne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tarne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tarbijale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Ionix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kaablikomplektid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Rolls Royce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lennukimootoritele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buAutoNum type="arabicParenR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Põhimõtteliselt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uute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tootmistehnoloogiate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rakendamine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nt. Linda Nek</a:t>
            </a:r>
            <a:r>
              <a:rPr lang="et-E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Isomix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tehnoloogia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kiirendas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kääritamisprotsessi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8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korda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ACE930-B99E-4413-974E-DF17B3764BB2}"/>
              </a:ext>
            </a:extLst>
          </p:cNvPr>
          <p:cNvSpPr txBox="1"/>
          <p:nvPr/>
        </p:nvSpPr>
        <p:spPr>
          <a:xfrm>
            <a:off x="251520" y="6400528"/>
            <a:ext cx="6832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Allikas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küsitlus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“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Nutikad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välisinvesteeringud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2019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233A48-64C1-4811-ADF1-01A67C38F21F}"/>
              </a:ext>
            </a:extLst>
          </p:cNvPr>
          <p:cNvSpPr txBox="1"/>
          <p:nvPr/>
        </p:nvSpPr>
        <p:spPr>
          <a:xfrm>
            <a:off x="251520" y="1457465"/>
            <a:ext cx="81724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 i="1" dirty="0" err="1"/>
              <a:t>Tööjõu</a:t>
            </a:r>
            <a:r>
              <a:rPr lang="en-US" i="1" dirty="0"/>
              <a:t> </a:t>
            </a:r>
            <a:r>
              <a:rPr lang="en-US" i="1" dirty="0" err="1"/>
              <a:t>piiratus</a:t>
            </a:r>
            <a:r>
              <a:rPr lang="en-US" i="1" dirty="0"/>
              <a:t> on </a:t>
            </a:r>
            <a:r>
              <a:rPr lang="en-US" i="1" dirty="0" err="1"/>
              <a:t>pannud</a:t>
            </a:r>
            <a:r>
              <a:rPr lang="en-US" i="1" dirty="0"/>
              <a:t> </a:t>
            </a:r>
            <a:r>
              <a:rPr lang="en-US" i="1" dirty="0" err="1"/>
              <a:t>muutma</a:t>
            </a:r>
            <a:r>
              <a:rPr lang="en-US" i="1" dirty="0"/>
              <a:t>, </a:t>
            </a:r>
            <a:r>
              <a:rPr lang="en-US" i="1" dirty="0" err="1"/>
              <a:t>selles</a:t>
            </a:r>
            <a:r>
              <a:rPr lang="en-US" i="1" dirty="0"/>
              <a:t> </a:t>
            </a:r>
            <a:r>
              <a:rPr lang="en-US" i="1" dirty="0" err="1"/>
              <a:t>mõttes</a:t>
            </a:r>
            <a:r>
              <a:rPr lang="en-US" i="1" dirty="0"/>
              <a:t> </a:t>
            </a:r>
            <a:r>
              <a:rPr lang="en-US" i="1" dirty="0" err="1"/>
              <a:t>hästi</a:t>
            </a:r>
            <a:r>
              <a:rPr lang="en-US" i="1" dirty="0"/>
              <a:t> </a:t>
            </a:r>
            <a:r>
              <a:rPr lang="en-US" i="1" dirty="0" err="1"/>
              <a:t>palju</a:t>
            </a:r>
            <a:r>
              <a:rPr lang="en-US" i="1" dirty="0"/>
              <a:t> </a:t>
            </a:r>
          </a:p>
          <a:p>
            <a:r>
              <a:rPr lang="en-US" i="1" dirty="0" err="1"/>
              <a:t>tehakse</a:t>
            </a:r>
            <a:r>
              <a:rPr lang="en-US" i="1" dirty="0"/>
              <a:t> </a:t>
            </a:r>
            <a:r>
              <a:rPr lang="en-US" i="1" dirty="0" err="1"/>
              <a:t>efektiivsemaks</a:t>
            </a:r>
            <a:r>
              <a:rPr lang="en-US" i="1" dirty="0"/>
              <a:t> </a:t>
            </a:r>
            <a:r>
              <a:rPr lang="en-US" i="1" dirty="0" err="1"/>
              <a:t>nii</a:t>
            </a:r>
            <a:r>
              <a:rPr lang="en-US" i="1" dirty="0"/>
              <a:t> </a:t>
            </a:r>
            <a:r>
              <a:rPr lang="en-US" i="1" dirty="0" err="1"/>
              <a:t>tegevusega</a:t>
            </a:r>
            <a:r>
              <a:rPr lang="en-US" i="1" dirty="0"/>
              <a:t> </a:t>
            </a:r>
            <a:r>
              <a:rPr lang="en-US" i="1" dirty="0" err="1"/>
              <a:t>kui</a:t>
            </a:r>
            <a:r>
              <a:rPr lang="en-US" i="1" dirty="0"/>
              <a:t> ka </a:t>
            </a:r>
            <a:r>
              <a:rPr lang="en-US" i="1" dirty="0" err="1"/>
              <a:t>investeeringutena</a:t>
            </a:r>
            <a:r>
              <a:rPr lang="en-US" dirty="0"/>
              <a:t>”.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967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D587-E7DC-478D-93A4-A22FBE7A2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9" y="116633"/>
            <a:ext cx="8640960" cy="936104"/>
          </a:xfrm>
        </p:spPr>
        <p:txBody>
          <a:bodyPr>
            <a:normAutofit/>
          </a:bodyPr>
          <a:lstStyle/>
          <a:p>
            <a:pPr algn="ctr"/>
            <a:r>
              <a:rPr lang="et-EE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Digitaliseerimise olulisus ning tähtsaimad valdkonnad 2019</a:t>
            </a:r>
            <a:br>
              <a:rPr lang="et-EE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– täiesti ebaoluline … 5 – väga oluline)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4CA9EB-7D2F-4B65-9EA1-CC092AD1C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045519"/>
            <a:ext cx="7056784" cy="578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464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BE666-99C0-487A-885B-1530BF7FC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90500"/>
            <a:ext cx="7772400" cy="934244"/>
          </a:xfrm>
        </p:spPr>
        <p:txBody>
          <a:bodyPr/>
          <a:lstStyle/>
          <a:p>
            <a:r>
              <a:rPr lang="en-US" sz="3200" b="1" dirty="0"/>
              <a:t>Eesti IT </a:t>
            </a:r>
            <a:r>
              <a:rPr lang="en-US" sz="3200" b="1" dirty="0" err="1"/>
              <a:t>paradoks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64533-601C-495D-BD8C-7158DCE7A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4114800"/>
          </a:xfrm>
        </p:spPr>
        <p:txBody>
          <a:bodyPr/>
          <a:lstStyle/>
          <a:p>
            <a:r>
              <a:rPr lang="en-US" sz="2800" i="1" dirty="0"/>
              <a:t>“</a:t>
            </a:r>
            <a:r>
              <a:rPr lang="en-US" sz="2800" i="1" dirty="0" err="1"/>
              <a:t>Kahtlemata</a:t>
            </a:r>
            <a:r>
              <a:rPr lang="en-US" sz="2800" i="1" dirty="0"/>
              <a:t> </a:t>
            </a:r>
            <a:r>
              <a:rPr lang="en-US" sz="2800" i="1" dirty="0" err="1"/>
              <a:t>Eestil</a:t>
            </a:r>
            <a:r>
              <a:rPr lang="en-US" sz="2800" i="1" dirty="0"/>
              <a:t> on IT-</a:t>
            </a:r>
            <a:r>
              <a:rPr lang="en-US" sz="2800" i="1" dirty="0" err="1"/>
              <a:t>kuvand</a:t>
            </a:r>
            <a:r>
              <a:rPr lang="en-US" sz="2800" i="1" dirty="0"/>
              <a:t> ja mis </a:t>
            </a:r>
            <a:r>
              <a:rPr lang="en-US" sz="2800" i="1" dirty="0" err="1"/>
              <a:t>aitab</a:t>
            </a:r>
            <a:r>
              <a:rPr lang="en-US" sz="2800" i="1" dirty="0"/>
              <a:t> </a:t>
            </a:r>
            <a:r>
              <a:rPr lang="en-US" sz="2800" i="1" dirty="0" err="1"/>
              <a:t>tänapäevases</a:t>
            </a:r>
            <a:r>
              <a:rPr lang="en-US" sz="2800" i="1" dirty="0"/>
              <a:t> </a:t>
            </a:r>
            <a:r>
              <a:rPr lang="en-US" sz="2800" i="1" dirty="0" err="1"/>
              <a:t>ärimaailmas</a:t>
            </a:r>
            <a:r>
              <a:rPr lang="en-US" sz="2800" i="1" dirty="0"/>
              <a:t> </a:t>
            </a:r>
            <a:r>
              <a:rPr lang="en-US" sz="2800" i="1" dirty="0" err="1"/>
              <a:t>mingis</a:t>
            </a:r>
            <a:r>
              <a:rPr lang="en-US" sz="2800" i="1" dirty="0"/>
              <a:t> </a:t>
            </a:r>
            <a:r>
              <a:rPr lang="en-US" sz="2800" i="1" dirty="0" err="1"/>
              <a:t>mõttes</a:t>
            </a:r>
            <a:r>
              <a:rPr lang="en-US" sz="2800" i="1" dirty="0"/>
              <a:t> </a:t>
            </a:r>
            <a:r>
              <a:rPr lang="en-US" sz="2800" i="1" dirty="0" err="1"/>
              <a:t>uksi</a:t>
            </a:r>
            <a:r>
              <a:rPr lang="en-US" sz="2800" i="1" dirty="0"/>
              <a:t> </a:t>
            </a:r>
            <a:r>
              <a:rPr lang="en-US" sz="2800" i="1" dirty="0" err="1"/>
              <a:t>avada</a:t>
            </a:r>
            <a:r>
              <a:rPr lang="en-US" sz="2800" i="1" dirty="0"/>
              <a:t> ja </a:t>
            </a:r>
            <a:r>
              <a:rPr lang="en-US" sz="2800" i="1" dirty="0" err="1"/>
              <a:t>kuvandeid</a:t>
            </a:r>
            <a:r>
              <a:rPr lang="en-US" sz="2800" i="1" dirty="0"/>
              <a:t> </a:t>
            </a:r>
            <a:r>
              <a:rPr lang="en-US" sz="2800" i="1" dirty="0" err="1"/>
              <a:t>luua</a:t>
            </a:r>
            <a:r>
              <a:rPr lang="en-US" sz="2800" i="1" dirty="0"/>
              <a:t>, see on </a:t>
            </a:r>
            <a:r>
              <a:rPr lang="en-US" sz="2800" i="1" dirty="0" err="1"/>
              <a:t>nagu</a:t>
            </a:r>
            <a:r>
              <a:rPr lang="en-US" sz="2800" i="1" dirty="0"/>
              <a:t> </a:t>
            </a:r>
            <a:r>
              <a:rPr lang="en-US" sz="2800" i="1" dirty="0" err="1"/>
              <a:t>mingis</a:t>
            </a:r>
            <a:r>
              <a:rPr lang="en-US" sz="2800" i="1" dirty="0"/>
              <a:t> </a:t>
            </a:r>
            <a:r>
              <a:rPr lang="en-US" sz="2800" i="1" dirty="0" err="1"/>
              <a:t>osas</a:t>
            </a:r>
            <a:r>
              <a:rPr lang="en-US" sz="2800" i="1" dirty="0"/>
              <a:t> </a:t>
            </a:r>
            <a:r>
              <a:rPr lang="en-US" sz="2800" i="1" dirty="0" err="1"/>
              <a:t>nagu</a:t>
            </a:r>
            <a:r>
              <a:rPr lang="en-US" sz="2800" i="1" dirty="0"/>
              <a:t> </a:t>
            </a:r>
            <a:r>
              <a:rPr lang="en-US" sz="2800" i="1" dirty="0" err="1"/>
              <a:t>vara</a:t>
            </a:r>
            <a:r>
              <a:rPr lang="en-US" sz="2800" i="1" dirty="0"/>
              <a:t>”</a:t>
            </a:r>
          </a:p>
          <a:p>
            <a:r>
              <a:rPr lang="en-US" sz="2800" i="1" dirty="0"/>
              <a:t>“</a:t>
            </a:r>
            <a:r>
              <a:rPr lang="en-US" sz="2800" i="1" dirty="0" err="1"/>
              <a:t>kui</a:t>
            </a:r>
            <a:r>
              <a:rPr lang="en-US" sz="2800" i="1" dirty="0"/>
              <a:t> me </a:t>
            </a:r>
            <a:r>
              <a:rPr lang="en-US" sz="2800" i="1" dirty="0" err="1"/>
              <a:t>vaatame</a:t>
            </a:r>
            <a:r>
              <a:rPr lang="en-US" sz="2800" i="1" dirty="0"/>
              <a:t> </a:t>
            </a:r>
            <a:r>
              <a:rPr lang="en-US" sz="2800" i="1" dirty="0" err="1"/>
              <a:t>keskmist</a:t>
            </a:r>
            <a:r>
              <a:rPr lang="en-US" sz="2800" i="1" dirty="0"/>
              <a:t> </a:t>
            </a:r>
            <a:r>
              <a:rPr lang="en-US" sz="2800" i="1" dirty="0" err="1"/>
              <a:t>nagu</a:t>
            </a:r>
            <a:r>
              <a:rPr lang="en-US" sz="2800" i="1" dirty="0"/>
              <a:t> </a:t>
            </a:r>
            <a:r>
              <a:rPr lang="en-US" sz="2800" i="1" dirty="0" err="1"/>
              <a:t>äriettevõtet</a:t>
            </a:r>
            <a:r>
              <a:rPr lang="en-US" sz="2800" i="1" dirty="0"/>
              <a:t> </a:t>
            </a:r>
            <a:r>
              <a:rPr lang="en-US" sz="2800" i="1" dirty="0" err="1"/>
              <a:t>erasektoris</a:t>
            </a:r>
            <a:r>
              <a:rPr lang="en-US" sz="2800" i="1" dirty="0"/>
              <a:t>, </a:t>
            </a:r>
            <a:r>
              <a:rPr lang="en-US" sz="2800" i="1" dirty="0" err="1"/>
              <a:t>siis</a:t>
            </a:r>
            <a:r>
              <a:rPr lang="en-US" sz="2800" i="1" dirty="0"/>
              <a:t> </a:t>
            </a:r>
            <a:r>
              <a:rPr lang="en-US" sz="2800" i="1" dirty="0" err="1"/>
              <a:t>siin</a:t>
            </a:r>
            <a:r>
              <a:rPr lang="en-US" sz="2800" i="1" dirty="0"/>
              <a:t> me </a:t>
            </a:r>
            <a:r>
              <a:rPr lang="en-US" sz="2800" i="1" dirty="0" err="1"/>
              <a:t>ei</a:t>
            </a:r>
            <a:r>
              <a:rPr lang="en-US" sz="2800" i="1" dirty="0"/>
              <a:t> ole </a:t>
            </a:r>
            <a:r>
              <a:rPr lang="en-US" sz="2800" i="1" dirty="0" err="1"/>
              <a:t>digitaliseerimise</a:t>
            </a:r>
            <a:r>
              <a:rPr lang="en-US" sz="2800" i="1" dirty="0"/>
              <a:t> </a:t>
            </a:r>
            <a:r>
              <a:rPr lang="en-US" sz="2800" i="1" dirty="0" err="1"/>
              <a:t>mõttes</a:t>
            </a:r>
            <a:r>
              <a:rPr lang="en-US" sz="2800" i="1" dirty="0"/>
              <a:t> </a:t>
            </a:r>
            <a:r>
              <a:rPr lang="en-US" sz="2800" i="1" dirty="0" err="1"/>
              <a:t>küll</a:t>
            </a:r>
            <a:r>
              <a:rPr lang="en-US" sz="2800" i="1" dirty="0"/>
              <a:t> </a:t>
            </a:r>
            <a:r>
              <a:rPr lang="en-US" sz="2800" i="1" dirty="0" err="1"/>
              <a:t>mingisuguses</a:t>
            </a:r>
            <a:r>
              <a:rPr lang="en-US" sz="2800" i="1" dirty="0"/>
              <a:t> </a:t>
            </a:r>
            <a:r>
              <a:rPr lang="en-US" sz="2800" i="1" dirty="0" err="1"/>
              <a:t>konkurentsieelises</a:t>
            </a:r>
            <a:r>
              <a:rPr lang="en-US" sz="2800" i="1" dirty="0"/>
              <a:t>, </a:t>
            </a:r>
            <a:r>
              <a:rPr lang="en-US" sz="2800" i="1" dirty="0" err="1"/>
              <a:t>sest</a:t>
            </a:r>
            <a:r>
              <a:rPr lang="en-US" sz="2800" i="1" dirty="0"/>
              <a:t> Eesti </a:t>
            </a:r>
            <a:r>
              <a:rPr lang="en-US" sz="2800" i="1" dirty="0" err="1"/>
              <a:t>ettevõtted</a:t>
            </a:r>
            <a:r>
              <a:rPr lang="en-US" sz="2800" i="1" dirty="0"/>
              <a:t> </a:t>
            </a:r>
            <a:r>
              <a:rPr lang="en-US" sz="2800" i="1" dirty="0" err="1"/>
              <a:t>keskmiselt</a:t>
            </a:r>
            <a:r>
              <a:rPr lang="en-US" sz="2800" i="1" dirty="0"/>
              <a:t> on </a:t>
            </a:r>
            <a:r>
              <a:rPr lang="en-US" sz="2800" i="1" dirty="0" err="1"/>
              <a:t>ikka</a:t>
            </a:r>
            <a:r>
              <a:rPr lang="en-US" sz="2800" i="1" dirty="0"/>
              <a:t> </a:t>
            </a:r>
            <a:r>
              <a:rPr lang="en-US" sz="2800" i="1" dirty="0" err="1"/>
              <a:t>väga</a:t>
            </a:r>
            <a:r>
              <a:rPr lang="en-US" sz="2800" i="1" dirty="0"/>
              <a:t> </a:t>
            </a:r>
            <a:r>
              <a:rPr lang="en-US" sz="2800" i="1" dirty="0" err="1"/>
              <a:t>algelisel</a:t>
            </a:r>
            <a:r>
              <a:rPr lang="en-US" sz="2800" i="1" dirty="0"/>
              <a:t> </a:t>
            </a:r>
            <a:r>
              <a:rPr lang="en-US" sz="2800" i="1" dirty="0" err="1"/>
              <a:t>tasemel</a:t>
            </a:r>
            <a:r>
              <a:rPr lang="en-US" sz="2800" i="1" dirty="0"/>
              <a:t> </a:t>
            </a:r>
            <a:r>
              <a:rPr lang="en-US" sz="2800" i="1" dirty="0" err="1"/>
              <a:t>oma</a:t>
            </a:r>
            <a:r>
              <a:rPr lang="en-US" sz="2800" i="1" dirty="0"/>
              <a:t> </a:t>
            </a:r>
            <a:r>
              <a:rPr lang="en-US" sz="2800" i="1" dirty="0" err="1"/>
              <a:t>arvelaua</a:t>
            </a:r>
            <a:r>
              <a:rPr lang="en-US" sz="2800" i="1" dirty="0"/>
              <a:t> ja </a:t>
            </a:r>
            <a:r>
              <a:rPr lang="en-US" sz="2800" i="1" dirty="0" err="1"/>
              <a:t>Exceliga</a:t>
            </a:r>
            <a:r>
              <a:rPr lang="en-US" sz="2800" i="1" dirty="0"/>
              <a:t>.</a:t>
            </a:r>
            <a:r>
              <a:rPr lang="en-US" sz="2800" dirty="0"/>
              <a:t> </a:t>
            </a:r>
            <a:r>
              <a:rPr lang="en-US" sz="2800" i="1" dirty="0"/>
              <a:t>Et </a:t>
            </a:r>
            <a:r>
              <a:rPr lang="en-US" sz="2800" i="1" dirty="0" err="1"/>
              <a:t>mingit</a:t>
            </a:r>
            <a:r>
              <a:rPr lang="en-US" sz="2800" i="1" dirty="0"/>
              <a:t> </a:t>
            </a:r>
            <a:r>
              <a:rPr lang="en-US" sz="2800" i="1" dirty="0" err="1"/>
              <a:t>kaasaegset</a:t>
            </a:r>
            <a:r>
              <a:rPr lang="en-US" sz="2800" i="1" dirty="0"/>
              <a:t> </a:t>
            </a:r>
            <a:r>
              <a:rPr lang="en-US" sz="2800" i="1" dirty="0" err="1"/>
              <a:t>sellist</a:t>
            </a:r>
            <a:r>
              <a:rPr lang="en-US" sz="2800" i="1" dirty="0"/>
              <a:t> </a:t>
            </a:r>
            <a:r>
              <a:rPr lang="en-US" sz="2800" i="1" dirty="0" err="1"/>
              <a:t>kompetentsi</a:t>
            </a:r>
            <a:r>
              <a:rPr lang="en-US" sz="2800" i="1" dirty="0"/>
              <a:t> </a:t>
            </a:r>
            <a:r>
              <a:rPr lang="en-US" sz="2800" i="1" dirty="0" err="1"/>
              <a:t>kasutada</a:t>
            </a:r>
            <a:r>
              <a:rPr lang="en-US" sz="2800" i="1" dirty="0"/>
              <a:t>, </a:t>
            </a:r>
            <a:r>
              <a:rPr lang="en-US" sz="2800" i="1" dirty="0" err="1"/>
              <a:t>kaasaegset</a:t>
            </a:r>
            <a:r>
              <a:rPr lang="en-US" sz="2800" i="1" dirty="0"/>
              <a:t> </a:t>
            </a:r>
            <a:r>
              <a:rPr lang="en-US" sz="2800" i="1" dirty="0" err="1"/>
              <a:t>andmeanalüütikat</a:t>
            </a:r>
            <a:r>
              <a:rPr lang="en-US" sz="2800" i="1" dirty="0"/>
              <a:t> </a:t>
            </a:r>
            <a:r>
              <a:rPr lang="en-US" sz="2800" i="1" dirty="0" err="1"/>
              <a:t>integreerida</a:t>
            </a:r>
            <a:r>
              <a:rPr lang="en-US" sz="2800" i="1" dirty="0"/>
              <a:t> </a:t>
            </a:r>
            <a:r>
              <a:rPr lang="en-US" sz="2800" i="1" dirty="0" err="1"/>
              <a:t>äriotsustesse</a:t>
            </a:r>
            <a:r>
              <a:rPr lang="en-US" sz="2800" i="1" dirty="0"/>
              <a:t>, et </a:t>
            </a:r>
            <a:r>
              <a:rPr lang="en-US" sz="2800" i="1" dirty="0" err="1"/>
              <a:t>üldse</a:t>
            </a:r>
            <a:r>
              <a:rPr lang="en-US" sz="2800" i="1" dirty="0"/>
              <a:t> </a:t>
            </a:r>
            <a:r>
              <a:rPr lang="en-US" sz="2800" i="1" dirty="0" err="1"/>
              <a:t>ärimudeleid</a:t>
            </a:r>
            <a:r>
              <a:rPr lang="en-US" sz="2800" i="1" dirty="0"/>
              <a:t> </a:t>
            </a:r>
            <a:r>
              <a:rPr lang="en-US" sz="2800" i="1" dirty="0" err="1"/>
              <a:t>muuta</a:t>
            </a:r>
            <a:r>
              <a:rPr lang="en-US" sz="2800" i="1" dirty="0"/>
              <a:t>, ma </a:t>
            </a:r>
            <a:r>
              <a:rPr lang="en-US" sz="2800" i="1" dirty="0" err="1"/>
              <a:t>arvan</a:t>
            </a:r>
            <a:r>
              <a:rPr lang="en-US" sz="2800" i="1" dirty="0"/>
              <a:t>, et </a:t>
            </a:r>
            <a:r>
              <a:rPr lang="en-US" sz="2800" i="1" dirty="0" err="1"/>
              <a:t>siin</a:t>
            </a:r>
            <a:r>
              <a:rPr lang="en-US" sz="2800" i="1" dirty="0"/>
              <a:t> me </a:t>
            </a:r>
            <a:r>
              <a:rPr lang="en-US" sz="2800" i="1" dirty="0" err="1"/>
              <a:t>oleme</a:t>
            </a:r>
            <a:r>
              <a:rPr lang="en-US" sz="2800" i="1" dirty="0"/>
              <a:t> </a:t>
            </a:r>
            <a:r>
              <a:rPr lang="en-US" sz="2800" i="1" dirty="0" err="1"/>
              <a:t>nagu</a:t>
            </a:r>
            <a:r>
              <a:rPr lang="en-US" sz="2800" i="1" dirty="0"/>
              <a:t> </a:t>
            </a:r>
            <a:r>
              <a:rPr lang="en-US" sz="2800" i="1" dirty="0" err="1"/>
              <a:t>üsna</a:t>
            </a:r>
            <a:r>
              <a:rPr lang="en-US" sz="2800" i="1" dirty="0"/>
              <a:t> </a:t>
            </a:r>
            <a:r>
              <a:rPr lang="en-US" sz="2800" i="1" dirty="0" err="1"/>
              <a:t>nõrgad</a:t>
            </a:r>
            <a:r>
              <a:rPr lang="en-US" sz="2800" i="1" dirty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725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5CBF74-F7F3-43DE-BA4C-210DBC2D7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936" y="25524"/>
            <a:ext cx="4968552" cy="67207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8D8D87-6AA7-4714-8FA0-FC51C0D312E9}"/>
              </a:ext>
            </a:extLst>
          </p:cNvPr>
          <p:cNvSpPr txBox="1"/>
          <p:nvPr/>
        </p:nvSpPr>
        <p:spPr>
          <a:xfrm>
            <a:off x="70838" y="332656"/>
            <a:ext cx="4120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Network </a:t>
            </a:r>
            <a:r>
              <a:rPr kumimoji="0" lang="et-E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readiness</a:t>
            </a: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t-E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index</a:t>
            </a: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2020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5EB2C4E-6DB4-4B06-BC87-77447331368A}"/>
              </a:ext>
            </a:extLst>
          </p:cNvPr>
          <p:cNvSpPr/>
          <p:nvPr/>
        </p:nvSpPr>
        <p:spPr>
          <a:xfrm>
            <a:off x="2987824" y="6453336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29B23-DF31-44E5-9447-277935769CC8}"/>
              </a:ext>
            </a:extLst>
          </p:cNvPr>
          <p:cNvSpPr/>
          <p:nvPr/>
        </p:nvSpPr>
        <p:spPr>
          <a:xfrm>
            <a:off x="7740352" y="6453336"/>
            <a:ext cx="504056" cy="2929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08EB43-A94F-454D-A5F4-259E63217EEC}"/>
              </a:ext>
            </a:extLst>
          </p:cNvPr>
          <p:cNvSpPr/>
          <p:nvPr/>
        </p:nvSpPr>
        <p:spPr>
          <a:xfrm>
            <a:off x="6418820" y="6462861"/>
            <a:ext cx="504056" cy="292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068E4D-DC61-4E31-BD39-81F15A1A2EE1}"/>
              </a:ext>
            </a:extLst>
          </p:cNvPr>
          <p:cNvSpPr/>
          <p:nvPr/>
        </p:nvSpPr>
        <p:spPr>
          <a:xfrm>
            <a:off x="8352420" y="6462861"/>
            <a:ext cx="504056" cy="292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7684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90FF5-52CE-4B90-9ABD-C2494AC34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114800"/>
          </a:xfrm>
        </p:spPr>
        <p:txBody>
          <a:bodyPr/>
          <a:lstStyle/>
          <a:p>
            <a:r>
              <a:rPr lang="et-EE" i="1" dirty="0"/>
              <a:t>„</a:t>
            </a:r>
            <a:r>
              <a:rPr lang="en-US" i="1" dirty="0" err="1"/>
              <a:t>digitaliseerimise</a:t>
            </a:r>
            <a:r>
              <a:rPr lang="en-US" i="1" dirty="0"/>
              <a:t> </a:t>
            </a:r>
            <a:r>
              <a:rPr lang="en-US" i="1" dirty="0" err="1"/>
              <a:t>valdkond</a:t>
            </a:r>
            <a:r>
              <a:rPr lang="en-US" i="1" dirty="0"/>
              <a:t> on see, </a:t>
            </a:r>
            <a:r>
              <a:rPr lang="en-US" i="1" dirty="0" err="1"/>
              <a:t>mida</a:t>
            </a:r>
            <a:r>
              <a:rPr lang="en-US" i="1" dirty="0"/>
              <a:t> </a:t>
            </a:r>
            <a:r>
              <a:rPr lang="en-US" i="1" dirty="0" err="1"/>
              <a:t>võiks</a:t>
            </a:r>
            <a:r>
              <a:rPr lang="en-US" i="1" dirty="0"/>
              <a:t> </a:t>
            </a:r>
            <a:r>
              <a:rPr lang="en-US" i="1" dirty="0" err="1"/>
              <a:t>prioritiseerida</a:t>
            </a:r>
            <a:r>
              <a:rPr lang="en-US" i="1" dirty="0"/>
              <a:t> seal, </a:t>
            </a:r>
            <a:r>
              <a:rPr lang="en-US" i="1" dirty="0" err="1"/>
              <a:t>kus</a:t>
            </a:r>
            <a:r>
              <a:rPr lang="en-US" i="1" dirty="0"/>
              <a:t> </a:t>
            </a:r>
            <a:r>
              <a:rPr lang="en-US" i="1" dirty="0" err="1"/>
              <a:t>ettevõtetel</a:t>
            </a:r>
            <a:r>
              <a:rPr lang="en-US" i="1" dirty="0"/>
              <a:t> ...  </a:t>
            </a:r>
            <a:r>
              <a:rPr lang="en-US" i="1" dirty="0" err="1"/>
              <a:t>tõenäoliselt</a:t>
            </a:r>
            <a:r>
              <a:rPr lang="en-US" i="1" dirty="0"/>
              <a:t> </a:t>
            </a:r>
            <a:r>
              <a:rPr lang="en-US" i="1" dirty="0" err="1"/>
              <a:t>oleks</a:t>
            </a:r>
            <a:r>
              <a:rPr lang="en-US" i="1" dirty="0"/>
              <a:t> ka </a:t>
            </a:r>
            <a:r>
              <a:rPr lang="en-US" i="1" dirty="0" err="1"/>
              <a:t>kõige</a:t>
            </a:r>
            <a:r>
              <a:rPr lang="en-US" i="1" dirty="0"/>
              <a:t> </a:t>
            </a:r>
            <a:r>
              <a:rPr lang="en-US" i="1" dirty="0" err="1"/>
              <a:t>rohkem</a:t>
            </a:r>
            <a:r>
              <a:rPr lang="en-US" i="1" dirty="0"/>
              <a:t> </a:t>
            </a:r>
            <a:r>
              <a:rPr lang="en-US" i="1" dirty="0" err="1"/>
              <a:t>seda</a:t>
            </a:r>
            <a:r>
              <a:rPr lang="en-US" i="1" dirty="0"/>
              <a:t> </a:t>
            </a:r>
            <a:r>
              <a:rPr lang="en-US" i="1" dirty="0" err="1"/>
              <a:t>abi</a:t>
            </a:r>
            <a:r>
              <a:rPr lang="en-US" i="1" dirty="0"/>
              <a:t> </a:t>
            </a:r>
            <a:r>
              <a:rPr lang="en-US" i="1" dirty="0" err="1"/>
              <a:t>vaja</a:t>
            </a:r>
            <a:r>
              <a:rPr lang="en-US" i="1" dirty="0"/>
              <a:t>. Sa </a:t>
            </a:r>
            <a:r>
              <a:rPr lang="en-US" i="1" dirty="0" err="1"/>
              <a:t>pead</a:t>
            </a:r>
            <a:r>
              <a:rPr lang="en-US" i="1" dirty="0"/>
              <a:t> </a:t>
            </a:r>
            <a:r>
              <a:rPr lang="en-US" i="1" dirty="0" err="1"/>
              <a:t>kaasama</a:t>
            </a:r>
            <a:r>
              <a:rPr lang="en-US" i="1" dirty="0"/>
              <a:t> </a:t>
            </a:r>
            <a:r>
              <a:rPr lang="en-US" i="1" dirty="0" err="1"/>
              <a:t>näiteks</a:t>
            </a:r>
            <a:r>
              <a:rPr lang="en-US" i="1" dirty="0"/>
              <a:t> </a:t>
            </a:r>
            <a:r>
              <a:rPr lang="en-US" i="1" dirty="0" err="1"/>
              <a:t>mingi</a:t>
            </a:r>
            <a:r>
              <a:rPr lang="en-US" i="1" dirty="0"/>
              <a:t> </a:t>
            </a:r>
            <a:r>
              <a:rPr lang="en-US" i="1" dirty="0" err="1"/>
              <a:t>välise</a:t>
            </a:r>
            <a:r>
              <a:rPr lang="en-US" i="1" dirty="0"/>
              <a:t> </a:t>
            </a:r>
            <a:r>
              <a:rPr lang="en-US" i="1" dirty="0" err="1"/>
              <a:t>konsultandi</a:t>
            </a:r>
            <a:r>
              <a:rPr lang="en-US" i="1" dirty="0"/>
              <a:t>, </a:t>
            </a:r>
            <a:r>
              <a:rPr lang="en-US" i="1" dirty="0" err="1"/>
              <a:t>kes</a:t>
            </a:r>
            <a:r>
              <a:rPr lang="en-US" i="1" dirty="0"/>
              <a:t> </a:t>
            </a:r>
            <a:r>
              <a:rPr lang="en-US" i="1" dirty="0" err="1"/>
              <a:t>digitaliseerimist</a:t>
            </a:r>
            <a:r>
              <a:rPr lang="en-US" i="1" dirty="0"/>
              <a:t> </a:t>
            </a:r>
            <a:r>
              <a:rPr lang="en-US" i="1" dirty="0" err="1"/>
              <a:t>aitab</a:t>
            </a:r>
            <a:r>
              <a:rPr lang="en-US" i="1" dirty="0"/>
              <a:t> </a:t>
            </a:r>
            <a:r>
              <a:rPr lang="en-US" i="1" dirty="0" err="1"/>
              <a:t>läbi</a:t>
            </a:r>
            <a:r>
              <a:rPr lang="en-US" i="1" dirty="0"/>
              <a:t> </a:t>
            </a:r>
            <a:r>
              <a:rPr lang="en-US" i="1" dirty="0" err="1"/>
              <a:t>viia</a:t>
            </a:r>
            <a:r>
              <a:rPr lang="en-US" i="1" dirty="0"/>
              <a:t>, </a:t>
            </a:r>
            <a:r>
              <a:rPr lang="en-US" i="1" dirty="0" err="1"/>
              <a:t>siis</a:t>
            </a:r>
            <a:r>
              <a:rPr lang="en-US" i="1" dirty="0"/>
              <a:t> </a:t>
            </a:r>
            <a:r>
              <a:rPr lang="en-US" i="1" dirty="0" err="1"/>
              <a:t>saaks</a:t>
            </a:r>
            <a:r>
              <a:rPr lang="en-US" i="1" dirty="0"/>
              <a:t> </a:t>
            </a:r>
            <a:r>
              <a:rPr lang="en-US" i="1" dirty="0" err="1"/>
              <a:t>seda</a:t>
            </a:r>
            <a:r>
              <a:rPr lang="en-US" i="1" dirty="0"/>
              <a:t> </a:t>
            </a:r>
            <a:r>
              <a:rPr lang="en-US" i="1" dirty="0" err="1"/>
              <a:t>kombineerida</a:t>
            </a:r>
            <a:r>
              <a:rPr lang="en-US" i="1" dirty="0"/>
              <a:t> EAS-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toetusega</a:t>
            </a:r>
            <a:r>
              <a:rPr lang="en-US" i="1" dirty="0"/>
              <a:t> ka </a:t>
            </a:r>
            <a:r>
              <a:rPr lang="en-US" i="1" dirty="0" err="1"/>
              <a:t>päris</a:t>
            </a:r>
            <a:r>
              <a:rPr lang="en-US" i="1" dirty="0"/>
              <a:t> </a:t>
            </a:r>
            <a:r>
              <a:rPr lang="en-US" i="1" dirty="0" err="1"/>
              <a:t>hästi</a:t>
            </a:r>
            <a:r>
              <a:rPr lang="en-US" dirty="0"/>
              <a:t>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F9E26C-8F01-40DC-BD23-BE4AACF7C092}"/>
              </a:ext>
            </a:extLst>
          </p:cNvPr>
          <p:cNvSpPr txBox="1"/>
          <p:nvPr/>
        </p:nvSpPr>
        <p:spPr>
          <a:xfrm>
            <a:off x="1691680" y="620688"/>
            <a:ext cx="6689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800" b="1" dirty="0"/>
              <a:t>Ettevõtted soovivad selles valdkonnas tuge</a:t>
            </a:r>
          </a:p>
        </p:txBody>
      </p:sp>
    </p:spTree>
    <p:extLst>
      <p:ext uri="{BB962C8B-B14F-4D97-AF65-F5344CB8AC3E}">
        <p14:creationId xmlns:p14="http://schemas.microsoft.com/office/powerpoint/2010/main" val="19991476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47E04-C446-4EBF-B899-704B65AB0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58416"/>
            <a:ext cx="8712967" cy="784818"/>
          </a:xfrm>
        </p:spPr>
        <p:txBody>
          <a:bodyPr>
            <a:normAutofit fontScale="90000"/>
          </a:bodyPr>
          <a:lstStyle/>
          <a:p>
            <a:pPr algn="l"/>
            <a:r>
              <a:rPr lang="et-E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NÄIDE – </a:t>
            </a:r>
            <a:r>
              <a:rPr lang="et-EE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väärtusahelate </a:t>
            </a:r>
            <a:r>
              <a:rPr lang="et-EE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regionaliseerimisest</a:t>
            </a:r>
            <a:br>
              <a:rPr lang="et-EE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t-EE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Kus on vaja muldmetalle?</a:t>
            </a:r>
            <a:br>
              <a:rPr lang="et-EE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t-EE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BF76F5-16D5-4791-B6D0-6FC64D2AC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3470958"/>
            <a:ext cx="4685297" cy="2514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D573C1-4C44-48C9-A542-89F4A106B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300" y="1390978"/>
            <a:ext cx="3590503" cy="45043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A42256-8EAE-42B0-9883-7743E8AFDDEF}"/>
              </a:ext>
            </a:extLst>
          </p:cNvPr>
          <p:cNvSpPr txBox="1"/>
          <p:nvPr/>
        </p:nvSpPr>
        <p:spPr>
          <a:xfrm>
            <a:off x="449197" y="2011458"/>
            <a:ext cx="2649187" cy="1777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Rakettide juhtimisseadmetes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Mobiiltelefonides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Arvutite kõvaketastes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Elektriautodes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Tuulegeneraatorites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Jne.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AA29AA-6373-4726-AA37-6E7E24AC6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53" y="6237312"/>
            <a:ext cx="3891110" cy="3749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863931-9A74-4396-BB75-45F1ABB19E78}"/>
              </a:ext>
            </a:extLst>
          </p:cNvPr>
          <p:cNvSpPr txBox="1"/>
          <p:nvPr/>
        </p:nvSpPr>
        <p:spPr>
          <a:xfrm>
            <a:off x="473746" y="0"/>
            <a:ext cx="8739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Millised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Eestis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asuvad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hargmaiste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ettevõtete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allüksused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omavad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kriitilist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tähtsust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ja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saavad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mandaati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juurde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3333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937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0B97-E8F1-4EF6-9E34-77B290148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48" y="362586"/>
            <a:ext cx="8928717" cy="571754"/>
          </a:xfrm>
        </p:spPr>
        <p:txBody>
          <a:bodyPr>
            <a:noAutofit/>
          </a:bodyPr>
          <a:lstStyle/>
          <a:p>
            <a: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Muldmetallide import – strateegiline probleem USA ja Hiina suhetes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EAB27C-2E01-4F91-9E4D-549F2AB2F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329" y="2126595"/>
            <a:ext cx="3477932" cy="32635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DB228E-9E2F-4B82-A318-358860CE5F10}"/>
              </a:ext>
            </a:extLst>
          </p:cNvPr>
          <p:cNvSpPr txBox="1"/>
          <p:nvPr/>
        </p:nvSpPr>
        <p:spPr>
          <a:xfrm>
            <a:off x="172736" y="1149907"/>
            <a:ext cx="4950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Missugustest riikidest saab USA oma vajaliku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muldmetallide komplekti?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155FC-41CC-4373-9561-8D644E7998CA}"/>
              </a:ext>
            </a:extLst>
          </p:cNvPr>
          <p:cNvSpPr txBox="1"/>
          <p:nvPr/>
        </p:nvSpPr>
        <p:spPr>
          <a:xfrm>
            <a:off x="199748" y="5724433"/>
            <a:ext cx="38879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Allikas. South China </a:t>
            </a:r>
            <a:r>
              <a:rPr kumimoji="0" lang="et-EE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Morning</a:t>
            </a:r>
            <a:r>
              <a:rPr kumimoji="0" lang="et-E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Post, 2020, infograafika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877476-C02D-43F7-8C6A-E8FCC864BAAC}"/>
              </a:ext>
            </a:extLst>
          </p:cNvPr>
          <p:cNvSpPr txBox="1"/>
          <p:nvPr/>
        </p:nvSpPr>
        <p:spPr>
          <a:xfrm>
            <a:off x="4747334" y="1812058"/>
            <a:ext cx="3838888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Hinnatud varud maailmas  </a:t>
            </a:r>
            <a:r>
              <a:rPr kumimoji="0" lang="et-E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120 milj. tonni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s.h. HIINA                                44 milj. tonni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BRASIILIA	               22 milj. tonni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VIETNAM                          22 milj. tonni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VENEMAA                        12 milj. tonni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INDIA                               9,6 milj. tonni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AUSTRAALIA                   3,4 milj. tonni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USA                                  1,4 milj. tonni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Toodang 2018.a maailmas kokku </a:t>
            </a:r>
            <a:r>
              <a:rPr kumimoji="0" lang="et-E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170 000 tonni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s.h. HIINA                                         120 000 tonni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BRASIILIA                                       1 000 tonni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VIETNAM                                          400 tonni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VENEMAA                                      2600 tonni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INDIA                                               1800 tonni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AUSTRAALIA                                20 000 tonni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USA	                                             15 000 tonni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221E3C-0F8E-4B35-B345-C9540E0BB9B8}"/>
              </a:ext>
            </a:extLst>
          </p:cNvPr>
          <p:cNvSpPr/>
          <p:nvPr/>
        </p:nvSpPr>
        <p:spPr>
          <a:xfrm>
            <a:off x="3136037" y="2548447"/>
            <a:ext cx="831224" cy="2197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A85845-5E96-4964-BFF3-6711839E4493}"/>
              </a:ext>
            </a:extLst>
          </p:cNvPr>
          <p:cNvSpPr txBox="1"/>
          <p:nvPr/>
        </p:nvSpPr>
        <p:spPr>
          <a:xfrm>
            <a:off x="4038636" y="2674953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SILMET</a:t>
            </a:r>
          </a:p>
        </p:txBody>
      </p:sp>
    </p:spTree>
    <p:extLst>
      <p:ext uri="{BB962C8B-B14F-4D97-AF65-F5344CB8AC3E}">
        <p14:creationId xmlns:p14="http://schemas.microsoft.com/office/powerpoint/2010/main" val="12894787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2D6B9-A49D-4A34-B86E-E619FBE26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55" y="190500"/>
            <a:ext cx="7772400" cy="718220"/>
          </a:xfrm>
        </p:spPr>
        <p:txBody>
          <a:bodyPr/>
          <a:lstStyle/>
          <a:p>
            <a:r>
              <a:rPr lang="et-EE" sz="2800" b="1" dirty="0"/>
              <a:t>Üldised arengusoovitused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CF467-4C52-40EC-A1B6-42CE8E9C1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08720"/>
            <a:ext cx="8568952" cy="5544616"/>
          </a:xfrm>
        </p:spPr>
        <p:txBody>
          <a:bodyPr/>
          <a:lstStyle/>
          <a:p>
            <a:r>
              <a:rPr lang="et-EE" sz="2800" b="1" dirty="0"/>
              <a:t>riigi pikaajalise arenguvisiooni vajadus</a:t>
            </a:r>
          </a:p>
          <a:p>
            <a:r>
              <a:rPr lang="fi-FI" sz="2800" b="1" dirty="0" err="1"/>
              <a:t>stabiilse</a:t>
            </a:r>
            <a:r>
              <a:rPr lang="fi-FI" sz="2800" b="1" dirty="0"/>
              <a:t> </a:t>
            </a:r>
            <a:r>
              <a:rPr lang="fi-FI" sz="2800" b="1" dirty="0" err="1"/>
              <a:t>investeerimiskeskkonna</a:t>
            </a:r>
            <a:r>
              <a:rPr lang="fi-FI" sz="2800" b="1" dirty="0"/>
              <a:t> </a:t>
            </a:r>
            <a:r>
              <a:rPr lang="fi-FI" sz="2800" b="1" dirty="0" err="1"/>
              <a:t>loomine</a:t>
            </a:r>
            <a:r>
              <a:rPr lang="fi-FI" sz="2800" b="1" dirty="0"/>
              <a:t> ja </a:t>
            </a:r>
            <a:r>
              <a:rPr lang="fi-FI" sz="2800" b="1" dirty="0" err="1"/>
              <a:t>hoidmine</a:t>
            </a:r>
            <a:endParaRPr lang="et-EE" sz="2800" b="1" dirty="0"/>
          </a:p>
          <a:p>
            <a:r>
              <a:rPr lang="et-EE" sz="2800" b="1" dirty="0"/>
              <a:t>avatud </a:t>
            </a:r>
            <a:r>
              <a:rPr lang="fi-FI" sz="2800" b="1" dirty="0"/>
              <a:t>ja </a:t>
            </a:r>
            <a:r>
              <a:rPr lang="fi-FI" sz="2800" b="1" dirty="0" err="1"/>
              <a:t>välisinvestorite</a:t>
            </a:r>
            <a:r>
              <a:rPr lang="fi-FI" sz="2800" b="1" dirty="0"/>
              <a:t> </a:t>
            </a:r>
            <a:r>
              <a:rPr lang="fi-FI" sz="2800" b="1" dirty="0" err="1"/>
              <a:t>suhtes</a:t>
            </a:r>
            <a:r>
              <a:rPr lang="fi-FI" sz="2800" b="1" dirty="0"/>
              <a:t> </a:t>
            </a:r>
            <a:r>
              <a:rPr lang="fi-FI" sz="2800" b="1" dirty="0" err="1"/>
              <a:t>sõbraliku</a:t>
            </a:r>
            <a:r>
              <a:rPr lang="fi-FI" sz="2800" b="1" dirty="0"/>
              <a:t> </a:t>
            </a:r>
            <a:r>
              <a:rPr lang="fi-FI" sz="2800" b="1" dirty="0" err="1"/>
              <a:t>majanduspoliitika</a:t>
            </a:r>
            <a:r>
              <a:rPr lang="fi-FI" sz="2800" b="1" dirty="0"/>
              <a:t> </a:t>
            </a:r>
            <a:r>
              <a:rPr lang="fi-FI" sz="2800" b="1" dirty="0" err="1"/>
              <a:t>järgimi</a:t>
            </a:r>
            <a:r>
              <a:rPr lang="et-EE" sz="2800" b="1" dirty="0" err="1"/>
              <a:t>ne</a:t>
            </a:r>
            <a:endParaRPr lang="et-EE" sz="2800" b="1" dirty="0"/>
          </a:p>
          <a:p>
            <a:r>
              <a:rPr lang="et-EE" sz="2800" b="1" dirty="0"/>
              <a:t>ebapiisav kvalifitseeritud tööjõu puudus on kõige olulisem arengutakistus Eestis</a:t>
            </a:r>
          </a:p>
          <a:p>
            <a:r>
              <a:rPr lang="fi-FI" sz="2800" b="1" dirty="0" err="1"/>
              <a:t>jätkata</a:t>
            </a:r>
            <a:r>
              <a:rPr lang="fi-FI" sz="2800" b="1" dirty="0"/>
              <a:t> </a:t>
            </a:r>
            <a:r>
              <a:rPr lang="fi-FI" sz="2800" b="1" dirty="0" err="1"/>
              <a:t>investeeringuid</a:t>
            </a:r>
            <a:r>
              <a:rPr lang="fi-FI" sz="2800" b="1" dirty="0"/>
              <a:t> </a:t>
            </a:r>
            <a:r>
              <a:rPr lang="fi-FI" sz="2800" b="1" dirty="0" err="1"/>
              <a:t>majandusarengut</a:t>
            </a:r>
            <a:r>
              <a:rPr lang="fi-FI" sz="2800" b="1" dirty="0"/>
              <a:t> </a:t>
            </a:r>
            <a:r>
              <a:rPr lang="fi-FI" sz="2800" b="1" dirty="0" err="1"/>
              <a:t>toetavasse</a:t>
            </a:r>
            <a:r>
              <a:rPr lang="fi-FI" sz="2800" b="1" dirty="0"/>
              <a:t> </a:t>
            </a:r>
            <a:r>
              <a:rPr lang="fi-FI" sz="2800" b="1" dirty="0" err="1"/>
              <a:t>taristusse</a:t>
            </a:r>
            <a:r>
              <a:rPr lang="fi-FI" sz="2800" b="1" dirty="0"/>
              <a:t> </a:t>
            </a:r>
            <a:endParaRPr lang="et-EE" sz="2800" b="1" dirty="0"/>
          </a:p>
          <a:p>
            <a:r>
              <a:rPr lang="et-EE" sz="2800" b="1" dirty="0"/>
              <a:t>riigi tõhususe tõstmine ja bürokraatia vähendamine</a:t>
            </a:r>
          </a:p>
          <a:p>
            <a:r>
              <a:rPr lang="et-EE" sz="2800" b="1" dirty="0"/>
              <a:t>toetusmeetmed tuleb teha süsteemsemateks ja paindlikumateks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1371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80564-8108-4ABD-A0BE-9E556854A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25917"/>
            <a:ext cx="7772400" cy="1143000"/>
          </a:xfrm>
        </p:spPr>
        <p:txBody>
          <a:bodyPr/>
          <a:lstStyle/>
          <a:p>
            <a:r>
              <a:rPr lang="et-EE" sz="2000" b="1" dirty="0"/>
              <a:t>Otseste välisinvesteeringute kasvu kolm etappi maailmas 1990-2018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A73F3A-8286-4F6E-B6EB-63C4820F1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08" y="1315616"/>
            <a:ext cx="8856984" cy="4428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3D1DFF-C75A-422B-AE3A-DD806A2C5E39}"/>
              </a:ext>
            </a:extLst>
          </p:cNvPr>
          <p:cNvSpPr txBox="1"/>
          <p:nvPr/>
        </p:nvSpPr>
        <p:spPr>
          <a:xfrm>
            <a:off x="539552" y="6381328"/>
            <a:ext cx="4071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W</a:t>
            </a:r>
            <a:r>
              <a:rPr lang="en-US" dirty="0" err="1"/>
              <a:t>orld</a:t>
            </a:r>
            <a:r>
              <a:rPr lang="en-US" dirty="0"/>
              <a:t> </a:t>
            </a:r>
            <a:r>
              <a:rPr lang="et-EE" dirty="0"/>
              <a:t>I</a:t>
            </a:r>
            <a:r>
              <a:rPr lang="en-US" dirty="0" err="1"/>
              <a:t>nvestment</a:t>
            </a:r>
            <a:r>
              <a:rPr lang="en-US" dirty="0"/>
              <a:t> </a:t>
            </a:r>
            <a:r>
              <a:rPr lang="et-EE" dirty="0"/>
              <a:t>R</a:t>
            </a:r>
            <a:r>
              <a:rPr lang="en-US" dirty="0" err="1"/>
              <a:t>eport</a:t>
            </a:r>
            <a:r>
              <a:rPr lang="et-EE" dirty="0"/>
              <a:t>, 2019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AF2923-699E-41BF-AA9E-B71F9154E407}"/>
              </a:ext>
            </a:extLst>
          </p:cNvPr>
          <p:cNvSpPr txBox="1"/>
          <p:nvPr/>
        </p:nvSpPr>
        <p:spPr>
          <a:xfrm>
            <a:off x="6635265" y="1844824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>
                <a:solidFill>
                  <a:srgbClr val="FF0000"/>
                </a:solidFill>
              </a:rPr>
              <a:t>Aeglustumine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D5A30-87E9-4657-B421-9BF38448AB11}"/>
              </a:ext>
            </a:extLst>
          </p:cNvPr>
          <p:cNvSpPr txBox="1"/>
          <p:nvPr/>
        </p:nvSpPr>
        <p:spPr>
          <a:xfrm>
            <a:off x="2091580" y="3429000"/>
            <a:ext cx="2141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800" b="1" dirty="0"/>
              <a:t>Ülikiire kasv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50FB3-58B4-4455-8560-B22ED5199A57}"/>
              </a:ext>
            </a:extLst>
          </p:cNvPr>
          <p:cNvSpPr txBox="1"/>
          <p:nvPr/>
        </p:nvSpPr>
        <p:spPr>
          <a:xfrm>
            <a:off x="539552" y="1844824"/>
            <a:ext cx="1656184" cy="613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F4DB0A-2149-4C85-B691-07642AA31E84}"/>
              </a:ext>
            </a:extLst>
          </p:cNvPr>
          <p:cNvSpPr txBox="1"/>
          <p:nvPr/>
        </p:nvSpPr>
        <p:spPr>
          <a:xfrm>
            <a:off x="143509" y="220015"/>
            <a:ext cx="88569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3333FF"/>
                </a:solidFill>
              </a:rPr>
              <a:t>Otseste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välisinvesteeringute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voogude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kasv</a:t>
            </a:r>
            <a:r>
              <a:rPr lang="en-US" sz="2800" b="1" dirty="0">
                <a:solidFill>
                  <a:srgbClr val="3333FF"/>
                </a:solidFill>
              </a:rPr>
              <a:t> on </a:t>
            </a:r>
            <a:r>
              <a:rPr lang="en-US" sz="2800" b="1" dirty="0" err="1">
                <a:solidFill>
                  <a:srgbClr val="3333FF"/>
                </a:solidFill>
              </a:rPr>
              <a:t>peatunud</a:t>
            </a:r>
            <a:endParaRPr lang="en-US" sz="2800" b="1" dirty="0">
              <a:solidFill>
                <a:srgbClr val="3333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409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1CDC2-143C-4CEE-95C4-6EA821A0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7152"/>
          </a:xfrm>
        </p:spPr>
        <p:txBody>
          <a:bodyPr/>
          <a:lstStyle/>
          <a:p>
            <a:r>
              <a:rPr lang="en-US" sz="2800" b="1" dirty="0"/>
              <a:t>R</a:t>
            </a:r>
            <a:r>
              <a:rPr lang="et-EE" sz="2800" b="1" dirty="0"/>
              <a:t>iigi pikaajalise arenguvisiooni vajadus</a:t>
            </a:r>
            <a:br>
              <a:rPr lang="et-EE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B3F91-A374-441B-B078-6CEE0F9FE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52736"/>
            <a:ext cx="8712968" cy="4114800"/>
          </a:xfrm>
        </p:spPr>
        <p:txBody>
          <a:bodyPr/>
          <a:lstStyle/>
          <a:p>
            <a:r>
              <a:rPr lang="en-US" sz="2800" b="1" dirty="0"/>
              <a:t>“</a:t>
            </a:r>
            <a:r>
              <a:rPr lang="en-US" sz="2800" b="1" i="1" dirty="0"/>
              <a:t>me </a:t>
            </a:r>
            <a:r>
              <a:rPr lang="en-US" sz="2800" b="1" i="1" dirty="0" err="1"/>
              <a:t>oleme</a:t>
            </a:r>
            <a:r>
              <a:rPr lang="en-US" sz="2800" b="1" i="1" dirty="0"/>
              <a:t> </a:t>
            </a:r>
            <a:r>
              <a:rPr lang="en-US" sz="2800" b="1" i="1" dirty="0" err="1"/>
              <a:t>nii</a:t>
            </a:r>
            <a:r>
              <a:rPr lang="en-US" sz="2800" b="1" i="1" dirty="0"/>
              <a:t> </a:t>
            </a:r>
            <a:r>
              <a:rPr lang="en-US" sz="2800" b="1" i="1" dirty="0" err="1"/>
              <a:t>väike</a:t>
            </a:r>
            <a:r>
              <a:rPr lang="en-US" sz="2800" b="1" i="1" dirty="0"/>
              <a:t> </a:t>
            </a:r>
            <a:r>
              <a:rPr lang="en-US" sz="2800" b="1" i="1" dirty="0" err="1"/>
              <a:t>riik</a:t>
            </a:r>
            <a:r>
              <a:rPr lang="en-US" sz="2800" b="1" i="1" dirty="0"/>
              <a:t>, me </a:t>
            </a:r>
            <a:r>
              <a:rPr lang="en-US" sz="2800" b="1" i="1" dirty="0" err="1"/>
              <a:t>ei</a:t>
            </a:r>
            <a:r>
              <a:rPr lang="en-US" sz="2800" b="1" i="1" dirty="0"/>
              <a:t> </a:t>
            </a:r>
            <a:r>
              <a:rPr lang="en-US" sz="2800" b="1" i="1" dirty="0" err="1"/>
              <a:t>saa</a:t>
            </a:r>
            <a:r>
              <a:rPr lang="en-US" sz="2800" b="1" i="1" dirty="0"/>
              <a:t> </a:t>
            </a:r>
            <a:r>
              <a:rPr lang="en-US" sz="2800" b="1" i="1" dirty="0" err="1"/>
              <a:t>lubada</a:t>
            </a:r>
            <a:r>
              <a:rPr lang="en-US" sz="2800" b="1" i="1" dirty="0"/>
              <a:t> </a:t>
            </a:r>
            <a:r>
              <a:rPr lang="en-US" sz="2800" b="1" i="1" dirty="0" err="1"/>
              <a:t>endale</a:t>
            </a:r>
            <a:r>
              <a:rPr lang="en-US" sz="2800" b="1" i="1" dirty="0"/>
              <a:t> </a:t>
            </a:r>
            <a:r>
              <a:rPr lang="en-US" sz="2800" b="1" i="1" dirty="0" err="1"/>
              <a:t>lühiajalisi</a:t>
            </a:r>
            <a:r>
              <a:rPr lang="en-US" sz="2800" b="1" i="1" dirty="0"/>
              <a:t> </a:t>
            </a:r>
            <a:r>
              <a:rPr lang="en-US" sz="2800" b="1" i="1" dirty="0" err="1"/>
              <a:t>otsuseid</a:t>
            </a:r>
            <a:r>
              <a:rPr lang="en-US" sz="2800" i="1" dirty="0"/>
              <a:t>. Me </a:t>
            </a:r>
            <a:r>
              <a:rPr lang="en-US" sz="2800" i="1" dirty="0" err="1"/>
              <a:t>lõikame</a:t>
            </a:r>
            <a:r>
              <a:rPr lang="en-US" sz="2800" i="1" dirty="0"/>
              <a:t> </a:t>
            </a:r>
            <a:r>
              <a:rPr lang="en-US" sz="2800" i="1" dirty="0" err="1"/>
              <a:t>nii</a:t>
            </a:r>
            <a:r>
              <a:rPr lang="en-US" sz="2800" i="1" dirty="0"/>
              <a:t> </a:t>
            </a:r>
            <a:r>
              <a:rPr lang="en-US" sz="2800" i="1" dirty="0" err="1"/>
              <a:t>valusalt</a:t>
            </a:r>
            <a:r>
              <a:rPr lang="en-US" sz="2800" i="1" dirty="0"/>
              <a:t> </a:t>
            </a:r>
            <a:r>
              <a:rPr lang="en-US" sz="2800" i="1" dirty="0" err="1"/>
              <a:t>kätte</a:t>
            </a:r>
            <a:r>
              <a:rPr lang="en-US" sz="2800" i="1" dirty="0"/>
              <a:t> </a:t>
            </a:r>
            <a:r>
              <a:rPr lang="en-US" sz="2800" i="1" dirty="0" err="1"/>
              <a:t>või</a:t>
            </a:r>
            <a:r>
              <a:rPr lang="en-US" sz="2800" i="1" dirty="0"/>
              <a:t> </a:t>
            </a:r>
            <a:r>
              <a:rPr lang="en-US" sz="2800" i="1" dirty="0" err="1"/>
              <a:t>jalga</a:t>
            </a:r>
            <a:r>
              <a:rPr lang="en-US" sz="2800" i="1" dirty="0"/>
              <a:t> … Ma </a:t>
            </a:r>
            <a:r>
              <a:rPr lang="en-US" sz="2800" i="1" dirty="0" err="1"/>
              <a:t>vaatan</a:t>
            </a:r>
            <a:r>
              <a:rPr lang="en-US" sz="2800" i="1" dirty="0"/>
              <a:t> </a:t>
            </a:r>
            <a:r>
              <a:rPr lang="en-US" sz="2800" i="1" dirty="0" err="1"/>
              <a:t>seda</a:t>
            </a:r>
            <a:r>
              <a:rPr lang="en-US" sz="2800" i="1" dirty="0"/>
              <a:t>, </a:t>
            </a:r>
            <a:r>
              <a:rPr lang="en-US" sz="2800" i="1" dirty="0" err="1"/>
              <a:t>kui</a:t>
            </a:r>
            <a:r>
              <a:rPr lang="en-US" sz="2800" i="1" dirty="0"/>
              <a:t> </a:t>
            </a:r>
            <a:r>
              <a:rPr lang="en-US" sz="2800" i="1" dirty="0" err="1"/>
              <a:t>lühiajaliselt</a:t>
            </a:r>
            <a:r>
              <a:rPr lang="en-US" sz="2800" i="1" dirty="0"/>
              <a:t> </a:t>
            </a:r>
            <a:r>
              <a:rPr lang="en-US" sz="2800" i="1" dirty="0" err="1"/>
              <a:t>nad</a:t>
            </a:r>
            <a:r>
              <a:rPr lang="en-US" sz="2800" i="1" dirty="0"/>
              <a:t> </a:t>
            </a:r>
            <a:r>
              <a:rPr lang="en-US" sz="2800" i="1" dirty="0" err="1"/>
              <a:t>vaatavad</a:t>
            </a:r>
            <a:r>
              <a:rPr lang="en-US" sz="2800" i="1" dirty="0"/>
              <a:t> </a:t>
            </a:r>
            <a:r>
              <a:rPr lang="en-US" sz="2800" i="1" dirty="0" err="1"/>
              <a:t>kogu</a:t>
            </a:r>
            <a:r>
              <a:rPr lang="en-US" sz="2800" i="1" dirty="0"/>
              <a:t> </a:t>
            </a:r>
            <a:r>
              <a:rPr lang="en-US" sz="2800" i="1" dirty="0" err="1"/>
              <a:t>seda</a:t>
            </a:r>
            <a:r>
              <a:rPr lang="en-US" sz="2800" i="1" dirty="0"/>
              <a:t> </a:t>
            </a:r>
            <a:r>
              <a:rPr lang="en-US" sz="2800" i="1" dirty="0" err="1"/>
              <a:t>majandust</a:t>
            </a:r>
            <a:r>
              <a:rPr lang="en-US" sz="2800" dirty="0"/>
              <a:t>”</a:t>
            </a:r>
            <a:endParaRPr lang="en-US" sz="2800" i="1" dirty="0"/>
          </a:p>
          <a:p>
            <a:r>
              <a:rPr lang="en-US" sz="2800" i="1" dirty="0"/>
              <a:t>“</a:t>
            </a:r>
            <a:r>
              <a:rPr lang="en-US" sz="2800" i="1" dirty="0" err="1"/>
              <a:t>tehke</a:t>
            </a:r>
            <a:r>
              <a:rPr lang="en-US" sz="2800" i="1" dirty="0"/>
              <a:t> </a:t>
            </a:r>
            <a:r>
              <a:rPr lang="en-US" sz="2800" i="1" dirty="0" err="1"/>
              <a:t>palun</a:t>
            </a:r>
            <a:r>
              <a:rPr lang="en-US" sz="2800" i="1" dirty="0"/>
              <a:t> see </a:t>
            </a:r>
            <a:r>
              <a:rPr lang="en-US" sz="2800" i="1" dirty="0" err="1"/>
              <a:t>narratiivi</a:t>
            </a:r>
            <a:r>
              <a:rPr lang="en-US" sz="2800" i="1" dirty="0"/>
              <a:t> </a:t>
            </a:r>
            <a:r>
              <a:rPr lang="en-US" sz="2800" i="1" dirty="0" err="1"/>
              <a:t>asi</a:t>
            </a:r>
            <a:r>
              <a:rPr lang="en-US" sz="2800" i="1" dirty="0"/>
              <a:t> </a:t>
            </a:r>
            <a:r>
              <a:rPr lang="en-US" sz="2800" i="1" dirty="0" err="1"/>
              <a:t>korda</a:t>
            </a:r>
            <a:r>
              <a:rPr lang="en-US" sz="2800" i="1" dirty="0"/>
              <a:t>, et </a:t>
            </a:r>
            <a:r>
              <a:rPr lang="en-US" sz="2800" b="1" i="1" dirty="0" err="1"/>
              <a:t>katsume</a:t>
            </a:r>
            <a:r>
              <a:rPr lang="en-US" sz="2800" b="1" i="1" dirty="0"/>
              <a:t> </a:t>
            </a:r>
            <a:r>
              <a:rPr lang="en-US" sz="2800" b="1" i="1" dirty="0" err="1"/>
              <a:t>leida</a:t>
            </a:r>
            <a:r>
              <a:rPr lang="en-US" sz="2800" b="1" i="1" dirty="0"/>
              <a:t> </a:t>
            </a:r>
            <a:r>
              <a:rPr lang="en-US" sz="2800" b="1" i="1" dirty="0" err="1"/>
              <a:t>selle</a:t>
            </a:r>
            <a:r>
              <a:rPr lang="en-US" sz="2800" b="1" i="1" dirty="0"/>
              <a:t> </a:t>
            </a:r>
            <a:r>
              <a:rPr lang="en-US" sz="2800" b="1" i="1" dirty="0" err="1"/>
              <a:t>ühe</a:t>
            </a:r>
            <a:r>
              <a:rPr lang="en-US" sz="2800" b="1" i="1" dirty="0"/>
              <a:t> </a:t>
            </a:r>
            <a:r>
              <a:rPr lang="en-US" sz="2800" b="1" i="1" dirty="0" err="1"/>
              <a:t>mingi</a:t>
            </a:r>
            <a:r>
              <a:rPr lang="en-US" sz="2800" b="1" i="1" dirty="0"/>
              <a:t> </a:t>
            </a:r>
            <a:r>
              <a:rPr lang="en-US" sz="2800" b="1" i="1" dirty="0" err="1"/>
              <a:t>olulise</a:t>
            </a:r>
            <a:r>
              <a:rPr lang="en-US" sz="2800" b="1" i="1" dirty="0"/>
              <a:t> </a:t>
            </a:r>
            <a:r>
              <a:rPr lang="en-US" sz="2800" b="1" i="1" dirty="0" err="1"/>
              <a:t>fookuse</a:t>
            </a:r>
            <a:r>
              <a:rPr lang="en-US" sz="2800" b="1" i="1" dirty="0"/>
              <a:t>, mis </a:t>
            </a:r>
            <a:r>
              <a:rPr lang="en-US" sz="2800" b="1" i="1" dirty="0" err="1"/>
              <a:t>ei</a:t>
            </a:r>
            <a:r>
              <a:rPr lang="en-US" sz="2800" b="1" i="1" dirty="0"/>
              <a:t> </a:t>
            </a:r>
            <a:r>
              <a:rPr lang="en-US" sz="2800" b="1" i="1" dirty="0" err="1"/>
              <a:t>oleks</a:t>
            </a:r>
            <a:r>
              <a:rPr lang="en-US" sz="2800" b="1" i="1" dirty="0"/>
              <a:t> </a:t>
            </a:r>
            <a:r>
              <a:rPr lang="en-US" sz="2800" b="1" i="1" dirty="0" err="1"/>
              <a:t>lihtsalt</a:t>
            </a:r>
            <a:r>
              <a:rPr lang="en-US" sz="2800" b="1" i="1" dirty="0"/>
              <a:t>, et </a:t>
            </a:r>
            <a:r>
              <a:rPr lang="en-US" sz="2800" b="1" i="1" dirty="0" err="1"/>
              <a:t>teeme</a:t>
            </a:r>
            <a:r>
              <a:rPr lang="en-US" sz="2800" b="1" i="1" dirty="0"/>
              <a:t> </a:t>
            </a:r>
            <a:r>
              <a:rPr lang="en-US" sz="2800" b="1" i="1" dirty="0" err="1"/>
              <a:t>rohkem</a:t>
            </a:r>
            <a:r>
              <a:rPr lang="en-US" sz="2800" b="1" i="1" dirty="0"/>
              <a:t> Bolte, </a:t>
            </a:r>
            <a:r>
              <a:rPr lang="en-US" sz="2800" b="1" i="1" dirty="0" err="1"/>
              <a:t>vaid</a:t>
            </a:r>
            <a:r>
              <a:rPr lang="en-US" sz="2800" b="1" i="1" dirty="0"/>
              <a:t> </a:t>
            </a:r>
            <a:r>
              <a:rPr lang="en-US" sz="2800" b="1" i="1" dirty="0" err="1"/>
              <a:t>pigem</a:t>
            </a:r>
            <a:r>
              <a:rPr lang="en-US" sz="2800" b="1" i="1" dirty="0"/>
              <a:t> </a:t>
            </a:r>
            <a:r>
              <a:rPr lang="en-US" sz="2800" b="1" i="1" dirty="0" err="1"/>
              <a:t>nagu</a:t>
            </a:r>
            <a:r>
              <a:rPr lang="en-US" sz="2800" b="1" i="1" dirty="0"/>
              <a:t> </a:t>
            </a:r>
            <a:r>
              <a:rPr lang="en-US" sz="2800" b="1" i="1" dirty="0" err="1"/>
              <a:t>keskenduks</a:t>
            </a:r>
            <a:r>
              <a:rPr lang="en-US" sz="2800" b="1" i="1" dirty="0"/>
              <a:t> </a:t>
            </a:r>
            <a:r>
              <a:rPr lang="en-US" sz="2800" b="1" i="1" dirty="0" err="1"/>
              <a:t>nagu</a:t>
            </a:r>
            <a:r>
              <a:rPr lang="en-US" sz="2800" b="1" i="1" dirty="0"/>
              <a:t> </a:t>
            </a:r>
            <a:r>
              <a:rPr lang="en-US" sz="2800" b="1" i="1" dirty="0" err="1"/>
              <a:t>päriselt</a:t>
            </a:r>
            <a:r>
              <a:rPr lang="en-US" sz="2800" b="1" i="1" dirty="0"/>
              <a:t> </a:t>
            </a:r>
            <a:r>
              <a:rPr lang="en-US" sz="2800" b="1" i="1" dirty="0" err="1"/>
              <a:t>mingi</a:t>
            </a:r>
            <a:r>
              <a:rPr lang="en-US" sz="2800" b="1" i="1" dirty="0"/>
              <a:t> </a:t>
            </a:r>
            <a:r>
              <a:rPr lang="en-US" sz="2800" b="1" i="1" dirty="0" err="1"/>
              <a:t>teadmuse</a:t>
            </a:r>
            <a:r>
              <a:rPr lang="en-US" sz="2800" b="1" i="1" dirty="0"/>
              <a:t> </a:t>
            </a:r>
            <a:r>
              <a:rPr lang="en-US" sz="2800" b="1" i="1" dirty="0" err="1"/>
              <a:t>loomisele</a:t>
            </a:r>
            <a:r>
              <a:rPr lang="en-US" sz="2800" i="1" dirty="0"/>
              <a:t>”</a:t>
            </a:r>
          </a:p>
          <a:p>
            <a:r>
              <a:rPr lang="en-US" sz="2800" i="1" dirty="0"/>
              <a:t>“</a:t>
            </a:r>
            <a:r>
              <a:rPr lang="en-US" sz="2800" i="1" dirty="0" err="1"/>
              <a:t>riik</a:t>
            </a:r>
            <a:r>
              <a:rPr lang="en-US" sz="2800" i="1" dirty="0"/>
              <a:t> </a:t>
            </a:r>
            <a:r>
              <a:rPr lang="en-US" sz="2800" i="1" dirty="0" err="1"/>
              <a:t>võiks</a:t>
            </a:r>
            <a:r>
              <a:rPr lang="en-US" sz="2800" i="1" dirty="0"/>
              <a:t> </a:t>
            </a:r>
            <a:r>
              <a:rPr lang="en-US" sz="2800" i="1" dirty="0" err="1"/>
              <a:t>loomulikult</a:t>
            </a:r>
            <a:r>
              <a:rPr lang="en-US" sz="2800" i="1" dirty="0"/>
              <a:t> olla </a:t>
            </a:r>
            <a:r>
              <a:rPr lang="en-US" sz="2800" i="1" dirty="0" err="1"/>
              <a:t>kuidagi</a:t>
            </a:r>
            <a:r>
              <a:rPr lang="en-US" sz="2800" i="1" dirty="0"/>
              <a:t> </a:t>
            </a:r>
            <a:r>
              <a:rPr lang="en-US" sz="2800" i="1" dirty="0" err="1"/>
              <a:t>eestvedaja</a:t>
            </a:r>
            <a:r>
              <a:rPr lang="en-US" sz="2800" i="1" dirty="0"/>
              <a:t> ja </a:t>
            </a:r>
            <a:r>
              <a:rPr lang="en-US" sz="2800" i="1" dirty="0" err="1"/>
              <a:t>öelda</a:t>
            </a:r>
            <a:r>
              <a:rPr lang="en-US" sz="2800" i="1" dirty="0"/>
              <a:t>, et me </a:t>
            </a:r>
            <a:r>
              <a:rPr lang="en-US" sz="2800" i="1" dirty="0" err="1"/>
              <a:t>tahame</a:t>
            </a:r>
            <a:r>
              <a:rPr lang="en-US" sz="2800" i="1" dirty="0"/>
              <a:t> olla </a:t>
            </a:r>
            <a:r>
              <a:rPr lang="en-US" sz="2800" i="1" dirty="0" err="1"/>
              <a:t>esimene</a:t>
            </a:r>
            <a:r>
              <a:rPr lang="en-US" sz="2800" i="1" dirty="0"/>
              <a:t> </a:t>
            </a:r>
            <a:r>
              <a:rPr lang="en-US" sz="2800" i="1" dirty="0" err="1"/>
              <a:t>Euroopas</a:t>
            </a:r>
            <a:r>
              <a:rPr lang="en-US" sz="2800" i="1" dirty="0"/>
              <a:t>, </a:t>
            </a:r>
            <a:r>
              <a:rPr lang="en-US" sz="2800" i="1" dirty="0" err="1"/>
              <a:t>kes</a:t>
            </a:r>
            <a:r>
              <a:rPr lang="en-US" sz="2800" i="1" dirty="0"/>
              <a:t> 5G </a:t>
            </a:r>
            <a:r>
              <a:rPr lang="en-US" sz="2800" i="1" dirty="0" err="1"/>
              <a:t>paneb</a:t>
            </a:r>
            <a:r>
              <a:rPr lang="en-US" sz="2800" i="1" dirty="0"/>
              <a:t> </a:t>
            </a:r>
            <a:r>
              <a:rPr lang="en-US" sz="2800" i="1" dirty="0" err="1"/>
              <a:t>püsti</a:t>
            </a:r>
            <a:r>
              <a:rPr lang="en-US" sz="2800" i="1" dirty="0"/>
              <a:t> ja 5G peal juba </a:t>
            </a:r>
            <a:r>
              <a:rPr lang="en-US" sz="2800" i="1" dirty="0" err="1"/>
              <a:t>teenuseid</a:t>
            </a:r>
            <a:r>
              <a:rPr lang="en-US" sz="2800" i="1" dirty="0"/>
              <a:t> </a:t>
            </a:r>
            <a:r>
              <a:rPr lang="en-US" sz="2800" i="1" dirty="0" err="1"/>
              <a:t>arendama</a:t>
            </a:r>
            <a:r>
              <a:rPr lang="en-US" sz="2800" i="1" dirty="0"/>
              <a:t>. </a:t>
            </a:r>
            <a:r>
              <a:rPr lang="en-US" sz="2800" i="1" dirty="0" err="1"/>
              <a:t>Riigil</a:t>
            </a:r>
            <a:r>
              <a:rPr lang="en-US" sz="2800" i="1" dirty="0"/>
              <a:t> on </a:t>
            </a:r>
            <a:r>
              <a:rPr lang="en-US" sz="2800" i="1" dirty="0" err="1"/>
              <a:t>võimalik</a:t>
            </a:r>
            <a:r>
              <a:rPr lang="en-US" sz="2800" i="1" dirty="0"/>
              <a:t> </a:t>
            </a:r>
            <a:r>
              <a:rPr lang="en-US" sz="2800" i="1" dirty="0" err="1"/>
              <a:t>seda</a:t>
            </a:r>
            <a:r>
              <a:rPr lang="en-US" sz="2800" i="1" dirty="0"/>
              <a:t> </a:t>
            </a:r>
            <a:r>
              <a:rPr lang="en-US" sz="2800" i="1" dirty="0" err="1"/>
              <a:t>tegelikult</a:t>
            </a:r>
            <a:r>
              <a:rPr lang="en-US" sz="2800" i="1" dirty="0"/>
              <a:t> </a:t>
            </a:r>
            <a:r>
              <a:rPr lang="en-US" sz="2800" i="1" dirty="0" err="1"/>
              <a:t>lükata</a:t>
            </a:r>
            <a:r>
              <a:rPr lang="en-US" sz="2800" i="1" dirty="0"/>
              <a:t>, </a:t>
            </a:r>
            <a:r>
              <a:rPr lang="en-US" sz="2800" i="1" dirty="0" err="1"/>
              <a:t>täiesti</a:t>
            </a:r>
            <a:r>
              <a:rPr lang="en-US" sz="2800" i="1" dirty="0"/>
              <a:t> </a:t>
            </a:r>
            <a:r>
              <a:rPr lang="en-US" sz="2800" i="1" dirty="0" err="1"/>
              <a:t>selgelt</a:t>
            </a:r>
            <a:r>
              <a:rPr lang="en-US" sz="2800" i="1" dirty="0"/>
              <a:t>, </a:t>
            </a:r>
            <a:r>
              <a:rPr lang="en-US" sz="2800" i="1" dirty="0" err="1"/>
              <a:t>poliitiliselt</a:t>
            </a:r>
            <a:r>
              <a:rPr lang="en-US" sz="2800" i="1" dirty="0"/>
              <a:t>. </a:t>
            </a:r>
            <a:r>
              <a:rPr lang="en-US" sz="2800" i="1" dirty="0" err="1"/>
              <a:t>Sest</a:t>
            </a:r>
            <a:r>
              <a:rPr lang="en-US" sz="2800" i="1" dirty="0"/>
              <a:t> </a:t>
            </a:r>
            <a:r>
              <a:rPr lang="en-US" sz="2800" i="1" dirty="0" err="1"/>
              <a:t>tehnoloogia</a:t>
            </a:r>
            <a:r>
              <a:rPr lang="en-US" sz="2800" i="1" dirty="0"/>
              <a:t> on </a:t>
            </a:r>
            <a:r>
              <a:rPr lang="en-US" sz="2800" i="1" dirty="0" err="1"/>
              <a:t>olemas</a:t>
            </a:r>
            <a:r>
              <a:rPr lang="en-US" sz="2800" i="1" dirty="0"/>
              <a:t>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371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7051-B835-4907-83D8-1F56DCCF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43000"/>
          </a:xfrm>
        </p:spPr>
        <p:txBody>
          <a:bodyPr/>
          <a:lstStyle/>
          <a:p>
            <a:r>
              <a:rPr lang="en-US" sz="3200" b="1" dirty="0" err="1"/>
              <a:t>Kuidas</a:t>
            </a:r>
            <a:r>
              <a:rPr lang="en-US" sz="3200" b="1" dirty="0"/>
              <a:t> </a:t>
            </a:r>
            <a:r>
              <a:rPr lang="en-US" sz="3200" b="1" dirty="0" err="1"/>
              <a:t>pöörata</a:t>
            </a:r>
            <a:r>
              <a:rPr lang="en-US" sz="3200" b="1" dirty="0"/>
              <a:t> </a:t>
            </a:r>
            <a:r>
              <a:rPr lang="et-EE" sz="3200" b="1" dirty="0"/>
              <a:t>riigi </a:t>
            </a:r>
            <a:r>
              <a:rPr lang="en-US" sz="3200" b="1" dirty="0" err="1"/>
              <a:t>väiksus</a:t>
            </a:r>
            <a:r>
              <a:rPr lang="en-US" sz="3200" b="1" dirty="0"/>
              <a:t> </a:t>
            </a:r>
            <a:r>
              <a:rPr lang="en-US" sz="3200" b="1" dirty="0" err="1"/>
              <a:t>enda</a:t>
            </a:r>
            <a:r>
              <a:rPr lang="en-US" sz="3200" b="1" dirty="0"/>
              <a:t> </a:t>
            </a:r>
            <a:r>
              <a:rPr lang="en-US" sz="3200" b="1" dirty="0" err="1"/>
              <a:t>kasuks</a:t>
            </a:r>
            <a:r>
              <a:rPr lang="en-US" sz="3200" b="1" dirty="0"/>
              <a:t> </a:t>
            </a:r>
            <a:r>
              <a:rPr lang="en-US" sz="3200" b="1" dirty="0" err="1"/>
              <a:t>tööle</a:t>
            </a:r>
            <a:r>
              <a:rPr lang="en-US" sz="3200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61637-DF17-46D2-850D-EDB7BBE1D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47664"/>
            <a:ext cx="8496944" cy="4114800"/>
          </a:xfrm>
        </p:spPr>
        <p:txBody>
          <a:bodyPr/>
          <a:lstStyle/>
          <a:p>
            <a:r>
              <a:rPr lang="en-US" sz="2400" b="1" dirty="0"/>
              <a:t>“</a:t>
            </a:r>
            <a:r>
              <a:rPr lang="en-US" sz="2400" b="1" dirty="0" err="1"/>
              <a:t>väiksus</a:t>
            </a:r>
            <a:r>
              <a:rPr lang="en-US" sz="2400" b="1" dirty="0"/>
              <a:t> on </a:t>
            </a:r>
            <a:r>
              <a:rPr lang="en-US" sz="2400" b="1" dirty="0" err="1"/>
              <a:t>üks</a:t>
            </a:r>
            <a:r>
              <a:rPr lang="en-US" sz="2400" b="1" dirty="0"/>
              <a:t> </a:t>
            </a:r>
            <a:r>
              <a:rPr lang="en-US" sz="2400" b="1" dirty="0" err="1"/>
              <a:t>meie</a:t>
            </a:r>
            <a:r>
              <a:rPr lang="en-US" sz="2400" b="1" dirty="0"/>
              <a:t> </a:t>
            </a:r>
            <a:r>
              <a:rPr lang="en-US" sz="2400" b="1" dirty="0" err="1"/>
              <a:t>piiravus</a:t>
            </a:r>
            <a:r>
              <a:rPr lang="en-US" sz="2400" dirty="0"/>
              <a:t>. </a:t>
            </a:r>
            <a:r>
              <a:rPr lang="en-US" sz="2400" dirty="0" err="1"/>
              <a:t>Selles</a:t>
            </a:r>
            <a:r>
              <a:rPr lang="en-US" sz="2400" dirty="0"/>
              <a:t> </a:t>
            </a:r>
            <a:r>
              <a:rPr lang="en-US" sz="2400" dirty="0" err="1"/>
              <a:t>skaleeritavuse</a:t>
            </a:r>
            <a:r>
              <a:rPr lang="en-US" sz="2400" dirty="0"/>
              <a:t> </a:t>
            </a:r>
            <a:r>
              <a:rPr lang="en-US" sz="2400" dirty="0" err="1"/>
              <a:t>mõttes</a:t>
            </a:r>
            <a:r>
              <a:rPr lang="en-US" sz="2400" dirty="0"/>
              <a:t> on </a:t>
            </a:r>
            <a:r>
              <a:rPr lang="en-US" sz="2400" dirty="0" err="1"/>
              <a:t>piirav</a:t>
            </a:r>
            <a:r>
              <a:rPr lang="en-US" sz="2400" dirty="0"/>
              <a:t> </a:t>
            </a:r>
            <a:r>
              <a:rPr lang="en-US" sz="2400" dirty="0" err="1"/>
              <a:t>asjaolu</a:t>
            </a:r>
            <a:r>
              <a:rPr lang="en-US" sz="2400" dirty="0"/>
              <a:t>, aga </a:t>
            </a:r>
            <a:r>
              <a:rPr lang="en-US" sz="2400" dirty="0" err="1"/>
              <a:t>mingisuguse</a:t>
            </a:r>
            <a:r>
              <a:rPr lang="en-US" sz="2400" dirty="0"/>
              <a:t> </a:t>
            </a:r>
            <a:r>
              <a:rPr lang="en-US" sz="2400" i="1" dirty="0"/>
              <a:t>proof of concept </a:t>
            </a:r>
            <a:r>
              <a:rPr lang="en-US" sz="2400" dirty="0" err="1"/>
              <a:t>keskkonnana</a:t>
            </a:r>
            <a:r>
              <a:rPr lang="en-US" sz="2400" dirty="0"/>
              <a:t> </a:t>
            </a:r>
            <a:r>
              <a:rPr lang="en-US" sz="2400" dirty="0" err="1"/>
              <a:t>oleks</a:t>
            </a:r>
            <a:r>
              <a:rPr lang="en-US" sz="2400" dirty="0"/>
              <a:t> ta </a:t>
            </a:r>
            <a:r>
              <a:rPr lang="en-US" sz="2400" dirty="0" err="1"/>
              <a:t>jälle</a:t>
            </a:r>
            <a:r>
              <a:rPr lang="en-US" sz="2400" dirty="0"/>
              <a:t> </a:t>
            </a:r>
            <a:r>
              <a:rPr lang="en-US" sz="2400" dirty="0" err="1"/>
              <a:t>hea</a:t>
            </a:r>
            <a:r>
              <a:rPr lang="en-US" sz="2400" dirty="0"/>
              <a:t>. Seda </a:t>
            </a:r>
            <a:r>
              <a:rPr lang="en-US" sz="2400" dirty="0" err="1"/>
              <a:t>väiksuse</a:t>
            </a:r>
            <a:r>
              <a:rPr lang="en-US" sz="2400" dirty="0"/>
              <a:t> </a:t>
            </a:r>
            <a:r>
              <a:rPr lang="en-US" sz="2400" dirty="0" err="1"/>
              <a:t>eelist</a:t>
            </a:r>
            <a:r>
              <a:rPr lang="en-US" sz="2400" dirty="0"/>
              <a:t> </a:t>
            </a:r>
            <a:r>
              <a:rPr lang="en-US" sz="2400" dirty="0" err="1"/>
              <a:t>võib</a:t>
            </a:r>
            <a:r>
              <a:rPr lang="en-US" sz="2400" dirty="0"/>
              <a:t>-olla </a:t>
            </a:r>
            <a:r>
              <a:rPr lang="en-US" sz="2400" dirty="0" err="1"/>
              <a:t>tuleks</a:t>
            </a:r>
            <a:r>
              <a:rPr lang="en-US" sz="2400" dirty="0"/>
              <a:t> </a:t>
            </a:r>
            <a:r>
              <a:rPr lang="en-US" sz="2400" dirty="0" err="1"/>
              <a:t>ära</a:t>
            </a:r>
            <a:r>
              <a:rPr lang="en-US" sz="2400" dirty="0"/>
              <a:t> </a:t>
            </a:r>
            <a:r>
              <a:rPr lang="en-US" sz="2400" dirty="0" err="1"/>
              <a:t>kasutada</a:t>
            </a:r>
            <a:r>
              <a:rPr lang="en-US" sz="2400" dirty="0"/>
              <a:t> just </a:t>
            </a:r>
            <a:r>
              <a:rPr lang="en-US" sz="2400" dirty="0" err="1"/>
              <a:t>nimelt</a:t>
            </a:r>
            <a:r>
              <a:rPr lang="en-US" sz="2400" dirty="0"/>
              <a:t> </a:t>
            </a:r>
            <a:r>
              <a:rPr lang="en-US" sz="2400" dirty="0" err="1"/>
              <a:t>uute</a:t>
            </a:r>
            <a:r>
              <a:rPr lang="en-US" sz="2400" dirty="0"/>
              <a:t> </a:t>
            </a:r>
            <a:r>
              <a:rPr lang="en-US" sz="2400" dirty="0" err="1"/>
              <a:t>tehnoloogiate</a:t>
            </a:r>
            <a:r>
              <a:rPr lang="en-US" sz="2400" dirty="0"/>
              <a:t> ja </a:t>
            </a:r>
            <a:r>
              <a:rPr lang="en-US" sz="2400" dirty="0" err="1"/>
              <a:t>kontseptide</a:t>
            </a:r>
            <a:r>
              <a:rPr lang="en-US" sz="2400" dirty="0"/>
              <a:t> </a:t>
            </a:r>
            <a:r>
              <a:rPr lang="en-US" sz="2400" dirty="0" err="1"/>
              <a:t>testimisel</a:t>
            </a:r>
            <a:r>
              <a:rPr lang="en-US" sz="2400" dirty="0"/>
              <a:t>. </a:t>
            </a:r>
            <a:r>
              <a:rPr lang="en-US" sz="2400" dirty="0" err="1"/>
              <a:t>Kasvõi</a:t>
            </a:r>
            <a:r>
              <a:rPr lang="en-US" sz="2400" dirty="0"/>
              <a:t> </a:t>
            </a:r>
            <a:r>
              <a:rPr lang="en-US" sz="2400" dirty="0" err="1"/>
              <a:t>sedasama</a:t>
            </a:r>
            <a:r>
              <a:rPr lang="en-US" sz="2400" dirty="0"/>
              <a:t> </a:t>
            </a:r>
            <a:r>
              <a:rPr lang="en-US" sz="2400" dirty="0" err="1"/>
              <a:t>Hyperloopi</a:t>
            </a:r>
            <a:r>
              <a:rPr lang="en-US" sz="2400" dirty="0"/>
              <a:t> </a:t>
            </a:r>
            <a:r>
              <a:rPr lang="en-US" sz="2400" dirty="0" err="1"/>
              <a:t>testida</a:t>
            </a:r>
            <a:r>
              <a:rPr lang="en-US" sz="2400" dirty="0"/>
              <a:t>. Et </a:t>
            </a:r>
            <a:r>
              <a:rPr lang="en-US" sz="2400" dirty="0" err="1"/>
              <a:t>selliseid</a:t>
            </a:r>
            <a:r>
              <a:rPr lang="en-US" sz="2400" dirty="0"/>
              <a:t> </a:t>
            </a:r>
            <a:r>
              <a:rPr lang="en-US" sz="2400" dirty="0" err="1"/>
              <a:t>asju</a:t>
            </a:r>
            <a:r>
              <a:rPr lang="en-US" sz="2400" dirty="0"/>
              <a:t> </a:t>
            </a:r>
            <a:r>
              <a:rPr lang="en-US" sz="2400" dirty="0" err="1"/>
              <a:t>meelitada</a:t>
            </a:r>
            <a:r>
              <a:rPr lang="en-US" sz="2400" dirty="0"/>
              <a:t> </a:t>
            </a:r>
            <a:r>
              <a:rPr lang="en-US" sz="2400" dirty="0" err="1"/>
              <a:t>siia</a:t>
            </a:r>
            <a:r>
              <a:rPr lang="en-US" sz="2400" dirty="0"/>
              <a:t>. Ja </a:t>
            </a:r>
            <a:r>
              <a:rPr lang="en-US" sz="2400" dirty="0" err="1"/>
              <a:t>kui</a:t>
            </a:r>
            <a:r>
              <a:rPr lang="en-US" sz="2400" dirty="0"/>
              <a:t> </a:t>
            </a:r>
            <a:r>
              <a:rPr lang="en-US" sz="2400" dirty="0" err="1"/>
              <a:t>siin</a:t>
            </a:r>
            <a:r>
              <a:rPr lang="en-US" sz="2400" dirty="0"/>
              <a:t> </a:t>
            </a:r>
            <a:r>
              <a:rPr lang="en-US" sz="2400" dirty="0" err="1"/>
              <a:t>osutub</a:t>
            </a:r>
            <a:r>
              <a:rPr lang="en-US" sz="2400" dirty="0"/>
              <a:t> </a:t>
            </a:r>
            <a:r>
              <a:rPr lang="en-US" sz="2400" dirty="0" err="1"/>
              <a:t>edukaks</a:t>
            </a:r>
            <a:r>
              <a:rPr lang="en-US" sz="2400" dirty="0"/>
              <a:t>, </a:t>
            </a:r>
            <a:r>
              <a:rPr lang="en-US" sz="2400" dirty="0" err="1"/>
              <a:t>siis</a:t>
            </a:r>
            <a:r>
              <a:rPr lang="en-US" sz="2400" dirty="0"/>
              <a:t> </a:t>
            </a:r>
            <a:r>
              <a:rPr lang="en-US" sz="2400" dirty="0" err="1"/>
              <a:t>saab</a:t>
            </a:r>
            <a:r>
              <a:rPr lang="en-US" sz="2400" dirty="0"/>
              <a:t> </a:t>
            </a:r>
            <a:r>
              <a:rPr lang="en-US" sz="2400" dirty="0" err="1"/>
              <a:t>seda</a:t>
            </a:r>
            <a:r>
              <a:rPr lang="en-US" sz="2400" dirty="0"/>
              <a:t> </a:t>
            </a:r>
            <a:r>
              <a:rPr lang="en-US" sz="2400" dirty="0" err="1"/>
              <a:t>skaleerida</a:t>
            </a:r>
            <a:r>
              <a:rPr lang="en-US" sz="2400" dirty="0"/>
              <a:t> </a:t>
            </a:r>
            <a:r>
              <a:rPr lang="en-US" sz="2400" dirty="0" err="1"/>
              <a:t>välja</a:t>
            </a:r>
            <a:r>
              <a:rPr lang="en-US" sz="2400" dirty="0"/>
              <a:t> - </a:t>
            </a:r>
            <a:r>
              <a:rPr lang="en-US" sz="2400" dirty="0" err="1"/>
              <a:t>Euroopasse</a:t>
            </a:r>
            <a:r>
              <a:rPr lang="en-US" sz="2400" dirty="0"/>
              <a:t> </a:t>
            </a:r>
            <a:r>
              <a:rPr lang="en-US" sz="2400" dirty="0" err="1"/>
              <a:t>või</a:t>
            </a:r>
            <a:r>
              <a:rPr lang="en-US" sz="2400" dirty="0"/>
              <a:t> </a:t>
            </a:r>
            <a:r>
              <a:rPr lang="en-US" sz="2400" dirty="0" err="1"/>
              <a:t>mujale</a:t>
            </a:r>
            <a:r>
              <a:rPr lang="en-US" sz="2400" dirty="0"/>
              <a:t> </a:t>
            </a:r>
            <a:r>
              <a:rPr lang="en-US" sz="2400" dirty="0" err="1"/>
              <a:t>maailma</a:t>
            </a:r>
            <a:r>
              <a:rPr lang="en-US" sz="2400" dirty="0"/>
              <a:t>.”</a:t>
            </a:r>
            <a:endParaRPr lang="et-EE" sz="2400" dirty="0"/>
          </a:p>
          <a:p>
            <a:r>
              <a:rPr lang="et-EE" sz="2400" b="1" dirty="0"/>
              <a:t>Ericssonis on ligi pool nende Eesti allüksuse 2100 töötajast prototüüpide </a:t>
            </a:r>
            <a:r>
              <a:rPr lang="et-EE" sz="2400" b="1" dirty="0" err="1"/>
              <a:t>testijad</a:t>
            </a:r>
            <a:r>
              <a:rPr lang="et-EE" sz="2400" dirty="0"/>
              <a:t> (kuid see eeldab riigi avatust - nende tuhandest </a:t>
            </a:r>
            <a:r>
              <a:rPr lang="et-EE" sz="2400" dirty="0" err="1"/>
              <a:t>testijast</a:t>
            </a:r>
            <a:r>
              <a:rPr lang="et-EE" sz="2400" dirty="0"/>
              <a:t> on 800 välismaalt palgatud).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588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3E3C3-420A-492A-9FAC-A237BF96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90500"/>
            <a:ext cx="7772400" cy="571500"/>
          </a:xfrm>
        </p:spPr>
        <p:txBody>
          <a:bodyPr/>
          <a:lstStyle/>
          <a:p>
            <a:r>
              <a:rPr lang="et-EE" sz="2800" b="1" dirty="0"/>
              <a:t>Eesti iduettevõtlus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61A54-25D1-4EE0-8362-6918D2607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762000"/>
            <a:ext cx="8568952" cy="4114800"/>
          </a:xfrm>
        </p:spPr>
        <p:txBody>
          <a:bodyPr/>
          <a:lstStyle/>
          <a:p>
            <a:r>
              <a:rPr lang="et-EE" sz="2600" dirty="0"/>
              <a:t>Domineerivad </a:t>
            </a:r>
            <a:r>
              <a:rPr lang="et-EE" sz="2600" b="1" dirty="0"/>
              <a:t>teenustele suunatud iduettevõtted</a:t>
            </a:r>
          </a:p>
          <a:p>
            <a:r>
              <a:rPr lang="et-EE" sz="2600" dirty="0"/>
              <a:t>Tõmbavad oskustööjõudu, kuid </a:t>
            </a:r>
            <a:r>
              <a:rPr lang="et-EE" sz="2600" b="1" dirty="0"/>
              <a:t>teadmusmahukus on väga üheplaaniline </a:t>
            </a:r>
            <a:r>
              <a:rPr lang="et-EE" sz="2600" i="1" dirty="0"/>
              <a:t>(„konveierarendajad“)</a:t>
            </a:r>
          </a:p>
          <a:p>
            <a:r>
              <a:rPr lang="et-EE" sz="2600" dirty="0"/>
              <a:t>Eesti idufirmade arengutee </a:t>
            </a:r>
            <a:r>
              <a:rPr lang="en-US" sz="2600" dirty="0" err="1"/>
              <a:t>l</a:t>
            </a:r>
            <a:r>
              <a:rPr lang="en-US" sz="2600" b="1" dirty="0" err="1"/>
              <a:t>iigub</a:t>
            </a:r>
            <a:r>
              <a:rPr lang="et-EE" sz="2600" b="1" dirty="0"/>
              <a:t> </a:t>
            </a:r>
            <a:r>
              <a:rPr lang="en-US" sz="2600" b="1" dirty="0" err="1"/>
              <a:t>tootepõhise</a:t>
            </a:r>
            <a:r>
              <a:rPr lang="en-US" sz="2600" b="1" dirty="0"/>
              <a:t> </a:t>
            </a:r>
            <a:r>
              <a:rPr lang="et-EE" sz="2600" b="1" dirty="0"/>
              <a:t>uue teadmuse loomise suunas,</a:t>
            </a:r>
            <a:r>
              <a:rPr lang="et-EE" sz="2600" dirty="0"/>
              <a:t> mis EELDAB:</a:t>
            </a:r>
          </a:p>
          <a:p>
            <a:pPr>
              <a:buFontTx/>
              <a:buChar char="-"/>
            </a:pPr>
            <a:r>
              <a:rPr lang="et-EE" sz="2600" dirty="0"/>
              <a:t>avatust, mis võimaldab tuua tipptalente Eestisse;</a:t>
            </a:r>
          </a:p>
          <a:p>
            <a:pPr>
              <a:buFontTx/>
              <a:buChar char="-"/>
            </a:pPr>
            <a:r>
              <a:rPr lang="et-EE" sz="2600" dirty="0"/>
              <a:t>teadmuse kommertsialiseerimise alase kompetentsi järsku kasvatamist Eestis (nt. intervjuudes väideti, et Eesti on vaid kaks tehnoloogiliste patentide osas pädevat eksperti)</a:t>
            </a:r>
          </a:p>
          <a:p>
            <a:r>
              <a:rPr lang="et-EE" sz="2600" dirty="0"/>
              <a:t>Eristuvad juba tootele orienteeritud firmad (nt. </a:t>
            </a:r>
            <a:r>
              <a:rPr lang="et-EE" sz="2600" i="1" dirty="0" err="1"/>
              <a:t>Starship</a:t>
            </a:r>
            <a:r>
              <a:rPr lang="et-EE" sz="2600" i="1" dirty="0"/>
              <a:t>, </a:t>
            </a:r>
            <a:r>
              <a:rPr lang="et-EE" sz="2600" i="1" dirty="0" err="1"/>
              <a:t>Cleveron</a:t>
            </a:r>
            <a:r>
              <a:rPr lang="et-EE" sz="2600" i="1" dirty="0"/>
              <a:t>, </a:t>
            </a:r>
            <a:r>
              <a:rPr lang="et-EE" sz="2600" i="1" dirty="0" err="1"/>
              <a:t>Click</a:t>
            </a:r>
            <a:r>
              <a:rPr lang="et-EE" sz="2600" i="1" dirty="0"/>
              <a:t> and </a:t>
            </a:r>
            <a:r>
              <a:rPr lang="et-EE" sz="2600" i="1" dirty="0" err="1"/>
              <a:t>Grow</a:t>
            </a:r>
            <a:r>
              <a:rPr lang="et-EE" sz="2600" dirty="0"/>
              <a:t>). Ka teenustele suunatud idufirmad liiguvad toote loomise suunas (nt. </a:t>
            </a:r>
            <a:r>
              <a:rPr lang="et-EE" sz="2600" i="1" dirty="0" err="1"/>
              <a:t>Bolt</a:t>
            </a:r>
            <a:r>
              <a:rPr lang="et-EE" sz="2600" dirty="0"/>
              <a:t>)</a:t>
            </a:r>
          </a:p>
          <a:p>
            <a:pPr marL="0" indent="0">
              <a:buNone/>
            </a:pPr>
            <a:endParaRPr lang="et-EE" sz="2800" dirty="0"/>
          </a:p>
          <a:p>
            <a:endParaRPr lang="et-EE" sz="28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861465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A15D4-208D-42C5-8C21-8091A0231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t-EE" sz="3200" b="1" dirty="0"/>
              <a:t>Üldised soovitused poliitikakujundajaile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5AED4-E2B7-4EA8-85CA-E92E8F8DE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4114800"/>
          </a:xfrm>
        </p:spPr>
        <p:txBody>
          <a:bodyPr/>
          <a:lstStyle/>
          <a:p>
            <a:r>
              <a:rPr lang="et-EE" sz="2800" dirty="0"/>
              <a:t>Senine poliitikakujundajate retoorika on </a:t>
            </a:r>
            <a:r>
              <a:rPr lang="et-EE" sz="2800" b="1" dirty="0"/>
              <a:t>liialt kaldu uute töökohtade loomisele:</a:t>
            </a:r>
          </a:p>
          <a:p>
            <a:pPr>
              <a:buFontTx/>
              <a:buChar char="-"/>
            </a:pPr>
            <a:r>
              <a:rPr lang="et-EE" sz="2400" b="1" dirty="0"/>
              <a:t>ei toeta piisavalt automatiseerimisele ja digitaliseerimisele suundumist</a:t>
            </a:r>
          </a:p>
          <a:p>
            <a:pPr>
              <a:buFontTx/>
              <a:buChar char="-"/>
            </a:pPr>
            <a:r>
              <a:rPr lang="et-EE" sz="2400" b="1" dirty="0"/>
              <a:t>ei toetu Eesti tegelikule demograafilisele olukorrale</a:t>
            </a:r>
          </a:p>
          <a:p>
            <a:r>
              <a:rPr lang="et-EE" sz="2800" dirty="0"/>
              <a:t>Enam rõhutada </a:t>
            </a:r>
            <a:r>
              <a:rPr lang="et-EE" sz="2800" b="1" dirty="0"/>
              <a:t>teadmusmahukate töökohtade loomist ja talentide Eestisse toomist </a:t>
            </a:r>
            <a:r>
              <a:rPr lang="et-EE" sz="2800" dirty="0"/>
              <a:t>(koostöö HTM-iga)</a:t>
            </a:r>
          </a:p>
          <a:p>
            <a:r>
              <a:rPr lang="et-EE" sz="2800" dirty="0"/>
              <a:t>Dünaamilises majanduskeskkonnas </a:t>
            </a:r>
            <a:r>
              <a:rPr lang="et-EE" sz="2800" b="1" dirty="0"/>
              <a:t>võiksid ka toetused olla paindlikud </a:t>
            </a:r>
            <a:r>
              <a:rPr lang="et-EE" sz="2800" dirty="0"/>
              <a:t>– saaks ümber mängida rõhuasetusi</a:t>
            </a:r>
          </a:p>
          <a:p>
            <a:r>
              <a:rPr lang="et-EE" sz="2800" b="1" dirty="0"/>
              <a:t>Jätkata nende meetmetega, mis on tõestanud enda vajalikkust </a:t>
            </a:r>
            <a:r>
              <a:rPr lang="et-EE" sz="2400" dirty="0"/>
              <a:t>(nt. digidiagnostika, digitoetus, värbamistoetus) </a:t>
            </a:r>
          </a:p>
          <a:p>
            <a:pPr marL="0" indent="0">
              <a:buNone/>
            </a:pP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41694598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4903-25C3-4393-AA52-04294350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26972"/>
            <a:ext cx="7772400" cy="587152"/>
          </a:xfrm>
        </p:spPr>
        <p:txBody>
          <a:bodyPr/>
          <a:lstStyle/>
          <a:p>
            <a:r>
              <a:rPr lang="et-EE" sz="2800" b="1" dirty="0"/>
              <a:t>Eesti tööealise elanikkonna (19 kuni 65 aastased) prognoos 2040.aastani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53B20-2B99-48CB-BB09-D73B36A20620}"/>
              </a:ext>
            </a:extLst>
          </p:cNvPr>
          <p:cNvSpPr txBox="1"/>
          <p:nvPr/>
        </p:nvSpPr>
        <p:spPr>
          <a:xfrm>
            <a:off x="395536" y="6292474"/>
            <a:ext cx="6764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600" b="1" dirty="0"/>
              <a:t>Autori arvutused Eesti Statistikaameti rahvastikuprognoosist 2080. aastani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9465EA-B408-423B-8E03-CBFE9F725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144000" cy="5040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725D35-33D4-4145-BAE3-5F6158AFB2B5}"/>
              </a:ext>
            </a:extLst>
          </p:cNvPr>
          <p:cNvSpPr txBox="1"/>
          <p:nvPr/>
        </p:nvSpPr>
        <p:spPr>
          <a:xfrm>
            <a:off x="755576" y="3457076"/>
            <a:ext cx="781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Põhistsenaariumi</a:t>
            </a:r>
            <a:r>
              <a:rPr lang="en-US" b="1" dirty="0"/>
              <a:t> </a:t>
            </a:r>
            <a:r>
              <a:rPr lang="en-US" b="1" dirty="0" err="1"/>
              <a:t>alusel</a:t>
            </a:r>
            <a:r>
              <a:rPr lang="en-US" b="1" dirty="0"/>
              <a:t> </a:t>
            </a:r>
          </a:p>
          <a:p>
            <a:r>
              <a:rPr lang="en-US" b="1" dirty="0"/>
              <a:t>2021.a on </a:t>
            </a:r>
            <a:r>
              <a:rPr lang="en-US" b="1" dirty="0" err="1"/>
              <a:t>Eestis</a:t>
            </a:r>
            <a:r>
              <a:rPr lang="en-US" b="1" dirty="0"/>
              <a:t> 6027 </a:t>
            </a:r>
            <a:r>
              <a:rPr lang="en-US" b="1" dirty="0" err="1"/>
              <a:t>tööealist</a:t>
            </a:r>
            <a:r>
              <a:rPr lang="en-US" b="1" dirty="0"/>
              <a:t> </a:t>
            </a:r>
            <a:r>
              <a:rPr lang="en-US" b="1" dirty="0" err="1"/>
              <a:t>inimest</a:t>
            </a:r>
            <a:r>
              <a:rPr lang="en-US" b="1" dirty="0"/>
              <a:t> </a:t>
            </a:r>
            <a:r>
              <a:rPr lang="en-US" b="1" dirty="0" err="1"/>
              <a:t>vähem</a:t>
            </a:r>
            <a:r>
              <a:rPr lang="en-US" b="1" dirty="0"/>
              <a:t> </a:t>
            </a:r>
            <a:r>
              <a:rPr lang="en-US" b="1" dirty="0" err="1"/>
              <a:t>kui</a:t>
            </a:r>
            <a:r>
              <a:rPr lang="en-US" b="1" dirty="0"/>
              <a:t> </a:t>
            </a:r>
            <a:r>
              <a:rPr lang="en-US" b="1" dirty="0" err="1"/>
              <a:t>praegu</a:t>
            </a:r>
            <a:endParaRPr lang="en-US" b="1" dirty="0"/>
          </a:p>
          <a:p>
            <a:r>
              <a:rPr lang="en-US" b="1" dirty="0"/>
              <a:t>2022.a. on </a:t>
            </a:r>
            <a:r>
              <a:rPr lang="en-US" b="1" dirty="0" err="1"/>
              <a:t>vähem</a:t>
            </a:r>
            <a:r>
              <a:rPr lang="en-US" b="1" dirty="0"/>
              <a:t> 6027+5998 </a:t>
            </a:r>
            <a:r>
              <a:rPr lang="en-US" b="1" dirty="0" err="1"/>
              <a:t>ehk</a:t>
            </a:r>
            <a:r>
              <a:rPr lang="en-US" b="1" dirty="0"/>
              <a:t> 12025 </a:t>
            </a:r>
            <a:r>
              <a:rPr lang="en-US" b="1" dirty="0" err="1"/>
              <a:t>tööealist</a:t>
            </a:r>
            <a:r>
              <a:rPr lang="en-US" b="1" dirty="0"/>
              <a:t> </a:t>
            </a:r>
            <a:r>
              <a:rPr lang="en-US" b="1" dirty="0" err="1"/>
              <a:t>vähem</a:t>
            </a:r>
            <a:r>
              <a:rPr lang="en-US" b="1" dirty="0"/>
              <a:t> </a:t>
            </a:r>
            <a:r>
              <a:rPr lang="en-US" dirty="0" err="1"/>
              <a:t>jne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18194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073008" cy="576263"/>
          </a:xfrm>
        </p:spPr>
        <p:txBody>
          <a:bodyPr/>
          <a:lstStyle/>
          <a:p>
            <a:pPr eaLnBrk="1" hangingPunct="1"/>
            <a:br>
              <a:rPr lang="et-EE" altLang="en-US" sz="2800" b="1" dirty="0"/>
            </a:br>
            <a:r>
              <a:rPr lang="et-EE" altLang="en-US" sz="2800" b="1" dirty="0">
                <a:solidFill>
                  <a:srgbClr val="3333FF"/>
                </a:solidFill>
              </a:rPr>
              <a:t>Soovitused soodsa investeerimiskliima loomiseks</a:t>
            </a:r>
            <a:r>
              <a:rPr lang="et-EE" altLang="en-US" sz="2400" b="1" dirty="0">
                <a:solidFill>
                  <a:srgbClr val="3333FF"/>
                </a:solidFill>
              </a:rPr>
              <a:t> </a:t>
            </a:r>
            <a:r>
              <a:rPr lang="et-EE" altLang="en-US" sz="2800" b="1" dirty="0">
                <a:solidFill>
                  <a:srgbClr val="3333FF"/>
                </a:solidFill>
              </a:rPr>
              <a:t>ja säilitamiseks </a:t>
            </a:r>
            <a:r>
              <a:rPr lang="et-EE" altLang="en-US" sz="2400" b="1" dirty="0">
                <a:solidFill>
                  <a:srgbClr val="3333FF"/>
                </a:solidFill>
              </a:rPr>
              <a:t>(küsitluse „Nutikad välisinvesteeringus 2019“ alusel)</a:t>
            </a:r>
            <a:br>
              <a:rPr lang="et-EE" altLang="en-US" sz="2400" b="1" dirty="0">
                <a:solidFill>
                  <a:srgbClr val="3333FF"/>
                </a:solidFill>
              </a:rPr>
            </a:br>
            <a:endParaRPr lang="en-US" altLang="en-US" sz="2400" b="1" dirty="0">
              <a:solidFill>
                <a:srgbClr val="3333FF"/>
              </a:solidFill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821488" cy="5544616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AutoNum type="arabicParenR"/>
            </a:pPr>
            <a:r>
              <a:rPr lang="et-EE" altLang="en-US" sz="2400" b="1" dirty="0"/>
              <a:t>stabiilse makromajandusliku keskkonna loomine ja hoidmine</a:t>
            </a:r>
            <a:r>
              <a:rPr lang="et-EE" altLang="en-US" sz="2400" dirty="0"/>
              <a:t>;</a:t>
            </a:r>
            <a:r>
              <a:rPr lang="et-EE" sz="24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400" dirty="0">
                <a:ea typeface="Calibri" panose="020F0502020204030204" pitchFamily="34" charset="0"/>
                <a:cs typeface="Times New Roman" panose="02020603050405020304" pitchFamily="18" charset="0"/>
              </a:rPr>
              <a:t>vältida järske pöördeid riigi poliitikates ja strateegiates ja teha rohkem pikaajalisi plaane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t-EE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„olla rohkem maailmale avatud, teha vähem populistlikku „poliitilist showd“ nt. seoses </a:t>
            </a:r>
            <a:r>
              <a:rPr lang="et-EE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välistööjõuga</a:t>
            </a:r>
            <a:r>
              <a:rPr lang="et-EE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ja e-valimistega</a:t>
            </a:r>
            <a:r>
              <a:rPr lang="et-E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 pensionireformiga, aga ka Soomesse suhtumisega“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t-EE" sz="2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buAutoNum type="arabicParenR" startAt="2"/>
            </a:pPr>
            <a:r>
              <a:rPr lang="et-EE" altLang="en-US" sz="2400" dirty="0"/>
              <a:t>investorid </a:t>
            </a:r>
            <a:r>
              <a:rPr lang="et-EE" altLang="en-US" sz="2400" b="1" dirty="0"/>
              <a:t>ootavad valitsuselt esmajoones liberaalse   majanduspoliitika järgimist -</a:t>
            </a:r>
            <a:r>
              <a:rPr lang="et-EE" sz="24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400" dirty="0">
                <a:ea typeface="Calibri" panose="020F0502020204030204" pitchFamily="34" charset="0"/>
                <a:cs typeface="Times New Roman" panose="02020603050405020304" pitchFamily="18" charset="0"/>
              </a:rPr>
              <a:t>lihtsustada kolmandate riikide tööjõu kasutamist nii palganõuete kui kvootide leevendamise kaudu </a:t>
            </a:r>
            <a:r>
              <a:rPr lang="et-E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t-EE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.h. lihtsustada ka </a:t>
            </a:r>
            <a:r>
              <a:rPr lang="et-EE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välistööjõu</a:t>
            </a:r>
            <a:r>
              <a:rPr lang="et-EE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pereliikmete Eestisse toomise reegleid </a:t>
            </a:r>
          </a:p>
          <a:p>
            <a:pPr marL="457200" indent="-457200" eaLnBrk="1" hangingPunct="1">
              <a:lnSpc>
                <a:spcPct val="80000"/>
              </a:lnSpc>
              <a:buAutoNum type="arabicParenR" startAt="2"/>
            </a:pPr>
            <a:endParaRPr lang="et-EE" altLang="en-US" sz="2000" i="1" dirty="0"/>
          </a:p>
          <a:p>
            <a:pPr marL="533400" indent="-533400" eaLnBrk="1" hangingPunct="1">
              <a:lnSpc>
                <a:spcPct val="80000"/>
              </a:lnSpc>
              <a:buFontTx/>
              <a:buAutoNum type="arabicParenR" startAt="3"/>
            </a:pPr>
            <a:r>
              <a:rPr lang="et-EE" altLang="en-US" sz="2400" b="1" dirty="0"/>
              <a:t>Säilitada võimalikult lihtne maksusüsteem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t-EE" altLang="en-US" sz="2200" dirty="0"/>
              <a:t>lihtsustada ja/või vähendada tööjõu maksustamist (nt. muuta praegust tulumaksusüsteemi varasemaga sarnasemaks, kehtestada sotsiaalmaksu lagi või vähendada sotsiaalmaksu ja tervisekindlustusmaksu riigis ajutiselt viibivatele </a:t>
            </a:r>
            <a:r>
              <a:rPr lang="et-EE" altLang="en-US" sz="2200" dirty="0" err="1"/>
              <a:t>välistöötajatele</a:t>
            </a:r>
            <a:r>
              <a:rPr lang="et-EE" altLang="en-US" sz="2200" dirty="0"/>
              <a:t>),  vähendada erisoodustusmakse nt. optsioonidelt või töötajate tervise- ja transpordikuludelt </a:t>
            </a:r>
          </a:p>
        </p:txBody>
      </p:sp>
    </p:spTree>
    <p:extLst>
      <p:ext uri="{BB962C8B-B14F-4D97-AF65-F5344CB8AC3E}">
        <p14:creationId xmlns:p14="http://schemas.microsoft.com/office/powerpoint/2010/main" val="8553631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D71CF-7A1F-4821-9766-CDBEB2380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60648"/>
            <a:ext cx="8640960" cy="4114800"/>
          </a:xfrm>
        </p:spPr>
        <p:txBody>
          <a:bodyPr/>
          <a:lstStyle/>
          <a:p>
            <a:pPr marL="0" lvl="0" indent="0" eaLnBrk="1" hangingPunct="1">
              <a:lnSpc>
                <a:spcPct val="80000"/>
              </a:lnSpc>
              <a:buNone/>
            </a:pPr>
            <a:r>
              <a:rPr lang="et-EE" altLang="en-US" sz="2400" b="1" dirty="0"/>
              <a:t>4)</a:t>
            </a:r>
            <a:r>
              <a:rPr lang="et-EE" altLang="en-US" sz="2800" b="1" dirty="0">
                <a:solidFill>
                  <a:srgbClr val="000000"/>
                </a:solidFill>
              </a:rPr>
              <a:t> </a:t>
            </a:r>
            <a:r>
              <a:rPr lang="et-EE" altLang="en-US" sz="2400" b="1" dirty="0">
                <a:solidFill>
                  <a:srgbClr val="000000"/>
                </a:solidFill>
              </a:rPr>
              <a:t>Katsed mõjutada välisinvestorite otsuseid ainult maksusoodustustega ei ole piisavad</a:t>
            </a:r>
            <a:r>
              <a:rPr lang="et-EE" altLang="en-US" sz="2400" dirty="0">
                <a:solidFill>
                  <a:srgbClr val="000000"/>
                </a:solidFill>
              </a:rPr>
              <a:t>. </a:t>
            </a:r>
            <a:r>
              <a:rPr lang="et-EE" altLang="en-US" sz="2400" dirty="0"/>
              <a:t>Maksusoodustused toimivad vaid koos teiste teguritega, mis muudavad piirkonna atraktiivseks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et-EE" altLang="en-US" sz="2400" dirty="0"/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et-EE" altLang="en-US" sz="2400" b="1" dirty="0"/>
              <a:t>5) Tööjõu puudus ja tööjõu kvaliteet- investeeringud inimvarasse on olulised</a:t>
            </a:r>
            <a:r>
              <a:rPr lang="et-EE" altLang="en-US" sz="2400" dirty="0"/>
              <a:t> 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t-EE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õpetada välja tootmisinsenere, muid tootmisvaldkonna spetsialiste ja logistikuid 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t-EE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suurendada IT hariduse finantseerimist, vaja on rohkem ja paremaid lõpetajaid 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t-EE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õpetada rohkem andmetöötlust ning pigem õpetada programmidest üldisemalt aru saamist 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t-EE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parandada ettevõtlusharidust ja muude spetsialistide ettevalmistust (et neil oleks rohkem praktilisi oskusi), nt. tuua ülikoolidesse rohkem praktikuid oma kogemusi jagama 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t-EE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õpetada (kutse)koolides paremini tööohutust ja keskkonnakaitset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t-EE" altLang="en-US" sz="2400" dirty="0"/>
              <a:t>6)</a:t>
            </a:r>
            <a:r>
              <a:rPr lang="et-EE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Tõhusam, vähem bürokraatlik riik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t-EE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vähendada bürokraatiat igasuguste lubade menetlemisel, sh. seoses välistööjõuga; </a:t>
            </a:r>
            <a:endParaRPr lang="en-US" sz="1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t-EE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lühendada keskkonnamõjude hindamiseks ja kaevandamislubade saamiseks kuluvat aega;</a:t>
            </a:r>
            <a:endParaRPr lang="en-US" sz="1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t-EE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vähendada bürokraatiat riigihangetel </a:t>
            </a:r>
            <a:endParaRPr lang="en-US" sz="1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t-EE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vähendada bürokraatiat teadusasutuste ja ettevõtete vahelise koostöö finantseerimisel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t-EE" altLang="en-US" sz="2800" dirty="0"/>
          </a:p>
          <a:p>
            <a:pPr marL="0" indent="0">
              <a:buNone/>
            </a:pPr>
            <a:endParaRPr lang="et-EE" altLang="en-US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127272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198CF-5FE8-48F4-9E40-6C470F868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404664"/>
            <a:ext cx="8280920" cy="4680520"/>
          </a:xfrm>
        </p:spPr>
        <p:txBody>
          <a:bodyPr/>
          <a:lstStyle/>
          <a:p>
            <a:pPr marL="457200" lvl="0" indent="-457200" eaLnBrk="1" hangingPunct="1">
              <a:spcBef>
                <a:spcPts val="0"/>
              </a:spcBef>
              <a:buAutoNum type="arabicParenR" startAt="7"/>
            </a:pPr>
            <a:r>
              <a:rPr lang="et-EE" altLang="en-US" sz="2400" dirty="0"/>
              <a:t>Eesti on arengutasemel, kus algab </a:t>
            </a:r>
            <a:r>
              <a:rPr lang="et-EE" altLang="en-US" sz="2400" b="1" dirty="0"/>
              <a:t>valikuline lähenemine välisinvestoritesse</a:t>
            </a:r>
            <a:r>
              <a:rPr lang="et-EE" altLang="en-US" sz="2400" dirty="0">
                <a:solidFill>
                  <a:srgbClr val="000000"/>
                </a:solidFill>
              </a:rPr>
              <a:t>. Kuid Eesti poolne investoritesse valikuline suhtumine </a:t>
            </a:r>
            <a:r>
              <a:rPr lang="et-EE" altLang="en-US" sz="2400" b="1" dirty="0"/>
              <a:t>eeldab, et Eestil on pakkuda haritud ja sobivat tööjõudu erinevatel tasanditel </a:t>
            </a:r>
            <a:r>
              <a:rPr lang="et-EE" altLang="en-US" sz="2400" dirty="0">
                <a:solidFill>
                  <a:srgbClr val="000000"/>
                </a:solidFill>
              </a:rPr>
              <a:t>–  tippjuhtidest kuni oskustöölisteni </a:t>
            </a:r>
            <a:r>
              <a:rPr lang="et-EE" altLang="en-US" sz="2400" i="1" dirty="0">
                <a:solidFill>
                  <a:srgbClr val="000000"/>
                </a:solidFill>
              </a:rPr>
              <a:t>(lisaks veel  keeleoskus  ja võime kiiresti ümber õppida).</a:t>
            </a:r>
          </a:p>
          <a:p>
            <a:pPr marL="457200" lvl="0" indent="-457200" eaLnBrk="1" hangingPunct="1">
              <a:spcBef>
                <a:spcPts val="0"/>
              </a:spcBef>
              <a:buAutoNum type="arabicParenR" startAt="7"/>
            </a:pPr>
            <a:r>
              <a:rPr lang="et-EE" altLang="en-US" sz="2400" dirty="0">
                <a:solidFill>
                  <a:srgbClr val="000000"/>
                </a:solidFill>
              </a:rPr>
              <a:t>Väga tähtis on arendada Eestis tegutsevate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t-EE" altLang="en-US" sz="2400" dirty="0">
                <a:solidFill>
                  <a:srgbClr val="000000"/>
                </a:solidFill>
              </a:rPr>
              <a:t>      ettevõtete juhtide </a:t>
            </a:r>
            <a:r>
              <a:rPr lang="en-US" altLang="en-US" sz="2400" dirty="0" err="1">
                <a:solidFill>
                  <a:srgbClr val="000000"/>
                </a:solidFill>
              </a:rPr>
              <a:t>võimekusi</a:t>
            </a:r>
            <a:r>
              <a:rPr lang="en-US" altLang="en-US" sz="2400" b="1" dirty="0">
                <a:solidFill>
                  <a:srgbClr val="000000"/>
                </a:solidFill>
              </a:rPr>
              <a:t>. </a:t>
            </a:r>
            <a:r>
              <a:rPr lang="et-EE" altLang="en-US" sz="2400" b="1" dirty="0"/>
              <a:t>Eestis asuvate allüksuste</a:t>
            </a:r>
            <a:endParaRPr lang="en-US" altLang="en-US" sz="2400" b="1" dirty="0"/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en-US" sz="2400" b="1" dirty="0"/>
              <a:t>     </a:t>
            </a:r>
            <a:r>
              <a:rPr lang="et-EE" altLang="en-US" sz="2400" b="1" dirty="0"/>
              <a:t> juhtide teadmiste ja ka motivatsiooni tasemest oleneb</a:t>
            </a:r>
            <a:endParaRPr lang="en-US" altLang="en-US" sz="2400" b="1" dirty="0"/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en-US" sz="2400" b="1" dirty="0"/>
              <a:t>      </a:t>
            </a:r>
            <a:r>
              <a:rPr lang="et-EE" altLang="en-US" sz="2400" b="1" dirty="0"/>
              <a:t>suures osas, kas Eestisse tuuakse toodete ja teenuste</a:t>
            </a:r>
            <a:endParaRPr lang="en-US" altLang="en-US" sz="2400" b="1" dirty="0"/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en-US" sz="2400" b="1" dirty="0"/>
              <a:t>     </a:t>
            </a:r>
            <a:r>
              <a:rPr lang="et-EE" altLang="en-US" sz="2400" b="1" dirty="0"/>
              <a:t> arendustööd emaettevõttest.</a:t>
            </a:r>
            <a:r>
              <a:rPr lang="en-US" altLang="en-US" sz="2400" b="1" dirty="0"/>
              <a:t> </a:t>
            </a:r>
            <a:endParaRPr lang="et-EE" altLang="en-US" sz="2400" b="1" dirty="0"/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et-EE" altLang="en-US" sz="2400" dirty="0">
              <a:solidFill>
                <a:srgbClr val="000000"/>
              </a:solidFill>
            </a:endParaRP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et-EE" altLang="en-US" sz="2400" dirty="0">
                <a:solidFill>
                  <a:srgbClr val="000000"/>
                </a:solidFill>
              </a:rPr>
              <a:t>     </a:t>
            </a:r>
            <a:endParaRPr lang="et-E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t-EE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17704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609600"/>
          </a:xfrm>
        </p:spPr>
        <p:txBody>
          <a:bodyPr/>
          <a:lstStyle/>
          <a:p>
            <a:pPr eaLnBrk="1" hangingPunct="1"/>
            <a:r>
              <a:rPr lang="et-EE" altLang="en-US" sz="2400" b="1"/>
              <a:t>Välisinvestorite liigitus motiividest lähtuvalt (Dunning, 1993) </a:t>
            </a:r>
            <a:endParaRPr lang="en-GB" altLang="en-US" sz="2400" b="1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7720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400">
                <a:cs typeface="Times New Roman" pitchFamily="18" charset="0"/>
              </a:rPr>
              <a:t>1</a:t>
            </a:r>
            <a:r>
              <a:rPr lang="et-EE" altLang="en-US" sz="2400"/>
              <a:t>) </a:t>
            </a:r>
            <a:r>
              <a:rPr lang="en-GB" altLang="en-US" sz="2400" b="1">
                <a:cs typeface="Times New Roman" pitchFamily="18" charset="0"/>
              </a:rPr>
              <a:t>turgu otsivad välisinvesteeringud</a:t>
            </a:r>
            <a:r>
              <a:rPr lang="en-GB" altLang="en-US" sz="2400">
                <a:cs typeface="Times New Roman" pitchFamily="18" charset="0"/>
              </a:rPr>
              <a:t>, mis keskenduvad sihtturu (ja ka naaberturgude) teenindamisele;</a:t>
            </a:r>
            <a:endParaRPr lang="et-EE" altLang="en-US" sz="2400"/>
          </a:p>
          <a:p>
            <a:pPr eaLnBrk="1" hangingPunct="1">
              <a:buFontTx/>
              <a:buNone/>
            </a:pPr>
            <a:r>
              <a:rPr lang="en-GB" altLang="en-US" sz="2400">
                <a:cs typeface="Times New Roman" pitchFamily="18" charset="0"/>
              </a:rPr>
              <a:t>2</a:t>
            </a:r>
            <a:r>
              <a:rPr lang="et-EE" altLang="en-US" sz="2400"/>
              <a:t>) </a:t>
            </a:r>
            <a:r>
              <a:rPr lang="en-GB" altLang="en-US" sz="2400" b="1">
                <a:cs typeface="Times New Roman" pitchFamily="18" charset="0"/>
              </a:rPr>
              <a:t>efektiivsuse suurendamisele orienteeritud välisinvesteeringud</a:t>
            </a:r>
            <a:r>
              <a:rPr lang="en-GB" altLang="en-US" sz="2400">
                <a:cs typeface="Times New Roman" pitchFamily="18" charset="0"/>
              </a:rPr>
              <a:t>, mis otsivad madalate tootmiskulude tasemega sihtriiki, eesmärgiga tee­nindada ekspordi kaudu välisinvestori koduturgu ja teisi turge;</a:t>
            </a:r>
            <a:endParaRPr lang="et-EE" altLang="en-US" sz="2400"/>
          </a:p>
          <a:p>
            <a:pPr algn="just" eaLnBrk="1" hangingPunct="1">
              <a:buFontTx/>
              <a:buNone/>
            </a:pPr>
            <a:r>
              <a:rPr lang="et-EE" altLang="en-US" sz="2400"/>
              <a:t>3) </a:t>
            </a:r>
            <a:r>
              <a:rPr lang="et-EE" altLang="en-US" sz="2400" b="1">
                <a:cs typeface="Times New Roman" pitchFamily="18" charset="0"/>
              </a:rPr>
              <a:t>t</a:t>
            </a:r>
            <a:r>
              <a:rPr lang="en-GB" altLang="en-US" sz="2400" b="1">
                <a:cs typeface="Times New Roman" pitchFamily="18" charset="0"/>
              </a:rPr>
              <a:t>ooraine</a:t>
            </a:r>
            <a:r>
              <a:rPr lang="et-EE" altLang="en-US" sz="2400" b="1">
                <a:cs typeface="Times New Roman" pitchFamily="18" charset="0"/>
              </a:rPr>
              <a:t> </a:t>
            </a:r>
            <a:r>
              <a:rPr lang="en-GB" altLang="en-US" sz="2400" b="1">
                <a:cs typeface="Times New Roman" pitchFamily="18" charset="0"/>
              </a:rPr>
              <a:t>kasutamisele orienteeritud välisinvesteeringud</a:t>
            </a:r>
            <a:r>
              <a:rPr lang="en-GB" altLang="en-US" sz="2400">
                <a:cs typeface="Times New Roman" pitchFamily="18" charset="0"/>
              </a:rPr>
              <a:t>, mis tehakse riikidesse, kus on sobivaid tooraineid;</a:t>
            </a:r>
            <a:endParaRPr lang="et-EE" altLang="en-US" sz="2400"/>
          </a:p>
          <a:p>
            <a:pPr algn="just" eaLnBrk="1" hangingPunct="1">
              <a:buFontTx/>
              <a:buNone/>
            </a:pPr>
            <a:r>
              <a:rPr lang="en-GB" altLang="en-US" sz="2400">
                <a:cs typeface="Times New Roman" pitchFamily="18" charset="0"/>
              </a:rPr>
              <a:t>4</a:t>
            </a:r>
            <a:r>
              <a:rPr lang="et-EE" altLang="en-US" sz="2400"/>
              <a:t>)</a:t>
            </a:r>
            <a:r>
              <a:rPr lang="en-GB" altLang="en-US" sz="2400">
                <a:cs typeface="Times New Roman" pitchFamily="18" charset="0"/>
              </a:rPr>
              <a:t> </a:t>
            </a:r>
            <a:r>
              <a:rPr lang="en-GB" altLang="en-US" sz="2400" b="1">
                <a:cs typeface="Times New Roman" pitchFamily="18" charset="0"/>
              </a:rPr>
              <a:t>sihtriigi strateegiliste varade</a:t>
            </a:r>
            <a:r>
              <a:rPr lang="en-GB" altLang="en-US" sz="2400">
                <a:cs typeface="Times New Roman" pitchFamily="18" charset="0"/>
              </a:rPr>
              <a:t> (näiteks jaotuskanalid, parem turu tundmine jms.) </a:t>
            </a:r>
            <a:r>
              <a:rPr lang="en-GB" altLang="en-US" sz="2400" b="1">
                <a:cs typeface="Times New Roman" pitchFamily="18" charset="0"/>
              </a:rPr>
              <a:t>kasutamisele suunatud investeeringud</a:t>
            </a:r>
            <a:r>
              <a:rPr lang="en-GB" altLang="en-US" sz="240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88951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9AD3-34F5-4339-A965-DD0996335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928992" cy="1296144"/>
          </a:xfrm>
        </p:spPr>
        <p:txBody>
          <a:bodyPr/>
          <a:lstStyle/>
          <a:p>
            <a:r>
              <a:rPr lang="et-EE" sz="3200" b="1" dirty="0"/>
              <a:t>Kolm kõige olulisemat välisinvesteeringute  Eesti vastu huvi tekitavat ja siin tegutsemist toetavat tegevust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D02A3-8D87-45FA-835C-183CEB50D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88840"/>
            <a:ext cx="7772400" cy="4114800"/>
          </a:xfrm>
        </p:spPr>
        <p:txBody>
          <a:bodyPr/>
          <a:lstStyle/>
          <a:p>
            <a:r>
              <a:rPr lang="et-EE" b="1" dirty="0"/>
              <a:t>Riigi kuvandi ja stabiilse majanduskeskkonna hoidmine </a:t>
            </a:r>
          </a:p>
          <a:p>
            <a:r>
              <a:rPr lang="et-EE" b="1" dirty="0"/>
              <a:t>Teadmuspõhisuse igakülgne toetamine läbi investeeringute teadus- ja arendustegevusse ja haridussüsteemi </a:t>
            </a:r>
          </a:p>
          <a:p>
            <a:r>
              <a:rPr lang="et-EE" b="1" dirty="0"/>
              <a:t>Fookuste valimine ja neile keskendumine</a:t>
            </a:r>
            <a:r>
              <a:rPr lang="et-EE" dirty="0"/>
              <a:t> 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5240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7F9F9-F864-4E2E-87BE-2E044440E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203"/>
            <a:ext cx="9396536" cy="830997"/>
          </a:xfrm>
        </p:spPr>
        <p:txBody>
          <a:bodyPr/>
          <a:lstStyle/>
          <a:p>
            <a:r>
              <a:rPr lang="et-EE" sz="3200" b="1" dirty="0"/>
              <a:t>Kuidas on muutunud ülemaailmsed investeeringud?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DACCF4-38ED-4956-BFB7-AD8DF12C7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916847"/>
            <a:ext cx="6661440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706CD5-6D2B-42D7-889D-FABDF5F20D73}"/>
              </a:ext>
            </a:extLst>
          </p:cNvPr>
          <p:cNvSpPr txBox="1"/>
          <p:nvPr/>
        </p:nvSpPr>
        <p:spPr>
          <a:xfrm>
            <a:off x="488926" y="6328946"/>
            <a:ext cx="4688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600" b="1" dirty="0"/>
              <a:t>UNCTAD Investments Trend Monitor, 27.Oct.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559230-3F6C-43C2-B244-52E212E73CC2}"/>
              </a:ext>
            </a:extLst>
          </p:cNvPr>
          <p:cNvSpPr txBox="1"/>
          <p:nvPr/>
        </p:nvSpPr>
        <p:spPr>
          <a:xfrm>
            <a:off x="179512" y="108585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3333FF"/>
                </a:solidFill>
              </a:rPr>
              <a:t>Välismaised otseinvesteeringud 2020 a. I poolaastal - 49 % võrreldes eelmise aasta sama perioodiga</a:t>
            </a:r>
          </a:p>
        </p:txBody>
      </p:sp>
    </p:spTree>
    <p:extLst>
      <p:ext uri="{BB962C8B-B14F-4D97-AF65-F5344CB8AC3E}">
        <p14:creationId xmlns:p14="http://schemas.microsoft.com/office/powerpoint/2010/main" val="8889459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340600" cy="457200"/>
          </a:xfrm>
        </p:spPr>
        <p:txBody>
          <a:bodyPr>
            <a:noAutofit/>
          </a:bodyPr>
          <a:lstStyle/>
          <a:p>
            <a:pPr eaLnBrk="1" hangingPunct="1"/>
            <a:r>
              <a:rPr lang="et-EE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LÜHIKOKKUVÕTE</a:t>
            </a:r>
            <a:endParaRPr lang="en-GB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3213" y="1196751"/>
            <a:ext cx="8534400" cy="532787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t-E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Maailmamajanduses on suured muutused välisinvesteeringute voogudes – </a:t>
            </a:r>
            <a:r>
              <a:rPr lang="et-EE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ebakindlus sunnib oma tarneahelaid üle vaatama</a:t>
            </a:r>
          </a:p>
          <a:p>
            <a:pPr eaLnBrk="1" hangingPunct="1"/>
            <a:r>
              <a:rPr lang="et-EE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Eesti on olnud </a:t>
            </a:r>
            <a:r>
              <a:rPr lang="et-E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Kesk- Ida Euroopa riikide hulgas </a:t>
            </a:r>
            <a:r>
              <a:rPr lang="et-EE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edukas välisinvesteeringute kaasamisel</a:t>
            </a:r>
          </a:p>
          <a:p>
            <a:pPr eaLnBrk="1" hangingPunct="1"/>
            <a:r>
              <a:rPr lang="et-EE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Hakkame järjest enam ise ka investeerima välismaale </a:t>
            </a:r>
          </a:p>
          <a:p>
            <a:pPr eaLnBrk="1" hangingPunct="1"/>
            <a:r>
              <a:rPr lang="et-E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Eesti kulutaseme tõus on survestanud välisinvestoreid muutustele (innovatsioonidele) </a:t>
            </a:r>
          </a:p>
          <a:p>
            <a:pPr eaLnBrk="1" hangingPunct="1"/>
            <a:r>
              <a:rPr lang="et-EE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kriis leevendab ajutisel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t-EE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kulude kasvu survet </a:t>
            </a:r>
          </a:p>
          <a:p>
            <a:pPr eaLnBrk="1" hangingPunct="1"/>
            <a:r>
              <a:rPr lang="et-E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Siiski </a:t>
            </a:r>
            <a:r>
              <a:rPr lang="et-EE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vajame uusi investeeringuid</a:t>
            </a:r>
            <a:r>
              <a:rPr lang="et-E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mis edukad ka kõrgemal kulude tasemel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ärimudelid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toetuvad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enam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teadmusele</a:t>
            </a:r>
            <a:endParaRPr lang="et-EE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t-EE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Eeldab vastava tööjõu olemasolu </a:t>
            </a:r>
            <a:r>
              <a:rPr lang="et-E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survestab haridussüsteemi, kuid vajalik ka juurdepääs sobivale võimekale </a:t>
            </a:r>
            <a:r>
              <a:rPr lang="et-E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välistööjõule</a:t>
            </a:r>
            <a:r>
              <a:rPr lang="et-E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t-EE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Taristu arendamine on hügieenitingimus</a:t>
            </a:r>
            <a:r>
              <a:rPr lang="et-E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mida tuleb teha pidevalt</a:t>
            </a:r>
          </a:p>
          <a:p>
            <a:pPr marL="0" indent="0" eaLnBrk="1" hangingPunct="1">
              <a:buNone/>
            </a:pPr>
            <a:endParaRPr lang="et-EE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t-EE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834107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BEB12-5F29-4416-9EA0-4B3AF6E1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36712"/>
            <a:ext cx="8784976" cy="915888"/>
          </a:xfrm>
        </p:spPr>
        <p:txBody>
          <a:bodyPr/>
          <a:lstStyle/>
          <a:p>
            <a:r>
              <a:rPr lang="et-EE" sz="2400" b="1" dirty="0"/>
              <a:t>Juurdepääs rahastamisele - kui kõige olulisem äritegemise takistus </a:t>
            </a:r>
            <a:r>
              <a:rPr lang="et-EE" sz="2400" b="1" dirty="0">
                <a:solidFill>
                  <a:srgbClr val="000000"/>
                </a:solidFill>
              </a:rPr>
              <a:t>välisosalusega  ja kodumaiste ettevõte juhtide arvates</a:t>
            </a:r>
            <a:endParaRPr lang="et-EE" sz="24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265410-635A-4DFF-83EC-66606B06F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752600"/>
            <a:ext cx="7704856" cy="4897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C9021B-A296-4EEC-8D84-C4D92A78C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254" y="6536153"/>
            <a:ext cx="2985746" cy="3576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FE7DCB-DA4D-4D52-A739-D99CD4BAF445}"/>
              </a:ext>
            </a:extLst>
          </p:cNvPr>
          <p:cNvSpPr txBox="1"/>
          <p:nvPr/>
        </p:nvSpPr>
        <p:spPr>
          <a:xfrm>
            <a:off x="2051720" y="404664"/>
            <a:ext cx="2379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Mõned lisaslaidid</a:t>
            </a:r>
          </a:p>
        </p:txBody>
      </p:sp>
    </p:spTree>
    <p:extLst>
      <p:ext uri="{BB962C8B-B14F-4D97-AF65-F5344CB8AC3E}">
        <p14:creationId xmlns:p14="http://schemas.microsoft.com/office/powerpoint/2010/main" val="2836670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A8CF9-E06A-4B7F-8434-14977F08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73" y="188640"/>
            <a:ext cx="9036496" cy="1143000"/>
          </a:xfrm>
        </p:spPr>
        <p:txBody>
          <a:bodyPr/>
          <a:lstStyle/>
          <a:p>
            <a:r>
              <a:rPr lang="et-EE" sz="2800" b="1" dirty="0"/>
              <a:t>Maksumäärad </a:t>
            </a:r>
            <a:r>
              <a:rPr lang="fi-FI" sz="2800" b="1" dirty="0" err="1"/>
              <a:t>kui</a:t>
            </a:r>
            <a:r>
              <a:rPr lang="fi-FI" sz="2800" b="1" dirty="0"/>
              <a:t> </a:t>
            </a:r>
            <a:r>
              <a:rPr lang="fi-FI" sz="2800" b="1" dirty="0" err="1"/>
              <a:t>kõige</a:t>
            </a:r>
            <a:r>
              <a:rPr lang="fi-FI" sz="2800" b="1" dirty="0"/>
              <a:t> </a:t>
            </a:r>
            <a:r>
              <a:rPr lang="fi-FI" sz="2800" b="1" dirty="0" err="1"/>
              <a:t>olulisem</a:t>
            </a:r>
            <a:r>
              <a:rPr lang="fi-FI" sz="2800" b="1" dirty="0"/>
              <a:t> </a:t>
            </a:r>
            <a:r>
              <a:rPr lang="fi-FI" sz="2800" b="1" dirty="0" err="1"/>
              <a:t>äritegemise</a:t>
            </a:r>
            <a:r>
              <a:rPr lang="fi-FI" sz="2800" b="1" dirty="0"/>
              <a:t> </a:t>
            </a:r>
            <a:r>
              <a:rPr lang="fi-FI" sz="2800" b="1" dirty="0" err="1"/>
              <a:t>takistus</a:t>
            </a:r>
            <a:r>
              <a:rPr lang="et-EE" sz="2800" b="1" dirty="0"/>
              <a:t> </a:t>
            </a:r>
            <a:r>
              <a:rPr lang="et-EE" sz="2800" b="1" dirty="0">
                <a:solidFill>
                  <a:srgbClr val="000000"/>
                </a:solidFill>
              </a:rPr>
              <a:t>välisosalusega  ja kodumaiste ettevõte juhtide arvates</a:t>
            </a:r>
            <a:endParaRPr lang="et-EE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E77B2D-D8FF-4C36-9959-A74B7494B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8251143" cy="4320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F68934-57C6-41FE-97AF-AAAB79CEB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404" y="6489512"/>
            <a:ext cx="2987299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572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8032D-5293-4F3B-BC16-1DC6F7189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5327"/>
          </a:xfrm>
        </p:spPr>
        <p:txBody>
          <a:bodyPr>
            <a:normAutofit/>
          </a:bodyPr>
          <a:lstStyle/>
          <a:p>
            <a: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Erinevat tüüpi välisosalusega ettevõtted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500A9-2FEC-4AAA-BD94-7E8B2E23A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63" y="1340768"/>
            <a:ext cx="8760733" cy="5328592"/>
          </a:xfrm>
        </p:spPr>
        <p:txBody>
          <a:bodyPr>
            <a:normAutofit/>
          </a:bodyPr>
          <a:lstStyle/>
          <a:p>
            <a:pPr marL="385763" indent="-385763">
              <a:buAutoNum type="alphaLcParenR"/>
            </a:pPr>
            <a:r>
              <a:rPr lang="et-EE" sz="2800" b="1" dirty="0">
                <a:solidFill>
                  <a:srgbClr val="3333FF"/>
                </a:solidFill>
              </a:rPr>
              <a:t>Suured </a:t>
            </a:r>
            <a:r>
              <a:rPr lang="et-EE" sz="2800" b="1" dirty="0" err="1">
                <a:solidFill>
                  <a:srgbClr val="3333FF"/>
                </a:solidFill>
              </a:rPr>
              <a:t>hargmaised</a:t>
            </a:r>
            <a:r>
              <a:rPr lang="et-EE" sz="2800" b="1" dirty="0">
                <a:solidFill>
                  <a:srgbClr val="3333FF"/>
                </a:solidFill>
              </a:rPr>
              <a:t> ettevõtted</a:t>
            </a:r>
          </a:p>
          <a:p>
            <a:pPr marL="0" indent="0">
              <a:buNone/>
            </a:pPr>
            <a:r>
              <a:rPr lang="et-EE" sz="2800" dirty="0"/>
              <a:t>  ABB, Saint </a:t>
            </a:r>
            <a:r>
              <a:rPr lang="et-EE" sz="2800" dirty="0" err="1"/>
              <a:t>Gobain</a:t>
            </a:r>
            <a:r>
              <a:rPr lang="et-EE" sz="2800" dirty="0"/>
              <a:t>, Henkel, </a:t>
            </a:r>
            <a:r>
              <a:rPr lang="et-EE" sz="2800" dirty="0" err="1"/>
              <a:t>Amphenol</a:t>
            </a:r>
            <a:r>
              <a:rPr lang="et-EE" sz="2800" dirty="0"/>
              <a:t>, </a:t>
            </a:r>
            <a:r>
              <a:rPr lang="et-EE" sz="2800" dirty="0" err="1"/>
              <a:t>Stoneridge</a:t>
            </a:r>
            <a:r>
              <a:rPr lang="et-EE" sz="2800" dirty="0"/>
              <a:t>, Carlsberg, </a:t>
            </a:r>
            <a:r>
              <a:rPr lang="et-EE" sz="2800" dirty="0" err="1"/>
              <a:t>Dentsu</a:t>
            </a:r>
            <a:r>
              <a:rPr lang="et-EE" sz="2800" dirty="0"/>
              <a:t>,  Fujitsu, Valio, UPM </a:t>
            </a:r>
            <a:r>
              <a:rPr lang="et-EE" sz="2800" dirty="0" err="1"/>
              <a:t>Kymmene</a:t>
            </a:r>
            <a:r>
              <a:rPr lang="et-EE" sz="2800" dirty="0"/>
              <a:t>  Orkla, BDO, Telia, RPC Group</a:t>
            </a:r>
          </a:p>
          <a:p>
            <a:pPr marL="0" indent="0">
              <a:buNone/>
            </a:pPr>
            <a:r>
              <a:rPr lang="et-EE" sz="2800" b="1" dirty="0">
                <a:solidFill>
                  <a:srgbClr val="3333FF"/>
                </a:solidFill>
              </a:rPr>
              <a:t>b) Tugeva perefirma traditsiooniga ettevõtted</a:t>
            </a:r>
          </a:p>
          <a:p>
            <a:pPr marL="0" indent="0">
              <a:buNone/>
            </a:pPr>
            <a:r>
              <a:rPr lang="et-EE" sz="2800" dirty="0"/>
              <a:t>  Karl Hedin AB (Toftan), Stockmann, Fazer</a:t>
            </a:r>
            <a:r>
              <a:rPr lang="en-US" sz="2800" dirty="0"/>
              <a:t> Foods</a:t>
            </a:r>
            <a:r>
              <a:rPr lang="et-EE" sz="2800" dirty="0"/>
              <a:t>, Tilgman Group (Dataprint), Schöttli, Bellus, Hekotek,  Linda Nektar </a:t>
            </a:r>
          </a:p>
          <a:p>
            <a:pPr marL="0" indent="0">
              <a:buNone/>
            </a:pPr>
            <a:r>
              <a:rPr lang="et-EE" sz="2800" b="1" dirty="0">
                <a:solidFill>
                  <a:srgbClr val="3333FF"/>
                </a:solidFill>
              </a:rPr>
              <a:t>c) Hajutatud omanikkonnaga  ettevõtted </a:t>
            </a:r>
            <a:r>
              <a:rPr lang="et-EE" sz="2800" dirty="0"/>
              <a:t>(eriti start </a:t>
            </a:r>
            <a:r>
              <a:rPr lang="et-EE" sz="2800" dirty="0" err="1"/>
              <a:t>up-id</a:t>
            </a:r>
            <a:r>
              <a:rPr lang="et-EE" sz="2800" dirty="0"/>
              <a:t>)</a:t>
            </a:r>
          </a:p>
          <a:p>
            <a:pPr marL="0" indent="0">
              <a:buNone/>
            </a:pPr>
            <a:r>
              <a:rPr lang="et-EE" sz="2800" dirty="0"/>
              <a:t>Playtech, </a:t>
            </a:r>
            <a:r>
              <a:rPr lang="et-EE" sz="2800" dirty="0" err="1"/>
              <a:t>Bolt</a:t>
            </a:r>
            <a:r>
              <a:rPr lang="et-EE" sz="2800" dirty="0"/>
              <a:t>, </a:t>
            </a:r>
            <a:r>
              <a:rPr lang="et-EE" sz="2800" dirty="0" err="1"/>
              <a:t>Funderbeam</a:t>
            </a:r>
            <a:r>
              <a:rPr lang="et-EE" sz="2800" dirty="0"/>
              <a:t>, </a:t>
            </a:r>
            <a:r>
              <a:rPr lang="et-EE" sz="2800" dirty="0" err="1"/>
              <a:t>Zero</a:t>
            </a:r>
            <a:r>
              <a:rPr lang="et-EE" sz="2800" dirty="0"/>
              <a:t> </a:t>
            </a:r>
            <a:r>
              <a:rPr lang="et-EE" sz="2800" dirty="0" err="1"/>
              <a:t>Turnaround</a:t>
            </a:r>
            <a:r>
              <a:rPr lang="et-EE" sz="2800" dirty="0"/>
              <a:t>, </a:t>
            </a:r>
            <a:r>
              <a:rPr lang="et-EE" sz="2800" dirty="0" err="1"/>
              <a:t>Click&amp;Grow</a:t>
            </a:r>
            <a:r>
              <a:rPr lang="et-EE" sz="2800" dirty="0"/>
              <a:t>, </a:t>
            </a:r>
            <a:r>
              <a:rPr lang="et-EE" sz="2800" dirty="0" err="1"/>
              <a:t>Now!Innovations</a:t>
            </a:r>
            <a:r>
              <a:rPr lang="et-EE" sz="2800" dirty="0"/>
              <a:t> Technology, </a:t>
            </a:r>
            <a:r>
              <a:rPr lang="et-EE" sz="2800" dirty="0" err="1"/>
              <a:t>Insly</a:t>
            </a:r>
            <a:r>
              <a:rPr lang="et-EE" sz="2800" dirty="0"/>
              <a:t>,  </a:t>
            </a:r>
            <a:r>
              <a:rPr lang="et-EE" sz="2800" dirty="0" err="1"/>
              <a:t>Nevercode</a:t>
            </a:r>
            <a:r>
              <a:rPr lang="et-EE" sz="2800" dirty="0"/>
              <a:t>, </a:t>
            </a:r>
            <a:r>
              <a:rPr lang="et-EE" sz="2800" dirty="0" err="1"/>
              <a:t>Starship</a:t>
            </a:r>
            <a:r>
              <a:rPr lang="et-EE" sz="2800" dirty="0"/>
              <a:t> Technologies, Pipedrive, </a:t>
            </a:r>
            <a:r>
              <a:rPr lang="et-EE" sz="2800" dirty="0" err="1"/>
              <a:t>Xolo</a:t>
            </a:r>
            <a:r>
              <a:rPr lang="et-EE" sz="2800" dirty="0"/>
              <a:t>, Fortumo</a:t>
            </a:r>
          </a:p>
        </p:txBody>
      </p:sp>
    </p:spTree>
    <p:extLst>
      <p:ext uri="{BB962C8B-B14F-4D97-AF65-F5344CB8AC3E}">
        <p14:creationId xmlns:p14="http://schemas.microsoft.com/office/powerpoint/2010/main" val="20014133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4FC9-9D4B-4FCC-AD6A-2F32BFF5E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04664"/>
            <a:ext cx="7886700" cy="465222"/>
          </a:xfrm>
        </p:spPr>
        <p:txBody>
          <a:bodyPr>
            <a:noAutofit/>
          </a:bodyPr>
          <a:lstStyle/>
          <a:p>
            <a: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Suured </a:t>
            </a:r>
            <a:r>
              <a:rPr lang="et-EE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hargmaised</a:t>
            </a:r>
            <a: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ettevõtted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F7F53-A339-4968-9BCC-2EEDD5D2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8" y="1196752"/>
            <a:ext cx="8617272" cy="5256583"/>
          </a:xfrm>
        </p:spPr>
        <p:txBody>
          <a:bodyPr>
            <a:normAutofit/>
          </a:bodyPr>
          <a:lstStyle/>
          <a:p>
            <a:pPr lvl="0"/>
            <a:r>
              <a:rPr lang="et-EE" dirty="0">
                <a:solidFill>
                  <a:prstClr val="black"/>
                </a:solidFill>
              </a:rPr>
              <a:t> </a:t>
            </a:r>
            <a:r>
              <a:rPr lang="et-E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juhtidele </a:t>
            </a:r>
            <a:r>
              <a:rPr lang="et-EE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autonoomia piiratum </a:t>
            </a:r>
            <a:r>
              <a:rPr lang="et-E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oleneb väga kohaliku juhi ambitsioonikusest</a:t>
            </a:r>
          </a:p>
          <a:p>
            <a:pPr lvl="0"/>
            <a:r>
              <a:rPr lang="et-EE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Võimekus teha investeeringuid on suur </a:t>
            </a:r>
            <a:r>
              <a:rPr lang="et-E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(ei ole otseses seoses akumuleeritud jaotamata kasumiga) – kuid </a:t>
            </a:r>
            <a:r>
              <a:rPr lang="et-EE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aeganõudev</a:t>
            </a:r>
            <a:r>
              <a:rPr lang="et-E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t-E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Investeerimisotsuse tegemisel võrdluseks mitu kandidaati – </a:t>
            </a:r>
            <a:r>
              <a:rPr lang="et-EE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vajalik mingi vallandav eelis </a:t>
            </a:r>
          </a:p>
          <a:p>
            <a:pPr lvl="0"/>
            <a:r>
              <a:rPr lang="et-EE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Vaatavad Eestit üldisemas plaanis </a:t>
            </a:r>
            <a:r>
              <a:rPr lang="et-E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detailid ei loe nii palju (nt. ettevõtte tulumaksumäär). Oluline on riigi üldine kuvand – kas on korralik riik?</a:t>
            </a:r>
          </a:p>
          <a:p>
            <a:pPr lvl="0"/>
            <a:r>
              <a:rPr lang="et-EE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Sageli hoiavad Eestis madalat profiili </a:t>
            </a:r>
            <a:r>
              <a:rPr lang="et-E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teevad oma asja ja ei võta avalikkuses eriti sõna (nt. Saint Gobain Securit, Henkel, Amphenol, Dentsu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t-EE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POTENTSIAAL </a:t>
            </a:r>
            <a:r>
              <a:rPr lang="et-E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t-EE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suur, võtmetähtsusega kohalike juhtide hoiak</a:t>
            </a:r>
            <a:r>
              <a:rPr lang="et-E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nende toetamine taotlustes saada siia juurde investeeringuid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698173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65CA8-6042-497A-95A0-75B578FF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771502"/>
          </a:xfrm>
        </p:spPr>
        <p:txBody>
          <a:bodyPr>
            <a:normAutofit/>
          </a:bodyPr>
          <a:lstStyle/>
          <a:p>
            <a:r>
              <a:rPr lang="et-EE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Tugevad perefirmad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5D9D4-EEFA-4B4F-82F8-E5E53AAB0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06" y="1052736"/>
            <a:ext cx="8679587" cy="5400600"/>
          </a:xfrm>
        </p:spPr>
        <p:txBody>
          <a:bodyPr>
            <a:noAutofit/>
          </a:bodyPr>
          <a:lstStyle/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Annavad Eesti juhtidele </a:t>
            </a:r>
            <a:r>
              <a:rPr lang="et-E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suurema autonoomia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Lasevad katsetada uusi asju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Käituvad kriisi ajal pikema vaatega 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Tavaliselt </a:t>
            </a:r>
            <a:r>
              <a:rPr lang="et-E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väga tugevasti kapitaliseeritud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Akumuleerivad jaotamata kasumit ja seejärel </a:t>
            </a:r>
            <a:r>
              <a:rPr lang="et-E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reinvesteerivad</a:t>
            </a:r>
            <a:r>
              <a:rPr lang="et-E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ettevõttesse 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Annavad üle juhtimiskogemusi</a:t>
            </a:r>
          </a:p>
          <a:p>
            <a:r>
              <a:rPr lang="et-E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Vaatavad Eestit kui investeerimise sihtriiki teraselt </a:t>
            </a: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(hästi kursis meie erinevate poliitikatega) </a:t>
            </a:r>
          </a:p>
          <a:p>
            <a:pPr marL="0" indent="0">
              <a:buNone/>
            </a:pPr>
            <a:r>
              <a:rPr lang="et-E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POTENTSIAAL – </a:t>
            </a: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pikaajalises vaates väga olulised, ei lahku kergekäeliselt. Neid vaja rohkem tähtsustada, tunnustada – julgustada reinvesteeringuid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tegema</a:t>
            </a:r>
            <a:endParaRPr 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1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63642-D0EA-4974-B5F9-2A404703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9" y="-4167"/>
            <a:ext cx="9073008" cy="1325563"/>
          </a:xfrm>
        </p:spPr>
        <p:txBody>
          <a:bodyPr>
            <a:normAutofit/>
          </a:bodyPr>
          <a:lstStyle/>
          <a:p>
            <a:pPr algn="ctr"/>
            <a: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 on juhtunud välisinvestorite kavandatud </a:t>
            </a:r>
            <a:b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projektidega Euroopas?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8301F9-FA60-45D0-BA3E-76540157B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802" y="1304231"/>
            <a:ext cx="8823761" cy="42495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01006B-CEE2-4BDB-83BE-138CABD177B2}"/>
              </a:ext>
            </a:extLst>
          </p:cNvPr>
          <p:cNvSpPr txBox="1"/>
          <p:nvPr/>
        </p:nvSpPr>
        <p:spPr>
          <a:xfrm>
            <a:off x="539552" y="5553769"/>
            <a:ext cx="7100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2019.a. kavandatud projektidest 10 % on tühistatud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 25 % edasi lükatud</a:t>
            </a:r>
          </a:p>
        </p:txBody>
      </p:sp>
    </p:spTree>
    <p:extLst>
      <p:ext uri="{BB962C8B-B14F-4D97-AF65-F5344CB8AC3E}">
        <p14:creationId xmlns:p14="http://schemas.microsoft.com/office/powerpoint/2010/main" val="4084345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64E8B-25A0-40CD-A7E7-CB563770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143000"/>
          </a:xfrm>
        </p:spPr>
        <p:txBody>
          <a:bodyPr/>
          <a:lstStyle/>
          <a:p>
            <a:r>
              <a:rPr lang="et-EE" sz="2800" b="1" dirty="0" err="1"/>
              <a:t>Hargmaiste</a:t>
            </a:r>
            <a:r>
              <a:rPr lang="et-EE" sz="2800" b="1" dirty="0"/>
              <a:t> ettevõtete kolm juhtmotiivi ülemaailmsete väärtusahelate kujundamisel</a:t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F2612-B98F-4A4D-95A6-DCBD49488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5" y="1196752"/>
            <a:ext cx="8365371" cy="4474840"/>
          </a:xfrm>
        </p:spPr>
        <p:txBody>
          <a:bodyPr/>
          <a:lstStyle/>
          <a:p>
            <a:r>
              <a:rPr lang="en-US" b="1" dirty="0"/>
              <a:t>Kulu</a:t>
            </a:r>
            <a:r>
              <a:rPr lang="et-EE" b="1" dirty="0"/>
              <a:t>tase </a:t>
            </a:r>
            <a:r>
              <a:rPr lang="et-EE" i="1" dirty="0"/>
              <a:t>(</a:t>
            </a:r>
            <a:r>
              <a:rPr lang="et-EE" i="1" dirty="0" err="1"/>
              <a:t>costs</a:t>
            </a:r>
            <a:r>
              <a:rPr lang="et-EE" i="1" dirty="0"/>
              <a:t>)</a:t>
            </a:r>
          </a:p>
          <a:p>
            <a:r>
              <a:rPr lang="et-EE" b="1" dirty="0"/>
              <a:t>R</a:t>
            </a:r>
            <a:r>
              <a:rPr lang="en-US" b="1" dirty="0" err="1"/>
              <a:t>iskid</a:t>
            </a:r>
            <a:r>
              <a:rPr lang="et-EE" b="1" dirty="0"/>
              <a:t>e tase </a:t>
            </a:r>
            <a:r>
              <a:rPr lang="et-EE" i="1" dirty="0"/>
              <a:t>(</a:t>
            </a:r>
            <a:r>
              <a:rPr lang="et-EE" i="1" dirty="0" err="1"/>
              <a:t>risks</a:t>
            </a:r>
            <a:r>
              <a:rPr lang="et-EE" i="1" dirty="0"/>
              <a:t>)</a:t>
            </a:r>
          </a:p>
          <a:p>
            <a:r>
              <a:rPr lang="et-EE" b="1" dirty="0"/>
              <a:t>V</a:t>
            </a:r>
            <a:r>
              <a:rPr lang="en-US" b="1" dirty="0" err="1"/>
              <a:t>astupidavus</a:t>
            </a:r>
            <a:r>
              <a:rPr lang="et-EE" b="1" dirty="0"/>
              <a:t>/tarnekindlus </a:t>
            </a:r>
            <a:r>
              <a:rPr lang="et-EE" i="1" dirty="0"/>
              <a:t>(</a:t>
            </a:r>
            <a:r>
              <a:rPr lang="en-US" i="1" dirty="0"/>
              <a:t>resilience)</a:t>
            </a:r>
            <a:endParaRPr lang="et-EE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32E0E-BF80-469B-8667-8A7D83DF1835}"/>
              </a:ext>
            </a:extLst>
          </p:cNvPr>
          <p:cNvSpPr txBox="1"/>
          <p:nvPr/>
        </p:nvSpPr>
        <p:spPr>
          <a:xfrm>
            <a:off x="383093" y="3429000"/>
            <a:ext cx="878381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Kui USA ja Euroopa </a:t>
            </a:r>
            <a:r>
              <a:rPr kumimoji="0" lang="et-E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hargmaised</a:t>
            </a: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ettevõtted hakkasid oma tegevust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viima Hiinasse ja teistesse Aasia riikidesse oli esmatähtis </a:t>
            </a: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kulude tase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Seosed viimaste aastate USA Hiina kaubandussõjaga muutusid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tähtsaks ka </a:t>
            </a: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erinevad riskid </a:t>
            </a: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(nt. erinevate kaubandustõkete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rakendamine)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COVID-19 näitas kui oluline on väärtusahelate vastupidavus kriisile,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väljendudes eriti selgelt </a:t>
            </a: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tarnekindlusena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133730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3928</Words>
  <Application>Microsoft Office PowerPoint</Application>
  <PresentationFormat>On-screen Show (4:3)</PresentationFormat>
  <Paragraphs>477</Paragraphs>
  <Slides>75</Slides>
  <Notes>5</Notes>
  <HiddenSlides>23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75</vt:i4>
      </vt:variant>
    </vt:vector>
  </HeadingPairs>
  <TitlesOfParts>
    <vt:vector size="86" baseType="lpstr">
      <vt:lpstr>Arial</vt:lpstr>
      <vt:lpstr>Calibri</vt:lpstr>
      <vt:lpstr>Calibri Light</vt:lpstr>
      <vt:lpstr>Segoe UI</vt:lpstr>
      <vt:lpstr>Symbol</vt:lpstr>
      <vt:lpstr>Times New Roman</vt:lpstr>
      <vt:lpstr>Default Design</vt:lpstr>
      <vt:lpstr>6_Office Theme</vt:lpstr>
      <vt:lpstr>2_Default Design</vt:lpstr>
      <vt:lpstr>Office Theme</vt:lpstr>
      <vt:lpstr>4_Default Design</vt:lpstr>
      <vt:lpstr>PowerPoint Presentation</vt:lpstr>
      <vt:lpstr>PowerPoint Presentation</vt:lpstr>
      <vt:lpstr>Põhimõisted</vt:lpstr>
      <vt:lpstr>PowerPoint Presentation</vt:lpstr>
      <vt:lpstr>PowerPoint Presentation</vt:lpstr>
      <vt:lpstr>Otseste välisinvesteeringute kasvu kolm etappi maailmas 1990-2018 </vt:lpstr>
      <vt:lpstr>Kuidas on muutunud ülemaailmsed investeeringud?  </vt:lpstr>
      <vt:lpstr>Mis on juhtunud välisinvestorite kavandatud  projektidega Euroopas?</vt:lpstr>
      <vt:lpstr>Hargmaiste ettevõtete kolm juhtmotiivi ülemaailmsete väärtusahelate kujundamisel </vt:lpstr>
      <vt:lpstr>USA tagasipöördumine Hiinast algas juba 2019.aastal</vt:lpstr>
      <vt:lpstr>Mis muutub majanduses pärast COVID-19 kriisi?</vt:lpstr>
      <vt:lpstr>COVID-19 ja otsesed välisinvesteeringud</vt:lpstr>
      <vt:lpstr>Kuidas te kohandate oma strateegiat COVID-19 tingimustes?</vt:lpstr>
      <vt:lpstr>Millised strateegilised arengusuunad tugevnevad COVID-19 järgselt (Ernst &amp;Youngi küsitlusest mais 2020) </vt:lpstr>
      <vt:lpstr>PowerPoint Presentation</vt:lpstr>
      <vt:lpstr>Otseste välisinvesteeringute seis elaniku kohta  Eesti võrdluses Põhjamaade ja mõnede Kesk- Ida Euroopa riikides 1998, 2008. ja 2019.a a lõpu seisuga (USD).</vt:lpstr>
      <vt:lpstr>Riikide järjestus riiki saabunud investeeringute suhte alusel sisemajanduse kogutoodangusse (protsentides) 2017.a seisuga</vt:lpstr>
      <vt:lpstr>Riikide järjestus riiki saabunud investeeringute suhte alusel sisemajanduse kogutoodangusse (protsentides) 2019.a seisuga</vt:lpstr>
      <vt:lpstr>Välismaiste otseinvesteeringute sissevool Eestisse ja Eestist välismaale tehtud otseinvesteeringud 1994-2019 (milj. eurodes) </vt:lpstr>
      <vt:lpstr>Eestisse tehtud väisinvesteeringute seis erinevates tegevusvaldkondades 2019.a. lõpus suurimate välisinvestorite päritoluriikide lõikes</vt:lpstr>
      <vt:lpstr>Eestisse tehtud välisinvesteeringute seis erinevates tegevusvaldkondades 2019.a. lõpus suurimate välisinvestorite päritoluriikide lõikes</vt:lpstr>
      <vt:lpstr>Eestist tehtud välisinvesteeringute seis erinevates tegevusvaldkondades 2019.a. lõpus investeeringute sihtriikide lõikes</vt:lpstr>
      <vt:lpstr>Välisosalusega ettevõtluse osatähtsus Eesti majanduses 2008-2018 (protsentides üle 20 töötajaga ettevõtete hulgas)</vt:lpstr>
      <vt:lpstr>Välisosalusega ettevõtluse osatähtsuse muutumine Eesti töötlevas tööstuses 1996-2017 (%)</vt:lpstr>
      <vt:lpstr>Lisandväärtus töötaja kohta (tuh. eurodes) välis- ja kodumaises omanduses Eesti töötleva tööstuse ettevõtetes 2008-2018</vt:lpstr>
      <vt:lpstr>Tootlikkus töötaja kohta lisandväärtuse komponentideks jagatuna Eesti ja välisosalusega ettevõtete hulgas Eesti töötlevas tööstuses (tuh. eurodes aastas) </vt:lpstr>
      <vt:lpstr>Eesti ettevõtete kuuluvus suurusgruppidesse omandivormi alusel</vt:lpstr>
      <vt:lpstr>Välisinvesteeringute kasulikkus sihtriigi seisukohalt</vt:lpstr>
      <vt:lpstr>PowerPoint Presentation</vt:lpstr>
      <vt:lpstr>PowerPoint Presentation</vt:lpstr>
      <vt:lpstr>PowerPoint Presentation</vt:lpstr>
      <vt:lpstr>PowerPoint Presentation</vt:lpstr>
      <vt:lpstr>Intervjuude käigus puudutatud teemad</vt:lpstr>
      <vt:lpstr>Eesti rahvusvaheline kuvand on väga oluline välisinvesteeringute kaasamisel – seda tuleb hoida </vt:lpstr>
      <vt:lpstr>Investeerimiskeskkonnaga seotud tegurite olulisus Eesti turul tegutsemisel (1 – täiesti ebaoluline … 5 – väga oluline).  </vt:lpstr>
      <vt:lpstr>Maksude kogumise süsteem kui kõige olulisem äritegemise takistus välisosalusega ettevõte juhtide arvates</vt:lpstr>
      <vt:lpstr>Turgudega seotud tegurite olulisus Eestis  (1 – täiesti ebaoluline … 5 – väga oluline)   </vt:lpstr>
      <vt:lpstr>Eesti iduettevõtlus ja välisinvestorid </vt:lpstr>
      <vt:lpstr>Rahulolu Eetisse tehtud investeeringuga?</vt:lpstr>
      <vt:lpstr>Millised on teie laienemisplaanid Eestis ja välismaal?</vt:lpstr>
      <vt:lpstr>Välisinvestorite tulu otseinvesteeringutelt Eestis ja selle reinvesteerimine Eestisse 1995-2019 (milj. EUR aastas)</vt:lpstr>
      <vt:lpstr>Millal viivad investorid Eestist äri ära</vt:lpstr>
      <vt:lpstr>Kvalifitseeritud tööjõud on ettevõtete suurim vara ja selle tööjõu ebapiisavus on suurim probleem </vt:lpstr>
      <vt:lpstr>Millised probleemid takistavad Teie ettevõtte arengut ja/või ettevõtte edasist laienemist Eestis? </vt:lpstr>
      <vt:lpstr>Ebapiisav kvalifitseeritud tööjõu olemasolu kui kõige olulisem äritegemise takistus välisosalusega ettevõtete juhtide arvates</vt:lpstr>
      <vt:lpstr>Ebapiisav kvalifitseeritud tööjõu olemasolu – kui kõige olulisem äritegemise takistus välisosalusega  ja kodumaiste ettevõte juhtide arvates</vt:lpstr>
      <vt:lpstr>Tegurite olulisus Eestis laienemise otsuse võimaliku mõjutajana (maks 5…min1)</vt:lpstr>
      <vt:lpstr>Kiire kulutaseme kasv halvendab meie konkurentsipositisooni võrreldes teiste Kesk- ja Ida Euroopa riikidega ja  võib osutuda üle jõu käivaks  </vt:lpstr>
      <vt:lpstr>Tööjõukulude muutus Eesti töötlevas tööstuses  2008-2019 võrdluses mõnede Euroopa Liidu liikmesriikidega  (ühe töötunniga seotud tööjõukulud eurodes, muutus kordades ja eurodes)</vt:lpstr>
      <vt:lpstr>Kuidas on Eesti suutnud oma töökulude kasvu kompenseerida tootlikkuse kasvuga? Tööjõu erikulu (unit labour costs) 2008-2019 (muutused eelmise perioodiga, protsentides)  </vt:lpstr>
      <vt:lpstr>Euroopa kümme suurimat uute (greenfield)  välisinvesteeringutega riiki 2006-2019  (tehingute arv kokku)</vt:lpstr>
      <vt:lpstr> Pikaajaline pidev tootmiskulude kasv on ajendanud välisomanduses ettevõtteid rakendama erinevaid strateegiaid oma Eestis asuvate ettevõtete konkurentsivõime säilitamiseks</vt:lpstr>
      <vt:lpstr>Digitaliseerimise olulisus ning tähtsaimad valdkonnad 2019 (1 – täiesti ebaoluline … 5 – väga oluline)</vt:lpstr>
      <vt:lpstr>Eesti IT paradoks</vt:lpstr>
      <vt:lpstr>PowerPoint Presentation</vt:lpstr>
      <vt:lpstr>PowerPoint Presentation</vt:lpstr>
      <vt:lpstr>NÄIDE – väärtusahelate regionaliseerimisest Kus on vaja muldmetalle? </vt:lpstr>
      <vt:lpstr>Muldmetallide import – strateegiline probleem USA ja Hiina suhetes</vt:lpstr>
      <vt:lpstr>Üldised arengusoovitused</vt:lpstr>
      <vt:lpstr>Riigi pikaajalise arenguvisiooni vajadus </vt:lpstr>
      <vt:lpstr>Kuidas pöörata riigi väiksus enda kasuks tööle?</vt:lpstr>
      <vt:lpstr>Eesti iduettevõtlus</vt:lpstr>
      <vt:lpstr>Üldised soovitused poliitikakujundajaile </vt:lpstr>
      <vt:lpstr>Eesti tööealise elanikkonna (19 kuni 65 aastased) prognoos 2040.aastani</vt:lpstr>
      <vt:lpstr> Soovitused soodsa investeerimiskliima loomiseks ja säilitamiseks (küsitluse „Nutikad välisinvesteeringus 2019“ alusel) </vt:lpstr>
      <vt:lpstr>PowerPoint Presentation</vt:lpstr>
      <vt:lpstr>PowerPoint Presentation</vt:lpstr>
      <vt:lpstr>Välisinvestorite liigitus motiividest lähtuvalt (Dunning, 1993) </vt:lpstr>
      <vt:lpstr>Kolm kõige olulisemat välisinvesteeringute  Eesti vastu huvi tekitavat ja siin tegutsemist toetavat tegevust</vt:lpstr>
      <vt:lpstr>LÜHIKOKKUVÕTE</vt:lpstr>
      <vt:lpstr>Juurdepääs rahastamisele - kui kõige olulisem äritegemise takistus välisosalusega  ja kodumaiste ettevõte juhtide arvates</vt:lpstr>
      <vt:lpstr>Maksumäärad kui kõige olulisem äritegemise takistus välisosalusega  ja kodumaiste ettevõte juhtide arvates</vt:lpstr>
      <vt:lpstr>Erinevat tüüpi välisosalusega ettevõtted</vt:lpstr>
      <vt:lpstr>Suured hargmaised ettevõtted</vt:lpstr>
      <vt:lpstr>Tugevad perefirmad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Urmas Varblane</dc:creator>
  <cp:lastModifiedBy>Urmas Varblane</cp:lastModifiedBy>
  <cp:revision>192</cp:revision>
  <dcterms:created xsi:type="dcterms:W3CDTF">2020-08-24T18:30:00Z</dcterms:created>
  <dcterms:modified xsi:type="dcterms:W3CDTF">2020-11-10T07:23:22Z</dcterms:modified>
</cp:coreProperties>
</file>