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0" r:id="rId2"/>
    <p:sldId id="570" r:id="rId3"/>
    <p:sldId id="572" r:id="rId4"/>
    <p:sldId id="565" r:id="rId5"/>
    <p:sldId id="285" r:id="rId6"/>
    <p:sldId id="569" r:id="rId7"/>
    <p:sldId id="264" r:id="rId8"/>
    <p:sldId id="261" r:id="rId9"/>
    <p:sldId id="278" r:id="rId10"/>
    <p:sldId id="559" r:id="rId11"/>
    <p:sldId id="571" r:id="rId12"/>
    <p:sldId id="258" r:id="rId13"/>
    <p:sldId id="3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1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sorterViewPr>
    <p:cViewPr>
      <p:scale>
        <a:sx n="100" d="100"/>
        <a:sy n="100" d="100"/>
      </p:scale>
      <p:origin x="0" y="-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92686-11C0-43CD-8F06-B4020CE418AC}" type="datetimeFigureOut">
              <a:rPr lang="en-US" smtClean="0"/>
              <a:t>10/11/2020</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7E0A-E4DE-4541-8DFC-8148E34D9070}" type="slidenum">
              <a:rPr lang="en-US" smtClean="0"/>
              <a:t>‹#›</a:t>
            </a:fld>
            <a:endParaRPr lang="en-US"/>
          </a:p>
        </p:txBody>
      </p:sp>
    </p:spTree>
    <p:extLst>
      <p:ext uri="{BB962C8B-B14F-4D97-AF65-F5344CB8AC3E}">
        <p14:creationId xmlns:p14="http://schemas.microsoft.com/office/powerpoint/2010/main" val="173002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2A267FFF-CE8B-4B87-809D-639F7BA6909E}"/>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endParaRPr lang="en-US"/>
          </a:p>
        </p:txBody>
      </p:sp>
      <p:sp>
        <p:nvSpPr>
          <p:cNvPr id="3" name="Alapealkiri 2">
            <a:extLst>
              <a:ext uri="{FF2B5EF4-FFF2-40B4-BE49-F238E27FC236}">
                <a16:creationId xmlns:a16="http://schemas.microsoft.com/office/drawing/2014/main" xmlns="" id="{409C4C1E-6B97-487B-ADFE-328D05549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a:p>
        </p:txBody>
      </p:sp>
      <p:sp>
        <p:nvSpPr>
          <p:cNvPr id="4" name="Kuupäeva kohatäide 3">
            <a:extLst>
              <a:ext uri="{FF2B5EF4-FFF2-40B4-BE49-F238E27FC236}">
                <a16:creationId xmlns:a16="http://schemas.microsoft.com/office/drawing/2014/main" xmlns="" id="{908D9BC4-0467-4551-A113-46E1275DADC5}"/>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521A4EA6-F957-4337-9F2B-322B45B8CA36}"/>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3C72FFAC-38ED-4E6E-A4C8-3B1212A22B6A}"/>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34645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838F6456-D6A2-4454-ABC5-E768E2103147}"/>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xmlns="" id="{49150FB1-D6B2-4E85-980C-C7648F5F17AC}"/>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xmlns="" id="{E3E29053-35F9-41C2-B44D-56530CEE3AA1}"/>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0DFE800B-D234-4A7E-911C-97D4A261889F}"/>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5A6719A2-FBE2-4D06-BF22-324C1CB79168}"/>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62159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xmlns="" id="{45CC4D97-1AC7-4991-AF9A-299F90DD0646}"/>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xmlns="" id="{16A397C6-A6BB-4EDB-BC89-9DFE75600AF8}"/>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xmlns="" id="{3EED15EE-BF39-43F6-A3D5-3932E5B348C3}"/>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C35E8289-B9D5-4D6A-8576-BCA65F855A63}"/>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85513EBE-1827-49C3-8D68-AD40BEF90A3D}"/>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129486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A4B9496-6735-4052-AA44-B18AEE1B3E59}"/>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xmlns="" id="{E21A8D54-77EA-47F9-8F00-D79DA45807FD}"/>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xmlns="" id="{053404EC-5454-40D4-9712-F230EE289F5C}"/>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C40CBE75-A4D6-4AF4-A6E7-9D1A52A2D393}"/>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3B3DF70B-30D6-48E2-B823-F01653DE2413}"/>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60385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563C7681-9835-49EC-8CED-40AF7B34DF57}"/>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xmlns="" id="{21EF0944-31D5-4320-9870-73FB56A15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xmlns="" id="{63866FA5-366F-4B4E-96F1-B42A07C8E330}"/>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0E414E03-E123-4DBF-A07C-C3D8FC810750}"/>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8CB86494-68FD-4BA7-9B59-9712E81B0001}"/>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94596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6B28416A-5BEF-4C79-AE07-02F580CFEBA0}"/>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xmlns="" id="{AF2AF33B-4E3A-4282-BB7A-AB61E1437796}"/>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xmlns="" id="{1CC81D69-F2E3-48E7-8709-3F2539AC27D5}"/>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xmlns="" id="{691606A1-C6C3-4B17-8689-B91A089332AA}"/>
              </a:ext>
            </a:extLst>
          </p:cNvPr>
          <p:cNvSpPr>
            <a:spLocks noGrp="1"/>
          </p:cNvSpPr>
          <p:nvPr>
            <p:ph type="dt" sz="half" idx="10"/>
          </p:nvPr>
        </p:nvSpPr>
        <p:spPr/>
        <p:txBody>
          <a:bodyPr/>
          <a:lstStyle/>
          <a:p>
            <a:r>
              <a:rPr lang="en-US"/>
              <a:t>14.10.2020</a:t>
            </a:r>
          </a:p>
        </p:txBody>
      </p:sp>
      <p:sp>
        <p:nvSpPr>
          <p:cNvPr id="6" name="Jaluse kohatäide 5">
            <a:extLst>
              <a:ext uri="{FF2B5EF4-FFF2-40B4-BE49-F238E27FC236}">
                <a16:creationId xmlns:a16="http://schemas.microsoft.com/office/drawing/2014/main" xmlns="" id="{B484504F-6009-4445-B322-8F891E594AC4}"/>
              </a:ext>
            </a:extLst>
          </p:cNvPr>
          <p:cNvSpPr>
            <a:spLocks noGrp="1"/>
          </p:cNvSpPr>
          <p:nvPr>
            <p:ph type="ftr" sz="quarter" idx="11"/>
          </p:nvPr>
        </p:nvSpPr>
        <p:spPr/>
        <p:txBody>
          <a:bodyPr/>
          <a:lstStyle/>
          <a:p>
            <a:r>
              <a:rPr lang="en-US"/>
              <a:t>RV/Teadus kui Eesti arengumootor (VII). Targalt tulevikku luues</a:t>
            </a:r>
          </a:p>
        </p:txBody>
      </p:sp>
      <p:sp>
        <p:nvSpPr>
          <p:cNvPr id="7" name="Slaidinumbri kohatäide 6">
            <a:extLst>
              <a:ext uri="{FF2B5EF4-FFF2-40B4-BE49-F238E27FC236}">
                <a16:creationId xmlns:a16="http://schemas.microsoft.com/office/drawing/2014/main" xmlns="" id="{4DE91BD1-08BF-4A08-89DD-696EB3203E2D}"/>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26839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466D280B-727B-4E42-BC9C-35774124151F}"/>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xmlns="" id="{4F7AC5FE-5077-4948-9A79-9AC1B54D8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xmlns="" id="{E0220E51-0D25-4C9B-8881-A714138C02BC}"/>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xmlns="" id="{FCF0896B-1592-459B-9BE0-8175799F3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xmlns="" id="{935EA2E7-2998-4C57-AD98-6B574B9A50C3}"/>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xmlns="" id="{3D128A4E-BA46-44B3-A1E3-670115261A45}"/>
              </a:ext>
            </a:extLst>
          </p:cNvPr>
          <p:cNvSpPr>
            <a:spLocks noGrp="1"/>
          </p:cNvSpPr>
          <p:nvPr>
            <p:ph type="dt" sz="half" idx="10"/>
          </p:nvPr>
        </p:nvSpPr>
        <p:spPr/>
        <p:txBody>
          <a:bodyPr/>
          <a:lstStyle/>
          <a:p>
            <a:r>
              <a:rPr lang="en-US"/>
              <a:t>14.10.2020</a:t>
            </a:r>
          </a:p>
        </p:txBody>
      </p:sp>
      <p:sp>
        <p:nvSpPr>
          <p:cNvPr id="8" name="Jaluse kohatäide 7">
            <a:extLst>
              <a:ext uri="{FF2B5EF4-FFF2-40B4-BE49-F238E27FC236}">
                <a16:creationId xmlns:a16="http://schemas.microsoft.com/office/drawing/2014/main" xmlns="" id="{99EB97B4-7966-4388-8259-E83AF3ED22AB}"/>
              </a:ext>
            </a:extLst>
          </p:cNvPr>
          <p:cNvSpPr>
            <a:spLocks noGrp="1"/>
          </p:cNvSpPr>
          <p:nvPr>
            <p:ph type="ftr" sz="quarter" idx="11"/>
          </p:nvPr>
        </p:nvSpPr>
        <p:spPr/>
        <p:txBody>
          <a:bodyPr/>
          <a:lstStyle/>
          <a:p>
            <a:r>
              <a:rPr lang="en-US"/>
              <a:t>RV/Teadus kui Eesti arengumootor (VII). Targalt tulevikku luues</a:t>
            </a:r>
          </a:p>
        </p:txBody>
      </p:sp>
      <p:sp>
        <p:nvSpPr>
          <p:cNvPr id="9" name="Slaidinumbri kohatäide 8">
            <a:extLst>
              <a:ext uri="{FF2B5EF4-FFF2-40B4-BE49-F238E27FC236}">
                <a16:creationId xmlns:a16="http://schemas.microsoft.com/office/drawing/2014/main" xmlns="" id="{38A64AF9-DE9D-4A4D-8AC5-38FC3AC651CA}"/>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9320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213CCFBC-86FF-446C-9A56-E2CA5441AC0C}"/>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xmlns="" id="{4DA26CCF-DF6A-4A65-BF30-C1834FDEC3AD}"/>
              </a:ext>
            </a:extLst>
          </p:cNvPr>
          <p:cNvSpPr>
            <a:spLocks noGrp="1"/>
          </p:cNvSpPr>
          <p:nvPr>
            <p:ph type="dt" sz="half" idx="10"/>
          </p:nvPr>
        </p:nvSpPr>
        <p:spPr/>
        <p:txBody>
          <a:bodyPr/>
          <a:lstStyle/>
          <a:p>
            <a:r>
              <a:rPr lang="en-US"/>
              <a:t>14.10.2020</a:t>
            </a:r>
          </a:p>
        </p:txBody>
      </p:sp>
      <p:sp>
        <p:nvSpPr>
          <p:cNvPr id="4" name="Jaluse kohatäide 3">
            <a:extLst>
              <a:ext uri="{FF2B5EF4-FFF2-40B4-BE49-F238E27FC236}">
                <a16:creationId xmlns:a16="http://schemas.microsoft.com/office/drawing/2014/main" xmlns="" id="{CA7ABADB-759A-4C24-B678-8A917F2D8DC8}"/>
              </a:ext>
            </a:extLst>
          </p:cNvPr>
          <p:cNvSpPr>
            <a:spLocks noGrp="1"/>
          </p:cNvSpPr>
          <p:nvPr>
            <p:ph type="ftr" sz="quarter" idx="11"/>
          </p:nvPr>
        </p:nvSpPr>
        <p:spPr/>
        <p:txBody>
          <a:bodyPr/>
          <a:lstStyle/>
          <a:p>
            <a:r>
              <a:rPr lang="en-US"/>
              <a:t>RV/Teadus kui Eesti arengumootor (VII). Targalt tulevikku luues</a:t>
            </a:r>
          </a:p>
        </p:txBody>
      </p:sp>
      <p:sp>
        <p:nvSpPr>
          <p:cNvPr id="5" name="Slaidinumbri kohatäide 4">
            <a:extLst>
              <a:ext uri="{FF2B5EF4-FFF2-40B4-BE49-F238E27FC236}">
                <a16:creationId xmlns:a16="http://schemas.microsoft.com/office/drawing/2014/main" xmlns="" id="{B2CEF098-26E0-47DD-94B4-0F46D0E5144A}"/>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157478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xmlns="" id="{D9419F7E-5504-4E66-9220-3E2EEE88B817}"/>
              </a:ext>
            </a:extLst>
          </p:cNvPr>
          <p:cNvSpPr>
            <a:spLocks noGrp="1"/>
          </p:cNvSpPr>
          <p:nvPr>
            <p:ph type="dt" sz="half" idx="10"/>
          </p:nvPr>
        </p:nvSpPr>
        <p:spPr/>
        <p:txBody>
          <a:bodyPr/>
          <a:lstStyle/>
          <a:p>
            <a:r>
              <a:rPr lang="en-US"/>
              <a:t>14.10.2020</a:t>
            </a:r>
          </a:p>
        </p:txBody>
      </p:sp>
      <p:sp>
        <p:nvSpPr>
          <p:cNvPr id="3" name="Jaluse kohatäide 2">
            <a:extLst>
              <a:ext uri="{FF2B5EF4-FFF2-40B4-BE49-F238E27FC236}">
                <a16:creationId xmlns:a16="http://schemas.microsoft.com/office/drawing/2014/main" xmlns="" id="{FDF80CD3-624A-4761-8D57-275D3B5D2487}"/>
              </a:ext>
            </a:extLst>
          </p:cNvPr>
          <p:cNvSpPr>
            <a:spLocks noGrp="1"/>
          </p:cNvSpPr>
          <p:nvPr>
            <p:ph type="ftr" sz="quarter" idx="11"/>
          </p:nvPr>
        </p:nvSpPr>
        <p:spPr/>
        <p:txBody>
          <a:bodyPr/>
          <a:lstStyle/>
          <a:p>
            <a:r>
              <a:rPr lang="en-US"/>
              <a:t>RV/Teadus kui Eesti arengumootor (VII). Targalt tulevikku luues</a:t>
            </a:r>
          </a:p>
        </p:txBody>
      </p:sp>
      <p:sp>
        <p:nvSpPr>
          <p:cNvPr id="4" name="Slaidinumbri kohatäide 3">
            <a:extLst>
              <a:ext uri="{FF2B5EF4-FFF2-40B4-BE49-F238E27FC236}">
                <a16:creationId xmlns:a16="http://schemas.microsoft.com/office/drawing/2014/main" xmlns="" id="{D91CAB93-8C18-4678-B356-D94D0B58E25D}"/>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351412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BEF17AD7-F4BE-4557-B43D-98C92D2FD29D}"/>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xmlns="" id="{ABC2904F-00DC-4012-9D36-AEC17DECE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xmlns="" id="{A2B1870E-D808-4643-9DB3-B73B8CECD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xmlns="" id="{A39F1E74-3112-4280-A325-682A993EA0BF}"/>
              </a:ext>
            </a:extLst>
          </p:cNvPr>
          <p:cNvSpPr>
            <a:spLocks noGrp="1"/>
          </p:cNvSpPr>
          <p:nvPr>
            <p:ph type="dt" sz="half" idx="10"/>
          </p:nvPr>
        </p:nvSpPr>
        <p:spPr/>
        <p:txBody>
          <a:bodyPr/>
          <a:lstStyle/>
          <a:p>
            <a:r>
              <a:rPr lang="en-US"/>
              <a:t>14.10.2020</a:t>
            </a:r>
          </a:p>
        </p:txBody>
      </p:sp>
      <p:sp>
        <p:nvSpPr>
          <p:cNvPr id="6" name="Jaluse kohatäide 5">
            <a:extLst>
              <a:ext uri="{FF2B5EF4-FFF2-40B4-BE49-F238E27FC236}">
                <a16:creationId xmlns:a16="http://schemas.microsoft.com/office/drawing/2014/main" xmlns="" id="{1E524C7D-3B9E-4EA8-BA0F-AC6A61CC38C3}"/>
              </a:ext>
            </a:extLst>
          </p:cNvPr>
          <p:cNvSpPr>
            <a:spLocks noGrp="1"/>
          </p:cNvSpPr>
          <p:nvPr>
            <p:ph type="ftr" sz="quarter" idx="11"/>
          </p:nvPr>
        </p:nvSpPr>
        <p:spPr/>
        <p:txBody>
          <a:bodyPr/>
          <a:lstStyle/>
          <a:p>
            <a:r>
              <a:rPr lang="en-US"/>
              <a:t>RV/Teadus kui Eesti arengumootor (VII). Targalt tulevikku luues</a:t>
            </a:r>
          </a:p>
        </p:txBody>
      </p:sp>
      <p:sp>
        <p:nvSpPr>
          <p:cNvPr id="7" name="Slaidinumbri kohatäide 6">
            <a:extLst>
              <a:ext uri="{FF2B5EF4-FFF2-40B4-BE49-F238E27FC236}">
                <a16:creationId xmlns:a16="http://schemas.microsoft.com/office/drawing/2014/main" xmlns="" id="{483A920A-F74D-4324-8449-6083072BC765}"/>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117240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14A91E60-F8D1-480D-8375-DD45484A0C12}"/>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xmlns="" id="{BE9E7687-44E8-40FC-B55F-B30B0609D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xmlns="" id="{F1F3D7EB-B67B-4226-8B32-F2B67B1F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xmlns="" id="{74DBAE9B-61A4-4AA0-A3A7-95C816263E1A}"/>
              </a:ext>
            </a:extLst>
          </p:cNvPr>
          <p:cNvSpPr>
            <a:spLocks noGrp="1"/>
          </p:cNvSpPr>
          <p:nvPr>
            <p:ph type="dt" sz="half" idx="10"/>
          </p:nvPr>
        </p:nvSpPr>
        <p:spPr/>
        <p:txBody>
          <a:bodyPr/>
          <a:lstStyle/>
          <a:p>
            <a:r>
              <a:rPr lang="en-US"/>
              <a:t>14.10.2020</a:t>
            </a:r>
          </a:p>
        </p:txBody>
      </p:sp>
      <p:sp>
        <p:nvSpPr>
          <p:cNvPr id="6" name="Jaluse kohatäide 5">
            <a:extLst>
              <a:ext uri="{FF2B5EF4-FFF2-40B4-BE49-F238E27FC236}">
                <a16:creationId xmlns:a16="http://schemas.microsoft.com/office/drawing/2014/main" xmlns="" id="{A6E96716-0CF1-4FDF-AEA1-9148B631F4E6}"/>
              </a:ext>
            </a:extLst>
          </p:cNvPr>
          <p:cNvSpPr>
            <a:spLocks noGrp="1"/>
          </p:cNvSpPr>
          <p:nvPr>
            <p:ph type="ftr" sz="quarter" idx="11"/>
          </p:nvPr>
        </p:nvSpPr>
        <p:spPr/>
        <p:txBody>
          <a:bodyPr/>
          <a:lstStyle/>
          <a:p>
            <a:r>
              <a:rPr lang="en-US"/>
              <a:t>RV/Teadus kui Eesti arengumootor (VII). Targalt tulevikku luues</a:t>
            </a:r>
          </a:p>
        </p:txBody>
      </p:sp>
      <p:sp>
        <p:nvSpPr>
          <p:cNvPr id="7" name="Slaidinumbri kohatäide 6">
            <a:extLst>
              <a:ext uri="{FF2B5EF4-FFF2-40B4-BE49-F238E27FC236}">
                <a16:creationId xmlns:a16="http://schemas.microsoft.com/office/drawing/2014/main" xmlns="" id="{AAEBC7FF-0BA8-41A0-973F-9EC0751E2E4C}"/>
              </a:ext>
            </a:extLst>
          </p:cNvPr>
          <p:cNvSpPr>
            <a:spLocks noGrp="1"/>
          </p:cNvSpPr>
          <p:nvPr>
            <p:ph type="sldNum" sz="quarter" idx="12"/>
          </p:nvPr>
        </p:nvSpPr>
        <p:spPr/>
        <p:txBody>
          <a:bodyPr/>
          <a:lstStyle/>
          <a:p>
            <a:fld id="{38AF6E46-0DCD-4650-88C6-D70918FAAF47}" type="slidenum">
              <a:rPr lang="en-US" smtClean="0"/>
              <a:t>‹#›</a:t>
            </a:fld>
            <a:endParaRPr lang="en-US"/>
          </a:p>
        </p:txBody>
      </p:sp>
    </p:spTree>
    <p:extLst>
      <p:ext uri="{BB962C8B-B14F-4D97-AF65-F5344CB8AC3E}">
        <p14:creationId xmlns:p14="http://schemas.microsoft.com/office/powerpoint/2010/main" val="368693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xmlns="" id="{ACF36D8E-4C70-4651-8809-919078C1E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xmlns="" id="{D3E22F8F-698F-4874-AABE-492BE3D2A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xmlns="" id="{F110D3FC-963B-426E-8CEB-BC7F0C354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14.10.2020</a:t>
            </a:r>
          </a:p>
        </p:txBody>
      </p:sp>
      <p:sp>
        <p:nvSpPr>
          <p:cNvPr id="5" name="Jaluse kohatäide 4">
            <a:extLst>
              <a:ext uri="{FF2B5EF4-FFF2-40B4-BE49-F238E27FC236}">
                <a16:creationId xmlns:a16="http://schemas.microsoft.com/office/drawing/2014/main" xmlns="" id="{73AD87A5-880A-43D3-A926-A90AB3073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E970DA0E-B2F8-4719-AFF4-7667B3A81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F6E46-0DCD-4650-88C6-D70918FAAF47}" type="slidenum">
              <a:rPr lang="en-US" smtClean="0"/>
              <a:t>‹#›</a:t>
            </a:fld>
            <a:endParaRPr lang="en-US"/>
          </a:p>
        </p:txBody>
      </p:sp>
    </p:spTree>
    <p:extLst>
      <p:ext uri="{BB962C8B-B14F-4D97-AF65-F5344CB8AC3E}">
        <p14:creationId xmlns:p14="http://schemas.microsoft.com/office/powerpoint/2010/main" val="102365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inmin.lrv.lt/en/news/the-government-approves-the-plan-for-the-dna-of-the-future-econom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xmlns="" id="{D7D54C49-3656-48D8-9148-04DCB840D2BF}"/>
              </a:ext>
            </a:extLst>
          </p:cNvPr>
          <p:cNvSpPr>
            <a:spLocks noGrp="1"/>
          </p:cNvSpPr>
          <p:nvPr>
            <p:ph type="ctrTitle"/>
          </p:nvPr>
        </p:nvSpPr>
        <p:spPr/>
        <p:txBody>
          <a:bodyPr>
            <a:normAutofit fontScale="90000"/>
          </a:bodyPr>
          <a:lstStyle/>
          <a:p>
            <a:r>
              <a:rPr lang="fi-FI" b="1" i="0" dirty="0" err="1">
                <a:effectLst/>
                <a:latin typeface="Times New Roman" panose="02020603050405020304" pitchFamily="18" charset="0"/>
                <a:cs typeface="Times New Roman" panose="02020603050405020304" pitchFamily="18" charset="0"/>
              </a:rPr>
              <a:t>Ettevõtja</a:t>
            </a:r>
            <a:r>
              <a:rPr lang="fi-FI" b="1" i="0" dirty="0">
                <a:effectLst/>
                <a:latin typeface="Times New Roman" panose="02020603050405020304" pitchFamily="18" charset="0"/>
                <a:cs typeface="Times New Roman" panose="02020603050405020304" pitchFamily="18" charset="0"/>
              </a:rPr>
              <a:t> vaade: </a:t>
            </a:r>
            <a:r>
              <a:rPr lang="fi-FI" b="1" i="0" dirty="0" err="1">
                <a:effectLst/>
                <a:latin typeface="Times New Roman" panose="02020603050405020304" pitchFamily="18" charset="0"/>
                <a:cs typeface="Times New Roman" panose="02020603050405020304" pitchFamily="18" charset="0"/>
              </a:rPr>
              <a:t>mida</a:t>
            </a:r>
            <a:r>
              <a:rPr lang="fi-FI" b="1" i="0" dirty="0">
                <a:effectLst/>
                <a:latin typeface="Times New Roman" panose="02020603050405020304" pitchFamily="18" charset="0"/>
                <a:cs typeface="Times New Roman" panose="02020603050405020304" pitchFamily="18" charset="0"/>
              </a:rPr>
              <a:t> Eesti </a:t>
            </a:r>
            <a:r>
              <a:rPr lang="fi-FI" b="1" i="0" dirty="0" err="1">
                <a:effectLst/>
                <a:latin typeface="Times New Roman" panose="02020603050405020304" pitchFamily="18" charset="0"/>
                <a:cs typeface="Times New Roman" panose="02020603050405020304" pitchFamily="18" charset="0"/>
              </a:rPr>
              <a:t>võiks</a:t>
            </a:r>
            <a:r>
              <a:rPr lang="fi-FI" b="1" i="0" dirty="0">
                <a:effectLst/>
                <a:latin typeface="Times New Roman" panose="02020603050405020304" pitchFamily="18" charset="0"/>
                <a:cs typeface="Times New Roman" panose="02020603050405020304" pitchFamily="18" charset="0"/>
              </a:rPr>
              <a:t> </a:t>
            </a:r>
            <a:r>
              <a:rPr lang="fi-FI" b="1" i="0" dirty="0" err="1">
                <a:effectLst/>
                <a:latin typeface="Times New Roman" panose="02020603050405020304" pitchFamily="18" charset="0"/>
                <a:cs typeface="Times New Roman" panose="02020603050405020304" pitchFamily="18" charset="0"/>
              </a:rPr>
              <a:t>kriisist</a:t>
            </a:r>
            <a:r>
              <a:rPr lang="fi-FI" b="1" i="0" dirty="0">
                <a:effectLst/>
                <a:latin typeface="Times New Roman" panose="02020603050405020304" pitchFamily="18" charset="0"/>
                <a:cs typeface="Times New Roman" panose="02020603050405020304" pitchFamily="18" charset="0"/>
              </a:rPr>
              <a:t> </a:t>
            </a:r>
            <a:r>
              <a:rPr lang="fi-FI" b="1" i="0" dirty="0" err="1">
                <a:effectLst/>
                <a:latin typeface="Times New Roman" panose="02020603050405020304" pitchFamily="18" charset="0"/>
                <a:cs typeface="Times New Roman" panose="02020603050405020304" pitchFamily="18" charset="0"/>
              </a:rPr>
              <a:t>kaasa</a:t>
            </a:r>
            <a:r>
              <a:rPr lang="fi-FI" b="1" i="0" dirty="0">
                <a:effectLst/>
                <a:latin typeface="Times New Roman" panose="02020603050405020304" pitchFamily="18" charset="0"/>
                <a:cs typeface="Times New Roman" panose="02020603050405020304" pitchFamily="18" charset="0"/>
              </a:rPr>
              <a:t> </a:t>
            </a:r>
            <a:r>
              <a:rPr lang="fi-FI" b="1" i="0" dirty="0" err="1">
                <a:effectLst/>
                <a:latin typeface="Times New Roman" panose="02020603050405020304" pitchFamily="18" charset="0"/>
                <a:cs typeface="Times New Roman" panose="02020603050405020304" pitchFamily="18" charset="0"/>
              </a:rPr>
              <a:t>võtta</a:t>
            </a:r>
            <a:r>
              <a:rPr lang="fi-FI" b="1" i="0" dirty="0">
                <a:effectLst/>
                <a:latin typeface="Times New Roman" panose="02020603050405020304" pitchFamily="18" charset="0"/>
                <a:cs typeface="Times New Roman" panose="02020603050405020304" pitchFamily="18" charset="0"/>
              </a:rPr>
              <a:t>?</a:t>
            </a:r>
            <a:r>
              <a:rPr lang="et-EE" b="1" i="0" dirty="0">
                <a:effectLst/>
                <a:latin typeface="Times New Roman" panose="02020603050405020304" pitchFamily="18" charset="0"/>
                <a:cs typeface="Times New Roman" panose="02020603050405020304" pitchFamily="18" charset="0"/>
              </a:rPr>
              <a:t> </a:t>
            </a:r>
            <a:br>
              <a:rPr lang="et-EE" b="1" i="0" dirty="0">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Alapealkiri 4">
            <a:extLst>
              <a:ext uri="{FF2B5EF4-FFF2-40B4-BE49-F238E27FC236}">
                <a16:creationId xmlns:a16="http://schemas.microsoft.com/office/drawing/2014/main" xmlns="" id="{52BB28B5-A875-480A-86EF-303246799713}"/>
              </a:ext>
            </a:extLst>
          </p:cNvPr>
          <p:cNvSpPr>
            <a:spLocks noGrp="1"/>
          </p:cNvSpPr>
          <p:nvPr>
            <p:ph type="subTitle" idx="1"/>
          </p:nvPr>
        </p:nvSpPr>
        <p:spPr/>
        <p:txBody>
          <a:bodyPr>
            <a:normAutofit/>
          </a:bodyPr>
          <a:lstStyle/>
          <a:p>
            <a:r>
              <a:rPr lang="et-EE" sz="4400" b="1" i="1" dirty="0">
                <a:effectLst/>
                <a:latin typeface="Times New Roman" panose="02020603050405020304" pitchFamily="18" charset="0"/>
                <a:cs typeface="Times New Roman" panose="02020603050405020304" pitchFamily="18" charset="0"/>
              </a:rPr>
              <a:t>Raivo VARE</a:t>
            </a:r>
            <a:br>
              <a:rPr lang="et-EE" sz="4400" b="1" i="1" dirty="0">
                <a:effectLst/>
                <a:latin typeface="Times New Roman" panose="02020603050405020304" pitchFamily="18" charset="0"/>
                <a:cs typeface="Times New Roman" panose="02020603050405020304" pitchFamily="18" charset="0"/>
              </a:rPr>
            </a:br>
            <a:endParaRPr lang="en-US" sz="4400" b="1" i="1" dirty="0"/>
          </a:p>
        </p:txBody>
      </p:sp>
      <p:sp>
        <p:nvSpPr>
          <p:cNvPr id="6" name="TextBox 5">
            <a:extLst>
              <a:ext uri="{FF2B5EF4-FFF2-40B4-BE49-F238E27FC236}">
                <a16:creationId xmlns:a16="http://schemas.microsoft.com/office/drawing/2014/main" xmlns="" id="{4D966B37-8683-4280-9954-58FD16A44983}"/>
              </a:ext>
            </a:extLst>
          </p:cNvPr>
          <p:cNvSpPr txBox="1"/>
          <p:nvPr/>
        </p:nvSpPr>
        <p:spPr>
          <a:xfrm>
            <a:off x="2173131" y="5349875"/>
            <a:ext cx="7845738" cy="1538883"/>
          </a:xfrm>
          <a:prstGeom prst="rect">
            <a:avLst/>
          </a:prstGeom>
          <a:noFill/>
        </p:spPr>
        <p:txBody>
          <a:bodyPr wrap="none" rtlCol="0">
            <a:spAutoFit/>
          </a:bodyPr>
          <a:lstStyle/>
          <a:p>
            <a:pPr algn="ctr"/>
            <a:r>
              <a:rPr lang="et-EE" sz="2200" b="1" i="0" dirty="0">
                <a:effectLst/>
                <a:latin typeface="Times New Roman" panose="02020603050405020304" pitchFamily="18" charset="0"/>
                <a:cs typeface="Times New Roman" panose="02020603050405020304" pitchFamily="18" charset="0"/>
              </a:rPr>
              <a:t>Teadus kui Eesti arengumootor (VII). Targalt tulevikku luues</a:t>
            </a:r>
          </a:p>
          <a:p>
            <a:pPr algn="ctr"/>
            <a:endParaRPr lang="et-EE" b="1" i="0" dirty="0">
              <a:effectLst/>
              <a:latin typeface="Times New Roman" panose="02020603050405020304" pitchFamily="18" charset="0"/>
              <a:cs typeface="Times New Roman" panose="02020603050405020304" pitchFamily="18" charset="0"/>
            </a:endParaRPr>
          </a:p>
          <a:p>
            <a:pPr algn="ctr"/>
            <a:endParaRPr lang="et-EE" b="1" dirty="0">
              <a:latin typeface="Times New Roman" panose="02020603050405020304" pitchFamily="18" charset="0"/>
              <a:cs typeface="Times New Roman" panose="02020603050405020304" pitchFamily="18" charset="0"/>
            </a:endParaRPr>
          </a:p>
          <a:p>
            <a:pPr algn="ctr"/>
            <a:r>
              <a:rPr lang="et-EE" b="1" dirty="0">
                <a:latin typeface="Times New Roman" panose="02020603050405020304" pitchFamily="18" charset="0"/>
                <a:cs typeface="Times New Roman" panose="02020603050405020304" pitchFamily="18" charset="0"/>
              </a:rPr>
              <a:t>Riigikogu konverentsikeskus 14.10.2020</a:t>
            </a:r>
            <a:r>
              <a:rPr lang="fi-FI" b="0" i="0" dirty="0">
                <a:effectLst/>
                <a:latin typeface="Times New Roman" panose="02020603050405020304" pitchFamily="18" charset="0"/>
                <a:cs typeface="Times New Roman" panose="02020603050405020304" pitchFamily="18" charset="0"/>
              </a:rPr>
              <a:t/>
            </a:r>
            <a:br>
              <a:rPr lang="fi-FI" b="0" i="0" dirty="0">
                <a:effectLst/>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487262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B8DB6F0F-BB73-4889-BE23-11EFC76B36D5}"/>
              </a:ext>
            </a:extLst>
          </p:cNvPr>
          <p:cNvSpPr>
            <a:spLocks noGrp="1"/>
          </p:cNvSpPr>
          <p:nvPr>
            <p:ph type="title"/>
          </p:nvPr>
        </p:nvSpPr>
        <p:spPr>
          <a:xfrm>
            <a:off x="838200" y="0"/>
            <a:ext cx="10515600" cy="1325563"/>
          </a:xfrm>
        </p:spPr>
        <p:txBody>
          <a:bodyPr/>
          <a:lstStyle/>
          <a:p>
            <a:pPr algn="ctr"/>
            <a:r>
              <a:rPr lang="et-EE" b="1" dirty="0"/>
              <a:t>Mida tahab ettevõtja riigilt?</a:t>
            </a:r>
            <a:endParaRPr lang="en-US" b="1" dirty="0"/>
          </a:p>
        </p:txBody>
      </p:sp>
      <p:sp>
        <p:nvSpPr>
          <p:cNvPr id="3" name="Sisu kohatäide 2">
            <a:extLst>
              <a:ext uri="{FF2B5EF4-FFF2-40B4-BE49-F238E27FC236}">
                <a16:creationId xmlns:a16="http://schemas.microsoft.com/office/drawing/2014/main" xmlns="" id="{680D2584-4FF7-4620-86E5-8DAAE30245E3}"/>
              </a:ext>
            </a:extLst>
          </p:cNvPr>
          <p:cNvSpPr>
            <a:spLocks noGrp="1"/>
          </p:cNvSpPr>
          <p:nvPr>
            <p:ph idx="1"/>
          </p:nvPr>
        </p:nvSpPr>
        <p:spPr>
          <a:xfrm>
            <a:off x="838200" y="1013862"/>
            <a:ext cx="10515600" cy="5452252"/>
          </a:xfrm>
        </p:spPr>
        <p:txBody>
          <a:bodyPr>
            <a:normAutofit fontScale="70000" lnSpcReduction="20000"/>
          </a:bodyPr>
          <a:lstStyle/>
          <a:p>
            <a:pPr algn="just"/>
            <a:r>
              <a:rPr lang="et-EE" dirty="0"/>
              <a:t>Hädatoetus vs. kriisi arenguks ärakasutamine -&gt; Üks õige käik valitsuse poolt – raha </a:t>
            </a:r>
            <a:r>
              <a:rPr lang="et-EE" dirty="0" err="1"/>
              <a:t>Kredexi</a:t>
            </a:r>
            <a:r>
              <a:rPr lang="et-EE" dirty="0"/>
              <a:t> asemel </a:t>
            </a:r>
            <a:r>
              <a:rPr lang="et-EE" dirty="0" err="1"/>
              <a:t>SmartCapile</a:t>
            </a:r>
            <a:r>
              <a:rPr lang="et-EE" dirty="0"/>
              <a:t>!!!</a:t>
            </a:r>
          </a:p>
          <a:p>
            <a:pPr algn="just"/>
            <a:r>
              <a:rPr lang="et-EE" dirty="0"/>
              <a:t>Kriis siiski sügav – palgatoetuse </a:t>
            </a:r>
            <a:r>
              <a:rPr lang="et-EE" b="1" u="sng" dirty="0"/>
              <a:t>tark</a:t>
            </a:r>
            <a:r>
              <a:rPr lang="et-EE" dirty="0"/>
              <a:t> jätkamine ning riigihangetega majanduse turgutamine, eriti taristu vallas</a:t>
            </a:r>
          </a:p>
          <a:p>
            <a:pPr algn="just"/>
            <a:r>
              <a:rPr lang="et-EE" dirty="0"/>
              <a:t>Kriisi algetapil peataolek -&gt; Euroopa kui koostegutsemise vajadus ja edasine korraldus prioriteediks</a:t>
            </a:r>
          </a:p>
          <a:p>
            <a:pPr algn="just"/>
            <a:r>
              <a:rPr lang="et-EE" dirty="0"/>
              <a:t>Võimalike kriisimeetmete olemasolu ja sihitus ning vajadusel kiiresti rakendamise võime on vaja välja arendada</a:t>
            </a:r>
          </a:p>
          <a:p>
            <a:pPr algn="just"/>
            <a:r>
              <a:rPr lang="et-EE" dirty="0"/>
              <a:t>Hädavajalike varude olemasolu ja jagamise võimekus</a:t>
            </a:r>
          </a:p>
          <a:p>
            <a:pPr algn="just"/>
            <a:r>
              <a:rPr lang="et-EE" dirty="0"/>
              <a:t>Selguse olulisus ning ennetavate sõnumite vajadus ja sisu adekvaatsus valitsuse otsuste osas</a:t>
            </a:r>
          </a:p>
          <a:p>
            <a:pPr algn="just"/>
            <a:r>
              <a:rPr lang="et-EE" dirty="0"/>
              <a:t>Ülereguleerimise vältimine</a:t>
            </a:r>
          </a:p>
          <a:p>
            <a:r>
              <a:rPr lang="et-EE" dirty="0"/>
              <a:t>E-riigi laiem rakendamine</a:t>
            </a:r>
          </a:p>
          <a:p>
            <a:r>
              <a:rPr lang="et-EE" dirty="0"/>
              <a:t>Avaliku sektori tellimused teadusele ja ettevõtlusele koostöös (viimastest näidetest TÜ-Keila LV – vesinik, TLV-gaasibussid-</a:t>
            </a:r>
            <a:r>
              <a:rPr lang="et-EE" dirty="0" err="1"/>
              <a:t>biogaasi</a:t>
            </a:r>
            <a:r>
              <a:rPr lang="et-EE" dirty="0"/>
              <a:t> tanklad, võiks olla </a:t>
            </a:r>
            <a:r>
              <a:rPr lang="et-EE" dirty="0" err="1"/>
              <a:t>Elcogeni</a:t>
            </a:r>
            <a:r>
              <a:rPr lang="et-EE" dirty="0"/>
              <a:t> taoliste tutvustamine jmt.)</a:t>
            </a:r>
          </a:p>
          <a:p>
            <a:pPr algn="just"/>
            <a:r>
              <a:rPr lang="et-EE" dirty="0"/>
              <a:t>Digitaalne rahvusvaheliselt immuunsuspass: WHO-</a:t>
            </a:r>
            <a:r>
              <a:rPr lang="et-EE" dirty="0" err="1"/>
              <a:t>ga</a:t>
            </a:r>
            <a:r>
              <a:rPr lang="et-EE" dirty="0"/>
              <a:t> leping! Vähemalt ELis juurutada </a:t>
            </a:r>
          </a:p>
          <a:p>
            <a:pPr algn="just"/>
            <a:r>
              <a:rPr lang="en-US" dirty="0" err="1"/>
              <a:t>Eestist</a:t>
            </a:r>
            <a:r>
              <a:rPr lang="en-US" dirty="0"/>
              <a:t> </a:t>
            </a:r>
            <a:r>
              <a:rPr lang="et-EE" dirty="0"/>
              <a:t>võiks </a:t>
            </a:r>
            <a:r>
              <a:rPr lang="en-US" dirty="0" err="1"/>
              <a:t>saada</a:t>
            </a:r>
            <a:r>
              <a:rPr lang="en-US" dirty="0"/>
              <a:t> </a:t>
            </a:r>
            <a:r>
              <a:rPr lang="et-EE" dirty="0"/>
              <a:t>Soome idee järgija - </a:t>
            </a:r>
            <a:r>
              <a:rPr lang="en-US" dirty="0" err="1"/>
              <a:t>nii-öelda</a:t>
            </a:r>
            <a:r>
              <a:rPr lang="en-US" dirty="0"/>
              <a:t> </a:t>
            </a:r>
            <a:r>
              <a:rPr lang="et-EE" dirty="0" err="1"/>
              <a:t>majanduspolitiikas</a:t>
            </a:r>
            <a:r>
              <a:rPr lang="et-EE" dirty="0"/>
              <a:t> </a:t>
            </a:r>
            <a:r>
              <a:rPr lang="en-US" dirty="0" err="1"/>
              <a:t>eksperimenteeriv</a:t>
            </a:r>
            <a:r>
              <a:rPr lang="en-US" dirty="0"/>
              <a:t> </a:t>
            </a:r>
            <a:r>
              <a:rPr lang="en-US" dirty="0" err="1"/>
              <a:t>riik</a:t>
            </a:r>
            <a:r>
              <a:rPr lang="en-US" dirty="0"/>
              <a:t>, </a:t>
            </a:r>
            <a:r>
              <a:rPr lang="en-US" dirty="0" err="1"/>
              <a:t>kasutades</a:t>
            </a:r>
            <a:r>
              <a:rPr lang="en-US" dirty="0"/>
              <a:t> </a:t>
            </a:r>
            <a:r>
              <a:rPr lang="en-US" dirty="0" err="1"/>
              <a:t>oma</a:t>
            </a:r>
            <a:r>
              <a:rPr lang="en-US" dirty="0"/>
              <a:t> </a:t>
            </a:r>
            <a:r>
              <a:rPr lang="en-US" dirty="0" err="1"/>
              <a:t>paindlikkust</a:t>
            </a:r>
            <a:r>
              <a:rPr lang="en-US" dirty="0"/>
              <a:t> ja </a:t>
            </a:r>
            <a:r>
              <a:rPr lang="en-US" dirty="0" err="1"/>
              <a:t>väiksust</a:t>
            </a:r>
            <a:r>
              <a:rPr lang="en-US" dirty="0"/>
              <a:t>, </a:t>
            </a:r>
            <a:r>
              <a:rPr lang="en-US" dirty="0" err="1"/>
              <a:t>justkui</a:t>
            </a:r>
            <a:r>
              <a:rPr lang="en-US" dirty="0"/>
              <a:t> start-up</a:t>
            </a:r>
            <a:endParaRPr lang="et-EE" dirty="0"/>
          </a:p>
          <a:p>
            <a:pPr algn="just"/>
            <a:r>
              <a:rPr lang="et-EE" dirty="0"/>
              <a:t>Muuseas: </a:t>
            </a:r>
            <a:r>
              <a:rPr lang="et-EE" b="1" dirty="0"/>
              <a:t>riigireformi just kriiside ajal tehaksegi!</a:t>
            </a:r>
          </a:p>
          <a:p>
            <a:pPr algn="just"/>
            <a:endParaRPr lang="et-EE" dirty="0"/>
          </a:p>
          <a:p>
            <a:pPr algn="just"/>
            <a:endParaRPr lang="en-US" dirty="0"/>
          </a:p>
        </p:txBody>
      </p:sp>
      <p:sp>
        <p:nvSpPr>
          <p:cNvPr id="4" name="Kuupäeva kohatäide 3">
            <a:extLst>
              <a:ext uri="{FF2B5EF4-FFF2-40B4-BE49-F238E27FC236}">
                <a16:creationId xmlns:a16="http://schemas.microsoft.com/office/drawing/2014/main" xmlns="" id="{401C0357-39F4-4823-BC0B-B8A20083CB8C}"/>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02283895-38F1-48D5-86AD-55AC252607B4}"/>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F62D7993-6FAB-4BED-AFC6-A1991F0D9DAF}"/>
              </a:ext>
            </a:extLst>
          </p:cNvPr>
          <p:cNvSpPr>
            <a:spLocks noGrp="1"/>
          </p:cNvSpPr>
          <p:nvPr>
            <p:ph type="sldNum" sz="quarter" idx="12"/>
          </p:nvPr>
        </p:nvSpPr>
        <p:spPr/>
        <p:txBody>
          <a:bodyPr/>
          <a:lstStyle/>
          <a:p>
            <a:fld id="{38AF6E46-0DCD-4650-88C6-D70918FAAF47}" type="slidenum">
              <a:rPr lang="en-US" smtClean="0"/>
              <a:t>10</a:t>
            </a:fld>
            <a:endParaRPr lang="en-US"/>
          </a:p>
        </p:txBody>
      </p:sp>
    </p:spTree>
    <p:extLst>
      <p:ext uri="{BB962C8B-B14F-4D97-AF65-F5344CB8AC3E}">
        <p14:creationId xmlns:p14="http://schemas.microsoft.com/office/powerpoint/2010/main" val="121593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DAE52457-2E45-44FA-9E48-086B50E29712}"/>
              </a:ext>
            </a:extLst>
          </p:cNvPr>
          <p:cNvSpPr>
            <a:spLocks noGrp="1"/>
          </p:cNvSpPr>
          <p:nvPr>
            <p:ph type="title"/>
          </p:nvPr>
        </p:nvSpPr>
        <p:spPr>
          <a:xfrm>
            <a:off x="838200" y="82258"/>
            <a:ext cx="10515600" cy="885924"/>
          </a:xfrm>
        </p:spPr>
        <p:txBody>
          <a:bodyPr>
            <a:normAutofit fontScale="90000"/>
          </a:bodyPr>
          <a:lstStyle/>
          <a:p>
            <a:pPr algn="ctr"/>
            <a:r>
              <a:rPr lang="et-EE" sz="3600" b="1" dirty="0"/>
              <a:t>Peaprobleem – konkurentsivõimekuse kasvatamine rahvusvaheliselt muutnud oludes</a:t>
            </a:r>
            <a:endParaRPr lang="en-US" sz="3600" b="1" dirty="0"/>
          </a:p>
        </p:txBody>
      </p:sp>
      <p:sp>
        <p:nvSpPr>
          <p:cNvPr id="3" name="Sisu kohatäide 2">
            <a:extLst>
              <a:ext uri="{FF2B5EF4-FFF2-40B4-BE49-F238E27FC236}">
                <a16:creationId xmlns:a16="http://schemas.microsoft.com/office/drawing/2014/main" xmlns="" id="{1BFF587D-E7AA-41D7-B00A-6EC7359DBB76}"/>
              </a:ext>
            </a:extLst>
          </p:cNvPr>
          <p:cNvSpPr>
            <a:spLocks noGrp="1"/>
          </p:cNvSpPr>
          <p:nvPr>
            <p:ph idx="1"/>
          </p:nvPr>
        </p:nvSpPr>
        <p:spPr>
          <a:xfrm>
            <a:off x="615818" y="867747"/>
            <a:ext cx="11234057" cy="5122506"/>
          </a:xfrm>
        </p:spPr>
        <p:txBody>
          <a:bodyPr>
            <a:noAutofit/>
          </a:bodyPr>
          <a:lstStyle/>
          <a:p>
            <a:pPr algn="just"/>
            <a:r>
              <a:rPr lang="et-EE" sz="2000" b="1" dirty="0"/>
              <a:t>Kriisis võimendus protektsionism ja </a:t>
            </a:r>
            <a:r>
              <a:rPr lang="et-EE" sz="2000" b="1" dirty="0" err="1"/>
              <a:t>plokistumine</a:t>
            </a:r>
            <a:r>
              <a:rPr lang="et-EE" sz="2000" b="1" dirty="0"/>
              <a:t>/regionaliseerumine =&gt; raskem olla konkurentsis</a:t>
            </a:r>
          </a:p>
          <a:p>
            <a:pPr algn="just"/>
            <a:r>
              <a:rPr lang="et-EE" sz="2000" b="1" dirty="0"/>
              <a:t>Võimalik tee lisaks aktiivsele riigi poliitikale, sh. ekspordi- ja tööstuspoliitikale, on teaduspoliitika majanduse huvides rakendamisel, eelkõige tootlikkuse tõstmiseks</a:t>
            </a:r>
          </a:p>
          <a:p>
            <a:pPr algn="just"/>
            <a:r>
              <a:rPr lang="et-EE" sz="2000" dirty="0"/>
              <a:t>Majanduse vaatevinklist tuleb läheneda ka teadusele: ei räägi seejuures </a:t>
            </a:r>
            <a:r>
              <a:rPr lang="et-EE" sz="2000" b="0" i="0" dirty="0">
                <a:solidFill>
                  <a:srgbClr val="333333"/>
                </a:solidFill>
                <a:effectLst/>
                <a:latin typeface="proxima_nova"/>
              </a:rPr>
              <a:t>rahastuse määrast, mida fetišeerida ei maksa, vaid eesmärgist ning ei puuduta uudishimu-põhist motivatsiooni, hoopis </a:t>
            </a:r>
            <a:r>
              <a:rPr lang="et-EE" sz="2000" b="1" i="0" dirty="0">
                <a:solidFill>
                  <a:srgbClr val="333333"/>
                </a:solidFill>
                <a:effectLst/>
                <a:latin typeface="proxima_nova"/>
              </a:rPr>
              <a:t>tõlkeprogrammi teaduse ja ettevõtluse vahel + toetusskeemi </a:t>
            </a:r>
            <a:r>
              <a:rPr lang="et-EE" sz="2000" i="0" dirty="0">
                <a:solidFill>
                  <a:srgbClr val="333333"/>
                </a:solidFill>
                <a:effectLst/>
                <a:latin typeface="proxima_nova"/>
              </a:rPr>
              <a:t>laiemas tähenduses (</a:t>
            </a:r>
            <a:r>
              <a:rPr lang="et-EE" sz="2000" i="0" dirty="0" err="1">
                <a:solidFill>
                  <a:srgbClr val="333333"/>
                </a:solidFill>
                <a:effectLst/>
                <a:latin typeface="proxima_nova"/>
              </a:rPr>
              <a:t>FitsMe</a:t>
            </a:r>
            <a:r>
              <a:rPr lang="et-EE" sz="2000" i="0" dirty="0">
                <a:solidFill>
                  <a:srgbClr val="333333"/>
                </a:solidFill>
                <a:effectLst/>
                <a:latin typeface="proxima_nova"/>
              </a:rPr>
              <a:t>, </a:t>
            </a:r>
            <a:r>
              <a:rPr lang="et-EE" sz="2000" i="0" dirty="0" err="1">
                <a:solidFill>
                  <a:srgbClr val="333333"/>
                </a:solidFill>
                <a:effectLst/>
                <a:latin typeface="proxima_nova"/>
              </a:rPr>
              <a:t>Cleveron</a:t>
            </a:r>
            <a:r>
              <a:rPr lang="et-EE" sz="2000" i="0" dirty="0">
                <a:solidFill>
                  <a:srgbClr val="333333"/>
                </a:solidFill>
                <a:effectLst/>
                <a:latin typeface="proxima_nova"/>
              </a:rPr>
              <a:t>, </a:t>
            </a:r>
            <a:r>
              <a:rPr lang="et-EE" sz="2000" i="0" dirty="0" err="1">
                <a:solidFill>
                  <a:srgbClr val="333333"/>
                </a:solidFill>
                <a:effectLst/>
                <a:latin typeface="proxima_nova"/>
              </a:rPr>
              <a:t>Elcogen</a:t>
            </a:r>
            <a:r>
              <a:rPr lang="et-EE" sz="2000" i="0" dirty="0">
                <a:solidFill>
                  <a:srgbClr val="333333"/>
                </a:solidFill>
                <a:effectLst/>
                <a:latin typeface="proxima_nova"/>
              </a:rPr>
              <a:t>)</a:t>
            </a:r>
            <a:endParaRPr lang="et-EE" sz="2000" b="1" i="0" dirty="0">
              <a:solidFill>
                <a:srgbClr val="333333"/>
              </a:solidFill>
              <a:effectLst/>
              <a:latin typeface="proxima_nova"/>
            </a:endParaRPr>
          </a:p>
          <a:p>
            <a:pPr algn="just"/>
            <a:r>
              <a:rPr lang="et-EE" sz="2000" dirty="0"/>
              <a:t>S</a:t>
            </a:r>
            <a:r>
              <a:rPr lang="en-US" sz="2000" i="0" dirty="0" err="1">
                <a:solidFill>
                  <a:srgbClr val="333333"/>
                </a:solidFill>
                <a:effectLst/>
              </a:rPr>
              <a:t>elleks</a:t>
            </a:r>
            <a:r>
              <a:rPr lang="en-US" sz="2000" i="0" dirty="0">
                <a:solidFill>
                  <a:srgbClr val="333333"/>
                </a:solidFill>
                <a:effectLst/>
              </a:rPr>
              <a:t>, et Eesti </a:t>
            </a:r>
            <a:r>
              <a:rPr lang="en-US" sz="2000" i="0" dirty="0" err="1">
                <a:solidFill>
                  <a:srgbClr val="333333"/>
                </a:solidFill>
                <a:effectLst/>
              </a:rPr>
              <a:t>majandus</a:t>
            </a:r>
            <a:r>
              <a:rPr lang="en-US" sz="2000" i="0" dirty="0">
                <a:solidFill>
                  <a:srgbClr val="333333"/>
                </a:solidFill>
                <a:effectLst/>
              </a:rPr>
              <a:t> </a:t>
            </a:r>
            <a:r>
              <a:rPr lang="en-US" sz="2000" i="0" dirty="0" err="1">
                <a:solidFill>
                  <a:srgbClr val="333333"/>
                </a:solidFill>
                <a:effectLst/>
              </a:rPr>
              <a:t>murraks</a:t>
            </a:r>
            <a:r>
              <a:rPr lang="en-US" sz="2000" i="0" dirty="0">
                <a:solidFill>
                  <a:srgbClr val="333333"/>
                </a:solidFill>
                <a:effectLst/>
              </a:rPr>
              <a:t> </a:t>
            </a:r>
            <a:r>
              <a:rPr lang="en-US" sz="2000" i="0" dirty="0" err="1">
                <a:solidFill>
                  <a:srgbClr val="333333"/>
                </a:solidFill>
                <a:effectLst/>
              </a:rPr>
              <a:t>läbi</a:t>
            </a:r>
            <a:r>
              <a:rPr lang="en-US" sz="2000" i="0" dirty="0">
                <a:solidFill>
                  <a:srgbClr val="333333"/>
                </a:solidFill>
                <a:effectLst/>
              </a:rPr>
              <a:t> </a:t>
            </a:r>
            <a:r>
              <a:rPr lang="en-US" sz="2000" i="0" dirty="0" err="1">
                <a:solidFill>
                  <a:srgbClr val="333333"/>
                </a:solidFill>
                <a:effectLst/>
              </a:rPr>
              <a:t>oma</a:t>
            </a:r>
            <a:r>
              <a:rPr lang="en-US" sz="2000" i="0" dirty="0">
                <a:solidFill>
                  <a:srgbClr val="333333"/>
                </a:solidFill>
                <a:effectLst/>
              </a:rPr>
              <a:t> </a:t>
            </a:r>
            <a:r>
              <a:rPr lang="en-US" sz="2000" i="0" dirty="0" err="1">
                <a:solidFill>
                  <a:srgbClr val="333333"/>
                </a:solidFill>
                <a:effectLst/>
              </a:rPr>
              <a:t>väärtus­ahela</a:t>
            </a:r>
            <a:r>
              <a:rPr lang="en-US" sz="2000" i="0" dirty="0">
                <a:solidFill>
                  <a:srgbClr val="333333"/>
                </a:solidFill>
                <a:effectLst/>
              </a:rPr>
              <a:t> </a:t>
            </a:r>
            <a:r>
              <a:rPr lang="en-US" sz="2000" i="0" dirty="0" err="1">
                <a:solidFill>
                  <a:srgbClr val="333333"/>
                </a:solidFill>
                <a:effectLst/>
              </a:rPr>
              <a:t>paksemat</a:t>
            </a:r>
            <a:r>
              <a:rPr lang="en-US" sz="2000" i="0" dirty="0">
                <a:solidFill>
                  <a:srgbClr val="333333"/>
                </a:solidFill>
                <a:effectLst/>
              </a:rPr>
              <a:t> </a:t>
            </a:r>
            <a:r>
              <a:rPr lang="en-US" sz="2000" i="0" dirty="0" err="1">
                <a:solidFill>
                  <a:srgbClr val="333333"/>
                </a:solidFill>
                <a:effectLst/>
              </a:rPr>
              <a:t>sorti</a:t>
            </a:r>
            <a:r>
              <a:rPr lang="en-US" sz="2000" i="0" dirty="0">
                <a:solidFill>
                  <a:srgbClr val="333333"/>
                </a:solidFill>
                <a:effectLst/>
              </a:rPr>
              <a:t> </a:t>
            </a:r>
            <a:r>
              <a:rPr lang="en-US" sz="2000" i="0" dirty="0" err="1">
                <a:solidFill>
                  <a:srgbClr val="333333"/>
                </a:solidFill>
                <a:effectLst/>
              </a:rPr>
              <a:t>klaaslaest</a:t>
            </a:r>
            <a:r>
              <a:rPr lang="en-US" sz="2000" i="0" dirty="0">
                <a:solidFill>
                  <a:srgbClr val="333333"/>
                </a:solidFill>
                <a:effectLst/>
              </a:rPr>
              <a:t>, </a:t>
            </a:r>
            <a:r>
              <a:rPr lang="en-US" sz="2000" i="0" dirty="0" err="1">
                <a:solidFill>
                  <a:srgbClr val="333333"/>
                </a:solidFill>
                <a:effectLst/>
              </a:rPr>
              <a:t>tuleb</a:t>
            </a:r>
            <a:r>
              <a:rPr lang="en-US" sz="2000" i="0" dirty="0">
                <a:solidFill>
                  <a:srgbClr val="333333"/>
                </a:solidFill>
                <a:effectLst/>
              </a:rPr>
              <a:t> just </a:t>
            </a:r>
            <a:r>
              <a:rPr lang="en-US" sz="2000" i="0" dirty="0" err="1">
                <a:solidFill>
                  <a:srgbClr val="333333"/>
                </a:solidFill>
                <a:effectLst/>
              </a:rPr>
              <a:t>nimelt</a:t>
            </a:r>
            <a:r>
              <a:rPr lang="en-US" sz="2000" i="0" dirty="0">
                <a:solidFill>
                  <a:srgbClr val="333333"/>
                </a:solidFill>
                <a:effectLst/>
              </a:rPr>
              <a:t> </a:t>
            </a:r>
            <a:r>
              <a:rPr lang="en-US" sz="2000" i="0" dirty="0" err="1">
                <a:solidFill>
                  <a:srgbClr val="333333"/>
                </a:solidFill>
                <a:effectLst/>
              </a:rPr>
              <a:t>panustada</a:t>
            </a:r>
            <a:r>
              <a:rPr lang="en-US" sz="2000" i="0" dirty="0">
                <a:solidFill>
                  <a:srgbClr val="333333"/>
                </a:solidFill>
                <a:effectLst/>
              </a:rPr>
              <a:t> </a:t>
            </a:r>
            <a:r>
              <a:rPr lang="en-US" sz="2000" i="0" dirty="0" err="1">
                <a:solidFill>
                  <a:srgbClr val="333333"/>
                </a:solidFill>
                <a:effectLst/>
              </a:rPr>
              <a:t>rahaliselt</a:t>
            </a:r>
            <a:r>
              <a:rPr lang="en-US" sz="2000" b="0" i="0" dirty="0">
                <a:solidFill>
                  <a:srgbClr val="333333"/>
                </a:solidFill>
                <a:effectLst/>
              </a:rPr>
              <a:t>, </a:t>
            </a:r>
            <a:r>
              <a:rPr lang="en-US" sz="2000" b="0" i="0" dirty="0" err="1">
                <a:solidFill>
                  <a:srgbClr val="333333"/>
                </a:solidFill>
                <a:effectLst/>
              </a:rPr>
              <a:t>mitte</a:t>
            </a:r>
            <a:r>
              <a:rPr lang="en-US" sz="2000" b="0" i="0" dirty="0">
                <a:solidFill>
                  <a:srgbClr val="333333"/>
                </a:solidFill>
                <a:effectLst/>
              </a:rPr>
              <a:t> </a:t>
            </a:r>
            <a:r>
              <a:rPr lang="en-US" sz="2000" b="0" i="0" dirty="0" err="1">
                <a:solidFill>
                  <a:srgbClr val="333333"/>
                </a:solidFill>
                <a:effectLst/>
              </a:rPr>
              <a:t>haihtuva</a:t>
            </a:r>
            <a:r>
              <a:rPr lang="en-US" sz="2000" b="0" i="0" dirty="0">
                <a:solidFill>
                  <a:srgbClr val="333333"/>
                </a:solidFill>
                <a:effectLst/>
              </a:rPr>
              <a:t> </a:t>
            </a:r>
            <a:r>
              <a:rPr lang="en-US" sz="2000" b="0" i="0" dirty="0" err="1">
                <a:solidFill>
                  <a:srgbClr val="333333"/>
                </a:solidFill>
                <a:effectLst/>
              </a:rPr>
              <a:t>sooja</a:t>
            </a:r>
            <a:r>
              <a:rPr lang="en-US" sz="2000" b="0" i="0" dirty="0">
                <a:solidFill>
                  <a:srgbClr val="333333"/>
                </a:solidFill>
                <a:effectLst/>
              </a:rPr>
              <a:t> </a:t>
            </a:r>
            <a:r>
              <a:rPr lang="en-US" sz="2000" b="0" i="0" dirty="0" err="1">
                <a:solidFill>
                  <a:srgbClr val="333333"/>
                </a:solidFill>
                <a:effectLst/>
              </a:rPr>
              <a:t>auruna</a:t>
            </a:r>
            <a:r>
              <a:rPr lang="en-US" sz="2000" b="0" i="0" dirty="0">
                <a:solidFill>
                  <a:srgbClr val="333333"/>
                </a:solidFill>
                <a:effectLst/>
              </a:rPr>
              <a:t> </a:t>
            </a:r>
            <a:r>
              <a:rPr lang="en-US" sz="2000" b="0" i="0" dirty="0" err="1">
                <a:solidFill>
                  <a:srgbClr val="333333"/>
                </a:solidFill>
                <a:effectLst/>
              </a:rPr>
              <a:t>poliitretooriliselt</a:t>
            </a:r>
            <a:endParaRPr lang="et-EE" sz="2000" b="0" i="0" dirty="0">
              <a:solidFill>
                <a:srgbClr val="333333"/>
              </a:solidFill>
              <a:effectLst/>
            </a:endParaRPr>
          </a:p>
          <a:p>
            <a:pPr algn="just"/>
            <a:r>
              <a:rPr lang="et-EE" sz="2000" dirty="0">
                <a:solidFill>
                  <a:srgbClr val="333333"/>
                </a:solidFill>
              </a:rPr>
              <a:t>Eesti ettevõtluse väiksus ei soodusta teadusprodukti tehnoloogiaks väljaarendamist ja juurutamist =&gt; vaja toetust</a:t>
            </a:r>
            <a:endParaRPr lang="et-EE" sz="2000" b="0" i="0" dirty="0">
              <a:solidFill>
                <a:srgbClr val="333333"/>
              </a:solidFill>
              <a:effectLst/>
            </a:endParaRPr>
          </a:p>
          <a:p>
            <a:pPr algn="just"/>
            <a:r>
              <a:rPr lang="en-US" sz="2000" b="0" i="0" dirty="0" err="1">
                <a:solidFill>
                  <a:srgbClr val="333333"/>
                </a:solidFill>
                <a:effectLst/>
              </a:rPr>
              <a:t>Meil</a:t>
            </a:r>
            <a:r>
              <a:rPr lang="en-US" sz="2000" b="0" i="0" dirty="0">
                <a:solidFill>
                  <a:srgbClr val="333333"/>
                </a:solidFill>
                <a:effectLst/>
              </a:rPr>
              <a:t> on </a:t>
            </a:r>
            <a:r>
              <a:rPr lang="en-US" sz="2000" b="0" i="0" dirty="0" err="1">
                <a:solidFill>
                  <a:srgbClr val="333333"/>
                </a:solidFill>
                <a:effectLst/>
              </a:rPr>
              <a:t>vaja</a:t>
            </a:r>
            <a:r>
              <a:rPr lang="en-US" sz="2000" b="0" i="0" dirty="0">
                <a:solidFill>
                  <a:srgbClr val="333333"/>
                </a:solidFill>
                <a:effectLst/>
              </a:rPr>
              <a:t> </a:t>
            </a:r>
            <a:r>
              <a:rPr lang="en-US" sz="2000" b="0" i="0" dirty="0" err="1">
                <a:solidFill>
                  <a:srgbClr val="333333"/>
                </a:solidFill>
                <a:effectLst/>
              </a:rPr>
              <a:t>liikuda</a:t>
            </a:r>
            <a:r>
              <a:rPr lang="en-US" sz="2000" b="0" i="0" dirty="0">
                <a:solidFill>
                  <a:srgbClr val="333333"/>
                </a:solidFill>
                <a:effectLst/>
              </a:rPr>
              <a:t> </a:t>
            </a:r>
            <a:r>
              <a:rPr lang="en-US" sz="2000" b="0" i="0" dirty="0" err="1">
                <a:solidFill>
                  <a:srgbClr val="333333"/>
                </a:solidFill>
                <a:effectLst/>
              </a:rPr>
              <a:t>ülemaailmses</a:t>
            </a:r>
            <a:r>
              <a:rPr lang="en-US" sz="2000" b="0" i="0" dirty="0">
                <a:solidFill>
                  <a:srgbClr val="333333"/>
                </a:solidFill>
                <a:effectLst/>
              </a:rPr>
              <a:t> </a:t>
            </a:r>
            <a:r>
              <a:rPr lang="en-US" sz="2000" b="0" i="0" dirty="0" err="1">
                <a:solidFill>
                  <a:srgbClr val="333333"/>
                </a:solidFill>
                <a:effectLst/>
              </a:rPr>
              <a:t>väärtusahelas</a:t>
            </a:r>
            <a:r>
              <a:rPr lang="en-US" sz="2000" b="0" i="0" dirty="0">
                <a:solidFill>
                  <a:srgbClr val="333333"/>
                </a:solidFill>
                <a:effectLst/>
              </a:rPr>
              <a:t> </a:t>
            </a:r>
            <a:r>
              <a:rPr lang="en-US" sz="2000" b="0" i="0" dirty="0" err="1">
                <a:solidFill>
                  <a:srgbClr val="333333"/>
                </a:solidFill>
                <a:effectLst/>
              </a:rPr>
              <a:t>kõrgemale</a:t>
            </a:r>
            <a:r>
              <a:rPr lang="en-US" sz="2000" b="0" i="0" dirty="0">
                <a:solidFill>
                  <a:srgbClr val="333333"/>
                </a:solidFill>
                <a:effectLst/>
              </a:rPr>
              <a:t>, et </a:t>
            </a:r>
            <a:r>
              <a:rPr lang="en-US" sz="2000" b="0" i="0" dirty="0" err="1">
                <a:solidFill>
                  <a:srgbClr val="333333"/>
                </a:solidFill>
                <a:effectLst/>
              </a:rPr>
              <a:t>teenida</a:t>
            </a:r>
            <a:r>
              <a:rPr lang="en-US" sz="2000" b="0" i="0" dirty="0">
                <a:solidFill>
                  <a:srgbClr val="333333"/>
                </a:solidFill>
                <a:effectLst/>
              </a:rPr>
              <a:t> </a:t>
            </a:r>
            <a:r>
              <a:rPr lang="en-US" sz="2000" b="0" i="0" dirty="0" err="1">
                <a:solidFill>
                  <a:srgbClr val="333333"/>
                </a:solidFill>
                <a:effectLst/>
              </a:rPr>
              <a:t>rahvusvahelistelt</a:t>
            </a:r>
            <a:r>
              <a:rPr lang="en-US" sz="2000" b="0" i="0" dirty="0">
                <a:solidFill>
                  <a:srgbClr val="333333"/>
                </a:solidFill>
                <a:effectLst/>
              </a:rPr>
              <a:t> </a:t>
            </a:r>
            <a:r>
              <a:rPr lang="en-US" sz="2000" b="0" i="0" dirty="0" err="1">
                <a:solidFill>
                  <a:srgbClr val="333333"/>
                </a:solidFill>
                <a:effectLst/>
              </a:rPr>
              <a:t>turgudelt</a:t>
            </a:r>
            <a:r>
              <a:rPr lang="en-US" sz="2000" b="0" i="0" dirty="0">
                <a:solidFill>
                  <a:srgbClr val="333333"/>
                </a:solidFill>
                <a:effectLst/>
              </a:rPr>
              <a:t> </a:t>
            </a:r>
            <a:r>
              <a:rPr lang="en-US" sz="2000" b="0" i="0" dirty="0" err="1">
                <a:solidFill>
                  <a:srgbClr val="333333"/>
                </a:solidFill>
                <a:effectLst/>
              </a:rPr>
              <a:t>suuremat</a:t>
            </a:r>
            <a:r>
              <a:rPr lang="en-US" sz="2000" b="0" i="0" dirty="0">
                <a:solidFill>
                  <a:srgbClr val="333333"/>
                </a:solidFill>
                <a:effectLst/>
              </a:rPr>
              <a:t> </a:t>
            </a:r>
            <a:r>
              <a:rPr lang="en-US" sz="2000" b="0" i="0" dirty="0" err="1">
                <a:solidFill>
                  <a:srgbClr val="333333"/>
                </a:solidFill>
                <a:effectLst/>
              </a:rPr>
              <a:t>tulu</a:t>
            </a:r>
            <a:r>
              <a:rPr lang="en-US" sz="2000" b="0" i="0" dirty="0">
                <a:solidFill>
                  <a:srgbClr val="333333"/>
                </a:solidFill>
                <a:effectLst/>
              </a:rPr>
              <a:t> ja </a:t>
            </a:r>
            <a:r>
              <a:rPr lang="en-US" sz="2000" b="0" i="0" dirty="0" err="1">
                <a:solidFill>
                  <a:srgbClr val="333333"/>
                </a:solidFill>
                <a:effectLst/>
              </a:rPr>
              <a:t>seeläbi</a:t>
            </a:r>
            <a:r>
              <a:rPr lang="en-US" sz="2000" b="0" i="0" dirty="0">
                <a:solidFill>
                  <a:srgbClr val="333333"/>
                </a:solidFill>
                <a:effectLst/>
              </a:rPr>
              <a:t> </a:t>
            </a:r>
            <a:r>
              <a:rPr lang="en-US" sz="2000" b="0" i="0" dirty="0" err="1">
                <a:solidFill>
                  <a:srgbClr val="333333"/>
                </a:solidFill>
                <a:effectLst/>
              </a:rPr>
              <a:t>kasvatada</a:t>
            </a:r>
            <a:r>
              <a:rPr lang="en-US" sz="2000" b="0" i="0" dirty="0">
                <a:solidFill>
                  <a:srgbClr val="333333"/>
                </a:solidFill>
                <a:effectLst/>
              </a:rPr>
              <a:t> ka </a:t>
            </a:r>
            <a:r>
              <a:rPr lang="en-US" sz="2000" b="0" i="0" dirty="0" err="1">
                <a:solidFill>
                  <a:srgbClr val="333333"/>
                </a:solidFill>
                <a:effectLst/>
              </a:rPr>
              <a:t>ettevõtete</a:t>
            </a:r>
            <a:r>
              <a:rPr lang="en-US" sz="2000" b="0" i="0" dirty="0">
                <a:solidFill>
                  <a:srgbClr val="333333"/>
                </a:solidFill>
                <a:effectLst/>
              </a:rPr>
              <a:t> </a:t>
            </a:r>
            <a:r>
              <a:rPr lang="en-US" sz="2000" b="0" i="0" dirty="0" err="1">
                <a:solidFill>
                  <a:srgbClr val="333333"/>
                </a:solidFill>
                <a:effectLst/>
              </a:rPr>
              <a:t>sissetulekuid</a:t>
            </a:r>
            <a:r>
              <a:rPr lang="et-EE" sz="2000" dirty="0">
                <a:solidFill>
                  <a:srgbClr val="333333"/>
                </a:solidFill>
              </a:rPr>
              <a:t> </a:t>
            </a:r>
          </a:p>
          <a:p>
            <a:pPr algn="just">
              <a:buFont typeface="Symbol" panose="05050102010706020507" pitchFamily="18" charset="2"/>
              <a:buChar char="Þ"/>
            </a:pPr>
            <a:r>
              <a:rPr lang="et-EE" sz="2000" dirty="0">
                <a:solidFill>
                  <a:srgbClr val="333333"/>
                </a:solidFill>
              </a:rPr>
              <a:t>Kaks </a:t>
            </a:r>
            <a:r>
              <a:rPr lang="et-EE" sz="2000" b="0" i="0" dirty="0">
                <a:solidFill>
                  <a:srgbClr val="333333"/>
                </a:solidFill>
                <a:effectLst/>
              </a:rPr>
              <a:t>teed: </a:t>
            </a:r>
            <a:r>
              <a:rPr lang="en-US" sz="2000" b="0" i="0" dirty="0" err="1">
                <a:solidFill>
                  <a:srgbClr val="333333"/>
                </a:solidFill>
                <a:effectLst/>
                <a:latin typeface="proxima_nova"/>
              </a:rPr>
              <a:t>suurendada</a:t>
            </a:r>
            <a:r>
              <a:rPr lang="en-US" sz="2000" b="0" i="0" dirty="0">
                <a:solidFill>
                  <a:srgbClr val="333333"/>
                </a:solidFill>
                <a:effectLst/>
                <a:latin typeface="proxima_nova"/>
              </a:rPr>
              <a:t> </a:t>
            </a:r>
            <a:r>
              <a:rPr lang="en-US" sz="2000" b="0" i="0" dirty="0" err="1">
                <a:solidFill>
                  <a:srgbClr val="333333"/>
                </a:solidFill>
                <a:effectLst/>
                <a:latin typeface="proxima_nova"/>
              </a:rPr>
              <a:t>tööstuse-ettevõtluse</a:t>
            </a:r>
            <a:r>
              <a:rPr lang="en-US" sz="2000" b="0" i="0" dirty="0">
                <a:solidFill>
                  <a:srgbClr val="333333"/>
                </a:solidFill>
                <a:effectLst/>
                <a:latin typeface="proxima_nova"/>
              </a:rPr>
              <a:t> </a:t>
            </a:r>
            <a:r>
              <a:rPr lang="en-US" sz="2000" b="0" i="0" dirty="0" err="1">
                <a:solidFill>
                  <a:srgbClr val="333333"/>
                </a:solidFill>
                <a:effectLst/>
                <a:latin typeface="proxima_nova"/>
              </a:rPr>
              <a:t>tõhusust</a:t>
            </a:r>
            <a:r>
              <a:rPr lang="en-US" sz="2000" b="0" i="0" dirty="0">
                <a:solidFill>
                  <a:srgbClr val="333333"/>
                </a:solidFill>
                <a:effectLst/>
                <a:latin typeface="proxima_nova"/>
              </a:rPr>
              <a:t> ja </a:t>
            </a:r>
            <a:r>
              <a:rPr lang="en-US" sz="2000" b="0" i="0" dirty="0" err="1">
                <a:solidFill>
                  <a:srgbClr val="333333"/>
                </a:solidFill>
                <a:effectLst/>
                <a:latin typeface="proxima_nova"/>
              </a:rPr>
              <a:t>efektiivsust</a:t>
            </a:r>
            <a:r>
              <a:rPr lang="en-US" sz="2000" b="0" i="0" dirty="0">
                <a:solidFill>
                  <a:srgbClr val="333333"/>
                </a:solidFill>
                <a:effectLst/>
                <a:latin typeface="proxima_nova"/>
              </a:rPr>
              <a:t> </a:t>
            </a:r>
            <a:r>
              <a:rPr lang="en-US" sz="2000" b="0" i="0" dirty="0" err="1">
                <a:solidFill>
                  <a:srgbClr val="333333"/>
                </a:solidFill>
                <a:effectLst/>
                <a:latin typeface="proxima_nova"/>
              </a:rPr>
              <a:t>ning</a:t>
            </a:r>
            <a:r>
              <a:rPr lang="en-US" sz="2000" b="0" i="0" dirty="0">
                <a:solidFill>
                  <a:srgbClr val="333333"/>
                </a:solidFill>
                <a:effectLst/>
                <a:latin typeface="proxima_nova"/>
              </a:rPr>
              <a:t> </a:t>
            </a:r>
            <a:r>
              <a:rPr lang="en-US" sz="2000" b="0" i="0" dirty="0" err="1">
                <a:solidFill>
                  <a:srgbClr val="333333"/>
                </a:solidFill>
                <a:effectLst/>
                <a:latin typeface="proxima_nova"/>
              </a:rPr>
              <a:t>teiseks</a:t>
            </a:r>
            <a:r>
              <a:rPr lang="en-US" sz="2000" b="0" i="0" dirty="0">
                <a:solidFill>
                  <a:srgbClr val="333333"/>
                </a:solidFill>
                <a:effectLst/>
                <a:latin typeface="proxima_nova"/>
              </a:rPr>
              <a:t> </a:t>
            </a:r>
            <a:r>
              <a:rPr lang="en-US" sz="2000" b="0" i="0" dirty="0" err="1">
                <a:solidFill>
                  <a:srgbClr val="333333"/>
                </a:solidFill>
                <a:effectLst/>
                <a:latin typeface="proxima_nova"/>
              </a:rPr>
              <a:t>luua</a:t>
            </a:r>
            <a:r>
              <a:rPr lang="en-US" sz="2000" b="0" i="0" dirty="0">
                <a:solidFill>
                  <a:srgbClr val="333333"/>
                </a:solidFill>
                <a:effectLst/>
                <a:latin typeface="proxima_nova"/>
              </a:rPr>
              <a:t> </a:t>
            </a:r>
            <a:r>
              <a:rPr lang="en-US" sz="2000" b="0" i="0" dirty="0" err="1">
                <a:solidFill>
                  <a:srgbClr val="333333"/>
                </a:solidFill>
                <a:effectLst/>
                <a:latin typeface="proxima_nova"/>
              </a:rPr>
              <a:t>kohe</a:t>
            </a:r>
            <a:r>
              <a:rPr lang="en-US" sz="2000" b="0" i="0" dirty="0">
                <a:solidFill>
                  <a:srgbClr val="333333"/>
                </a:solidFill>
                <a:effectLst/>
                <a:latin typeface="proxima_nova"/>
              </a:rPr>
              <a:t> </a:t>
            </a:r>
            <a:r>
              <a:rPr lang="en-US" sz="2000" b="0" i="0" dirty="0" err="1">
                <a:solidFill>
                  <a:srgbClr val="333333"/>
                </a:solidFill>
                <a:effectLst/>
                <a:latin typeface="proxima_nova"/>
              </a:rPr>
              <a:t>algselt</a:t>
            </a:r>
            <a:r>
              <a:rPr lang="en-US" sz="2000" b="0" i="0" dirty="0">
                <a:solidFill>
                  <a:srgbClr val="333333"/>
                </a:solidFill>
                <a:effectLst/>
                <a:latin typeface="proxima_nova"/>
              </a:rPr>
              <a:t> </a:t>
            </a:r>
            <a:r>
              <a:rPr lang="en-US" sz="2000" b="0" i="0" dirty="0" err="1">
                <a:solidFill>
                  <a:srgbClr val="333333"/>
                </a:solidFill>
                <a:effectLst/>
                <a:latin typeface="proxima_nova"/>
              </a:rPr>
              <a:t>uusi</a:t>
            </a:r>
            <a:r>
              <a:rPr lang="en-US" sz="2000" b="0" i="0" dirty="0">
                <a:solidFill>
                  <a:srgbClr val="333333"/>
                </a:solidFill>
                <a:effectLst/>
                <a:latin typeface="proxima_nova"/>
              </a:rPr>
              <a:t> </a:t>
            </a:r>
            <a:r>
              <a:rPr lang="en-US" sz="2000" b="0" i="0" dirty="0" err="1">
                <a:solidFill>
                  <a:srgbClr val="333333"/>
                </a:solidFill>
                <a:effectLst/>
                <a:latin typeface="proxima_nova"/>
              </a:rPr>
              <a:t>väärtusahela</a:t>
            </a:r>
            <a:r>
              <a:rPr lang="en-US" sz="2000" b="0" i="0" dirty="0">
                <a:solidFill>
                  <a:srgbClr val="333333"/>
                </a:solidFill>
                <a:effectLst/>
                <a:latin typeface="proxima_nova"/>
              </a:rPr>
              <a:t> </a:t>
            </a:r>
            <a:r>
              <a:rPr lang="en-US" sz="2000" b="0" i="0" dirty="0" err="1">
                <a:solidFill>
                  <a:srgbClr val="333333"/>
                </a:solidFill>
                <a:effectLst/>
                <a:latin typeface="proxima_nova"/>
              </a:rPr>
              <a:t>tippu</a:t>
            </a:r>
            <a:r>
              <a:rPr lang="en-US" sz="2000" b="0" i="0" dirty="0">
                <a:solidFill>
                  <a:srgbClr val="333333"/>
                </a:solidFill>
                <a:effectLst/>
                <a:latin typeface="proxima_nova"/>
              </a:rPr>
              <a:t> </a:t>
            </a:r>
            <a:r>
              <a:rPr lang="en-US" sz="2000" b="0" i="0" dirty="0" err="1">
                <a:solidFill>
                  <a:srgbClr val="333333"/>
                </a:solidFill>
                <a:effectLst/>
                <a:latin typeface="proxima_nova"/>
              </a:rPr>
              <a:t>kuuluva</a:t>
            </a:r>
            <a:r>
              <a:rPr lang="en-US" sz="2000" b="0" i="0" dirty="0">
                <a:solidFill>
                  <a:srgbClr val="333333"/>
                </a:solidFill>
                <a:effectLst/>
                <a:latin typeface="proxima_nova"/>
              </a:rPr>
              <a:t> </a:t>
            </a:r>
            <a:r>
              <a:rPr lang="en-US" sz="2000" b="0" i="0" dirty="0" err="1">
                <a:solidFill>
                  <a:srgbClr val="333333"/>
                </a:solidFill>
                <a:effectLst/>
                <a:latin typeface="proxima_nova"/>
              </a:rPr>
              <a:t>ärimudeliga</a:t>
            </a:r>
            <a:r>
              <a:rPr lang="en-US" sz="2000" b="0" i="0" dirty="0">
                <a:solidFill>
                  <a:srgbClr val="333333"/>
                </a:solidFill>
                <a:effectLst/>
                <a:latin typeface="proxima_nova"/>
              </a:rPr>
              <a:t> </a:t>
            </a:r>
            <a:r>
              <a:rPr lang="en-US" sz="2000" b="0" i="0" dirty="0" err="1">
                <a:solidFill>
                  <a:srgbClr val="333333"/>
                </a:solidFill>
                <a:effectLst/>
                <a:latin typeface="proxima_nova"/>
              </a:rPr>
              <a:t>ettevõtteid</a:t>
            </a:r>
            <a:endParaRPr lang="et-EE" sz="2000" b="0" i="0" dirty="0">
              <a:solidFill>
                <a:srgbClr val="333333"/>
              </a:solidFill>
              <a:effectLst/>
              <a:latin typeface="proxima_nova"/>
            </a:endParaRPr>
          </a:p>
          <a:p>
            <a:pPr algn="just"/>
            <a:r>
              <a:rPr lang="en-US" sz="2000" b="1" i="0" dirty="0" err="1">
                <a:solidFill>
                  <a:srgbClr val="333333"/>
                </a:solidFill>
                <a:effectLst/>
                <a:latin typeface="proxima_nova"/>
              </a:rPr>
              <a:t>Kõik</a:t>
            </a:r>
            <a:r>
              <a:rPr lang="en-US" sz="2000" b="1" i="0" dirty="0">
                <a:solidFill>
                  <a:srgbClr val="333333"/>
                </a:solidFill>
                <a:effectLst/>
                <a:latin typeface="proxima_nova"/>
              </a:rPr>
              <a:t>, </a:t>
            </a:r>
            <a:r>
              <a:rPr lang="en-US" sz="2000" b="1" i="0" dirty="0" err="1">
                <a:solidFill>
                  <a:srgbClr val="333333"/>
                </a:solidFill>
                <a:effectLst/>
                <a:latin typeface="proxima_nova"/>
              </a:rPr>
              <a:t>kes</a:t>
            </a:r>
            <a:r>
              <a:rPr lang="en-US" sz="2000" b="1" i="0" dirty="0">
                <a:solidFill>
                  <a:srgbClr val="333333"/>
                </a:solidFill>
                <a:effectLst/>
                <a:latin typeface="proxima_nova"/>
              </a:rPr>
              <a:t> </a:t>
            </a:r>
            <a:r>
              <a:rPr lang="en-US" sz="2000" b="1" i="0" dirty="0" err="1">
                <a:solidFill>
                  <a:srgbClr val="333333"/>
                </a:solidFill>
                <a:effectLst/>
                <a:latin typeface="proxima_nova"/>
              </a:rPr>
              <a:t>elus</a:t>
            </a:r>
            <a:r>
              <a:rPr lang="en-US" sz="2000" b="1" i="0" dirty="0">
                <a:solidFill>
                  <a:srgbClr val="333333"/>
                </a:solidFill>
                <a:effectLst/>
                <a:latin typeface="proxima_nova"/>
              </a:rPr>
              <a:t> </a:t>
            </a:r>
            <a:r>
              <a:rPr lang="en-US" sz="2000" b="1" i="0" dirty="0" err="1">
                <a:solidFill>
                  <a:srgbClr val="333333"/>
                </a:solidFill>
                <a:effectLst/>
                <a:latin typeface="proxima_nova"/>
              </a:rPr>
              <a:t>edu</a:t>
            </a:r>
            <a:r>
              <a:rPr lang="en-US" sz="2000" b="1" i="0" dirty="0">
                <a:solidFill>
                  <a:srgbClr val="333333"/>
                </a:solidFill>
                <a:effectLst/>
                <a:latin typeface="proxima_nova"/>
              </a:rPr>
              <a:t> </a:t>
            </a:r>
            <a:r>
              <a:rPr lang="en-US" sz="2000" b="1" i="0" dirty="0" err="1">
                <a:solidFill>
                  <a:srgbClr val="333333"/>
                </a:solidFill>
                <a:effectLst/>
                <a:latin typeface="proxima_nova"/>
              </a:rPr>
              <a:t>tahavad</a:t>
            </a:r>
            <a:r>
              <a:rPr lang="en-US" sz="2000" b="1" i="0" dirty="0">
                <a:solidFill>
                  <a:srgbClr val="333333"/>
                </a:solidFill>
                <a:effectLst/>
                <a:latin typeface="proxima_nova"/>
              </a:rPr>
              <a:t> </a:t>
            </a:r>
            <a:r>
              <a:rPr lang="en-US" sz="2000" b="1" i="0" dirty="0" err="1">
                <a:solidFill>
                  <a:srgbClr val="333333"/>
                </a:solidFill>
                <a:effectLst/>
                <a:latin typeface="proxima_nova"/>
              </a:rPr>
              <a:t>saavutada</a:t>
            </a:r>
            <a:r>
              <a:rPr lang="en-US" sz="2000" b="1" i="0" dirty="0">
                <a:solidFill>
                  <a:srgbClr val="333333"/>
                </a:solidFill>
                <a:effectLst/>
                <a:latin typeface="proxima_nova"/>
              </a:rPr>
              <a:t>, </a:t>
            </a:r>
            <a:r>
              <a:rPr lang="en-US" sz="2000" b="1" i="0" dirty="0" err="1">
                <a:solidFill>
                  <a:srgbClr val="333333"/>
                </a:solidFill>
                <a:effectLst/>
                <a:latin typeface="proxima_nova"/>
              </a:rPr>
              <a:t>teavad</a:t>
            </a:r>
            <a:r>
              <a:rPr lang="en-US" sz="2000" b="1" i="0" dirty="0">
                <a:solidFill>
                  <a:srgbClr val="333333"/>
                </a:solidFill>
                <a:effectLst/>
                <a:latin typeface="proxima_nova"/>
              </a:rPr>
              <a:t>, et </a:t>
            </a:r>
            <a:r>
              <a:rPr lang="en-US" sz="2000" b="1" i="0" dirty="0" err="1">
                <a:solidFill>
                  <a:srgbClr val="333333"/>
                </a:solidFill>
                <a:effectLst/>
                <a:latin typeface="proxima_nova"/>
              </a:rPr>
              <a:t>esiteks</a:t>
            </a:r>
            <a:r>
              <a:rPr lang="en-US" sz="2000" b="1" i="0" dirty="0">
                <a:solidFill>
                  <a:srgbClr val="333333"/>
                </a:solidFill>
                <a:effectLst/>
                <a:latin typeface="proxima_nova"/>
              </a:rPr>
              <a:t> </a:t>
            </a:r>
            <a:r>
              <a:rPr lang="en-US" sz="2000" b="1" i="0" dirty="0" err="1">
                <a:solidFill>
                  <a:srgbClr val="333333"/>
                </a:solidFill>
                <a:effectLst/>
                <a:latin typeface="proxima_nova"/>
              </a:rPr>
              <a:t>peab</a:t>
            </a:r>
            <a:r>
              <a:rPr lang="en-US" sz="2000" b="1" i="0" dirty="0">
                <a:solidFill>
                  <a:srgbClr val="333333"/>
                </a:solidFill>
                <a:effectLst/>
                <a:latin typeface="proxima_nova"/>
              </a:rPr>
              <a:t> </a:t>
            </a:r>
            <a:r>
              <a:rPr lang="en-US" sz="2000" b="1" i="0" dirty="0" err="1">
                <a:solidFill>
                  <a:srgbClr val="333333"/>
                </a:solidFill>
                <a:effectLst/>
                <a:latin typeface="proxima_nova"/>
              </a:rPr>
              <a:t>tegema</a:t>
            </a:r>
            <a:r>
              <a:rPr lang="en-US" sz="2000" b="1" i="0" dirty="0">
                <a:solidFill>
                  <a:srgbClr val="333333"/>
                </a:solidFill>
                <a:effectLst/>
                <a:latin typeface="proxima_nova"/>
              </a:rPr>
              <a:t> </a:t>
            </a:r>
            <a:r>
              <a:rPr lang="en-US" sz="2000" b="1" i="0" dirty="0" err="1">
                <a:solidFill>
                  <a:srgbClr val="333333"/>
                </a:solidFill>
                <a:effectLst/>
                <a:latin typeface="proxima_nova"/>
              </a:rPr>
              <a:t>õigeid</a:t>
            </a:r>
            <a:r>
              <a:rPr lang="en-US" sz="2000" b="1" i="0" dirty="0">
                <a:solidFill>
                  <a:srgbClr val="333333"/>
                </a:solidFill>
                <a:effectLst/>
                <a:latin typeface="proxima_nova"/>
              </a:rPr>
              <a:t> </a:t>
            </a:r>
            <a:r>
              <a:rPr lang="en-US" sz="2000" b="1" i="0" dirty="0" err="1">
                <a:solidFill>
                  <a:srgbClr val="333333"/>
                </a:solidFill>
                <a:effectLst/>
                <a:latin typeface="proxima_nova"/>
              </a:rPr>
              <a:t>asju</a:t>
            </a:r>
            <a:r>
              <a:rPr lang="en-US" sz="2000" b="1" i="0" dirty="0">
                <a:solidFill>
                  <a:srgbClr val="333333"/>
                </a:solidFill>
                <a:effectLst/>
                <a:latin typeface="proxima_nova"/>
              </a:rPr>
              <a:t>, ja </a:t>
            </a:r>
            <a:r>
              <a:rPr lang="en-US" sz="2000" b="1" i="0" dirty="0" err="1">
                <a:solidFill>
                  <a:srgbClr val="333333"/>
                </a:solidFill>
                <a:effectLst/>
                <a:latin typeface="proxima_nova"/>
              </a:rPr>
              <a:t>teiseks</a:t>
            </a:r>
            <a:r>
              <a:rPr lang="en-US" sz="2000" b="1" i="0" dirty="0">
                <a:solidFill>
                  <a:srgbClr val="333333"/>
                </a:solidFill>
                <a:effectLst/>
                <a:latin typeface="proxima_nova"/>
              </a:rPr>
              <a:t>, </a:t>
            </a:r>
            <a:r>
              <a:rPr lang="en-US" sz="2000" b="1" i="0" dirty="0" err="1">
                <a:solidFill>
                  <a:srgbClr val="333333"/>
                </a:solidFill>
                <a:effectLst/>
                <a:latin typeface="proxima_nova"/>
              </a:rPr>
              <a:t>neid</a:t>
            </a:r>
            <a:r>
              <a:rPr lang="en-US" sz="2000" b="1" i="0" dirty="0">
                <a:solidFill>
                  <a:srgbClr val="333333"/>
                </a:solidFill>
                <a:effectLst/>
                <a:latin typeface="proxima_nova"/>
              </a:rPr>
              <a:t> </a:t>
            </a:r>
            <a:r>
              <a:rPr lang="en-US" sz="2000" b="1" i="0" dirty="0" err="1">
                <a:solidFill>
                  <a:srgbClr val="333333"/>
                </a:solidFill>
                <a:effectLst/>
                <a:latin typeface="proxima_nova"/>
              </a:rPr>
              <a:t>õigeid</a:t>
            </a:r>
            <a:r>
              <a:rPr lang="en-US" sz="2000" b="1" i="0" dirty="0">
                <a:solidFill>
                  <a:srgbClr val="333333"/>
                </a:solidFill>
                <a:effectLst/>
                <a:latin typeface="proxima_nova"/>
              </a:rPr>
              <a:t> </a:t>
            </a:r>
            <a:r>
              <a:rPr lang="en-US" sz="2000" b="1" i="0" dirty="0" err="1">
                <a:solidFill>
                  <a:srgbClr val="333333"/>
                </a:solidFill>
                <a:effectLst/>
                <a:latin typeface="proxima_nova"/>
              </a:rPr>
              <a:t>asju</a:t>
            </a:r>
            <a:r>
              <a:rPr lang="en-US" sz="2000" b="1" i="0" dirty="0">
                <a:solidFill>
                  <a:srgbClr val="333333"/>
                </a:solidFill>
                <a:effectLst/>
                <a:latin typeface="proxima_nova"/>
              </a:rPr>
              <a:t> on </a:t>
            </a:r>
            <a:r>
              <a:rPr lang="en-US" sz="2000" b="1" i="0" dirty="0" err="1">
                <a:solidFill>
                  <a:srgbClr val="333333"/>
                </a:solidFill>
                <a:effectLst/>
                <a:latin typeface="proxima_nova"/>
              </a:rPr>
              <a:t>vaja</a:t>
            </a:r>
            <a:r>
              <a:rPr lang="en-US" sz="2000" b="1" i="0" dirty="0">
                <a:solidFill>
                  <a:srgbClr val="333333"/>
                </a:solidFill>
                <a:effectLst/>
                <a:latin typeface="proxima_nova"/>
              </a:rPr>
              <a:t> ka </a:t>
            </a:r>
            <a:r>
              <a:rPr lang="en-US" sz="2000" b="1" i="0" dirty="0" err="1">
                <a:solidFill>
                  <a:srgbClr val="333333"/>
                </a:solidFill>
                <a:effectLst/>
                <a:latin typeface="proxima_nova"/>
              </a:rPr>
              <a:t>õigesti</a:t>
            </a:r>
            <a:r>
              <a:rPr lang="en-US" sz="2000" b="1" i="0" dirty="0">
                <a:solidFill>
                  <a:srgbClr val="333333"/>
                </a:solidFill>
                <a:effectLst/>
                <a:latin typeface="proxima_nova"/>
              </a:rPr>
              <a:t> </a:t>
            </a:r>
            <a:r>
              <a:rPr lang="en-US" sz="2000" b="1" i="0" dirty="0" err="1">
                <a:solidFill>
                  <a:srgbClr val="333333"/>
                </a:solidFill>
                <a:effectLst/>
                <a:latin typeface="proxima_nova"/>
              </a:rPr>
              <a:t>teha</a:t>
            </a:r>
            <a:r>
              <a:rPr lang="en-US" sz="2000" b="1" i="0" dirty="0">
                <a:solidFill>
                  <a:srgbClr val="333333"/>
                </a:solidFill>
                <a:effectLst/>
                <a:latin typeface="proxima_nova"/>
              </a:rPr>
              <a:t>.</a:t>
            </a:r>
            <a:r>
              <a:rPr lang="en-US" sz="2000" b="0" i="0" dirty="0">
                <a:solidFill>
                  <a:srgbClr val="333333"/>
                </a:solidFill>
                <a:effectLst/>
                <a:latin typeface="proxima_nova"/>
              </a:rPr>
              <a:t> </a:t>
            </a:r>
            <a:r>
              <a:rPr lang="en-US" sz="2000" b="0" i="0" dirty="0" err="1">
                <a:solidFill>
                  <a:srgbClr val="333333"/>
                </a:solidFill>
                <a:effectLst/>
                <a:latin typeface="proxima_nova"/>
              </a:rPr>
              <a:t>Kuulus</a:t>
            </a:r>
            <a:r>
              <a:rPr lang="en-US" sz="2000" b="0" i="0" dirty="0">
                <a:solidFill>
                  <a:srgbClr val="333333"/>
                </a:solidFill>
                <a:effectLst/>
                <a:latin typeface="proxima_nova"/>
              </a:rPr>
              <a:t> </a:t>
            </a:r>
            <a:r>
              <a:rPr lang="en-US" sz="2000" b="0" i="0" dirty="0" err="1">
                <a:solidFill>
                  <a:srgbClr val="333333"/>
                </a:solidFill>
                <a:effectLst/>
                <a:latin typeface="proxima_nova"/>
              </a:rPr>
              <a:t>inglaste</a:t>
            </a:r>
            <a:r>
              <a:rPr lang="en-US" sz="2000" b="0" i="0" dirty="0">
                <a:solidFill>
                  <a:srgbClr val="333333"/>
                </a:solidFill>
                <a:effectLst/>
                <a:latin typeface="proxima_nova"/>
              </a:rPr>
              <a:t> </a:t>
            </a:r>
            <a:r>
              <a:rPr lang="en-US" sz="2000" b="0" i="0" dirty="0" err="1">
                <a:solidFill>
                  <a:srgbClr val="333333"/>
                </a:solidFill>
                <a:effectLst/>
                <a:latin typeface="proxima_nova"/>
              </a:rPr>
              <a:t>aksioom</a:t>
            </a:r>
            <a:r>
              <a:rPr lang="en-US" sz="2000" b="0" i="0" dirty="0">
                <a:solidFill>
                  <a:srgbClr val="333333"/>
                </a:solidFill>
                <a:effectLst/>
                <a:latin typeface="proxima_nova"/>
              </a:rPr>
              <a:t> </a:t>
            </a:r>
            <a:r>
              <a:rPr lang="en-US" sz="2000" b="0" i="0" dirty="0" err="1">
                <a:solidFill>
                  <a:srgbClr val="333333"/>
                </a:solidFill>
                <a:effectLst/>
                <a:latin typeface="proxima_nova"/>
              </a:rPr>
              <a:t>kinnitab</a:t>
            </a:r>
            <a:r>
              <a:rPr lang="en-US" sz="2000" b="0" i="0" dirty="0">
                <a:solidFill>
                  <a:srgbClr val="333333"/>
                </a:solidFill>
                <a:effectLst/>
                <a:latin typeface="proxima_nova"/>
              </a:rPr>
              <a:t>, et </a:t>
            </a:r>
            <a:r>
              <a:rPr lang="en-US" sz="2000" b="0" i="0" dirty="0" err="1">
                <a:solidFill>
                  <a:srgbClr val="333333"/>
                </a:solidFill>
                <a:effectLst/>
                <a:latin typeface="proxima_nova"/>
              </a:rPr>
              <a:t>saatan</a:t>
            </a:r>
            <a:r>
              <a:rPr lang="en-US" sz="2000" b="0" i="0" dirty="0">
                <a:solidFill>
                  <a:srgbClr val="333333"/>
                </a:solidFill>
                <a:effectLst/>
                <a:latin typeface="proxima_nova"/>
              </a:rPr>
              <a:t> on </a:t>
            </a:r>
            <a:r>
              <a:rPr lang="en-US" sz="2000" b="0" i="0" dirty="0" err="1">
                <a:solidFill>
                  <a:srgbClr val="333333"/>
                </a:solidFill>
                <a:effectLst/>
                <a:latin typeface="proxima_nova"/>
              </a:rPr>
              <a:t>peidus</a:t>
            </a:r>
            <a:r>
              <a:rPr lang="en-US" sz="2000" b="0" i="0" dirty="0">
                <a:solidFill>
                  <a:srgbClr val="333333"/>
                </a:solidFill>
                <a:effectLst/>
                <a:latin typeface="proxima_nova"/>
              </a:rPr>
              <a:t> </a:t>
            </a:r>
            <a:r>
              <a:rPr lang="en-US" sz="2000" b="0" i="0" dirty="0" err="1">
                <a:solidFill>
                  <a:srgbClr val="333333"/>
                </a:solidFill>
                <a:effectLst/>
                <a:latin typeface="proxima_nova"/>
              </a:rPr>
              <a:t>detailides</a:t>
            </a:r>
            <a:r>
              <a:rPr lang="et-EE" sz="2000" b="0" i="0" dirty="0">
                <a:solidFill>
                  <a:srgbClr val="333333"/>
                </a:solidFill>
                <a:effectLst/>
                <a:latin typeface="proxima_nova"/>
              </a:rPr>
              <a:t>…</a:t>
            </a:r>
            <a:endParaRPr lang="et-EE" sz="2000" dirty="0"/>
          </a:p>
        </p:txBody>
      </p:sp>
      <p:sp>
        <p:nvSpPr>
          <p:cNvPr id="4" name="Kuupäeva kohatäide 3">
            <a:extLst>
              <a:ext uri="{FF2B5EF4-FFF2-40B4-BE49-F238E27FC236}">
                <a16:creationId xmlns:a16="http://schemas.microsoft.com/office/drawing/2014/main" xmlns="" id="{9B691BDC-01A2-4E80-8801-71CD10AAB15D}"/>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2D3A1AE9-F643-499A-9800-20C89F8171A5}"/>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004EA952-522B-4638-B71E-6438430C0940}"/>
              </a:ext>
            </a:extLst>
          </p:cNvPr>
          <p:cNvSpPr>
            <a:spLocks noGrp="1"/>
          </p:cNvSpPr>
          <p:nvPr>
            <p:ph type="sldNum" sz="quarter" idx="12"/>
          </p:nvPr>
        </p:nvSpPr>
        <p:spPr/>
        <p:txBody>
          <a:bodyPr/>
          <a:lstStyle/>
          <a:p>
            <a:fld id="{38AF6E46-0DCD-4650-88C6-D70918FAAF47}" type="slidenum">
              <a:rPr lang="en-US" smtClean="0"/>
              <a:t>11</a:t>
            </a:fld>
            <a:endParaRPr lang="en-US"/>
          </a:p>
        </p:txBody>
      </p:sp>
    </p:spTree>
    <p:extLst>
      <p:ext uri="{BB962C8B-B14F-4D97-AF65-F5344CB8AC3E}">
        <p14:creationId xmlns:p14="http://schemas.microsoft.com/office/powerpoint/2010/main" val="341848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04368E3-1FE8-4A2E-8E38-3588372146C3}"/>
              </a:ext>
            </a:extLst>
          </p:cNvPr>
          <p:cNvSpPr>
            <a:spLocks noGrp="1"/>
          </p:cNvSpPr>
          <p:nvPr>
            <p:ph type="title"/>
          </p:nvPr>
        </p:nvSpPr>
        <p:spPr>
          <a:xfrm>
            <a:off x="838200" y="136525"/>
            <a:ext cx="10515600" cy="1325563"/>
          </a:xfrm>
        </p:spPr>
        <p:txBody>
          <a:bodyPr/>
          <a:lstStyle/>
          <a:p>
            <a:pPr algn="ctr"/>
            <a:r>
              <a:rPr lang="et-EE" b="1" dirty="0"/>
              <a:t>Lihtsalt näide lõpetuseks</a:t>
            </a:r>
            <a:endParaRPr lang="en-US" b="1" dirty="0"/>
          </a:p>
        </p:txBody>
      </p:sp>
      <p:sp>
        <p:nvSpPr>
          <p:cNvPr id="3" name="Sisu kohatäide 2">
            <a:extLst>
              <a:ext uri="{FF2B5EF4-FFF2-40B4-BE49-F238E27FC236}">
                <a16:creationId xmlns:a16="http://schemas.microsoft.com/office/drawing/2014/main" xmlns="" id="{B1F7A9B7-C691-4EB1-AF9A-C03551177D06}"/>
              </a:ext>
            </a:extLst>
          </p:cNvPr>
          <p:cNvSpPr>
            <a:spLocks noGrp="1"/>
          </p:cNvSpPr>
          <p:nvPr>
            <p:ph idx="1"/>
          </p:nvPr>
        </p:nvSpPr>
        <p:spPr>
          <a:xfrm>
            <a:off x="838200" y="1181812"/>
            <a:ext cx="10515600" cy="5004383"/>
          </a:xfrm>
        </p:spPr>
        <p:txBody>
          <a:bodyPr>
            <a:normAutofit/>
          </a:bodyPr>
          <a:lstStyle/>
          <a:p>
            <a:r>
              <a:rPr lang="et-EE" b="0" i="0" dirty="0">
                <a:solidFill>
                  <a:srgbClr val="333333"/>
                </a:solidFill>
                <a:effectLst/>
                <a:latin typeface="Open Sans"/>
              </a:rPr>
              <a:t>K</a:t>
            </a:r>
            <a:r>
              <a:rPr lang="en-US" b="0" i="0" dirty="0" err="1">
                <a:solidFill>
                  <a:srgbClr val="333333"/>
                </a:solidFill>
                <a:effectLst/>
                <a:latin typeface="Open Sans"/>
              </a:rPr>
              <a:t>õik</a:t>
            </a:r>
            <a:r>
              <a:rPr lang="en-US" b="0" i="0" dirty="0">
                <a:solidFill>
                  <a:srgbClr val="333333"/>
                </a:solidFill>
                <a:effectLst/>
                <a:latin typeface="Open Sans"/>
              </a:rPr>
              <a:t> Balti </a:t>
            </a:r>
            <a:r>
              <a:rPr lang="en-US" b="0" i="0" dirty="0" err="1">
                <a:solidFill>
                  <a:srgbClr val="333333"/>
                </a:solidFill>
                <a:effectLst/>
                <a:latin typeface="Open Sans"/>
              </a:rPr>
              <a:t>riigid</a:t>
            </a:r>
            <a:r>
              <a:rPr lang="en-US" b="0" i="0" dirty="0">
                <a:solidFill>
                  <a:srgbClr val="333333"/>
                </a:solidFill>
                <a:effectLst/>
                <a:latin typeface="Open Sans"/>
              </a:rPr>
              <a:t> on </a:t>
            </a:r>
            <a:r>
              <a:rPr lang="en-US" b="0" i="0" dirty="0" err="1">
                <a:solidFill>
                  <a:srgbClr val="333333"/>
                </a:solidFill>
                <a:effectLst/>
                <a:latin typeface="Open Sans"/>
              </a:rPr>
              <a:t>teatanud</a:t>
            </a:r>
            <a:r>
              <a:rPr lang="en-US" b="0" i="0" dirty="0">
                <a:solidFill>
                  <a:srgbClr val="333333"/>
                </a:solidFill>
                <a:effectLst/>
                <a:latin typeface="Open Sans"/>
              </a:rPr>
              <a:t> </a:t>
            </a:r>
            <a:r>
              <a:rPr lang="en-US" b="0" i="0" dirty="0" err="1">
                <a:solidFill>
                  <a:srgbClr val="333333"/>
                </a:solidFill>
                <a:effectLst/>
                <a:latin typeface="Open Sans"/>
              </a:rPr>
              <a:t>avaliku</a:t>
            </a:r>
            <a:r>
              <a:rPr lang="en-US" b="0" i="0" dirty="0">
                <a:solidFill>
                  <a:srgbClr val="333333"/>
                </a:solidFill>
                <a:effectLst/>
                <a:latin typeface="Open Sans"/>
              </a:rPr>
              <a:t> </a:t>
            </a:r>
            <a:r>
              <a:rPr lang="en-US" b="0" i="0" dirty="0" err="1">
                <a:solidFill>
                  <a:srgbClr val="333333"/>
                </a:solidFill>
                <a:effectLst/>
                <a:latin typeface="Open Sans"/>
              </a:rPr>
              <a:t>sektori</a:t>
            </a:r>
            <a:r>
              <a:rPr lang="en-US" b="0" i="0" dirty="0">
                <a:solidFill>
                  <a:srgbClr val="333333"/>
                </a:solidFill>
                <a:effectLst/>
                <a:latin typeface="Open Sans"/>
              </a:rPr>
              <a:t> </a:t>
            </a:r>
            <a:r>
              <a:rPr lang="en-US" b="0" i="0" dirty="0" err="1">
                <a:solidFill>
                  <a:srgbClr val="333333"/>
                </a:solidFill>
                <a:effectLst/>
                <a:latin typeface="Open Sans"/>
              </a:rPr>
              <a:t>investeeringute</a:t>
            </a:r>
            <a:r>
              <a:rPr lang="en-US" b="0" i="0" dirty="0">
                <a:solidFill>
                  <a:srgbClr val="333333"/>
                </a:solidFill>
                <a:effectLst/>
                <a:latin typeface="Open Sans"/>
              </a:rPr>
              <a:t> </a:t>
            </a:r>
            <a:r>
              <a:rPr lang="en-US" b="0" i="0" dirty="0" err="1">
                <a:solidFill>
                  <a:srgbClr val="333333"/>
                </a:solidFill>
                <a:effectLst/>
                <a:latin typeface="Open Sans"/>
              </a:rPr>
              <a:t>märkimisväärset</a:t>
            </a:r>
            <a:r>
              <a:rPr lang="en-US" b="0" i="0" dirty="0">
                <a:solidFill>
                  <a:srgbClr val="333333"/>
                </a:solidFill>
                <a:effectLst/>
                <a:latin typeface="Open Sans"/>
              </a:rPr>
              <a:t> </a:t>
            </a:r>
            <a:r>
              <a:rPr lang="en-US" b="0" i="0" dirty="0" err="1">
                <a:solidFill>
                  <a:srgbClr val="333333"/>
                </a:solidFill>
                <a:effectLst/>
                <a:latin typeface="Open Sans"/>
              </a:rPr>
              <a:t>suurendamist</a:t>
            </a:r>
            <a:r>
              <a:rPr lang="en-US" b="0" i="0" dirty="0">
                <a:solidFill>
                  <a:srgbClr val="333333"/>
                </a:solidFill>
                <a:effectLst/>
                <a:latin typeface="Open Sans"/>
              </a:rPr>
              <a:t>, </a:t>
            </a:r>
            <a:r>
              <a:rPr lang="en-US" b="0" i="0" dirty="0" err="1">
                <a:solidFill>
                  <a:srgbClr val="333333"/>
                </a:solidFill>
                <a:effectLst/>
                <a:latin typeface="Open Sans"/>
              </a:rPr>
              <a:t>kuid</a:t>
            </a:r>
            <a:r>
              <a:rPr lang="en-US" b="0" i="0" dirty="0">
                <a:solidFill>
                  <a:srgbClr val="333333"/>
                </a:solidFill>
                <a:effectLst/>
                <a:latin typeface="Open Sans"/>
              </a:rPr>
              <a:t> </a:t>
            </a:r>
            <a:r>
              <a:rPr lang="en-US" b="0" i="0" dirty="0" err="1">
                <a:solidFill>
                  <a:srgbClr val="333333"/>
                </a:solidFill>
                <a:effectLst/>
                <a:latin typeface="Open Sans"/>
              </a:rPr>
              <a:t>seejuures</a:t>
            </a:r>
            <a:r>
              <a:rPr lang="en-US" b="0" i="0" dirty="0">
                <a:solidFill>
                  <a:srgbClr val="333333"/>
                </a:solidFill>
                <a:effectLst/>
                <a:latin typeface="Open Sans"/>
              </a:rPr>
              <a:t> on </a:t>
            </a:r>
            <a:r>
              <a:rPr lang="en-US" b="0" i="0" dirty="0" err="1">
                <a:solidFill>
                  <a:srgbClr val="333333"/>
                </a:solidFill>
                <a:effectLst/>
                <a:latin typeface="Open Sans"/>
              </a:rPr>
              <a:t>oluline</a:t>
            </a:r>
            <a:r>
              <a:rPr lang="en-US" b="0" i="0" dirty="0">
                <a:solidFill>
                  <a:srgbClr val="333333"/>
                </a:solidFill>
                <a:effectLst/>
                <a:latin typeface="Open Sans"/>
              </a:rPr>
              <a:t> </a:t>
            </a:r>
            <a:r>
              <a:rPr lang="en-US" b="0" i="0" dirty="0" err="1">
                <a:solidFill>
                  <a:srgbClr val="333333"/>
                </a:solidFill>
                <a:effectLst/>
                <a:latin typeface="Open Sans"/>
              </a:rPr>
              <a:t>küsimus</a:t>
            </a:r>
            <a:r>
              <a:rPr lang="en-US" b="0" i="0" dirty="0">
                <a:solidFill>
                  <a:srgbClr val="333333"/>
                </a:solidFill>
                <a:effectLst/>
                <a:latin typeface="Open Sans"/>
              </a:rPr>
              <a:t>, </a:t>
            </a:r>
            <a:r>
              <a:rPr lang="en-US" b="0" i="0" dirty="0" err="1">
                <a:solidFill>
                  <a:srgbClr val="333333"/>
                </a:solidFill>
                <a:effectLst/>
                <a:latin typeface="Open Sans"/>
              </a:rPr>
              <a:t>kuidas</a:t>
            </a:r>
            <a:r>
              <a:rPr lang="en-US" b="0" i="0" dirty="0">
                <a:solidFill>
                  <a:srgbClr val="333333"/>
                </a:solidFill>
                <a:effectLst/>
                <a:latin typeface="Open Sans"/>
              </a:rPr>
              <a:t> </a:t>
            </a:r>
            <a:r>
              <a:rPr lang="en-US" b="0" i="0" dirty="0" err="1">
                <a:solidFill>
                  <a:srgbClr val="333333"/>
                </a:solidFill>
                <a:effectLst/>
                <a:latin typeface="Open Sans"/>
              </a:rPr>
              <a:t>seda</a:t>
            </a:r>
            <a:r>
              <a:rPr lang="en-US" b="0" i="0" dirty="0">
                <a:solidFill>
                  <a:srgbClr val="333333"/>
                </a:solidFill>
                <a:effectLst/>
                <a:latin typeface="Open Sans"/>
              </a:rPr>
              <a:t> </a:t>
            </a:r>
            <a:r>
              <a:rPr lang="en-US" b="0" i="0" dirty="0" err="1">
                <a:solidFill>
                  <a:srgbClr val="333333"/>
                </a:solidFill>
                <a:effectLst/>
                <a:latin typeface="Open Sans"/>
              </a:rPr>
              <a:t>jaotada</a:t>
            </a:r>
            <a:r>
              <a:rPr lang="et-EE" b="0" i="0" dirty="0">
                <a:solidFill>
                  <a:srgbClr val="333333"/>
                </a:solidFill>
                <a:effectLst/>
                <a:latin typeface="Open Sans"/>
              </a:rPr>
              <a:t> =&gt; prioriteetsus?</a:t>
            </a:r>
            <a:r>
              <a:rPr lang="en-US" b="0" i="0" dirty="0">
                <a:solidFill>
                  <a:srgbClr val="333333"/>
                </a:solidFill>
                <a:effectLst/>
                <a:latin typeface="Open Sans"/>
              </a:rPr>
              <a:t> </a:t>
            </a:r>
            <a:endParaRPr lang="et-EE" b="0" i="0" dirty="0">
              <a:solidFill>
                <a:srgbClr val="333333"/>
              </a:solidFill>
              <a:effectLst/>
              <a:latin typeface="Open Sans"/>
            </a:endParaRPr>
          </a:p>
          <a:p>
            <a:r>
              <a:rPr lang="et-EE" b="0" i="0" dirty="0">
                <a:solidFill>
                  <a:srgbClr val="333333"/>
                </a:solidFill>
                <a:effectLst/>
                <a:latin typeface="Open Sans"/>
              </a:rPr>
              <a:t>Vajalike poliitikate olemasolu m</a:t>
            </a:r>
            <a:r>
              <a:rPr lang="en-US" b="0" i="0" dirty="0" err="1">
                <a:solidFill>
                  <a:srgbClr val="333333"/>
                </a:solidFill>
                <a:effectLst/>
                <a:latin typeface="Open Sans"/>
              </a:rPr>
              <a:t>ajanduse</a:t>
            </a:r>
            <a:r>
              <a:rPr lang="en-US" b="0" i="0" dirty="0">
                <a:solidFill>
                  <a:srgbClr val="333333"/>
                </a:solidFill>
                <a:effectLst/>
                <a:latin typeface="Open Sans"/>
              </a:rPr>
              <a:t> </a:t>
            </a:r>
            <a:r>
              <a:rPr lang="en-US" b="0" i="0" dirty="0" err="1">
                <a:solidFill>
                  <a:srgbClr val="333333"/>
                </a:solidFill>
                <a:effectLst/>
                <a:latin typeface="Open Sans"/>
              </a:rPr>
              <a:t>uuendamis</a:t>
            </a:r>
            <a:r>
              <a:rPr lang="et-EE" b="0" i="0" dirty="0">
                <a:solidFill>
                  <a:srgbClr val="333333"/>
                </a:solidFill>
                <a:effectLst/>
                <a:latin typeface="Open Sans"/>
              </a:rPr>
              <a:t>e</a:t>
            </a:r>
            <a:r>
              <a:rPr lang="en-US" b="0" i="0" dirty="0">
                <a:solidFill>
                  <a:srgbClr val="333333"/>
                </a:solidFill>
                <a:effectLst/>
                <a:latin typeface="Open Sans"/>
              </a:rPr>
              <a:t> ja </a:t>
            </a:r>
            <a:r>
              <a:rPr lang="en-US" b="0" i="0" dirty="0" err="1">
                <a:solidFill>
                  <a:srgbClr val="333333"/>
                </a:solidFill>
                <a:effectLst/>
                <a:latin typeface="Open Sans"/>
              </a:rPr>
              <a:t>struktuurimuutuste</a:t>
            </a:r>
            <a:r>
              <a:rPr lang="en-US" b="0" i="0" dirty="0">
                <a:solidFill>
                  <a:srgbClr val="333333"/>
                </a:solidFill>
                <a:effectLst/>
                <a:latin typeface="Open Sans"/>
              </a:rPr>
              <a:t> </a:t>
            </a:r>
            <a:r>
              <a:rPr lang="en-US" b="0" i="0" dirty="0" err="1">
                <a:solidFill>
                  <a:srgbClr val="333333"/>
                </a:solidFill>
                <a:effectLst/>
                <a:latin typeface="Open Sans"/>
              </a:rPr>
              <a:t>kiirendamis</a:t>
            </a:r>
            <a:r>
              <a:rPr lang="et-EE" b="0" i="0" dirty="0">
                <a:solidFill>
                  <a:srgbClr val="333333"/>
                </a:solidFill>
                <a:effectLst/>
                <a:latin typeface="Open Sans"/>
              </a:rPr>
              <a:t>e eesmärgil =&gt; </a:t>
            </a:r>
            <a:r>
              <a:rPr lang="en-US" b="0" i="0" dirty="0" err="1">
                <a:solidFill>
                  <a:srgbClr val="333333"/>
                </a:solidFill>
                <a:effectLst/>
                <a:latin typeface="Open Sans"/>
              </a:rPr>
              <a:t>Leedu</a:t>
            </a:r>
            <a:r>
              <a:rPr lang="et-EE" b="0" i="0" dirty="0">
                <a:solidFill>
                  <a:srgbClr val="333333"/>
                </a:solidFill>
                <a:effectLst/>
                <a:latin typeface="Open Sans"/>
              </a:rPr>
              <a:t> </a:t>
            </a:r>
            <a:r>
              <a:rPr lang="en-US" b="0" i="0" dirty="0" err="1">
                <a:solidFill>
                  <a:srgbClr val="333333"/>
                </a:solidFill>
                <a:effectLst/>
                <a:latin typeface="Open Sans"/>
              </a:rPr>
              <a:t>majanduse</a:t>
            </a:r>
            <a:r>
              <a:rPr lang="en-US" b="0" i="0" dirty="0">
                <a:solidFill>
                  <a:srgbClr val="333333"/>
                </a:solidFill>
                <a:effectLst/>
                <a:latin typeface="Open Sans"/>
              </a:rPr>
              <a:t> </a:t>
            </a:r>
            <a:r>
              <a:rPr lang="en-US" b="0" i="0" dirty="0" err="1">
                <a:solidFill>
                  <a:srgbClr val="333333"/>
                </a:solidFill>
                <a:effectLst/>
                <a:latin typeface="Open Sans"/>
              </a:rPr>
              <a:t>stimuleerimise</a:t>
            </a:r>
            <a:r>
              <a:rPr lang="en-US" b="0" i="0" dirty="0">
                <a:solidFill>
                  <a:srgbClr val="333333"/>
                </a:solidFill>
                <a:effectLst/>
                <a:latin typeface="Open Sans"/>
              </a:rPr>
              <a:t> </a:t>
            </a:r>
            <a:r>
              <a:rPr lang="en-US" b="0" i="0" dirty="0" err="1">
                <a:solidFill>
                  <a:srgbClr val="333333"/>
                </a:solidFill>
                <a:effectLst/>
                <a:latin typeface="Open Sans"/>
              </a:rPr>
              <a:t>paket</a:t>
            </a:r>
            <a:r>
              <a:rPr lang="et-EE" b="0" i="0" dirty="0">
                <a:solidFill>
                  <a:srgbClr val="333333"/>
                </a:solidFill>
                <a:effectLst/>
                <a:latin typeface="Open Sans"/>
              </a:rPr>
              <a:t>t</a:t>
            </a:r>
            <a:r>
              <a:rPr lang="en-US" b="0" i="0" dirty="0">
                <a:solidFill>
                  <a:srgbClr val="333333"/>
                </a:solidFill>
                <a:effectLst/>
                <a:latin typeface="Open Sans"/>
              </a:rPr>
              <a:t> „</a:t>
            </a:r>
            <a:r>
              <a:rPr lang="en-US" b="0" i="0" u="sng" dirty="0">
                <a:solidFill>
                  <a:srgbClr val="001B54"/>
                </a:solidFill>
                <a:effectLst/>
                <a:latin typeface="Open Sans"/>
                <a:hlinkClick r:id="rId2"/>
              </a:rPr>
              <a:t>Future Economy DNA</a:t>
            </a:r>
            <a:r>
              <a:rPr lang="en-US" b="0" i="0" dirty="0">
                <a:solidFill>
                  <a:srgbClr val="333333"/>
                </a:solidFill>
                <a:effectLst/>
                <a:latin typeface="Open Sans"/>
              </a:rPr>
              <a:t>”</a:t>
            </a:r>
            <a:r>
              <a:rPr lang="et-EE" b="0" i="0" dirty="0">
                <a:solidFill>
                  <a:srgbClr val="333333"/>
                </a:solidFill>
                <a:effectLst/>
                <a:latin typeface="Open Sans"/>
              </a:rPr>
              <a:t>:</a:t>
            </a:r>
            <a:r>
              <a:rPr lang="en-US" b="0" i="0" dirty="0">
                <a:solidFill>
                  <a:srgbClr val="333333"/>
                </a:solidFill>
                <a:effectLst/>
                <a:latin typeface="Open Sans"/>
              </a:rPr>
              <a:t> </a:t>
            </a:r>
            <a:r>
              <a:rPr lang="en-US" b="0" i="0" dirty="0" err="1">
                <a:solidFill>
                  <a:srgbClr val="333333"/>
                </a:solidFill>
                <a:effectLst/>
                <a:latin typeface="Open Sans"/>
              </a:rPr>
              <a:t>keskne</a:t>
            </a:r>
            <a:r>
              <a:rPr lang="en-US" b="0" i="0" dirty="0">
                <a:solidFill>
                  <a:srgbClr val="333333"/>
                </a:solidFill>
                <a:effectLst/>
                <a:latin typeface="Open Sans"/>
              </a:rPr>
              <a:t> </a:t>
            </a:r>
            <a:r>
              <a:rPr lang="en-US" b="0" i="0" dirty="0" err="1">
                <a:solidFill>
                  <a:srgbClr val="333333"/>
                </a:solidFill>
                <a:effectLst/>
                <a:latin typeface="Open Sans"/>
              </a:rPr>
              <a:t>eesmärk</a:t>
            </a:r>
            <a:r>
              <a:rPr lang="en-US" b="0" i="0" dirty="0">
                <a:solidFill>
                  <a:srgbClr val="333333"/>
                </a:solidFill>
                <a:effectLst/>
                <a:latin typeface="Open Sans"/>
              </a:rPr>
              <a:t> on </a:t>
            </a:r>
            <a:r>
              <a:rPr lang="en-US" b="1" i="0" dirty="0" err="1">
                <a:solidFill>
                  <a:srgbClr val="333333"/>
                </a:solidFill>
                <a:effectLst/>
                <a:latin typeface="Open Sans"/>
              </a:rPr>
              <a:t>luua</a:t>
            </a:r>
            <a:r>
              <a:rPr lang="en-US" b="1" i="0" dirty="0">
                <a:solidFill>
                  <a:srgbClr val="333333"/>
                </a:solidFill>
                <a:effectLst/>
                <a:latin typeface="Open Sans"/>
              </a:rPr>
              <a:t> </a:t>
            </a:r>
            <a:r>
              <a:rPr lang="en-US" b="1" i="0" dirty="0" err="1">
                <a:solidFill>
                  <a:srgbClr val="333333"/>
                </a:solidFill>
                <a:effectLst/>
                <a:latin typeface="Open Sans"/>
              </a:rPr>
              <a:t>tingimusi</a:t>
            </a:r>
            <a:r>
              <a:rPr lang="en-US" b="1" i="0" dirty="0">
                <a:solidFill>
                  <a:srgbClr val="333333"/>
                </a:solidFill>
                <a:effectLst/>
                <a:latin typeface="Open Sans"/>
              </a:rPr>
              <a:t> </a:t>
            </a:r>
            <a:r>
              <a:rPr lang="en-US" b="1" i="0" dirty="0" err="1">
                <a:solidFill>
                  <a:srgbClr val="333333"/>
                </a:solidFill>
                <a:effectLst/>
                <a:latin typeface="Open Sans"/>
              </a:rPr>
              <a:t>Leedu</a:t>
            </a:r>
            <a:r>
              <a:rPr lang="en-US" b="1" i="0" dirty="0">
                <a:solidFill>
                  <a:srgbClr val="333333"/>
                </a:solidFill>
                <a:effectLst/>
                <a:latin typeface="Open Sans"/>
              </a:rPr>
              <a:t> </a:t>
            </a:r>
            <a:r>
              <a:rPr lang="en-US" b="1" i="0" dirty="0" err="1">
                <a:solidFill>
                  <a:srgbClr val="333333"/>
                </a:solidFill>
                <a:effectLst/>
                <a:latin typeface="Open Sans"/>
              </a:rPr>
              <a:t>majanduse</a:t>
            </a:r>
            <a:r>
              <a:rPr lang="en-US" b="1" i="0" dirty="0">
                <a:solidFill>
                  <a:srgbClr val="333333"/>
                </a:solidFill>
                <a:effectLst/>
                <a:latin typeface="Open Sans"/>
              </a:rPr>
              <a:t> </a:t>
            </a:r>
            <a:r>
              <a:rPr lang="en-US" b="1" i="0" dirty="0" err="1">
                <a:solidFill>
                  <a:srgbClr val="333333"/>
                </a:solidFill>
                <a:effectLst/>
                <a:latin typeface="Open Sans"/>
              </a:rPr>
              <a:t>kvalitatiivseks</a:t>
            </a:r>
            <a:r>
              <a:rPr lang="en-US" b="1" i="0" dirty="0">
                <a:solidFill>
                  <a:srgbClr val="333333"/>
                </a:solidFill>
                <a:effectLst/>
                <a:latin typeface="Open Sans"/>
              </a:rPr>
              <a:t> </a:t>
            </a:r>
            <a:r>
              <a:rPr lang="en-US" b="1" i="0" dirty="0" err="1">
                <a:solidFill>
                  <a:srgbClr val="333333"/>
                </a:solidFill>
                <a:effectLst/>
                <a:latin typeface="Open Sans"/>
              </a:rPr>
              <a:t>ümberkujundamiseks</a:t>
            </a:r>
            <a:r>
              <a:rPr lang="en-US" b="1" i="0" dirty="0">
                <a:solidFill>
                  <a:srgbClr val="333333"/>
                </a:solidFill>
                <a:effectLst/>
                <a:latin typeface="Open Sans"/>
              </a:rPr>
              <a:t>, </a:t>
            </a:r>
            <a:r>
              <a:rPr lang="en-US" b="1" i="0" dirty="0" err="1">
                <a:solidFill>
                  <a:srgbClr val="333333"/>
                </a:solidFill>
                <a:effectLst/>
                <a:latin typeface="Open Sans"/>
              </a:rPr>
              <a:t>eelisarendades</a:t>
            </a:r>
            <a:r>
              <a:rPr lang="en-US" b="1" i="0" dirty="0">
                <a:solidFill>
                  <a:srgbClr val="333333"/>
                </a:solidFill>
                <a:effectLst/>
                <a:latin typeface="Open Sans"/>
              </a:rPr>
              <a:t> </a:t>
            </a:r>
            <a:r>
              <a:rPr lang="en-US" b="1" i="0" dirty="0" err="1">
                <a:solidFill>
                  <a:srgbClr val="333333"/>
                </a:solidFill>
                <a:effectLst/>
                <a:latin typeface="Open Sans"/>
              </a:rPr>
              <a:t>jätkusuutlikku</a:t>
            </a:r>
            <a:r>
              <a:rPr lang="en-US" b="1" i="0" dirty="0">
                <a:solidFill>
                  <a:srgbClr val="333333"/>
                </a:solidFill>
                <a:effectLst/>
                <a:latin typeface="Open Sans"/>
              </a:rPr>
              <a:t>, </a:t>
            </a:r>
            <a:r>
              <a:rPr lang="en-US" b="1" i="0" dirty="0" err="1">
                <a:solidFill>
                  <a:srgbClr val="333333"/>
                </a:solidFill>
                <a:effectLst/>
                <a:latin typeface="Open Sans"/>
              </a:rPr>
              <a:t>uuendusliku</a:t>
            </a:r>
            <a:r>
              <a:rPr lang="en-US" b="1" i="0" dirty="0">
                <a:solidFill>
                  <a:srgbClr val="333333"/>
                </a:solidFill>
                <a:effectLst/>
                <a:latin typeface="Open Sans"/>
              </a:rPr>
              <a:t> ja </a:t>
            </a:r>
            <a:r>
              <a:rPr lang="en-US" b="1" i="0" dirty="0" err="1">
                <a:solidFill>
                  <a:srgbClr val="333333"/>
                </a:solidFill>
                <a:effectLst/>
                <a:latin typeface="Open Sans"/>
              </a:rPr>
              <a:t>kõrge</a:t>
            </a:r>
            <a:r>
              <a:rPr lang="en-US" b="1" i="0" dirty="0">
                <a:solidFill>
                  <a:srgbClr val="333333"/>
                </a:solidFill>
                <a:effectLst/>
                <a:latin typeface="Open Sans"/>
              </a:rPr>
              <a:t> </a:t>
            </a:r>
            <a:r>
              <a:rPr lang="en-US" b="1" i="0" dirty="0" err="1">
                <a:solidFill>
                  <a:srgbClr val="333333"/>
                </a:solidFill>
                <a:effectLst/>
                <a:latin typeface="Open Sans"/>
              </a:rPr>
              <a:t>lisandväärtusega</a:t>
            </a:r>
            <a:r>
              <a:rPr lang="en-US" b="1" i="0" dirty="0">
                <a:solidFill>
                  <a:srgbClr val="333333"/>
                </a:solidFill>
                <a:effectLst/>
                <a:latin typeface="Open Sans"/>
              </a:rPr>
              <a:t> </a:t>
            </a:r>
            <a:r>
              <a:rPr lang="en-US" b="1" i="0" dirty="0" err="1">
                <a:solidFill>
                  <a:srgbClr val="333333"/>
                </a:solidFill>
                <a:effectLst/>
                <a:latin typeface="Open Sans"/>
              </a:rPr>
              <a:t>ettevõtlust</a:t>
            </a:r>
            <a:r>
              <a:rPr lang="en-US" b="1" i="0" dirty="0">
                <a:solidFill>
                  <a:srgbClr val="333333"/>
                </a:solidFill>
                <a:effectLst/>
                <a:latin typeface="Open Sans"/>
              </a:rPr>
              <a:t> </a:t>
            </a:r>
            <a:endParaRPr lang="et-EE" b="1" i="0" dirty="0">
              <a:solidFill>
                <a:srgbClr val="333333"/>
              </a:solidFill>
              <a:effectLst/>
              <a:latin typeface="Open Sans"/>
            </a:endParaRPr>
          </a:p>
          <a:p>
            <a:r>
              <a:rPr lang="en-US" b="0" i="0" dirty="0" err="1">
                <a:solidFill>
                  <a:srgbClr val="333333"/>
                </a:solidFill>
                <a:effectLst/>
                <a:latin typeface="Open Sans"/>
              </a:rPr>
              <a:t>Eestis</a:t>
            </a:r>
            <a:r>
              <a:rPr lang="en-US" b="0" i="0" dirty="0">
                <a:solidFill>
                  <a:srgbClr val="333333"/>
                </a:solidFill>
                <a:effectLst/>
                <a:latin typeface="Open Sans"/>
              </a:rPr>
              <a:t> on </a:t>
            </a:r>
            <a:r>
              <a:rPr lang="en-US" b="0" i="0" dirty="0" err="1">
                <a:solidFill>
                  <a:srgbClr val="333333"/>
                </a:solidFill>
                <a:effectLst/>
                <a:latin typeface="Open Sans"/>
              </a:rPr>
              <a:t>avalik</a:t>
            </a:r>
            <a:r>
              <a:rPr lang="en-US" b="0" i="0" dirty="0">
                <a:solidFill>
                  <a:srgbClr val="333333"/>
                </a:solidFill>
                <a:effectLst/>
                <a:latin typeface="Open Sans"/>
              </a:rPr>
              <a:t> </a:t>
            </a:r>
            <a:r>
              <a:rPr lang="en-US" b="0" i="0" dirty="0" err="1">
                <a:solidFill>
                  <a:srgbClr val="333333"/>
                </a:solidFill>
                <a:effectLst/>
                <a:latin typeface="Open Sans"/>
              </a:rPr>
              <a:t>arutelu</a:t>
            </a:r>
            <a:r>
              <a:rPr lang="et-EE" b="0" i="0" dirty="0">
                <a:solidFill>
                  <a:srgbClr val="333333"/>
                </a:solidFill>
                <a:effectLst/>
                <a:latin typeface="Open Sans"/>
              </a:rPr>
              <a:t> </a:t>
            </a:r>
            <a:r>
              <a:rPr lang="en-US" b="0" i="0" dirty="0" err="1">
                <a:solidFill>
                  <a:srgbClr val="333333"/>
                </a:solidFill>
                <a:effectLst/>
                <a:latin typeface="Open Sans"/>
              </a:rPr>
              <a:t>alles</a:t>
            </a:r>
            <a:r>
              <a:rPr lang="en-US" b="0" i="0" dirty="0">
                <a:solidFill>
                  <a:srgbClr val="333333"/>
                </a:solidFill>
                <a:effectLst/>
                <a:latin typeface="Open Sans"/>
              </a:rPr>
              <a:t> </a:t>
            </a:r>
            <a:r>
              <a:rPr lang="en-US" b="0" i="0" dirty="0" err="1">
                <a:solidFill>
                  <a:srgbClr val="333333"/>
                </a:solidFill>
                <a:effectLst/>
                <a:latin typeface="Open Sans"/>
              </a:rPr>
              <a:t>pooleli</a:t>
            </a:r>
            <a:r>
              <a:rPr lang="en-US" b="0" i="0" dirty="0">
                <a:solidFill>
                  <a:srgbClr val="333333"/>
                </a:solidFill>
                <a:effectLst/>
                <a:latin typeface="Open Sans"/>
              </a:rPr>
              <a:t>, mil </a:t>
            </a:r>
            <a:r>
              <a:rPr lang="en-US" b="0" i="0" dirty="0" err="1">
                <a:solidFill>
                  <a:srgbClr val="333333"/>
                </a:solidFill>
                <a:effectLst/>
                <a:latin typeface="Open Sans"/>
              </a:rPr>
              <a:t>viisil</a:t>
            </a:r>
            <a:r>
              <a:rPr lang="en-US" b="0" i="0" dirty="0">
                <a:solidFill>
                  <a:srgbClr val="333333"/>
                </a:solidFill>
                <a:effectLst/>
                <a:latin typeface="Open Sans"/>
              </a:rPr>
              <a:t> </a:t>
            </a:r>
            <a:r>
              <a:rPr lang="en-US" b="0" i="0" dirty="0" err="1">
                <a:solidFill>
                  <a:srgbClr val="333333"/>
                </a:solidFill>
                <a:effectLst/>
                <a:latin typeface="Open Sans"/>
              </a:rPr>
              <a:t>toetusmeetmeid</a:t>
            </a:r>
            <a:r>
              <a:rPr lang="en-US" b="0" i="0" dirty="0">
                <a:solidFill>
                  <a:srgbClr val="333333"/>
                </a:solidFill>
                <a:effectLst/>
                <a:latin typeface="Open Sans"/>
              </a:rPr>
              <a:t> </a:t>
            </a:r>
            <a:r>
              <a:rPr lang="en-US" b="0" i="0" dirty="0" err="1">
                <a:solidFill>
                  <a:srgbClr val="333333"/>
                </a:solidFill>
                <a:effectLst/>
                <a:latin typeface="Open Sans"/>
              </a:rPr>
              <a:t>kasutada</a:t>
            </a:r>
            <a:r>
              <a:rPr lang="en-US" b="0" i="0" dirty="0">
                <a:solidFill>
                  <a:srgbClr val="333333"/>
                </a:solidFill>
                <a:effectLst/>
                <a:latin typeface="Open Sans"/>
              </a:rPr>
              <a:t> </a:t>
            </a:r>
            <a:r>
              <a:rPr lang="en-US" b="0" i="0" dirty="0" err="1">
                <a:solidFill>
                  <a:srgbClr val="333333"/>
                </a:solidFill>
                <a:effectLst/>
                <a:latin typeface="Open Sans"/>
              </a:rPr>
              <a:t>majanduse</a:t>
            </a:r>
            <a:r>
              <a:rPr lang="en-US" b="0" i="0" dirty="0">
                <a:solidFill>
                  <a:srgbClr val="333333"/>
                </a:solidFill>
                <a:effectLst/>
                <a:latin typeface="Open Sans"/>
              </a:rPr>
              <a:t> </a:t>
            </a:r>
            <a:r>
              <a:rPr lang="en-US" b="0" i="0" dirty="0" err="1">
                <a:solidFill>
                  <a:srgbClr val="333333"/>
                </a:solidFill>
                <a:effectLst/>
                <a:latin typeface="Open Sans"/>
              </a:rPr>
              <a:t>ümberkujundamiseks</a:t>
            </a:r>
            <a:r>
              <a:rPr lang="en-US" b="0" i="0" dirty="0">
                <a:solidFill>
                  <a:srgbClr val="333333"/>
                </a:solidFill>
                <a:effectLst/>
                <a:latin typeface="Open Sans"/>
              </a:rPr>
              <a:t>,</a:t>
            </a:r>
            <a:r>
              <a:rPr lang="et-EE" b="0" i="0" dirty="0">
                <a:solidFill>
                  <a:srgbClr val="333333"/>
                </a:solidFill>
                <a:effectLst/>
                <a:latin typeface="Open Sans"/>
              </a:rPr>
              <a:t> mis on prioriteedid ja valdkondlike poliitikate terviklähenemised</a:t>
            </a:r>
            <a:r>
              <a:rPr lang="en-US" b="0" i="0" dirty="0">
                <a:solidFill>
                  <a:srgbClr val="333333"/>
                </a:solidFill>
                <a:effectLst/>
                <a:latin typeface="Open Sans"/>
              </a:rPr>
              <a:t> </a:t>
            </a:r>
            <a:endParaRPr lang="en-US" dirty="0"/>
          </a:p>
        </p:txBody>
      </p:sp>
      <p:sp>
        <p:nvSpPr>
          <p:cNvPr id="4" name="Kuupäeva kohatäide 3">
            <a:extLst>
              <a:ext uri="{FF2B5EF4-FFF2-40B4-BE49-F238E27FC236}">
                <a16:creationId xmlns:a16="http://schemas.microsoft.com/office/drawing/2014/main" xmlns="" id="{723B33D4-9DDD-4668-AE2F-DCF3EAC70D99}"/>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24E95D47-69B2-4057-9E4D-86958A6B4563}"/>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ED834290-AB9B-4654-8CD9-912BB348E902}"/>
              </a:ext>
            </a:extLst>
          </p:cNvPr>
          <p:cNvSpPr>
            <a:spLocks noGrp="1"/>
          </p:cNvSpPr>
          <p:nvPr>
            <p:ph type="sldNum" sz="quarter" idx="12"/>
          </p:nvPr>
        </p:nvSpPr>
        <p:spPr/>
        <p:txBody>
          <a:bodyPr/>
          <a:lstStyle/>
          <a:p>
            <a:fld id="{38AF6E46-0DCD-4650-88C6-D70918FAAF47}" type="slidenum">
              <a:rPr lang="en-US" smtClean="0"/>
              <a:t>12</a:t>
            </a:fld>
            <a:endParaRPr lang="en-US"/>
          </a:p>
        </p:txBody>
      </p:sp>
    </p:spTree>
    <p:extLst>
      <p:ext uri="{BB962C8B-B14F-4D97-AF65-F5344CB8AC3E}">
        <p14:creationId xmlns:p14="http://schemas.microsoft.com/office/powerpoint/2010/main" val="383250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024064" y="571501"/>
            <a:ext cx="4429125" cy="5286375"/>
          </a:xfrm>
        </p:spPr>
        <p:txBody>
          <a:bodyPr/>
          <a:lstStyle/>
          <a:p>
            <a:pPr eaLnBrk="1" hangingPunct="1"/>
            <a:endParaRPr lang="et-EE" sz="3200" b="1"/>
          </a:p>
          <a:p>
            <a:pPr eaLnBrk="1" hangingPunct="1"/>
            <a:endParaRPr lang="et-EE" sz="3200" b="1"/>
          </a:p>
          <a:p>
            <a:pPr eaLnBrk="1" hangingPunct="1"/>
            <a:r>
              <a:rPr lang="et-EE" sz="5400" b="1"/>
              <a:t>Tänan tähelepanu eest!</a:t>
            </a:r>
          </a:p>
        </p:txBody>
      </p:sp>
      <p:sp>
        <p:nvSpPr>
          <p:cNvPr id="222211" name="Slide Number Placeholder 6"/>
          <p:cNvSpPr>
            <a:spLocks noGrp="1"/>
          </p:cNvSpPr>
          <p:nvPr>
            <p:ph type="sldNum" sz="quarter" idx="12"/>
          </p:nvPr>
        </p:nvSpPr>
        <p:spPr/>
        <p:txBody>
          <a:bodyPr/>
          <a:lstStyle/>
          <a:p>
            <a:pPr>
              <a:defRPr/>
            </a:pPr>
            <a:fld id="{54415E9D-CBE7-412F-9A75-D80D32AE9BE7}" type="slidenum">
              <a:rPr lang="et-EE">
                <a:latin typeface="Arial" pitchFamily="34" charset="0"/>
                <a:cs typeface="Arial" pitchFamily="34" charset="0"/>
              </a:rPr>
              <a:pPr>
                <a:defRPr/>
              </a:pPr>
              <a:t>13</a:t>
            </a:fld>
            <a:endParaRPr lang="et-EE">
              <a:latin typeface="Arial" pitchFamily="34" charset="0"/>
              <a:cs typeface="Arial" pitchFamily="34" charset="0"/>
            </a:endParaRPr>
          </a:p>
        </p:txBody>
      </p:sp>
      <p:pic>
        <p:nvPicPr>
          <p:cNvPr id="8" name="Picture 4" descr="C:\Documents and Settings\Raivo\My Documents\My Pictures\Vare foorumil.jpg"/>
          <p:cNvPicPr>
            <a:picLocks noGrp="1" noChangeAspect="1" noChangeArrowheads="1"/>
          </p:cNvPicPr>
          <p:nvPr>
            <p:ph idx="1"/>
          </p:nvPr>
        </p:nvPicPr>
        <p:blipFill>
          <a:blip r:embed="rId2" cstate="print"/>
          <a:srcRect/>
          <a:stretch>
            <a:fillRect/>
          </a:stretch>
        </p:blipFill>
        <p:spPr>
          <a:xfrm>
            <a:off x="6524625" y="571500"/>
            <a:ext cx="3797300" cy="5346700"/>
          </a:xfrm>
        </p:spPr>
      </p:pic>
      <p:sp>
        <p:nvSpPr>
          <p:cNvPr id="111621" name="Text Box 24"/>
          <p:cNvSpPr txBox="1">
            <a:spLocks noChangeArrowheads="1"/>
          </p:cNvSpPr>
          <p:nvPr/>
        </p:nvSpPr>
        <p:spPr bwMode="auto">
          <a:xfrm>
            <a:off x="2738438" y="6429376"/>
            <a:ext cx="1353256" cy="185051"/>
          </a:xfrm>
          <a:prstGeom prst="rect">
            <a:avLst/>
          </a:prstGeom>
          <a:noFill/>
          <a:ln w="9525">
            <a:noFill/>
            <a:miter lim="800000"/>
            <a:headEnd/>
            <a:tailEnd/>
          </a:ln>
        </p:spPr>
        <p:txBody>
          <a:bodyPr wrap="none">
            <a:spAutoFit/>
          </a:bodyPr>
          <a:lstStyle/>
          <a:p>
            <a:pPr eaLnBrk="0" hangingPunct="0">
              <a:lnSpc>
                <a:spcPct val="71000"/>
              </a:lnSpc>
              <a:buClr>
                <a:srgbClr val="000000"/>
              </a:buClr>
              <a:buSzPct val="100000"/>
              <a:buFont typeface="Times New Roman" pitchFamily="18" charset="0"/>
              <a:buNone/>
            </a:pPr>
            <a:r>
              <a:rPr lang="et-EE" sz="800" i="1">
                <a:solidFill>
                  <a:schemeClr val="bg1"/>
                </a:solidFill>
                <a:latin typeface="Calibri" pitchFamily="34" charset="0"/>
              </a:rPr>
              <a:t>© Raivo VARE - Invicta 2009</a:t>
            </a:r>
            <a:endParaRPr lang="en-US" sz="800" i="1">
              <a:solidFill>
                <a:schemeClr val="bg1"/>
              </a:solidFill>
              <a:latin typeface="Calibri" pitchFamily="34" charset="0"/>
            </a:endParaRPr>
          </a:p>
        </p:txBody>
      </p:sp>
      <p:sp>
        <p:nvSpPr>
          <p:cNvPr id="6" name="Date Placeholder 5"/>
          <p:cNvSpPr>
            <a:spLocks noGrp="1"/>
          </p:cNvSpPr>
          <p:nvPr>
            <p:ph type="dt" sz="quarter" idx="10"/>
          </p:nvPr>
        </p:nvSpPr>
        <p:spPr/>
        <p:txBody>
          <a:bodyPr/>
          <a:lstStyle/>
          <a:p>
            <a:pPr>
              <a:defRPr/>
            </a:pPr>
            <a:r>
              <a:rPr lang="en-US"/>
              <a:t>14.10.2020</a:t>
            </a:r>
            <a:endParaRPr lang="et-EE" dirty="0"/>
          </a:p>
        </p:txBody>
      </p:sp>
      <p:sp>
        <p:nvSpPr>
          <p:cNvPr id="2" name="Jaluse kohatäide 1"/>
          <p:cNvSpPr>
            <a:spLocks noGrp="1"/>
          </p:cNvSpPr>
          <p:nvPr>
            <p:ph type="ftr" sz="quarter" idx="11"/>
          </p:nvPr>
        </p:nvSpPr>
        <p:spPr>
          <a:xfrm>
            <a:off x="3135085" y="6356352"/>
            <a:ext cx="5775649" cy="365125"/>
          </a:xfrm>
        </p:spPr>
        <p:txBody>
          <a:bodyPr/>
          <a:lstStyle/>
          <a:p>
            <a:r>
              <a:rPr lang="fi-FI"/>
              <a:t>RV/Teadus kui Eesti arengumootor (VII). Targalt tulevikku luues</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83B76E96-F3B0-4BB2-A85D-1C3D6EEB025F}"/>
              </a:ext>
            </a:extLst>
          </p:cNvPr>
          <p:cNvSpPr>
            <a:spLocks noGrp="1"/>
          </p:cNvSpPr>
          <p:nvPr>
            <p:ph type="title"/>
          </p:nvPr>
        </p:nvSpPr>
        <p:spPr>
          <a:xfrm>
            <a:off x="838200" y="18255"/>
            <a:ext cx="10515600" cy="1325563"/>
          </a:xfrm>
        </p:spPr>
        <p:txBody>
          <a:bodyPr/>
          <a:lstStyle/>
          <a:p>
            <a:pPr algn="ctr"/>
            <a:r>
              <a:rPr lang="et-EE" b="1" dirty="0"/>
              <a:t>Kas kriis midagi muutis?</a:t>
            </a:r>
            <a:endParaRPr lang="en-US" b="1" dirty="0"/>
          </a:p>
        </p:txBody>
      </p:sp>
      <p:sp>
        <p:nvSpPr>
          <p:cNvPr id="3" name="Sisu kohatäide 2">
            <a:extLst>
              <a:ext uri="{FF2B5EF4-FFF2-40B4-BE49-F238E27FC236}">
                <a16:creationId xmlns:a16="http://schemas.microsoft.com/office/drawing/2014/main" xmlns="" id="{FF147A83-587A-4BCC-9E10-C51BFCFA83EA}"/>
              </a:ext>
            </a:extLst>
          </p:cNvPr>
          <p:cNvSpPr>
            <a:spLocks noGrp="1"/>
          </p:cNvSpPr>
          <p:nvPr>
            <p:ph idx="1"/>
          </p:nvPr>
        </p:nvSpPr>
        <p:spPr>
          <a:xfrm>
            <a:off x="838200" y="1259633"/>
            <a:ext cx="10515600" cy="4917330"/>
          </a:xfrm>
        </p:spPr>
        <p:txBody>
          <a:bodyPr>
            <a:normAutofit lnSpcReduction="10000"/>
          </a:bodyPr>
          <a:lstStyle/>
          <a:p>
            <a:r>
              <a:rPr lang="et-EE" sz="3200" dirty="0"/>
              <a:t>Muutis nii majanduses kui inimeste käitumises</a:t>
            </a:r>
            <a:endParaRPr lang="ru-RU" sz="3200" dirty="0"/>
          </a:p>
          <a:p>
            <a:r>
              <a:rPr lang="et-EE" sz="3200" dirty="0"/>
              <a:t>Kiirendas paljusid trende, mis olid olemas, aga mitte liiga jõulised</a:t>
            </a:r>
          </a:p>
          <a:p>
            <a:r>
              <a:rPr lang="et-EE" sz="3200" dirty="0"/>
              <a:t>Tekitas tugeva ja pretsedenditu majanduskriisi KOGU MAAILMAS</a:t>
            </a:r>
            <a:endParaRPr lang="ru-RU" sz="3200" dirty="0"/>
          </a:p>
          <a:p>
            <a:r>
              <a:rPr lang="et-EE" sz="3200" dirty="0"/>
              <a:t>Atlantic Council stsenaariumid: </a:t>
            </a:r>
          </a:p>
          <a:p>
            <a:pPr marL="0" indent="0">
              <a:buNone/>
            </a:pPr>
            <a:r>
              <a:rPr lang="et-EE" sz="3200" dirty="0"/>
              <a:t>	</a:t>
            </a:r>
            <a:r>
              <a:rPr lang="en-US" sz="3200" dirty="0"/>
              <a:t>1: GREAT ACCELERATOR DOWNWARDS</a:t>
            </a:r>
          </a:p>
          <a:p>
            <a:pPr marL="0" indent="0">
              <a:buNone/>
            </a:pPr>
            <a:r>
              <a:rPr lang="et-EE" sz="3200" dirty="0"/>
              <a:t>	</a:t>
            </a:r>
            <a:r>
              <a:rPr lang="en-US" sz="3200" dirty="0"/>
              <a:t>2: CHINA FIRST</a:t>
            </a:r>
          </a:p>
          <a:p>
            <a:pPr marL="0" indent="0">
              <a:buNone/>
            </a:pPr>
            <a:r>
              <a:rPr lang="et-EE" sz="3200" dirty="0"/>
              <a:t>	</a:t>
            </a:r>
            <a:r>
              <a:rPr lang="en-US" sz="3200" dirty="0"/>
              <a:t>3: NEW RENAISSANCE</a:t>
            </a:r>
            <a:endParaRPr lang="et-EE" sz="3200" dirty="0"/>
          </a:p>
          <a:p>
            <a:pPr marL="0" indent="0">
              <a:lnSpc>
                <a:spcPct val="100000"/>
              </a:lnSpc>
              <a:spcBef>
                <a:spcPct val="20000"/>
              </a:spcBef>
              <a:buNone/>
              <a:defRPr/>
            </a:pPr>
            <a:r>
              <a:rPr lang="en-US" sz="1700" i="1" dirty="0">
                <a:solidFill>
                  <a:prstClr val="black"/>
                </a:solidFill>
                <a:latin typeface="Calibri"/>
              </a:rPr>
              <a:t>Burrows, M., </a:t>
            </a:r>
            <a:r>
              <a:rPr lang="en-US" sz="1700" i="1" dirty="0" err="1">
                <a:solidFill>
                  <a:prstClr val="black"/>
                </a:solidFill>
                <a:latin typeface="Calibri"/>
              </a:rPr>
              <a:t>Engelke</a:t>
            </a:r>
            <a:r>
              <a:rPr lang="en-US" sz="1700" i="1" dirty="0">
                <a:solidFill>
                  <a:prstClr val="black"/>
                </a:solidFill>
                <a:latin typeface="Calibri"/>
              </a:rPr>
              <a:t>, P. What Word Post COVID-19? Three Scenarios. Atlantic Council Strategy Papers, Atlantic Council The Scowcroft Center for Strategy and Security, 2020</a:t>
            </a:r>
            <a:endParaRPr lang="en-US" dirty="0"/>
          </a:p>
        </p:txBody>
      </p:sp>
      <p:sp>
        <p:nvSpPr>
          <p:cNvPr id="4" name="Kuupäeva kohatäide 3">
            <a:extLst>
              <a:ext uri="{FF2B5EF4-FFF2-40B4-BE49-F238E27FC236}">
                <a16:creationId xmlns:a16="http://schemas.microsoft.com/office/drawing/2014/main" xmlns="" id="{C1CA2DD8-7AC5-4B6F-B37C-1D3CFF53D552}"/>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9B254D40-8CC0-40FD-9C55-993F1E085269}"/>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77C975F2-044A-4EFC-89D5-E21AC5B6AC83}"/>
              </a:ext>
            </a:extLst>
          </p:cNvPr>
          <p:cNvSpPr>
            <a:spLocks noGrp="1"/>
          </p:cNvSpPr>
          <p:nvPr>
            <p:ph type="sldNum" sz="quarter" idx="12"/>
          </p:nvPr>
        </p:nvSpPr>
        <p:spPr/>
        <p:txBody>
          <a:bodyPr/>
          <a:lstStyle/>
          <a:p>
            <a:fld id="{38AF6E46-0DCD-4650-88C6-D70918FAAF47}" type="slidenum">
              <a:rPr lang="en-US" smtClean="0"/>
              <a:t>2</a:t>
            </a:fld>
            <a:endParaRPr lang="en-US"/>
          </a:p>
        </p:txBody>
      </p:sp>
    </p:spTree>
    <p:extLst>
      <p:ext uri="{BB962C8B-B14F-4D97-AF65-F5344CB8AC3E}">
        <p14:creationId xmlns:p14="http://schemas.microsoft.com/office/powerpoint/2010/main" val="82828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EE725889-2EBA-4492-9AC6-2D64B556A243}"/>
              </a:ext>
            </a:extLst>
          </p:cNvPr>
          <p:cNvSpPr>
            <a:spLocks noGrp="1"/>
          </p:cNvSpPr>
          <p:nvPr>
            <p:ph type="title"/>
          </p:nvPr>
        </p:nvSpPr>
        <p:spPr>
          <a:xfrm>
            <a:off x="838200" y="1"/>
            <a:ext cx="10515600" cy="1165442"/>
          </a:xfrm>
        </p:spPr>
        <p:txBody>
          <a:bodyPr>
            <a:normAutofit fontScale="90000"/>
          </a:bodyPr>
          <a:lstStyle/>
          <a:p>
            <a:pPr algn="ctr"/>
            <a:r>
              <a:rPr lang="et-EE" b="1" dirty="0"/>
              <a:t>Riigikogu Arenguseire Keskuse äsjase raporti </a:t>
            </a:r>
            <a:r>
              <a:rPr lang="et-EE" b="1" dirty="0" err="1"/>
              <a:t>stenaariumid</a:t>
            </a:r>
            <a:endParaRPr lang="en-US" b="1" dirty="0"/>
          </a:p>
        </p:txBody>
      </p:sp>
      <p:sp>
        <p:nvSpPr>
          <p:cNvPr id="3" name="Sisu kohatäide 2">
            <a:extLst>
              <a:ext uri="{FF2B5EF4-FFF2-40B4-BE49-F238E27FC236}">
                <a16:creationId xmlns:a16="http://schemas.microsoft.com/office/drawing/2014/main" xmlns="" id="{C19DF81E-04DE-4DBE-B940-BF8323FC7591}"/>
              </a:ext>
            </a:extLst>
          </p:cNvPr>
          <p:cNvSpPr>
            <a:spLocks noGrp="1"/>
          </p:cNvSpPr>
          <p:nvPr>
            <p:ph idx="1"/>
          </p:nvPr>
        </p:nvSpPr>
        <p:spPr>
          <a:xfrm>
            <a:off x="912844" y="1253331"/>
            <a:ext cx="10515600" cy="4351338"/>
          </a:xfrm>
        </p:spPr>
        <p:txBody>
          <a:bodyPr/>
          <a:lstStyle/>
          <a:p>
            <a:r>
              <a:rPr lang="et-EE" dirty="0"/>
              <a:t>Stsenaariumid</a:t>
            </a:r>
            <a:endParaRPr lang="en-US" dirty="0"/>
          </a:p>
        </p:txBody>
      </p:sp>
      <p:sp>
        <p:nvSpPr>
          <p:cNvPr id="4" name="Kuupäeva kohatäide 3">
            <a:extLst>
              <a:ext uri="{FF2B5EF4-FFF2-40B4-BE49-F238E27FC236}">
                <a16:creationId xmlns:a16="http://schemas.microsoft.com/office/drawing/2014/main" xmlns="" id="{25D311BF-5068-40C5-AC59-7114E8961358}"/>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5EF323B0-0164-474F-BC49-2749B672C576}"/>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15314137-4D03-4912-9232-3AC3C32EC393}"/>
              </a:ext>
            </a:extLst>
          </p:cNvPr>
          <p:cNvSpPr>
            <a:spLocks noGrp="1"/>
          </p:cNvSpPr>
          <p:nvPr>
            <p:ph type="sldNum" sz="quarter" idx="12"/>
          </p:nvPr>
        </p:nvSpPr>
        <p:spPr/>
        <p:txBody>
          <a:bodyPr/>
          <a:lstStyle/>
          <a:p>
            <a:fld id="{38AF6E46-0DCD-4650-88C6-D70918FAAF47}" type="slidenum">
              <a:rPr lang="en-US" smtClean="0"/>
              <a:t>3</a:t>
            </a:fld>
            <a:endParaRPr lang="en-US"/>
          </a:p>
        </p:txBody>
      </p:sp>
      <p:pic>
        <p:nvPicPr>
          <p:cNvPr id="7" name="Pilt 6">
            <a:extLst>
              <a:ext uri="{FF2B5EF4-FFF2-40B4-BE49-F238E27FC236}">
                <a16:creationId xmlns:a16="http://schemas.microsoft.com/office/drawing/2014/main" xmlns="" id="{D98EB762-0E90-4D10-984D-3A2955DB7137}"/>
              </a:ext>
            </a:extLst>
          </p:cNvPr>
          <p:cNvPicPr>
            <a:picLocks noChangeAspect="1"/>
          </p:cNvPicPr>
          <p:nvPr/>
        </p:nvPicPr>
        <p:blipFill>
          <a:blip r:embed="rId2"/>
          <a:stretch>
            <a:fillRect/>
          </a:stretch>
        </p:blipFill>
        <p:spPr>
          <a:xfrm>
            <a:off x="319548" y="1091482"/>
            <a:ext cx="10078064" cy="4675033"/>
          </a:xfrm>
          <a:prstGeom prst="rect">
            <a:avLst/>
          </a:prstGeom>
        </p:spPr>
      </p:pic>
      <p:sp>
        <p:nvSpPr>
          <p:cNvPr id="8" name="Ovaal 7">
            <a:extLst>
              <a:ext uri="{FF2B5EF4-FFF2-40B4-BE49-F238E27FC236}">
                <a16:creationId xmlns:a16="http://schemas.microsoft.com/office/drawing/2014/main" xmlns="" id="{0D56571A-7D2A-4427-AA5E-48E010C505ED}"/>
              </a:ext>
            </a:extLst>
          </p:cNvPr>
          <p:cNvSpPr/>
          <p:nvPr/>
        </p:nvSpPr>
        <p:spPr>
          <a:xfrm>
            <a:off x="7620000" y="2696547"/>
            <a:ext cx="2592906" cy="1314513"/>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lt 8">
            <a:extLst>
              <a:ext uri="{FF2B5EF4-FFF2-40B4-BE49-F238E27FC236}">
                <a16:creationId xmlns:a16="http://schemas.microsoft.com/office/drawing/2014/main" xmlns="" id="{85E70F4F-4FCB-41AF-9048-6E9D8138016C}"/>
              </a:ext>
            </a:extLst>
          </p:cNvPr>
          <p:cNvPicPr>
            <a:picLocks noChangeAspect="1"/>
          </p:cNvPicPr>
          <p:nvPr/>
        </p:nvPicPr>
        <p:blipFill>
          <a:blip r:embed="rId3"/>
          <a:stretch>
            <a:fillRect/>
          </a:stretch>
        </p:blipFill>
        <p:spPr>
          <a:xfrm>
            <a:off x="7512190" y="4133461"/>
            <a:ext cx="3766965" cy="2302951"/>
          </a:xfrm>
          <a:prstGeom prst="rect">
            <a:avLst/>
          </a:prstGeom>
        </p:spPr>
      </p:pic>
      <p:pic>
        <p:nvPicPr>
          <p:cNvPr id="11" name="Pilt 10">
            <a:extLst>
              <a:ext uri="{FF2B5EF4-FFF2-40B4-BE49-F238E27FC236}">
                <a16:creationId xmlns:a16="http://schemas.microsoft.com/office/drawing/2014/main" xmlns="" id="{9E799355-D704-4596-8028-CE7A2F54EFE2}"/>
              </a:ext>
            </a:extLst>
          </p:cNvPr>
          <p:cNvPicPr>
            <a:picLocks noChangeAspect="1"/>
          </p:cNvPicPr>
          <p:nvPr/>
        </p:nvPicPr>
        <p:blipFill>
          <a:blip r:embed="rId4"/>
          <a:stretch>
            <a:fillRect/>
          </a:stretch>
        </p:blipFill>
        <p:spPr>
          <a:xfrm>
            <a:off x="439525" y="5744604"/>
            <a:ext cx="6998020" cy="611746"/>
          </a:xfrm>
          <a:prstGeom prst="rect">
            <a:avLst/>
          </a:prstGeom>
        </p:spPr>
      </p:pic>
      <p:sp>
        <p:nvSpPr>
          <p:cNvPr id="12" name="TextBox 11">
            <a:extLst>
              <a:ext uri="{FF2B5EF4-FFF2-40B4-BE49-F238E27FC236}">
                <a16:creationId xmlns:a16="http://schemas.microsoft.com/office/drawing/2014/main" xmlns="" id="{2434E60B-3DD5-4948-814C-05B2D1695AC1}"/>
              </a:ext>
            </a:extLst>
          </p:cNvPr>
          <p:cNvSpPr txBox="1"/>
          <p:nvPr/>
        </p:nvSpPr>
        <p:spPr>
          <a:xfrm rot="18587967">
            <a:off x="242840" y="1357199"/>
            <a:ext cx="2463047" cy="954107"/>
          </a:xfrm>
          <a:prstGeom prst="rect">
            <a:avLst/>
          </a:prstGeom>
          <a:noFill/>
        </p:spPr>
        <p:txBody>
          <a:bodyPr wrap="none" rtlCol="0">
            <a:spAutoFit/>
          </a:bodyPr>
          <a:lstStyle/>
          <a:p>
            <a:pPr algn="ctr"/>
            <a:r>
              <a:rPr lang="et-EE" sz="2800" b="1" dirty="0">
                <a:solidFill>
                  <a:srgbClr val="FF0000"/>
                </a:solidFill>
              </a:rPr>
              <a:t>Kuhu vaja riigil </a:t>
            </a:r>
          </a:p>
          <a:p>
            <a:pPr algn="ctr"/>
            <a:r>
              <a:rPr lang="et-EE" sz="2800" b="1" dirty="0">
                <a:solidFill>
                  <a:srgbClr val="FF0000"/>
                </a:solidFill>
              </a:rPr>
              <a:t>panustada</a:t>
            </a:r>
            <a:endParaRPr lang="en-US" sz="2800" b="1" dirty="0">
              <a:solidFill>
                <a:srgbClr val="FF0000"/>
              </a:solidFill>
            </a:endParaRPr>
          </a:p>
        </p:txBody>
      </p:sp>
      <p:cxnSp>
        <p:nvCxnSpPr>
          <p:cNvPr id="16" name="Sirge noolkonnektor 15">
            <a:extLst>
              <a:ext uri="{FF2B5EF4-FFF2-40B4-BE49-F238E27FC236}">
                <a16:creationId xmlns:a16="http://schemas.microsoft.com/office/drawing/2014/main" xmlns="" id="{694DA74F-4811-49AA-83A0-958712A3AC39}"/>
              </a:ext>
            </a:extLst>
          </p:cNvPr>
          <p:cNvCxnSpPr/>
          <p:nvPr/>
        </p:nvCxnSpPr>
        <p:spPr>
          <a:xfrm flipV="1">
            <a:off x="1794388" y="1436914"/>
            <a:ext cx="1317218" cy="729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irge noolkonnektor 17">
            <a:extLst>
              <a:ext uri="{FF2B5EF4-FFF2-40B4-BE49-F238E27FC236}">
                <a16:creationId xmlns:a16="http://schemas.microsoft.com/office/drawing/2014/main" xmlns="" id="{C3451F8B-2AFF-4442-A0FC-A0B4A308DB13}"/>
              </a:ext>
            </a:extLst>
          </p:cNvPr>
          <p:cNvCxnSpPr/>
          <p:nvPr/>
        </p:nvCxnSpPr>
        <p:spPr>
          <a:xfrm>
            <a:off x="1794388" y="2141009"/>
            <a:ext cx="0" cy="955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91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FD879FFF-9D1E-4731-8365-4392CFA83B90}"/>
              </a:ext>
            </a:extLst>
          </p:cNvPr>
          <p:cNvSpPr>
            <a:spLocks noGrp="1"/>
          </p:cNvSpPr>
          <p:nvPr>
            <p:ph type="title"/>
          </p:nvPr>
        </p:nvSpPr>
        <p:spPr>
          <a:xfrm>
            <a:off x="604935" y="20565"/>
            <a:ext cx="10515600" cy="1325563"/>
          </a:xfrm>
        </p:spPr>
        <p:txBody>
          <a:bodyPr/>
          <a:lstStyle/>
          <a:p>
            <a:pPr algn="ctr"/>
            <a:r>
              <a:rPr lang="et-EE" b="1" dirty="0"/>
              <a:t>Kriisi kuldreeglid ettevõtlikele</a:t>
            </a:r>
            <a:endParaRPr lang="en-US" b="1" dirty="0"/>
          </a:p>
        </p:txBody>
      </p:sp>
      <p:sp>
        <p:nvSpPr>
          <p:cNvPr id="3" name="Sisu kohatäide 2">
            <a:extLst>
              <a:ext uri="{FF2B5EF4-FFF2-40B4-BE49-F238E27FC236}">
                <a16:creationId xmlns:a16="http://schemas.microsoft.com/office/drawing/2014/main" xmlns="" id="{CE9B2A30-1A2F-44E4-B76D-827BD738CFBD}"/>
              </a:ext>
            </a:extLst>
          </p:cNvPr>
          <p:cNvSpPr>
            <a:spLocks noGrp="1"/>
          </p:cNvSpPr>
          <p:nvPr>
            <p:ph idx="1"/>
          </p:nvPr>
        </p:nvSpPr>
        <p:spPr>
          <a:xfrm>
            <a:off x="484237" y="1029213"/>
            <a:ext cx="11452123" cy="4351338"/>
          </a:xfrm>
        </p:spPr>
        <p:txBody>
          <a:bodyPr/>
          <a:lstStyle/>
          <a:p>
            <a:pPr algn="just"/>
            <a:r>
              <a:rPr lang="en-US" dirty="0" err="1"/>
              <a:t>Küsimus</a:t>
            </a:r>
            <a:r>
              <a:rPr lang="en-US" dirty="0"/>
              <a:t> pole </a:t>
            </a:r>
            <a:r>
              <a:rPr lang="en-US" dirty="0" err="1"/>
              <a:t>selles</a:t>
            </a:r>
            <a:r>
              <a:rPr lang="en-US" dirty="0"/>
              <a:t>, kas </a:t>
            </a:r>
            <a:r>
              <a:rPr lang="en-US" dirty="0" err="1"/>
              <a:t>oleme</a:t>
            </a:r>
            <a:r>
              <a:rPr lang="en-US" dirty="0"/>
              <a:t> </a:t>
            </a:r>
            <a:r>
              <a:rPr lang="en-US" dirty="0" err="1"/>
              <a:t>selles</a:t>
            </a:r>
            <a:r>
              <a:rPr lang="en-US" dirty="0"/>
              <a:t> </a:t>
            </a:r>
            <a:r>
              <a:rPr lang="en-US" dirty="0" err="1"/>
              <a:t>kriisis</a:t>
            </a:r>
            <a:r>
              <a:rPr lang="en-US" dirty="0"/>
              <a:t> </a:t>
            </a:r>
            <a:r>
              <a:rPr lang="en-US" dirty="0" err="1"/>
              <a:t>optimistlikud</a:t>
            </a:r>
            <a:r>
              <a:rPr lang="en-US" dirty="0"/>
              <a:t> </a:t>
            </a:r>
            <a:r>
              <a:rPr lang="en-US" dirty="0" err="1"/>
              <a:t>või</a:t>
            </a:r>
            <a:r>
              <a:rPr lang="en-US" dirty="0"/>
              <a:t> </a:t>
            </a:r>
            <a:r>
              <a:rPr lang="en-US" dirty="0" err="1"/>
              <a:t>pessimistlikud</a:t>
            </a:r>
            <a:r>
              <a:rPr lang="en-US" dirty="0"/>
              <a:t>. </a:t>
            </a:r>
            <a:r>
              <a:rPr lang="en-US" dirty="0" err="1"/>
              <a:t>Küsimus</a:t>
            </a:r>
            <a:r>
              <a:rPr lang="en-US" dirty="0"/>
              <a:t> on, </a:t>
            </a:r>
            <a:r>
              <a:rPr lang="en-US" dirty="0" err="1"/>
              <a:t>kuidas</a:t>
            </a:r>
            <a:r>
              <a:rPr lang="en-US" dirty="0"/>
              <a:t> me </a:t>
            </a:r>
            <a:r>
              <a:rPr lang="en-US" dirty="0" err="1"/>
              <a:t>kriisile</a:t>
            </a:r>
            <a:r>
              <a:rPr lang="en-US" dirty="0"/>
              <a:t> </a:t>
            </a:r>
            <a:r>
              <a:rPr lang="en-US" dirty="0" err="1"/>
              <a:t>reageerime</a:t>
            </a:r>
            <a:r>
              <a:rPr lang="en-US" dirty="0"/>
              <a:t>.</a:t>
            </a:r>
            <a:r>
              <a:rPr lang="et-EE" dirty="0"/>
              <a:t> Tuleb </a:t>
            </a:r>
            <a:r>
              <a:rPr lang="en-US" dirty="0"/>
              <a:t> </a:t>
            </a:r>
            <a:r>
              <a:rPr lang="en-US" dirty="0" err="1"/>
              <a:t>moodustada</a:t>
            </a:r>
            <a:r>
              <a:rPr lang="en-US" dirty="0"/>
              <a:t> </a:t>
            </a:r>
            <a:r>
              <a:rPr lang="en-US" dirty="0" err="1"/>
              <a:t>tugev</a:t>
            </a:r>
            <a:r>
              <a:rPr lang="en-US" dirty="0"/>
              <a:t> </a:t>
            </a:r>
            <a:r>
              <a:rPr lang="en-US" dirty="0" err="1"/>
              <a:t>meeskond</a:t>
            </a:r>
            <a:r>
              <a:rPr lang="en-US" dirty="0"/>
              <a:t>, </a:t>
            </a:r>
            <a:r>
              <a:rPr lang="en-US" dirty="0" err="1"/>
              <a:t>otsida</a:t>
            </a:r>
            <a:r>
              <a:rPr lang="en-US" dirty="0"/>
              <a:t> </a:t>
            </a:r>
            <a:r>
              <a:rPr lang="en-US" dirty="0" err="1"/>
              <a:t>pidevalt</a:t>
            </a:r>
            <a:r>
              <a:rPr lang="en-US" dirty="0"/>
              <a:t> </a:t>
            </a:r>
            <a:r>
              <a:rPr lang="en-US" dirty="0" err="1"/>
              <a:t>võimalusi</a:t>
            </a:r>
            <a:r>
              <a:rPr lang="en-US" dirty="0"/>
              <a:t> </a:t>
            </a:r>
            <a:r>
              <a:rPr lang="en-US" dirty="0" err="1"/>
              <a:t>arenemiseks</a:t>
            </a:r>
            <a:r>
              <a:rPr lang="en-US" dirty="0"/>
              <a:t> ja mis </a:t>
            </a:r>
            <a:r>
              <a:rPr lang="en-US" dirty="0" err="1"/>
              <a:t>kõige</a:t>
            </a:r>
            <a:r>
              <a:rPr lang="en-US" dirty="0"/>
              <a:t> </a:t>
            </a:r>
            <a:r>
              <a:rPr lang="en-US" dirty="0" err="1"/>
              <a:t>olulisem</a:t>
            </a:r>
            <a:r>
              <a:rPr lang="en-US" dirty="0"/>
              <a:t> – </a:t>
            </a:r>
            <a:r>
              <a:rPr lang="en-US" dirty="0" err="1"/>
              <a:t>tuleb</a:t>
            </a:r>
            <a:r>
              <a:rPr lang="en-US" dirty="0"/>
              <a:t> </a:t>
            </a:r>
            <a:r>
              <a:rPr lang="en-US" dirty="0" err="1"/>
              <a:t>mitte</a:t>
            </a:r>
            <a:r>
              <a:rPr lang="en-US" dirty="0"/>
              <a:t> </a:t>
            </a:r>
            <a:r>
              <a:rPr lang="en-US" dirty="0" err="1"/>
              <a:t>paanitseda</a:t>
            </a:r>
            <a:r>
              <a:rPr lang="et-EE" dirty="0"/>
              <a:t> - </a:t>
            </a:r>
            <a:r>
              <a:rPr lang="et-EE" sz="2000" i="1" dirty="0"/>
              <a:t>L</a:t>
            </a:r>
            <a:r>
              <a:rPr lang="en-US" sz="2000" i="1" dirty="0" err="1"/>
              <a:t>aevaehitus</a:t>
            </a:r>
            <a:r>
              <a:rPr lang="en-US" sz="2000" i="1" dirty="0"/>
              <a:t>- ja </a:t>
            </a:r>
            <a:r>
              <a:rPr lang="en-US" sz="2000" i="1" dirty="0" err="1"/>
              <a:t>remondifirma</a:t>
            </a:r>
            <a:r>
              <a:rPr lang="en-US" sz="2000" i="1" dirty="0"/>
              <a:t> LTH-</a:t>
            </a:r>
            <a:r>
              <a:rPr lang="en-US" sz="2000" i="1" dirty="0" err="1"/>
              <a:t>Baasi</a:t>
            </a:r>
            <a:r>
              <a:rPr lang="en-US" sz="2000" i="1" dirty="0"/>
              <a:t> </a:t>
            </a:r>
            <a:r>
              <a:rPr lang="en-US" sz="2000" i="1" dirty="0" err="1"/>
              <a:t>juht</a:t>
            </a:r>
            <a:r>
              <a:rPr lang="en-US" sz="2000" i="1" dirty="0"/>
              <a:t> Anton </a:t>
            </a:r>
            <a:r>
              <a:rPr lang="en-US" sz="2000" i="1" dirty="0" err="1"/>
              <a:t>Maljugin</a:t>
            </a:r>
            <a:r>
              <a:rPr lang="et-EE" sz="2000" i="1" dirty="0"/>
              <a:t> ÄPs</a:t>
            </a:r>
          </a:p>
          <a:p>
            <a:pPr algn="just"/>
            <a:r>
              <a:rPr lang="en-US" dirty="0"/>
              <a:t> </a:t>
            </a:r>
            <a:r>
              <a:rPr lang="et-EE" dirty="0" err="1"/>
              <a:t>Ar</a:t>
            </a:r>
            <a:endParaRPr lang="en-US" dirty="0"/>
          </a:p>
        </p:txBody>
      </p:sp>
      <p:pic>
        <p:nvPicPr>
          <p:cNvPr id="5" name="Pilt 4">
            <a:extLst>
              <a:ext uri="{FF2B5EF4-FFF2-40B4-BE49-F238E27FC236}">
                <a16:creationId xmlns:a16="http://schemas.microsoft.com/office/drawing/2014/main" xmlns="" id="{EBB5B643-180B-44BD-8B6C-3DA3F45A2B68}"/>
              </a:ext>
            </a:extLst>
          </p:cNvPr>
          <p:cNvPicPr>
            <a:picLocks noChangeAspect="1"/>
          </p:cNvPicPr>
          <p:nvPr/>
        </p:nvPicPr>
        <p:blipFill>
          <a:blip r:embed="rId2"/>
          <a:stretch>
            <a:fillRect/>
          </a:stretch>
        </p:blipFill>
        <p:spPr>
          <a:xfrm>
            <a:off x="484238" y="2661499"/>
            <a:ext cx="4633462" cy="2949101"/>
          </a:xfrm>
          <a:prstGeom prst="rect">
            <a:avLst/>
          </a:prstGeom>
        </p:spPr>
      </p:pic>
      <p:pic>
        <p:nvPicPr>
          <p:cNvPr id="7" name="Pilt 6">
            <a:extLst>
              <a:ext uri="{FF2B5EF4-FFF2-40B4-BE49-F238E27FC236}">
                <a16:creationId xmlns:a16="http://schemas.microsoft.com/office/drawing/2014/main" xmlns="" id="{A8350ADB-96A5-4C98-9F92-27AFF72C841E}"/>
              </a:ext>
            </a:extLst>
          </p:cNvPr>
          <p:cNvPicPr>
            <a:picLocks noChangeAspect="1"/>
          </p:cNvPicPr>
          <p:nvPr/>
        </p:nvPicPr>
        <p:blipFill>
          <a:blip r:embed="rId3"/>
          <a:stretch>
            <a:fillRect/>
          </a:stretch>
        </p:blipFill>
        <p:spPr>
          <a:xfrm>
            <a:off x="8474611" y="2569607"/>
            <a:ext cx="3233151" cy="4058091"/>
          </a:xfrm>
          <a:prstGeom prst="rect">
            <a:avLst/>
          </a:prstGeom>
        </p:spPr>
      </p:pic>
      <p:pic>
        <p:nvPicPr>
          <p:cNvPr id="9" name="Pilt 8">
            <a:extLst>
              <a:ext uri="{FF2B5EF4-FFF2-40B4-BE49-F238E27FC236}">
                <a16:creationId xmlns:a16="http://schemas.microsoft.com/office/drawing/2014/main" xmlns="" id="{543EBBF1-72F1-42DD-A499-9A0D6B5F9DB6}"/>
              </a:ext>
            </a:extLst>
          </p:cNvPr>
          <p:cNvPicPr>
            <a:picLocks noChangeAspect="1"/>
          </p:cNvPicPr>
          <p:nvPr/>
        </p:nvPicPr>
        <p:blipFill>
          <a:blip r:embed="rId4"/>
          <a:stretch>
            <a:fillRect/>
          </a:stretch>
        </p:blipFill>
        <p:spPr>
          <a:xfrm>
            <a:off x="5109031" y="3753322"/>
            <a:ext cx="3559458" cy="1865474"/>
          </a:xfrm>
          <a:prstGeom prst="rect">
            <a:avLst/>
          </a:prstGeom>
        </p:spPr>
      </p:pic>
      <p:sp>
        <p:nvSpPr>
          <p:cNvPr id="10" name="Kuupäeva kohatäide 9">
            <a:extLst>
              <a:ext uri="{FF2B5EF4-FFF2-40B4-BE49-F238E27FC236}">
                <a16:creationId xmlns:a16="http://schemas.microsoft.com/office/drawing/2014/main" xmlns="" id="{FA01E66E-F2AF-4CCB-868F-8348C2F79526}"/>
              </a:ext>
            </a:extLst>
          </p:cNvPr>
          <p:cNvSpPr>
            <a:spLocks noGrp="1"/>
          </p:cNvSpPr>
          <p:nvPr>
            <p:ph type="dt" sz="half" idx="10"/>
          </p:nvPr>
        </p:nvSpPr>
        <p:spPr/>
        <p:txBody>
          <a:bodyPr/>
          <a:lstStyle/>
          <a:p>
            <a:r>
              <a:rPr lang="en-US"/>
              <a:t>14.10.2020</a:t>
            </a:r>
          </a:p>
        </p:txBody>
      </p:sp>
      <p:sp>
        <p:nvSpPr>
          <p:cNvPr id="11" name="Jaluse kohatäide 10">
            <a:extLst>
              <a:ext uri="{FF2B5EF4-FFF2-40B4-BE49-F238E27FC236}">
                <a16:creationId xmlns:a16="http://schemas.microsoft.com/office/drawing/2014/main" xmlns="" id="{453E1D95-3F7C-4B0B-8752-25663A4889C6}"/>
              </a:ext>
            </a:extLst>
          </p:cNvPr>
          <p:cNvSpPr>
            <a:spLocks noGrp="1"/>
          </p:cNvSpPr>
          <p:nvPr>
            <p:ph type="ftr" sz="quarter" idx="11"/>
          </p:nvPr>
        </p:nvSpPr>
        <p:spPr/>
        <p:txBody>
          <a:bodyPr/>
          <a:lstStyle/>
          <a:p>
            <a:r>
              <a:rPr lang="en-US"/>
              <a:t>RV/Teadus kui Eesti arengumootor (VII). Targalt tulevikku luues</a:t>
            </a:r>
          </a:p>
        </p:txBody>
      </p:sp>
      <p:sp>
        <p:nvSpPr>
          <p:cNvPr id="12" name="Slaidinumbri kohatäide 11">
            <a:extLst>
              <a:ext uri="{FF2B5EF4-FFF2-40B4-BE49-F238E27FC236}">
                <a16:creationId xmlns:a16="http://schemas.microsoft.com/office/drawing/2014/main" xmlns="" id="{0C269E1C-3CB7-45D7-B69B-70B6C87E8801}"/>
              </a:ext>
            </a:extLst>
          </p:cNvPr>
          <p:cNvSpPr>
            <a:spLocks noGrp="1"/>
          </p:cNvSpPr>
          <p:nvPr>
            <p:ph type="sldNum" sz="quarter" idx="12"/>
          </p:nvPr>
        </p:nvSpPr>
        <p:spPr/>
        <p:txBody>
          <a:bodyPr/>
          <a:lstStyle/>
          <a:p>
            <a:fld id="{38AF6E46-0DCD-4650-88C6-D70918FAAF47}" type="slidenum">
              <a:rPr lang="en-US" smtClean="0"/>
              <a:t>4</a:t>
            </a:fld>
            <a:endParaRPr lang="en-US"/>
          </a:p>
        </p:txBody>
      </p:sp>
      <p:sp>
        <p:nvSpPr>
          <p:cNvPr id="14" name="TextBox 13">
            <a:extLst>
              <a:ext uri="{FF2B5EF4-FFF2-40B4-BE49-F238E27FC236}">
                <a16:creationId xmlns:a16="http://schemas.microsoft.com/office/drawing/2014/main" xmlns="" id="{3E4DFF5B-CA73-4204-A2F4-9AD45174E8D3}"/>
              </a:ext>
            </a:extLst>
          </p:cNvPr>
          <p:cNvSpPr txBox="1"/>
          <p:nvPr/>
        </p:nvSpPr>
        <p:spPr>
          <a:xfrm>
            <a:off x="5302908" y="2674011"/>
            <a:ext cx="3257558" cy="1200329"/>
          </a:xfrm>
          <a:prstGeom prst="rect">
            <a:avLst/>
          </a:prstGeom>
          <a:noFill/>
        </p:spPr>
        <p:txBody>
          <a:bodyPr wrap="none" rtlCol="0">
            <a:spAutoFit/>
          </a:bodyPr>
          <a:lstStyle/>
          <a:p>
            <a:r>
              <a:rPr lang="et-EE" sz="3600" b="1" dirty="0">
                <a:solidFill>
                  <a:srgbClr val="FF0000"/>
                </a:solidFill>
              </a:rPr>
              <a:t>Areng toimubki </a:t>
            </a:r>
          </a:p>
          <a:p>
            <a:r>
              <a:rPr lang="et-EE" sz="3600" b="1" dirty="0">
                <a:solidFill>
                  <a:srgbClr val="FF0000"/>
                </a:solidFill>
              </a:rPr>
              <a:t>läbi kriiside!</a:t>
            </a:r>
            <a:endParaRPr lang="en-US" sz="3600" b="1" dirty="0">
              <a:solidFill>
                <a:srgbClr val="FF0000"/>
              </a:solidFill>
            </a:endParaRPr>
          </a:p>
        </p:txBody>
      </p:sp>
      <p:sp>
        <p:nvSpPr>
          <p:cNvPr id="16" name="TextBox 15">
            <a:extLst>
              <a:ext uri="{FF2B5EF4-FFF2-40B4-BE49-F238E27FC236}">
                <a16:creationId xmlns:a16="http://schemas.microsoft.com/office/drawing/2014/main" xmlns="" id="{C840CEC1-4752-4037-9EA5-4B7F338D0C9D}"/>
              </a:ext>
            </a:extLst>
          </p:cNvPr>
          <p:cNvSpPr txBox="1"/>
          <p:nvPr/>
        </p:nvSpPr>
        <p:spPr>
          <a:xfrm>
            <a:off x="393390" y="5610600"/>
            <a:ext cx="8444047" cy="861774"/>
          </a:xfrm>
          <a:prstGeom prst="rect">
            <a:avLst/>
          </a:prstGeom>
          <a:noFill/>
        </p:spPr>
        <p:txBody>
          <a:bodyPr wrap="square">
            <a:spAutoFit/>
          </a:bodyPr>
          <a:lstStyle/>
          <a:p>
            <a:r>
              <a:rPr lang="en-US" dirty="0" err="1"/>
              <a:t>Huvitav</a:t>
            </a:r>
            <a:r>
              <a:rPr lang="en-US" dirty="0"/>
              <a:t> </a:t>
            </a:r>
            <a:r>
              <a:rPr lang="en-US" dirty="0" err="1"/>
              <a:t>aeg</a:t>
            </a:r>
            <a:r>
              <a:rPr lang="en-US" dirty="0"/>
              <a:t> on. </a:t>
            </a:r>
            <a:r>
              <a:rPr lang="en-US" dirty="0" err="1"/>
              <a:t>Ühtede</a:t>
            </a:r>
            <a:r>
              <a:rPr lang="en-US" dirty="0"/>
              <a:t> </a:t>
            </a:r>
            <a:r>
              <a:rPr lang="en-US" dirty="0" err="1"/>
              <a:t>jaoks</a:t>
            </a:r>
            <a:r>
              <a:rPr lang="en-US" dirty="0"/>
              <a:t> on </a:t>
            </a:r>
            <a:r>
              <a:rPr lang="en-US" dirty="0" err="1"/>
              <a:t>praegu</a:t>
            </a:r>
            <a:r>
              <a:rPr lang="en-US" dirty="0"/>
              <a:t> </a:t>
            </a:r>
            <a:r>
              <a:rPr lang="en-US" dirty="0" err="1"/>
              <a:t>täielik</a:t>
            </a:r>
            <a:r>
              <a:rPr lang="en-US" dirty="0"/>
              <a:t> </a:t>
            </a:r>
            <a:r>
              <a:rPr lang="en-US" dirty="0" err="1"/>
              <a:t>torm</a:t>
            </a:r>
            <a:r>
              <a:rPr lang="en-US" dirty="0"/>
              <a:t>, </a:t>
            </a:r>
            <a:r>
              <a:rPr lang="en-US" dirty="0" err="1"/>
              <a:t>teiste</a:t>
            </a:r>
            <a:r>
              <a:rPr lang="en-US" dirty="0"/>
              <a:t> </a:t>
            </a:r>
            <a:r>
              <a:rPr lang="en-US" dirty="0" err="1"/>
              <a:t>jaoks</a:t>
            </a:r>
            <a:r>
              <a:rPr lang="en-US" dirty="0"/>
              <a:t> </a:t>
            </a:r>
            <a:r>
              <a:rPr lang="en-US" dirty="0" err="1"/>
              <a:t>ideaalne</a:t>
            </a:r>
            <a:r>
              <a:rPr lang="en-US" dirty="0"/>
              <a:t> </a:t>
            </a:r>
            <a:r>
              <a:rPr lang="en-US" dirty="0" err="1"/>
              <a:t>võimaluste</a:t>
            </a:r>
            <a:r>
              <a:rPr lang="en-US" dirty="0"/>
              <a:t> </a:t>
            </a:r>
            <a:r>
              <a:rPr lang="en-US" dirty="0" err="1"/>
              <a:t>aeg</a:t>
            </a:r>
            <a:r>
              <a:rPr lang="en-US" dirty="0"/>
              <a:t>. </a:t>
            </a:r>
            <a:r>
              <a:rPr lang="en-US" dirty="0" err="1"/>
              <a:t>Ühed</a:t>
            </a:r>
            <a:r>
              <a:rPr lang="en-US" dirty="0"/>
              <a:t> </a:t>
            </a:r>
            <a:r>
              <a:rPr lang="en-US" dirty="0" err="1"/>
              <a:t>püüavad</a:t>
            </a:r>
            <a:r>
              <a:rPr lang="en-US" dirty="0"/>
              <a:t> </a:t>
            </a:r>
            <a:r>
              <a:rPr lang="en-US" dirty="0" err="1"/>
              <a:t>kriisiga</a:t>
            </a:r>
            <a:r>
              <a:rPr lang="en-US" dirty="0"/>
              <a:t> </a:t>
            </a:r>
            <a:r>
              <a:rPr lang="en-US" dirty="0" err="1"/>
              <a:t>toime</a:t>
            </a:r>
            <a:r>
              <a:rPr lang="en-US" dirty="0"/>
              <a:t> </a:t>
            </a:r>
            <a:r>
              <a:rPr lang="en-US" dirty="0" err="1"/>
              <a:t>tulla</a:t>
            </a:r>
            <a:r>
              <a:rPr lang="en-US" dirty="0"/>
              <a:t>, </a:t>
            </a:r>
            <a:r>
              <a:rPr lang="en-US" dirty="0" err="1"/>
              <a:t>teised</a:t>
            </a:r>
            <a:r>
              <a:rPr lang="en-US" dirty="0"/>
              <a:t> </a:t>
            </a:r>
            <a:r>
              <a:rPr lang="en-US" dirty="0" err="1"/>
              <a:t>ei</a:t>
            </a:r>
            <a:r>
              <a:rPr lang="en-US" dirty="0"/>
              <a:t> </a:t>
            </a:r>
            <a:r>
              <a:rPr lang="en-US" dirty="0" err="1"/>
              <a:t>jõua</a:t>
            </a:r>
            <a:r>
              <a:rPr lang="en-US" dirty="0"/>
              <a:t> </a:t>
            </a:r>
            <a:r>
              <a:rPr lang="en-US" dirty="0" err="1"/>
              <a:t>nõudlusele</a:t>
            </a:r>
            <a:r>
              <a:rPr lang="en-US" dirty="0"/>
              <a:t> </a:t>
            </a:r>
            <a:r>
              <a:rPr lang="en-US" dirty="0" err="1"/>
              <a:t>vastu</a:t>
            </a:r>
            <a:r>
              <a:rPr lang="en-US" dirty="0"/>
              <a:t> </a:t>
            </a:r>
            <a:r>
              <a:rPr lang="et-EE" dirty="0"/>
              <a:t> - </a:t>
            </a:r>
            <a:r>
              <a:rPr lang="et-EE" sz="1400" i="1" dirty="0"/>
              <a:t>ettevõtja Janek Pohla ÄPs</a:t>
            </a:r>
            <a:endParaRPr lang="en-US" sz="1400" i="1" dirty="0"/>
          </a:p>
        </p:txBody>
      </p:sp>
    </p:spTree>
    <p:extLst>
      <p:ext uri="{BB962C8B-B14F-4D97-AF65-F5344CB8AC3E}">
        <p14:creationId xmlns:p14="http://schemas.microsoft.com/office/powerpoint/2010/main" val="224665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2D92C747-B688-41CD-A785-DB602506DFE6}"/>
              </a:ext>
            </a:extLst>
          </p:cNvPr>
          <p:cNvSpPr>
            <a:spLocks noGrp="1"/>
          </p:cNvSpPr>
          <p:nvPr>
            <p:ph type="title"/>
          </p:nvPr>
        </p:nvSpPr>
        <p:spPr>
          <a:xfrm>
            <a:off x="838200" y="306323"/>
            <a:ext cx="10515600" cy="838405"/>
          </a:xfrm>
        </p:spPr>
        <p:txBody>
          <a:bodyPr>
            <a:noAutofit/>
          </a:bodyPr>
          <a:lstStyle/>
          <a:p>
            <a:pPr algn="ctr"/>
            <a:r>
              <a:rPr lang="et-EE" b="1" dirty="0"/>
              <a:t>Kriisi </a:t>
            </a:r>
            <a:r>
              <a:rPr lang="et-EE" b="1" dirty="0" err="1"/>
              <a:t>manageerimine</a:t>
            </a:r>
            <a:r>
              <a:rPr lang="et-EE" b="1" dirty="0"/>
              <a:t> Eesti ettevõtluses: hinnang BCG mudeli alusel 1</a:t>
            </a:r>
            <a:endParaRPr lang="en-US" b="1" dirty="0"/>
          </a:p>
        </p:txBody>
      </p:sp>
      <p:sp>
        <p:nvSpPr>
          <p:cNvPr id="4" name="Kuupäeva kohatäide 3">
            <a:extLst>
              <a:ext uri="{FF2B5EF4-FFF2-40B4-BE49-F238E27FC236}">
                <a16:creationId xmlns:a16="http://schemas.microsoft.com/office/drawing/2014/main" xmlns="" id="{233787FE-7245-4F1B-A11D-6E3114D1A8DA}"/>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ED219B0E-2F6E-4251-8798-E22C845198E1}"/>
              </a:ext>
            </a:extLst>
          </p:cNvPr>
          <p:cNvSpPr>
            <a:spLocks noGrp="1"/>
          </p:cNvSpPr>
          <p:nvPr>
            <p:ph type="ftr" sz="quarter" idx="11"/>
          </p:nvPr>
        </p:nvSpPr>
        <p:spPr>
          <a:xfrm>
            <a:off x="3489649" y="6356350"/>
            <a:ext cx="5663682" cy="365125"/>
          </a:xfrm>
        </p:spPr>
        <p:txBody>
          <a:bodyPr/>
          <a:lstStyle/>
          <a:p>
            <a:r>
              <a:rPr lang="fi-FI"/>
              <a:t>RV/Teadus kui Eesti arengumootor (VII). Targalt tulevikku luues</a:t>
            </a:r>
            <a:endParaRPr lang="en-US" dirty="0"/>
          </a:p>
        </p:txBody>
      </p:sp>
      <p:sp>
        <p:nvSpPr>
          <p:cNvPr id="6" name="Slaidinumbri kohatäide 5">
            <a:extLst>
              <a:ext uri="{FF2B5EF4-FFF2-40B4-BE49-F238E27FC236}">
                <a16:creationId xmlns:a16="http://schemas.microsoft.com/office/drawing/2014/main" xmlns="" id="{1F2C2901-175D-4C7C-883A-A9848A34C780}"/>
              </a:ext>
            </a:extLst>
          </p:cNvPr>
          <p:cNvSpPr>
            <a:spLocks noGrp="1"/>
          </p:cNvSpPr>
          <p:nvPr>
            <p:ph type="sldNum" sz="quarter" idx="12"/>
          </p:nvPr>
        </p:nvSpPr>
        <p:spPr/>
        <p:txBody>
          <a:bodyPr/>
          <a:lstStyle/>
          <a:p>
            <a:fld id="{51845F5A-061D-4825-9AE9-D7794091C6CF}" type="slidenum">
              <a:rPr lang="en-US" smtClean="0"/>
              <a:t>5</a:t>
            </a:fld>
            <a:endParaRPr lang="en-US"/>
          </a:p>
        </p:txBody>
      </p:sp>
      <p:sp>
        <p:nvSpPr>
          <p:cNvPr id="19" name="Sisu kohatäide 18">
            <a:extLst>
              <a:ext uri="{FF2B5EF4-FFF2-40B4-BE49-F238E27FC236}">
                <a16:creationId xmlns:a16="http://schemas.microsoft.com/office/drawing/2014/main" xmlns="" id="{1529DAA1-68B3-4D8D-BE7E-E1B79D7D9C1E}"/>
              </a:ext>
            </a:extLst>
          </p:cNvPr>
          <p:cNvSpPr>
            <a:spLocks noGrp="1"/>
          </p:cNvSpPr>
          <p:nvPr>
            <p:ph idx="1"/>
          </p:nvPr>
        </p:nvSpPr>
        <p:spPr>
          <a:xfrm>
            <a:off x="838200" y="1587436"/>
            <a:ext cx="10881852" cy="5134039"/>
          </a:xfrm>
        </p:spPr>
        <p:txBody>
          <a:bodyPr>
            <a:normAutofit fontScale="62500" lnSpcReduction="20000"/>
          </a:bodyPr>
          <a:lstStyle/>
          <a:p>
            <a:pPr marL="0" indent="0" algn="just">
              <a:buNone/>
            </a:pPr>
            <a:r>
              <a:rPr lang="et-EE" sz="4000" dirty="0">
                <a:latin typeface="Calibri" panose="020F0502020204030204" pitchFamily="34" charset="0"/>
                <a:cs typeface="Calibri" panose="020F0502020204030204" pitchFamily="34" charset="0"/>
              </a:rPr>
              <a:t>BCG 4 x R: </a:t>
            </a:r>
            <a:r>
              <a:rPr lang="en-US" sz="4000" b="1" dirty="0">
                <a:latin typeface="Calibri" panose="020F0502020204030204" pitchFamily="34" charset="0"/>
                <a:cs typeface="Calibri" panose="020F0502020204030204" pitchFamily="34" charset="0"/>
              </a:rPr>
              <a:t>Reaction</a:t>
            </a:r>
            <a:r>
              <a:rPr lang="en-US" sz="4000"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Rebound</a:t>
            </a:r>
            <a:r>
              <a:rPr lang="en-US" sz="4000"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Recession</a:t>
            </a:r>
            <a:r>
              <a:rPr lang="en-US" sz="4000" dirty="0">
                <a:latin typeface="Calibri" panose="020F0502020204030204" pitchFamily="34" charset="0"/>
                <a:cs typeface="Calibri" panose="020F0502020204030204" pitchFamily="34" charset="0"/>
              </a:rPr>
              <a:t>, and </a:t>
            </a:r>
            <a:r>
              <a:rPr lang="en-US" sz="4000" b="1" dirty="0">
                <a:latin typeface="Calibri" panose="020F0502020204030204" pitchFamily="34" charset="0"/>
                <a:cs typeface="Calibri" panose="020F0502020204030204" pitchFamily="34" charset="0"/>
              </a:rPr>
              <a:t>Reimagination</a:t>
            </a:r>
            <a:endParaRPr lang="et-EE" sz="4000" b="1" dirty="0">
              <a:latin typeface="Calibri" panose="020F0502020204030204" pitchFamily="34" charset="0"/>
              <a:cs typeface="Calibri" panose="020F0502020204030204" pitchFamily="34" charset="0"/>
            </a:endParaRPr>
          </a:p>
          <a:p>
            <a:pPr algn="just"/>
            <a:r>
              <a:rPr lang="et-EE" sz="3800" b="1" dirty="0">
                <a:latin typeface="Calibri" panose="020F0502020204030204" pitchFamily="34" charset="0"/>
                <a:cs typeface="Calibri" panose="020F0502020204030204" pitchFamily="34" charset="0"/>
              </a:rPr>
              <a:t>REAKTSIOON</a:t>
            </a:r>
            <a:r>
              <a:rPr lang="et-EE" sz="3800" dirty="0">
                <a:latin typeface="Calibri" panose="020F0502020204030204" pitchFamily="34" charset="0"/>
                <a:cs typeface="Calibri" panose="020F0502020204030204" pitchFamily="34" charset="0"/>
              </a:rPr>
              <a:t> – vahetult kriisi mõjudele reageerimine (sisemine optimeerimine + välise abi kasutamine a’la toetusrahad). See on vahetu kriisi negatiivsete mõjudega jooksvalt toimetulemise staadium. Sellega piirdudes eeldatakse vanade heade aegade tagasitulekuni välja venitada ja minna siis uuele ringile, või siis viib see loobumiseni oma tegevusest </a:t>
            </a:r>
            <a:r>
              <a:rPr lang="et-EE" sz="3400" b="1" dirty="0">
                <a:solidFill>
                  <a:srgbClr val="FF0000"/>
                </a:solidFill>
                <a:latin typeface="Calibri" panose="020F0502020204030204" pitchFamily="34" charset="0"/>
                <a:cs typeface="Calibri" panose="020F0502020204030204" pitchFamily="34" charset="0"/>
              </a:rPr>
              <a:t>– </a:t>
            </a:r>
            <a:r>
              <a:rPr lang="et-EE" sz="4300" b="1" dirty="0">
                <a:solidFill>
                  <a:srgbClr val="FF0000"/>
                </a:solidFill>
                <a:latin typeface="Calibri" panose="020F0502020204030204" pitchFamily="34" charset="0"/>
                <a:cs typeface="Calibri" panose="020F0502020204030204" pitchFamily="34" charset="0"/>
              </a:rPr>
              <a:t>meie algne laialt levinud eeldus kõigil tasandeil kuni juunini, et venitada välja heade aegade tagasitulekuni</a:t>
            </a:r>
          </a:p>
          <a:p>
            <a:pPr algn="just"/>
            <a:r>
              <a:rPr lang="et-EE" sz="3800" b="1" dirty="0">
                <a:latin typeface="Calibri" panose="020F0502020204030204" pitchFamily="34" charset="0"/>
                <a:cs typeface="Calibri" panose="020F0502020204030204" pitchFamily="34" charset="0"/>
              </a:rPr>
              <a:t>TAGASIPÕRGE</a:t>
            </a:r>
            <a:r>
              <a:rPr lang="et-EE" sz="3800" dirty="0">
                <a:latin typeface="Calibri" panose="020F0502020204030204" pitchFamily="34" charset="0"/>
                <a:cs typeface="Calibri" panose="020F0502020204030204" pitchFamily="34" charset="0"/>
              </a:rPr>
              <a:t> –  toimus turgudel osaliselt juba suvel (W-kujuline kriisi mudel) - vaja realistlikult hinnata millal, mis ulatuses, kas jõuab muutuda turukonkurentsi situatsioon või turunõudluse spetsiifiline struktuur, kas jätkub ressurssi ja kust seda saaks juurde. Võib olla esialgse reaktsiooni jätkutegevuseks/</a:t>
            </a:r>
            <a:r>
              <a:rPr lang="et-EE" sz="3800" dirty="0" err="1">
                <a:latin typeface="Calibri" panose="020F0502020204030204" pitchFamily="34" charset="0"/>
                <a:cs typeface="Calibri" panose="020F0502020204030204" pitchFamily="34" charset="0"/>
              </a:rPr>
              <a:t>vastupidamiseks</a:t>
            </a:r>
            <a:r>
              <a:rPr lang="et-EE" sz="3800" dirty="0">
                <a:latin typeface="Calibri" panose="020F0502020204030204" pitchFamily="34" charset="0"/>
                <a:cs typeface="Calibri" panose="020F0502020204030204" pitchFamily="34" charset="0"/>
              </a:rPr>
              <a:t> seniks kuni, aga võib ka üle kasvada muutunud ärimudeli rakendamiseks/loobumiseks ärist. </a:t>
            </a:r>
            <a:r>
              <a:rPr lang="et-EE" sz="3800" b="1" dirty="0">
                <a:latin typeface="Calibri" panose="020F0502020204030204" pitchFamily="34" charset="0"/>
                <a:cs typeface="Calibri" panose="020F0502020204030204" pitchFamily="34" charset="0"/>
              </a:rPr>
              <a:t>Eeldab </a:t>
            </a:r>
            <a:r>
              <a:rPr lang="et-EE" sz="3800" b="1" dirty="0" err="1">
                <a:latin typeface="Calibri" panose="020F0502020204030204" pitchFamily="34" charset="0"/>
                <a:cs typeface="Calibri" panose="020F0502020204030204" pitchFamily="34" charset="0"/>
              </a:rPr>
              <a:t>taktikalistilsele</a:t>
            </a:r>
            <a:r>
              <a:rPr lang="et-EE" sz="3800" b="1" dirty="0">
                <a:latin typeface="Calibri" panose="020F0502020204030204" pitchFamily="34" charset="0"/>
                <a:cs typeface="Calibri" panose="020F0502020204030204" pitchFamily="34" charset="0"/>
              </a:rPr>
              <a:t> lisaks ka strateegilisemat lähenemist </a:t>
            </a:r>
            <a:r>
              <a:rPr lang="et-EE" sz="3800" b="1" dirty="0">
                <a:solidFill>
                  <a:srgbClr val="FF0000"/>
                </a:solidFill>
                <a:latin typeface="Calibri" panose="020F0502020204030204" pitchFamily="34" charset="0"/>
                <a:cs typeface="Calibri" panose="020F0502020204030204" pitchFamily="34" charset="0"/>
              </a:rPr>
              <a:t>– </a:t>
            </a:r>
            <a:r>
              <a:rPr lang="et-EE" sz="4300" b="1" dirty="0">
                <a:solidFill>
                  <a:srgbClr val="FF0000"/>
                </a:solidFill>
                <a:latin typeface="Calibri" panose="020F0502020204030204" pitchFamily="34" charset="0"/>
                <a:cs typeface="Calibri" panose="020F0502020204030204" pitchFamily="34" charset="0"/>
              </a:rPr>
              <a:t>suvel-varasügisel tänu lootustele ja abile pigem jätkuvalt vastupidamise variandis, nüüd hakatakse otsustama kas muuta äri või sellest loobuda</a:t>
            </a:r>
          </a:p>
        </p:txBody>
      </p:sp>
    </p:spTree>
    <p:extLst>
      <p:ext uri="{BB962C8B-B14F-4D97-AF65-F5344CB8AC3E}">
        <p14:creationId xmlns:p14="http://schemas.microsoft.com/office/powerpoint/2010/main" val="33979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2D92C747-B688-41CD-A785-DB602506DFE6}"/>
              </a:ext>
            </a:extLst>
          </p:cNvPr>
          <p:cNvSpPr>
            <a:spLocks noGrp="1"/>
          </p:cNvSpPr>
          <p:nvPr>
            <p:ph type="title"/>
          </p:nvPr>
        </p:nvSpPr>
        <p:spPr>
          <a:xfrm>
            <a:off x="838200" y="155186"/>
            <a:ext cx="10515600" cy="838405"/>
          </a:xfrm>
        </p:spPr>
        <p:txBody>
          <a:bodyPr>
            <a:noAutofit/>
          </a:bodyPr>
          <a:lstStyle/>
          <a:p>
            <a:pPr algn="ctr"/>
            <a:r>
              <a:rPr lang="et-EE" b="1" dirty="0"/>
              <a:t>Kriisi </a:t>
            </a:r>
            <a:r>
              <a:rPr lang="et-EE" b="1" dirty="0" err="1"/>
              <a:t>manageerimine</a:t>
            </a:r>
            <a:r>
              <a:rPr lang="et-EE" b="1" dirty="0"/>
              <a:t> Eesti ettevõtluses: hinnang BCG mudeli alusel 2</a:t>
            </a:r>
            <a:endParaRPr lang="en-US" b="1" dirty="0"/>
          </a:p>
        </p:txBody>
      </p:sp>
      <p:sp>
        <p:nvSpPr>
          <p:cNvPr id="4" name="Kuupäeva kohatäide 3">
            <a:extLst>
              <a:ext uri="{FF2B5EF4-FFF2-40B4-BE49-F238E27FC236}">
                <a16:creationId xmlns:a16="http://schemas.microsoft.com/office/drawing/2014/main" xmlns="" id="{233787FE-7245-4F1B-A11D-6E3114D1A8DA}"/>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ED219B0E-2F6E-4251-8798-E22C845198E1}"/>
              </a:ext>
            </a:extLst>
          </p:cNvPr>
          <p:cNvSpPr>
            <a:spLocks noGrp="1"/>
          </p:cNvSpPr>
          <p:nvPr>
            <p:ph type="ftr" sz="quarter" idx="11"/>
          </p:nvPr>
        </p:nvSpPr>
        <p:spPr>
          <a:xfrm>
            <a:off x="3489649" y="6356350"/>
            <a:ext cx="5663682" cy="365125"/>
          </a:xfrm>
        </p:spPr>
        <p:txBody>
          <a:bodyPr/>
          <a:lstStyle/>
          <a:p>
            <a:r>
              <a:rPr lang="fi-FI"/>
              <a:t>RV/Teadus kui Eesti arengumootor (VII). Targalt tulevikku luues</a:t>
            </a:r>
            <a:endParaRPr lang="en-US" dirty="0"/>
          </a:p>
        </p:txBody>
      </p:sp>
      <p:sp>
        <p:nvSpPr>
          <p:cNvPr id="6" name="Slaidinumbri kohatäide 5">
            <a:extLst>
              <a:ext uri="{FF2B5EF4-FFF2-40B4-BE49-F238E27FC236}">
                <a16:creationId xmlns:a16="http://schemas.microsoft.com/office/drawing/2014/main" xmlns="" id="{1F2C2901-175D-4C7C-883A-A9848A34C780}"/>
              </a:ext>
            </a:extLst>
          </p:cNvPr>
          <p:cNvSpPr>
            <a:spLocks noGrp="1"/>
          </p:cNvSpPr>
          <p:nvPr>
            <p:ph type="sldNum" sz="quarter" idx="12"/>
          </p:nvPr>
        </p:nvSpPr>
        <p:spPr/>
        <p:txBody>
          <a:bodyPr/>
          <a:lstStyle/>
          <a:p>
            <a:fld id="{51845F5A-061D-4825-9AE9-D7794091C6CF}" type="slidenum">
              <a:rPr lang="en-US" smtClean="0"/>
              <a:t>6</a:t>
            </a:fld>
            <a:endParaRPr lang="en-US"/>
          </a:p>
        </p:txBody>
      </p:sp>
      <p:sp>
        <p:nvSpPr>
          <p:cNvPr id="19" name="Sisu kohatäide 18">
            <a:extLst>
              <a:ext uri="{FF2B5EF4-FFF2-40B4-BE49-F238E27FC236}">
                <a16:creationId xmlns:a16="http://schemas.microsoft.com/office/drawing/2014/main" xmlns="" id="{1529DAA1-68B3-4D8D-BE7E-E1B79D7D9C1E}"/>
              </a:ext>
            </a:extLst>
          </p:cNvPr>
          <p:cNvSpPr>
            <a:spLocks noGrp="1"/>
          </p:cNvSpPr>
          <p:nvPr>
            <p:ph idx="1"/>
          </p:nvPr>
        </p:nvSpPr>
        <p:spPr>
          <a:xfrm>
            <a:off x="838200" y="1222310"/>
            <a:ext cx="10881852" cy="5134039"/>
          </a:xfrm>
        </p:spPr>
        <p:txBody>
          <a:bodyPr>
            <a:normAutofit fontScale="77500" lnSpcReduction="20000"/>
          </a:bodyPr>
          <a:lstStyle/>
          <a:p>
            <a:pPr algn="just"/>
            <a:r>
              <a:rPr lang="et-EE" sz="3100" b="1" dirty="0">
                <a:latin typeface="Calibri" panose="020F0502020204030204" pitchFamily="34" charset="0"/>
                <a:cs typeface="Calibri" panose="020F0502020204030204" pitchFamily="34" charset="0"/>
              </a:rPr>
              <a:t>RETSESSIOON</a:t>
            </a:r>
            <a:r>
              <a:rPr lang="et-EE" sz="3100" dirty="0">
                <a:latin typeface="Calibri" panose="020F0502020204030204" pitchFamily="34" charset="0"/>
                <a:cs typeface="Calibri" panose="020F0502020204030204" pitchFamily="34" charset="0"/>
              </a:rPr>
              <a:t> – esialgsed prognoosid pikemaajalisest ja sügavamast</a:t>
            </a:r>
            <a:r>
              <a:rPr lang="et-EE" sz="3100" i="1" dirty="0">
                <a:latin typeface="Calibri" panose="020F0502020204030204" pitchFamily="34" charset="0"/>
                <a:cs typeface="Calibri" panose="020F0502020204030204" pitchFamily="34" charset="0"/>
              </a:rPr>
              <a:t>(4. sügavuselt viimase 100 a. jooksul)</a:t>
            </a:r>
            <a:r>
              <a:rPr lang="et-EE" sz="3100" dirty="0">
                <a:latin typeface="Calibri" panose="020F0502020204030204" pitchFamily="34" charset="0"/>
                <a:cs typeface="Calibri" panose="020F0502020204030204" pitchFamily="34" charset="0"/>
              </a:rPr>
              <a:t> majanduskriisist asendusid sügiseks rõõmuhõisetega selle prognoositust väiksema ulatuse üle ja eeldusega, et 2022.aastaks jõutakse juba kriisieelsele tasemele. Eriti tugev Eestis, kus esialgsed tagasilöögid olid väiksemad kui mujal Euroopas.  Eeldab strateegilist lähenemist ja laiema konteksti analüüsi tulemuste kasutamist. Sisuliselt erineb eelmisest </a:t>
            </a:r>
            <a:r>
              <a:rPr lang="et-EE" sz="3100" b="1" dirty="0">
                <a:latin typeface="Calibri" panose="020F0502020204030204" pitchFamily="34" charset="0"/>
                <a:cs typeface="Calibri" panose="020F0502020204030204" pitchFamily="34" charset="0"/>
              </a:rPr>
              <a:t>strateegiliselt laiema haarde </a:t>
            </a:r>
            <a:r>
              <a:rPr lang="et-EE" sz="3100" dirty="0">
                <a:latin typeface="Calibri" panose="020F0502020204030204" pitchFamily="34" charset="0"/>
                <a:cs typeface="Calibri" panose="020F0502020204030204" pitchFamily="34" charset="0"/>
              </a:rPr>
              <a:t>poolest </a:t>
            </a:r>
            <a:r>
              <a:rPr lang="et-EE" sz="3100" dirty="0">
                <a:solidFill>
                  <a:srgbClr val="FF0000"/>
                </a:solidFill>
                <a:latin typeface="Calibri" panose="020F0502020204030204" pitchFamily="34" charset="0"/>
                <a:cs typeface="Calibri" panose="020F0502020204030204" pitchFamily="34" charset="0"/>
              </a:rPr>
              <a:t>- </a:t>
            </a:r>
            <a:r>
              <a:rPr lang="et-EE" sz="3300" b="1" dirty="0">
                <a:solidFill>
                  <a:srgbClr val="FF0000"/>
                </a:solidFill>
                <a:latin typeface="Calibri" panose="020F0502020204030204" pitchFamily="34" charset="0"/>
                <a:cs typeface="Calibri" panose="020F0502020204030204" pitchFamily="34" charset="0"/>
              </a:rPr>
              <a:t>Praegu käimas kogu kriisijärgse taastumise hindamine oma tegevusvaldkonna perspektiivist lähtuvalt ja seostatult laiema taustsüsteemiga</a:t>
            </a:r>
            <a:endParaRPr lang="et-EE" sz="2600" dirty="0">
              <a:latin typeface="Calibri" panose="020F0502020204030204" pitchFamily="34" charset="0"/>
              <a:cs typeface="Calibri" panose="020F0502020204030204" pitchFamily="34" charset="0"/>
            </a:endParaRPr>
          </a:p>
          <a:p>
            <a:pPr algn="just"/>
            <a:r>
              <a:rPr lang="et-EE" sz="3100" b="1" dirty="0">
                <a:latin typeface="Calibri" panose="020F0502020204030204" pitchFamily="34" charset="0"/>
                <a:cs typeface="Calibri" panose="020F0502020204030204" pitchFamily="34" charset="0"/>
              </a:rPr>
              <a:t>ÜMBERMÕTESTAMINE</a:t>
            </a:r>
            <a:r>
              <a:rPr lang="et-EE" sz="3100" dirty="0">
                <a:latin typeface="Calibri" panose="020F0502020204030204" pitchFamily="34" charset="0"/>
                <a:cs typeface="Calibri" panose="020F0502020204030204" pitchFamily="34" charset="0"/>
              </a:rPr>
              <a:t> -  toetudes eelmise kahe staadiumi eeltööle ning vigade ja õnnestumiste </a:t>
            </a:r>
            <a:r>
              <a:rPr lang="et-EE" sz="3100" b="1" u="sng" dirty="0">
                <a:latin typeface="Calibri" panose="020F0502020204030204" pitchFamily="34" charset="0"/>
                <a:cs typeface="Calibri" panose="020F0502020204030204" pitchFamily="34" charset="0"/>
              </a:rPr>
              <a:t>ausale</a:t>
            </a:r>
            <a:r>
              <a:rPr lang="et-EE" sz="3100" dirty="0">
                <a:latin typeface="Calibri" panose="020F0502020204030204" pitchFamily="34" charset="0"/>
                <a:cs typeface="Calibri" panose="020F0502020204030204" pitchFamily="34" charset="0"/>
              </a:rPr>
              <a:t> hinnangule uute võimaluste leidmine nii kriisi ajaks kui ka selle järgseks perioodiks, kujundades selleks sobiva ärimudeli, -liinid ja –protseduurid ning vastava väärtuspakkumiste portfelli. Põhiprobleem: just kriisi negatiivse mõjuga toimetuleku rahmeldustes kipub ümbermõtestamine ja inspiratsioon kiratsema…</a:t>
            </a:r>
          </a:p>
          <a:p>
            <a:pPr lvl="0" algn="just"/>
            <a:r>
              <a:rPr lang="et-EE" sz="3100" dirty="0">
                <a:solidFill>
                  <a:prstClr val="black"/>
                </a:solidFill>
                <a:latin typeface="Calibri" panose="020F0502020204030204" pitchFamily="34" charset="0"/>
                <a:cs typeface="Calibri" panose="020F0502020204030204" pitchFamily="34" charset="0"/>
              </a:rPr>
              <a:t>Sellele järgneb </a:t>
            </a:r>
            <a:r>
              <a:rPr lang="et-EE" sz="3100" b="1" dirty="0" err="1">
                <a:solidFill>
                  <a:prstClr val="black"/>
                </a:solidFill>
                <a:latin typeface="Calibri" panose="020F0502020204030204" pitchFamily="34" charset="0"/>
                <a:cs typeface="Calibri" panose="020F0502020204030204" pitchFamily="34" charset="0"/>
              </a:rPr>
              <a:t>Reboot</a:t>
            </a:r>
            <a:r>
              <a:rPr lang="et-EE" sz="3100" dirty="0">
                <a:solidFill>
                  <a:prstClr val="black"/>
                </a:solidFill>
                <a:latin typeface="Calibri" panose="020F0502020204030204" pitchFamily="34" charset="0"/>
                <a:cs typeface="Calibri" panose="020F0502020204030204" pitchFamily="34" charset="0"/>
              </a:rPr>
              <a:t> elik </a:t>
            </a:r>
            <a:r>
              <a:rPr lang="et-EE" sz="3100" b="1" dirty="0">
                <a:solidFill>
                  <a:prstClr val="black"/>
                </a:solidFill>
                <a:latin typeface="Calibri" panose="020F0502020204030204" pitchFamily="34" charset="0"/>
                <a:cs typeface="Calibri" panose="020F0502020204030204" pitchFamily="34" charset="0"/>
              </a:rPr>
              <a:t>TAASKÄIVITUS</a:t>
            </a:r>
            <a:r>
              <a:rPr lang="et-EE" sz="3100" dirty="0">
                <a:solidFill>
                  <a:prstClr val="black"/>
                </a:solidFill>
                <a:latin typeface="Calibri" panose="020F0502020204030204" pitchFamily="34" charset="0"/>
                <a:cs typeface="Calibri" panose="020F0502020204030204" pitchFamily="34" charset="0"/>
              </a:rPr>
              <a:t> - </a:t>
            </a:r>
            <a:r>
              <a:rPr lang="et-EE" sz="3100" i="1" dirty="0">
                <a:solidFill>
                  <a:prstClr val="black"/>
                </a:solidFill>
                <a:latin typeface="Calibri" panose="020F0502020204030204" pitchFamily="34" charset="0"/>
                <a:cs typeface="Calibri" panose="020F0502020204030204" pitchFamily="34" charset="0"/>
              </a:rPr>
              <a:t>post-</a:t>
            </a:r>
            <a:r>
              <a:rPr lang="et-EE" sz="3100" i="1" dirty="0" err="1">
                <a:solidFill>
                  <a:prstClr val="black"/>
                </a:solidFill>
                <a:latin typeface="Calibri" panose="020F0502020204030204" pitchFamily="34" charset="0"/>
                <a:cs typeface="Calibri" panose="020F0502020204030204" pitchFamily="34" charset="0"/>
              </a:rPr>
              <a:t>crisis</a:t>
            </a:r>
            <a:r>
              <a:rPr lang="et-EE" sz="3100" dirty="0">
                <a:solidFill>
                  <a:prstClr val="black"/>
                </a:solidFill>
                <a:latin typeface="Calibri" panose="020F0502020204030204" pitchFamily="34" charset="0"/>
                <a:cs typeface="Calibri" panose="020F0502020204030204" pitchFamily="34" charset="0"/>
              </a:rPr>
              <a:t> ärimudeli järgi toimimine juba kriisi ajal. Eeliseks </a:t>
            </a:r>
            <a:r>
              <a:rPr lang="et-EE" sz="3100" u="sng" dirty="0">
                <a:solidFill>
                  <a:prstClr val="black"/>
                </a:solidFill>
                <a:latin typeface="Calibri" panose="020F0502020204030204" pitchFamily="34" charset="0"/>
                <a:cs typeface="Calibri" panose="020F0502020204030204" pitchFamily="34" charset="0"/>
              </a:rPr>
              <a:t>ajastus</a:t>
            </a:r>
            <a:r>
              <a:rPr lang="et-EE" sz="3100" dirty="0">
                <a:solidFill>
                  <a:prstClr val="black"/>
                </a:solidFill>
                <a:latin typeface="Calibri" panose="020F0502020204030204" pitchFamily="34" charset="0"/>
                <a:cs typeface="Calibri" panose="020F0502020204030204" pitchFamily="34" charset="0"/>
              </a:rPr>
              <a:t>, kus enamus konkurente tegeleb alles kriisi enda </a:t>
            </a:r>
            <a:r>
              <a:rPr lang="et-EE" sz="3100" dirty="0" err="1">
                <a:solidFill>
                  <a:prstClr val="black"/>
                </a:solidFill>
                <a:latin typeface="Calibri" panose="020F0502020204030204" pitchFamily="34" charset="0"/>
                <a:cs typeface="Calibri" panose="020F0502020204030204" pitchFamily="34" charset="0"/>
              </a:rPr>
              <a:t>manageerimisega</a:t>
            </a:r>
            <a:r>
              <a:rPr lang="et-EE" sz="3100" dirty="0">
                <a:solidFill>
                  <a:prstClr val="black"/>
                </a:solidFill>
                <a:latin typeface="Calibri" panose="020F0502020204030204" pitchFamily="34" charset="0"/>
                <a:cs typeface="Calibri" panose="020F0502020204030204" pitchFamily="34" charset="0"/>
              </a:rPr>
              <a:t>, mitte uue tuleviku ettevalmistamisega. Alternatiiv – üldse loobumine olemasolevast ärist ja millegi uue alustamine või riigileivale minek</a:t>
            </a:r>
            <a:endParaRPr lang="en-US" sz="3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184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27E0391E-1254-46EC-92CA-CF70381C1E58}"/>
              </a:ext>
            </a:extLst>
          </p:cNvPr>
          <p:cNvSpPr>
            <a:spLocks noGrp="1"/>
          </p:cNvSpPr>
          <p:nvPr>
            <p:ph type="title"/>
          </p:nvPr>
        </p:nvSpPr>
        <p:spPr>
          <a:xfrm>
            <a:off x="838200" y="18255"/>
            <a:ext cx="10515600" cy="1325563"/>
          </a:xfrm>
        </p:spPr>
        <p:txBody>
          <a:bodyPr/>
          <a:lstStyle/>
          <a:p>
            <a:pPr algn="ctr"/>
            <a:r>
              <a:rPr lang="et-EE" b="1" dirty="0"/>
              <a:t>Ettevõtja, aga ka riigi õppetunnid kriisist</a:t>
            </a:r>
            <a:endParaRPr lang="en-US" b="1" dirty="0"/>
          </a:p>
        </p:txBody>
      </p:sp>
      <p:sp>
        <p:nvSpPr>
          <p:cNvPr id="3" name="Sisu kohatäide 2">
            <a:extLst>
              <a:ext uri="{FF2B5EF4-FFF2-40B4-BE49-F238E27FC236}">
                <a16:creationId xmlns:a16="http://schemas.microsoft.com/office/drawing/2014/main" xmlns="" id="{3B32F47D-D5E4-4591-9149-852C1056B505}"/>
              </a:ext>
            </a:extLst>
          </p:cNvPr>
          <p:cNvSpPr>
            <a:spLocks noGrp="1"/>
          </p:cNvSpPr>
          <p:nvPr>
            <p:ph idx="1"/>
          </p:nvPr>
        </p:nvSpPr>
        <p:spPr>
          <a:xfrm>
            <a:off x="838200" y="1107168"/>
            <a:ext cx="10515600" cy="5249182"/>
          </a:xfrm>
        </p:spPr>
        <p:txBody>
          <a:bodyPr>
            <a:normAutofit lnSpcReduction="10000"/>
          </a:bodyPr>
          <a:lstStyle/>
          <a:p>
            <a:pPr algn="just"/>
            <a:r>
              <a:rPr lang="et-EE" dirty="0"/>
              <a:t>Valmisolek juhtimise ümberkorraldamiseks</a:t>
            </a:r>
          </a:p>
          <a:p>
            <a:pPr algn="just"/>
            <a:r>
              <a:rPr lang="et-EE" dirty="0"/>
              <a:t>Juhtimise muutus paralleelselt nii operatiivses kui strateegilises plaanis</a:t>
            </a:r>
          </a:p>
          <a:p>
            <a:pPr algn="just"/>
            <a:r>
              <a:rPr lang="et-EE" dirty="0"/>
              <a:t>Kiire otsustamise vajadus</a:t>
            </a:r>
          </a:p>
          <a:p>
            <a:pPr algn="just"/>
            <a:r>
              <a:rPr lang="et-EE" dirty="0"/>
              <a:t>Adekvaatsete regulatsioonide ja protseduuride olemasolu, kuid arukas regulatsioonide kasutamine ja ülereguleerimisest hoidumine</a:t>
            </a:r>
            <a:endParaRPr lang="en-US" dirty="0"/>
          </a:p>
          <a:p>
            <a:pPr algn="just"/>
            <a:r>
              <a:rPr lang="et-EE" dirty="0"/>
              <a:t>Uute </a:t>
            </a:r>
            <a:r>
              <a:rPr lang="et-EE" dirty="0" err="1"/>
              <a:t>nishide</a:t>
            </a:r>
            <a:r>
              <a:rPr lang="et-EE" dirty="0"/>
              <a:t>/äriliinide leidmise võimekuse olemasolu</a:t>
            </a:r>
          </a:p>
          <a:p>
            <a:pPr algn="just"/>
            <a:r>
              <a:rPr lang="et-EE" dirty="0"/>
              <a:t>Varude olemasolu tähtsus</a:t>
            </a:r>
          </a:p>
          <a:p>
            <a:pPr algn="just"/>
            <a:r>
              <a:rPr lang="et-EE" i="1" dirty="0" err="1"/>
              <a:t>Nearshoring</a:t>
            </a:r>
            <a:r>
              <a:rPr lang="et-EE" dirty="0"/>
              <a:t> kui võimalus</a:t>
            </a:r>
          </a:p>
          <a:p>
            <a:pPr algn="just"/>
            <a:r>
              <a:rPr lang="et-EE" dirty="0" err="1"/>
              <a:t>Helenius</a:t>
            </a:r>
            <a:r>
              <a:rPr lang="et-EE" dirty="0"/>
              <a:t> ja </a:t>
            </a:r>
            <a:r>
              <a:rPr lang="et-EE" dirty="0" err="1"/>
              <a:t>Madiberk</a:t>
            </a:r>
            <a:r>
              <a:rPr lang="et-EE" dirty="0"/>
              <a:t>: m</a:t>
            </a:r>
            <a:r>
              <a:rPr lang="en-US" dirty="0" err="1"/>
              <a:t>uutus</a:t>
            </a:r>
            <a:r>
              <a:rPr lang="en-US" dirty="0"/>
              <a:t> </a:t>
            </a:r>
            <a:r>
              <a:rPr lang="en-US" dirty="0" err="1"/>
              <a:t>rohemajanduse</a:t>
            </a:r>
            <a:r>
              <a:rPr lang="en-US" dirty="0"/>
              <a:t> </a:t>
            </a:r>
            <a:r>
              <a:rPr lang="en-US" dirty="0" err="1"/>
              <a:t>suunas</a:t>
            </a:r>
            <a:r>
              <a:rPr lang="en-US" dirty="0"/>
              <a:t> </a:t>
            </a:r>
            <a:r>
              <a:rPr lang="en-US" dirty="0" err="1"/>
              <a:t>tehnoloogia</a:t>
            </a:r>
            <a:r>
              <a:rPr lang="en-US" dirty="0"/>
              <a:t> </a:t>
            </a:r>
            <a:r>
              <a:rPr lang="et-EE" dirty="0"/>
              <a:t>arendamise kaudu </a:t>
            </a:r>
            <a:r>
              <a:rPr lang="en-US" dirty="0"/>
              <a:t>on </a:t>
            </a:r>
            <a:r>
              <a:rPr lang="en-US" dirty="0" err="1"/>
              <a:t>kõige</a:t>
            </a:r>
            <a:r>
              <a:rPr lang="en-US" dirty="0"/>
              <a:t> </a:t>
            </a:r>
            <a:r>
              <a:rPr lang="en-US" dirty="0" err="1"/>
              <a:t>olulisem</a:t>
            </a:r>
            <a:r>
              <a:rPr lang="en-US" dirty="0"/>
              <a:t> </a:t>
            </a:r>
            <a:r>
              <a:rPr lang="en-US" dirty="0" err="1"/>
              <a:t>asi</a:t>
            </a:r>
            <a:r>
              <a:rPr lang="en-US" dirty="0"/>
              <a:t>, </a:t>
            </a:r>
            <a:r>
              <a:rPr lang="en-US" dirty="0" err="1"/>
              <a:t>millega</a:t>
            </a:r>
            <a:r>
              <a:rPr lang="en-US" dirty="0"/>
              <a:t> </a:t>
            </a:r>
            <a:r>
              <a:rPr lang="en-US" dirty="0" err="1"/>
              <a:t>kõik</a:t>
            </a:r>
            <a:r>
              <a:rPr lang="en-US" dirty="0"/>
              <a:t> </a:t>
            </a:r>
            <a:r>
              <a:rPr lang="en-US" dirty="0" err="1"/>
              <a:t>ettevõtjad</a:t>
            </a:r>
            <a:r>
              <a:rPr lang="en-US" dirty="0"/>
              <a:t> </a:t>
            </a:r>
            <a:r>
              <a:rPr lang="et-EE" dirty="0"/>
              <a:t>ja riigid </a:t>
            </a:r>
            <a:r>
              <a:rPr lang="en-US" dirty="0" err="1"/>
              <a:t>silmitsi</a:t>
            </a:r>
            <a:r>
              <a:rPr lang="en-US" dirty="0"/>
              <a:t> </a:t>
            </a:r>
            <a:r>
              <a:rPr lang="en-US" dirty="0" err="1"/>
              <a:t>seisavad</a:t>
            </a:r>
            <a:r>
              <a:rPr lang="en-US" dirty="0"/>
              <a:t> </a:t>
            </a:r>
            <a:r>
              <a:rPr lang="en-US" dirty="0" err="1"/>
              <a:t>järgmise</a:t>
            </a:r>
            <a:r>
              <a:rPr lang="en-US" dirty="0"/>
              <a:t> 20–30 </a:t>
            </a:r>
            <a:r>
              <a:rPr lang="en-US" dirty="0" err="1"/>
              <a:t>aasta</a:t>
            </a:r>
            <a:r>
              <a:rPr lang="en-US" dirty="0"/>
              <a:t> </a:t>
            </a:r>
            <a:r>
              <a:rPr lang="en-US" dirty="0" err="1"/>
              <a:t>jooksul</a:t>
            </a:r>
            <a:endParaRPr lang="et-EE" dirty="0"/>
          </a:p>
          <a:p>
            <a:pPr algn="just"/>
            <a:endParaRPr lang="et-EE" dirty="0"/>
          </a:p>
          <a:p>
            <a:pPr algn="just"/>
            <a:endParaRPr lang="en-US" dirty="0"/>
          </a:p>
        </p:txBody>
      </p:sp>
      <p:sp>
        <p:nvSpPr>
          <p:cNvPr id="4" name="Kuupäeva kohatäide 3">
            <a:extLst>
              <a:ext uri="{FF2B5EF4-FFF2-40B4-BE49-F238E27FC236}">
                <a16:creationId xmlns:a16="http://schemas.microsoft.com/office/drawing/2014/main" xmlns="" id="{8FFC0911-3F06-43D3-ADD2-EBB7BD140ED3}"/>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35A73544-79BD-4E6D-BBA6-324D0DA50C7B}"/>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E7C16816-84CC-4EA1-9DB3-745BC736193C}"/>
              </a:ext>
            </a:extLst>
          </p:cNvPr>
          <p:cNvSpPr>
            <a:spLocks noGrp="1"/>
          </p:cNvSpPr>
          <p:nvPr>
            <p:ph type="sldNum" sz="quarter" idx="12"/>
          </p:nvPr>
        </p:nvSpPr>
        <p:spPr/>
        <p:txBody>
          <a:bodyPr/>
          <a:lstStyle/>
          <a:p>
            <a:fld id="{38AF6E46-0DCD-4650-88C6-D70918FAAF47}" type="slidenum">
              <a:rPr lang="en-US" smtClean="0"/>
              <a:t>7</a:t>
            </a:fld>
            <a:endParaRPr lang="en-US"/>
          </a:p>
        </p:txBody>
      </p:sp>
    </p:spTree>
    <p:extLst>
      <p:ext uri="{BB962C8B-B14F-4D97-AF65-F5344CB8AC3E}">
        <p14:creationId xmlns:p14="http://schemas.microsoft.com/office/powerpoint/2010/main" val="41447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69662EFC-F526-494F-8870-FD9C53D2B011}"/>
              </a:ext>
            </a:extLst>
          </p:cNvPr>
          <p:cNvSpPr>
            <a:spLocks noGrp="1"/>
          </p:cNvSpPr>
          <p:nvPr>
            <p:ph type="title"/>
          </p:nvPr>
        </p:nvSpPr>
        <p:spPr>
          <a:xfrm>
            <a:off x="634180" y="69340"/>
            <a:ext cx="10515600" cy="1325563"/>
          </a:xfrm>
        </p:spPr>
        <p:txBody>
          <a:bodyPr/>
          <a:lstStyle/>
          <a:p>
            <a:pPr algn="ctr"/>
            <a:r>
              <a:rPr lang="et-EE" b="1" dirty="0"/>
              <a:t>Kriisi õppetunnid: Tõhusam riigi roll</a:t>
            </a:r>
            <a:endParaRPr lang="en-US" b="1" dirty="0"/>
          </a:p>
        </p:txBody>
      </p:sp>
      <p:pic>
        <p:nvPicPr>
          <p:cNvPr id="7" name="Picture 2">
            <a:extLst>
              <a:ext uri="{FF2B5EF4-FFF2-40B4-BE49-F238E27FC236}">
                <a16:creationId xmlns:a16="http://schemas.microsoft.com/office/drawing/2014/main" xmlns="" id="{39608B5D-8AC5-4581-8CF4-2A39060D05D6}"/>
              </a:ext>
            </a:extLst>
          </p:cNvPr>
          <p:cNvPicPr>
            <a:picLocks noGrp="1" noChangeAspect="1" noChangeArrowheads="1"/>
          </p:cNvPicPr>
          <p:nvPr>
            <p:ph sz="half" idx="1"/>
          </p:nvPr>
        </p:nvPicPr>
        <p:blipFill>
          <a:blip r:embed="rId2" cstate="print"/>
          <a:stretch>
            <a:fillRect/>
          </a:stretch>
        </p:blipFill>
        <p:spPr>
          <a:xfrm>
            <a:off x="401216" y="1321770"/>
            <a:ext cx="6211048" cy="5034580"/>
          </a:xfrm>
        </p:spPr>
      </p:pic>
      <p:sp>
        <p:nvSpPr>
          <p:cNvPr id="8" name="Sisu kohatäide 7">
            <a:extLst>
              <a:ext uri="{FF2B5EF4-FFF2-40B4-BE49-F238E27FC236}">
                <a16:creationId xmlns:a16="http://schemas.microsoft.com/office/drawing/2014/main" xmlns="" id="{3A33E4B7-75F9-44CB-AB68-E42C8B3C84CF}"/>
              </a:ext>
            </a:extLst>
          </p:cNvPr>
          <p:cNvSpPr>
            <a:spLocks noGrp="1"/>
          </p:cNvSpPr>
          <p:nvPr>
            <p:ph sz="half" idx="2"/>
          </p:nvPr>
        </p:nvSpPr>
        <p:spPr>
          <a:xfrm>
            <a:off x="6612263" y="1321771"/>
            <a:ext cx="5321589" cy="5034577"/>
          </a:xfrm>
        </p:spPr>
        <p:txBody>
          <a:bodyPr/>
          <a:lstStyle/>
          <a:p>
            <a:pPr algn="just"/>
            <a:r>
              <a:rPr lang="et-EE" sz="2800" b="1" dirty="0"/>
              <a:t>Õigeaegselt vastuvõetud otsustel on hind. Eriti kriisi ajal, kui laotakse tuleviku vundamenti</a:t>
            </a:r>
          </a:p>
          <a:p>
            <a:pPr algn="just"/>
            <a:r>
              <a:rPr lang="et-EE" b="1" dirty="0"/>
              <a:t>Ekspertiisile ja teadusele toetumine otsustamisel. Teadusliku teadmise ja koherentse poliitika vajaduse nähtavuse kasv</a:t>
            </a:r>
          </a:p>
          <a:p>
            <a:pPr algn="just"/>
            <a:r>
              <a:rPr lang="et-EE" b="1" dirty="0"/>
              <a:t>Riikidevaheline koostöö puudulik, prevaleeriv eriti alguses riikide omakasupüüdlik  </a:t>
            </a:r>
            <a:r>
              <a:rPr lang="et-EE" b="1" dirty="0" err="1"/>
              <a:t>isolatsionalistilik</a:t>
            </a:r>
            <a:r>
              <a:rPr lang="et-EE" b="1" dirty="0"/>
              <a:t> rapsimine</a:t>
            </a:r>
          </a:p>
          <a:p>
            <a:pPr algn="just"/>
            <a:endParaRPr lang="en-US" b="1" dirty="0"/>
          </a:p>
        </p:txBody>
      </p:sp>
      <p:sp>
        <p:nvSpPr>
          <p:cNvPr id="4" name="Kuupäeva kohatäide 3">
            <a:extLst>
              <a:ext uri="{FF2B5EF4-FFF2-40B4-BE49-F238E27FC236}">
                <a16:creationId xmlns:a16="http://schemas.microsoft.com/office/drawing/2014/main" xmlns="" id="{5B6804C0-9837-4A0B-8B74-29011748F5E9}"/>
              </a:ext>
            </a:extLst>
          </p:cNvPr>
          <p:cNvSpPr>
            <a:spLocks noGrp="1"/>
          </p:cNvSpPr>
          <p:nvPr>
            <p:ph type="dt" sz="half" idx="10"/>
          </p:nvPr>
        </p:nvSpPr>
        <p:spPr/>
        <p:txBody>
          <a:bodyPr/>
          <a:lstStyle/>
          <a:p>
            <a:r>
              <a:rPr lang="en-US"/>
              <a:t>14.10.2020</a:t>
            </a:r>
          </a:p>
        </p:txBody>
      </p:sp>
      <p:sp>
        <p:nvSpPr>
          <p:cNvPr id="5" name="Jaluse kohatäide 4">
            <a:extLst>
              <a:ext uri="{FF2B5EF4-FFF2-40B4-BE49-F238E27FC236}">
                <a16:creationId xmlns:a16="http://schemas.microsoft.com/office/drawing/2014/main" xmlns="" id="{B8B4D6E8-5F5A-474A-9472-51357F6D58B8}"/>
              </a:ext>
            </a:extLst>
          </p:cNvPr>
          <p:cNvSpPr>
            <a:spLocks noGrp="1"/>
          </p:cNvSpPr>
          <p:nvPr>
            <p:ph type="ftr" sz="quarter" idx="11"/>
          </p:nvPr>
        </p:nvSpPr>
        <p:spPr/>
        <p:txBody>
          <a:bodyPr/>
          <a:lstStyle/>
          <a:p>
            <a:r>
              <a:rPr lang="en-US"/>
              <a:t>RV/Teadus kui Eesti arengumootor (VII). Targalt tulevikku luues</a:t>
            </a:r>
          </a:p>
        </p:txBody>
      </p:sp>
      <p:sp>
        <p:nvSpPr>
          <p:cNvPr id="6" name="Slaidinumbri kohatäide 5">
            <a:extLst>
              <a:ext uri="{FF2B5EF4-FFF2-40B4-BE49-F238E27FC236}">
                <a16:creationId xmlns:a16="http://schemas.microsoft.com/office/drawing/2014/main" xmlns="" id="{9ACABD49-8419-481E-90F9-3F44B65F779A}"/>
              </a:ext>
            </a:extLst>
          </p:cNvPr>
          <p:cNvSpPr>
            <a:spLocks noGrp="1"/>
          </p:cNvSpPr>
          <p:nvPr>
            <p:ph type="sldNum" sz="quarter" idx="12"/>
          </p:nvPr>
        </p:nvSpPr>
        <p:spPr/>
        <p:txBody>
          <a:bodyPr/>
          <a:lstStyle/>
          <a:p>
            <a:fld id="{38AF6E46-0DCD-4650-88C6-D70918FAAF47}" type="slidenum">
              <a:rPr lang="en-US" smtClean="0"/>
              <a:t>8</a:t>
            </a:fld>
            <a:endParaRPr lang="en-US"/>
          </a:p>
        </p:txBody>
      </p:sp>
    </p:spTree>
    <p:extLst>
      <p:ext uri="{BB962C8B-B14F-4D97-AF65-F5344CB8AC3E}">
        <p14:creationId xmlns:p14="http://schemas.microsoft.com/office/powerpoint/2010/main" val="347632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812FE6D-D2D3-4D61-A89C-DD436B7E1B72}"/>
              </a:ext>
            </a:extLst>
          </p:cNvPr>
          <p:cNvSpPr>
            <a:spLocks noGrp="1"/>
          </p:cNvSpPr>
          <p:nvPr>
            <p:ph type="title"/>
          </p:nvPr>
        </p:nvSpPr>
        <p:spPr>
          <a:xfrm>
            <a:off x="838200" y="145231"/>
            <a:ext cx="10515600" cy="1325563"/>
          </a:xfrm>
        </p:spPr>
        <p:txBody>
          <a:bodyPr/>
          <a:lstStyle/>
          <a:p>
            <a:pPr algn="ctr"/>
            <a:r>
              <a:rPr lang="et-EE" b="1" dirty="0"/>
              <a:t>Mida pakub avalik sektor kriisis?</a:t>
            </a:r>
            <a:endParaRPr lang="en-US" b="1" dirty="0"/>
          </a:p>
        </p:txBody>
      </p:sp>
      <p:pic>
        <p:nvPicPr>
          <p:cNvPr id="11" name="Sisu kohatäide 10" descr="Pilt, millel on kujutatud must&#10;&#10;Kirjeldus on genereeritud automaatselt">
            <a:extLst>
              <a:ext uri="{FF2B5EF4-FFF2-40B4-BE49-F238E27FC236}">
                <a16:creationId xmlns:a16="http://schemas.microsoft.com/office/drawing/2014/main" xmlns="" id="{FDEB920F-C2F8-4C30-9725-7ADFD0668E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29225" y="3573435"/>
            <a:ext cx="3864452" cy="3332559"/>
          </a:xfrm>
        </p:spPr>
      </p:pic>
      <p:sp>
        <p:nvSpPr>
          <p:cNvPr id="5" name="Kuupäeva kohatäide 4">
            <a:extLst>
              <a:ext uri="{FF2B5EF4-FFF2-40B4-BE49-F238E27FC236}">
                <a16:creationId xmlns:a16="http://schemas.microsoft.com/office/drawing/2014/main" xmlns="" id="{E97165D7-C2AB-4322-8392-24B21B2508BA}"/>
              </a:ext>
            </a:extLst>
          </p:cNvPr>
          <p:cNvSpPr>
            <a:spLocks noGrp="1"/>
          </p:cNvSpPr>
          <p:nvPr>
            <p:ph type="dt" sz="half" idx="10"/>
          </p:nvPr>
        </p:nvSpPr>
        <p:spPr/>
        <p:txBody>
          <a:bodyPr/>
          <a:lstStyle/>
          <a:p>
            <a:r>
              <a:rPr lang="en-US"/>
              <a:t>14.10.2020</a:t>
            </a:r>
          </a:p>
        </p:txBody>
      </p:sp>
      <p:sp>
        <p:nvSpPr>
          <p:cNvPr id="6" name="Jaluse kohatäide 5">
            <a:extLst>
              <a:ext uri="{FF2B5EF4-FFF2-40B4-BE49-F238E27FC236}">
                <a16:creationId xmlns:a16="http://schemas.microsoft.com/office/drawing/2014/main" xmlns="" id="{6DA0686A-CB5C-4082-8979-723B087D4E53}"/>
              </a:ext>
            </a:extLst>
          </p:cNvPr>
          <p:cNvSpPr>
            <a:spLocks noGrp="1"/>
          </p:cNvSpPr>
          <p:nvPr>
            <p:ph type="ftr" sz="quarter" idx="11"/>
          </p:nvPr>
        </p:nvSpPr>
        <p:spPr>
          <a:xfrm>
            <a:off x="3181739" y="6356350"/>
            <a:ext cx="5701004" cy="365125"/>
          </a:xfrm>
        </p:spPr>
        <p:txBody>
          <a:bodyPr/>
          <a:lstStyle/>
          <a:p>
            <a:r>
              <a:rPr lang="fi-FI"/>
              <a:t>RV/Teadus kui Eesti arengumootor (VII). Targalt tulevikku luues</a:t>
            </a:r>
            <a:endParaRPr lang="en-US" dirty="0"/>
          </a:p>
        </p:txBody>
      </p:sp>
      <p:sp>
        <p:nvSpPr>
          <p:cNvPr id="7" name="Slaidinumbri kohatäide 6">
            <a:extLst>
              <a:ext uri="{FF2B5EF4-FFF2-40B4-BE49-F238E27FC236}">
                <a16:creationId xmlns:a16="http://schemas.microsoft.com/office/drawing/2014/main" xmlns="" id="{55F3C150-A5AF-4D86-B2A9-050772594ECE}"/>
              </a:ext>
            </a:extLst>
          </p:cNvPr>
          <p:cNvSpPr>
            <a:spLocks noGrp="1"/>
          </p:cNvSpPr>
          <p:nvPr>
            <p:ph type="sldNum" sz="quarter" idx="12"/>
          </p:nvPr>
        </p:nvSpPr>
        <p:spPr/>
        <p:txBody>
          <a:bodyPr/>
          <a:lstStyle/>
          <a:p>
            <a:fld id="{51845F5A-061D-4825-9AE9-D7794091C6CF}" type="slidenum">
              <a:rPr lang="en-US" smtClean="0"/>
              <a:t>9</a:t>
            </a:fld>
            <a:endParaRPr lang="en-US"/>
          </a:p>
        </p:txBody>
      </p:sp>
      <p:pic>
        <p:nvPicPr>
          <p:cNvPr id="8" name="Sisu kohatäide 7" descr="Pilt, millel on kujutatud märk, tekst, väljas, tänav&#10;&#10;Kirjeldus on genereeritud automaatselt">
            <a:extLst>
              <a:ext uri="{FF2B5EF4-FFF2-40B4-BE49-F238E27FC236}">
                <a16:creationId xmlns:a16="http://schemas.microsoft.com/office/drawing/2014/main" xmlns="" id="{76A517C4-686E-4EAB-9A8A-A73758FF0A0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0112" y="1294606"/>
            <a:ext cx="4393137" cy="2923433"/>
          </a:xfrm>
          <a:prstGeom prst="rect">
            <a:avLst/>
          </a:prstGeom>
        </p:spPr>
      </p:pic>
      <p:pic>
        <p:nvPicPr>
          <p:cNvPr id="9" name="Pilt 8" descr="Pilt, millel on kujutatud joonistus&#10;&#10;Kirjeldus on genereeritud automaatselt">
            <a:extLst>
              <a:ext uri="{FF2B5EF4-FFF2-40B4-BE49-F238E27FC236}">
                <a16:creationId xmlns:a16="http://schemas.microsoft.com/office/drawing/2014/main" xmlns="" id="{B0A89FFA-6C1B-481F-BE2F-7519FD2F6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12" y="4218039"/>
            <a:ext cx="4393136" cy="2043352"/>
          </a:xfrm>
          <a:prstGeom prst="rect">
            <a:avLst/>
          </a:prstGeom>
        </p:spPr>
      </p:pic>
      <p:pic>
        <p:nvPicPr>
          <p:cNvPr id="13" name="Pilt 12" descr="Pilt, millel on kujutatud karp, isik, mees, istub&#10;&#10;Kirjeldus on genereeritud automaatselt">
            <a:extLst>
              <a:ext uri="{FF2B5EF4-FFF2-40B4-BE49-F238E27FC236}">
                <a16:creationId xmlns:a16="http://schemas.microsoft.com/office/drawing/2014/main" xmlns="" id="{86516567-C9EC-4CE6-AEBF-3FAB65B81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8785" y="1294606"/>
            <a:ext cx="3864452" cy="2654456"/>
          </a:xfrm>
          <a:prstGeom prst="rect">
            <a:avLst/>
          </a:prstGeom>
        </p:spPr>
      </p:pic>
      <p:pic>
        <p:nvPicPr>
          <p:cNvPr id="15" name="Pilt 14" descr="Pilt, millel on kujutatud rohi, stseen, rööbas, rong&#10;&#10;Kirjeldus on genereeritud automaatselt">
            <a:extLst>
              <a:ext uri="{FF2B5EF4-FFF2-40B4-BE49-F238E27FC236}">
                <a16:creationId xmlns:a16="http://schemas.microsoft.com/office/drawing/2014/main" xmlns="" id="{0D307F1A-9B23-44BB-90B6-AFE6FEE15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3124" y="1302363"/>
            <a:ext cx="3801851" cy="2136807"/>
          </a:xfrm>
          <a:prstGeom prst="rect">
            <a:avLst/>
          </a:prstGeom>
        </p:spPr>
      </p:pic>
      <p:pic>
        <p:nvPicPr>
          <p:cNvPr id="17" name="Pilt 16" descr="Pilt, millel on kujutatud siseruumis, elektroonika, lauaarvuti, laud&#10;&#10;Kirjeldus on genereeritud automaatselt">
            <a:extLst>
              <a:ext uri="{FF2B5EF4-FFF2-40B4-BE49-F238E27FC236}">
                <a16:creationId xmlns:a16="http://schemas.microsoft.com/office/drawing/2014/main" xmlns="" id="{E7BF15C5-B5B0-497F-A088-267B625013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1167" y="3428999"/>
            <a:ext cx="3139852" cy="2832391"/>
          </a:xfrm>
          <a:prstGeom prst="rect">
            <a:avLst/>
          </a:prstGeom>
        </p:spPr>
      </p:pic>
    </p:spTree>
    <p:extLst>
      <p:ext uri="{BB962C8B-B14F-4D97-AF65-F5344CB8AC3E}">
        <p14:creationId xmlns:p14="http://schemas.microsoft.com/office/powerpoint/2010/main" val="3576636648"/>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12882</TotalTime>
  <Words>1234</Words>
  <Application>Microsoft Office PowerPoint</Application>
  <PresentationFormat>Laiekraan</PresentationFormat>
  <Paragraphs>113</Paragraphs>
  <Slides>13</Slides>
  <Notes>0</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13</vt:i4>
      </vt:variant>
    </vt:vector>
  </HeadingPairs>
  <TitlesOfParts>
    <vt:vector size="21" baseType="lpstr">
      <vt:lpstr>Arial</vt:lpstr>
      <vt:lpstr>Calibri</vt:lpstr>
      <vt:lpstr>Calibri Light</vt:lpstr>
      <vt:lpstr>Open Sans</vt:lpstr>
      <vt:lpstr>proxima_nova</vt:lpstr>
      <vt:lpstr>Symbol</vt:lpstr>
      <vt:lpstr>Times New Roman</vt:lpstr>
      <vt:lpstr>Office'i kujundus</vt:lpstr>
      <vt:lpstr>Ettevõtja vaade: mida Eesti võiks kriisist kaasa võtta?  </vt:lpstr>
      <vt:lpstr>Kas kriis midagi muutis?</vt:lpstr>
      <vt:lpstr>Riigikogu Arenguseire Keskuse äsjase raporti stenaariumid</vt:lpstr>
      <vt:lpstr>Kriisi kuldreeglid ettevõtlikele</vt:lpstr>
      <vt:lpstr>Kriisi manageerimine Eesti ettevõtluses: hinnang BCG mudeli alusel 1</vt:lpstr>
      <vt:lpstr>Kriisi manageerimine Eesti ettevõtluses: hinnang BCG mudeli alusel 2</vt:lpstr>
      <vt:lpstr>Ettevõtja, aga ka riigi õppetunnid kriisist</vt:lpstr>
      <vt:lpstr>Kriisi õppetunnid: Tõhusam riigi roll</vt:lpstr>
      <vt:lpstr>Mida pakub avalik sektor kriisis?</vt:lpstr>
      <vt:lpstr>Mida tahab ettevõtja riigilt?</vt:lpstr>
      <vt:lpstr>Peaprobleem – konkurentsivõimekuse kasvatamine rahvusvaheliselt muutnud oludes</vt:lpstr>
      <vt:lpstr>Lihtsalt näide lõpetuseks</vt:lpstr>
      <vt:lpstr>PowerPointi esitlus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Milleks meile teadust vaja?  Majanduse vaatevinkel</dc:title>
  <dc:creator>Raivo Vare</dc:creator>
  <cp:lastModifiedBy>Krista Tamm</cp:lastModifiedBy>
  <cp:revision>37</cp:revision>
  <dcterms:created xsi:type="dcterms:W3CDTF">2020-09-23T09:16:54Z</dcterms:created>
  <dcterms:modified xsi:type="dcterms:W3CDTF">2020-10-11T11:11:12Z</dcterms:modified>
</cp:coreProperties>
</file>