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notesMasterIdLst>
    <p:notesMasterId r:id="rId23"/>
  </p:notesMasterIdLst>
  <p:sldIdLst>
    <p:sldId id="347" r:id="rId3"/>
    <p:sldId id="344" r:id="rId4"/>
    <p:sldId id="348" r:id="rId5"/>
    <p:sldId id="332" r:id="rId6"/>
    <p:sldId id="354" r:id="rId7"/>
    <p:sldId id="349" r:id="rId8"/>
    <p:sldId id="371" r:id="rId9"/>
    <p:sldId id="260" r:id="rId10"/>
    <p:sldId id="369" r:id="rId11"/>
    <p:sldId id="278" r:id="rId12"/>
    <p:sldId id="298" r:id="rId13"/>
    <p:sldId id="368" r:id="rId14"/>
    <p:sldId id="263" r:id="rId15"/>
    <p:sldId id="337" r:id="rId16"/>
    <p:sldId id="372" r:id="rId17"/>
    <p:sldId id="370" r:id="rId18"/>
    <p:sldId id="375" r:id="rId19"/>
    <p:sldId id="374" r:id="rId20"/>
    <p:sldId id="373" r:id="rId21"/>
    <p:sldId id="365" r:id="rId22"/>
  </p:sldIdLst>
  <p:sldSz cx="9144000" cy="6858000" type="screen4x3"/>
  <p:notesSz cx="6761163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6224" autoAdjust="0"/>
  </p:normalViewPr>
  <p:slideViewPr>
    <p:cSldViewPr>
      <p:cViewPr varScale="1">
        <p:scale>
          <a:sx n="110" d="100"/>
          <a:sy n="110" d="100"/>
        </p:scale>
        <p:origin x="10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t-EE" sz="2128" b="1" i="0" u="none" strike="noStrike" baseline="0" dirty="0">
                <a:effectLst/>
              </a:rPr>
              <a:t>Müük</a:t>
            </a:r>
            <a:r>
              <a:rPr lang="en-US" sz="2128" b="1" i="0" u="none" strike="noStrike" baseline="0" dirty="0">
                <a:effectLst/>
              </a:rPr>
              <a:t> / Realization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8066</c:v>
                </c:pt>
                <c:pt idx="1">
                  <c:v>5884</c:v>
                </c:pt>
                <c:pt idx="2">
                  <c:v>4826</c:v>
                </c:pt>
                <c:pt idx="3">
                  <c:v>6247</c:v>
                </c:pt>
                <c:pt idx="4">
                  <c:v>7353</c:v>
                </c:pt>
                <c:pt idx="5">
                  <c:v>7930</c:v>
                </c:pt>
                <c:pt idx="6">
                  <c:v>7497</c:v>
                </c:pt>
                <c:pt idx="7">
                  <c:v>8324</c:v>
                </c:pt>
                <c:pt idx="8">
                  <c:v>10255</c:v>
                </c:pt>
                <c:pt idx="9">
                  <c:v>10735</c:v>
                </c:pt>
                <c:pt idx="10">
                  <c:v>8458</c:v>
                </c:pt>
                <c:pt idx="11">
                  <c:v>8803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0-4329-92E3-039B178F6E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C0-4329-92E3-039B178F6E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4925" cap="rnd">
              <a:solidFill>
                <a:schemeClr val="accent1">
                  <a:shade val="65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C0-4329-92E3-039B178F6E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2162536"/>
        <c:axId val="222165672"/>
      </c:lineChart>
      <c:catAx>
        <c:axId val="222162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err="1"/>
                  <a:t>Aasta</a:t>
                </a:r>
                <a:r>
                  <a:rPr lang="ru-RU" sz="1800" dirty="0"/>
                  <a:t> </a:t>
                </a:r>
                <a:r>
                  <a:rPr lang="en-US" sz="1800" dirty="0"/>
                  <a:t>/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65672"/>
        <c:crosses val="autoZero"/>
        <c:auto val="1"/>
        <c:lblAlgn val="ctr"/>
        <c:lblOffset val="100"/>
        <c:noMultiLvlLbl val="0"/>
      </c:catAx>
      <c:valAx>
        <c:axId val="22216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Tuhat</a:t>
                </a:r>
                <a:r>
                  <a:rPr lang="en-US" dirty="0"/>
                  <a:t> </a:t>
                </a:r>
                <a:r>
                  <a:rPr lang="en-US" sz="1800" dirty="0"/>
                  <a:t>€</a:t>
                </a:r>
                <a:r>
                  <a:rPr lang="en-US" baseline="0" dirty="0"/>
                  <a:t> / thousand </a:t>
                </a:r>
                <a:r>
                  <a:rPr lang="en-US" sz="1800" baseline="0" dirty="0"/>
                  <a:t>€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6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t-EE" dirty="0"/>
              <a:t>Tootmine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en-US" baseline="0" dirty="0"/>
              <a:t> Production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1153</c:v>
                </c:pt>
                <c:pt idx="1">
                  <c:v>842</c:v>
                </c:pt>
                <c:pt idx="2">
                  <c:v>800</c:v>
                </c:pt>
                <c:pt idx="3">
                  <c:v>983</c:v>
                </c:pt>
                <c:pt idx="4">
                  <c:v>897</c:v>
                </c:pt>
                <c:pt idx="5">
                  <c:v>1075</c:v>
                </c:pt>
                <c:pt idx="6">
                  <c:v>830</c:v>
                </c:pt>
                <c:pt idx="7">
                  <c:v>1196</c:v>
                </c:pt>
                <c:pt idx="8">
                  <c:v>1285</c:v>
                </c:pt>
                <c:pt idx="9">
                  <c:v>1526</c:v>
                </c:pt>
                <c:pt idx="10">
                  <c:v>1002</c:v>
                </c:pt>
                <c:pt idx="11">
                  <c:v>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A4-45D8-839F-BB3DBA2E6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A4-45D8-839F-BB3DBA2E6F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4925" cap="rnd">
              <a:solidFill>
                <a:schemeClr val="accent1">
                  <a:shade val="65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A4-45D8-839F-BB3DBA2E6F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2166848"/>
        <c:axId val="222166456"/>
      </c:lineChart>
      <c:catAx>
        <c:axId val="22216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cap="all" baseline="0" dirty="0" err="1">
                    <a:effectLst/>
                  </a:rPr>
                  <a:t>Aasta</a:t>
                </a:r>
                <a:r>
                  <a:rPr lang="en-US" sz="1800" b="1" i="0" cap="all" baseline="0" dirty="0">
                    <a:effectLst/>
                  </a:rPr>
                  <a:t> / year</a:t>
                </a:r>
                <a:endParaRPr lang="ru-RU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66456"/>
        <c:crosses val="autoZero"/>
        <c:auto val="1"/>
        <c:lblAlgn val="ctr"/>
        <c:lblOffset val="100"/>
        <c:noMultiLvlLbl val="0"/>
      </c:catAx>
      <c:valAx>
        <c:axId val="22216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Tuhat</a:t>
                </a:r>
                <a:r>
                  <a:rPr lang="en-US" dirty="0"/>
                  <a:t> </a:t>
                </a:r>
                <a:r>
                  <a:rPr lang="en-US" dirty="0" err="1"/>
                  <a:t>tonni</a:t>
                </a:r>
                <a:r>
                  <a:rPr lang="en-US" dirty="0"/>
                  <a:t> / thousand</a:t>
                </a:r>
                <a:r>
                  <a:rPr lang="ru-RU" dirty="0"/>
                  <a:t> </a:t>
                </a:r>
                <a:r>
                  <a:rPr lang="en-US" dirty="0"/>
                  <a:t>tons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F4712B-11A2-4949-8E25-C5AA0A530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2125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CB3D4-E4C2-4FED-8E1B-8F49AF3F51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2125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3000A9-CC3D-44E7-9EC7-5BB8A163B43E}" type="datetimeFigureOut">
              <a:rPr lang="et-EE"/>
              <a:pPr>
                <a:defRPr/>
              </a:pPr>
              <a:t>13.10.2020</a:t>
            </a:fld>
            <a:endParaRPr lang="et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15A128-51BC-4296-8EAB-200B810E16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7D88F0-C06A-44AA-9111-07F470417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683125"/>
            <a:ext cx="5408613" cy="4435475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D4570-21BC-4180-B7D2-58B01576C7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30525" cy="492125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5B939-BA78-469A-BD4C-7FF51AC3C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363075"/>
            <a:ext cx="2930525" cy="492125"/>
          </a:xfrm>
          <a:prstGeom prst="rect">
            <a:avLst/>
          </a:prstGeom>
        </p:spPr>
        <p:txBody>
          <a:bodyPr vert="horz" wrap="square" lIns="91135" tIns="45568" rIns="91135" bIns="455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1E127-E093-41F7-9C29-9C463CCE3E1F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95A9F02-8419-4A7B-AB72-E5D202764016}" type="slidenum">
              <a:rPr lang="ru-RU" altLang="et-EE" smtClean="0"/>
              <a:pPr/>
              <a:t>‹#›</a:t>
            </a:fld>
            <a:endParaRPr lang="ru-RU" altLang="et-EE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623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500098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2547105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270988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0248701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34558213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27024115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B68F-127F-4EAA-8499-01A8289098C7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24146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03-FF0C-4DAE-B440-3B032C8C1A91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84854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3B0-88B1-4961-B1CA-6561EDA250F3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1"/>
            <a:ext cx="413375" cy="365125"/>
          </a:xfrm>
        </p:spPr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9EA1-2D02-48C5-B851-F9F157117042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1"/>
            <a:ext cx="413375" cy="365125"/>
          </a:xfrm>
        </p:spPr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AC41B58-503D-42A3-A1D8-C0B22A5DB763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3802022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0EE-C720-4234-88DC-BB9651645441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1"/>
            <a:ext cx="413375" cy="365125"/>
          </a:xfrm>
        </p:spPr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FE4C-75CE-4E4D-ADDA-F359829EF2FE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1"/>
            <a:ext cx="413375" cy="365125"/>
          </a:xfrm>
        </p:spPr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1FF1-C7D9-4209-AC18-1FA9DC679778}" type="datetime1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1"/>
            <a:ext cx="413375" cy="365125"/>
          </a:xfrm>
        </p:spPr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798A-C646-40A9-89AB-131E5FB2B8A9}" type="datetime1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4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6E2-1A62-4E70-B7CC-49486963EDF6}" type="datetime1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2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6D3-9FF3-45AF-B3AD-13A12A9C4BCD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6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4B70-2E0F-4A75-9F50-3603466C81E5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5F5-9680-48C8-897D-177A74E9E327}" type="datetime1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C6-8E6E-4290-B1DF-0286361D89A8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7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FBF3-B167-4096-92A7-66AA467089C1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9FB1F1B-3C47-4726-B5E0-78B88F4EB281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667235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AC13-49D8-41A3-BA37-C73790F61AAA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9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544-6290-449C-9A8A-3B6B7FBA83A4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01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54C-AE04-4AD2-AE5E-A915A2428C35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95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3999-6C6F-46E8-94E3-25B8574C5661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9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5DD-0A12-44A6-924A-4B8AC145D7E3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2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AFD4-3621-49B6-97D2-761E2F82FFC8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313271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C54F-F845-4B59-BC8C-A29432C63D9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06542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118D-FAA8-4510-869A-0069CE740596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50746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C87E-1C0D-4951-8A92-6F34C546D893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8458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4F271-0EE1-4087-B6C5-7A93BE7EBB6C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0412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19B1-C574-45FB-BFA5-BA61148E6494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366749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96AB9-B3C8-4AB8-B9EE-F5C618993D8E}" type="slidenum">
              <a:rPr lang="ru-RU" altLang="et-EE" smtClean="0"/>
              <a:pPr/>
              <a:t>‹#›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25182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9911EB-55E6-4782-B963-94B1645A23F7}" type="datetime1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6A57FB-6890-4435-B2DA-DBFD314CD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18E366A-DA7A-48FB-822E-CDB727F40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52A1B0-D37E-45A0-80AD-FD69EE7F4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33938"/>
            <a:ext cx="6947127" cy="3005139"/>
          </a:xfrm>
        </p:spPr>
        <p:txBody>
          <a:bodyPr>
            <a:normAutofit fontScale="90000"/>
          </a:bodyPr>
          <a:lstStyle/>
          <a:p>
            <a:pPr algn="l"/>
            <a:r>
              <a:rPr lang="et-EE" b="1" dirty="0">
                <a:solidFill>
                  <a:srgbClr val="FFC000"/>
                </a:solidFill>
              </a:rPr>
              <a:t>Ressursitõhusus ja jätkusuutlik kaevandamine (Väo karjäär)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C2CF30-F85E-4BD7-AA63-10A0106F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4078740" cy="1546899"/>
          </a:xfrm>
        </p:spPr>
        <p:txBody>
          <a:bodyPr>
            <a:noAutofit/>
          </a:bodyPr>
          <a:lstStyle/>
          <a:p>
            <a:r>
              <a:rPr lang="en-US" sz="2000" b="1" i="1" dirty="0" err="1">
                <a:solidFill>
                  <a:srgbClr val="FFFF00"/>
                </a:solidFill>
              </a:rPr>
              <a:t>Paekivitoodete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Tehase</a:t>
            </a:r>
            <a:r>
              <a:rPr lang="en-US" sz="2000" b="1" i="1" dirty="0">
                <a:solidFill>
                  <a:srgbClr val="FFFF00"/>
                </a:solidFill>
              </a:rPr>
              <a:t> O</a:t>
            </a:r>
            <a:r>
              <a:rPr lang="et-EE" sz="2000" b="1" i="1" dirty="0">
                <a:solidFill>
                  <a:srgbClr val="FFFF00"/>
                </a:solidFill>
              </a:rPr>
              <a:t>Ü</a:t>
            </a:r>
          </a:p>
          <a:p>
            <a:r>
              <a:rPr lang="et-EE" sz="2000" b="1" i="1" dirty="0">
                <a:solidFill>
                  <a:srgbClr val="FFFF00"/>
                </a:solidFill>
              </a:rPr>
              <a:t>Esitaja : Daniel Libman</a:t>
            </a:r>
          </a:p>
          <a:p>
            <a:r>
              <a:rPr lang="et-EE" sz="2000" b="1" i="1" dirty="0">
                <a:solidFill>
                  <a:srgbClr val="FFFF00"/>
                </a:solidFill>
              </a:rPr>
              <a:t>Kommertsosakonna juht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D5085-FBAF-462E-BA46-6F9C1D8F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D0FDCD-6DAE-4399-899A-62D9405CB347}" type="slidenum">
              <a:rPr lang="ru-RU" altLang="et-EE">
                <a:solidFill>
                  <a:srgbClr val="898989"/>
                </a:solidFill>
              </a:rPr>
              <a:pPr eaLnBrk="1" hangingPunct="1"/>
              <a:t>1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99A840B-3D40-4F5C-A3D9-E6E07869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0" y="-1"/>
            <a:ext cx="9156050" cy="68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772FA-DCAA-48B5-A99A-2A2EC29B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781A44-7BE4-4EF2-802D-755970ECC7EC}" type="slidenum">
              <a:rPr lang="ru-RU" altLang="et-EE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B2910-6868-4B9D-BDBC-70838476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9FD4DFE8-04B4-4EDF-9C37-E9AB7299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2"/>
            <a:ext cx="9144000" cy="60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1AF660-070D-49F7-8077-0F698789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143AFA-E601-48CC-B786-7023419DB1F1}" type="slidenum">
              <a:rPr lang="ru-RU" altLang="et-EE">
                <a:solidFill>
                  <a:srgbClr val="898989"/>
                </a:solidFill>
              </a:rPr>
              <a:pPr eaLnBrk="1" hangingPunct="1"/>
              <a:t>11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1577B-9818-49AE-93D8-DAC1FDD8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C87E-1C0D-4951-8A92-6F34C546D893}" type="slidenum">
              <a:rPr lang="ru-RU" altLang="et-EE" smtClean="0"/>
              <a:pPr/>
              <a:t>12</a:t>
            </a:fld>
            <a:endParaRPr lang="ru-RU" altLang="et-EE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09F70B1-5A32-4540-8B43-B489DF5B9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2" descr="Picture irina 093">
            <a:extLst>
              <a:ext uri="{FF2B5EF4-FFF2-40B4-BE49-F238E27FC236}">
                <a16:creationId xmlns:a16="http://schemas.microsoft.com/office/drawing/2014/main" id="{D7FB47AC-5C13-4E8F-B787-4A81D9B95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6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3E77CC-615E-492F-B61D-22EEC8899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482" name="Picture 2" descr="Picture irina 162">
            <a:extLst>
              <a:ext uri="{FF2B5EF4-FFF2-40B4-BE49-F238E27FC236}">
                <a16:creationId xmlns:a16="http://schemas.microsoft.com/office/drawing/2014/main" id="{7824BFA9-E799-4B96-9C0F-2A111E28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E4B92-B324-45A6-9858-EDACD443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9B1CC4-F5E8-448E-BFED-ABE685CEE308}" type="slidenum">
              <a:rPr lang="ru-RU" altLang="et-EE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9F8D5E-C994-4283-A2FF-652F67E4F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338" name="Picture 2" descr="C:\Users\OKS\Desktop\cab\20170828_102541.jpg">
            <a:extLst>
              <a:ext uri="{FF2B5EF4-FFF2-40B4-BE49-F238E27FC236}">
                <a16:creationId xmlns:a16="http://schemas.microsoft.com/office/drawing/2014/main" id="{F463E4C0-7DB0-4026-845F-30ECD13B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3" y="0"/>
            <a:ext cx="786447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924B5-A42B-4721-81FC-ED0BE118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6AC392-3668-485C-960F-68ED3B3ABF47}" type="slidenum">
              <a:rPr lang="ru-RU" altLang="et-EE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5FF7D-2055-4D69-B840-A4A472F35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41E8D9-EB54-4DCA-B7A2-EB1A0C100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93" y="1663245"/>
            <a:ext cx="6947127" cy="1765755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3. Tulevik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EC896-78B1-4637-9100-1158860B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C87E-1C0D-4951-8A92-6F34C546D893}" type="slidenum">
              <a:rPr lang="ru-RU" altLang="et-EE" smtClean="0"/>
              <a:pPr/>
              <a:t>15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351008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A99954-4634-4BE8-BE65-6CDEAA91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4C98-7520-4741-93C2-452A951D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Paralleelselt põhitegevusega tegeleb tehas aktiivselt viimastel aastatel karjääri ulatusliku korrastamise projektiga.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Karjäär suurusega 176 ha asub linna piires kõrgusmärkidega 12-14 meetrit madalamalt kõrval olevast Peterburi teest.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Eskiis- ja tööprojekti koostamisel oli valitud karjääri kuni lähtetasemeni täielikku täitmise variant.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Täitematerjaliks on eriloaga kooskõlastatud ehitusjäätmed, mis on peenestatud projektis kinnitatud suuruseni ja tihendatud kihiti, et kindlustada edaspidi võimalus ehitada (ilmsel vajadusel) </a:t>
            </a:r>
            <a:r>
              <a:rPr lang="et-EE" sz="1600" b="1" dirty="0"/>
              <a:t>hooneid kõrgusega kuni kolm korrust</a:t>
            </a:r>
            <a:r>
              <a:rPr lang="et-EE" sz="160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Edaspidi on võimalik ehitada linna piires suurel alal tehnoloogiline park ettevalmistatud insenerivõrkudega (elekter, vesi kanalisatsioon).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Piki Peterburi teed büroo kõrghooned 3-korruliste maa-aluste parklatega.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1600" dirty="0"/>
              <a:t>Projekt peab olema realiseeritud põhiliselt kuni </a:t>
            </a:r>
            <a:r>
              <a:rPr lang="en-US" sz="1600" dirty="0"/>
              <a:t>2037</a:t>
            </a:r>
            <a:r>
              <a:rPr lang="et-EE" sz="1600" dirty="0"/>
              <a:t>.aastani, so kuni kehtiva kaevandusloa tähtaja lõpuni.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t-EE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13E81-EB30-49C2-BBFE-7211889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FF5A3-FFF0-4BE5-935E-734C1FF65539}" type="slidenum">
              <a:rPr lang="ru-RU" altLang="et-EE">
                <a:solidFill>
                  <a:srgbClr val="898989"/>
                </a:solidFill>
              </a:rPr>
              <a:pPr eaLnBrk="1" hangingPunct="1"/>
              <a:t>16</a:t>
            </a:fld>
            <a:endParaRPr lang="ru-RU" altLang="et-EE">
              <a:solidFill>
                <a:srgbClr val="898989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CAC92B-CD12-4323-8C52-AB2E57EF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5" y="1268760"/>
            <a:ext cx="9001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t-EE" sz="1400" dirty="0">
                <a:latin typeface="Arial" panose="020B0604020202020204" pitchFamily="34" charset="0"/>
              </a:rPr>
              <a:t> </a:t>
            </a:r>
            <a:endParaRPr lang="et-EE" altLang="et-E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2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26CC-27FB-4928-831B-9D55C564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F1BB-67E0-4686-A7CE-6C149AC4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6A82-AA01-4341-917B-5DC6F943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1B58-503D-42A3-A1D8-C0B22A5DB763}" type="slidenum">
              <a:rPr lang="ru-RU" altLang="et-EE" smtClean="0"/>
              <a:pPr/>
              <a:t>17</a:t>
            </a:fld>
            <a:endParaRPr lang="ru-RU" alt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B410B-9B1B-4471-A1F4-38028DF5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5FF7D-2055-4D69-B840-A4A472F35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41E8D9-EB54-4DCA-B7A2-EB1A0C100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93" y="1663245"/>
            <a:ext cx="6947127" cy="1765755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4. Lõpusõnad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EC896-78B1-4637-9100-1158860B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C87E-1C0D-4951-8A92-6F34C546D893}" type="slidenum">
              <a:rPr lang="ru-RU" altLang="et-EE" smtClean="0"/>
              <a:pPr/>
              <a:t>18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410037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A99954-4634-4BE8-BE65-6CDEAA91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4C98-7520-4741-93C2-452A951D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3"/>
            <a:ext cx="9144000" cy="367240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Valisime Keestrack firma seadmed kuna see on üks vähestest, mis toodab 100%-lt elektril või 100%-lt diiselkütusel töötavaid masinaid.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See lubab, säilitades liini manööverdamise võimaluse tunduvalt  alandada killustiku tootmise omahinda.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Ei saa jätta nimetamata meie tehase probleeme. </a:t>
            </a: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Peamine häda - Ametnikud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Maanteeamet – meile teada olevatel põhjustel „viskavad kaikaid kodarasse“ uute tehnoloogiate ja materjalide juurutamisel.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Põhimõttel -  „Lisavastutust pole meil vaja, seega ärme parem uuendusi tee“.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13E81-EB30-49C2-BBFE-7211889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FF5A3-FFF0-4BE5-935E-734C1FF65539}" type="slidenum">
              <a:rPr lang="ru-RU" altLang="et-EE">
                <a:solidFill>
                  <a:srgbClr val="898989"/>
                </a:solidFill>
              </a:rPr>
              <a:pPr eaLnBrk="1" hangingPunct="1"/>
              <a:t>19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BA205B-00EE-4298-B548-A13C553DE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790B4-0D60-4020-AE23-2ADDACC7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CB101B-6935-4D79-822B-70710CEDF906}" type="slidenum">
              <a:rPr lang="ru-RU" altLang="et-EE">
                <a:solidFill>
                  <a:srgbClr val="898989"/>
                </a:solidFill>
              </a:rPr>
              <a:pPr eaLnBrk="1" hangingPunct="1"/>
              <a:t>2</a:t>
            </a:fld>
            <a:endParaRPr lang="ru-RU" altLang="et-EE">
              <a:solidFill>
                <a:srgbClr val="898989"/>
              </a:solidFill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A8EE6F92-C0F9-4C42-B2E5-8D2C2AEA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841742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b="1" dirty="0">
                <a:solidFill>
                  <a:srgbClr val="FFC000"/>
                </a:solidFill>
                <a:latin typeface="Arial" panose="020B0604020202020204" pitchFamily="34" charset="0"/>
              </a:rPr>
              <a:t>1. Ajalugu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120D7D1-6BD0-46EF-BEE5-FE6F38D4A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A77E-0723-4217-8806-A55E0770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et-EE" sz="4400" b="1" dirty="0">
                <a:solidFill>
                  <a:srgbClr val="FFC000"/>
                </a:solidFill>
              </a:rPr>
              <a:t>Tänan tähelepanu eest </a:t>
            </a:r>
            <a:r>
              <a:rPr lang="en-US" sz="4400" b="1" dirty="0">
                <a:solidFill>
                  <a:srgbClr val="FFC00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E8997-F5CA-42E1-916B-4AB4669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1B58-503D-42A3-A1D8-C0B22A5DB763}" type="slidenum">
              <a:rPr lang="ru-RU" altLang="et-EE" smtClean="0"/>
              <a:pPr/>
              <a:t>20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7385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9649ED-B4DA-43FB-8D51-43162781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6CFFC9-6F26-4615-923F-9746A095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944" y="237264"/>
            <a:ext cx="8466112" cy="5505975"/>
          </a:xfrm>
        </p:spPr>
        <p:txBody>
          <a:bodyPr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Paekivitoodete</a:t>
            </a:r>
            <a:r>
              <a:rPr lang="en-US" sz="2400" dirty="0"/>
              <a:t> </a:t>
            </a:r>
            <a:r>
              <a:rPr lang="en-US" sz="2400" dirty="0" err="1"/>
              <a:t>Tehas</a:t>
            </a:r>
            <a:r>
              <a:rPr lang="et-EE" sz="2400" dirty="0"/>
              <a:t>e</a:t>
            </a:r>
            <a:r>
              <a:rPr lang="en-US" sz="2400" dirty="0"/>
              <a:t> OÜ </a:t>
            </a:r>
            <a:r>
              <a:rPr lang="et-EE" sz="2400" dirty="0"/>
              <a:t>on vanim killustiku tootja Eestis</a:t>
            </a:r>
            <a:r>
              <a:rPr lang="en-US" sz="2400" dirty="0"/>
              <a:t>, </a:t>
            </a:r>
            <a:r>
              <a:rPr lang="et-EE" sz="2400" dirty="0"/>
              <a:t>töötame alates aastast </a:t>
            </a:r>
            <a:r>
              <a:rPr lang="en-US" sz="2400" dirty="0"/>
              <a:t>1959</a:t>
            </a:r>
            <a:r>
              <a:rPr lang="et-EE" sz="2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t-EE" sz="2400" dirty="0"/>
              <a:t>Täna - </a:t>
            </a:r>
            <a:r>
              <a:rPr lang="en-US" sz="2400" dirty="0"/>
              <a:t> </a:t>
            </a:r>
            <a:r>
              <a:rPr lang="et-EE" sz="2400" dirty="0"/>
              <a:t>kõrgtehnoloogiline Euroopa ettevõtte.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t-EE" sz="2400" dirty="0"/>
              <a:t>Uus masinapark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t-EE" sz="2400" dirty="0"/>
              <a:t>Innovatiivsed tehnoloogiad annavad võimaluse kasutadae peaaegu </a:t>
            </a:r>
            <a:r>
              <a:rPr lang="en-US" sz="2400" dirty="0"/>
              <a:t>100% </a:t>
            </a:r>
            <a:r>
              <a:rPr lang="et-EE" sz="2400" dirty="0"/>
              <a:t>raimatud paekivist. Vanasti: </a:t>
            </a:r>
            <a:r>
              <a:rPr lang="en-US" sz="2400" dirty="0"/>
              <a:t>60-70%</a:t>
            </a:r>
            <a:r>
              <a:rPr lang="et-EE" sz="2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t-EE" sz="2400" dirty="0"/>
              <a:t>Viimase aja trend : liikuda säästlikuse (keskkond ja majandus) poole ja samas tõsta effektiivsust</a:t>
            </a:r>
            <a:r>
              <a:rPr lang="en-US" sz="2400" dirty="0"/>
              <a:t>.</a:t>
            </a:r>
            <a:endParaRPr lang="et-EE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DA567-B67D-466B-9DF3-A5FE1C7F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24EFC9-0677-4A44-BE1A-ED0497CB9AE4}" type="slidenum">
              <a:rPr lang="ru-RU" altLang="et-EE">
                <a:solidFill>
                  <a:srgbClr val="898989"/>
                </a:solidFill>
              </a:rPr>
              <a:pPr eaLnBrk="1" hangingPunct="1"/>
              <a:t>3</a:t>
            </a:fld>
            <a:endParaRPr lang="ru-RU" altLang="et-E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74969-8CDB-42F0-81C3-536CA77E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56E1F-3D32-4790-B60F-A8BABCE977F1}" type="slidenum">
              <a:rPr lang="ru-RU" altLang="et-EE">
                <a:solidFill>
                  <a:srgbClr val="898989"/>
                </a:solidFill>
              </a:rPr>
              <a:pPr eaLnBrk="1" hangingPunct="1"/>
              <a:t>4</a:t>
            </a:fld>
            <a:endParaRPr lang="ru-RU" altLang="et-EE">
              <a:solidFill>
                <a:srgbClr val="898989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90882-2B1B-42D2-AEAA-1A15DA56C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9" y="0"/>
            <a:ext cx="916225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5FF7D-2055-4D69-B840-A4A472F35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41E8D9-EB54-4DCA-B7A2-EB1A0C100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93" y="1663245"/>
            <a:ext cx="6947127" cy="1765755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FFC000"/>
                </a:solidFill>
              </a:rPr>
              <a:t>2. Tehnoloogilised uuendused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EC896-78B1-4637-9100-1158860B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C87E-1C0D-4951-8A92-6F34C546D893}" type="slidenum">
              <a:rPr lang="ru-RU" altLang="et-EE" smtClean="0"/>
              <a:pPr/>
              <a:t>5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0535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A99954-4634-4BE8-BE65-6CDEAA91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4C98-7520-4741-93C2-452A951D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1995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paekivi massilise kaevandamise tehnoloogia hüdrovasarate (JCB+Rammer) 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implementation of technology for mass production of stone using hydraulic hammers (JCB+Rammer)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1998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esimene kaasaegne liin Nordberg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the first modern production line Nordberg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2002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esimene arvutiga juhitud tootmisliin DSP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the first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omputerized line DSP (crushing and sorting machine)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2008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esimene pestud paeliiva ja killustiku tootmise liin CDE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the first production line of washed limestone sand and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gravel 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2010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esimene sidumata segude ettevalmistamise seade Benninghoven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the first unload mixture preparation equipment Benninghoven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2011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esimene savi kõrgendatud sisaldusega killustiku pesemise liin Haver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the first line for washing crushed stone with high clay content Haver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2013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-  press-filter Fracarolli &amp; Balzan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filter-press Fracarolli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&amp;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Balzan</a:t>
            </a:r>
            <a:endParaRPr kumimoji="0" lang="et-EE" sz="1500" b="0" i="0" u="none" strike="noStrike" kern="1200" cap="none" spc="0" normalizeH="0" baseline="0" noProof="0" dirty="0">
              <a:ln>
                <a:noFill/>
              </a:ln>
              <a:solidFill>
                <a:srgbClr val="30ACE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2016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-  teine pestud paeliiva ja killustiku tootmise liin CAB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	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second line of washed sand and 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gravel CAB</a:t>
            </a:r>
            <a:endParaRPr lang="et-EE" dirty="0"/>
          </a:p>
          <a:p>
            <a:endParaRPr lang="et-E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13E81-EB30-49C2-BBFE-7211889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FF5A3-FFF0-4BE5-935E-734C1FF65539}" type="slidenum">
              <a:rPr lang="ru-RU" altLang="et-EE">
                <a:solidFill>
                  <a:srgbClr val="898989"/>
                </a:solidFill>
              </a:rPr>
              <a:pPr eaLnBrk="1" hangingPunct="1"/>
              <a:t>6</a:t>
            </a:fld>
            <a:endParaRPr lang="ru-RU" altLang="et-EE">
              <a:solidFill>
                <a:srgbClr val="898989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CAC92B-CD12-4323-8C52-AB2E57EF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125538"/>
            <a:ext cx="9001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t-EE" sz="1400" dirty="0">
                <a:latin typeface="Arial" panose="020B0604020202020204" pitchFamily="34" charset="0"/>
              </a:rPr>
              <a:t> </a:t>
            </a:r>
            <a:endParaRPr lang="et-EE" altLang="et-EE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A99954-4634-4BE8-BE65-6CDEAA91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4C98-7520-4741-93C2-452A951D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392488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800" dirty="0"/>
              <a:t>Tahan märkida, et viimastel aastatel teatud põhjustel kasutame paekivi kaevandamisel 90% ulatuses hüdrovasarate abi. Kusjuures kaevandamise maht moodustab 300 – 500 tuh. m³ aastas.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800" dirty="0"/>
              <a:t>Seoses sellega on eriti aktuaalne diiselkütuse kokkuhoid. </a:t>
            </a:r>
            <a:endParaRPr lang="et-EE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800" dirty="0"/>
              <a:t>Oleme esimestena Eestis soetanud hübriid-ekskavaatoreid (alguses </a:t>
            </a:r>
            <a:r>
              <a:rPr lang="ru-RU" sz="1800" dirty="0"/>
              <a:t>САТ, </a:t>
            </a:r>
            <a:r>
              <a:rPr lang="et-EE" sz="1800" dirty="0"/>
              <a:t>siis Komatsu) ja läksime kadudeta 45-48-tonilistelt masinatelt üle 38-tonnilistele.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800" dirty="0"/>
              <a:t>Masinapargi tehtud uuendus</a:t>
            </a:r>
            <a:r>
              <a:rPr lang="fi-FI" sz="1800" dirty="0"/>
              <a:t> lubab kokku hoida kuni 30 tonni kütust aastas.</a:t>
            </a:r>
            <a:endParaRPr lang="et-EE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8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13E81-EB30-49C2-BBFE-7211889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FF5A3-FFF0-4BE5-935E-734C1FF65539}" type="slidenum">
              <a:rPr lang="ru-RU" altLang="et-EE">
                <a:solidFill>
                  <a:srgbClr val="898989"/>
                </a:solidFill>
              </a:rPr>
              <a:pPr eaLnBrk="1" hangingPunct="1"/>
              <a:t>7</a:t>
            </a:fld>
            <a:endParaRPr lang="ru-RU" altLang="et-EE">
              <a:solidFill>
                <a:srgbClr val="898989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CAC92B-CD12-4323-8C52-AB2E57EF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125538"/>
            <a:ext cx="9001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t-EE" sz="1400" dirty="0">
                <a:latin typeface="Arial" panose="020B0604020202020204" pitchFamily="34" charset="0"/>
              </a:rPr>
              <a:t> </a:t>
            </a:r>
            <a:endParaRPr lang="et-EE" altLang="et-EE" sz="14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CDCD8-EA23-4F71-8EEB-7B67BA95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54" y="2996952"/>
            <a:ext cx="6952691" cy="29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1A8D2DC-E0C2-40E6-8A6F-7A9DD3EF1FD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815675" y="3301324"/>
          <a:ext cx="5328325" cy="269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D180982-4E89-4134-AD42-B56065B5E5F8}"/>
              </a:ext>
            </a:extLst>
          </p:cNvPr>
          <p:cNvSpPr txBox="1"/>
          <p:nvPr/>
        </p:nvSpPr>
        <p:spPr>
          <a:xfrm>
            <a:off x="1193007" y="1614487"/>
            <a:ext cx="250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ru-RU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graphicFrame>
        <p:nvGraphicFramePr>
          <p:cNvPr id="4" name="Content Placeholder 16">
            <a:extLst>
              <a:ext uri="{FF2B5EF4-FFF2-40B4-BE49-F238E27FC236}">
                <a16:creationId xmlns:a16="http://schemas.microsoft.com/office/drawing/2014/main" id="{B59BC017-3BB3-4742-B294-46A4D64201A7}"/>
              </a:ext>
            </a:extLst>
          </p:cNvPr>
          <p:cNvGraphicFramePr>
            <a:graphicFrameLocks/>
          </p:cNvGraphicFramePr>
          <p:nvPr/>
        </p:nvGraphicFramePr>
        <p:xfrm>
          <a:off x="3815674" y="857251"/>
          <a:ext cx="5328326" cy="237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EBAC477-9342-42F5-9C91-C52BE56A597C}"/>
              </a:ext>
            </a:extLst>
          </p:cNvPr>
          <p:cNvSpPr/>
          <p:nvPr/>
        </p:nvSpPr>
        <p:spPr>
          <a:xfrm>
            <a:off x="1318022" y="1010761"/>
            <a:ext cx="2417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Kõik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see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lubas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selle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aja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jooksul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tunduvalt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suurendada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(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mõningase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ajutise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languse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juures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)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tootmismahtu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ja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toodangu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Corbel" panose="020B0503020204020204"/>
              </a:rPr>
              <a:t>realiseerimist</a:t>
            </a:r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.</a:t>
            </a:r>
            <a:endParaRPr lang="ru-RU" sz="16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F33B0-D53F-40D3-992C-7C02C6521832}"/>
              </a:ext>
            </a:extLst>
          </p:cNvPr>
          <p:cNvSpPr/>
          <p:nvPr/>
        </p:nvSpPr>
        <p:spPr>
          <a:xfrm>
            <a:off x="1241568" y="3429001"/>
            <a:ext cx="241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650" dirty="0">
                <a:solidFill>
                  <a:prstClr val="black"/>
                </a:solidFill>
                <a:latin typeface="Corbel" panose="020B0503020204020204"/>
              </a:rPr>
              <a:t>All of the above mentioned allowed us to significantly increase (with some temporary downturns) the production volumes and sales of products during this period</a:t>
            </a:r>
            <a:endParaRPr lang="ru-RU" sz="16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DE485F-180B-4142-859C-65315F6A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96A57FB-6890-4435-B2DA-DBFD314CD49A}" type="slidenum">
              <a:rPr lang="ru-RU">
                <a:solidFill>
                  <a:prstClr val="black"/>
                </a:solidFill>
                <a:latin typeface="Corbel" panose="020B0503020204020204"/>
              </a:rPr>
              <a:pPr defTabSz="342900"/>
              <a:t>8</a:t>
            </a:fld>
            <a:endParaRPr lang="ru-RU">
              <a:solidFill>
                <a:prstClr val="black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547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2A99954-4634-4BE8-BE65-6CDEAA91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340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34C98-7520-4741-93C2-452A951D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err="1"/>
              <a:t>Samas</a:t>
            </a:r>
            <a:r>
              <a:rPr lang="en-US" sz="1600" dirty="0"/>
              <a:t> </a:t>
            </a:r>
            <a:r>
              <a:rPr lang="en-US" sz="1600" dirty="0" err="1"/>
              <a:t>oli</a:t>
            </a:r>
            <a:r>
              <a:rPr lang="en-US" sz="1600" dirty="0"/>
              <a:t> </a:t>
            </a:r>
            <a:r>
              <a:rPr lang="en-US" sz="1600" dirty="0" err="1"/>
              <a:t>vaja</a:t>
            </a:r>
            <a:r>
              <a:rPr lang="en-US" sz="1600" dirty="0"/>
              <a:t> </a:t>
            </a:r>
            <a:r>
              <a:rPr lang="en-US" sz="1600" dirty="0" err="1"/>
              <a:t>tootmise</a:t>
            </a:r>
            <a:r>
              <a:rPr lang="en-US" sz="1600" dirty="0"/>
              <a:t> </a:t>
            </a:r>
            <a:r>
              <a:rPr lang="en-US" sz="1600" dirty="0" err="1"/>
              <a:t>rentaabluse</a:t>
            </a:r>
            <a:r>
              <a:rPr lang="en-US" sz="1600" dirty="0"/>
              <a:t> </a:t>
            </a:r>
            <a:r>
              <a:rPr lang="en-US" sz="1600" dirty="0" err="1"/>
              <a:t>tõstmiseks</a:t>
            </a:r>
            <a:r>
              <a:rPr lang="en-US" sz="1600" dirty="0"/>
              <a:t> ja </a:t>
            </a:r>
            <a:r>
              <a:rPr lang="en-US" sz="1600" dirty="0" err="1"/>
              <a:t>kulude</a:t>
            </a:r>
            <a:r>
              <a:rPr lang="en-US" sz="1600" dirty="0"/>
              <a:t> </a:t>
            </a:r>
            <a:r>
              <a:rPr lang="en-US" sz="1600" dirty="0" err="1"/>
              <a:t>vähendamiseks</a:t>
            </a:r>
            <a:r>
              <a:rPr lang="en-US" sz="1600" dirty="0"/>
              <a:t> </a:t>
            </a:r>
            <a:r>
              <a:rPr lang="en-US" sz="1600" dirty="0" err="1"/>
              <a:t>minna</a:t>
            </a:r>
            <a:r>
              <a:rPr lang="en-US" sz="1600" dirty="0"/>
              <a:t> </a:t>
            </a:r>
            <a:r>
              <a:rPr lang="en-US" sz="1600" dirty="0" err="1"/>
              <a:t>üle</a:t>
            </a:r>
            <a:r>
              <a:rPr lang="en-US" sz="1600" dirty="0"/>
              <a:t> </a:t>
            </a:r>
            <a:r>
              <a:rPr lang="en-US" sz="1600" dirty="0" err="1"/>
              <a:t>uutele</a:t>
            </a:r>
            <a:r>
              <a:rPr lang="en-US" sz="1600" dirty="0"/>
              <a:t> </a:t>
            </a:r>
            <a:r>
              <a:rPr lang="en-US" sz="1600" dirty="0" err="1"/>
              <a:t>tehnoloogiatele</a:t>
            </a:r>
            <a:r>
              <a:rPr lang="en-US" sz="1600" dirty="0"/>
              <a:t> ja </a:t>
            </a:r>
            <a:r>
              <a:rPr lang="en-US" sz="1600" dirty="0" err="1"/>
              <a:t>uuele</a:t>
            </a:r>
            <a:r>
              <a:rPr lang="en-US" sz="1600" dirty="0"/>
              <a:t> </a:t>
            </a:r>
            <a:r>
              <a:rPr lang="en-US" sz="1600" dirty="0" err="1"/>
              <a:t>tootmise</a:t>
            </a:r>
            <a:r>
              <a:rPr lang="en-US" sz="1600" dirty="0"/>
              <a:t> </a:t>
            </a:r>
            <a:r>
              <a:rPr lang="en-US" sz="1600" dirty="0" err="1"/>
              <a:t>korraldamisele</a:t>
            </a:r>
            <a:r>
              <a:rPr lang="et-EE" sz="1600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600" dirty="0"/>
              <a:t>2018 aastal otsustati </a:t>
            </a:r>
            <a:r>
              <a:rPr lang="en-US" sz="1600" dirty="0" err="1"/>
              <a:t>minna</a:t>
            </a:r>
            <a:r>
              <a:rPr lang="en-US" sz="1600" dirty="0"/>
              <a:t> </a:t>
            </a:r>
            <a:r>
              <a:rPr lang="en-US" sz="1600" dirty="0" err="1"/>
              <a:t>üle</a:t>
            </a:r>
            <a:r>
              <a:rPr lang="en-US" sz="1600" dirty="0"/>
              <a:t> </a:t>
            </a:r>
            <a:r>
              <a:rPr lang="en-US" sz="1600" dirty="0" err="1"/>
              <a:t>transpordivabale</a:t>
            </a:r>
            <a:r>
              <a:rPr lang="en-US" sz="1600" dirty="0"/>
              <a:t>  </a:t>
            </a:r>
            <a:r>
              <a:rPr lang="en-US" sz="1600" dirty="0" err="1"/>
              <a:t>tehnoloogiale</a:t>
            </a:r>
            <a:r>
              <a:rPr lang="en-US" sz="1600" dirty="0"/>
              <a:t> </a:t>
            </a:r>
            <a:r>
              <a:rPr lang="en-US" sz="1600" dirty="0" err="1"/>
              <a:t>rakendades</a:t>
            </a:r>
            <a:r>
              <a:rPr lang="en-US" sz="1600" dirty="0"/>
              <a:t> </a:t>
            </a:r>
            <a:r>
              <a:rPr lang="en-US" sz="1600" dirty="0" err="1"/>
              <a:t>mobiilset</a:t>
            </a:r>
            <a:r>
              <a:rPr lang="en-US" sz="1600" dirty="0"/>
              <a:t> </a:t>
            </a:r>
            <a:r>
              <a:rPr lang="en-US" sz="1600" dirty="0" err="1"/>
              <a:t>purustus-sorteerimisliini</a:t>
            </a:r>
            <a:r>
              <a:rPr lang="en-US" sz="1600" dirty="0"/>
              <a:t> </a:t>
            </a:r>
            <a:r>
              <a:rPr lang="en-US" sz="1600" dirty="0" err="1"/>
              <a:t>minimaalse</a:t>
            </a:r>
            <a:r>
              <a:rPr lang="en-US" sz="1600" dirty="0"/>
              <a:t> </a:t>
            </a:r>
            <a:r>
              <a:rPr lang="en-US" sz="1600" dirty="0" err="1"/>
              <a:t>elektriressursi</a:t>
            </a:r>
            <a:r>
              <a:rPr lang="en-US" sz="1600" dirty="0"/>
              <a:t> </a:t>
            </a:r>
            <a:r>
              <a:rPr lang="en-US" sz="1600" dirty="0" err="1"/>
              <a:t>kuluga</a:t>
            </a:r>
            <a:r>
              <a:rPr lang="et-EE" sz="1600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600" dirty="0"/>
              <a:t>Hange </a:t>
            </a:r>
            <a:r>
              <a:rPr lang="en-US" sz="1600" dirty="0" err="1"/>
              <a:t>alusel</a:t>
            </a:r>
            <a:r>
              <a:rPr lang="en-US" sz="1600" dirty="0"/>
              <a:t> </a:t>
            </a:r>
            <a:r>
              <a:rPr lang="en-US" sz="1600" dirty="0" err="1"/>
              <a:t>KIK´i</a:t>
            </a:r>
            <a:r>
              <a:rPr lang="en-US" sz="1600" dirty="0"/>
              <a:t> </a:t>
            </a:r>
            <a:r>
              <a:rPr lang="en-US" sz="1600" dirty="0" err="1"/>
              <a:t>vahenditega</a:t>
            </a:r>
            <a:r>
              <a:rPr lang="en-US" sz="1600" dirty="0"/>
              <a:t> </a:t>
            </a:r>
            <a:r>
              <a:rPr lang="en-US" sz="1600" dirty="0" err="1"/>
              <a:t>vastavalt</a:t>
            </a:r>
            <a:r>
              <a:rPr lang="en-US" sz="1600" dirty="0"/>
              <a:t> </a:t>
            </a:r>
            <a:r>
              <a:rPr lang="en-US" sz="1600" dirty="0" err="1"/>
              <a:t>projektile</a:t>
            </a:r>
            <a:r>
              <a:rPr lang="en-US" sz="1600" dirty="0"/>
              <a:t> 2014-2020.4.03.17-0175</a:t>
            </a:r>
            <a:r>
              <a:rPr lang="et-EE" sz="1600" dirty="0"/>
              <a:t> valitud</a:t>
            </a:r>
            <a:r>
              <a:rPr lang="en-US" sz="1600" dirty="0"/>
              <a:t> </a:t>
            </a:r>
            <a:r>
              <a:rPr lang="en-US" sz="1600" dirty="0" err="1"/>
              <a:t>mobiilne</a:t>
            </a:r>
            <a:r>
              <a:rPr lang="en-US" sz="1600" dirty="0"/>
              <a:t> </a:t>
            </a:r>
            <a:r>
              <a:rPr lang="en-US" sz="1600" dirty="0" err="1"/>
              <a:t>liin</a:t>
            </a:r>
            <a:r>
              <a:rPr lang="en-US" sz="1600" dirty="0"/>
              <a:t> </a:t>
            </a:r>
            <a:r>
              <a:rPr lang="en-US" sz="1600" dirty="0" err="1"/>
              <a:t>Keestrack</a:t>
            </a:r>
            <a:r>
              <a:rPr lang="en-US" sz="1600" dirty="0"/>
              <a:t>( R6e+C6e).</a:t>
            </a:r>
            <a:endParaRPr lang="et-EE" sz="16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L</a:t>
            </a:r>
            <a:r>
              <a:rPr lang="en-US" sz="1600" dirty="0" err="1"/>
              <a:t>iini</a:t>
            </a:r>
            <a:r>
              <a:rPr lang="en-US" sz="1600" dirty="0"/>
              <a:t> </a:t>
            </a:r>
            <a:r>
              <a:rPr lang="en-US" sz="1600" dirty="0" err="1"/>
              <a:t>käivitamine</a:t>
            </a:r>
            <a:r>
              <a:rPr lang="en-US" sz="1600" dirty="0"/>
              <a:t> 2019.aastal </a:t>
            </a:r>
            <a:r>
              <a:rPr lang="en-US" sz="1600" dirty="0" err="1"/>
              <a:t>lubas</a:t>
            </a:r>
            <a:r>
              <a:rPr lang="en-US" sz="1600" dirty="0"/>
              <a:t> </a:t>
            </a:r>
            <a:r>
              <a:rPr lang="en-US" sz="1600" dirty="0" err="1"/>
              <a:t>tunduvalt</a:t>
            </a:r>
            <a:r>
              <a:rPr lang="en-US" sz="1600" dirty="0"/>
              <a:t> </a:t>
            </a:r>
            <a:r>
              <a:rPr lang="en-US" sz="1600" dirty="0" err="1"/>
              <a:t>tõsta</a:t>
            </a:r>
            <a:r>
              <a:rPr lang="en-US" sz="1600" dirty="0"/>
              <a:t> </a:t>
            </a:r>
            <a:r>
              <a:rPr lang="en-US" sz="1600" dirty="0" err="1"/>
              <a:t>tootlikust</a:t>
            </a:r>
            <a:r>
              <a:rPr lang="en-US" sz="1600" dirty="0"/>
              <a:t> ja </a:t>
            </a:r>
            <a:r>
              <a:rPr lang="en-US" sz="1600" dirty="0" err="1"/>
              <a:t>vähendada</a:t>
            </a:r>
            <a:r>
              <a:rPr lang="en-US" sz="1600" dirty="0"/>
              <a:t> </a:t>
            </a:r>
            <a:r>
              <a:rPr lang="en-US" sz="1600" dirty="0" err="1"/>
              <a:t>personali</a:t>
            </a:r>
            <a:r>
              <a:rPr lang="en-US" sz="1600" dirty="0"/>
              <a:t> </a:t>
            </a:r>
            <a:r>
              <a:rPr lang="en-US" sz="1600" dirty="0" err="1"/>
              <a:t>arvu</a:t>
            </a:r>
            <a:r>
              <a:rPr lang="en-US" sz="1600" dirty="0"/>
              <a:t> ja </a:t>
            </a:r>
            <a:r>
              <a:rPr lang="en-US" sz="1600" dirty="0" err="1"/>
              <a:t>energiaressursi</a:t>
            </a:r>
            <a:r>
              <a:rPr lang="en-US" sz="1600" dirty="0"/>
              <a:t> </a:t>
            </a:r>
            <a:r>
              <a:rPr lang="en-US" sz="1600" dirty="0" err="1"/>
              <a:t>kulu</a:t>
            </a:r>
            <a:r>
              <a:rPr lang="en-US" sz="1600" dirty="0"/>
              <a:t>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vastavalt</a:t>
            </a:r>
            <a:r>
              <a:rPr lang="en-US" sz="1600" dirty="0"/>
              <a:t> </a:t>
            </a:r>
            <a:r>
              <a:rPr lang="en-US" sz="1600" dirty="0" err="1"/>
              <a:t>tõsta</a:t>
            </a:r>
            <a:r>
              <a:rPr lang="en-US" sz="1600" dirty="0"/>
              <a:t> </a:t>
            </a:r>
            <a:r>
              <a:rPr lang="en-US" sz="1600" dirty="0" err="1"/>
              <a:t>tootmise</a:t>
            </a:r>
            <a:r>
              <a:rPr lang="en-US" sz="1600" dirty="0"/>
              <a:t> </a:t>
            </a:r>
            <a:r>
              <a:rPr lang="en-US" sz="1600" dirty="0" err="1"/>
              <a:t>rentaablust</a:t>
            </a:r>
            <a:r>
              <a:rPr lang="en-US" sz="1600" dirty="0"/>
              <a:t>.</a:t>
            </a: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t-EE" sz="1600" dirty="0"/>
              <a:t>TULEMUS : </a:t>
            </a:r>
            <a:r>
              <a:rPr lang="et-EE" sz="1600" b="1" dirty="0"/>
              <a:t>Kulude vähenemine 30%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t-EE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t-EE" sz="16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13E81-EB30-49C2-BBFE-7211889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7FF5A3-FFF0-4BE5-935E-734C1FF65539}" type="slidenum">
              <a:rPr lang="ru-RU" altLang="et-EE">
                <a:solidFill>
                  <a:srgbClr val="898989"/>
                </a:solidFill>
              </a:rPr>
              <a:pPr eaLnBrk="1" hangingPunct="1"/>
              <a:t>9</a:t>
            </a:fld>
            <a:endParaRPr lang="ru-RU" altLang="et-EE">
              <a:solidFill>
                <a:srgbClr val="898989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CAC92B-CD12-4323-8C52-AB2E57EF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125538"/>
            <a:ext cx="9001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t-EE" sz="1400" dirty="0">
                <a:latin typeface="Arial" panose="020B0604020202020204" pitchFamily="34" charset="0"/>
              </a:rPr>
              <a:t> </a:t>
            </a:r>
            <a:endParaRPr lang="et-EE" altLang="et-EE" sz="14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9BB08-5344-4540-A881-91105AF2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9" y="3212976"/>
            <a:ext cx="7524328" cy="15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5144</TotalTime>
  <Words>689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Parallax</vt:lpstr>
      <vt:lpstr>1_Parallax</vt:lpstr>
      <vt:lpstr>Ressursitõhusus ja jätkusuutlik kaevandamine (Väo karjäär)</vt:lpstr>
      <vt:lpstr>PowerPoint Presentation</vt:lpstr>
      <vt:lpstr>PowerPoint Presentation</vt:lpstr>
      <vt:lpstr>PowerPoint Presentation</vt:lpstr>
      <vt:lpstr>2. Tehnoloogilised uuendused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Tulevik</vt:lpstr>
      <vt:lpstr>PowerPoint Presentation</vt:lpstr>
      <vt:lpstr>PowerPoint Presentation</vt:lpstr>
      <vt:lpstr>4. Lõpusõnad</vt:lpstr>
      <vt:lpstr>PowerPoint Presentation</vt:lpstr>
      <vt:lpstr>PowerPoint Presentation</vt:lpstr>
    </vt:vector>
  </TitlesOfParts>
  <Company>PAEKIVI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OKS</dc:creator>
  <cp:lastModifiedBy>Daniel Libman</cp:lastModifiedBy>
  <cp:revision>162</cp:revision>
  <cp:lastPrinted>2017-10-04T10:03:35Z</cp:lastPrinted>
  <dcterms:created xsi:type="dcterms:W3CDTF">2011-03-16T09:35:36Z</dcterms:created>
  <dcterms:modified xsi:type="dcterms:W3CDTF">2020-10-13T08:00:00Z</dcterms:modified>
</cp:coreProperties>
</file>