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6" r:id="rId3"/>
    <p:sldId id="260" r:id="rId4"/>
    <p:sldId id="267" r:id="rId5"/>
    <p:sldId id="273" r:id="rId6"/>
    <p:sldId id="265" r:id="rId7"/>
    <p:sldId id="259" r:id="rId8"/>
    <p:sldId id="269" r:id="rId9"/>
    <p:sldId id="274" r:id="rId10"/>
    <p:sldId id="270" r:id="rId11"/>
    <p:sldId id="271" r:id="rId12"/>
    <p:sldId id="261" r:id="rId13"/>
    <p:sldId id="262" r:id="rId14"/>
    <p:sldId id="263" r:id="rId15"/>
    <p:sldId id="258" r:id="rId16"/>
    <p:sldId id="272" r:id="rId17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elika Vahopski" initials="RV" lastIdx="2" clrIdx="0">
    <p:extLst>
      <p:ext uri="{19B8F6BF-5375-455C-9EA6-DF929625EA0E}">
        <p15:presenceInfo xmlns:p15="http://schemas.microsoft.com/office/powerpoint/2012/main" userId="S-1-5-21-2009196460-3307222142-1538888278-110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9" autoAdjust="0"/>
    <p:restoredTop sz="89189" autoAdjust="0"/>
  </p:normalViewPr>
  <p:slideViewPr>
    <p:cSldViewPr snapToGrid="0">
      <p:cViewPr varScale="1">
        <p:scale>
          <a:sx n="60" d="100"/>
          <a:sy n="60" d="100"/>
        </p:scale>
        <p:origin x="79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19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54C21-6FFD-4BF7-88DB-5565DB75656A}" type="datetimeFigureOut">
              <a:rPr lang="et-EE" smtClean="0"/>
              <a:t>25.05.2020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2E927-C305-4C76-B018-7ADD5B630AE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99109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B2E927-C305-4C76-B018-7ADD5B630AE3}" type="slidenum">
              <a:rPr lang="et-EE" smtClean="0"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33577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B2E927-C305-4C76-B018-7ADD5B630AE3}" type="slidenum">
              <a:rPr lang="et-EE" smtClean="0"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58042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80839-C920-4EFB-AC8C-2462AEA5C5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2CB4BA-A8E3-4F89-8199-431CFF69D4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94937-EE9E-47B0-86E2-FEB4BEB66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BC02-313F-42DC-8448-FBA7C2AC0201}" type="datetimeFigureOut">
              <a:rPr lang="et-EE" smtClean="0"/>
              <a:t>25.05.2020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849FB-35F5-44E6-98A6-718504E36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3FA5E8-FD3A-4D41-B2AA-9694E181C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7EA7-84B1-4395-81DB-A896DAE37A0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3184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2115E-F550-441E-9F05-3DFE5BDB2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BDB5D7-747C-4A74-A082-58C6E0609C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88F8E-7DA3-4957-9DBD-A8BE6DF0B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BC02-313F-42DC-8448-FBA7C2AC0201}" type="datetimeFigureOut">
              <a:rPr lang="et-EE" smtClean="0"/>
              <a:t>25.05.2020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2DF7E-EE36-4C16-902F-E55B8876D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07AFF-4D3F-4989-AA5C-12A4CDD9B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7EA7-84B1-4395-81DB-A896DAE37A0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416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48D669-1B03-413D-A070-CAD355BC2C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764795-F384-483F-937A-60B64C2F2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93B20-DE48-407F-9002-D58BD55E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BC02-313F-42DC-8448-FBA7C2AC0201}" type="datetimeFigureOut">
              <a:rPr lang="et-EE" smtClean="0"/>
              <a:t>25.05.2020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678C6-94D6-43DB-A051-F0F4EBEB9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6FC24-DABF-41C3-802E-C5DFC5ED6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7EA7-84B1-4395-81DB-A896DAE37A0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17433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ACE1B-E9A3-4AB4-8519-D411BA293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3CAA3-1766-4EE2-9C3B-7B51D690A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2BA2D-7FAE-48EB-BEF9-BD715926D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BC02-313F-42DC-8448-FBA7C2AC0201}" type="datetimeFigureOut">
              <a:rPr lang="et-EE" smtClean="0"/>
              <a:t>25.05.2020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5B3AB3-ED2D-48B7-9ABB-71651B3A2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1CD65-6C30-472B-83BD-44A15BB50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7EA7-84B1-4395-81DB-A896DAE37A0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31722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5AB7E-4801-4CAB-833F-3D4ED6EC7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2205F7-F51F-4C59-B4DB-9CF3C69816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B8149-23DC-4B79-BC55-B9949112A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BC02-313F-42DC-8448-FBA7C2AC0201}" type="datetimeFigureOut">
              <a:rPr lang="et-EE" smtClean="0"/>
              <a:t>25.05.2020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820BF6-5A93-40EE-BF6C-38D3E23B8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DCB22-E50B-4635-AD5E-546920110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7EA7-84B1-4395-81DB-A896DAE37A0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2714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86759-F9BA-463C-8E68-4C626789D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2041D-CC59-487A-9512-D8A1E95515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36BDD-826B-43F7-9403-56193542B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54DAF-38FB-4E45-B64F-348333B41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BC02-313F-42DC-8448-FBA7C2AC0201}" type="datetimeFigureOut">
              <a:rPr lang="et-EE" smtClean="0"/>
              <a:t>25.05.2020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C77505-8594-4B58-BB7F-014995676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EE64B5-209D-45B5-8932-04EF8C3BB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7EA7-84B1-4395-81DB-A896DAE37A0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95180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10FF1-A07F-456C-AEFB-A9A852CCA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BECA7-0B21-40D4-B606-BFA757E4B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D4E5C-3DEC-41E3-A5CA-CF642755D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1A49B5-5624-4104-B8FC-327B8AD7F1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B95A83-9708-42C3-8D2F-5EE145F59E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512552-C43A-4A3F-896C-F5BC1260E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BC02-313F-42DC-8448-FBA7C2AC0201}" type="datetimeFigureOut">
              <a:rPr lang="et-EE" smtClean="0"/>
              <a:t>25.05.2020</a:t>
            </a:fld>
            <a:endParaRPr lang="et-E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EE0153-BC12-497E-AE76-3C91C1C0A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97BBC3-6841-4D19-9957-50D24BAA6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7EA7-84B1-4395-81DB-A896DAE37A0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2290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A41AA-C619-4C37-8368-14A9ED207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0B89D3-F989-41B8-A234-88E6FC9AC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BC02-313F-42DC-8448-FBA7C2AC0201}" type="datetimeFigureOut">
              <a:rPr lang="et-EE" smtClean="0"/>
              <a:t>25.05.2020</a:t>
            </a:fld>
            <a:endParaRPr lang="et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5425E2-2603-4884-B055-D42AD6A0F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89C95C-B9AD-4A6C-A57C-B19B904F6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7EA7-84B1-4395-81DB-A896DAE37A0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40182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90A0E3-22D1-4C98-A7E2-3DA8941BC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BC02-313F-42DC-8448-FBA7C2AC0201}" type="datetimeFigureOut">
              <a:rPr lang="et-EE" smtClean="0"/>
              <a:t>25.05.2020</a:t>
            </a:fld>
            <a:endParaRPr lang="et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A9EA08-002F-4B3E-8B22-4C72599EF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0BA0DB-076A-4A46-9DBB-D36DC6463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7EA7-84B1-4395-81DB-A896DAE37A0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17294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CB79F-60AD-487F-8BF4-FA1526D7F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3947B-7963-4576-8B34-6859B093D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DC5F4A-0EE7-4666-A2B6-9974149869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25A955-983B-4B78-A8BC-A6971C34D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BC02-313F-42DC-8448-FBA7C2AC0201}" type="datetimeFigureOut">
              <a:rPr lang="et-EE" smtClean="0"/>
              <a:t>25.05.2020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211D2B-D03C-4FDB-8126-956E946DA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4AA175-0BCE-4D47-B573-1FC9942EF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7EA7-84B1-4395-81DB-A896DAE37A0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72316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C79D6-287C-46C5-8FB3-148F88EBF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042EA3-0C2F-4AB9-8CFE-3A6656EAD3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3D76FA-B343-4A75-961F-E55CF0199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1DD689-ABF7-4B79-B650-FA68EA9F0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BC02-313F-42DC-8448-FBA7C2AC0201}" type="datetimeFigureOut">
              <a:rPr lang="et-EE" smtClean="0"/>
              <a:t>25.05.2020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6AE408-49EC-4156-9ADC-4DBF362E1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1699C9-7405-4BE0-94EE-728F8DFC0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7EA7-84B1-4395-81DB-A896DAE37A0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4483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162AB8-EA89-4404-8009-06692A80E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B23355-7C9D-4400-88D4-8B3C9B650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97364-C94E-46BF-B59F-4D38FB7667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2BC02-313F-42DC-8448-FBA7C2AC0201}" type="datetimeFigureOut">
              <a:rPr lang="et-EE" smtClean="0"/>
              <a:t>25.05.2020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439928-CC23-45DB-A27E-346267F355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10D57-D1D9-480D-AA61-62E9112832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37EA7-84B1-4395-81DB-A896DAE37A0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6171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gmchicago.org/igm-economic-experts-pane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A7FC4-8879-478E-8706-82269B6D73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91070"/>
            <a:ext cx="12192000" cy="2588462"/>
          </a:xfrm>
        </p:spPr>
        <p:txBody>
          <a:bodyPr anchor="ctr">
            <a:normAutofit/>
          </a:bodyPr>
          <a:lstStyle/>
          <a:p>
            <a:r>
              <a:rPr lang="et-EE" sz="3600" b="1" dirty="0"/>
              <a:t>Covid-19ga seotud tegevuspiirangute sotsiaalse ja majandusliku mõju ja riigi kriisimeetmete tõhususe hindamine elanikkonna sotsiaalmajandusliku heaolu maksimeerimiseks.</a:t>
            </a:r>
            <a:endParaRPr lang="et-EE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A36ED9-A867-4AEF-8805-C9EBDD893F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966930"/>
            <a:ext cx="12192000" cy="850187"/>
          </a:xfrm>
        </p:spPr>
        <p:txBody>
          <a:bodyPr>
            <a:normAutofit/>
          </a:bodyPr>
          <a:lstStyle/>
          <a:p>
            <a:r>
              <a:rPr lang="et-EE" sz="1800" dirty="0"/>
              <a:t>Rahandusministeerium</a:t>
            </a:r>
            <a:br>
              <a:rPr lang="et-EE" sz="1800" dirty="0"/>
            </a:br>
            <a:r>
              <a:rPr lang="et-EE" sz="1800" dirty="0"/>
              <a:t>26.5.2020</a:t>
            </a:r>
          </a:p>
        </p:txBody>
      </p:sp>
      <p:pic>
        <p:nvPicPr>
          <p:cNvPr id="4" name="Pilt 3">
            <a:extLst>
              <a:ext uri="{FF2B5EF4-FFF2-40B4-BE49-F238E27FC236}">
                <a16:creationId xmlns:a16="http://schemas.microsoft.com/office/drawing/2014/main" id="{55F9AA74-C027-471D-935A-FEB1EDAF69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222" y="5646862"/>
            <a:ext cx="1742012" cy="1008146"/>
          </a:xfrm>
          <a:prstGeom prst="rect">
            <a:avLst/>
          </a:prstGeom>
        </p:spPr>
      </p:pic>
      <p:pic>
        <p:nvPicPr>
          <p:cNvPr id="5" name="Pilt 4">
            <a:extLst>
              <a:ext uri="{FF2B5EF4-FFF2-40B4-BE49-F238E27FC236}">
                <a16:creationId xmlns:a16="http://schemas.microsoft.com/office/drawing/2014/main" id="{7BB498D9-C035-48D4-A3CC-F2DB985370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2456" y="6069075"/>
            <a:ext cx="1601908" cy="538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632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61CDC-AA98-4A06-B333-9FDEF353E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5222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pPr algn="ctr"/>
            <a:r>
              <a:rPr lang="et-EE" dirty="0">
                <a:solidFill>
                  <a:schemeClr val="bg1"/>
                </a:solidFill>
              </a:rPr>
              <a:t>Uurimisküsimused III (majandus)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0CC92-A352-411D-8C3B-7C5CF5AC4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3967"/>
          </a:xfrm>
        </p:spPr>
        <p:txBody>
          <a:bodyPr>
            <a:normAutofit/>
          </a:bodyPr>
          <a:lstStyle/>
          <a:p>
            <a:r>
              <a:rPr lang="et-EE" dirty="0"/>
              <a:t>Kuidas võib kriis mõjutada Eesti majanduse struktuuri ja pikaajalist kasvupotentsiaali?</a:t>
            </a:r>
          </a:p>
          <a:p>
            <a:r>
              <a:rPr lang="et-EE" dirty="0"/>
              <a:t>Kas nõudlus- või pakkumispoolsed tegurid omavad suuremat tähtsust Eesti majanduse taastumisel?</a:t>
            </a:r>
          </a:p>
          <a:p>
            <a:pPr lvl="0"/>
            <a:r>
              <a:rPr lang="et-EE" dirty="0"/>
              <a:t>Eestisiseste ja välismaiste (tootmise ja tarbimise) piirangute mõju majandustegevusele, nende vahekord, kuidas nad teineteist võimendavad või täiendavad? [</a:t>
            </a:r>
            <a:r>
              <a:rPr lang="et-EE" dirty="0" err="1"/>
              <a:t>välisturist</a:t>
            </a:r>
            <a:r>
              <a:rPr lang="et-EE" dirty="0"/>
              <a:t> ei tule siia, aga Eesti turist jätab ka oma raha Eestisse]</a:t>
            </a:r>
          </a:p>
          <a:p>
            <a:r>
              <a:rPr lang="et-EE" dirty="0"/>
              <a:t>Kas kohaliku töötuse kasv võiks leevendada </a:t>
            </a:r>
            <a:r>
              <a:rPr lang="et-EE" dirty="0" err="1"/>
              <a:t>välistööjõu</a:t>
            </a:r>
            <a:r>
              <a:rPr lang="et-EE" dirty="0"/>
              <a:t> vajadust erinevates sektorites või ei ole nende sektorite töötingimused enam Eesti elanikele atraktiivsed?</a:t>
            </a:r>
          </a:p>
        </p:txBody>
      </p:sp>
    </p:spTree>
    <p:extLst>
      <p:ext uri="{BB962C8B-B14F-4D97-AF65-F5344CB8AC3E}">
        <p14:creationId xmlns:p14="http://schemas.microsoft.com/office/powerpoint/2010/main" val="361495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61CDC-AA98-4A06-B333-9FDEF353E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5222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pPr algn="ctr"/>
            <a:r>
              <a:rPr lang="et-EE" dirty="0">
                <a:solidFill>
                  <a:schemeClr val="bg1"/>
                </a:solidFill>
              </a:rPr>
              <a:t>Uurimisküsimused IV (riigi roll)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0CC92-A352-411D-8C3B-7C5CF5AC4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t-EE" dirty="0"/>
              <a:t>Millised võiksid olla riigi täiendavad tegevused ressursside optimaalse kasutuselevõtu tagamiseks ja turu efektiivsuse saavutamiseks piirangute järgses maailmas?</a:t>
            </a:r>
          </a:p>
          <a:p>
            <a:r>
              <a:rPr lang="et-EE" dirty="0"/>
              <a:t>Kas riigil peaks olema aktiivne roll, et juhtida tarbijate ja ettevõtjate ootusi optimaalse tarbimis- ja investeerimiskäitumise saavutamiseks suure ebakindluse tingimustes? [kui erasektor ei ehita siis riik teeb seda]</a:t>
            </a:r>
          </a:p>
          <a:p>
            <a:r>
              <a:rPr lang="et-EE" dirty="0"/>
              <a:t>Kuidas tuleks mõtelda eelarvedefitsiidist ja riigivõlast sajandi kriisi valguses? [kas riigivõla kasv 5–10–20% </a:t>
            </a:r>
            <a:r>
              <a:rPr lang="et-EE" dirty="0" err="1"/>
              <a:t>SKPst</a:t>
            </a:r>
            <a:r>
              <a:rPr lang="et-EE" dirty="0"/>
              <a:t> on palju või vähe?]</a:t>
            </a:r>
          </a:p>
        </p:txBody>
      </p:sp>
    </p:spTree>
    <p:extLst>
      <p:ext uri="{BB962C8B-B14F-4D97-AF65-F5344CB8AC3E}">
        <p14:creationId xmlns:p14="http://schemas.microsoft.com/office/powerpoint/2010/main" val="1003398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61CDC-AA98-4A06-B333-9FDEF353E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5222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pPr algn="ctr"/>
            <a:r>
              <a:rPr lang="et-EE" dirty="0">
                <a:solidFill>
                  <a:schemeClr val="bg1"/>
                </a:solidFill>
              </a:rPr>
              <a:t>Uurimisküsimused ei ole lukku löödud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0CC92-A352-411D-8C3B-7C5CF5AC4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t-EE" dirty="0"/>
              <a:t>Kuna kriis alles areneb ja võtab määramata vorme, siis võivad uurimisküsimused ja nende rõhuasetus muutuda ka töö käigus (kokkulepitud töömahu piires);</a:t>
            </a:r>
          </a:p>
          <a:p>
            <a:pPr lvl="0"/>
            <a:r>
              <a:rPr lang="et-EE" dirty="0"/>
              <a:t>Oodatud on ettepanekud huvitavate, oluliste ja lahendust omavate küsimuste osas.</a:t>
            </a:r>
          </a:p>
        </p:txBody>
      </p:sp>
    </p:spTree>
    <p:extLst>
      <p:ext uri="{BB962C8B-B14F-4D97-AF65-F5344CB8AC3E}">
        <p14:creationId xmlns:p14="http://schemas.microsoft.com/office/powerpoint/2010/main" val="361319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61CDC-AA98-4A06-B333-9FDEF353E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5222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pPr algn="ctr"/>
            <a:r>
              <a:rPr lang="et-EE" dirty="0">
                <a:solidFill>
                  <a:schemeClr val="bg1"/>
                </a:solidFill>
              </a:rPr>
              <a:t>Uuringu eeldatav mõju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0CC92-A352-411D-8C3B-7C5CF5AC4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/>
              <a:t>Tõuseb ametnike, poliitikute ja avalikkuse teadlikkus kriisi olemuse, mõjude, erinevate poliitikavalikute tõhususe ja Eesti majanduse tulevikuväljavaadete osas;</a:t>
            </a:r>
          </a:p>
          <a:p>
            <a:pPr lvl="0"/>
            <a:r>
              <a:rPr lang="et-EE" dirty="0"/>
              <a:t>Tulevased poliitikavalikud on kvaliteetsemad.</a:t>
            </a:r>
          </a:p>
        </p:txBody>
      </p:sp>
    </p:spTree>
    <p:extLst>
      <p:ext uri="{BB962C8B-B14F-4D97-AF65-F5344CB8AC3E}">
        <p14:creationId xmlns:p14="http://schemas.microsoft.com/office/powerpoint/2010/main" val="344236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61CDC-AA98-4A06-B333-9FDEF353E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5222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pPr algn="ctr"/>
            <a:r>
              <a:rPr lang="et-EE" dirty="0">
                <a:solidFill>
                  <a:schemeClr val="bg1"/>
                </a:solidFill>
              </a:rPr>
              <a:t>Töö üleandmise formaat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0CC92-A352-411D-8C3B-7C5CF5AC4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t-EE" dirty="0"/>
              <a:t>Vastused uurimisküsimustele peaksid tulema kogu uuringu aja jooksul, alates mõned kuud pärast uuringu algust;</a:t>
            </a:r>
            <a:br>
              <a:rPr lang="et-EE" dirty="0"/>
            </a:br>
            <a:endParaRPr lang="et-EE" dirty="0"/>
          </a:p>
          <a:p>
            <a:pPr lvl="0"/>
            <a:r>
              <a:rPr lang="et-EE" dirty="0"/>
              <a:t>Uurimistulemuste edastamise formaat enamiku teemade puhul võiks olla üks analüütiline seminar töö tellijaga ja üks avalik seminar ning lühike ja kokkuvõtlik tekst iga alamteema kohta (2/20 lk).</a:t>
            </a:r>
          </a:p>
        </p:txBody>
      </p:sp>
    </p:spTree>
    <p:extLst>
      <p:ext uri="{BB962C8B-B14F-4D97-AF65-F5344CB8AC3E}">
        <p14:creationId xmlns:p14="http://schemas.microsoft.com/office/powerpoint/2010/main" val="129159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61CDC-AA98-4A06-B333-9FDEF353E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5222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pPr algn="ctr"/>
            <a:r>
              <a:rPr lang="et-EE" dirty="0">
                <a:solidFill>
                  <a:schemeClr val="bg1"/>
                </a:solidFill>
              </a:rPr>
              <a:t>Uuringu maksumus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0CC92-A352-411D-8C3B-7C5CF5AC4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400 000 – 500 000 eurot</a:t>
            </a:r>
          </a:p>
        </p:txBody>
      </p:sp>
    </p:spTree>
    <p:extLst>
      <p:ext uri="{BB962C8B-B14F-4D97-AF65-F5344CB8AC3E}">
        <p14:creationId xmlns:p14="http://schemas.microsoft.com/office/powerpoint/2010/main" val="4243987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61CDC-AA98-4A06-B333-9FDEF353E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5222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pPr algn="ctr"/>
            <a:r>
              <a:rPr lang="et-EE" dirty="0">
                <a:solidFill>
                  <a:schemeClr val="bg1"/>
                </a:solidFill>
              </a:rPr>
              <a:t>Küsimused aruteluks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0CC92-A352-411D-8C3B-7C5CF5AC4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395662"/>
            <a:ext cx="10647680" cy="5053264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50000"/>
              </a:lnSpc>
            </a:pPr>
            <a:r>
              <a:rPr lang="et-EE" sz="2600" dirty="0"/>
              <a:t>Kas uuringu sisu on teile arusaadav? Kui ei, siis kuidas te seda täpsustaksite?</a:t>
            </a:r>
          </a:p>
          <a:p>
            <a:pPr lvl="0">
              <a:lnSpc>
                <a:spcPct val="150000"/>
              </a:lnSpc>
            </a:pPr>
            <a:r>
              <a:rPr lang="et-EE" sz="2600" dirty="0"/>
              <a:t>Kas uuring on tehniliselt, õiguslikult, operatiivselt teostatav? </a:t>
            </a:r>
            <a:br>
              <a:rPr lang="et-EE" sz="2600" dirty="0"/>
            </a:br>
            <a:r>
              <a:rPr lang="et-EE" sz="2600" dirty="0"/>
              <a:t>Kui ei, siis millised oleksid soovitused selle läbiviimiseks?</a:t>
            </a:r>
          </a:p>
          <a:p>
            <a:pPr lvl="0">
              <a:lnSpc>
                <a:spcPct val="150000"/>
              </a:lnSpc>
            </a:pPr>
            <a:r>
              <a:rPr lang="et-EE" sz="2600" dirty="0"/>
              <a:t>Kuidas täiendaksite uurimisküsimusi?</a:t>
            </a:r>
          </a:p>
          <a:p>
            <a:pPr lvl="0">
              <a:lnSpc>
                <a:spcPct val="150000"/>
              </a:lnSpc>
            </a:pPr>
            <a:r>
              <a:rPr lang="et-EE" sz="2600" dirty="0"/>
              <a:t>Milline võiks olla uuringu kestus? Kuidas läbi viia uuringut </a:t>
            </a:r>
            <a:r>
              <a:rPr lang="et-EE" sz="2600" dirty="0" err="1"/>
              <a:t>agiilselt</a:t>
            </a:r>
            <a:r>
              <a:rPr lang="et-EE" sz="2600" dirty="0"/>
              <a:t>?</a:t>
            </a:r>
          </a:p>
          <a:p>
            <a:pPr lvl="0">
              <a:lnSpc>
                <a:spcPct val="150000"/>
              </a:lnSpc>
            </a:pPr>
            <a:r>
              <a:rPr lang="et-EE" sz="2600" dirty="0"/>
              <a:t>Milline on teie hinnangul selle uuringu tegelik maksumus (KM-</a:t>
            </a:r>
            <a:r>
              <a:rPr lang="et-EE" sz="2600" dirty="0" err="1"/>
              <a:t>ga</a:t>
            </a:r>
            <a:r>
              <a:rPr lang="et-EE" sz="2600" dirty="0"/>
              <a:t>)?</a:t>
            </a:r>
          </a:p>
          <a:p>
            <a:pPr lvl="0">
              <a:lnSpc>
                <a:spcPct val="150000"/>
              </a:lnSpc>
            </a:pPr>
            <a:r>
              <a:rPr lang="et-EE" sz="2600" dirty="0"/>
              <a:t>Millised on selle uuringu läbiviimiseks vajalikud kompetentsid?</a:t>
            </a:r>
          </a:p>
          <a:p>
            <a:pPr lvl="0">
              <a:lnSpc>
                <a:spcPct val="150000"/>
              </a:lnSpc>
            </a:pPr>
            <a:r>
              <a:rPr lang="et-EE" sz="2600" dirty="0"/>
              <a:t>Kas hetkel on käimas sarnaseid tegevusi ning millal need valmivad?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73153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A7FC4-8879-478E-8706-82269B6D73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91070"/>
            <a:ext cx="12192000" cy="2588462"/>
          </a:xfrm>
        </p:spPr>
        <p:txBody>
          <a:bodyPr anchor="ctr">
            <a:normAutofit/>
          </a:bodyPr>
          <a:lstStyle/>
          <a:p>
            <a:r>
              <a:rPr lang="et-EE" sz="3600" b="1" dirty="0"/>
              <a:t>SEE EI OLE LÄHTEÜLESANNE</a:t>
            </a:r>
            <a:endParaRPr lang="et-EE" sz="3600" dirty="0"/>
          </a:p>
        </p:txBody>
      </p:sp>
    </p:spTree>
    <p:extLst>
      <p:ext uri="{BB962C8B-B14F-4D97-AF65-F5344CB8AC3E}">
        <p14:creationId xmlns:p14="http://schemas.microsoft.com/office/powerpoint/2010/main" val="2378379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61CDC-AA98-4A06-B333-9FDEF353E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5222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pPr algn="ctr"/>
            <a:r>
              <a:rPr lang="et-EE" dirty="0">
                <a:solidFill>
                  <a:schemeClr val="bg1"/>
                </a:solidFill>
              </a:rPr>
              <a:t>Uuringu eesmärk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0CC92-A352-411D-8C3B-7C5CF5AC4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dirty="0"/>
              <a:t>Kaardistada koroonakriisi mõju Eesti majandusele tervikuna ja sotsiaaldemograafilistele gruppidele detailsemalt ning võrrelda seda teiste ELi riikidega;</a:t>
            </a:r>
          </a:p>
          <a:p>
            <a:pPr lvl="0"/>
            <a:r>
              <a:rPr lang="et-EE" dirty="0"/>
              <a:t>Võrrelda erinevate riikide (EE, LV, LT, FI, SE, SI …) poliitikameetmeid ja nende seost riigi sotsiaalmajandusliku käekäiguga;</a:t>
            </a:r>
          </a:p>
          <a:p>
            <a:pPr lvl="0"/>
            <a:r>
              <a:rPr lang="et-EE" dirty="0"/>
              <a:t>Kõrvutada kõrgel teaduslikul tasemel esitatud (</a:t>
            </a:r>
            <a:r>
              <a:rPr lang="et-EE" dirty="0" err="1"/>
              <a:t>konsensuslikke</a:t>
            </a:r>
            <a:r>
              <a:rPr lang="et-EE" dirty="0"/>
              <a:t>) majanduspoliitilisi soovitusi Eestis ja teistes riikides rakendatud poliitikatega; [</a:t>
            </a:r>
            <a:r>
              <a:rPr lang="et-EE" dirty="0">
                <a:hlinkClick r:id="rId3"/>
              </a:rPr>
              <a:t>IGM </a:t>
            </a:r>
            <a:r>
              <a:rPr lang="et-EE" dirty="0" err="1">
                <a:hlinkClick r:id="rId3"/>
              </a:rPr>
              <a:t>Economic</a:t>
            </a:r>
            <a:r>
              <a:rPr lang="et-EE" dirty="0">
                <a:hlinkClick r:id="rId3"/>
              </a:rPr>
              <a:t> Experts </a:t>
            </a:r>
            <a:r>
              <a:rPr lang="et-EE" dirty="0" err="1">
                <a:hlinkClick r:id="rId3"/>
              </a:rPr>
              <a:t>Panel</a:t>
            </a:r>
            <a:r>
              <a:rPr lang="et-EE" dirty="0"/>
              <a:t>]</a:t>
            </a:r>
          </a:p>
          <a:p>
            <a:pPr lvl="0"/>
            <a:r>
              <a:rPr lang="et-EE" dirty="0"/>
              <a:t>Saada kvaliteetset algmaterjali poliitikakujunduseks.</a:t>
            </a:r>
          </a:p>
        </p:txBody>
      </p:sp>
    </p:spTree>
    <p:extLst>
      <p:ext uri="{BB962C8B-B14F-4D97-AF65-F5344CB8AC3E}">
        <p14:creationId xmlns:p14="http://schemas.microsoft.com/office/powerpoint/2010/main" val="106295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2E6198B-94A4-49B5-80DB-A2789EF7C1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8248" y="0"/>
            <a:ext cx="8575503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4849749-C877-47A2-801F-4E2471E5C766}"/>
              </a:ext>
            </a:extLst>
          </p:cNvPr>
          <p:cNvSpPr/>
          <p:nvPr/>
        </p:nvSpPr>
        <p:spPr>
          <a:xfrm>
            <a:off x="5685698" y="1172584"/>
            <a:ext cx="4491035" cy="271205"/>
          </a:xfrm>
          <a:prstGeom prst="rect">
            <a:avLst/>
          </a:prstGeom>
          <a:solidFill>
            <a:schemeClr val="accent2">
              <a:lumMod val="40000"/>
              <a:lumOff val="60000"/>
              <a:alpha val="36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B0689D-6B96-4D1F-88AC-DFDCE16E9668}"/>
              </a:ext>
            </a:extLst>
          </p:cNvPr>
          <p:cNvSpPr/>
          <p:nvPr/>
        </p:nvSpPr>
        <p:spPr>
          <a:xfrm>
            <a:off x="2208573" y="1443788"/>
            <a:ext cx="7968160" cy="729257"/>
          </a:xfrm>
          <a:prstGeom prst="rect">
            <a:avLst/>
          </a:prstGeom>
          <a:solidFill>
            <a:schemeClr val="accent2">
              <a:lumMod val="40000"/>
              <a:lumOff val="60000"/>
              <a:alpha val="36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28897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61CDC-AA98-4A06-B333-9FDEF353E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5222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pPr algn="ctr"/>
            <a:r>
              <a:rPr lang="et-EE" dirty="0">
                <a:solidFill>
                  <a:schemeClr val="bg1"/>
                </a:solidFill>
              </a:rPr>
              <a:t>Uuringus ei käsitleta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0CC92-A352-411D-8C3B-7C5CF5AC4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Rahapoliitikat;</a:t>
            </a:r>
          </a:p>
          <a:p>
            <a:pPr lvl="0"/>
            <a:r>
              <a:rPr lang="et-EE" dirty="0"/>
              <a:t>Tervishoiupoliitikat ja kriisi mõjusid rahvatervisele;</a:t>
            </a:r>
          </a:p>
          <a:p>
            <a:pPr lvl="0"/>
            <a:r>
              <a:rPr lang="et-EE" dirty="0"/>
              <a:t>Ettevõtete käekäiku mikrotasemel ja spetsiifilisi sektoripõhiseid meetmeid (sellega tegeleb </a:t>
            </a:r>
            <a:r>
              <a:rPr lang="et-EE" dirty="0" err="1"/>
              <a:t>RaMi</a:t>
            </a:r>
            <a:r>
              <a:rPr lang="et-EE" dirty="0"/>
              <a:t> poolt tellitud ja </a:t>
            </a:r>
            <a:r>
              <a:rPr lang="et-EE" dirty="0" err="1"/>
              <a:t>CITISe</a:t>
            </a:r>
            <a:r>
              <a:rPr lang="et-EE" dirty="0"/>
              <a:t> poolt teostatav RITA2 uuring)…</a:t>
            </a:r>
          </a:p>
        </p:txBody>
      </p:sp>
    </p:spTree>
    <p:extLst>
      <p:ext uri="{BB962C8B-B14F-4D97-AF65-F5344CB8AC3E}">
        <p14:creationId xmlns:p14="http://schemas.microsoft.com/office/powerpoint/2010/main" val="73175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61CDC-AA98-4A06-B333-9FDEF353E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5222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pPr algn="ctr"/>
            <a:r>
              <a:rPr lang="et-EE" dirty="0">
                <a:solidFill>
                  <a:schemeClr val="bg1"/>
                </a:solidFill>
              </a:rPr>
              <a:t>Aeg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0CC92-A352-411D-8C3B-7C5CF5AC4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i="1" dirty="0" err="1"/>
              <a:t>Ex</a:t>
            </a:r>
            <a:r>
              <a:rPr lang="et-EE" i="1" dirty="0"/>
              <a:t> post </a:t>
            </a:r>
            <a:r>
              <a:rPr lang="et-EE" dirty="0"/>
              <a:t>ja </a:t>
            </a:r>
            <a:r>
              <a:rPr lang="et-EE" i="1" dirty="0" err="1"/>
              <a:t>ex</a:t>
            </a:r>
            <a:r>
              <a:rPr lang="et-EE" i="1" dirty="0"/>
              <a:t> </a:t>
            </a:r>
            <a:r>
              <a:rPr lang="et-EE" i="1" dirty="0" err="1"/>
              <a:t>ante</a:t>
            </a:r>
            <a:endParaRPr lang="et-EE" i="1" dirty="0"/>
          </a:p>
        </p:txBody>
      </p:sp>
    </p:spTree>
    <p:extLst>
      <p:ext uri="{BB962C8B-B14F-4D97-AF65-F5344CB8AC3E}">
        <p14:creationId xmlns:p14="http://schemas.microsoft.com/office/powerpoint/2010/main" val="44381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61CDC-AA98-4A06-B333-9FDEF353E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5222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pPr algn="ctr"/>
            <a:r>
              <a:rPr lang="et-EE" dirty="0">
                <a:solidFill>
                  <a:schemeClr val="bg1"/>
                </a:solidFill>
              </a:rPr>
              <a:t>Uurimisküsimused I (rahvusvaheline võrdlus)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0CC92-A352-411D-8C3B-7C5CF5AC4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t-EE" dirty="0"/>
              <a:t>Ülevaade võrdluskõlblike ELi ja OECD riikide majanduspoliitilistest meetmetest ja esialgsed hinnangud nende tõhususele;</a:t>
            </a:r>
          </a:p>
          <a:p>
            <a:r>
              <a:rPr lang="et-EE" dirty="0"/>
              <a:t>Kuidas on riigid rakendanud täiendavaid sotsiaalse kaitse meetmeid, arvestades juba kehtivaid automaatseid stabilisaatoreid?</a:t>
            </a:r>
          </a:p>
          <a:p>
            <a:pPr lvl="0"/>
            <a:r>
              <a:rPr lang="et-EE" dirty="0"/>
              <a:t>Ülevaade majandusteadlaste esialgsetest hinnangutest erinevate meetmete oletatavale tõhususele;</a:t>
            </a:r>
          </a:p>
          <a:p>
            <a:r>
              <a:rPr lang="et-EE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76631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61CDC-AA98-4A06-B333-9FDEF353E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5222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pPr algn="ctr"/>
            <a:r>
              <a:rPr lang="et-EE" dirty="0">
                <a:solidFill>
                  <a:schemeClr val="bg1"/>
                </a:solidFill>
              </a:rPr>
              <a:t>Uurimisküsimused II (sotsiaal)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0CC92-A352-411D-8C3B-7C5CF5AC4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t-EE" dirty="0"/>
              <a:t>Kuidas on kriis mõjutanud Eesti erinevate sotsiaaldemograafiliste gruppide hõivet ja sissetulekut?</a:t>
            </a:r>
          </a:p>
          <a:p>
            <a:r>
              <a:rPr lang="et-EE" dirty="0"/>
              <a:t>Millised on objektiivsed ja subjektiivsed takistused tarbimisele, investeeringutele, töökohtade loomisele? [depressiivne </a:t>
            </a:r>
            <a:r>
              <a:rPr lang="et-EE" dirty="0" err="1"/>
              <a:t>välisnõudlus</a:t>
            </a:r>
            <a:r>
              <a:rPr lang="et-EE" dirty="0"/>
              <a:t> v Eesti erasektori säästumäära tõus…];</a:t>
            </a:r>
          </a:p>
          <a:p>
            <a:r>
              <a:rPr lang="et-EE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58726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61CDC-AA98-4A06-B333-9FDEF353E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5222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pPr algn="ctr"/>
            <a:r>
              <a:rPr lang="et-EE" dirty="0" err="1">
                <a:solidFill>
                  <a:schemeClr val="bg1"/>
                </a:solidFill>
              </a:rPr>
              <a:t>Jerome</a:t>
            </a:r>
            <a:r>
              <a:rPr lang="et-EE" dirty="0">
                <a:solidFill>
                  <a:schemeClr val="bg1"/>
                </a:solidFill>
              </a:rPr>
              <a:t> </a:t>
            </a:r>
            <a:r>
              <a:rPr lang="et-EE" dirty="0" err="1">
                <a:solidFill>
                  <a:schemeClr val="bg1"/>
                </a:solidFill>
              </a:rPr>
              <a:t>Powell</a:t>
            </a:r>
            <a:r>
              <a:rPr lang="et-EE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4C7A4F-055F-4CA8-8228-A9377C402824}"/>
              </a:ext>
            </a:extLst>
          </p:cNvPr>
          <p:cNvSpPr txBox="1"/>
          <p:nvPr/>
        </p:nvSpPr>
        <p:spPr>
          <a:xfrm>
            <a:off x="1841350" y="2551837"/>
            <a:ext cx="85092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t-EE" sz="3600" dirty="0">
                <a:latin typeface="+mj-lt"/>
              </a:rPr>
              <a:t>„</a:t>
            </a:r>
            <a:r>
              <a:rPr lang="et-EE" sz="3600" dirty="0" err="1">
                <a:latin typeface="+mj-lt"/>
              </a:rPr>
              <a:t>We</a:t>
            </a:r>
            <a:r>
              <a:rPr lang="et-EE" sz="3600" dirty="0">
                <a:latin typeface="+mj-lt"/>
              </a:rPr>
              <a:t> </a:t>
            </a:r>
            <a:r>
              <a:rPr lang="et-EE" sz="3600" dirty="0" err="1">
                <a:latin typeface="+mj-lt"/>
              </a:rPr>
              <a:t>can</a:t>
            </a:r>
            <a:r>
              <a:rPr lang="et-EE" sz="3600" dirty="0">
                <a:latin typeface="+mj-lt"/>
              </a:rPr>
              <a:t> and </a:t>
            </a:r>
            <a:r>
              <a:rPr lang="et-EE" sz="3600" dirty="0" err="1">
                <a:latin typeface="+mj-lt"/>
              </a:rPr>
              <a:t>should</a:t>
            </a:r>
            <a:r>
              <a:rPr lang="et-EE" sz="3600" dirty="0">
                <a:latin typeface="+mj-lt"/>
              </a:rPr>
              <a:t> </a:t>
            </a:r>
            <a:r>
              <a:rPr lang="et-EE" sz="3600" dirty="0" err="1">
                <a:latin typeface="+mj-lt"/>
              </a:rPr>
              <a:t>pursue</a:t>
            </a:r>
            <a:r>
              <a:rPr lang="et-EE" sz="3600" dirty="0">
                <a:latin typeface="+mj-lt"/>
              </a:rPr>
              <a:t> </a:t>
            </a:r>
            <a:r>
              <a:rPr lang="et-EE" sz="3600" dirty="0" err="1">
                <a:latin typeface="+mj-lt"/>
              </a:rPr>
              <a:t>policies</a:t>
            </a:r>
            <a:r>
              <a:rPr lang="et-EE" sz="3600" dirty="0">
                <a:latin typeface="+mj-lt"/>
              </a:rPr>
              <a:t> </a:t>
            </a:r>
            <a:r>
              <a:rPr lang="et-EE" sz="3600" dirty="0" err="1">
                <a:latin typeface="+mj-lt"/>
              </a:rPr>
              <a:t>that</a:t>
            </a:r>
            <a:r>
              <a:rPr lang="et-EE" sz="3600" dirty="0">
                <a:latin typeface="+mj-lt"/>
              </a:rPr>
              <a:t> keep </a:t>
            </a:r>
            <a:r>
              <a:rPr lang="et-EE" sz="3600" dirty="0" err="1">
                <a:latin typeface="+mj-lt"/>
              </a:rPr>
              <a:t>workers</a:t>
            </a:r>
            <a:r>
              <a:rPr lang="et-EE" sz="3600" dirty="0">
                <a:latin typeface="+mj-lt"/>
              </a:rPr>
              <a:t> in </a:t>
            </a:r>
            <a:r>
              <a:rPr lang="et-EE" sz="3600" dirty="0" err="1">
                <a:latin typeface="+mj-lt"/>
              </a:rPr>
              <a:t>their</a:t>
            </a:r>
            <a:r>
              <a:rPr lang="et-EE" sz="3600" dirty="0">
                <a:latin typeface="+mj-lt"/>
              </a:rPr>
              <a:t> </a:t>
            </a:r>
            <a:r>
              <a:rPr lang="et-EE" sz="3600" dirty="0" err="1">
                <a:latin typeface="+mj-lt"/>
              </a:rPr>
              <a:t>homes</a:t>
            </a:r>
            <a:r>
              <a:rPr lang="et-EE" sz="3600" dirty="0">
                <a:latin typeface="+mj-lt"/>
              </a:rPr>
              <a:t>, keep </a:t>
            </a:r>
            <a:r>
              <a:rPr lang="et-EE" sz="3600" dirty="0" err="1">
                <a:latin typeface="+mj-lt"/>
              </a:rPr>
              <a:t>them</a:t>
            </a:r>
            <a:r>
              <a:rPr lang="et-EE" sz="3600" dirty="0">
                <a:latin typeface="+mj-lt"/>
              </a:rPr>
              <a:t> </a:t>
            </a:r>
            <a:r>
              <a:rPr lang="et-EE" sz="3600" dirty="0" err="1">
                <a:latin typeface="+mj-lt"/>
              </a:rPr>
              <a:t>paying</a:t>
            </a:r>
            <a:r>
              <a:rPr lang="et-EE" sz="3600" dirty="0">
                <a:latin typeface="+mj-lt"/>
              </a:rPr>
              <a:t> </a:t>
            </a:r>
            <a:r>
              <a:rPr lang="et-EE" sz="3600" dirty="0" err="1">
                <a:latin typeface="+mj-lt"/>
              </a:rPr>
              <a:t>their</a:t>
            </a:r>
            <a:r>
              <a:rPr lang="et-EE" sz="3600" dirty="0">
                <a:latin typeface="+mj-lt"/>
              </a:rPr>
              <a:t> </a:t>
            </a:r>
            <a:r>
              <a:rPr lang="et-EE" sz="3600" dirty="0" err="1">
                <a:latin typeface="+mj-lt"/>
              </a:rPr>
              <a:t>bills</a:t>
            </a:r>
            <a:r>
              <a:rPr lang="et-EE" sz="3600" dirty="0">
                <a:latin typeface="+mj-lt"/>
              </a:rPr>
              <a:t>. Keep </a:t>
            </a:r>
            <a:r>
              <a:rPr lang="et-EE" sz="3600" dirty="0" err="1">
                <a:latin typeface="+mj-lt"/>
              </a:rPr>
              <a:t>families</a:t>
            </a:r>
            <a:r>
              <a:rPr lang="et-EE" sz="3600" dirty="0">
                <a:latin typeface="+mj-lt"/>
              </a:rPr>
              <a:t> solvent.”</a:t>
            </a:r>
          </a:p>
        </p:txBody>
      </p:sp>
    </p:spTree>
    <p:extLst>
      <p:ext uri="{BB962C8B-B14F-4D97-AF65-F5344CB8AC3E}">
        <p14:creationId xmlns:p14="http://schemas.microsoft.com/office/powerpoint/2010/main" val="98897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621</Words>
  <Application>Microsoft Office PowerPoint</Application>
  <PresentationFormat>Laiekraan</PresentationFormat>
  <Paragraphs>55</Paragraphs>
  <Slides>16</Slides>
  <Notes>2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Covid-19ga seotud tegevuspiirangute sotsiaalse ja majandusliku mõju ja riigi kriisimeetmete tõhususe hindamine elanikkonna sotsiaalmajandusliku heaolu maksimeerimiseks.</vt:lpstr>
      <vt:lpstr>SEE EI OLE LÄHTEÜLESANNE</vt:lpstr>
      <vt:lpstr>Uuringu eesmärk</vt:lpstr>
      <vt:lpstr>PowerPointi esitlus</vt:lpstr>
      <vt:lpstr>Uuringus ei käsitleta</vt:lpstr>
      <vt:lpstr>Aeg</vt:lpstr>
      <vt:lpstr>Uurimisküsimused I (rahvusvaheline võrdlus)</vt:lpstr>
      <vt:lpstr>Uurimisküsimused II (sotsiaal)</vt:lpstr>
      <vt:lpstr>Jerome Powell </vt:lpstr>
      <vt:lpstr>Uurimisküsimused III (majandus)</vt:lpstr>
      <vt:lpstr>Uurimisküsimused IV (riigi roll)</vt:lpstr>
      <vt:lpstr>Uurimisküsimused ei ole lukku löödud</vt:lpstr>
      <vt:lpstr>Uuringu eeldatav mõju</vt:lpstr>
      <vt:lpstr>Töö üleandmise formaat</vt:lpstr>
      <vt:lpstr>Uuringu maksumus</vt:lpstr>
      <vt:lpstr>Küsimused aruteluks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sotsiaalse ja majandusliku mõju ja riigi kriisimeetmete tõhususe hindamine elanikkonna sotsiaalmajandusliku  heaolu maksimeerimiseks.</dc:title>
  <dc:creator>Madis Aben</dc:creator>
  <cp:lastModifiedBy>Piret Ehrenpreis</cp:lastModifiedBy>
  <cp:revision>51</cp:revision>
  <dcterms:created xsi:type="dcterms:W3CDTF">2020-05-22T05:40:57Z</dcterms:created>
  <dcterms:modified xsi:type="dcterms:W3CDTF">2020-05-25T15:43:20Z</dcterms:modified>
</cp:coreProperties>
</file>