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2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eorg\Downloads\GM%20projektide%20rahastu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eorg\Downloads\GM%20projektide%20rahastu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eorg\Downloads\GM%20projektide%20rahastu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eorg\Downloads\GM%20projektide%20rahastu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eorg\Downloads\GM%20projektide%20rahastu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projektide kogurahastus </a:t>
            </a:r>
            <a:r>
              <a:rPr lang="en-US" b="0" i="1"/>
              <a:t>k</a:t>
            </a:r>
            <a:r>
              <a:rPr lang="en-US"/>
              <a:t>eur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keur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Joonised!$C$2:$T$2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Joonised!$C$6:$T$6</c:f>
              <c:numCache>
                <c:formatCode>0.00</c:formatCode>
                <c:ptCount val="18"/>
                <c:pt idx="0">
                  <c:v>214.25071</c:v>
                </c:pt>
                <c:pt idx="1">
                  <c:v>328.85106999999994</c:v>
                </c:pt>
                <c:pt idx="2">
                  <c:v>468.53772999999995</c:v>
                </c:pt>
                <c:pt idx="3">
                  <c:v>640.86199999999985</c:v>
                </c:pt>
                <c:pt idx="4">
                  <c:v>814.69411000000014</c:v>
                </c:pt>
                <c:pt idx="5">
                  <c:v>469.93938000000009</c:v>
                </c:pt>
                <c:pt idx="6">
                  <c:v>650.13702999999987</c:v>
                </c:pt>
                <c:pt idx="7">
                  <c:v>724.28096999999991</c:v>
                </c:pt>
                <c:pt idx="8">
                  <c:v>660.86243999999988</c:v>
                </c:pt>
                <c:pt idx="9">
                  <c:v>644.59983999999997</c:v>
                </c:pt>
                <c:pt idx="10">
                  <c:v>660.56283000000008</c:v>
                </c:pt>
                <c:pt idx="11">
                  <c:v>519.07218999999998</c:v>
                </c:pt>
                <c:pt idx="12">
                  <c:v>582.15814999999998</c:v>
                </c:pt>
                <c:pt idx="13">
                  <c:v>822.90958999999998</c:v>
                </c:pt>
                <c:pt idx="14">
                  <c:v>1563.0195299999998</c:v>
                </c:pt>
                <c:pt idx="15">
                  <c:v>989.2591000000001</c:v>
                </c:pt>
                <c:pt idx="16">
                  <c:v>460.33439999999996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03-48C2-B7BB-60B8AF0BEA3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711213952"/>
        <c:axId val="711213624"/>
      </c:barChart>
      <c:dateAx>
        <c:axId val="711213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711213624"/>
        <c:crosses val="autoZero"/>
        <c:auto val="0"/>
        <c:lblOffset val="100"/>
        <c:baseTimeUnit val="days"/>
      </c:dateAx>
      <c:valAx>
        <c:axId val="711213624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711213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projekti </a:t>
            </a:r>
            <a:r>
              <a:rPr lang="en-US" dirty="0" err="1"/>
              <a:t>keskmine</a:t>
            </a:r>
            <a:r>
              <a:rPr lang="en-US" dirty="0"/>
              <a:t> </a:t>
            </a:r>
            <a:r>
              <a:rPr lang="en-US" dirty="0" err="1"/>
              <a:t>maht</a:t>
            </a:r>
            <a:r>
              <a:rPr lang="en-US" dirty="0"/>
              <a:t> </a:t>
            </a:r>
            <a:r>
              <a:rPr lang="en-US" b="0" i="1" dirty="0" err="1"/>
              <a:t>k</a:t>
            </a:r>
            <a:r>
              <a:rPr lang="en-US" dirty="0" err="1"/>
              <a:t>eur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keur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Joonised!$C$2:$T$2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Joonised!$C$7:$T$7</c:f>
              <c:numCache>
                <c:formatCode>0.00</c:formatCode>
                <c:ptCount val="18"/>
                <c:pt idx="0">
                  <c:v>12.602982941176469</c:v>
                </c:pt>
                <c:pt idx="1">
                  <c:v>13.702127916666665</c:v>
                </c:pt>
                <c:pt idx="2">
                  <c:v>19.522405416666665</c:v>
                </c:pt>
                <c:pt idx="3">
                  <c:v>27.863565217391301</c:v>
                </c:pt>
                <c:pt idx="4">
                  <c:v>33.945587916666668</c:v>
                </c:pt>
                <c:pt idx="5">
                  <c:v>24.73365157894737</c:v>
                </c:pt>
                <c:pt idx="6">
                  <c:v>36.11872388888888</c:v>
                </c:pt>
                <c:pt idx="7">
                  <c:v>51.734354999999987</c:v>
                </c:pt>
                <c:pt idx="8">
                  <c:v>38.874261176470583</c:v>
                </c:pt>
                <c:pt idx="9">
                  <c:v>42.973322666666668</c:v>
                </c:pt>
                <c:pt idx="10">
                  <c:v>34.76646473684211</c:v>
                </c:pt>
                <c:pt idx="11">
                  <c:v>39.928629999999998</c:v>
                </c:pt>
                <c:pt idx="12">
                  <c:v>32.342119444444442</c:v>
                </c:pt>
                <c:pt idx="13">
                  <c:v>39.186170952380948</c:v>
                </c:pt>
                <c:pt idx="14">
                  <c:v>82.264185789473672</c:v>
                </c:pt>
                <c:pt idx="15">
                  <c:v>65.950606666666673</c:v>
                </c:pt>
                <c:pt idx="16">
                  <c:v>76.722399999999993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59-45AF-9459-5CB3B80488F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72415936"/>
        <c:axId val="372778200"/>
      </c:barChart>
      <c:dateAx>
        <c:axId val="3724159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372778200"/>
        <c:crosses val="autoZero"/>
        <c:auto val="0"/>
        <c:lblOffset val="100"/>
        <c:baseTimeUnit val="days"/>
      </c:dateAx>
      <c:valAx>
        <c:axId val="372778200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372415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/>
              <a:t>projektide koguarv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spPr>
            <a:gradFill>
              <a:gsLst>
                <a:gs pos="0">
                  <a:schemeClr val="accent2"/>
                </a:gs>
                <a:gs pos="100000">
                  <a:schemeClr val="accent2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Joonised!$C$2:$T$2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Joonised!$C$4:$T$4</c:f>
              <c:numCache>
                <c:formatCode>General</c:formatCode>
                <c:ptCount val="18"/>
                <c:pt idx="0">
                  <c:v>17</c:v>
                </c:pt>
                <c:pt idx="1">
                  <c:v>24</c:v>
                </c:pt>
                <c:pt idx="2">
                  <c:v>24</c:v>
                </c:pt>
                <c:pt idx="3">
                  <c:v>23</c:v>
                </c:pt>
                <c:pt idx="4">
                  <c:v>24</c:v>
                </c:pt>
                <c:pt idx="5">
                  <c:v>19</c:v>
                </c:pt>
                <c:pt idx="6">
                  <c:v>18</c:v>
                </c:pt>
                <c:pt idx="7">
                  <c:v>14</c:v>
                </c:pt>
                <c:pt idx="8">
                  <c:v>17</c:v>
                </c:pt>
                <c:pt idx="9">
                  <c:v>15</c:v>
                </c:pt>
                <c:pt idx="10">
                  <c:v>19</c:v>
                </c:pt>
                <c:pt idx="11">
                  <c:v>13</c:v>
                </c:pt>
                <c:pt idx="12">
                  <c:v>18</c:v>
                </c:pt>
                <c:pt idx="13">
                  <c:v>21</c:v>
                </c:pt>
                <c:pt idx="14">
                  <c:v>19</c:v>
                </c:pt>
                <c:pt idx="15">
                  <c:v>15</c:v>
                </c:pt>
                <c:pt idx="1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6B-434C-9488-8B131253E25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732467552"/>
        <c:axId val="73247050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gradFill>
                    <a:gsLst>
                      <a:gs pos="0">
                        <a:schemeClr val="accent1"/>
                      </a:gs>
                      <a:gs pos="100000">
                        <a:schemeClr val="accent1">
                          <a:lumMod val="84000"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>
                    <a:outerShdw blurRad="76200" dir="18900000" sy="23000" kx="-1200000" algn="bl" rotWithShape="0">
                      <a:prstClr val="black">
                        <a:alpha val="20000"/>
                      </a:prstClr>
                    </a:outerShdw>
                  </a:effectLst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t-EE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Joonised!$C$2:$T$2</c15:sqref>
                        </c15:formulaRef>
                      </c:ext>
                    </c:extLst>
                    <c:numCache>
                      <c:formatCode>General</c:formatCode>
                      <c:ptCount val="18"/>
                      <c:pt idx="0">
                        <c:v>2005</c:v>
                      </c:pt>
                      <c:pt idx="1">
                        <c:v>2006</c:v>
                      </c:pt>
                      <c:pt idx="2">
                        <c:v>2007</c:v>
                      </c:pt>
                      <c:pt idx="3">
                        <c:v>2008</c:v>
                      </c:pt>
                      <c:pt idx="4">
                        <c:v>2009</c:v>
                      </c:pt>
                      <c:pt idx="5">
                        <c:v>2010</c:v>
                      </c:pt>
                      <c:pt idx="6">
                        <c:v>2011</c:v>
                      </c:pt>
                      <c:pt idx="7">
                        <c:v>2012</c:v>
                      </c:pt>
                      <c:pt idx="8">
                        <c:v>2013</c:v>
                      </c:pt>
                      <c:pt idx="9">
                        <c:v>2014</c:v>
                      </c:pt>
                      <c:pt idx="10">
                        <c:v>2015</c:v>
                      </c:pt>
                      <c:pt idx="11">
                        <c:v>2016</c:v>
                      </c:pt>
                      <c:pt idx="12">
                        <c:v>2017</c:v>
                      </c:pt>
                      <c:pt idx="13">
                        <c:v>2018</c:v>
                      </c:pt>
                      <c:pt idx="14">
                        <c:v>2019</c:v>
                      </c:pt>
                      <c:pt idx="15">
                        <c:v>2020</c:v>
                      </c:pt>
                      <c:pt idx="16">
                        <c:v>2021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Joonised!$B$2:$S$2</c15:sqref>
                        </c15:formulaRef>
                      </c:ext>
                    </c:extLst>
                    <c:numCache>
                      <c:formatCode>General</c:formatCode>
                      <c:ptCount val="18"/>
                      <c:pt idx="0">
                        <c:v>2004</c:v>
                      </c:pt>
                      <c:pt idx="1">
                        <c:v>2005</c:v>
                      </c:pt>
                      <c:pt idx="2">
                        <c:v>2006</c:v>
                      </c:pt>
                      <c:pt idx="3">
                        <c:v>2007</c:v>
                      </c:pt>
                      <c:pt idx="4">
                        <c:v>2008</c:v>
                      </c:pt>
                      <c:pt idx="5">
                        <c:v>2009</c:v>
                      </c:pt>
                      <c:pt idx="6">
                        <c:v>2010</c:v>
                      </c:pt>
                      <c:pt idx="7">
                        <c:v>2011</c:v>
                      </c:pt>
                      <c:pt idx="8">
                        <c:v>2012</c:v>
                      </c:pt>
                      <c:pt idx="9">
                        <c:v>2013</c:v>
                      </c:pt>
                      <c:pt idx="10">
                        <c:v>2014</c:v>
                      </c:pt>
                      <c:pt idx="11">
                        <c:v>2015</c:v>
                      </c:pt>
                      <c:pt idx="12">
                        <c:v>2016</c:v>
                      </c:pt>
                      <c:pt idx="13">
                        <c:v>2017</c:v>
                      </c:pt>
                      <c:pt idx="14">
                        <c:v>2018</c:v>
                      </c:pt>
                      <c:pt idx="15">
                        <c:v>2019</c:v>
                      </c:pt>
                      <c:pt idx="16">
                        <c:v>2020</c:v>
                      </c:pt>
                      <c:pt idx="17">
                        <c:v>2021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2E6B-434C-9488-8B131253E254}"/>
                  </c:ext>
                </c:extLst>
              </c15:ser>
            </c15:filteredBarSeries>
          </c:ext>
        </c:extLst>
      </c:barChart>
      <c:catAx>
        <c:axId val="732467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t-EE"/>
          </a:p>
        </c:txPr>
        <c:crossAx val="732470504"/>
        <c:crosses val="autoZero"/>
        <c:auto val="1"/>
        <c:lblAlgn val="ctr"/>
        <c:lblOffset val="100"/>
        <c:noMultiLvlLbl val="0"/>
      </c:catAx>
      <c:valAx>
        <c:axId val="7324705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32467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Projektide</a:t>
            </a:r>
            <a:r>
              <a:rPr lang="en-US" dirty="0"/>
              <a:t> jaotus </a:t>
            </a:r>
            <a:r>
              <a:rPr lang="en-US" dirty="0" err="1"/>
              <a:t>mahu</a:t>
            </a:r>
            <a:r>
              <a:rPr lang="en-US" dirty="0"/>
              <a:t> järgi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val>
            <c:numRef>
              <c:f>Sheet3!$R$2:$R$178</c:f>
              <c:numCache>
                <c:formatCode>General</c:formatCode>
                <c:ptCount val="177"/>
                <c:pt idx="0">
                  <c:v>81.81</c:v>
                </c:pt>
                <c:pt idx="1">
                  <c:v>127.82</c:v>
                </c:pt>
                <c:pt idx="2">
                  <c:v>383.47</c:v>
                </c:pt>
                <c:pt idx="3">
                  <c:v>415.43</c:v>
                </c:pt>
                <c:pt idx="4">
                  <c:v>447.38</c:v>
                </c:pt>
                <c:pt idx="5">
                  <c:v>639.12</c:v>
                </c:pt>
                <c:pt idx="6">
                  <c:v>766.94</c:v>
                </c:pt>
                <c:pt idx="7">
                  <c:v>830.85</c:v>
                </c:pt>
                <c:pt idx="8">
                  <c:v>847.47</c:v>
                </c:pt>
                <c:pt idx="9">
                  <c:v>920.33</c:v>
                </c:pt>
                <c:pt idx="10">
                  <c:v>958.67</c:v>
                </c:pt>
                <c:pt idx="11">
                  <c:v>958.67</c:v>
                </c:pt>
                <c:pt idx="12">
                  <c:v>958.67</c:v>
                </c:pt>
                <c:pt idx="13">
                  <c:v>1278.23</c:v>
                </c:pt>
                <c:pt idx="14">
                  <c:v>1432.9</c:v>
                </c:pt>
                <c:pt idx="15">
                  <c:v>1508.31</c:v>
                </c:pt>
                <c:pt idx="16">
                  <c:v>1597.79</c:v>
                </c:pt>
                <c:pt idx="17">
                  <c:v>1917.35</c:v>
                </c:pt>
                <c:pt idx="18">
                  <c:v>3195.58</c:v>
                </c:pt>
                <c:pt idx="19">
                  <c:v>3195.58</c:v>
                </c:pt>
                <c:pt idx="20">
                  <c:v>3195.58</c:v>
                </c:pt>
                <c:pt idx="21">
                  <c:v>3195.58</c:v>
                </c:pt>
                <c:pt idx="22">
                  <c:v>3221.15</c:v>
                </c:pt>
                <c:pt idx="23">
                  <c:v>3515.14</c:v>
                </c:pt>
                <c:pt idx="24">
                  <c:v>3719.66</c:v>
                </c:pt>
                <c:pt idx="25">
                  <c:v>3834.7</c:v>
                </c:pt>
                <c:pt idx="26">
                  <c:v>4200</c:v>
                </c:pt>
                <c:pt idx="27">
                  <c:v>4473.82</c:v>
                </c:pt>
                <c:pt idx="28">
                  <c:v>4500</c:v>
                </c:pt>
                <c:pt idx="29">
                  <c:v>4524.9399999999996</c:v>
                </c:pt>
                <c:pt idx="30">
                  <c:v>4560</c:v>
                </c:pt>
                <c:pt idx="31">
                  <c:v>4793.37</c:v>
                </c:pt>
                <c:pt idx="32">
                  <c:v>4793.37</c:v>
                </c:pt>
                <c:pt idx="33">
                  <c:v>5112.93</c:v>
                </c:pt>
                <c:pt idx="34">
                  <c:v>5112.93</c:v>
                </c:pt>
                <c:pt idx="35">
                  <c:v>5112.93</c:v>
                </c:pt>
                <c:pt idx="36">
                  <c:v>5752.05</c:v>
                </c:pt>
                <c:pt idx="37">
                  <c:v>5752.05</c:v>
                </c:pt>
                <c:pt idx="38">
                  <c:v>6000</c:v>
                </c:pt>
                <c:pt idx="39">
                  <c:v>6257.27</c:v>
                </c:pt>
                <c:pt idx="40">
                  <c:v>6391.16</c:v>
                </c:pt>
                <c:pt idx="41">
                  <c:v>8333.33</c:v>
                </c:pt>
                <c:pt idx="42">
                  <c:v>8333.33</c:v>
                </c:pt>
                <c:pt idx="43">
                  <c:v>9267.19</c:v>
                </c:pt>
                <c:pt idx="44">
                  <c:v>9586.75</c:v>
                </c:pt>
                <c:pt idx="45">
                  <c:v>9586.75</c:v>
                </c:pt>
                <c:pt idx="46">
                  <c:v>10000</c:v>
                </c:pt>
                <c:pt idx="47">
                  <c:v>10000</c:v>
                </c:pt>
                <c:pt idx="48">
                  <c:v>10225.86</c:v>
                </c:pt>
                <c:pt idx="49">
                  <c:v>11154</c:v>
                </c:pt>
                <c:pt idx="50">
                  <c:v>11504.1</c:v>
                </c:pt>
                <c:pt idx="51">
                  <c:v>11504.1</c:v>
                </c:pt>
                <c:pt idx="52">
                  <c:v>12500</c:v>
                </c:pt>
                <c:pt idx="53">
                  <c:v>12782.33</c:v>
                </c:pt>
                <c:pt idx="54">
                  <c:v>13421.45</c:v>
                </c:pt>
                <c:pt idx="55">
                  <c:v>13421.45</c:v>
                </c:pt>
                <c:pt idx="56">
                  <c:v>13750</c:v>
                </c:pt>
                <c:pt idx="57">
                  <c:v>14900</c:v>
                </c:pt>
                <c:pt idx="58">
                  <c:v>15019.24</c:v>
                </c:pt>
                <c:pt idx="59">
                  <c:v>15768</c:v>
                </c:pt>
                <c:pt idx="60">
                  <c:v>15970</c:v>
                </c:pt>
                <c:pt idx="61">
                  <c:v>15977.91</c:v>
                </c:pt>
                <c:pt idx="62">
                  <c:v>16023.48</c:v>
                </c:pt>
                <c:pt idx="63">
                  <c:v>16500</c:v>
                </c:pt>
                <c:pt idx="64">
                  <c:v>17000</c:v>
                </c:pt>
                <c:pt idx="65">
                  <c:v>17256.150000000001</c:v>
                </c:pt>
                <c:pt idx="66">
                  <c:v>17500</c:v>
                </c:pt>
                <c:pt idx="67">
                  <c:v>17895.259999999998</c:v>
                </c:pt>
                <c:pt idx="68">
                  <c:v>18000</c:v>
                </c:pt>
                <c:pt idx="69">
                  <c:v>18329</c:v>
                </c:pt>
                <c:pt idx="70">
                  <c:v>18411.990000000002</c:v>
                </c:pt>
                <c:pt idx="71">
                  <c:v>18476.86</c:v>
                </c:pt>
                <c:pt idx="72">
                  <c:v>18662.5</c:v>
                </c:pt>
                <c:pt idx="73">
                  <c:v>19173.490000000002</c:v>
                </c:pt>
                <c:pt idx="74">
                  <c:v>19173.5</c:v>
                </c:pt>
                <c:pt idx="75">
                  <c:v>19231.02</c:v>
                </c:pt>
                <c:pt idx="76">
                  <c:v>19945</c:v>
                </c:pt>
                <c:pt idx="77">
                  <c:v>19985.169999999998</c:v>
                </c:pt>
                <c:pt idx="78">
                  <c:v>20493.22</c:v>
                </c:pt>
                <c:pt idx="79">
                  <c:v>21092</c:v>
                </c:pt>
                <c:pt idx="80">
                  <c:v>21322</c:v>
                </c:pt>
                <c:pt idx="81">
                  <c:v>21410.400000000001</c:v>
                </c:pt>
                <c:pt idx="82">
                  <c:v>22369.08</c:v>
                </c:pt>
                <c:pt idx="83">
                  <c:v>23600</c:v>
                </c:pt>
                <c:pt idx="84">
                  <c:v>25000</c:v>
                </c:pt>
                <c:pt idx="85">
                  <c:v>25556.48</c:v>
                </c:pt>
                <c:pt idx="86">
                  <c:v>25556.48</c:v>
                </c:pt>
                <c:pt idx="87">
                  <c:v>27000</c:v>
                </c:pt>
                <c:pt idx="88">
                  <c:v>27313.89</c:v>
                </c:pt>
                <c:pt idx="89">
                  <c:v>27869</c:v>
                </c:pt>
                <c:pt idx="90">
                  <c:v>30000</c:v>
                </c:pt>
                <c:pt idx="91">
                  <c:v>31733.09</c:v>
                </c:pt>
                <c:pt idx="92">
                  <c:v>31733.09</c:v>
                </c:pt>
                <c:pt idx="93">
                  <c:v>31955.82</c:v>
                </c:pt>
                <c:pt idx="94">
                  <c:v>32000</c:v>
                </c:pt>
                <c:pt idx="95">
                  <c:v>33997.5</c:v>
                </c:pt>
                <c:pt idx="96">
                  <c:v>35445.83</c:v>
                </c:pt>
                <c:pt idx="97">
                  <c:v>35445.83</c:v>
                </c:pt>
                <c:pt idx="98">
                  <c:v>37000</c:v>
                </c:pt>
                <c:pt idx="99">
                  <c:v>37200</c:v>
                </c:pt>
                <c:pt idx="100">
                  <c:v>37866.449999999997</c:v>
                </c:pt>
                <c:pt idx="101">
                  <c:v>38000</c:v>
                </c:pt>
                <c:pt idx="102">
                  <c:v>38347</c:v>
                </c:pt>
                <c:pt idx="103">
                  <c:v>39883.199999999997</c:v>
                </c:pt>
                <c:pt idx="104">
                  <c:v>40724.5</c:v>
                </c:pt>
                <c:pt idx="105">
                  <c:v>41000</c:v>
                </c:pt>
                <c:pt idx="106">
                  <c:v>42878</c:v>
                </c:pt>
                <c:pt idx="107">
                  <c:v>43572</c:v>
                </c:pt>
                <c:pt idx="108">
                  <c:v>44118.21</c:v>
                </c:pt>
                <c:pt idx="109">
                  <c:v>44700</c:v>
                </c:pt>
                <c:pt idx="110">
                  <c:v>44738.15</c:v>
                </c:pt>
                <c:pt idx="111">
                  <c:v>45600</c:v>
                </c:pt>
                <c:pt idx="112">
                  <c:v>46975</c:v>
                </c:pt>
                <c:pt idx="113">
                  <c:v>50000</c:v>
                </c:pt>
                <c:pt idx="114">
                  <c:v>51129.32</c:v>
                </c:pt>
                <c:pt idx="115">
                  <c:v>53654</c:v>
                </c:pt>
                <c:pt idx="116">
                  <c:v>54000</c:v>
                </c:pt>
                <c:pt idx="117">
                  <c:v>54324.9</c:v>
                </c:pt>
                <c:pt idx="118">
                  <c:v>54324.9</c:v>
                </c:pt>
                <c:pt idx="119">
                  <c:v>55000</c:v>
                </c:pt>
                <c:pt idx="120">
                  <c:v>56678.33</c:v>
                </c:pt>
                <c:pt idx="121">
                  <c:v>57520.480000000003</c:v>
                </c:pt>
                <c:pt idx="122">
                  <c:v>59118.27</c:v>
                </c:pt>
                <c:pt idx="123">
                  <c:v>59527.12</c:v>
                </c:pt>
                <c:pt idx="124">
                  <c:v>61237.59</c:v>
                </c:pt>
                <c:pt idx="125">
                  <c:v>62497.599999999999</c:v>
                </c:pt>
                <c:pt idx="126">
                  <c:v>62710.11</c:v>
                </c:pt>
                <c:pt idx="127">
                  <c:v>63592.09</c:v>
                </c:pt>
                <c:pt idx="128">
                  <c:v>64140.6</c:v>
                </c:pt>
                <c:pt idx="129">
                  <c:v>65208.800000000003</c:v>
                </c:pt>
                <c:pt idx="130">
                  <c:v>67500</c:v>
                </c:pt>
                <c:pt idx="131">
                  <c:v>73900</c:v>
                </c:pt>
                <c:pt idx="132">
                  <c:v>74712</c:v>
                </c:pt>
                <c:pt idx="133">
                  <c:v>79676.38</c:v>
                </c:pt>
                <c:pt idx="134">
                  <c:v>82774.649999999994</c:v>
                </c:pt>
                <c:pt idx="135">
                  <c:v>84249</c:v>
                </c:pt>
                <c:pt idx="136">
                  <c:v>87476.55</c:v>
                </c:pt>
                <c:pt idx="137">
                  <c:v>88382.8</c:v>
                </c:pt>
                <c:pt idx="138">
                  <c:v>89994</c:v>
                </c:pt>
                <c:pt idx="139">
                  <c:v>91812</c:v>
                </c:pt>
                <c:pt idx="140">
                  <c:v>93061.75</c:v>
                </c:pt>
                <c:pt idx="141">
                  <c:v>93123</c:v>
                </c:pt>
                <c:pt idx="142">
                  <c:v>94998.75</c:v>
                </c:pt>
                <c:pt idx="143">
                  <c:v>96173.95</c:v>
                </c:pt>
                <c:pt idx="144">
                  <c:v>99500</c:v>
                </c:pt>
                <c:pt idx="145">
                  <c:v>102258.64</c:v>
                </c:pt>
                <c:pt idx="146">
                  <c:v>103804.28</c:v>
                </c:pt>
                <c:pt idx="147">
                  <c:v>107030</c:v>
                </c:pt>
                <c:pt idx="148">
                  <c:v>110674.97</c:v>
                </c:pt>
                <c:pt idx="149">
                  <c:v>113580.59</c:v>
                </c:pt>
                <c:pt idx="150">
                  <c:v>116682.92</c:v>
                </c:pt>
                <c:pt idx="151">
                  <c:v>121432.13</c:v>
                </c:pt>
                <c:pt idx="152">
                  <c:v>124452</c:v>
                </c:pt>
                <c:pt idx="153">
                  <c:v>128079</c:v>
                </c:pt>
                <c:pt idx="154">
                  <c:v>128404.89</c:v>
                </c:pt>
                <c:pt idx="155">
                  <c:v>134214.46</c:v>
                </c:pt>
                <c:pt idx="156">
                  <c:v>150192.37</c:v>
                </c:pt>
                <c:pt idx="157">
                  <c:v>150325</c:v>
                </c:pt>
                <c:pt idx="158">
                  <c:v>153387.96</c:v>
                </c:pt>
                <c:pt idx="159">
                  <c:v>156691.67000000001</c:v>
                </c:pt>
                <c:pt idx="160">
                  <c:v>163840.71</c:v>
                </c:pt>
                <c:pt idx="161">
                  <c:v>188102.5</c:v>
                </c:pt>
                <c:pt idx="162">
                  <c:v>203970.83</c:v>
                </c:pt>
                <c:pt idx="163">
                  <c:v>213080</c:v>
                </c:pt>
                <c:pt idx="164">
                  <c:v>224070</c:v>
                </c:pt>
                <c:pt idx="165">
                  <c:v>224552</c:v>
                </c:pt>
                <c:pt idx="166">
                  <c:v>250725.3</c:v>
                </c:pt>
                <c:pt idx="167">
                  <c:v>253906.45</c:v>
                </c:pt>
                <c:pt idx="168">
                  <c:v>267459.15000000002</c:v>
                </c:pt>
                <c:pt idx="169">
                  <c:v>271236.31</c:v>
                </c:pt>
                <c:pt idx="170">
                  <c:v>293217.78999999998</c:v>
                </c:pt>
                <c:pt idx="171">
                  <c:v>306233.75</c:v>
                </c:pt>
                <c:pt idx="172">
                  <c:v>312046</c:v>
                </c:pt>
                <c:pt idx="173">
                  <c:v>333333.33</c:v>
                </c:pt>
                <c:pt idx="174">
                  <c:v>340060</c:v>
                </c:pt>
                <c:pt idx="175">
                  <c:v>406401</c:v>
                </c:pt>
                <c:pt idx="176">
                  <c:v>947370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78-4A0F-A19D-A71AA841E7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20324280"/>
        <c:axId val="707577504"/>
      </c:barChart>
      <c:catAx>
        <c:axId val="720324280"/>
        <c:scaling>
          <c:orientation val="minMax"/>
        </c:scaling>
        <c:delete val="1"/>
        <c:axPos val="l"/>
        <c:majorTickMark val="none"/>
        <c:minorTickMark val="none"/>
        <c:tickLblPos val="nextTo"/>
        <c:crossAx val="707577504"/>
        <c:crosses val="autoZero"/>
        <c:auto val="1"/>
        <c:lblAlgn val="ctr"/>
        <c:lblOffset val="100"/>
        <c:noMultiLvlLbl val="0"/>
      </c:catAx>
      <c:valAx>
        <c:axId val="7075775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720324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Sheet4!$E$1</c:f>
              <c:strCache>
                <c:ptCount val="1"/>
                <c:pt idx="0">
                  <c:v>Projektide arv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87C6-4D82-80CC-BB7F229FB56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87C6-4D82-80CC-BB7F229FB56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87C6-4D82-80CC-BB7F229FB56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87C6-4D82-80CC-BB7F229FB56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87C6-4D82-80CC-BB7F229FB56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87C6-4D82-80CC-BB7F229FB56F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t-E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87C6-4D82-80CC-BB7F229FB56F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t-E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87C6-4D82-80CC-BB7F229FB56F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t-E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87C6-4D82-80CC-BB7F229FB56F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t-E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87C6-4D82-80CC-BB7F229FB56F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t-E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87C6-4D82-80CC-BB7F229FB56F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t-E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87C6-4D82-80CC-BB7F229FB56F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Sheet4!$D$2:$D$7</c:f>
              <c:strCache>
                <c:ptCount val="6"/>
                <c:pt idx="0">
                  <c:v>Eraettevõte</c:v>
                </c:pt>
                <c:pt idx="1">
                  <c:v>ETF/ETAG</c:v>
                </c:pt>
                <c:pt idx="2">
                  <c:v>Euroopa komisjon</c:v>
                </c:pt>
                <c:pt idx="3">
                  <c:v>KIK/PRIA</c:v>
                </c:pt>
                <c:pt idx="4">
                  <c:v>Ministeeriumid/ametid</c:v>
                </c:pt>
                <c:pt idx="5">
                  <c:v>Ülikoolid</c:v>
                </c:pt>
              </c:strCache>
            </c:strRef>
          </c:cat>
          <c:val>
            <c:numRef>
              <c:f>Sheet4!$E$2:$E$7</c:f>
              <c:numCache>
                <c:formatCode>General</c:formatCode>
                <c:ptCount val="6"/>
                <c:pt idx="0">
                  <c:v>33</c:v>
                </c:pt>
                <c:pt idx="1">
                  <c:v>5</c:v>
                </c:pt>
                <c:pt idx="2">
                  <c:v>12</c:v>
                </c:pt>
                <c:pt idx="3">
                  <c:v>6</c:v>
                </c:pt>
                <c:pt idx="4">
                  <c:v>115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7C6-4D82-80CC-BB7F229FB56F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Rahastamise</a:t>
            </a:r>
            <a:r>
              <a:rPr lang="en-US" dirty="0"/>
              <a:t> </a:t>
            </a:r>
            <a:r>
              <a:rPr lang="en-US" dirty="0" err="1"/>
              <a:t>maht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Sheet4!$F$1</c:f>
              <c:strCache>
                <c:ptCount val="1"/>
                <c:pt idx="0">
                  <c:v>Summa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EA1-434F-9234-5A4BFDF1E68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EA1-434F-9234-5A4BFDF1E68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EA1-434F-9234-5A4BFDF1E68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EEA1-434F-9234-5A4BFDF1E68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EEA1-434F-9234-5A4BFDF1E68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EEA1-434F-9234-5A4BFDF1E688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t-E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EA1-434F-9234-5A4BFDF1E688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t-E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EEA1-434F-9234-5A4BFDF1E688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t-E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EEA1-434F-9234-5A4BFDF1E688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t-E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EEA1-434F-9234-5A4BFDF1E688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t-E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EEA1-434F-9234-5A4BFDF1E688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t-E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EEA1-434F-9234-5A4BFDF1E688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Sheet4!$D$2:$D$7</c:f>
              <c:strCache>
                <c:ptCount val="6"/>
                <c:pt idx="0">
                  <c:v>Eraettevõte</c:v>
                </c:pt>
                <c:pt idx="1">
                  <c:v>ETF/ETAG</c:v>
                </c:pt>
                <c:pt idx="2">
                  <c:v>Euroopa komisjon</c:v>
                </c:pt>
                <c:pt idx="3">
                  <c:v>KIK/PRIA</c:v>
                </c:pt>
                <c:pt idx="4">
                  <c:v>Ministeeriumid/ametid</c:v>
                </c:pt>
                <c:pt idx="5">
                  <c:v>Ülikoolid</c:v>
                </c:pt>
              </c:strCache>
            </c:strRef>
          </c:cat>
          <c:val>
            <c:numRef>
              <c:f>Sheet4!$F$2:$F$7</c:f>
              <c:numCache>
                <c:formatCode>General</c:formatCode>
                <c:ptCount val="6"/>
                <c:pt idx="0">
                  <c:v>1239131.8899999999</c:v>
                </c:pt>
                <c:pt idx="1">
                  <c:v>1448324.63</c:v>
                </c:pt>
                <c:pt idx="2">
                  <c:v>1155595.7</c:v>
                </c:pt>
                <c:pt idx="3">
                  <c:v>965674.37000000011</c:v>
                </c:pt>
                <c:pt idx="4">
                  <c:v>6326590.5199999986</c:v>
                </c:pt>
                <c:pt idx="5">
                  <c:v>86044.26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EA1-434F-9234-5A4BFDF1E688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C6028-F3E2-4A44-A65F-37623E255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EFA31C-D6B8-4490-9061-3B5C100B9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F47FA7-0C87-4555-B072-A918B6B32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04CE10-4BF4-4BD0-98F8-FA1F90EC4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758E7C-05F7-4267-B666-C66F2D1A6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35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6BCF2-11DC-40FD-A347-F6CA84144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738B3F-ED81-473E-93E0-F6012E817F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BA262-CA99-40DF-AD5B-71657BE99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E1B4E-3255-42DE-AA56-F68FC99BD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21C86-E1F2-4D4C-A768-D5EBABB23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268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1746B1-CE8F-4922-8080-6658CD944C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30ADB9-D4B0-4FDD-9E07-58F3D8731C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68747-168E-4476-B7B7-15EC94B4D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1F1F10-F58A-476E-AD0F-AC6E3BA9C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6DF89C-9BED-4FA1-A45F-AB2ACFEA5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636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1AD88-B09D-43C4-B2EC-A4FE777BB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C65D8-829B-479C-985E-11A92DC76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5E12C-1772-4374-8375-18D1E2584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E6DD5-5801-41C9-9441-DDD8FDD22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FDDEDE-14B0-40EA-9D7B-75973739F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04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C55B4-D1C6-41AE-BB8D-9E6D725B7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7F2ED6-9A76-4ED0-B9AC-E6666FECA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8FB6A-F376-413A-B61D-EED4D58C8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56F65-6D81-4E10-A714-A5183E0E5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630AE-B185-4465-8D4A-69079B127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406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1ABB3-665E-45DD-B72B-78720FA63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194B7-CB9F-4160-B83E-A61C138137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6CD162-252F-495A-9E0C-FBC3EA9915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70BE1-E240-4720-B70D-7F6E25C02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064830-0F74-48FD-81B2-FECF02A33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027D34-6A55-4A99-89F8-553B0292C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39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AFB13-05E4-4346-BEB0-1B3674D44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098502-4736-4E41-A4B5-7E60C7872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B087EE-0662-424D-93B8-3BAFE0218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99CF5C-0836-4FF4-91FE-9C1A456612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77D215-1033-4BE6-A0C3-E68CDE2E0D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EE51B6-55F4-494F-A49C-E73670A45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327012-8B5B-4FA6-A136-1DF3E09D1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FC6223-EA52-4DF5-A2CB-06B3B3F5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64134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ECFBE-9B7D-4C14-B349-C8835785B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FC0C5F-5C33-40AB-806F-EA7DD1FD8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EF6AC0-F218-40C7-B3FE-CC62F4BF9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9C6C7B-35FA-452E-B3E7-C51B3897D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587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0A827B-CC3A-4409-B4DD-D6B57708C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7E10A2-4F09-472D-8117-CE3D3EF74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836C3C-05A1-4243-8672-A83F28CA9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567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8B756-D1FB-4ABA-9D7A-272424A07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E64D6-15E6-4443-B549-C4A3C7EF3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3AB17D-A045-4A5A-B9DB-7383417D43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CD01D5-FC6E-4E02-A78A-33520620C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6D1DBC-8FB6-46C8-A1E3-3F89546BA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DAE5C9-49CF-47B1-97BA-68C178221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3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3A8FC-8864-441E-A4DF-534D2C99A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F4E35C-4783-4382-9623-53D9B6473B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C452E7-E754-4CD7-997B-1084894E53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D3593C-6BEC-47B9-8D5D-AAC62FBAF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D85AE6-F30C-4D27-99A4-5DA99DC47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F161A6-5E19-4CF6-98EC-9FB90CB22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972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50A651-6170-4EA7-AF21-354DCB903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8DFA62-5AA4-4063-ABC7-F10F69116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988AB-3751-4C33-BB58-CE4653E54E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1323D-C584-4E98-AEF0-A496AC80B2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F2C93-7C6C-4430-8395-14588F4B24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8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E0344-018C-44CB-B9D1-EB4B31C7AA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6149" y="2058391"/>
            <a:ext cx="6939520" cy="1645920"/>
          </a:xfrm>
        </p:spPr>
        <p:txBody>
          <a:bodyPr>
            <a:normAutofit/>
          </a:bodyPr>
          <a:lstStyle/>
          <a:p>
            <a:r>
              <a:rPr lang="en-US" dirty="0" err="1"/>
              <a:t>Teadlase</a:t>
            </a:r>
            <a:r>
              <a:rPr lang="en-US" dirty="0"/>
              <a:t> </a:t>
            </a:r>
            <a:r>
              <a:rPr lang="en-US" dirty="0" err="1"/>
              <a:t>vaade</a:t>
            </a:r>
            <a:r>
              <a:rPr lang="en-US" dirty="0"/>
              <a:t> </a:t>
            </a:r>
            <a:r>
              <a:rPr lang="en-US" dirty="0" err="1"/>
              <a:t>teadusrahastusele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8B2884-6DBE-4FCF-A639-EE3698D57D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188085"/>
            <a:ext cx="6858000" cy="1655762"/>
          </a:xfrm>
        </p:spPr>
        <p:txBody>
          <a:bodyPr>
            <a:normAutofit/>
          </a:bodyPr>
          <a:lstStyle/>
          <a:p>
            <a:r>
              <a:rPr lang="en-US" dirty="0"/>
              <a:t>Georg Martin</a:t>
            </a:r>
          </a:p>
          <a:p>
            <a:r>
              <a:rPr lang="en-US" i="1" dirty="0" err="1"/>
              <a:t>Juhtivteadur</a:t>
            </a:r>
            <a:endParaRPr lang="en-US" i="1" dirty="0"/>
          </a:p>
          <a:p>
            <a:r>
              <a:rPr lang="en-US" i="1" dirty="0"/>
              <a:t>TÜ </a:t>
            </a:r>
            <a:r>
              <a:rPr lang="en-US" i="1" dirty="0" err="1"/>
              <a:t>Eesti</a:t>
            </a:r>
            <a:r>
              <a:rPr lang="en-US" i="1" dirty="0"/>
              <a:t> </a:t>
            </a:r>
            <a:r>
              <a:rPr lang="en-US" i="1" dirty="0" err="1"/>
              <a:t>mereinstituut</a:t>
            </a:r>
            <a:endParaRPr lang="en-US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C06F28-6E20-43E7-80EE-831CDA0493E2}"/>
              </a:ext>
            </a:extLst>
          </p:cNvPr>
          <p:cNvSpPr txBox="1"/>
          <p:nvPr/>
        </p:nvSpPr>
        <p:spPr>
          <a:xfrm>
            <a:off x="103909" y="5981007"/>
            <a:ext cx="261212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Teadusfoorum</a:t>
            </a:r>
            <a:r>
              <a:rPr lang="en-US" sz="1400" dirty="0"/>
              <a:t> „</a:t>
            </a:r>
            <a:r>
              <a:rPr lang="en-US" sz="1400" dirty="0" err="1"/>
              <a:t>TeadusEST</a:t>
            </a:r>
            <a:r>
              <a:rPr lang="en-US" sz="1400" dirty="0"/>
              <a:t> 2019“</a:t>
            </a:r>
          </a:p>
          <a:p>
            <a:r>
              <a:rPr lang="fi-FI" sz="1400" dirty="0"/>
              <a:t>10.12.2019 </a:t>
            </a:r>
          </a:p>
          <a:p>
            <a:r>
              <a:rPr lang="fi-FI" sz="1400" dirty="0" err="1"/>
              <a:t>Dorpati</a:t>
            </a:r>
            <a:r>
              <a:rPr lang="fi-FI" sz="1400" dirty="0"/>
              <a:t> </a:t>
            </a:r>
            <a:r>
              <a:rPr lang="fi-FI" sz="1400" dirty="0" err="1"/>
              <a:t>Konverentsikeskus</a:t>
            </a:r>
            <a:r>
              <a:rPr lang="fi-FI" sz="1400" dirty="0"/>
              <a:t>, Tartu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72725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catching small fish&quot;">
            <a:extLst>
              <a:ext uri="{FF2B5EF4-FFF2-40B4-BE49-F238E27FC236}">
                <a16:creationId xmlns:a16="http://schemas.microsoft.com/office/drawing/2014/main" id="{FAA7ADE7-3762-49B6-B02E-2B9E0A4AA6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36" y="1878675"/>
            <a:ext cx="7884162" cy="4434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66291636-B97B-41DE-AD8B-DBBD14B24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8594" y="141732"/>
            <a:ext cx="5937755" cy="1188720"/>
          </a:xfrm>
        </p:spPr>
        <p:txBody>
          <a:bodyPr/>
          <a:lstStyle/>
          <a:p>
            <a:r>
              <a:rPr lang="en-US" b="1" dirty="0" err="1"/>
              <a:t>Päriselus</a:t>
            </a:r>
            <a:r>
              <a:rPr lang="en-US" b="1" dirty="0"/>
              <a:t> tuleb </a:t>
            </a:r>
            <a:r>
              <a:rPr lang="en-US" b="1" dirty="0" err="1"/>
              <a:t>hakkma</a:t>
            </a:r>
            <a:r>
              <a:rPr lang="en-US" b="1" dirty="0"/>
              <a:t> saada:</a:t>
            </a:r>
          </a:p>
        </p:txBody>
      </p:sp>
    </p:spTree>
    <p:extLst>
      <p:ext uri="{BB962C8B-B14F-4D97-AF65-F5344CB8AC3E}">
        <p14:creationId xmlns:p14="http://schemas.microsoft.com/office/powerpoint/2010/main" val="126139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6C3B450D-B649-4EFC-80B9-30E9C0B539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025"/>
          <a:stretch/>
        </p:blipFill>
        <p:spPr bwMode="auto">
          <a:xfrm>
            <a:off x="0" y="3218417"/>
            <a:ext cx="4300868" cy="3639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6AD3EE12-FE30-4CDD-8EB6-B543604A1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240" y="0"/>
            <a:ext cx="4937760" cy="3703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id="{10563FC3-4647-44E0-9175-993F6A0C0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22371" cy="3316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>
            <a:extLst>
              <a:ext uri="{FF2B5EF4-FFF2-40B4-BE49-F238E27FC236}">
                <a16:creationId xmlns:a16="http://schemas.microsoft.com/office/drawing/2014/main" id="{1F9028CD-15E3-4192-B353-06FE03F248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240" y="3154680"/>
            <a:ext cx="4937760" cy="3703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602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1CDE034-0BBE-460B-99B5-72EDF89D33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9908898"/>
              </p:ext>
            </p:extLst>
          </p:nvPr>
        </p:nvGraphicFramePr>
        <p:xfrm>
          <a:off x="60244" y="3981796"/>
          <a:ext cx="4468957" cy="2489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490C08C-A78B-4618-842F-CEA3864064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4001312"/>
              </p:ext>
            </p:extLst>
          </p:nvPr>
        </p:nvGraphicFramePr>
        <p:xfrm>
          <a:off x="4572000" y="4118953"/>
          <a:ext cx="4646815" cy="2352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3710806A-0D02-4AC0-87C5-6C7180D47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7939" y="295102"/>
            <a:ext cx="6889563" cy="1188720"/>
          </a:xfrm>
        </p:spPr>
        <p:txBody>
          <a:bodyPr/>
          <a:lstStyle/>
          <a:p>
            <a:r>
              <a:rPr lang="en-US" b="1" dirty="0" err="1"/>
              <a:t>Isiklik</a:t>
            </a:r>
            <a:r>
              <a:rPr lang="en-US" b="1" dirty="0"/>
              <a:t> </a:t>
            </a:r>
            <a:r>
              <a:rPr lang="en-US" b="1" dirty="0" err="1"/>
              <a:t>kogemus</a:t>
            </a:r>
            <a:r>
              <a:rPr lang="en-US" b="1" dirty="0"/>
              <a:t> </a:t>
            </a:r>
            <a:r>
              <a:rPr lang="en-US" b="1" dirty="0" err="1"/>
              <a:t>senise</a:t>
            </a:r>
            <a:r>
              <a:rPr lang="en-US" b="1" dirty="0"/>
              <a:t> </a:t>
            </a:r>
            <a:r>
              <a:rPr lang="en-US" b="1" dirty="0" err="1"/>
              <a:t>teadlasekarjääri</a:t>
            </a:r>
            <a:r>
              <a:rPr lang="en-US" b="1" dirty="0"/>
              <a:t> </a:t>
            </a:r>
            <a:r>
              <a:rPr lang="en-US" b="1" dirty="0" err="1"/>
              <a:t>põhjal</a:t>
            </a: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AA36F0-4AB6-48DE-9970-F2C43B4C421D}"/>
              </a:ext>
            </a:extLst>
          </p:cNvPr>
          <p:cNvSpPr txBox="1"/>
          <p:nvPr/>
        </p:nvSpPr>
        <p:spPr>
          <a:xfrm>
            <a:off x="536171" y="2290156"/>
            <a:ext cx="846597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2005-2019 </a:t>
            </a:r>
            <a:r>
              <a:rPr lang="en-US" sz="2000" b="1" dirty="0" err="1"/>
              <a:t>juhtinud</a:t>
            </a:r>
            <a:r>
              <a:rPr lang="en-US" sz="2000" b="1" dirty="0"/>
              <a:t> 178 projekti, </a:t>
            </a:r>
            <a:r>
              <a:rPr lang="en-US" sz="2000" b="1" dirty="0" err="1"/>
              <a:t>osalenud</a:t>
            </a:r>
            <a:r>
              <a:rPr lang="en-US" sz="2000" b="1" dirty="0"/>
              <a:t> </a:t>
            </a:r>
            <a:r>
              <a:rPr lang="en-US" sz="2000" b="1" dirty="0" err="1"/>
              <a:t>põhitäitjana</a:t>
            </a:r>
            <a:r>
              <a:rPr lang="en-US" sz="2000" b="1" dirty="0"/>
              <a:t> </a:t>
            </a:r>
            <a:r>
              <a:rPr lang="en-US" sz="2000" b="1" dirty="0" err="1"/>
              <a:t>lisaks</a:t>
            </a:r>
            <a:r>
              <a:rPr lang="en-US" sz="2000" b="1" dirty="0"/>
              <a:t> 25-s </a:t>
            </a:r>
            <a:r>
              <a:rPr lang="en-US" sz="2000" b="1" dirty="0" err="1"/>
              <a:t>projektis</a:t>
            </a:r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err="1"/>
              <a:t>Hallatud</a:t>
            </a:r>
            <a:r>
              <a:rPr lang="en-US" sz="2000" b="1" dirty="0"/>
              <a:t> </a:t>
            </a:r>
            <a:r>
              <a:rPr lang="en-US" sz="2000" b="1" dirty="0" err="1"/>
              <a:t>projektide</a:t>
            </a:r>
            <a:r>
              <a:rPr lang="en-US" sz="2000" b="1" dirty="0"/>
              <a:t> </a:t>
            </a:r>
            <a:r>
              <a:rPr lang="en-US" sz="2000" b="1" dirty="0" err="1"/>
              <a:t>kogueelarve</a:t>
            </a:r>
            <a:r>
              <a:rPr lang="en-US" sz="2000" b="1" dirty="0"/>
              <a:t> – 11 221 361 </a:t>
            </a:r>
            <a:r>
              <a:rPr lang="en-US" sz="2000" b="1" dirty="0" err="1"/>
              <a:t>eurot</a:t>
            </a:r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err="1"/>
              <a:t>Finantseerinud</a:t>
            </a:r>
            <a:r>
              <a:rPr lang="en-US" sz="2000" b="1" dirty="0"/>
              <a:t> 152 </a:t>
            </a:r>
            <a:r>
              <a:rPr lang="en-US" sz="2000" b="1" dirty="0" err="1"/>
              <a:t>töötaja</a:t>
            </a:r>
            <a:r>
              <a:rPr lang="en-US" sz="2000" b="1" dirty="0"/>
              <a:t> palka</a:t>
            </a:r>
          </a:p>
          <a:p>
            <a:endParaRPr lang="en-US" sz="2000" b="1" dirty="0"/>
          </a:p>
          <a:p>
            <a:endParaRPr lang="en-US" sz="20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90F904-096E-43F2-BB44-6630ACC6EE60}"/>
              </a:ext>
            </a:extLst>
          </p:cNvPr>
          <p:cNvSpPr txBox="1"/>
          <p:nvPr/>
        </p:nvSpPr>
        <p:spPr>
          <a:xfrm>
            <a:off x="31150" y="6488668"/>
            <a:ext cx="1321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www.etis.ee</a:t>
            </a:r>
          </a:p>
        </p:txBody>
      </p:sp>
    </p:spTree>
    <p:extLst>
      <p:ext uri="{BB962C8B-B14F-4D97-AF65-F5344CB8AC3E}">
        <p14:creationId xmlns:p14="http://schemas.microsoft.com/office/powerpoint/2010/main" val="1979938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568C570-2A2C-42E6-B2B7-A9D0210A80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0666691"/>
              </p:ext>
            </p:extLst>
          </p:nvPr>
        </p:nvGraphicFramePr>
        <p:xfrm>
          <a:off x="2011680" y="224443"/>
          <a:ext cx="512064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B98EF0F-2608-4BDC-98AD-270CDB1E42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3099782"/>
              </p:ext>
            </p:extLst>
          </p:nvPr>
        </p:nvGraphicFramePr>
        <p:xfrm>
          <a:off x="2057400" y="3429000"/>
          <a:ext cx="5029200" cy="2992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C0F13B5-592F-4E73-B3EB-0FD59DD96972}"/>
              </a:ext>
            </a:extLst>
          </p:cNvPr>
          <p:cNvSpPr txBox="1"/>
          <p:nvPr/>
        </p:nvSpPr>
        <p:spPr>
          <a:xfrm>
            <a:off x="31150" y="6488668"/>
            <a:ext cx="1321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www.etis.ee</a:t>
            </a:r>
          </a:p>
        </p:txBody>
      </p:sp>
    </p:spTree>
    <p:extLst>
      <p:ext uri="{BB962C8B-B14F-4D97-AF65-F5344CB8AC3E}">
        <p14:creationId xmlns:p14="http://schemas.microsoft.com/office/powerpoint/2010/main" val="3130647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2E31E2F-9F55-429E-8602-EC4C0FBDE4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4900030"/>
              </p:ext>
            </p:extLst>
          </p:nvPr>
        </p:nvGraphicFramePr>
        <p:xfrm>
          <a:off x="0" y="220702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27ECE00-5A75-4225-A0CD-EA7E141F28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9192174"/>
              </p:ext>
            </p:extLst>
          </p:nvPr>
        </p:nvGraphicFramePr>
        <p:xfrm>
          <a:off x="4675909" y="220702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BC7CE262-2B52-4C75-9C51-B411554B9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457616"/>
            <a:ext cx="5937755" cy="1188720"/>
          </a:xfrm>
        </p:spPr>
        <p:txBody>
          <a:bodyPr/>
          <a:lstStyle/>
          <a:p>
            <a:r>
              <a:rPr lang="en-US" b="1" dirty="0" err="1"/>
              <a:t>Rahastamise</a:t>
            </a:r>
            <a:r>
              <a:rPr lang="en-US" b="1" dirty="0"/>
              <a:t> </a:t>
            </a:r>
            <a:r>
              <a:rPr lang="en-US" b="1" dirty="0" err="1"/>
              <a:t>allikad</a:t>
            </a:r>
            <a:r>
              <a:rPr lang="en-US" b="1" dirty="0"/>
              <a:t> 2005-2019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4A8C1B-3146-423E-89BA-7B2A7977E1A3}"/>
              </a:ext>
            </a:extLst>
          </p:cNvPr>
          <p:cNvSpPr txBox="1"/>
          <p:nvPr/>
        </p:nvSpPr>
        <p:spPr>
          <a:xfrm>
            <a:off x="31150" y="6488668"/>
            <a:ext cx="1321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www.etis.ee</a:t>
            </a:r>
          </a:p>
        </p:txBody>
      </p:sp>
    </p:spTree>
    <p:extLst>
      <p:ext uri="{BB962C8B-B14F-4D97-AF65-F5344CB8AC3E}">
        <p14:creationId xmlns:p14="http://schemas.microsoft.com/office/powerpoint/2010/main" val="20413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D8AFB64-208F-4769-829A-9E703C2C3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6045" y="241485"/>
            <a:ext cx="5937755" cy="1188720"/>
          </a:xfrm>
        </p:spPr>
        <p:txBody>
          <a:bodyPr/>
          <a:lstStyle/>
          <a:p>
            <a:r>
              <a:rPr lang="en-US" b="1" dirty="0" err="1"/>
              <a:t>Projektipõhine</a:t>
            </a:r>
            <a:r>
              <a:rPr lang="en-US" b="1" dirty="0"/>
              <a:t> </a:t>
            </a:r>
            <a:r>
              <a:rPr lang="en-US" b="1" dirty="0" err="1"/>
              <a:t>rahastus</a:t>
            </a:r>
            <a:r>
              <a:rPr lang="en-US" b="1" dirty="0"/>
              <a:t> – midagi </a:t>
            </a:r>
            <a:r>
              <a:rPr lang="en-US" b="1" dirty="0" err="1"/>
              <a:t>positiivset</a:t>
            </a:r>
            <a:endParaRPr lang="en-US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5D63AE-5B85-490B-8266-EA0007B08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Rahastamisallikate</a:t>
            </a:r>
            <a:r>
              <a:rPr lang="en-US" b="1" dirty="0"/>
              <a:t> </a:t>
            </a:r>
            <a:r>
              <a:rPr lang="en-US" b="1" dirty="0" err="1"/>
              <a:t>paljusus</a:t>
            </a:r>
            <a:r>
              <a:rPr lang="en-US" b="1" dirty="0"/>
              <a:t> – suurem </a:t>
            </a:r>
            <a:r>
              <a:rPr lang="en-US" b="1" dirty="0" err="1"/>
              <a:t>vastupidavus</a:t>
            </a:r>
            <a:r>
              <a:rPr lang="en-US" b="1" dirty="0"/>
              <a:t> </a:t>
            </a:r>
            <a:r>
              <a:rPr lang="en-US" b="1" dirty="0" err="1"/>
              <a:t>finantsolukorra</a:t>
            </a:r>
            <a:r>
              <a:rPr lang="en-US" b="1" dirty="0"/>
              <a:t> </a:t>
            </a:r>
            <a:r>
              <a:rPr lang="en-US" b="1" dirty="0" err="1"/>
              <a:t>muutustele</a:t>
            </a:r>
            <a:endParaRPr lang="en-US" b="1" dirty="0"/>
          </a:p>
          <a:p>
            <a:r>
              <a:rPr lang="en-US" b="1" dirty="0" err="1"/>
              <a:t>Vajadus</a:t>
            </a:r>
            <a:r>
              <a:rPr lang="en-US" b="1" dirty="0"/>
              <a:t> olla </a:t>
            </a:r>
            <a:r>
              <a:rPr lang="en-US" b="1" dirty="0" err="1"/>
              <a:t>innovatiivne</a:t>
            </a:r>
            <a:endParaRPr lang="en-US" b="1" dirty="0"/>
          </a:p>
          <a:p>
            <a:r>
              <a:rPr lang="en-US" b="1" dirty="0" err="1"/>
              <a:t>Spetsialiseerumine</a:t>
            </a:r>
            <a:r>
              <a:rPr lang="en-US" b="1" dirty="0"/>
              <a:t> </a:t>
            </a:r>
            <a:r>
              <a:rPr lang="en-US" b="1" dirty="0" err="1"/>
              <a:t>erinevatele</a:t>
            </a:r>
            <a:r>
              <a:rPr lang="en-US" b="1" dirty="0"/>
              <a:t> </a:t>
            </a:r>
            <a:r>
              <a:rPr lang="en-US" b="1" dirty="0" err="1"/>
              <a:t>teemadele</a:t>
            </a:r>
            <a:endParaRPr lang="en-US" b="1" dirty="0"/>
          </a:p>
          <a:p>
            <a:r>
              <a:rPr lang="en-US" b="1" dirty="0" err="1"/>
              <a:t>Interdistsiplinaarsus</a:t>
            </a:r>
            <a:endParaRPr lang="en-US" b="1" dirty="0"/>
          </a:p>
          <a:p>
            <a:r>
              <a:rPr lang="en-US" b="1" dirty="0" err="1"/>
              <a:t>Koostöö</a:t>
            </a:r>
            <a:r>
              <a:rPr lang="en-US" b="1" dirty="0"/>
              <a:t> </a:t>
            </a:r>
            <a:r>
              <a:rPr lang="en-US" b="1" dirty="0" err="1"/>
              <a:t>erinevate</a:t>
            </a:r>
            <a:r>
              <a:rPr lang="en-US" b="1" dirty="0"/>
              <a:t> </a:t>
            </a:r>
            <a:r>
              <a:rPr lang="en-US" b="1" dirty="0" err="1"/>
              <a:t>asutuste</a:t>
            </a:r>
            <a:r>
              <a:rPr lang="en-US" b="1" dirty="0"/>
              <a:t> </a:t>
            </a:r>
            <a:r>
              <a:rPr lang="en-US" b="1" dirty="0" err="1"/>
              <a:t>vahel</a:t>
            </a:r>
            <a:endParaRPr lang="en-US" b="1" dirty="0"/>
          </a:p>
          <a:p>
            <a:r>
              <a:rPr lang="en-US" b="1" dirty="0"/>
              <a:t>Eri </a:t>
            </a:r>
            <a:r>
              <a:rPr lang="en-US" b="1" dirty="0" err="1"/>
              <a:t>liiki</a:t>
            </a:r>
            <a:r>
              <a:rPr lang="en-US" b="1" dirty="0"/>
              <a:t> </a:t>
            </a:r>
            <a:r>
              <a:rPr lang="en-US" b="1" dirty="0" err="1"/>
              <a:t>rahastusallikad</a:t>
            </a:r>
            <a:r>
              <a:rPr lang="en-US" b="1" dirty="0"/>
              <a:t> </a:t>
            </a:r>
            <a:r>
              <a:rPr lang="en-US" b="1" dirty="0" err="1"/>
              <a:t>aitavad</a:t>
            </a:r>
            <a:r>
              <a:rPr lang="en-US" b="1" dirty="0"/>
              <a:t> </a:t>
            </a:r>
            <a:r>
              <a:rPr lang="en-US" b="1" dirty="0" err="1"/>
              <a:t>tasandada</a:t>
            </a:r>
            <a:r>
              <a:rPr lang="en-US" b="1" dirty="0"/>
              <a:t> </a:t>
            </a:r>
            <a:r>
              <a:rPr lang="en-US" b="1" dirty="0" err="1"/>
              <a:t>rahastus</a:t>
            </a:r>
            <a:r>
              <a:rPr lang="en-US" b="1" dirty="0"/>
              <a:t>- ja </a:t>
            </a:r>
            <a:r>
              <a:rPr lang="en-US" b="1" dirty="0" err="1"/>
              <a:t>raporteerimisnõuetest</a:t>
            </a:r>
            <a:r>
              <a:rPr lang="en-US" b="1" dirty="0"/>
              <a:t> </a:t>
            </a:r>
            <a:r>
              <a:rPr lang="en-US" b="1" dirty="0" err="1"/>
              <a:t>tulenevaid</a:t>
            </a:r>
            <a:r>
              <a:rPr lang="en-US" b="1" dirty="0"/>
              <a:t> </a:t>
            </a:r>
            <a:r>
              <a:rPr lang="en-US" b="1" dirty="0" err="1"/>
              <a:t>piiranguid</a:t>
            </a:r>
            <a:endParaRPr lang="en-US" b="1" dirty="0"/>
          </a:p>
          <a:p>
            <a:r>
              <a:rPr lang="en-US" b="1" dirty="0" err="1"/>
              <a:t>Rahvusvahelistumine</a:t>
            </a:r>
            <a:r>
              <a:rPr lang="en-US" b="1" dirty="0"/>
              <a:t> (</a:t>
            </a:r>
            <a:r>
              <a:rPr lang="en-US" b="1" dirty="0" err="1"/>
              <a:t>rahvusvaheliste</a:t>
            </a:r>
            <a:r>
              <a:rPr lang="en-US" b="1" dirty="0"/>
              <a:t> </a:t>
            </a:r>
            <a:r>
              <a:rPr lang="en-US" b="1" dirty="0" err="1"/>
              <a:t>projektipartnerite</a:t>
            </a:r>
            <a:r>
              <a:rPr lang="en-US" b="1" dirty="0"/>
              <a:t> </a:t>
            </a:r>
            <a:r>
              <a:rPr lang="en-US" b="1" dirty="0" err="1"/>
              <a:t>otsing</a:t>
            </a:r>
            <a:r>
              <a:rPr lang="en-US" b="1" dirty="0"/>
              <a:t>, </a:t>
            </a:r>
            <a:r>
              <a:rPr lang="en-US" b="1" dirty="0" err="1"/>
              <a:t>proaktiivsus</a:t>
            </a:r>
            <a:r>
              <a:rPr lang="en-US" b="1" dirty="0"/>
              <a:t>)</a:t>
            </a:r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382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99094-40AF-4BE7-8F4B-D5C9542C8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Projektipõhine</a:t>
            </a:r>
            <a:r>
              <a:rPr lang="en-US" b="1" dirty="0"/>
              <a:t> </a:t>
            </a:r>
            <a:r>
              <a:rPr lang="en-US" b="1" dirty="0" err="1"/>
              <a:t>rahastus</a:t>
            </a:r>
            <a:r>
              <a:rPr lang="en-US" b="1" dirty="0"/>
              <a:t> - </a:t>
            </a:r>
            <a:r>
              <a:rPr lang="en-US" b="1" dirty="0" err="1"/>
              <a:t>väljakutsed</a:t>
            </a:r>
            <a:r>
              <a:rPr lang="en-US" b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39CDB-17A1-4FFE-BDC9-3D8E53A20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/>
              <a:t>Ülitihe</a:t>
            </a:r>
            <a:r>
              <a:rPr lang="en-US" b="1" dirty="0"/>
              <a:t> </a:t>
            </a:r>
            <a:r>
              <a:rPr lang="en-US" b="1" dirty="0" err="1"/>
              <a:t>konkurents</a:t>
            </a:r>
            <a:r>
              <a:rPr lang="en-US" b="1" dirty="0"/>
              <a:t> </a:t>
            </a:r>
            <a:r>
              <a:rPr lang="en-US" b="1" dirty="0" err="1"/>
              <a:t>teadusraha</a:t>
            </a:r>
            <a:r>
              <a:rPr lang="en-US" b="1" dirty="0"/>
              <a:t> pärast</a:t>
            </a:r>
          </a:p>
          <a:p>
            <a:r>
              <a:rPr lang="en-US" b="1" dirty="0" err="1"/>
              <a:t>Rahastus</a:t>
            </a:r>
            <a:r>
              <a:rPr lang="en-US" b="1" dirty="0"/>
              <a:t> ja </a:t>
            </a:r>
            <a:r>
              <a:rPr lang="en-US" b="1" dirty="0" err="1"/>
              <a:t>aruandlusereeglid</a:t>
            </a:r>
            <a:r>
              <a:rPr lang="en-US" b="1" dirty="0"/>
              <a:t> on </a:t>
            </a:r>
            <a:r>
              <a:rPr lang="en-US" b="1" dirty="0" err="1"/>
              <a:t>eri</a:t>
            </a:r>
            <a:r>
              <a:rPr lang="en-US" b="1" dirty="0"/>
              <a:t> </a:t>
            </a:r>
            <a:r>
              <a:rPr lang="en-US" b="1" dirty="0" err="1"/>
              <a:t>rahastusinstrumentide</a:t>
            </a:r>
            <a:r>
              <a:rPr lang="en-US" b="1" dirty="0"/>
              <a:t> </a:t>
            </a:r>
            <a:r>
              <a:rPr lang="en-US" b="1" dirty="0" err="1"/>
              <a:t>puhul</a:t>
            </a:r>
            <a:r>
              <a:rPr lang="en-US" b="1" dirty="0"/>
              <a:t> (ka </a:t>
            </a:r>
            <a:r>
              <a:rPr lang="en-US" b="1" dirty="0" err="1"/>
              <a:t>Eesti</a:t>
            </a:r>
            <a:r>
              <a:rPr lang="en-US" b="1" dirty="0"/>
              <a:t> </a:t>
            </a:r>
            <a:r>
              <a:rPr lang="en-US" b="1" dirty="0" err="1"/>
              <a:t>sisesed</a:t>
            </a:r>
            <a:r>
              <a:rPr lang="en-US" b="1" dirty="0"/>
              <a:t>) väga erinevad (näiteks KIK-PRIA-</a:t>
            </a:r>
            <a:r>
              <a:rPr lang="en-US" b="1" dirty="0" err="1"/>
              <a:t>Ministeeriumid</a:t>
            </a:r>
            <a:r>
              <a:rPr lang="en-US" b="1" dirty="0"/>
              <a:t>)</a:t>
            </a:r>
          </a:p>
          <a:p>
            <a:r>
              <a:rPr lang="en-US" b="1" dirty="0" err="1"/>
              <a:t>Personalipoliitika</a:t>
            </a:r>
            <a:r>
              <a:rPr lang="en-US" b="1" dirty="0"/>
              <a:t> </a:t>
            </a:r>
            <a:r>
              <a:rPr lang="en-US" b="1" dirty="0" err="1"/>
              <a:t>reeglistik</a:t>
            </a:r>
            <a:r>
              <a:rPr lang="en-US" b="1" dirty="0"/>
              <a:t> ei </a:t>
            </a:r>
            <a:r>
              <a:rPr lang="en-US" b="1" dirty="0" err="1"/>
              <a:t>vasta</a:t>
            </a:r>
            <a:r>
              <a:rPr lang="en-US" b="1" dirty="0"/>
              <a:t> </a:t>
            </a:r>
            <a:r>
              <a:rPr lang="en-US" b="1" dirty="0" err="1"/>
              <a:t>projektipõhisele</a:t>
            </a:r>
            <a:r>
              <a:rPr lang="en-US" b="1" dirty="0"/>
              <a:t> </a:t>
            </a:r>
            <a:r>
              <a:rPr lang="en-US" b="1" dirty="0" err="1"/>
              <a:t>rahastusmudelile</a:t>
            </a:r>
            <a:r>
              <a:rPr lang="en-US" b="1" dirty="0"/>
              <a:t> (</a:t>
            </a:r>
            <a:r>
              <a:rPr lang="en-US" b="1" dirty="0" err="1"/>
              <a:t>töölepingud</a:t>
            </a:r>
            <a:r>
              <a:rPr lang="en-US" b="1" dirty="0"/>
              <a:t>, </a:t>
            </a:r>
            <a:r>
              <a:rPr lang="en-US" b="1" dirty="0" err="1"/>
              <a:t>ülikoolisisesed</a:t>
            </a:r>
            <a:r>
              <a:rPr lang="en-US" b="1" dirty="0"/>
              <a:t> </a:t>
            </a:r>
            <a:r>
              <a:rPr lang="en-US" b="1" dirty="0" err="1"/>
              <a:t>ametijuhendid</a:t>
            </a:r>
            <a:r>
              <a:rPr lang="en-US" b="1" dirty="0"/>
              <a:t>)</a:t>
            </a:r>
          </a:p>
          <a:p>
            <a:r>
              <a:rPr lang="en-US" b="1" dirty="0" err="1"/>
              <a:t>Ebavõrdne</a:t>
            </a:r>
            <a:r>
              <a:rPr lang="en-US" b="1" dirty="0"/>
              <a:t> </a:t>
            </a:r>
            <a:r>
              <a:rPr lang="en-US" b="1" dirty="0" err="1"/>
              <a:t>konkurentsiolukord</a:t>
            </a:r>
            <a:r>
              <a:rPr lang="en-US" b="1" dirty="0"/>
              <a:t> </a:t>
            </a:r>
            <a:r>
              <a:rPr lang="en-US" b="1" dirty="0" err="1"/>
              <a:t>võrreldes</a:t>
            </a:r>
            <a:r>
              <a:rPr lang="en-US" b="1" dirty="0"/>
              <a:t> </a:t>
            </a:r>
            <a:r>
              <a:rPr lang="en-US" b="1" dirty="0" err="1"/>
              <a:t>väiksemate</a:t>
            </a:r>
            <a:r>
              <a:rPr lang="en-US" b="1" dirty="0"/>
              <a:t> </a:t>
            </a:r>
            <a:r>
              <a:rPr lang="en-US" b="1" dirty="0" err="1"/>
              <a:t>ettevõtetega</a:t>
            </a:r>
            <a:r>
              <a:rPr lang="en-US" b="1" dirty="0"/>
              <a:t> (</a:t>
            </a:r>
            <a:r>
              <a:rPr lang="en-US" b="1" dirty="0" err="1"/>
              <a:t>asutuse</a:t>
            </a:r>
            <a:r>
              <a:rPr lang="en-US" b="1" dirty="0"/>
              <a:t> </a:t>
            </a:r>
            <a:r>
              <a:rPr lang="en-US" b="1" dirty="0" err="1"/>
              <a:t>üldkulu</a:t>
            </a:r>
            <a:r>
              <a:rPr lang="en-US" b="1" dirty="0"/>
              <a:t> </a:t>
            </a:r>
            <a:r>
              <a:rPr lang="en-US" b="1" dirty="0" err="1"/>
              <a:t>määr</a:t>
            </a:r>
            <a:r>
              <a:rPr lang="en-US" b="1" dirty="0"/>
              <a:t>, </a:t>
            </a:r>
            <a:r>
              <a:rPr lang="en-US" b="1" dirty="0" err="1"/>
              <a:t>kvaliteedinõuete</a:t>
            </a:r>
            <a:r>
              <a:rPr lang="en-US" b="1" dirty="0"/>
              <a:t> väga </a:t>
            </a:r>
            <a:r>
              <a:rPr lang="en-US" b="1" dirty="0" err="1"/>
              <a:t>madal</a:t>
            </a:r>
            <a:r>
              <a:rPr lang="en-US" b="1" dirty="0"/>
              <a:t> </a:t>
            </a:r>
            <a:r>
              <a:rPr lang="en-US" b="1" dirty="0" err="1"/>
              <a:t>tase</a:t>
            </a:r>
            <a:r>
              <a:rPr lang="en-US" b="1" dirty="0"/>
              <a:t> </a:t>
            </a:r>
            <a:r>
              <a:rPr lang="en-US" b="1" dirty="0" err="1"/>
              <a:t>riiklikel</a:t>
            </a:r>
            <a:r>
              <a:rPr lang="en-US" b="1" dirty="0"/>
              <a:t> </a:t>
            </a:r>
            <a:r>
              <a:rPr lang="en-US" b="1" dirty="0" err="1"/>
              <a:t>hangetel</a:t>
            </a:r>
            <a:r>
              <a:rPr lang="en-US" b="1" dirty="0"/>
              <a:t>)</a:t>
            </a:r>
          </a:p>
          <a:p>
            <a:r>
              <a:rPr lang="en-US" b="1" dirty="0" err="1"/>
              <a:t>Tööks</a:t>
            </a:r>
            <a:r>
              <a:rPr lang="en-US" b="1" dirty="0"/>
              <a:t> </a:t>
            </a:r>
            <a:r>
              <a:rPr lang="en-US" b="1" dirty="0" err="1"/>
              <a:t>vajalike</a:t>
            </a:r>
            <a:r>
              <a:rPr lang="en-US" b="1" dirty="0"/>
              <a:t> </a:t>
            </a:r>
            <a:r>
              <a:rPr lang="en-US" b="1" dirty="0" err="1"/>
              <a:t>seadmete</a:t>
            </a:r>
            <a:r>
              <a:rPr lang="en-US" b="1" dirty="0"/>
              <a:t> ja </a:t>
            </a:r>
            <a:r>
              <a:rPr lang="en-US" b="1" dirty="0" err="1"/>
              <a:t>pikaealise</a:t>
            </a:r>
            <a:r>
              <a:rPr lang="en-US" b="1" dirty="0"/>
              <a:t> </a:t>
            </a:r>
            <a:r>
              <a:rPr lang="en-US" b="1" dirty="0" err="1"/>
              <a:t>baasvarustuse</a:t>
            </a:r>
            <a:r>
              <a:rPr lang="en-US" b="1" dirty="0"/>
              <a:t> </a:t>
            </a:r>
            <a:r>
              <a:rPr lang="en-US" b="1" dirty="0" err="1"/>
              <a:t>hankimine</a:t>
            </a:r>
            <a:r>
              <a:rPr lang="en-US" b="1" dirty="0"/>
              <a:t> ja </a:t>
            </a:r>
            <a:r>
              <a:rPr lang="en-US" b="1" dirty="0" err="1"/>
              <a:t>pidamine</a:t>
            </a:r>
            <a:endParaRPr lang="en-US" b="1" dirty="0"/>
          </a:p>
          <a:p>
            <a:r>
              <a:rPr lang="en-US" b="1" dirty="0" err="1"/>
              <a:t>Tugipersonali</a:t>
            </a:r>
            <a:r>
              <a:rPr lang="en-US" b="1" dirty="0"/>
              <a:t>, </a:t>
            </a:r>
            <a:r>
              <a:rPr lang="en-US" b="1" dirty="0" err="1"/>
              <a:t>baaskompetentsi</a:t>
            </a:r>
            <a:r>
              <a:rPr lang="en-US" b="1" dirty="0"/>
              <a:t> </a:t>
            </a:r>
            <a:r>
              <a:rPr lang="en-US" b="1" dirty="0" err="1"/>
              <a:t>pikaajaline</a:t>
            </a:r>
            <a:r>
              <a:rPr lang="en-US" b="1" dirty="0"/>
              <a:t> </a:t>
            </a:r>
            <a:r>
              <a:rPr lang="en-US" b="1" dirty="0" err="1"/>
              <a:t>säilitamine</a:t>
            </a:r>
            <a:endParaRPr lang="en-US" b="1" dirty="0"/>
          </a:p>
          <a:p>
            <a:r>
              <a:rPr lang="en-US" b="1" dirty="0" err="1"/>
              <a:t>Kaasrahastamise</a:t>
            </a:r>
            <a:r>
              <a:rPr lang="en-US" b="1" dirty="0"/>
              <a:t> </a:t>
            </a:r>
            <a:r>
              <a:rPr lang="en-US" b="1" dirty="0" err="1"/>
              <a:t>reeglid</a:t>
            </a:r>
            <a:r>
              <a:rPr lang="en-US" b="1" dirty="0"/>
              <a:t> ja </a:t>
            </a:r>
            <a:r>
              <a:rPr lang="en-US" b="1" dirty="0" err="1"/>
              <a:t>võimalused</a:t>
            </a:r>
            <a:r>
              <a:rPr lang="en-US" b="1" dirty="0"/>
              <a:t> (</a:t>
            </a:r>
            <a:r>
              <a:rPr lang="en-US" b="1" dirty="0" err="1"/>
              <a:t>asutuse</a:t>
            </a:r>
            <a:r>
              <a:rPr lang="en-US" b="1" dirty="0"/>
              <a:t> </a:t>
            </a:r>
            <a:r>
              <a:rPr lang="en-US" b="1" dirty="0" err="1"/>
              <a:t>sisene</a:t>
            </a:r>
            <a:r>
              <a:rPr lang="en-US" b="1" dirty="0"/>
              <a:t>, </a:t>
            </a:r>
            <a:r>
              <a:rPr lang="en-US" b="1" dirty="0" err="1"/>
              <a:t>riiklikud</a:t>
            </a:r>
            <a:r>
              <a:rPr lang="en-US" b="1" dirty="0"/>
              <a:t> </a:t>
            </a:r>
            <a:r>
              <a:rPr lang="en-US" b="1" dirty="0" err="1"/>
              <a:t>prioriteedid</a:t>
            </a:r>
            <a:r>
              <a:rPr lang="en-US" b="1" dirty="0"/>
              <a:t>) </a:t>
            </a:r>
          </a:p>
          <a:p>
            <a:endParaRPr lang="en-US" b="1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B4E56766-39D3-46C0-85AC-D8DB971BBC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6315" y="232757"/>
            <a:ext cx="2211184" cy="1658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856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68841-D7F1-4787-9DAC-4DC421B7E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6545234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Kuidas saaks </a:t>
            </a:r>
            <a:r>
              <a:rPr lang="en-US" b="1" dirty="0" err="1"/>
              <a:t>aidata</a:t>
            </a:r>
            <a:r>
              <a:rPr lang="en-US" b="1" dirty="0"/>
              <a:t> </a:t>
            </a:r>
            <a:r>
              <a:rPr lang="en-US" b="1" dirty="0" err="1"/>
              <a:t>teadlaskonda</a:t>
            </a:r>
            <a:r>
              <a:rPr lang="en-US" b="1" dirty="0"/>
              <a:t> </a:t>
            </a:r>
            <a:r>
              <a:rPr lang="en-US" b="1" dirty="0" err="1"/>
              <a:t>projektipõhise</a:t>
            </a:r>
            <a:r>
              <a:rPr lang="en-US" b="1" dirty="0"/>
              <a:t> </a:t>
            </a:r>
            <a:r>
              <a:rPr lang="en-US" b="1" dirty="0" err="1"/>
              <a:t>rahastuse</a:t>
            </a:r>
            <a:r>
              <a:rPr lang="en-US" b="1" dirty="0"/>
              <a:t> ja </a:t>
            </a:r>
            <a:r>
              <a:rPr lang="en-US" b="1" dirty="0" err="1"/>
              <a:t>piiratud</a:t>
            </a:r>
            <a:r>
              <a:rPr lang="en-US" b="1" dirty="0"/>
              <a:t> </a:t>
            </a:r>
            <a:r>
              <a:rPr lang="en-US" b="1" dirty="0" err="1"/>
              <a:t>võimaluste</a:t>
            </a:r>
            <a:r>
              <a:rPr lang="en-US" b="1" dirty="0"/>
              <a:t> </a:t>
            </a:r>
            <a:r>
              <a:rPr lang="en-US" b="1" dirty="0" err="1"/>
              <a:t>tingimustes</a:t>
            </a:r>
            <a:r>
              <a:rPr lang="en-US" b="1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70103-0AAF-4300-911F-D6CF80E01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99945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1. </a:t>
            </a:r>
            <a:r>
              <a:rPr lang="en-US" b="1" dirty="0" err="1"/>
              <a:t>Rohkem</a:t>
            </a:r>
            <a:r>
              <a:rPr lang="en-US" b="1" dirty="0"/>
              <a:t> raha ja </a:t>
            </a:r>
            <a:r>
              <a:rPr lang="en-US" b="1" dirty="0" err="1"/>
              <a:t>rohkem</a:t>
            </a:r>
            <a:r>
              <a:rPr lang="en-US" b="1" dirty="0"/>
              <a:t> </a:t>
            </a:r>
            <a:r>
              <a:rPr lang="en-US" b="1" dirty="0" err="1"/>
              <a:t>rahastusvõimalusi</a:t>
            </a:r>
            <a:r>
              <a:rPr lang="en-US" b="1" dirty="0"/>
              <a:t>!</a:t>
            </a:r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en-US" b="1" dirty="0" err="1"/>
              <a:t>Reeglid</a:t>
            </a:r>
            <a:r>
              <a:rPr lang="en-US" b="1" dirty="0"/>
              <a:t> ja </a:t>
            </a:r>
            <a:r>
              <a:rPr lang="en-US" b="1" dirty="0" err="1"/>
              <a:t>seadusandlus</a:t>
            </a:r>
            <a:r>
              <a:rPr lang="en-US" b="1" dirty="0"/>
              <a:t> </a:t>
            </a:r>
            <a:r>
              <a:rPr lang="en-US" b="1" dirty="0" err="1"/>
              <a:t>tegelikkusele</a:t>
            </a:r>
            <a:r>
              <a:rPr lang="en-US" b="1" dirty="0"/>
              <a:t> </a:t>
            </a:r>
            <a:r>
              <a:rPr lang="en-US" b="1" dirty="0" err="1"/>
              <a:t>vastavaks</a:t>
            </a:r>
            <a:r>
              <a:rPr lang="en-US" b="1" dirty="0"/>
              <a:t>!</a:t>
            </a:r>
          </a:p>
          <a:p>
            <a:pPr marL="0" indent="0">
              <a:buNone/>
            </a:pPr>
            <a:r>
              <a:rPr lang="en-US" b="1" dirty="0"/>
              <a:t>3. Üle vaadata </a:t>
            </a:r>
            <a:r>
              <a:rPr lang="en-US" b="1" dirty="0" err="1"/>
              <a:t>projektide</a:t>
            </a:r>
            <a:r>
              <a:rPr lang="en-US" b="1" dirty="0"/>
              <a:t> </a:t>
            </a:r>
            <a:r>
              <a:rPr lang="en-US" b="1" dirty="0" err="1"/>
              <a:t>kaasrahastamise</a:t>
            </a:r>
            <a:r>
              <a:rPr lang="en-US" b="1" dirty="0"/>
              <a:t> </a:t>
            </a:r>
            <a:r>
              <a:rPr lang="en-US" b="1" dirty="0" err="1"/>
              <a:t>põhimõtted</a:t>
            </a:r>
            <a:r>
              <a:rPr lang="en-US" b="1" dirty="0"/>
              <a:t> (ERA-NET, BONUS, JPI)</a:t>
            </a:r>
          </a:p>
          <a:p>
            <a:pPr marL="0" indent="0">
              <a:buNone/>
            </a:pPr>
            <a:r>
              <a:rPr lang="en-US" b="1" dirty="0"/>
              <a:t>4. </a:t>
            </a:r>
            <a:r>
              <a:rPr lang="en-US" b="1" dirty="0" err="1"/>
              <a:t>Arvestada</a:t>
            </a:r>
            <a:r>
              <a:rPr lang="en-US" b="1" dirty="0"/>
              <a:t> </a:t>
            </a:r>
            <a:r>
              <a:rPr lang="en-US" b="1" dirty="0" err="1"/>
              <a:t>Eesti</a:t>
            </a:r>
            <a:r>
              <a:rPr lang="en-US" b="1" dirty="0"/>
              <a:t> </a:t>
            </a:r>
            <a:r>
              <a:rPr lang="en-US" b="1" dirty="0" err="1"/>
              <a:t>siseste</a:t>
            </a:r>
            <a:r>
              <a:rPr lang="en-US" b="1" dirty="0"/>
              <a:t> </a:t>
            </a:r>
            <a:r>
              <a:rPr lang="en-US" b="1" dirty="0" err="1"/>
              <a:t>tegevuste</a:t>
            </a:r>
            <a:r>
              <a:rPr lang="en-US" b="1" dirty="0"/>
              <a:t> </a:t>
            </a:r>
            <a:r>
              <a:rPr lang="en-US" b="1" dirty="0" err="1"/>
              <a:t>puhul</a:t>
            </a:r>
            <a:r>
              <a:rPr lang="en-US" b="1" dirty="0"/>
              <a:t> (</a:t>
            </a:r>
            <a:r>
              <a:rPr lang="en-US" b="1" dirty="0" err="1"/>
              <a:t>Ministeeriumid</a:t>
            </a:r>
            <a:r>
              <a:rPr lang="en-US" b="1" dirty="0"/>
              <a:t> ja </a:t>
            </a:r>
            <a:r>
              <a:rPr lang="en-US" b="1" dirty="0" err="1"/>
              <a:t>ametid</a:t>
            </a:r>
            <a:r>
              <a:rPr lang="en-US" b="1" dirty="0"/>
              <a:t>)  </a:t>
            </a:r>
            <a:r>
              <a:rPr lang="en-US" b="1" dirty="0" err="1"/>
              <a:t>teadlaste</a:t>
            </a:r>
            <a:r>
              <a:rPr lang="en-US" b="1" dirty="0"/>
              <a:t> </a:t>
            </a:r>
            <a:r>
              <a:rPr lang="en-US" b="1" dirty="0" err="1"/>
              <a:t>projektipõhise</a:t>
            </a:r>
            <a:r>
              <a:rPr lang="en-US" b="1" dirty="0"/>
              <a:t> </a:t>
            </a:r>
            <a:r>
              <a:rPr lang="en-US" b="1" dirty="0" err="1"/>
              <a:t>rahastusmudeliga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5. </a:t>
            </a:r>
            <a:r>
              <a:rPr lang="en-US" b="1" dirty="0" err="1"/>
              <a:t>Edasine</a:t>
            </a:r>
            <a:r>
              <a:rPr lang="en-US" b="1" dirty="0"/>
              <a:t> </a:t>
            </a:r>
            <a:r>
              <a:rPr lang="en-US" b="1" dirty="0" err="1"/>
              <a:t>projektide</a:t>
            </a:r>
            <a:r>
              <a:rPr lang="en-US" b="1" dirty="0"/>
              <a:t> </a:t>
            </a:r>
            <a:r>
              <a:rPr lang="en-US" b="1" dirty="0" err="1"/>
              <a:t>haldamise</a:t>
            </a:r>
            <a:r>
              <a:rPr lang="en-US" b="1" dirty="0"/>
              <a:t> </a:t>
            </a:r>
            <a:r>
              <a:rPr lang="en-US" b="1" dirty="0" err="1"/>
              <a:t>asutusesiseste</a:t>
            </a:r>
            <a:r>
              <a:rPr lang="en-US" b="1" dirty="0"/>
              <a:t> </a:t>
            </a:r>
            <a:r>
              <a:rPr lang="en-US" b="1" dirty="0" err="1"/>
              <a:t>tugistruktuuride</a:t>
            </a:r>
            <a:r>
              <a:rPr lang="en-US" b="1" dirty="0"/>
              <a:t> </a:t>
            </a:r>
            <a:r>
              <a:rPr lang="en-US" b="1" dirty="0" err="1"/>
              <a:t>arendamine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6. </a:t>
            </a:r>
            <a:r>
              <a:rPr lang="en-US" b="1" dirty="0" err="1"/>
              <a:t>Edasijõudnud</a:t>
            </a:r>
            <a:r>
              <a:rPr lang="en-US" b="1" dirty="0"/>
              <a:t> </a:t>
            </a:r>
            <a:r>
              <a:rPr lang="en-US" b="1" dirty="0" err="1"/>
              <a:t>teadlaste</a:t>
            </a:r>
            <a:r>
              <a:rPr lang="en-US" b="1" dirty="0"/>
              <a:t> (</a:t>
            </a:r>
            <a:r>
              <a:rPr lang="en-US" b="1" dirty="0" err="1"/>
              <a:t>projektijuhtide</a:t>
            </a:r>
            <a:r>
              <a:rPr lang="en-US" b="1" dirty="0"/>
              <a:t>) </a:t>
            </a:r>
            <a:r>
              <a:rPr lang="en-US" b="1" dirty="0" err="1"/>
              <a:t>tegevusstabiilsuse</a:t>
            </a:r>
            <a:r>
              <a:rPr lang="en-US" b="1" dirty="0"/>
              <a:t> </a:t>
            </a:r>
            <a:r>
              <a:rPr lang="en-US" b="1" dirty="0" err="1"/>
              <a:t>tekitamine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7. </a:t>
            </a:r>
            <a:r>
              <a:rPr lang="en-US" b="1" dirty="0" err="1"/>
              <a:t>Teadustegevuse</a:t>
            </a:r>
            <a:r>
              <a:rPr lang="en-US" b="1" dirty="0"/>
              <a:t> </a:t>
            </a:r>
            <a:r>
              <a:rPr lang="en-US" b="1" dirty="0" err="1"/>
              <a:t>edukuse</a:t>
            </a:r>
            <a:r>
              <a:rPr lang="en-US" b="1" dirty="0"/>
              <a:t> </a:t>
            </a:r>
            <a:r>
              <a:rPr lang="en-US" b="1" dirty="0" err="1"/>
              <a:t>hindamise</a:t>
            </a:r>
            <a:r>
              <a:rPr lang="en-US" b="1" dirty="0"/>
              <a:t> </a:t>
            </a:r>
            <a:r>
              <a:rPr lang="en-US" b="1" dirty="0" err="1"/>
              <a:t>mõõdikute</a:t>
            </a:r>
            <a:r>
              <a:rPr lang="en-US" b="1" dirty="0"/>
              <a:t> </a:t>
            </a:r>
            <a:r>
              <a:rPr lang="en-US" b="1" dirty="0" err="1"/>
              <a:t>mitmekesistamine</a:t>
            </a:r>
            <a:endParaRPr lang="en-US" b="1" dirty="0"/>
          </a:p>
          <a:p>
            <a:endParaRPr lang="en-US" b="1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EEB4533-9EC9-461A-A8CE-E232099EE1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0018" y="108064"/>
            <a:ext cx="2610196" cy="1957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318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A0EE79F-62CA-4ABB-BF31-D891C631E2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2413" y="1767968"/>
            <a:ext cx="5210523" cy="4466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054383B3-3372-43E6-A392-CCC627A61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1" y="104324"/>
            <a:ext cx="5937755" cy="1188720"/>
          </a:xfrm>
        </p:spPr>
        <p:txBody>
          <a:bodyPr/>
          <a:lstStyle/>
          <a:p>
            <a:r>
              <a:rPr lang="en-US" b="1" dirty="0" err="1"/>
              <a:t>Millised</a:t>
            </a:r>
            <a:r>
              <a:rPr lang="en-US" b="1" dirty="0"/>
              <a:t> oleks </a:t>
            </a:r>
            <a:r>
              <a:rPr lang="en-US" b="1" dirty="0" err="1"/>
              <a:t>ideaalsed</a:t>
            </a:r>
            <a:r>
              <a:rPr lang="en-US" b="1" dirty="0"/>
              <a:t> </a:t>
            </a:r>
            <a:r>
              <a:rPr lang="en-US" b="1" dirty="0" err="1"/>
              <a:t>projektid</a:t>
            </a:r>
            <a:r>
              <a:rPr lang="en-US" b="1" dirty="0"/>
              <a:t> </a:t>
            </a:r>
            <a:r>
              <a:rPr lang="en-US" b="1" dirty="0" err="1"/>
              <a:t>projektijuhi</a:t>
            </a:r>
            <a:r>
              <a:rPr lang="en-US" b="1" dirty="0"/>
              <a:t> </a:t>
            </a:r>
            <a:r>
              <a:rPr lang="en-US" b="1" dirty="0" err="1"/>
              <a:t>seisukohast</a:t>
            </a:r>
            <a:r>
              <a:rPr lang="en-US" b="1" dirty="0"/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EE9A6E-BD8C-4B2C-9FC5-F6BED107942A}"/>
              </a:ext>
            </a:extLst>
          </p:cNvPr>
          <p:cNvSpPr txBox="1"/>
          <p:nvPr/>
        </p:nvSpPr>
        <p:spPr>
          <a:xfrm>
            <a:off x="108067" y="2707252"/>
            <a:ext cx="366591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err="1"/>
              <a:t>Suure</a:t>
            </a:r>
            <a:r>
              <a:rPr lang="en-US" sz="2400" b="1" dirty="0"/>
              <a:t> </a:t>
            </a:r>
            <a:r>
              <a:rPr lang="en-US" sz="2400" b="1" dirty="0" err="1"/>
              <a:t>mahuga</a:t>
            </a:r>
            <a:r>
              <a:rPr lang="en-US" sz="2400" b="1" dirty="0"/>
              <a:t> </a:t>
            </a:r>
            <a:r>
              <a:rPr lang="en-US" sz="2400" b="1" dirty="0" err="1"/>
              <a:t>projektid</a:t>
            </a:r>
            <a:endParaRPr lang="en-U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err="1"/>
              <a:t>Pika</a:t>
            </a:r>
            <a:r>
              <a:rPr lang="en-US" sz="2400" b="1" dirty="0"/>
              <a:t> </a:t>
            </a:r>
            <a:r>
              <a:rPr lang="en-US" sz="2400" b="1" dirty="0" err="1"/>
              <a:t>rahastamise</a:t>
            </a:r>
            <a:r>
              <a:rPr lang="en-US" sz="2400" b="1" dirty="0"/>
              <a:t> </a:t>
            </a:r>
            <a:r>
              <a:rPr lang="en-US" sz="2400" b="1" dirty="0" err="1"/>
              <a:t>perioodiga</a:t>
            </a:r>
            <a:r>
              <a:rPr lang="en-US" sz="2400" b="1" dirty="0"/>
              <a:t> </a:t>
            </a:r>
            <a:r>
              <a:rPr lang="en-US" sz="2400" b="1" dirty="0" err="1"/>
              <a:t>projektid</a:t>
            </a:r>
            <a:endParaRPr lang="en-U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err="1"/>
              <a:t>Lihtsate</a:t>
            </a:r>
            <a:r>
              <a:rPr lang="en-US" sz="2400" b="1" dirty="0"/>
              <a:t> </a:t>
            </a:r>
            <a:r>
              <a:rPr lang="en-US" sz="2400" b="1" dirty="0" err="1"/>
              <a:t>aruandlusreeglitega</a:t>
            </a:r>
            <a:r>
              <a:rPr lang="en-US" sz="2400" b="1" dirty="0"/>
              <a:t>/ </a:t>
            </a:r>
            <a:r>
              <a:rPr lang="en-US" sz="2400" b="1" dirty="0" err="1"/>
              <a:t>vähese</a:t>
            </a:r>
            <a:r>
              <a:rPr lang="en-US" sz="2400" b="1" dirty="0"/>
              <a:t> </a:t>
            </a:r>
            <a:r>
              <a:rPr lang="en-US" sz="2400" b="1" dirty="0" err="1"/>
              <a:t>bürokraatiaga</a:t>
            </a:r>
            <a:r>
              <a:rPr lang="en-US" sz="2400" b="1" dirty="0"/>
              <a:t> </a:t>
            </a:r>
            <a:r>
              <a:rPr lang="en-US" sz="2400" b="1" dirty="0" err="1"/>
              <a:t>projektid</a:t>
            </a:r>
            <a:r>
              <a:rPr lang="en-US" sz="2400" b="1" dirty="0"/>
              <a:t>, mis </a:t>
            </a:r>
            <a:r>
              <a:rPr lang="en-US" sz="2400" b="1" dirty="0" err="1"/>
              <a:t>katavad</a:t>
            </a:r>
            <a:r>
              <a:rPr lang="en-US" sz="2400" b="1" dirty="0"/>
              <a:t> kõik </a:t>
            </a:r>
            <a:r>
              <a:rPr lang="en-US" sz="2400" b="1" dirty="0" err="1"/>
              <a:t>projektiga</a:t>
            </a:r>
            <a:r>
              <a:rPr lang="en-US" sz="2400" b="1" dirty="0"/>
              <a:t> </a:t>
            </a:r>
            <a:r>
              <a:rPr lang="en-US" sz="2400" b="1" dirty="0" err="1"/>
              <a:t>seotud</a:t>
            </a:r>
            <a:r>
              <a:rPr lang="en-US" sz="2400" b="1" dirty="0"/>
              <a:t> </a:t>
            </a:r>
            <a:r>
              <a:rPr lang="en-US" sz="2400" b="1" dirty="0" err="1"/>
              <a:t>kulud</a:t>
            </a:r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4947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1257</TotalTime>
  <Words>314</Words>
  <Application>Microsoft Office PowerPoint</Application>
  <PresentationFormat>Ekraaniseanss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Teadlase vaade teadusrahastusele</vt:lpstr>
      <vt:lpstr>PowerPointi esitlus</vt:lpstr>
      <vt:lpstr>Isiklik kogemus senise teadlasekarjääri põhjal</vt:lpstr>
      <vt:lpstr>PowerPointi esitlus</vt:lpstr>
      <vt:lpstr>Rahastamise allikad 2005-2019</vt:lpstr>
      <vt:lpstr>Projektipõhine rahastus – midagi positiivset</vt:lpstr>
      <vt:lpstr>Projektipõhine rahastus - väljakutsed </vt:lpstr>
      <vt:lpstr>Kuidas saaks aidata teadlaskonda projektipõhise rahastuse ja piiratud võimaluste tingimustes?</vt:lpstr>
      <vt:lpstr>Millised oleks ideaalsed projektid projektijuhi seisukohast?</vt:lpstr>
      <vt:lpstr>Päriselus tuleb hakkma saada: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Teadlase vaade teadusrahastusele</dc:title>
  <dc:creator>Georg Martin</dc:creator>
  <cp:lastModifiedBy>Siret Rutiku</cp:lastModifiedBy>
  <cp:revision>39</cp:revision>
  <dcterms:created xsi:type="dcterms:W3CDTF">2019-12-08T15:20:00Z</dcterms:created>
  <dcterms:modified xsi:type="dcterms:W3CDTF">2019-12-10T07:38:32Z</dcterms:modified>
</cp:coreProperties>
</file>