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1"/>
  </p:notesMasterIdLst>
  <p:sldIdLst>
    <p:sldId id="315" r:id="rId2"/>
    <p:sldId id="384" r:id="rId3"/>
    <p:sldId id="380" r:id="rId4"/>
    <p:sldId id="383" r:id="rId5"/>
    <p:sldId id="344" r:id="rId6"/>
    <p:sldId id="381" r:id="rId7"/>
    <p:sldId id="379" r:id="rId8"/>
    <p:sldId id="378" r:id="rId9"/>
    <p:sldId id="396" r:id="rId10"/>
    <p:sldId id="377" r:id="rId11"/>
    <p:sldId id="385" r:id="rId12"/>
    <p:sldId id="337" r:id="rId13"/>
    <p:sldId id="339" r:id="rId14"/>
    <p:sldId id="340" r:id="rId15"/>
    <p:sldId id="338" r:id="rId16"/>
    <p:sldId id="364" r:id="rId17"/>
    <p:sldId id="356" r:id="rId18"/>
    <p:sldId id="362" r:id="rId19"/>
    <p:sldId id="363" r:id="rId20"/>
    <p:sldId id="386" r:id="rId21"/>
    <p:sldId id="388" r:id="rId22"/>
    <p:sldId id="336" r:id="rId23"/>
    <p:sldId id="393" r:id="rId24"/>
    <p:sldId id="394" r:id="rId25"/>
    <p:sldId id="349" r:id="rId26"/>
    <p:sldId id="387" r:id="rId27"/>
    <p:sldId id="399" r:id="rId28"/>
    <p:sldId id="395" r:id="rId29"/>
    <p:sldId id="350" r:id="rId30"/>
    <p:sldId id="357" r:id="rId31"/>
    <p:sldId id="360" r:id="rId32"/>
    <p:sldId id="361" r:id="rId33"/>
    <p:sldId id="400" r:id="rId34"/>
    <p:sldId id="352" r:id="rId35"/>
    <p:sldId id="365" r:id="rId36"/>
    <p:sldId id="367" r:id="rId37"/>
    <p:sldId id="390" r:id="rId38"/>
    <p:sldId id="391" r:id="rId39"/>
    <p:sldId id="373" r:id="rId4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ar Konist" initials="AK" lastIdx="1" clrIdx="0">
    <p:extLst>
      <p:ext uri="{19B8F6BF-5375-455C-9EA6-DF929625EA0E}">
        <p15:presenceInfo xmlns:p15="http://schemas.microsoft.com/office/powerpoint/2012/main" userId="Alar Koni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4C4E"/>
    <a:srgbClr val="808285"/>
    <a:srgbClr val="96004F"/>
    <a:srgbClr val="4D4D4F"/>
    <a:srgbClr val="C9C9C9"/>
    <a:srgbClr val="D385A9"/>
    <a:srgbClr val="C25B88"/>
    <a:srgbClr val="C7C8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Kujunduslaad 1 – rõhk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Kujunduslaad 1 – rõhk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37" autoAdjust="0"/>
    <p:restoredTop sz="90305" autoAdjust="0"/>
  </p:normalViewPr>
  <p:slideViewPr>
    <p:cSldViewPr snapToGrid="0" snapToObjects="1" showGuides="1">
      <p:cViewPr>
        <p:scale>
          <a:sx n="60" d="100"/>
          <a:sy n="60" d="100"/>
        </p:scale>
        <p:origin x="426" y="14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'Total CO2 emissions'!$Z$4</c:f>
              <c:strCache>
                <c:ptCount val="1"/>
                <c:pt idx="0">
                  <c:v>Eesti</c:v>
                </c:pt>
              </c:strCache>
            </c:strRef>
          </c:tx>
          <c:spPr>
            <a:ln w="28575" cap="rnd">
              <a:solidFill>
                <a:schemeClr val="accent1"/>
              </a:solidFill>
              <a:round/>
            </a:ln>
            <a:effectLst/>
          </c:spPr>
          <c:marker>
            <c:symbol val="none"/>
          </c:marker>
          <c:cat>
            <c:numRef>
              <c:f>'Total CO2 emissions'!$Y$5:$Y$10</c:f>
              <c:numCache>
                <c:formatCode>General</c:formatCode>
                <c:ptCount val="6"/>
                <c:pt idx="0">
                  <c:v>1990</c:v>
                </c:pt>
                <c:pt idx="1">
                  <c:v>1995</c:v>
                </c:pt>
                <c:pt idx="2">
                  <c:v>2000</c:v>
                </c:pt>
                <c:pt idx="3">
                  <c:v>2005</c:v>
                </c:pt>
                <c:pt idx="4">
                  <c:v>2010</c:v>
                </c:pt>
                <c:pt idx="5">
                  <c:v>2015</c:v>
                </c:pt>
              </c:numCache>
            </c:numRef>
          </c:cat>
          <c:val>
            <c:numRef>
              <c:f>'Total CO2 emissions'!$Z$5:$Z$10</c:f>
              <c:numCache>
                <c:formatCode>General</c:formatCode>
                <c:ptCount val="6"/>
                <c:pt idx="0">
                  <c:v>35.01</c:v>
                </c:pt>
                <c:pt idx="1">
                  <c:v>15.89</c:v>
                </c:pt>
                <c:pt idx="2">
                  <c:v>14.45</c:v>
                </c:pt>
                <c:pt idx="3">
                  <c:v>16.75</c:v>
                </c:pt>
                <c:pt idx="4">
                  <c:v>18.559999999999999</c:v>
                </c:pt>
                <c:pt idx="5">
                  <c:v>15.15</c:v>
                </c:pt>
              </c:numCache>
            </c:numRef>
          </c:val>
          <c:smooth val="0"/>
          <c:extLst xmlns:c16r2="http://schemas.microsoft.com/office/drawing/2015/06/chart">
            <c:ext xmlns:c16="http://schemas.microsoft.com/office/drawing/2014/chart" uri="{C3380CC4-5D6E-409C-BE32-E72D297353CC}">
              <c16:uniqueId val="{00000000-55F3-4469-8190-9A668CBA35EE}"/>
            </c:ext>
          </c:extLst>
        </c:ser>
        <c:ser>
          <c:idx val="1"/>
          <c:order val="1"/>
          <c:tx>
            <c:strRef>
              <c:f>'Total CO2 emissions'!$AA$4</c:f>
              <c:strCache>
                <c:ptCount val="1"/>
                <c:pt idx="0">
                  <c:v>EL-28</c:v>
                </c:pt>
              </c:strCache>
            </c:strRef>
          </c:tx>
          <c:spPr>
            <a:ln w="28575" cap="rnd">
              <a:solidFill>
                <a:schemeClr val="accent2"/>
              </a:solidFill>
              <a:round/>
            </a:ln>
            <a:effectLst/>
          </c:spPr>
          <c:marker>
            <c:symbol val="none"/>
          </c:marker>
          <c:cat>
            <c:numRef>
              <c:f>'Total CO2 emissions'!$Y$5:$Y$10</c:f>
              <c:numCache>
                <c:formatCode>General</c:formatCode>
                <c:ptCount val="6"/>
                <c:pt idx="0">
                  <c:v>1990</c:v>
                </c:pt>
                <c:pt idx="1">
                  <c:v>1995</c:v>
                </c:pt>
                <c:pt idx="2">
                  <c:v>2000</c:v>
                </c:pt>
                <c:pt idx="3">
                  <c:v>2005</c:v>
                </c:pt>
                <c:pt idx="4">
                  <c:v>2010</c:v>
                </c:pt>
                <c:pt idx="5">
                  <c:v>2015</c:v>
                </c:pt>
              </c:numCache>
            </c:numRef>
          </c:cat>
          <c:val>
            <c:numRef>
              <c:f>'Total CO2 emissions'!$AA$5:$AA$10</c:f>
              <c:numCache>
                <c:formatCode>General</c:formatCode>
                <c:ptCount val="6"/>
                <c:pt idx="0">
                  <c:v>4024.21</c:v>
                </c:pt>
                <c:pt idx="1">
                  <c:v>3812.2</c:v>
                </c:pt>
                <c:pt idx="2">
                  <c:v>3786.27</c:v>
                </c:pt>
                <c:pt idx="3">
                  <c:v>3922.78</c:v>
                </c:pt>
                <c:pt idx="4">
                  <c:v>3612.61</c:v>
                </c:pt>
                <c:pt idx="5">
                  <c:v>3216.06</c:v>
                </c:pt>
              </c:numCache>
            </c:numRef>
          </c:val>
          <c:smooth val="0"/>
          <c:extLst xmlns:c16r2="http://schemas.microsoft.com/office/drawing/2015/06/chart">
            <c:ext xmlns:c16="http://schemas.microsoft.com/office/drawing/2014/chart" uri="{C3380CC4-5D6E-409C-BE32-E72D297353CC}">
              <c16:uniqueId val="{00000001-55F3-4469-8190-9A668CBA35EE}"/>
            </c:ext>
          </c:extLst>
        </c:ser>
        <c:ser>
          <c:idx val="2"/>
          <c:order val="2"/>
          <c:tx>
            <c:strRef>
              <c:f>'Total CO2 emissions'!$AB$4</c:f>
              <c:strCache>
                <c:ptCount val="1"/>
                <c:pt idx="0">
                  <c:v>Ameerika Ühendriigid</c:v>
                </c:pt>
              </c:strCache>
            </c:strRef>
          </c:tx>
          <c:spPr>
            <a:ln w="28575" cap="rnd">
              <a:solidFill>
                <a:schemeClr val="accent3"/>
              </a:solidFill>
              <a:round/>
            </a:ln>
            <a:effectLst/>
          </c:spPr>
          <c:marker>
            <c:symbol val="none"/>
          </c:marker>
          <c:cat>
            <c:numRef>
              <c:f>'Total CO2 emissions'!$Y$5:$Y$10</c:f>
              <c:numCache>
                <c:formatCode>General</c:formatCode>
                <c:ptCount val="6"/>
                <c:pt idx="0">
                  <c:v>1990</c:v>
                </c:pt>
                <c:pt idx="1">
                  <c:v>1995</c:v>
                </c:pt>
                <c:pt idx="2">
                  <c:v>2000</c:v>
                </c:pt>
                <c:pt idx="3">
                  <c:v>2005</c:v>
                </c:pt>
                <c:pt idx="4">
                  <c:v>2010</c:v>
                </c:pt>
                <c:pt idx="5">
                  <c:v>2015</c:v>
                </c:pt>
              </c:numCache>
            </c:numRef>
          </c:cat>
          <c:val>
            <c:numRef>
              <c:f>'Total CO2 emissions'!$AB$5:$AB$10</c:f>
              <c:numCache>
                <c:formatCode>General</c:formatCode>
                <c:ptCount val="6"/>
                <c:pt idx="0">
                  <c:v>4803.08</c:v>
                </c:pt>
                <c:pt idx="1">
                  <c:v>5073.8999999999996</c:v>
                </c:pt>
                <c:pt idx="2">
                  <c:v>5729.87</c:v>
                </c:pt>
                <c:pt idx="3">
                  <c:v>5703.22</c:v>
                </c:pt>
                <c:pt idx="4">
                  <c:v>5352.12</c:v>
                </c:pt>
                <c:pt idx="5">
                  <c:v>4928.6099999999997</c:v>
                </c:pt>
              </c:numCache>
            </c:numRef>
          </c:val>
          <c:smooth val="0"/>
          <c:extLst xmlns:c16r2="http://schemas.microsoft.com/office/drawing/2015/06/chart">
            <c:ext xmlns:c16="http://schemas.microsoft.com/office/drawing/2014/chart" uri="{C3380CC4-5D6E-409C-BE32-E72D297353CC}">
              <c16:uniqueId val="{00000002-55F3-4469-8190-9A668CBA35EE}"/>
            </c:ext>
          </c:extLst>
        </c:ser>
        <c:ser>
          <c:idx val="3"/>
          <c:order val="3"/>
          <c:tx>
            <c:strRef>
              <c:f>'Total CO2 emissions'!$AC$4</c:f>
              <c:strCache>
                <c:ptCount val="1"/>
                <c:pt idx="0">
                  <c:v>Hiina</c:v>
                </c:pt>
              </c:strCache>
            </c:strRef>
          </c:tx>
          <c:spPr>
            <a:ln w="28575" cap="rnd">
              <a:solidFill>
                <a:schemeClr val="accent4"/>
              </a:solidFill>
              <a:round/>
            </a:ln>
            <a:effectLst/>
          </c:spPr>
          <c:marker>
            <c:symbol val="none"/>
          </c:marker>
          <c:cat>
            <c:numRef>
              <c:f>'Total CO2 emissions'!$Y$5:$Y$10</c:f>
              <c:numCache>
                <c:formatCode>General</c:formatCode>
                <c:ptCount val="6"/>
                <c:pt idx="0">
                  <c:v>1990</c:v>
                </c:pt>
                <c:pt idx="1">
                  <c:v>1995</c:v>
                </c:pt>
                <c:pt idx="2">
                  <c:v>2000</c:v>
                </c:pt>
                <c:pt idx="3">
                  <c:v>2005</c:v>
                </c:pt>
                <c:pt idx="4">
                  <c:v>2010</c:v>
                </c:pt>
                <c:pt idx="5">
                  <c:v>2015</c:v>
                </c:pt>
              </c:numCache>
            </c:numRef>
          </c:cat>
          <c:val>
            <c:numRef>
              <c:f>'Total CO2 emissions'!$AC$5:$AC$10</c:f>
              <c:numCache>
                <c:formatCode>General</c:formatCode>
                <c:ptCount val="6"/>
                <c:pt idx="0">
                  <c:v>2088.85</c:v>
                </c:pt>
                <c:pt idx="1">
                  <c:v>2900.27</c:v>
                </c:pt>
                <c:pt idx="2">
                  <c:v>3099.69</c:v>
                </c:pt>
                <c:pt idx="3">
                  <c:v>5407.52</c:v>
                </c:pt>
                <c:pt idx="4">
                  <c:v>7832.72</c:v>
                </c:pt>
                <c:pt idx="5">
                  <c:v>9101.3799999999992</c:v>
                </c:pt>
              </c:numCache>
            </c:numRef>
          </c:val>
          <c:smooth val="0"/>
          <c:extLst xmlns:c16r2="http://schemas.microsoft.com/office/drawing/2015/06/chart">
            <c:ext xmlns:c16="http://schemas.microsoft.com/office/drawing/2014/chart" uri="{C3380CC4-5D6E-409C-BE32-E72D297353CC}">
              <c16:uniqueId val="{00000003-55F3-4469-8190-9A668CBA35EE}"/>
            </c:ext>
          </c:extLst>
        </c:ser>
        <c:ser>
          <c:idx val="4"/>
          <c:order val="4"/>
          <c:tx>
            <c:strRef>
              <c:f>'Total CO2 emissions'!$AD$4</c:f>
              <c:strCache>
                <c:ptCount val="1"/>
                <c:pt idx="0">
                  <c:v>India</c:v>
                </c:pt>
              </c:strCache>
            </c:strRef>
          </c:tx>
          <c:spPr>
            <a:ln w="28575" cap="rnd">
              <a:solidFill>
                <a:srgbClr val="FF0000"/>
              </a:solidFill>
              <a:round/>
            </a:ln>
            <a:effectLst/>
          </c:spPr>
          <c:marker>
            <c:symbol val="none"/>
          </c:marker>
          <c:cat>
            <c:numRef>
              <c:f>'Total CO2 emissions'!$Y$5:$Y$10</c:f>
              <c:numCache>
                <c:formatCode>General</c:formatCode>
                <c:ptCount val="6"/>
                <c:pt idx="0">
                  <c:v>1990</c:v>
                </c:pt>
                <c:pt idx="1">
                  <c:v>1995</c:v>
                </c:pt>
                <c:pt idx="2">
                  <c:v>2000</c:v>
                </c:pt>
                <c:pt idx="3">
                  <c:v>2005</c:v>
                </c:pt>
                <c:pt idx="4">
                  <c:v>2010</c:v>
                </c:pt>
                <c:pt idx="5">
                  <c:v>2015</c:v>
                </c:pt>
              </c:numCache>
            </c:numRef>
          </c:cat>
          <c:val>
            <c:numRef>
              <c:f>'Total CO2 emissions'!$AD$5:$AD$10</c:f>
              <c:numCache>
                <c:formatCode>General</c:formatCode>
                <c:ptCount val="6"/>
                <c:pt idx="0">
                  <c:v>529.05999999999995</c:v>
                </c:pt>
                <c:pt idx="1">
                  <c:v>703.33</c:v>
                </c:pt>
                <c:pt idx="2">
                  <c:v>885.05</c:v>
                </c:pt>
                <c:pt idx="3">
                  <c:v>1073.7</c:v>
                </c:pt>
                <c:pt idx="4">
                  <c:v>1583.43</c:v>
                </c:pt>
                <c:pt idx="5">
                  <c:v>2026.7</c:v>
                </c:pt>
              </c:numCache>
            </c:numRef>
          </c:val>
          <c:smooth val="0"/>
          <c:extLst xmlns:c16r2="http://schemas.microsoft.com/office/drawing/2015/06/chart">
            <c:ext xmlns:c16="http://schemas.microsoft.com/office/drawing/2014/chart" uri="{C3380CC4-5D6E-409C-BE32-E72D297353CC}">
              <c16:uniqueId val="{00000004-55F3-4469-8190-9A668CBA35EE}"/>
            </c:ext>
          </c:extLst>
        </c:ser>
        <c:ser>
          <c:idx val="5"/>
          <c:order val="5"/>
          <c:tx>
            <c:strRef>
              <c:f>'Total CO2 emissions'!$AE$4</c:f>
              <c:strCache>
                <c:ptCount val="1"/>
                <c:pt idx="0">
                  <c:v>Maailm</c:v>
                </c:pt>
              </c:strCache>
            </c:strRef>
          </c:tx>
          <c:spPr>
            <a:ln w="28575" cap="rnd">
              <a:solidFill>
                <a:schemeClr val="tx1"/>
              </a:solidFill>
              <a:round/>
            </a:ln>
            <a:effectLst/>
          </c:spPr>
          <c:marker>
            <c:symbol val="none"/>
          </c:marker>
          <c:cat>
            <c:numRef>
              <c:f>'Total CO2 emissions'!$Y$5:$Y$10</c:f>
              <c:numCache>
                <c:formatCode>General</c:formatCode>
                <c:ptCount val="6"/>
                <c:pt idx="0">
                  <c:v>1990</c:v>
                </c:pt>
                <c:pt idx="1">
                  <c:v>1995</c:v>
                </c:pt>
                <c:pt idx="2">
                  <c:v>2000</c:v>
                </c:pt>
                <c:pt idx="3">
                  <c:v>2005</c:v>
                </c:pt>
                <c:pt idx="4">
                  <c:v>2010</c:v>
                </c:pt>
                <c:pt idx="5">
                  <c:v>2015</c:v>
                </c:pt>
              </c:numCache>
            </c:numRef>
          </c:cat>
          <c:val>
            <c:numRef>
              <c:f>'Total CO2 emissions'!$AE$5:$AE$10</c:f>
              <c:numCache>
                <c:formatCode>General</c:formatCode>
                <c:ptCount val="6"/>
                <c:pt idx="0">
                  <c:v>20521.11</c:v>
                </c:pt>
                <c:pt idx="1">
                  <c:v>21387.24</c:v>
                </c:pt>
                <c:pt idx="2">
                  <c:v>23239.77</c:v>
                </c:pt>
                <c:pt idx="3">
                  <c:v>27074.799999999999</c:v>
                </c:pt>
                <c:pt idx="4">
                  <c:v>30571.35</c:v>
                </c:pt>
                <c:pt idx="5">
                  <c:v>32430.86</c:v>
                </c:pt>
              </c:numCache>
            </c:numRef>
          </c:val>
          <c:smooth val="0"/>
          <c:extLst xmlns:c16r2="http://schemas.microsoft.com/office/drawing/2015/06/chart">
            <c:ext xmlns:c16="http://schemas.microsoft.com/office/drawing/2014/chart" uri="{C3380CC4-5D6E-409C-BE32-E72D297353CC}">
              <c16:uniqueId val="{00000000-9D1A-4B04-838A-CCB4B8B4BA6D}"/>
            </c:ext>
          </c:extLst>
        </c:ser>
        <c:dLbls>
          <c:showLegendKey val="0"/>
          <c:showVal val="0"/>
          <c:showCatName val="0"/>
          <c:showSerName val="0"/>
          <c:showPercent val="0"/>
          <c:showBubbleSize val="0"/>
        </c:dLbls>
        <c:smooth val="0"/>
        <c:axId val="318577672"/>
        <c:axId val="318577280"/>
      </c:lineChart>
      <c:catAx>
        <c:axId val="3185776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t-EE"/>
                  <a:t>Aasta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577280"/>
        <c:crosses val="autoZero"/>
        <c:auto val="1"/>
        <c:lblAlgn val="ctr"/>
        <c:lblOffset val="100"/>
        <c:noMultiLvlLbl val="0"/>
      </c:catAx>
      <c:valAx>
        <c:axId val="318577280"/>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t-EE"/>
                  <a:t>CO</a:t>
                </a:r>
                <a:r>
                  <a:rPr lang="et-EE" baseline="-25000"/>
                  <a:t>2</a:t>
                </a:r>
                <a:r>
                  <a:rPr lang="et-EE"/>
                  <a:t> emissioon</a:t>
                </a:r>
                <a:r>
                  <a:rPr lang="et-EE" baseline="0"/>
                  <a:t> [Mt]</a:t>
                </a:r>
                <a:endParaRPr lang="et-EE"/>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5776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09702476099879"/>
          <c:y val="9.3608500064567751E-2"/>
          <c:w val="0.87287922319805356"/>
          <c:h val="0.72261870294882991"/>
        </c:manualLayout>
      </c:layout>
      <c:lineChart>
        <c:grouping val="standard"/>
        <c:varyColors val="0"/>
        <c:ser>
          <c:idx val="0"/>
          <c:order val="0"/>
          <c:tx>
            <c:strRef>
              <c:f>'Total CO2 emissions'!$AH$4</c:f>
              <c:strCache>
                <c:ptCount val="1"/>
                <c:pt idx="0">
                  <c:v>Eesti</c:v>
                </c:pt>
              </c:strCache>
            </c:strRef>
          </c:tx>
          <c:spPr>
            <a:ln w="28575" cap="rnd">
              <a:solidFill>
                <a:schemeClr val="accent1"/>
              </a:solidFill>
              <a:round/>
            </a:ln>
            <a:effectLst/>
          </c:spPr>
          <c:marker>
            <c:symbol val="none"/>
          </c:marker>
          <c:cat>
            <c:numRef>
              <c:f>'Total CO2 emissions'!$AG$5:$AG$9</c:f>
              <c:numCache>
                <c:formatCode>General</c:formatCode>
                <c:ptCount val="5"/>
                <c:pt idx="0">
                  <c:v>1995</c:v>
                </c:pt>
                <c:pt idx="1">
                  <c:v>2000</c:v>
                </c:pt>
                <c:pt idx="2">
                  <c:v>2005</c:v>
                </c:pt>
                <c:pt idx="3">
                  <c:v>2010</c:v>
                </c:pt>
                <c:pt idx="4">
                  <c:v>2015</c:v>
                </c:pt>
              </c:numCache>
            </c:numRef>
          </c:cat>
          <c:val>
            <c:numRef>
              <c:f>'Total CO2 emissions'!$AH$5:$AH$9</c:f>
              <c:numCache>
                <c:formatCode>0\.0</c:formatCode>
                <c:ptCount val="5"/>
                <c:pt idx="0">
                  <c:v>-54.612967723507566</c:v>
                </c:pt>
                <c:pt idx="1">
                  <c:v>-58.72607826335333</c:v>
                </c:pt>
                <c:pt idx="2">
                  <c:v>-52.156526706655235</c:v>
                </c:pt>
                <c:pt idx="3">
                  <c:v>-46.986575264210231</c:v>
                </c:pt>
                <c:pt idx="4">
                  <c:v>-56.726649528706083</c:v>
                </c:pt>
              </c:numCache>
            </c:numRef>
          </c:val>
          <c:smooth val="0"/>
          <c:extLst xmlns:c16r2="http://schemas.microsoft.com/office/drawing/2015/06/chart">
            <c:ext xmlns:c16="http://schemas.microsoft.com/office/drawing/2014/chart" uri="{C3380CC4-5D6E-409C-BE32-E72D297353CC}">
              <c16:uniqueId val="{00000000-3E0B-499F-A370-DD39B9C00C3A}"/>
            </c:ext>
          </c:extLst>
        </c:ser>
        <c:ser>
          <c:idx val="1"/>
          <c:order val="1"/>
          <c:tx>
            <c:strRef>
              <c:f>'Total CO2 emissions'!$AI$4</c:f>
              <c:strCache>
                <c:ptCount val="1"/>
                <c:pt idx="0">
                  <c:v>EL-28</c:v>
                </c:pt>
              </c:strCache>
            </c:strRef>
          </c:tx>
          <c:spPr>
            <a:ln w="28575" cap="rnd">
              <a:solidFill>
                <a:schemeClr val="accent2"/>
              </a:solidFill>
              <a:round/>
            </a:ln>
            <a:effectLst/>
          </c:spPr>
          <c:marker>
            <c:symbol val="none"/>
          </c:marker>
          <c:cat>
            <c:numRef>
              <c:f>'Total CO2 emissions'!$AG$5:$AG$9</c:f>
              <c:numCache>
                <c:formatCode>General</c:formatCode>
                <c:ptCount val="5"/>
                <c:pt idx="0">
                  <c:v>1995</c:v>
                </c:pt>
                <c:pt idx="1">
                  <c:v>2000</c:v>
                </c:pt>
                <c:pt idx="2">
                  <c:v>2005</c:v>
                </c:pt>
                <c:pt idx="3">
                  <c:v>2010</c:v>
                </c:pt>
                <c:pt idx="4">
                  <c:v>2015</c:v>
                </c:pt>
              </c:numCache>
            </c:numRef>
          </c:cat>
          <c:val>
            <c:numRef>
              <c:f>'Total CO2 emissions'!$AI$5:$AI$9</c:f>
              <c:numCache>
                <c:formatCode>0\.0</c:formatCode>
                <c:ptCount val="5"/>
                <c:pt idx="0">
                  <c:v>-5.2683632315411035</c:v>
                </c:pt>
                <c:pt idx="1">
                  <c:v>-5.912713302735197</c:v>
                </c:pt>
                <c:pt idx="2">
                  <c:v>-2.5204947057931828</c:v>
                </c:pt>
                <c:pt idx="3">
                  <c:v>-10.22809445829119</c:v>
                </c:pt>
                <c:pt idx="4">
                  <c:v>-20.082202469553032</c:v>
                </c:pt>
              </c:numCache>
            </c:numRef>
          </c:val>
          <c:smooth val="0"/>
          <c:extLst xmlns:c16r2="http://schemas.microsoft.com/office/drawing/2015/06/chart">
            <c:ext xmlns:c16="http://schemas.microsoft.com/office/drawing/2014/chart" uri="{C3380CC4-5D6E-409C-BE32-E72D297353CC}">
              <c16:uniqueId val="{00000001-3E0B-499F-A370-DD39B9C00C3A}"/>
            </c:ext>
          </c:extLst>
        </c:ser>
        <c:ser>
          <c:idx val="2"/>
          <c:order val="2"/>
          <c:tx>
            <c:strRef>
              <c:f>'Total CO2 emissions'!$AJ$4</c:f>
              <c:strCache>
                <c:ptCount val="1"/>
                <c:pt idx="0">
                  <c:v>Ameerika Ühendriigid</c:v>
                </c:pt>
              </c:strCache>
            </c:strRef>
          </c:tx>
          <c:spPr>
            <a:ln w="28575" cap="rnd">
              <a:solidFill>
                <a:schemeClr val="accent3"/>
              </a:solidFill>
              <a:round/>
            </a:ln>
            <a:effectLst/>
          </c:spPr>
          <c:marker>
            <c:symbol val="none"/>
          </c:marker>
          <c:cat>
            <c:numRef>
              <c:f>'Total CO2 emissions'!$AG$5:$AG$9</c:f>
              <c:numCache>
                <c:formatCode>General</c:formatCode>
                <c:ptCount val="5"/>
                <c:pt idx="0">
                  <c:v>1995</c:v>
                </c:pt>
                <c:pt idx="1">
                  <c:v>2000</c:v>
                </c:pt>
                <c:pt idx="2">
                  <c:v>2005</c:v>
                </c:pt>
                <c:pt idx="3">
                  <c:v>2010</c:v>
                </c:pt>
                <c:pt idx="4">
                  <c:v>2015</c:v>
                </c:pt>
              </c:numCache>
            </c:numRef>
          </c:cat>
          <c:val>
            <c:numRef>
              <c:f>'Total CO2 emissions'!$AJ$5:$AJ$9</c:f>
              <c:numCache>
                <c:formatCode>0\.0</c:formatCode>
                <c:ptCount val="5"/>
                <c:pt idx="0">
                  <c:v>5.6384653180875546</c:v>
                </c:pt>
                <c:pt idx="1">
                  <c:v>19.295743564546083</c:v>
                </c:pt>
                <c:pt idx="2">
                  <c:v>18.740891261440581</c:v>
                </c:pt>
                <c:pt idx="3">
                  <c:v>11.430998442665956</c:v>
                </c:pt>
                <c:pt idx="4">
                  <c:v>2.6135313174046599</c:v>
                </c:pt>
              </c:numCache>
            </c:numRef>
          </c:val>
          <c:smooth val="0"/>
          <c:extLst xmlns:c16r2="http://schemas.microsoft.com/office/drawing/2015/06/chart">
            <c:ext xmlns:c16="http://schemas.microsoft.com/office/drawing/2014/chart" uri="{C3380CC4-5D6E-409C-BE32-E72D297353CC}">
              <c16:uniqueId val="{00000002-3E0B-499F-A370-DD39B9C00C3A}"/>
            </c:ext>
          </c:extLst>
        </c:ser>
        <c:ser>
          <c:idx val="3"/>
          <c:order val="3"/>
          <c:tx>
            <c:strRef>
              <c:f>'Total CO2 emissions'!$AK$4</c:f>
              <c:strCache>
                <c:ptCount val="1"/>
                <c:pt idx="0">
                  <c:v>Hiina</c:v>
                </c:pt>
              </c:strCache>
            </c:strRef>
          </c:tx>
          <c:spPr>
            <a:ln w="28575" cap="rnd">
              <a:solidFill>
                <a:schemeClr val="accent4"/>
              </a:solidFill>
              <a:round/>
            </a:ln>
            <a:effectLst/>
          </c:spPr>
          <c:marker>
            <c:symbol val="none"/>
          </c:marker>
          <c:cat>
            <c:numRef>
              <c:f>'Total CO2 emissions'!$AG$5:$AG$9</c:f>
              <c:numCache>
                <c:formatCode>General</c:formatCode>
                <c:ptCount val="5"/>
                <c:pt idx="0">
                  <c:v>1995</c:v>
                </c:pt>
                <c:pt idx="1">
                  <c:v>2000</c:v>
                </c:pt>
                <c:pt idx="2">
                  <c:v>2005</c:v>
                </c:pt>
                <c:pt idx="3">
                  <c:v>2010</c:v>
                </c:pt>
                <c:pt idx="4">
                  <c:v>2015</c:v>
                </c:pt>
              </c:numCache>
            </c:numRef>
          </c:cat>
          <c:val>
            <c:numRef>
              <c:f>'Total CO2 emissions'!$AK$5:$AK$9</c:f>
              <c:numCache>
                <c:formatCode>0\.0</c:formatCode>
                <c:ptCount val="5"/>
                <c:pt idx="0">
                  <c:v>38.845297651817987</c:v>
                </c:pt>
                <c:pt idx="1">
                  <c:v>48.392177513943082</c:v>
                </c:pt>
                <c:pt idx="2">
                  <c:v>158.875457787778</c:v>
                </c:pt>
                <c:pt idx="3">
                  <c:v>274.97761926418849</c:v>
                </c:pt>
                <c:pt idx="4">
                  <c:v>335.71247337051483</c:v>
                </c:pt>
              </c:numCache>
            </c:numRef>
          </c:val>
          <c:smooth val="0"/>
          <c:extLst xmlns:c16r2="http://schemas.microsoft.com/office/drawing/2015/06/chart">
            <c:ext xmlns:c16="http://schemas.microsoft.com/office/drawing/2014/chart" uri="{C3380CC4-5D6E-409C-BE32-E72D297353CC}">
              <c16:uniqueId val="{00000003-3E0B-499F-A370-DD39B9C00C3A}"/>
            </c:ext>
          </c:extLst>
        </c:ser>
        <c:ser>
          <c:idx val="4"/>
          <c:order val="4"/>
          <c:tx>
            <c:strRef>
              <c:f>'Total CO2 emissions'!$AL$4</c:f>
              <c:strCache>
                <c:ptCount val="1"/>
                <c:pt idx="0">
                  <c:v>India</c:v>
                </c:pt>
              </c:strCache>
            </c:strRef>
          </c:tx>
          <c:spPr>
            <a:ln w="28575" cap="rnd">
              <a:solidFill>
                <a:srgbClr val="FF0000"/>
              </a:solidFill>
              <a:round/>
            </a:ln>
            <a:effectLst/>
          </c:spPr>
          <c:marker>
            <c:symbol val="none"/>
          </c:marker>
          <c:cat>
            <c:numRef>
              <c:f>'Total CO2 emissions'!$AG$5:$AG$9</c:f>
              <c:numCache>
                <c:formatCode>General</c:formatCode>
                <c:ptCount val="5"/>
                <c:pt idx="0">
                  <c:v>1995</c:v>
                </c:pt>
                <c:pt idx="1">
                  <c:v>2000</c:v>
                </c:pt>
                <c:pt idx="2">
                  <c:v>2005</c:v>
                </c:pt>
                <c:pt idx="3">
                  <c:v>2010</c:v>
                </c:pt>
                <c:pt idx="4">
                  <c:v>2015</c:v>
                </c:pt>
              </c:numCache>
            </c:numRef>
          </c:cat>
          <c:val>
            <c:numRef>
              <c:f>'Total CO2 emissions'!$AL$5:$AL$9</c:f>
              <c:numCache>
                <c:formatCode>0\.0</c:formatCode>
                <c:ptCount val="5"/>
                <c:pt idx="0">
                  <c:v>32.939553169772829</c:v>
                </c:pt>
                <c:pt idx="1">
                  <c:v>67.287264204438074</c:v>
                </c:pt>
                <c:pt idx="2">
                  <c:v>102.9448455751711</c:v>
                </c:pt>
                <c:pt idx="3">
                  <c:v>199.29119570559109</c:v>
                </c:pt>
                <c:pt idx="4">
                  <c:v>283.07564359429938</c:v>
                </c:pt>
              </c:numCache>
            </c:numRef>
          </c:val>
          <c:smooth val="0"/>
          <c:extLst xmlns:c16r2="http://schemas.microsoft.com/office/drawing/2015/06/chart">
            <c:ext xmlns:c16="http://schemas.microsoft.com/office/drawing/2014/chart" uri="{C3380CC4-5D6E-409C-BE32-E72D297353CC}">
              <c16:uniqueId val="{00000004-3E0B-499F-A370-DD39B9C00C3A}"/>
            </c:ext>
          </c:extLst>
        </c:ser>
        <c:ser>
          <c:idx val="5"/>
          <c:order val="5"/>
          <c:tx>
            <c:strRef>
              <c:f>'Total CO2 emissions'!$AM$4</c:f>
              <c:strCache>
                <c:ptCount val="1"/>
                <c:pt idx="0">
                  <c:v>Maailm</c:v>
                </c:pt>
              </c:strCache>
            </c:strRef>
          </c:tx>
          <c:spPr>
            <a:ln w="28575" cap="rnd">
              <a:solidFill>
                <a:schemeClr val="tx1"/>
              </a:solidFill>
              <a:round/>
            </a:ln>
            <a:effectLst/>
          </c:spPr>
          <c:marker>
            <c:symbol val="none"/>
          </c:marker>
          <c:cat>
            <c:numRef>
              <c:f>'Total CO2 emissions'!$AG$5:$AG$9</c:f>
              <c:numCache>
                <c:formatCode>General</c:formatCode>
                <c:ptCount val="5"/>
                <c:pt idx="0">
                  <c:v>1995</c:v>
                </c:pt>
                <c:pt idx="1">
                  <c:v>2000</c:v>
                </c:pt>
                <c:pt idx="2">
                  <c:v>2005</c:v>
                </c:pt>
                <c:pt idx="3">
                  <c:v>2010</c:v>
                </c:pt>
                <c:pt idx="4">
                  <c:v>2015</c:v>
                </c:pt>
              </c:numCache>
            </c:numRef>
          </c:cat>
          <c:val>
            <c:numRef>
              <c:f>'Total CO2 emissions'!$AM$5:$AM$9</c:f>
              <c:numCache>
                <c:formatCode>0\.0</c:formatCode>
                <c:ptCount val="5"/>
                <c:pt idx="0">
                  <c:v>4.220678121212746</c:v>
                </c:pt>
                <c:pt idx="1">
                  <c:v>13.248113771623462</c:v>
                </c:pt>
                <c:pt idx="2">
                  <c:v>31.936332878679558</c:v>
                </c:pt>
                <c:pt idx="3">
                  <c:v>48.97512853836853</c:v>
                </c:pt>
                <c:pt idx="4">
                  <c:v>58.036577943395848</c:v>
                </c:pt>
              </c:numCache>
            </c:numRef>
          </c:val>
          <c:smooth val="0"/>
          <c:extLst xmlns:c16r2="http://schemas.microsoft.com/office/drawing/2015/06/chart">
            <c:ext xmlns:c16="http://schemas.microsoft.com/office/drawing/2014/chart" uri="{C3380CC4-5D6E-409C-BE32-E72D297353CC}">
              <c16:uniqueId val="{00000000-0CAB-4779-ADB6-3AA6284AAACA}"/>
            </c:ext>
          </c:extLst>
        </c:ser>
        <c:dLbls>
          <c:showLegendKey val="0"/>
          <c:showVal val="0"/>
          <c:showCatName val="0"/>
          <c:showSerName val="0"/>
          <c:showPercent val="0"/>
          <c:showBubbleSize val="0"/>
        </c:dLbls>
        <c:smooth val="0"/>
        <c:axId val="318571400"/>
        <c:axId val="318571792"/>
      </c:lineChart>
      <c:catAx>
        <c:axId val="3185714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t-EE"/>
                  <a:t>Aasta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571792"/>
        <c:crossesAt val="0"/>
        <c:auto val="1"/>
        <c:lblAlgn val="ctr"/>
        <c:lblOffset val="100"/>
        <c:noMultiLvlLbl val="0"/>
      </c:catAx>
      <c:valAx>
        <c:axId val="318571792"/>
        <c:scaling>
          <c:orientation val="minMax"/>
          <c:max val="350"/>
          <c:min val="-6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t-EE"/>
                  <a:t>CO</a:t>
                </a:r>
                <a:r>
                  <a:rPr lang="et-EE" baseline="-25000"/>
                  <a:t>2</a:t>
                </a:r>
                <a:r>
                  <a:rPr lang="et-EE"/>
                  <a:t> emissiooni muutus võrreldes 1990 aastaga</a:t>
                </a:r>
                <a:r>
                  <a:rPr lang="et-EE" baseline="0"/>
                  <a:t> [%]</a:t>
                </a:r>
                <a:endParaRPr lang="et-EE"/>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8571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A5CFB8B-B9EB-4E3F-B143-7BE1A009C8C1}" type="datetimeFigureOut">
              <a:rPr lang="en-US"/>
              <a:pPr>
                <a:defRPr/>
              </a:pPr>
              <a:t>23/10/19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89D10C4C-EAC2-4D66-B9F8-E052F2E25BCC}" type="slidenum">
              <a:rPr lang="en-US" altLang="et-EE"/>
              <a:pPr>
                <a:defRPr/>
              </a:pPr>
              <a:t>‹#›</a:t>
            </a:fld>
            <a:endParaRPr lang="en-US" altLang="et-EE"/>
          </a:p>
        </p:txBody>
      </p:sp>
    </p:spTree>
    <p:extLst>
      <p:ext uri="{BB962C8B-B14F-4D97-AF65-F5344CB8AC3E}">
        <p14:creationId xmlns:p14="http://schemas.microsoft.com/office/powerpoint/2010/main" val="20348502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Primaarenergia tarbimine erinevate energialiikide lõikes perioodil 1972-2015</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3</a:t>
            </a:fld>
            <a:endParaRPr lang="en-US" altLang="et-EE"/>
          </a:p>
        </p:txBody>
      </p:sp>
    </p:spTree>
    <p:extLst>
      <p:ext uri="{BB962C8B-B14F-4D97-AF65-F5344CB8AC3E}">
        <p14:creationId xmlns:p14="http://schemas.microsoft.com/office/powerpoint/2010/main" val="1517468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Vastavalt BRELL-i süsteemihaldurite vahelisele kokkuleppele peab Eesti elektrisüsteemi vahelduvvoolu saldo (piiriülene võimsusvoog vahelduvvoolu liinide kaudu) tunni kokkuvõttes olema vahemikus ± 30 MWh võrreldes planeerituga (Läti elektrisüsteemi vahelduvvoolu saldo ± 30 MWh võrreldes planeerituga ja Leedu elektrisüsteemi vahelduvvoolu saldo ± 50 MWh võrreldes planeerituga).</a:t>
            </a:r>
          </a:p>
          <a:p>
            <a:r>
              <a:rPr lang="et-EE" dirty="0" smtClean="0"/>
              <a:t>Vastavalt „BRELL-i elektrilises ringis avariireservvõimsuste hoidmise ja kasutamise lepingule“ tagavad kõik BRELL-i lepingu osapooled vähemalt 100 MW avariireservvõimsuse hoidmise. Seda avariireservvõimsust võib kasutada ainult BRELL-i elektrisüsteemide toimunud sündmuste korral. Kõik BRELL-i lepingu osapooled on võtnud endale kohustuse võimaldada vastastikku 100 MW avariireservvõimsuse kasutamist. Seega võimaldab see leping </a:t>
            </a:r>
            <a:r>
              <a:rPr lang="et-EE" dirty="0" err="1" smtClean="0"/>
              <a:t>Eleringile</a:t>
            </a:r>
            <a:r>
              <a:rPr lang="et-EE" dirty="0" smtClean="0"/>
              <a:t> juurdepääsu täiendavalt 400 MW-</a:t>
            </a:r>
            <a:r>
              <a:rPr lang="et-EE" dirty="0" err="1" smtClean="0"/>
              <a:t>le</a:t>
            </a:r>
            <a:r>
              <a:rPr lang="et-EE" dirty="0" smtClean="0"/>
              <a:t> avariireservvõimsusele (100 MW nii Lätist, Leedust, Valgevenest kui ka Venemaalt). BRELL-i jaoks hoitav avariireservvõimsus peab olema täies mahus aktiveeritav maksimaalselt 20 minuti jooksul alates aktiveerimise korralduse andmisest ning selle katkematu täies mahus realiseerimine peab olema tagatud vähemalt 12 tunni jooksul. Vajaduse ja tehnilise võimaluse olemasolul võib süsteemihaldurite kokkuleppel pikendada avariireservvõimsuse realiseerimise aega pikemaks ajaperioodiks kui 12 tundi. Alalisvooluühenduste </a:t>
            </a:r>
            <a:r>
              <a:rPr lang="et-EE" dirty="0" err="1" smtClean="0"/>
              <a:t>Estlink</a:t>
            </a:r>
            <a:r>
              <a:rPr lang="et-EE" dirty="0" smtClean="0"/>
              <a:t> 1 ja </a:t>
            </a:r>
            <a:r>
              <a:rPr lang="et-EE" dirty="0" err="1" smtClean="0"/>
              <a:t>EstLink</a:t>
            </a:r>
            <a:r>
              <a:rPr lang="et-EE" dirty="0" smtClean="0"/>
              <a:t> 2 maksimaalse impordi võimaldamiseks peab </a:t>
            </a:r>
            <a:r>
              <a:rPr lang="et-EE" dirty="0" err="1" smtClean="0"/>
              <a:t>Elering</a:t>
            </a:r>
            <a:r>
              <a:rPr lang="et-EE" dirty="0" smtClean="0"/>
              <a:t> täiendavalt vastavas BRELL-i lepingus sätestatule tagama veel 150 MW avariireservvõimsuse hoidmise (kokku 250 MW). </a:t>
            </a:r>
            <a:r>
              <a:rPr lang="et-EE" dirty="0" err="1" smtClean="0"/>
              <a:t>Elering</a:t>
            </a:r>
            <a:r>
              <a:rPr lang="et-EE" dirty="0" smtClean="0"/>
              <a:t> hoiab avariireservvõimsust </a:t>
            </a:r>
            <a:r>
              <a:rPr lang="et-EE" dirty="0" err="1" smtClean="0"/>
              <a:t>Elering</a:t>
            </a:r>
            <a:r>
              <a:rPr lang="et-EE" dirty="0" smtClean="0"/>
              <a:t> kuuluvates avariireservelektrijaamades – Kiisa AREJ 1 (110 MW) ja Kiisa AREJ 2 (140 MW). [15]</a:t>
            </a:r>
          </a:p>
          <a:p>
            <a:r>
              <a:rPr lang="et-EE" dirty="0" smtClean="0"/>
              <a:t>Vastavalt BRELL-i lepingutele tuleb Baltikumi süsteemihalduritel hoida süsteemi ebabilansi kõrvalekallet lubatud piirides (Baltikumi summaarne kõrvalekalle: +/- 110 MWh). Baltikumi süsteemihaldurid tasuvad Venemaa elektrisüsteemile summaarse ebabilansi eest iga kWh kohta vastavalt Venemaa vastaspoole poolt esitatud hinnakirjale. [16]</a:t>
            </a:r>
          </a:p>
          <a:p>
            <a:r>
              <a:rPr lang="en-US" dirty="0" smtClean="0"/>
              <a:t>https://digi.lib.ttu.ee/i/file.php%3FDLID%3D13515%26t%3D1+&amp;cd=5&amp;hl=et&amp;ct=clnk&amp;gl=ee&amp;client=firefox-b-d</a:t>
            </a:r>
            <a:endParaRPr lang="et-EE" dirty="0" smtClean="0"/>
          </a:p>
          <a:p>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22</a:t>
            </a:fld>
            <a:endParaRPr lang="en-US" altLang="et-EE"/>
          </a:p>
        </p:txBody>
      </p:sp>
    </p:spTree>
    <p:extLst>
      <p:ext uri="{BB962C8B-B14F-4D97-AF65-F5344CB8AC3E}">
        <p14:creationId xmlns:p14="http://schemas.microsoft.com/office/powerpoint/2010/main" val="1522727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Maailma energeetika hetkeolukord, Euroopa energeetika, Eesti energeetika</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25</a:t>
            </a:fld>
            <a:endParaRPr lang="en-US" altLang="et-EE"/>
          </a:p>
        </p:txBody>
      </p:sp>
    </p:spTree>
    <p:extLst>
      <p:ext uri="{BB962C8B-B14F-4D97-AF65-F5344CB8AC3E}">
        <p14:creationId xmlns:p14="http://schemas.microsoft.com/office/powerpoint/2010/main" val="189845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Maailma energeetika hetkeolukord, Euroopa energeetika, Eesti energeetika</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26</a:t>
            </a:fld>
            <a:endParaRPr lang="en-US" altLang="et-EE"/>
          </a:p>
        </p:txBody>
      </p:sp>
    </p:spTree>
    <p:extLst>
      <p:ext uri="{BB962C8B-B14F-4D97-AF65-F5344CB8AC3E}">
        <p14:creationId xmlns:p14="http://schemas.microsoft.com/office/powerpoint/2010/main" val="439434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Maailma energeetika hetkeolukord, Euroopa energeetika, Eesti energeetika</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29</a:t>
            </a:fld>
            <a:endParaRPr lang="en-US" altLang="et-EE"/>
          </a:p>
        </p:txBody>
      </p:sp>
    </p:spTree>
    <p:extLst>
      <p:ext uri="{BB962C8B-B14F-4D97-AF65-F5344CB8AC3E}">
        <p14:creationId xmlns:p14="http://schemas.microsoft.com/office/powerpoint/2010/main" val="864590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To keep global warming within 1.5 °C of pre-industrial levels,</a:t>
            </a:r>
            <a:r>
              <a:rPr lang="et-E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there needs to be a substantial decline in the use of coal</a:t>
            </a:r>
          </a:p>
          <a:p>
            <a:r>
              <a:rPr lang="en-US" sz="1200" b="1" i="0" u="none" strike="noStrike" kern="1200" baseline="0" dirty="0" smtClean="0">
                <a:solidFill>
                  <a:schemeClr val="tx1"/>
                </a:solidFill>
                <a:latin typeface="+mn-lt"/>
                <a:ea typeface="+mn-ea"/>
                <a:cs typeface="+mn-cs"/>
              </a:rPr>
              <a:t>power by </a:t>
            </a:r>
            <a:r>
              <a:rPr lang="en-US" sz="1200" b="1" i="0" u="none" strike="noStrike" kern="1200" baseline="0" dirty="0" smtClean="0">
                <a:solidFill>
                  <a:schemeClr val="tx1"/>
                </a:solidFill>
                <a:latin typeface="+mn-lt"/>
                <a:ea typeface="+mn-ea"/>
                <a:cs typeface="+mn-cs"/>
              </a:rPr>
              <a:t>2030</a:t>
            </a:r>
            <a:r>
              <a:rPr lang="et-E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1,2 </a:t>
            </a:r>
            <a:r>
              <a:rPr lang="en-US" sz="1200" b="1" i="0" u="none" strike="noStrike" kern="1200" baseline="0" dirty="0" smtClean="0">
                <a:solidFill>
                  <a:schemeClr val="tx1"/>
                </a:solidFill>
                <a:latin typeface="+mn-lt"/>
                <a:ea typeface="+mn-ea"/>
                <a:cs typeface="+mn-cs"/>
              </a:rPr>
              <a:t>and in most scenarios, complete cessation</a:t>
            </a:r>
            <a:r>
              <a:rPr lang="et-E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by </a:t>
            </a:r>
            <a:r>
              <a:rPr lang="en-US" sz="1200" b="1" i="0" u="none" strike="noStrike" kern="1200" baseline="0" dirty="0" smtClean="0">
                <a:solidFill>
                  <a:schemeClr val="tx1"/>
                </a:solidFill>
                <a:latin typeface="+mn-lt"/>
                <a:ea typeface="+mn-ea"/>
                <a:cs typeface="+mn-cs"/>
              </a:rPr>
              <a:t>2050</a:t>
            </a:r>
            <a:r>
              <a:rPr lang="et-E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1,3</a:t>
            </a:r>
            <a:r>
              <a:rPr lang="en-US" sz="1200" b="1" i="0" u="none" strike="noStrike" kern="1200" baseline="0" dirty="0" smtClean="0">
                <a:solidFill>
                  <a:schemeClr val="tx1"/>
                </a:solidFill>
                <a:latin typeface="+mn-lt"/>
                <a:ea typeface="+mn-ea"/>
                <a:cs typeface="+mn-cs"/>
              </a:rPr>
              <a:t>. The members of the Powering Past Coal Alliance</a:t>
            </a:r>
          </a:p>
          <a:p>
            <a:r>
              <a:rPr lang="en-US" sz="1200" b="1" i="0" u="none" strike="noStrike" kern="1200" baseline="0" dirty="0" smtClean="0">
                <a:solidFill>
                  <a:schemeClr val="tx1"/>
                </a:solidFill>
                <a:latin typeface="+mn-lt"/>
                <a:ea typeface="+mn-ea"/>
                <a:cs typeface="+mn-cs"/>
              </a:rPr>
              <a:t>(PPCA), launched in 2017 at the UNFCCC Conference of the</a:t>
            </a:r>
            <a:r>
              <a:rPr lang="et-E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Parties, are committed to “phasing out existing unabated coal</a:t>
            </a:r>
            <a:r>
              <a:rPr lang="et-E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power generation and a moratorium on new coal power generation</a:t>
            </a:r>
            <a:r>
              <a:rPr lang="et-EE" sz="1200" b="1"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without operational carbon capture and storage</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31</a:t>
            </a:fld>
            <a:endParaRPr lang="en-US" altLang="et-EE"/>
          </a:p>
        </p:txBody>
      </p:sp>
    </p:spTree>
    <p:extLst>
      <p:ext uri="{BB962C8B-B14F-4D97-AF65-F5344CB8AC3E}">
        <p14:creationId xmlns:p14="http://schemas.microsoft.com/office/powerpoint/2010/main" val="2216566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Maailma energeetika hetkeolukord, Euroopa energeetika, Eesti energeetika</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32</a:t>
            </a:fld>
            <a:endParaRPr lang="en-US" altLang="et-EE"/>
          </a:p>
        </p:txBody>
      </p:sp>
    </p:spTree>
    <p:extLst>
      <p:ext uri="{BB962C8B-B14F-4D97-AF65-F5344CB8AC3E}">
        <p14:creationId xmlns:p14="http://schemas.microsoft.com/office/powerpoint/2010/main" val="930089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33</a:t>
            </a:fld>
            <a:endParaRPr lang="en-US" altLang="et-EE"/>
          </a:p>
        </p:txBody>
      </p:sp>
    </p:spTree>
    <p:extLst>
      <p:ext uri="{BB962C8B-B14F-4D97-AF65-F5344CB8AC3E}">
        <p14:creationId xmlns:p14="http://schemas.microsoft.com/office/powerpoint/2010/main" val="384613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Maailma energeetika hetkeolukord, Euroopa energeetika, Eesti energeetika</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34</a:t>
            </a:fld>
            <a:endParaRPr lang="en-US" altLang="et-EE"/>
          </a:p>
        </p:txBody>
      </p:sp>
    </p:spTree>
    <p:extLst>
      <p:ext uri="{BB962C8B-B14F-4D97-AF65-F5344CB8AC3E}">
        <p14:creationId xmlns:p14="http://schemas.microsoft.com/office/powerpoint/2010/main" val="4218369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t-EE" sz="2000" dirty="0" smtClean="0"/>
              <a:t>Estonia </a:t>
            </a:r>
            <a:r>
              <a:rPr lang="et-EE" sz="2000" dirty="0" err="1" smtClean="0"/>
              <a:t>has</a:t>
            </a:r>
            <a:r>
              <a:rPr lang="et-EE" sz="2000" dirty="0" smtClean="0"/>
              <a:t> </a:t>
            </a:r>
            <a:r>
              <a:rPr lang="et-EE" sz="2000" dirty="0" err="1" smtClean="0"/>
              <a:t>long</a:t>
            </a:r>
            <a:r>
              <a:rPr lang="et-EE" sz="2000" dirty="0" smtClean="0"/>
              <a:t>-term </a:t>
            </a:r>
            <a:r>
              <a:rPr lang="et-EE" sz="2000" dirty="0" err="1" smtClean="0"/>
              <a:t>experience</a:t>
            </a:r>
            <a:r>
              <a:rPr lang="et-EE" sz="2000" dirty="0" smtClean="0"/>
              <a:t> </a:t>
            </a:r>
            <a:r>
              <a:rPr lang="et-EE" sz="2000" dirty="0" err="1" smtClean="0"/>
              <a:t>with</a:t>
            </a:r>
            <a:r>
              <a:rPr lang="et-EE" sz="2000" dirty="0" smtClean="0"/>
              <a:t> </a:t>
            </a:r>
            <a:r>
              <a:rPr lang="et-EE" sz="2000" dirty="0" err="1" smtClean="0"/>
              <a:t>oil</a:t>
            </a:r>
            <a:r>
              <a:rPr lang="et-EE" sz="2000" dirty="0" smtClean="0"/>
              <a:t> </a:t>
            </a:r>
            <a:r>
              <a:rPr lang="et-EE" sz="2000" dirty="0" err="1" smtClean="0"/>
              <a:t>shale</a:t>
            </a:r>
            <a:r>
              <a:rPr lang="et-EE" sz="2000" dirty="0" smtClean="0"/>
              <a:t> (a </a:t>
            </a:r>
            <a:r>
              <a:rPr lang="et-EE" sz="2000" dirty="0" err="1" smtClean="0"/>
              <a:t>unique</a:t>
            </a:r>
            <a:r>
              <a:rPr lang="et-EE" sz="2000" dirty="0" smtClean="0"/>
              <a:t> </a:t>
            </a:r>
            <a:r>
              <a:rPr lang="et-EE" sz="2000" dirty="0" err="1" smtClean="0"/>
              <a:t>local</a:t>
            </a:r>
            <a:r>
              <a:rPr lang="et-EE" sz="2000" dirty="0" smtClean="0"/>
              <a:t> </a:t>
            </a:r>
            <a:r>
              <a:rPr lang="et-EE" sz="2000" dirty="0" err="1" smtClean="0"/>
              <a:t>energy</a:t>
            </a:r>
            <a:r>
              <a:rPr lang="et-EE" sz="2000" dirty="0" smtClean="0"/>
              <a:t> </a:t>
            </a:r>
            <a:r>
              <a:rPr lang="et-EE" sz="2000" dirty="0" err="1" smtClean="0"/>
              <a:t>source</a:t>
            </a:r>
            <a:r>
              <a:rPr lang="et-EE" sz="2000" dirty="0" smtClean="0"/>
              <a:t>):</a:t>
            </a:r>
          </a:p>
          <a:p>
            <a:pPr marL="742950" lvl="1" indent="-285750">
              <a:defRPr/>
            </a:pPr>
            <a:r>
              <a:rPr lang="et-EE" sz="2000" dirty="0" err="1" smtClean="0"/>
              <a:t>for</a:t>
            </a:r>
            <a:r>
              <a:rPr lang="et-EE" sz="2000" dirty="0" smtClean="0"/>
              <a:t> </a:t>
            </a:r>
            <a:r>
              <a:rPr lang="et-EE" sz="2000" dirty="0" err="1" smtClean="0"/>
              <a:t>energy</a:t>
            </a:r>
            <a:r>
              <a:rPr lang="et-EE" sz="2000" dirty="0" smtClean="0"/>
              <a:t> </a:t>
            </a:r>
            <a:r>
              <a:rPr lang="et-EE" sz="2000" dirty="0" err="1" smtClean="0"/>
              <a:t>production</a:t>
            </a:r>
            <a:r>
              <a:rPr lang="et-EE" sz="2000" dirty="0" smtClean="0"/>
              <a:t> (</a:t>
            </a:r>
            <a:r>
              <a:rPr lang="et-EE" sz="2000" dirty="0" err="1" smtClean="0"/>
              <a:t>old</a:t>
            </a:r>
            <a:r>
              <a:rPr lang="et-EE" sz="2000" dirty="0" smtClean="0"/>
              <a:t> </a:t>
            </a:r>
            <a:r>
              <a:rPr lang="et-EE" sz="2000" dirty="0" err="1" smtClean="0"/>
              <a:t>out-dated</a:t>
            </a:r>
            <a:r>
              <a:rPr lang="et-EE" sz="2000" dirty="0" smtClean="0"/>
              <a:t> PC </a:t>
            </a:r>
            <a:r>
              <a:rPr lang="et-EE" sz="2000" dirty="0" err="1" smtClean="0"/>
              <a:t>combustors</a:t>
            </a:r>
            <a:r>
              <a:rPr lang="et-EE" sz="2000" dirty="0" smtClean="0"/>
              <a:t>, </a:t>
            </a:r>
            <a:r>
              <a:rPr lang="et-EE" sz="2000" dirty="0" err="1" smtClean="0"/>
              <a:t>new</a:t>
            </a:r>
            <a:r>
              <a:rPr lang="et-EE" sz="2000" dirty="0" smtClean="0"/>
              <a:t> CFB </a:t>
            </a:r>
            <a:r>
              <a:rPr lang="et-EE" sz="2000" dirty="0" err="1" smtClean="0"/>
              <a:t>combustors</a:t>
            </a:r>
            <a:r>
              <a:rPr lang="et-EE" sz="2000" dirty="0" smtClean="0"/>
              <a:t>)</a:t>
            </a:r>
          </a:p>
          <a:p>
            <a:pPr marL="742950" lvl="1" indent="-285750">
              <a:defRPr/>
            </a:pPr>
            <a:r>
              <a:rPr lang="et-EE" sz="2000" dirty="0" err="1" smtClean="0"/>
              <a:t>for</a:t>
            </a:r>
            <a:r>
              <a:rPr lang="et-EE" sz="2000" dirty="0" smtClean="0"/>
              <a:t> </a:t>
            </a:r>
            <a:r>
              <a:rPr lang="et-EE" sz="2000" dirty="0" err="1" smtClean="0"/>
              <a:t>shale</a:t>
            </a:r>
            <a:r>
              <a:rPr lang="et-EE" sz="2000" dirty="0" smtClean="0"/>
              <a:t> </a:t>
            </a:r>
            <a:r>
              <a:rPr lang="et-EE" sz="2000" dirty="0" err="1" smtClean="0"/>
              <a:t>oil</a:t>
            </a:r>
            <a:r>
              <a:rPr lang="et-EE" sz="2000" dirty="0" smtClean="0"/>
              <a:t> </a:t>
            </a:r>
            <a:r>
              <a:rPr lang="et-EE" sz="2000" dirty="0" err="1" smtClean="0"/>
              <a:t>production</a:t>
            </a:r>
            <a:r>
              <a:rPr lang="et-EE" sz="2000" dirty="0" smtClean="0"/>
              <a:t> (</a:t>
            </a:r>
            <a:r>
              <a:rPr lang="et-EE" sz="2000" dirty="0" err="1" smtClean="0"/>
              <a:t>mostly</a:t>
            </a:r>
            <a:r>
              <a:rPr lang="et-EE" sz="2000" dirty="0" smtClean="0"/>
              <a:t> </a:t>
            </a:r>
            <a:r>
              <a:rPr lang="et-EE" sz="2000" dirty="0" err="1" smtClean="0"/>
              <a:t>solid</a:t>
            </a:r>
            <a:r>
              <a:rPr lang="et-EE" sz="2000" dirty="0" smtClean="0"/>
              <a:t> </a:t>
            </a:r>
            <a:r>
              <a:rPr lang="et-EE" sz="2000" dirty="0" err="1" smtClean="0"/>
              <a:t>heat</a:t>
            </a:r>
            <a:r>
              <a:rPr lang="et-EE" sz="2000" dirty="0" smtClean="0"/>
              <a:t> </a:t>
            </a:r>
            <a:r>
              <a:rPr lang="et-EE" sz="2000" dirty="0" err="1" smtClean="0"/>
              <a:t>carrier</a:t>
            </a:r>
            <a:r>
              <a:rPr lang="et-EE" sz="2000" dirty="0" smtClean="0"/>
              <a:t>)</a:t>
            </a:r>
          </a:p>
          <a:p>
            <a:endParaRPr lang="et-EE" altLang="et-EE" dirty="0" smtClean="0"/>
          </a:p>
        </p:txBody>
      </p:sp>
      <p:sp>
        <p:nvSpPr>
          <p:cNvPr id="4" name="Slide Number Placeholder 3"/>
          <p:cNvSpPr>
            <a:spLocks noGrp="1"/>
          </p:cNvSpPr>
          <p:nvPr>
            <p:ph type="sldNum" sz="quarter" idx="5"/>
          </p:nvPr>
        </p:nvSpPr>
        <p:spPr/>
        <p:txBody>
          <a:bodyPr/>
          <a:lstStyle/>
          <a:p>
            <a:pPr>
              <a:defRPr/>
            </a:pPr>
            <a:fld id="{D2DFC4D4-9DE6-4529-BEEE-83CEA95FFA1C}" type="slidenum">
              <a:rPr lang="en-US" smtClean="0"/>
              <a:pPr>
                <a:defRPr/>
              </a:pPr>
              <a:t>35</a:t>
            </a:fld>
            <a:endParaRPr lang="en-US"/>
          </a:p>
        </p:txBody>
      </p:sp>
    </p:spTree>
    <p:extLst>
      <p:ext uri="{BB962C8B-B14F-4D97-AF65-F5344CB8AC3E}">
        <p14:creationId xmlns:p14="http://schemas.microsoft.com/office/powerpoint/2010/main" val="2156104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sz="1200" kern="1200" dirty="0" smtClean="0">
                <a:solidFill>
                  <a:schemeClr val="tx1"/>
                </a:solidFill>
                <a:effectLst/>
                <a:latin typeface="+mn-lt"/>
                <a:ea typeface="+mn-ea"/>
                <a:cs typeface="+mn-cs"/>
              </a:rPr>
              <a:t>Tehnika ja tehnoloogia valdkonna osa uurimistoetuste</a:t>
            </a:r>
            <a:r>
              <a:rPr lang="et-EE" sz="1200" kern="1200" baseline="0" dirty="0" smtClean="0">
                <a:solidFill>
                  <a:schemeClr val="tx1"/>
                </a:solidFill>
                <a:effectLst/>
                <a:latin typeface="+mn-lt"/>
                <a:ea typeface="+mn-ea"/>
                <a:cs typeface="+mn-cs"/>
              </a:rPr>
              <a:t> jagunemisel</a:t>
            </a:r>
            <a:endParaRPr lang="et-EE" sz="1200" dirty="0" smtClean="0">
              <a:solidFill>
                <a:schemeClr val="accent6"/>
              </a:solidFill>
            </a:endParaRPr>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37</a:t>
            </a:fld>
            <a:endParaRPr lang="en-US" altLang="et-EE"/>
          </a:p>
        </p:txBody>
      </p:sp>
    </p:spTree>
    <p:extLst>
      <p:ext uri="{BB962C8B-B14F-4D97-AF65-F5344CB8AC3E}">
        <p14:creationId xmlns:p14="http://schemas.microsoft.com/office/powerpoint/2010/main" val="3210206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4</a:t>
            </a:fld>
            <a:endParaRPr lang="en-US" altLang="et-EE"/>
          </a:p>
        </p:txBody>
      </p:sp>
    </p:spTree>
    <p:extLst>
      <p:ext uri="{BB962C8B-B14F-4D97-AF65-F5344CB8AC3E}">
        <p14:creationId xmlns:p14="http://schemas.microsoft.com/office/powerpoint/2010/main" val="3728027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6</a:t>
            </a:fld>
            <a:endParaRPr lang="en-US" altLang="et-EE"/>
          </a:p>
        </p:txBody>
      </p:sp>
    </p:spTree>
    <p:extLst>
      <p:ext uri="{BB962C8B-B14F-4D97-AF65-F5344CB8AC3E}">
        <p14:creationId xmlns:p14="http://schemas.microsoft.com/office/powerpoint/2010/main" val="182461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9</a:t>
            </a:fld>
            <a:endParaRPr lang="en-US" altLang="et-EE"/>
          </a:p>
        </p:txBody>
      </p:sp>
    </p:spTree>
    <p:extLst>
      <p:ext uri="{BB962C8B-B14F-4D97-AF65-F5344CB8AC3E}">
        <p14:creationId xmlns:p14="http://schemas.microsoft.com/office/powerpoint/2010/main" val="187461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noProof="0" dirty="0" smtClean="0"/>
              <a:t>Primaarenergia tootmine. Aastal 2017 toodeti Eestis 71 733 </a:t>
            </a:r>
            <a:r>
              <a:rPr lang="et-EE" noProof="0" dirty="0" err="1" smtClean="0"/>
              <a:t>GWh</a:t>
            </a:r>
            <a:r>
              <a:rPr lang="et-EE" noProof="0" dirty="0" smtClean="0"/>
              <a:t> primaarenergiat. Enamus sellest moodustab põlevkivi (73,3%). Teisel kohal primaarenergia tootmises on </a:t>
            </a:r>
            <a:r>
              <a:rPr lang="et-EE" noProof="0" dirty="0" err="1" smtClean="0"/>
              <a:t>bioressurss</a:t>
            </a:r>
            <a:r>
              <a:rPr lang="et-EE" noProof="0" dirty="0" smtClean="0"/>
              <a:t> (24,3%). Jäätmekütuse, elektri ja turba osakaal kokku on umbes 2%</a:t>
            </a:r>
            <a:r>
              <a:rPr lang="et-EE" dirty="0" smtClean="0"/>
              <a:t>.</a:t>
            </a:r>
          </a:p>
          <a:p>
            <a:r>
              <a:rPr lang="et-EE" sz="1200" kern="1200" dirty="0" smtClean="0">
                <a:solidFill>
                  <a:schemeClr val="tx1"/>
                </a:solidFill>
                <a:effectLst/>
                <a:latin typeface="+mn-lt"/>
                <a:ea typeface="+mn-ea"/>
                <a:cs typeface="+mn-cs"/>
              </a:rPr>
              <a:t>Primaarenergia tarbimist iseloomustab joonis 1.2. Ka primaarenergia tarbimise seisukohalt on põlevkivi peamine kütuse liik (51%). </a:t>
            </a:r>
            <a:r>
              <a:rPr lang="et-EE" sz="1200" kern="1200" dirty="0" err="1" smtClean="0">
                <a:solidFill>
                  <a:schemeClr val="tx1"/>
                </a:solidFill>
                <a:effectLst/>
                <a:latin typeface="+mn-lt"/>
                <a:ea typeface="+mn-ea"/>
                <a:cs typeface="+mn-cs"/>
              </a:rPr>
              <a:t>Biomassi</a:t>
            </a:r>
            <a:r>
              <a:rPr lang="et-EE" sz="1200" kern="1200" dirty="0" smtClean="0">
                <a:solidFill>
                  <a:schemeClr val="tx1"/>
                </a:solidFill>
                <a:effectLst/>
                <a:latin typeface="+mn-lt"/>
                <a:ea typeface="+mn-ea"/>
                <a:cs typeface="+mn-cs"/>
              </a:rPr>
              <a:t> ja -kütuste tarbimine moodustab umbes 15%, järgnevad transpordikütused (14%). Maagaasi ja vedelgaasi osa on umbes 6%. Uttegaasi ja jäätmekütuste tarbimine on vastavalt 2% ja 1% </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12</a:t>
            </a:fld>
            <a:endParaRPr lang="en-US" altLang="et-EE"/>
          </a:p>
        </p:txBody>
      </p:sp>
    </p:spTree>
    <p:extLst>
      <p:ext uri="{BB962C8B-B14F-4D97-AF65-F5344CB8AC3E}">
        <p14:creationId xmlns:p14="http://schemas.microsoft.com/office/powerpoint/2010/main" val="2429764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Maailma energeetika hetkeolukord, Euroopa energeetika, Eesti energeetika</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16</a:t>
            </a:fld>
            <a:endParaRPr lang="en-US" altLang="et-EE"/>
          </a:p>
        </p:txBody>
      </p:sp>
    </p:spTree>
    <p:extLst>
      <p:ext uri="{BB962C8B-B14F-4D97-AF65-F5344CB8AC3E}">
        <p14:creationId xmlns:p14="http://schemas.microsoft.com/office/powerpoint/2010/main" val="2478976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Maailma energeetika hetkeolukord, Euroopa energeetika, Eesti energeetika</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18</a:t>
            </a:fld>
            <a:endParaRPr lang="en-US" altLang="et-EE"/>
          </a:p>
        </p:txBody>
      </p:sp>
    </p:spTree>
    <p:extLst>
      <p:ext uri="{BB962C8B-B14F-4D97-AF65-F5344CB8AC3E}">
        <p14:creationId xmlns:p14="http://schemas.microsoft.com/office/powerpoint/2010/main" val="115503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t-EE" sz="1200" b="1" dirty="0" smtClean="0">
                <a:ea typeface="Calibri" panose="020F0502020204030204" pitchFamily="34" charset="0"/>
                <a:cs typeface="Times New Roman" panose="02020603050405020304" pitchFamily="18" charset="0"/>
              </a:rPr>
              <a:t>elektrijaam on see, mis utiliseerib õlitehase </a:t>
            </a:r>
            <a:r>
              <a:rPr lang="et-EE" sz="1200" b="1" dirty="0" err="1" smtClean="0">
                <a:ea typeface="Calibri" panose="020F0502020204030204" pitchFamily="34" charset="0"/>
                <a:cs typeface="Times New Roman" panose="02020603050405020304" pitchFamily="18" charset="0"/>
              </a:rPr>
              <a:t>uttevee</a:t>
            </a:r>
            <a:r>
              <a:rPr lang="et-EE" sz="1200" b="1" dirty="0" smtClean="0">
                <a:ea typeface="Calibri" panose="020F0502020204030204" pitchFamily="34" charset="0"/>
                <a:cs typeface="Times New Roman" panose="02020603050405020304" pitchFamily="18" charset="0"/>
              </a:rPr>
              <a:t> ja ka uttegaasi. Pluss kütuse ja tuha transport jne. </a:t>
            </a:r>
          </a:p>
          <a:p>
            <a:pPr marL="0" marR="0">
              <a:spcBef>
                <a:spcPts val="0"/>
              </a:spcBef>
              <a:spcAft>
                <a:spcPts val="0"/>
              </a:spcAft>
            </a:pPr>
            <a:r>
              <a:rPr lang="en-US" sz="1200" b="1" dirty="0" smtClean="0">
                <a:ea typeface="Calibri" panose="020F0502020204030204" pitchFamily="34" charset="0"/>
                <a:cs typeface="Times New Roman" panose="02020603050405020304" pitchFamily="18" charset="0"/>
              </a:rPr>
              <a:t>„</a:t>
            </a:r>
            <a:r>
              <a:rPr lang="en-US" sz="1200" b="1" dirty="0" err="1" smtClean="0">
                <a:ea typeface="Calibri" panose="020F0502020204030204" pitchFamily="34" charset="0"/>
                <a:cs typeface="Times New Roman" panose="02020603050405020304" pitchFamily="18" charset="0"/>
              </a:rPr>
              <a:t>Elektrienergia</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genereerimine</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Eestis</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toimub</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praegu</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veel</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ka</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tolmpõletusplokkidel</a:t>
            </a:r>
            <a:r>
              <a:rPr lang="en-US" sz="1200" b="1" dirty="0" smtClean="0">
                <a:ea typeface="Calibri" panose="020F0502020204030204" pitchFamily="34" charset="0"/>
                <a:cs typeface="Times New Roman" panose="02020603050405020304" pitchFamily="18" charset="0"/>
              </a:rPr>
              <a:t> (PC). </a:t>
            </a:r>
            <a:r>
              <a:rPr lang="en-US" sz="1200" b="1" dirty="0" err="1" smtClean="0">
                <a:ea typeface="Calibri" panose="020F0502020204030204" pitchFamily="34" charset="0"/>
                <a:cs typeface="Times New Roman" panose="02020603050405020304" pitchFamily="18" charset="0"/>
              </a:rPr>
              <a:t>Kokku</a:t>
            </a:r>
            <a:r>
              <a:rPr lang="en-US" sz="1200" b="1" dirty="0" smtClean="0">
                <a:ea typeface="Calibri" panose="020F0502020204030204" pitchFamily="34" charset="0"/>
                <a:cs typeface="Times New Roman" panose="02020603050405020304" pitchFamily="18" charset="0"/>
              </a:rPr>
              <a:t> on PC </a:t>
            </a:r>
            <a:r>
              <a:rPr lang="en-US" sz="1200" b="1" dirty="0" err="1" smtClean="0">
                <a:ea typeface="Calibri" panose="020F0502020204030204" pitchFamily="34" charset="0"/>
                <a:cs typeface="Times New Roman" panose="02020603050405020304" pitchFamily="18" charset="0"/>
              </a:rPr>
              <a:t>energiaplokke</a:t>
            </a:r>
            <a:r>
              <a:rPr lang="en-US" sz="1200" b="1" dirty="0" smtClean="0">
                <a:ea typeface="Calibri" panose="020F0502020204030204" pitchFamily="34" charset="0"/>
                <a:cs typeface="Times New Roman" panose="02020603050405020304" pitchFamily="18" charset="0"/>
              </a:rPr>
              <a:t> EEJ-s </a:t>
            </a:r>
            <a:r>
              <a:rPr lang="en-US" sz="1200" b="1" dirty="0" err="1" smtClean="0">
                <a:ea typeface="Calibri" panose="020F0502020204030204" pitchFamily="34" charset="0"/>
                <a:cs typeface="Times New Roman" panose="02020603050405020304" pitchFamily="18" charset="0"/>
              </a:rPr>
              <a:t>seitse</a:t>
            </a:r>
            <a:r>
              <a:rPr lang="en-US" sz="1200" b="1" dirty="0" smtClean="0">
                <a:ea typeface="Calibri" panose="020F0502020204030204" pitchFamily="34" charset="0"/>
                <a:cs typeface="Times New Roman" panose="02020603050405020304" pitchFamily="18" charset="0"/>
              </a:rPr>
              <a:t> ja </a:t>
            </a:r>
            <a:r>
              <a:rPr lang="en-US" sz="1200" b="1" dirty="0" err="1" smtClean="0">
                <a:ea typeface="Calibri" panose="020F0502020204030204" pitchFamily="34" charset="0"/>
                <a:cs typeface="Times New Roman" panose="02020603050405020304" pitchFamily="18" charset="0"/>
              </a:rPr>
              <a:t>üks</a:t>
            </a:r>
            <a:r>
              <a:rPr lang="en-US" sz="1200" b="1" dirty="0" smtClean="0">
                <a:ea typeface="Calibri" panose="020F0502020204030204" pitchFamily="34" charset="0"/>
                <a:cs typeface="Times New Roman" panose="02020603050405020304" pitchFamily="18" charset="0"/>
              </a:rPr>
              <a:t> BEJ-s. EEJ </a:t>
            </a:r>
            <a:r>
              <a:rPr lang="en-US" sz="1200" b="1" dirty="0" err="1" smtClean="0">
                <a:ea typeface="Calibri" panose="020F0502020204030204" pitchFamily="34" charset="0"/>
                <a:cs typeface="Times New Roman" panose="02020603050405020304" pitchFamily="18" charset="0"/>
              </a:rPr>
              <a:t>energiaplokkide</a:t>
            </a:r>
            <a:r>
              <a:rPr lang="en-US" sz="1200" b="1" dirty="0" smtClean="0">
                <a:ea typeface="Calibri" panose="020F0502020204030204" pitchFamily="34" charset="0"/>
                <a:cs typeface="Times New Roman" panose="02020603050405020304" pitchFamily="18" charset="0"/>
              </a:rPr>
              <a:t> 1, 2 ja 7 </a:t>
            </a:r>
            <a:r>
              <a:rPr lang="en-US" sz="1200" b="1" dirty="0" err="1" smtClean="0">
                <a:ea typeface="Calibri" panose="020F0502020204030204" pitchFamily="34" charset="0"/>
                <a:cs typeface="Times New Roman" panose="02020603050405020304" pitchFamily="18" charset="0"/>
              </a:rPr>
              <a:t>ning</a:t>
            </a:r>
            <a:r>
              <a:rPr lang="en-US" sz="1200" b="1" dirty="0" smtClean="0">
                <a:ea typeface="Calibri" panose="020F0502020204030204" pitchFamily="34" charset="0"/>
                <a:cs typeface="Times New Roman" panose="02020603050405020304" pitchFamily="18" charset="0"/>
              </a:rPr>
              <a:t> BEJ-12 </a:t>
            </a:r>
            <a:r>
              <a:rPr lang="en-US" sz="1200" b="1" dirty="0" err="1" smtClean="0">
                <a:ea typeface="Calibri" panose="020F0502020204030204" pitchFamily="34" charset="0"/>
                <a:cs typeface="Times New Roman" panose="02020603050405020304" pitchFamily="18" charset="0"/>
              </a:rPr>
              <a:t>ploki</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kasutamine</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lõpetatakse</a:t>
            </a:r>
            <a:r>
              <a:rPr lang="en-US" sz="1200" b="1" dirty="0" smtClean="0">
                <a:ea typeface="Calibri" panose="020F0502020204030204" pitchFamily="34" charset="0"/>
                <a:cs typeface="Times New Roman" panose="02020603050405020304" pitchFamily="18" charset="0"/>
              </a:rPr>
              <a:t> 2019. </a:t>
            </a:r>
            <a:r>
              <a:rPr lang="en-US" sz="1200" b="1" dirty="0" err="1" smtClean="0">
                <a:ea typeface="Calibri" panose="020F0502020204030204" pitchFamily="34" charset="0"/>
                <a:cs typeface="Times New Roman" panose="02020603050405020304" pitchFamily="18" charset="0"/>
              </a:rPr>
              <a:t>aastal</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Täitunud</a:t>
            </a:r>
            <a:r>
              <a:rPr lang="en-US" sz="1200" b="1" dirty="0" smtClean="0">
                <a:ea typeface="Calibri" panose="020F0502020204030204" pitchFamily="34" charset="0"/>
                <a:cs typeface="Times New Roman" panose="02020603050405020304" pitchFamily="18" charset="0"/>
              </a:rPr>
              <a:t> on </a:t>
            </a:r>
            <a:r>
              <a:rPr lang="en-US" sz="1200" b="1" dirty="0" err="1" smtClean="0">
                <a:ea typeface="Calibri" panose="020F0502020204030204" pitchFamily="34" charset="0"/>
                <a:cs typeface="Times New Roman" panose="02020603050405020304" pitchFamily="18" charset="0"/>
              </a:rPr>
              <a:t>ka</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turbiinide</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arvutuslik</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ressurss</a:t>
            </a:r>
            <a:r>
              <a:rPr lang="en-US" sz="1200" b="1" dirty="0" smtClean="0">
                <a:ea typeface="Calibri" panose="020F0502020204030204" pitchFamily="34" charset="0"/>
                <a:cs typeface="Times New Roman" panose="02020603050405020304" pitchFamily="18" charset="0"/>
              </a:rPr>
              <a:t> (220 000 </a:t>
            </a:r>
            <a:r>
              <a:rPr lang="en-US" sz="1200" b="1" dirty="0" err="1" smtClean="0">
                <a:ea typeface="Calibri" panose="020F0502020204030204" pitchFamily="34" charset="0"/>
                <a:cs typeface="Times New Roman" panose="02020603050405020304" pitchFamily="18" charset="0"/>
              </a:rPr>
              <a:t>tundi</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kuna</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turbiinid</a:t>
            </a:r>
            <a:r>
              <a:rPr lang="en-US" sz="1200" b="1" dirty="0" smtClean="0">
                <a:ea typeface="Calibri" panose="020F0502020204030204" pitchFamily="34" charset="0"/>
                <a:cs typeface="Times New Roman" panose="02020603050405020304" pitchFamily="18" charset="0"/>
              </a:rPr>
              <a:t> on </a:t>
            </a:r>
            <a:r>
              <a:rPr lang="en-US" sz="1200" b="1" dirty="0" err="1" smtClean="0">
                <a:ea typeface="Calibri" panose="020F0502020204030204" pitchFamily="34" charset="0"/>
                <a:cs typeface="Times New Roman" panose="02020603050405020304" pitchFamily="18" charset="0"/>
              </a:rPr>
              <a:t>töötanud</a:t>
            </a:r>
            <a:r>
              <a:rPr lang="en-US" sz="1200" b="1" dirty="0" smtClean="0">
                <a:ea typeface="Calibri" panose="020F0502020204030204" pitchFamily="34" charset="0"/>
                <a:cs typeface="Times New Roman" panose="02020603050405020304" pitchFamily="18" charset="0"/>
              </a:rPr>
              <a:t> 315-330 </a:t>
            </a:r>
            <a:r>
              <a:rPr lang="en-US" sz="1200" b="1" dirty="0" err="1" smtClean="0">
                <a:ea typeface="Calibri" panose="020F0502020204030204" pitchFamily="34" charset="0"/>
                <a:cs typeface="Times New Roman" panose="02020603050405020304" pitchFamily="18" charset="0"/>
              </a:rPr>
              <a:t>tuhat</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tundi</a:t>
            </a:r>
            <a:r>
              <a:rPr lang="en-US" sz="1200" b="1" dirty="0" smtClean="0">
                <a:ea typeface="Calibri" panose="020F0502020204030204" pitchFamily="34" charset="0"/>
                <a:cs typeface="Times New Roman" panose="02020603050405020304" pitchFamily="18" charset="0"/>
              </a:rPr>
              <a:t>. NID </a:t>
            </a:r>
            <a:r>
              <a:rPr lang="en-US" sz="1200" b="1" dirty="0" err="1" smtClean="0">
                <a:ea typeface="Calibri" panose="020F0502020204030204" pitchFamily="34" charset="0"/>
                <a:cs typeface="Times New Roman" panose="02020603050405020304" pitchFamily="18" charset="0"/>
              </a:rPr>
              <a:t>seadmega</a:t>
            </a:r>
            <a:r>
              <a:rPr lang="en-US" sz="1200" b="1" dirty="0" smtClean="0">
                <a:ea typeface="Calibri" panose="020F0502020204030204" pitchFamily="34" charset="0"/>
                <a:cs typeface="Times New Roman" panose="02020603050405020304" pitchFamily="18" charset="0"/>
              </a:rPr>
              <a:t> on </a:t>
            </a:r>
            <a:r>
              <a:rPr lang="en-US" sz="1200" b="1" dirty="0" err="1" smtClean="0">
                <a:ea typeface="Calibri" panose="020F0502020204030204" pitchFamily="34" charset="0"/>
                <a:cs typeface="Times New Roman" panose="02020603050405020304" pitchFamily="18" charset="0"/>
              </a:rPr>
              <a:t>varustatud</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kokku</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neli</a:t>
            </a:r>
            <a:r>
              <a:rPr lang="en-US" sz="1200" b="1" dirty="0" smtClean="0">
                <a:ea typeface="Calibri" panose="020F0502020204030204" pitchFamily="34" charset="0"/>
                <a:cs typeface="Times New Roman" panose="02020603050405020304" pitchFamily="18" charset="0"/>
              </a:rPr>
              <a:t> EEJ </a:t>
            </a:r>
            <a:r>
              <a:rPr lang="en-US" sz="1200" b="1" dirty="0" err="1" smtClean="0">
                <a:ea typeface="Calibri" panose="020F0502020204030204" pitchFamily="34" charset="0"/>
                <a:cs typeface="Times New Roman" panose="02020603050405020304" pitchFamily="18" charset="0"/>
              </a:rPr>
              <a:t>plokki</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energiaplokid</a:t>
            </a:r>
            <a:r>
              <a:rPr lang="en-US" sz="1200" b="1" dirty="0" smtClean="0">
                <a:ea typeface="Calibri" panose="020F0502020204030204" pitchFamily="34" charset="0"/>
                <a:cs typeface="Times New Roman" panose="02020603050405020304" pitchFamily="18" charset="0"/>
              </a:rPr>
              <a:t> 3-6 </a:t>
            </a:r>
            <a:r>
              <a:rPr lang="en-US" sz="1200" b="1" dirty="0" err="1" smtClean="0">
                <a:ea typeface="Calibri" panose="020F0502020204030204" pitchFamily="34" charset="0"/>
                <a:cs typeface="Times New Roman" panose="02020603050405020304" pitchFamily="18" charset="0"/>
              </a:rPr>
              <a:t>elektrijaama</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sisemise</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tähistuse</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järgi</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Käesolevaks</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ajaks</a:t>
            </a:r>
            <a:r>
              <a:rPr lang="en-US" sz="1200" b="1" dirty="0" smtClean="0">
                <a:ea typeface="Calibri" panose="020F0502020204030204" pitchFamily="34" charset="0"/>
                <a:cs typeface="Times New Roman" panose="02020603050405020304" pitchFamily="18" charset="0"/>
              </a:rPr>
              <a:t> on </a:t>
            </a:r>
            <a:r>
              <a:rPr lang="en-US" sz="1200" b="1" dirty="0" err="1" smtClean="0">
                <a:ea typeface="Calibri" panose="020F0502020204030204" pitchFamily="34" charset="0"/>
                <a:cs typeface="Times New Roman" panose="02020603050405020304" pitchFamily="18" charset="0"/>
              </a:rPr>
              <a:t>plokid</a:t>
            </a:r>
            <a:r>
              <a:rPr lang="en-US" sz="1200" b="1" dirty="0" smtClean="0">
                <a:ea typeface="Calibri" panose="020F0502020204030204" pitchFamily="34" charset="0"/>
                <a:cs typeface="Times New Roman" panose="02020603050405020304" pitchFamily="18" charset="0"/>
              </a:rPr>
              <a:t> 3 ja 4 </a:t>
            </a:r>
            <a:r>
              <a:rPr lang="en-US" sz="1200" b="1" dirty="0" err="1" smtClean="0">
                <a:ea typeface="Calibri" panose="020F0502020204030204" pitchFamily="34" charset="0"/>
                <a:cs typeface="Times New Roman" panose="02020603050405020304" pitchFamily="18" charset="0"/>
              </a:rPr>
              <a:t>konserveeritud</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Ka</a:t>
            </a:r>
            <a:r>
              <a:rPr lang="en-US" sz="1200" b="1" dirty="0" smtClean="0">
                <a:ea typeface="Calibri" panose="020F0502020204030204" pitchFamily="34" charset="0"/>
                <a:cs typeface="Times New Roman" panose="02020603050405020304" pitchFamily="18" charset="0"/>
              </a:rPr>
              <a:t> BEJ 11. ja EEJ 8. </a:t>
            </a:r>
            <a:r>
              <a:rPr lang="en-US" sz="1200" b="1" dirty="0" err="1" smtClean="0">
                <a:ea typeface="Calibri" panose="020F0502020204030204" pitchFamily="34" charset="0"/>
                <a:cs typeface="Times New Roman" panose="02020603050405020304" pitchFamily="18" charset="0"/>
              </a:rPr>
              <a:t>plokid</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mis</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töötavad</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keevkihtkateldega</a:t>
            </a:r>
            <a:r>
              <a:rPr lang="en-US" sz="1200" b="1" dirty="0" smtClean="0">
                <a:ea typeface="Calibri" panose="020F0502020204030204" pitchFamily="34" charset="0"/>
                <a:cs typeface="Times New Roman" panose="02020603050405020304" pitchFamily="18" charset="0"/>
              </a:rPr>
              <a:t>, pole </a:t>
            </a:r>
            <a:r>
              <a:rPr lang="en-US" sz="1200" b="1" dirty="0" err="1" smtClean="0">
                <a:ea typeface="Calibri" panose="020F0502020204030204" pitchFamily="34" charset="0"/>
                <a:cs typeface="Times New Roman" panose="02020603050405020304" pitchFamily="18" charset="0"/>
              </a:rPr>
              <a:t>eriti</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paremas</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seisus</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sest</a:t>
            </a:r>
            <a:r>
              <a:rPr lang="en-US" sz="1200" b="1" dirty="0" smtClean="0">
                <a:ea typeface="Calibri" panose="020F0502020204030204" pitchFamily="34" charset="0"/>
                <a:cs typeface="Times New Roman" panose="02020603050405020304" pitchFamily="18" charset="0"/>
              </a:rPr>
              <a:t> need </a:t>
            </a:r>
            <a:r>
              <a:rPr lang="en-US" sz="1200" b="1" dirty="0" err="1" smtClean="0">
                <a:ea typeface="Calibri" panose="020F0502020204030204" pitchFamily="34" charset="0"/>
                <a:cs typeface="Times New Roman" panose="02020603050405020304" pitchFamily="18" charset="0"/>
              </a:rPr>
              <a:t>turbiinid</a:t>
            </a:r>
            <a:r>
              <a:rPr lang="en-US" sz="1200" b="1" dirty="0" smtClean="0">
                <a:ea typeface="Calibri" panose="020F0502020204030204" pitchFamily="34" charset="0"/>
                <a:cs typeface="Times New Roman" panose="02020603050405020304" pitchFamily="18" charset="0"/>
              </a:rPr>
              <a:t> </a:t>
            </a:r>
            <a:r>
              <a:rPr lang="en-US" sz="1200" b="1" dirty="0" err="1" smtClean="0">
                <a:ea typeface="Calibri" panose="020F0502020204030204" pitchFamily="34" charset="0"/>
                <a:cs typeface="Times New Roman" panose="02020603050405020304" pitchFamily="18" charset="0"/>
              </a:rPr>
              <a:t>renoveeriti</a:t>
            </a:r>
            <a:r>
              <a:rPr lang="en-US" sz="1200" b="1" dirty="0" smtClean="0">
                <a:ea typeface="Calibri" panose="020F0502020204030204" pitchFamily="34" charset="0"/>
                <a:cs typeface="Times New Roman" panose="02020603050405020304" pitchFamily="18" charset="0"/>
              </a:rPr>
              <a:t>.</a:t>
            </a:r>
          </a:p>
          <a:p>
            <a:pPr marL="0" marR="0">
              <a:spcBef>
                <a:spcPts val="0"/>
              </a:spcBef>
              <a:spcAft>
                <a:spcPts val="0"/>
              </a:spcAft>
            </a:pPr>
            <a:endParaRPr lang="en-US" sz="1200" b="1"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19</a:t>
            </a:fld>
            <a:endParaRPr lang="en-US" altLang="et-EE"/>
          </a:p>
        </p:txBody>
      </p:sp>
    </p:spTree>
    <p:extLst>
      <p:ext uri="{BB962C8B-B14F-4D97-AF65-F5344CB8AC3E}">
        <p14:creationId xmlns:p14="http://schemas.microsoft.com/office/powerpoint/2010/main" val="3084294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smtClean="0"/>
              <a:t>Maailma energeetika hetkeolukord, Euroopa energeetika, Eesti energeetika</a:t>
            </a:r>
            <a:endParaRPr lang="en-US" dirty="0"/>
          </a:p>
        </p:txBody>
      </p:sp>
      <p:sp>
        <p:nvSpPr>
          <p:cNvPr id="4" name="Slide Number Placeholder 3"/>
          <p:cNvSpPr>
            <a:spLocks noGrp="1"/>
          </p:cNvSpPr>
          <p:nvPr>
            <p:ph type="sldNum" sz="quarter" idx="10"/>
          </p:nvPr>
        </p:nvSpPr>
        <p:spPr/>
        <p:txBody>
          <a:bodyPr/>
          <a:lstStyle/>
          <a:p>
            <a:pPr>
              <a:defRPr/>
            </a:pPr>
            <a:fld id="{89D10C4C-EAC2-4D66-B9F8-E052F2E25BCC}" type="slidenum">
              <a:rPr lang="en-US" altLang="et-EE" smtClean="0"/>
              <a:pPr>
                <a:defRPr/>
              </a:pPr>
              <a:t>21</a:t>
            </a:fld>
            <a:endParaRPr lang="en-US" altLang="et-EE"/>
          </a:p>
        </p:txBody>
      </p:sp>
    </p:spTree>
    <p:extLst>
      <p:ext uri="{BB962C8B-B14F-4D97-AF65-F5344CB8AC3E}">
        <p14:creationId xmlns:p14="http://schemas.microsoft.com/office/powerpoint/2010/main" val="270190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vaslaid argine">
    <p:spTree>
      <p:nvGrpSpPr>
        <p:cNvPr id="1" name=""/>
        <p:cNvGrpSpPr/>
        <p:nvPr/>
      </p:nvGrpSpPr>
      <p:grpSpPr>
        <a:xfrm>
          <a:off x="0" y="0"/>
          <a:ext cx="0" cy="0"/>
          <a:chOff x="0" y="0"/>
          <a:chExt cx="0" cy="0"/>
        </a:xfrm>
      </p:grpSpPr>
      <p:pic>
        <p:nvPicPr>
          <p:cNvPr id="2" name="Pil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3" y="0"/>
            <a:ext cx="12187834" cy="6858000"/>
          </a:xfrm>
          <a:prstGeom prst="rect">
            <a:avLst/>
          </a:prstGeom>
        </p:spPr>
      </p:pic>
      <p:pic>
        <p:nvPicPr>
          <p:cNvPr id="17"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66097"/>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mtClean="0"/>
          </a:p>
        </p:txBody>
      </p:sp>
      <p:sp>
        <p:nvSpPr>
          <p:cNvPr id="11" name="Text Placeholder 17"/>
          <p:cNvSpPr>
            <a:spLocks noGrp="1"/>
          </p:cNvSpPr>
          <p:nvPr>
            <p:ph type="body" sz="quarter" idx="12"/>
          </p:nvPr>
        </p:nvSpPr>
        <p:spPr>
          <a:xfrm>
            <a:off x="838200" y="4797425"/>
            <a:ext cx="8892396" cy="852877"/>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pPr lvl="0"/>
            <a:r>
              <a:rPr lang="en-US" smtClean="0"/>
              <a:t>Click to edit Master text styles</a:t>
            </a:r>
          </a:p>
        </p:txBody>
      </p:sp>
      <p:sp>
        <p:nvSpPr>
          <p:cNvPr id="12" name="Text Placeholder 19"/>
          <p:cNvSpPr>
            <a:spLocks noGrp="1"/>
          </p:cNvSpPr>
          <p:nvPr>
            <p:ph type="body" sz="quarter" idx="13" hasCustomPrompt="1"/>
          </p:nvPr>
        </p:nvSpPr>
        <p:spPr>
          <a:xfrm>
            <a:off x="838200" y="5865962"/>
            <a:ext cx="4738535" cy="70797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000" baseline="0">
                <a:solidFill>
                  <a:schemeClr val="accent2"/>
                </a:solidFill>
                <a:latin typeface="Verdana" charset="0"/>
              </a:defRPr>
            </a:lvl1pPr>
          </a:lstStyle>
          <a:p>
            <a:pPr lvl="0"/>
            <a:r>
              <a:rPr lang="et-EE" dirty="0" smtClean="0"/>
              <a:t>Redigeeri juhtslaidi </a:t>
            </a:r>
            <a:br>
              <a:rPr lang="et-EE" dirty="0" smtClean="0"/>
            </a:br>
            <a:r>
              <a:rPr lang="et-EE" dirty="0" smtClean="0"/>
              <a:t>tekstilaade</a:t>
            </a:r>
          </a:p>
        </p:txBody>
      </p:sp>
    </p:spTree>
    <p:extLst>
      <p:ext uri="{BB962C8B-B14F-4D97-AF65-F5344CB8AC3E}">
        <p14:creationId xmlns:p14="http://schemas.microsoft.com/office/powerpoint/2010/main" val="35803728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lt 2">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656886" cy="844415"/>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a:t>
            </a:r>
            <a:r>
              <a:rPr lang="et-EE" dirty="0" smtClean="0"/>
              <a:t/>
            </a:r>
            <a:br>
              <a:rPr lang="et-EE" dirty="0" smtClean="0"/>
            </a:br>
            <a:r>
              <a:rPr lang="en-US" dirty="0" smtClean="0"/>
              <a:t>text styles</a:t>
            </a:r>
          </a:p>
        </p:txBody>
      </p:sp>
      <p:sp>
        <p:nvSpPr>
          <p:cNvPr id="12" name="Text Placeholder 11"/>
          <p:cNvSpPr>
            <a:spLocks noGrp="1"/>
          </p:cNvSpPr>
          <p:nvPr>
            <p:ph type="body" sz="quarter" idx="14"/>
          </p:nvPr>
        </p:nvSpPr>
        <p:spPr>
          <a:xfrm>
            <a:off x="2171700" y="1628775"/>
            <a:ext cx="8964612" cy="627315"/>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Click to edit Master text styles</a:t>
            </a:r>
          </a:p>
        </p:txBody>
      </p:sp>
      <p:sp>
        <p:nvSpPr>
          <p:cNvPr id="3" name="Picture Placeholder 2"/>
          <p:cNvSpPr>
            <a:spLocks noGrp="1"/>
          </p:cNvSpPr>
          <p:nvPr>
            <p:ph type="pic" sz="quarter" idx="16"/>
          </p:nvPr>
        </p:nvSpPr>
        <p:spPr>
          <a:xfrm>
            <a:off x="2171700" y="2491175"/>
            <a:ext cx="8964611" cy="3854063"/>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7522701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aheslaid">
    <p:spTree>
      <p:nvGrpSpPr>
        <p:cNvPr id="1" name=""/>
        <p:cNvGrpSpPr/>
        <p:nvPr/>
      </p:nvGrpSpPr>
      <p:grpSpPr>
        <a:xfrm>
          <a:off x="0" y="0"/>
          <a:ext cx="0" cy="0"/>
          <a:chOff x="0" y="0"/>
          <a:chExt cx="0" cy="0"/>
        </a:xfrm>
      </p:grpSpPr>
      <p:pic>
        <p:nvPicPr>
          <p:cNvPr id="4" name="Pil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3" y="0"/>
            <a:ext cx="12187834" cy="6858000"/>
          </a:xfrm>
          <a:prstGeom prst="rect">
            <a:avLst/>
          </a:prstGeom>
        </p:spPr>
      </p:pic>
      <p:pic>
        <p:nvPicPr>
          <p:cNvPr id="8"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57388"/>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7"/>
          <p:cNvSpPr>
            <a:spLocks noGrp="1"/>
          </p:cNvSpPr>
          <p:nvPr>
            <p:ph type="body" sz="quarter" idx="10"/>
          </p:nvPr>
        </p:nvSpPr>
        <p:spPr>
          <a:xfrm>
            <a:off x="974221" y="4813635"/>
            <a:ext cx="10162092" cy="1325461"/>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i="0" cap="all" baseline="0">
                <a:solidFill>
                  <a:schemeClr val="accent3"/>
                </a:solidFill>
                <a:latin typeface="Verdana" charset="0"/>
              </a:defRPr>
            </a:lvl1pPr>
          </a:lstStyle>
          <a:p>
            <a:pPr lvl="0"/>
            <a:r>
              <a:rPr lang="en-US" smtClean="0"/>
              <a:t>Click to edit Master text styles</a:t>
            </a:r>
          </a:p>
        </p:txBody>
      </p:sp>
    </p:spTree>
    <p:extLst>
      <p:ext uri="{BB962C8B-B14F-4D97-AF65-F5344CB8AC3E}">
        <p14:creationId xmlns:p14="http://schemas.microsoft.com/office/powerpoint/2010/main" val="32368397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imane slaid">
    <p:spTree>
      <p:nvGrpSpPr>
        <p:cNvPr id="1" name=""/>
        <p:cNvGrpSpPr/>
        <p:nvPr/>
      </p:nvGrpSpPr>
      <p:grpSpPr>
        <a:xfrm>
          <a:off x="0" y="0"/>
          <a:ext cx="0" cy="0"/>
          <a:chOff x="0" y="0"/>
          <a:chExt cx="0" cy="0"/>
        </a:xfrm>
      </p:grpSpPr>
      <p:pic>
        <p:nvPicPr>
          <p:cNvPr id="2" name="Pil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3" y="0"/>
            <a:ext cx="12187834" cy="6858000"/>
          </a:xfrm>
          <a:prstGeom prst="rect">
            <a:avLst/>
          </a:prstGeom>
        </p:spPr>
      </p:pic>
      <p:sp>
        <p:nvSpPr>
          <p:cNvPr id="5" name="TextBox 4"/>
          <p:cNvSpPr txBox="1">
            <a:spLocks noChangeArrowheads="1"/>
          </p:cNvSpPr>
          <p:nvPr userDrawn="1"/>
        </p:nvSpPr>
        <p:spPr bwMode="auto">
          <a:xfrm>
            <a:off x="0" y="-992188"/>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defRPr/>
            </a:pPr>
            <a:endParaRPr lang="en-US" altLang="en-US" smtClean="0"/>
          </a:p>
        </p:txBody>
      </p:sp>
      <p:sp>
        <p:nvSpPr>
          <p:cNvPr id="8" name="Text Placeholder 19"/>
          <p:cNvSpPr>
            <a:spLocks noGrp="1"/>
          </p:cNvSpPr>
          <p:nvPr>
            <p:ph type="body" sz="quarter" idx="11" hasCustomPrompt="1"/>
          </p:nvPr>
        </p:nvSpPr>
        <p:spPr>
          <a:xfrm>
            <a:off x="668077" y="4770910"/>
            <a:ext cx="10159444" cy="1996129"/>
          </a:xfrm>
          <a:prstGeom prst="rect">
            <a:avLst/>
          </a:prstGeom>
        </p:spPr>
        <p:txBody>
          <a:bodyPr lIns="0" tIns="0" rIns="0" bIns="0">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3200" b="1" cap="all" baseline="0">
                <a:solidFill>
                  <a:schemeClr val="accent3"/>
                </a:solidFill>
                <a:latin typeface="Verdana" charset="0"/>
              </a:defRPr>
            </a:lvl1pPr>
            <a:lvl2pPr marL="0" indent="0">
              <a:spcBef>
                <a:spcPts val="1000"/>
              </a:spcBef>
              <a:buFontTx/>
              <a:buNone/>
              <a:defRPr sz="1600" b="0">
                <a:solidFill>
                  <a:schemeClr val="accent2"/>
                </a:solidFill>
              </a:defRPr>
            </a:lvl2pPr>
          </a:lstStyle>
          <a:p>
            <a:pPr lvl="0"/>
            <a:r>
              <a:rPr lang="et-EE" dirty="0" smtClean="0"/>
              <a:t>Tallinna tehnikaülikool</a:t>
            </a:r>
          </a:p>
          <a:p>
            <a:pPr lvl="1"/>
            <a:r>
              <a:rPr lang="et-EE" dirty="0" smtClean="0"/>
              <a:t>Ehitajate tee 5, 19086 Tallinn, Tel 620 2002 (E-R 8,30–17.00)</a:t>
            </a:r>
            <a:endParaRPr lang="et-EE" sz="1800" b="1" dirty="0" smtClean="0">
              <a:solidFill>
                <a:srgbClr val="E4067E"/>
              </a:solidFill>
              <a:latin typeface="Verdana" panose="020B0604030504040204" pitchFamily="34" charset="0"/>
            </a:endParaRPr>
          </a:p>
          <a:p>
            <a:pPr lvl="1"/>
            <a:r>
              <a:rPr lang="et-EE" sz="1800" b="1" dirty="0" smtClean="0">
                <a:solidFill>
                  <a:srgbClr val="E4067E"/>
                </a:solidFill>
                <a:latin typeface="Verdana" panose="020B0604030504040204" pitchFamily="34" charset="0"/>
              </a:rPr>
              <a:t>Taltech.ee</a:t>
            </a:r>
            <a:endParaRPr lang="et-EE" dirty="0" smtClean="0"/>
          </a:p>
        </p:txBody>
      </p:sp>
      <p:pic>
        <p:nvPicPr>
          <p:cNvPr id="9" name="Picture 3" descr="C:\Users\ipihu\Desktop\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86800" y="1957388"/>
            <a:ext cx="2449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3895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35201" y="457200"/>
            <a:ext cx="8303684"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235201" y="1905000"/>
            <a:ext cx="8303684" cy="42481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defRPr>
            </a:lvl1pPr>
          </a:lstStyle>
          <a:p>
            <a:pPr>
              <a:defRPr/>
            </a:pPr>
            <a:fld id="{D661B76C-8DEE-4E2E-9C9E-EDF915529792}" type="datetimeFigureOut">
              <a:rPr lang="en-US"/>
              <a:pPr>
                <a:defRPr/>
              </a:pPr>
              <a:t>23/10/19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defRPr>
            </a:lvl1pPr>
          </a:lstStyle>
          <a:p>
            <a:pPr>
              <a:defRPr/>
            </a:pPr>
            <a:fld id="{B36E534D-C59D-422E-A14C-23A2648A2F8B}" type="slidenum">
              <a:rPr lang="en-US"/>
              <a:pPr>
                <a:defRPr/>
              </a:pPr>
              <a:t>‹#›</a:t>
            </a:fld>
            <a:endParaRPr lang="en-US"/>
          </a:p>
        </p:txBody>
      </p:sp>
    </p:spTree>
    <p:extLst>
      <p:ext uri="{BB962C8B-B14F-4D97-AF65-F5344CB8AC3E}">
        <p14:creationId xmlns:p14="http://schemas.microsoft.com/office/powerpoint/2010/main" val="2159703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2F73659-05C0-4DB9-8E1A-E851F3D85BD9}" type="datetimeFigureOut">
              <a:rPr lang="en-US" smtClean="0"/>
              <a:t>23/10/19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1CC3F94-2B0E-456B-9AE2-10F897830525}" type="slidenum">
              <a:rPr lang="en-US" smtClean="0"/>
              <a:t>‹#›</a:t>
            </a:fld>
            <a:endParaRPr lang="en-US"/>
          </a:p>
        </p:txBody>
      </p:sp>
    </p:spTree>
    <p:extLst>
      <p:ext uri="{BB962C8B-B14F-4D97-AF65-F5344CB8AC3E}">
        <p14:creationId xmlns:p14="http://schemas.microsoft.com/office/powerpoint/2010/main" val="105860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4" y="549275"/>
            <a:ext cx="10494517" cy="81088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a:t>
            </a:r>
            <a:r>
              <a:rPr lang="et-EE" dirty="0" smtClean="0"/>
              <a:t/>
            </a:r>
            <a:br>
              <a:rPr lang="et-EE" dirty="0" smtClean="0"/>
            </a:br>
            <a:r>
              <a:rPr lang="en-US" dirty="0" smtClean="0"/>
              <a:t>text styles</a:t>
            </a:r>
          </a:p>
        </p:txBody>
      </p:sp>
      <p:sp>
        <p:nvSpPr>
          <p:cNvPr id="21" name="Text Placeholder 11"/>
          <p:cNvSpPr>
            <a:spLocks noGrp="1"/>
          </p:cNvSpPr>
          <p:nvPr>
            <p:ph type="body" sz="quarter" idx="14"/>
          </p:nvPr>
        </p:nvSpPr>
        <p:spPr>
          <a:xfrm>
            <a:off x="2171700" y="1628775"/>
            <a:ext cx="8802242" cy="4716463"/>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600" baseline="0">
                <a:solidFill>
                  <a:schemeClr val="tx1"/>
                </a:solidFill>
                <a:latin typeface="Verdana" charset="0"/>
              </a:defRPr>
            </a:lvl1pPr>
          </a:lstStyle>
          <a:p>
            <a:pPr lvl="0"/>
            <a:r>
              <a:rPr lang="en-US" smtClean="0"/>
              <a:t>Click to edit Master text styles</a:t>
            </a:r>
          </a:p>
        </p:txBody>
      </p:sp>
    </p:spTree>
    <p:extLst>
      <p:ext uri="{BB962C8B-B14F-4D97-AF65-F5344CB8AC3E}">
        <p14:creationId xmlns:p14="http://schemas.microsoft.com/office/powerpoint/2010/main" val="2611767682"/>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orient="horz" pos="1026" userDrawn="1">
          <p15:clr>
            <a:srgbClr val="FBAE40"/>
          </p15:clr>
        </p15:guide>
        <p15:guide id="3" pos="13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ja graafik">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5" y="549275"/>
            <a:ext cx="10494517" cy="802772"/>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500"/>
            </a:lvl2pPr>
          </a:lstStyle>
          <a:p>
            <a:pPr lvl="0"/>
            <a:r>
              <a:rPr lang="en-US" dirty="0" smtClean="0"/>
              <a:t>Click to edit Master</a:t>
            </a:r>
            <a:r>
              <a:rPr lang="et-EE" dirty="0" smtClean="0"/>
              <a:t/>
            </a:r>
            <a:br>
              <a:rPr lang="et-EE" dirty="0" smtClean="0"/>
            </a:br>
            <a:r>
              <a:rPr lang="en-US" dirty="0" smtClean="0"/>
              <a:t>text styles</a:t>
            </a:r>
          </a:p>
        </p:txBody>
      </p:sp>
      <p:sp>
        <p:nvSpPr>
          <p:cNvPr id="14" name="Chart Placeholder 13"/>
          <p:cNvSpPr>
            <a:spLocks noGrp="1"/>
          </p:cNvSpPr>
          <p:nvPr>
            <p:ph type="chart" sz="quarter" idx="15"/>
          </p:nvPr>
        </p:nvSpPr>
        <p:spPr>
          <a:xfrm>
            <a:off x="2171700" y="3042303"/>
            <a:ext cx="8790444" cy="3302935"/>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chart</a:t>
            </a:r>
            <a:endParaRPr lang="en-US" noProof="0" dirty="0"/>
          </a:p>
        </p:txBody>
      </p:sp>
      <p:sp>
        <p:nvSpPr>
          <p:cNvPr id="16" name="Text Placeholder 15"/>
          <p:cNvSpPr>
            <a:spLocks noGrp="1"/>
          </p:cNvSpPr>
          <p:nvPr>
            <p:ph type="body" sz="quarter" idx="16"/>
          </p:nvPr>
        </p:nvSpPr>
        <p:spPr>
          <a:xfrm>
            <a:off x="2171700" y="2144994"/>
            <a:ext cx="8790444" cy="777668"/>
          </a:xfrm>
          <a:prstGeom prst="rect">
            <a:avLst/>
          </a:prstGeom>
        </p:spPr>
        <p:txBody>
          <a:bodyPr lIns="0" tIns="0" rIns="0" bIns="0"/>
          <a:lstStyle>
            <a:lvl1pPr marL="228600" indent="-228600">
              <a:buClr>
                <a:schemeClr val="accent1"/>
              </a:buClr>
              <a:buFont typeface="Wingdings" panose="05000000000000000000" pitchFamily="2" charset="2"/>
              <a:buChar char="§"/>
              <a:defRPr sz="1600" baseline="0">
                <a:solidFill>
                  <a:schemeClr val="tx1"/>
                </a:solidFill>
                <a:latin typeface="Verdana" charset="0"/>
              </a:defRPr>
            </a:lvl1pPr>
            <a:lvl2pPr marL="685800" indent="-228600">
              <a:buFont typeface="Verdana" panose="020B0604030504040204" pitchFamily="34" charset="0"/>
              <a:buChar char="–"/>
              <a:defRPr sz="1400">
                <a:solidFill>
                  <a:schemeClr val="tx1"/>
                </a:solidFill>
              </a:defRPr>
            </a:lvl2pPr>
            <a:lvl3pPr marL="1143000" indent="-228600">
              <a:buFont typeface="Verdana" panose="020B0604030504040204" pitchFamily="34" charset="0"/>
              <a:buChar char="–"/>
              <a:defRPr sz="1200"/>
            </a:lvl3pPr>
            <a:lvl4pPr marL="1371600" indent="0">
              <a:buFont typeface="Verdana" panose="020B0604030504040204" pitchFamily="34" charset="0"/>
              <a:buNone/>
              <a:defRPr/>
            </a:lvl4pPr>
          </a:lstStyle>
          <a:p>
            <a:pPr lvl="0"/>
            <a:r>
              <a:rPr lang="en-US" smtClean="0"/>
              <a:t>Click to edit Master text styles</a:t>
            </a:r>
          </a:p>
          <a:p>
            <a:pPr lvl="1"/>
            <a:r>
              <a:rPr lang="en-US" smtClean="0"/>
              <a:t>Second level</a:t>
            </a:r>
          </a:p>
          <a:p>
            <a:pPr lvl="2"/>
            <a:r>
              <a:rPr lang="en-US" smtClean="0"/>
              <a:t>Third level</a:t>
            </a:r>
          </a:p>
        </p:txBody>
      </p:sp>
      <p:sp>
        <p:nvSpPr>
          <p:cNvPr id="7" name="Text Placeholder 11"/>
          <p:cNvSpPr>
            <a:spLocks noGrp="1"/>
          </p:cNvSpPr>
          <p:nvPr>
            <p:ph type="body" sz="quarter" idx="18"/>
          </p:nvPr>
        </p:nvSpPr>
        <p:spPr>
          <a:xfrm>
            <a:off x="2171700" y="1628776"/>
            <a:ext cx="8790444" cy="413669"/>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sz="1600" baseline="0">
                <a:solidFill>
                  <a:schemeClr val="tx1"/>
                </a:solidFill>
                <a:latin typeface="Verdana" charset="0"/>
              </a:defRPr>
            </a:lvl1pPr>
          </a:lstStyle>
          <a:p>
            <a:pPr lvl="0"/>
            <a:r>
              <a:rPr lang="en-US" smtClean="0"/>
              <a:t>Click to edit Master text styles</a:t>
            </a:r>
          </a:p>
        </p:txBody>
      </p:sp>
    </p:spTree>
    <p:extLst>
      <p:ext uri="{BB962C8B-B14F-4D97-AF65-F5344CB8AC3E}">
        <p14:creationId xmlns:p14="http://schemas.microsoft.com/office/powerpoint/2010/main" val="410242169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orient="horz" pos="1026" userDrawn="1">
          <p15:clr>
            <a:srgbClr val="FBAE40"/>
          </p15:clr>
        </p15:guide>
        <p15:guide id="3" orient="horz" pos="399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lt">
    <p:spTree>
      <p:nvGrpSpPr>
        <p:cNvPr id="1" name=""/>
        <p:cNvGrpSpPr/>
        <p:nvPr/>
      </p:nvGrpSpPr>
      <p:grpSpPr>
        <a:xfrm>
          <a:off x="0" y="0"/>
          <a:ext cx="0" cy="0"/>
          <a:chOff x="0" y="0"/>
          <a:chExt cx="0" cy="0"/>
        </a:xfrm>
      </p:grpSpPr>
      <p:sp>
        <p:nvSpPr>
          <p:cNvPr id="11" name="Text Placeholder 9"/>
          <p:cNvSpPr>
            <a:spLocks noGrp="1"/>
          </p:cNvSpPr>
          <p:nvPr>
            <p:ph type="body" sz="quarter" idx="13" hasCustomPrompt="1"/>
          </p:nvPr>
        </p:nvSpPr>
        <p:spPr>
          <a:xfrm>
            <a:off x="479424" y="549275"/>
            <a:ext cx="10656887" cy="810887"/>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a:t>
            </a:r>
            <a:r>
              <a:rPr lang="et-EE" dirty="0" smtClean="0"/>
              <a:t/>
            </a:r>
            <a:br>
              <a:rPr lang="et-EE" dirty="0" smtClean="0"/>
            </a:br>
            <a:r>
              <a:rPr lang="en-US" dirty="0" smtClean="0"/>
              <a:t>text styles</a:t>
            </a:r>
          </a:p>
        </p:txBody>
      </p:sp>
      <p:sp>
        <p:nvSpPr>
          <p:cNvPr id="12" name="Text Placeholder 11"/>
          <p:cNvSpPr>
            <a:spLocks noGrp="1"/>
          </p:cNvSpPr>
          <p:nvPr>
            <p:ph type="body" sz="quarter" idx="14"/>
          </p:nvPr>
        </p:nvSpPr>
        <p:spPr>
          <a:xfrm>
            <a:off x="2171700" y="1628776"/>
            <a:ext cx="8964612" cy="38803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Click to edit Master text styles</a:t>
            </a:r>
          </a:p>
        </p:txBody>
      </p:sp>
      <p:sp>
        <p:nvSpPr>
          <p:cNvPr id="3" name="Picture Placeholder 2"/>
          <p:cNvSpPr>
            <a:spLocks noGrp="1"/>
          </p:cNvSpPr>
          <p:nvPr>
            <p:ph type="pic" sz="quarter" idx="16"/>
          </p:nvPr>
        </p:nvSpPr>
        <p:spPr>
          <a:xfrm>
            <a:off x="2171700" y="2196269"/>
            <a:ext cx="8964613" cy="4148969"/>
          </a:xfrm>
          <a:prstGeom prst="rect">
            <a:avLst/>
          </a:prstGeom>
        </p:spPr>
        <p:txBody>
          <a:bodyPr/>
          <a:lstStyle>
            <a:lvl1pPr marL="228600" indent="-228600">
              <a:buFont typeface="Wingdings" panose="05000000000000000000" pitchFamily="2" charset="2"/>
              <a:buChar char="§"/>
              <a:defRPr sz="1400">
                <a:latin typeface="+mn-lt"/>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335592993"/>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2" orient="horz" pos="3997" userDrawn="1">
          <p15:clr>
            <a:srgbClr val="FBAE40"/>
          </p15:clr>
        </p15:guide>
        <p15:guide id="3" orient="horz" pos="102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ja graafik 2">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479427" y="549275"/>
            <a:ext cx="6044004"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text</a:t>
            </a:r>
            <a:r>
              <a:rPr lang="et-EE" dirty="0" smtClean="0"/>
              <a:t/>
            </a:r>
            <a:br>
              <a:rPr lang="et-EE" dirty="0" smtClean="0"/>
            </a:br>
            <a:r>
              <a:rPr lang="en-US" dirty="0" smtClean="0"/>
              <a:t>styles</a:t>
            </a:r>
          </a:p>
        </p:txBody>
      </p:sp>
      <p:sp>
        <p:nvSpPr>
          <p:cNvPr id="12" name="Chart Placeholder 13"/>
          <p:cNvSpPr>
            <a:spLocks noGrp="1"/>
          </p:cNvSpPr>
          <p:nvPr>
            <p:ph type="chart" sz="quarter" idx="15"/>
          </p:nvPr>
        </p:nvSpPr>
        <p:spPr>
          <a:xfrm>
            <a:off x="6888163" y="549275"/>
            <a:ext cx="4248151" cy="5795963"/>
          </a:xfrm>
          <a:prstGeom prst="rect">
            <a:avLst/>
          </a:prstGeom>
        </p:spPr>
        <p:txBody>
          <a:bodyPr/>
          <a:lstStyle>
            <a:lvl1pPr marL="228600" indent="-228600">
              <a:buFont typeface="Wingdings" panose="05000000000000000000" pitchFamily="2" charset="2"/>
              <a:buChar char="§"/>
              <a:defRPr sz="1400">
                <a:latin typeface="+mn-lt"/>
              </a:defRPr>
            </a:lvl1pPr>
          </a:lstStyle>
          <a:p>
            <a:pPr lvl="0"/>
            <a:r>
              <a:rPr lang="en-US" noProof="0" smtClean="0"/>
              <a:t>Click icon to add chart</a:t>
            </a:r>
            <a:endParaRPr lang="en-US" noProof="0" dirty="0"/>
          </a:p>
        </p:txBody>
      </p:sp>
      <p:sp>
        <p:nvSpPr>
          <p:cNvPr id="17" name="Text Placeholder 11"/>
          <p:cNvSpPr>
            <a:spLocks noGrp="1"/>
          </p:cNvSpPr>
          <p:nvPr>
            <p:ph type="body" sz="quarter" idx="16"/>
          </p:nvPr>
        </p:nvSpPr>
        <p:spPr>
          <a:xfrm>
            <a:off x="2171700" y="1628776"/>
            <a:ext cx="4351731" cy="471646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Click to edit Master text styles</a:t>
            </a:r>
          </a:p>
        </p:txBody>
      </p:sp>
    </p:spTree>
    <p:extLst>
      <p:ext uri="{BB962C8B-B14F-4D97-AF65-F5344CB8AC3E}">
        <p14:creationId xmlns:p14="http://schemas.microsoft.com/office/powerpoint/2010/main" val="10972228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433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ja pilt">
    <p:spTree>
      <p:nvGrpSpPr>
        <p:cNvPr id="1" name=""/>
        <p:cNvGrpSpPr/>
        <p:nvPr/>
      </p:nvGrpSpPr>
      <p:grpSpPr>
        <a:xfrm>
          <a:off x="0" y="0"/>
          <a:ext cx="0" cy="0"/>
          <a:chOff x="0" y="0"/>
          <a:chExt cx="0" cy="0"/>
        </a:xfrm>
      </p:grpSpPr>
      <p:sp>
        <p:nvSpPr>
          <p:cNvPr id="12" name="Text Placeholder 9"/>
          <p:cNvSpPr>
            <a:spLocks noGrp="1"/>
          </p:cNvSpPr>
          <p:nvPr>
            <p:ph type="body" sz="quarter" idx="13" hasCustomPrompt="1"/>
          </p:nvPr>
        </p:nvSpPr>
        <p:spPr>
          <a:xfrm>
            <a:off x="479425" y="549275"/>
            <a:ext cx="6044006"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200" b="1" i="0"/>
            </a:lvl2pPr>
          </a:lstStyle>
          <a:p>
            <a:pPr lvl="0"/>
            <a:r>
              <a:rPr lang="en-US" dirty="0" smtClean="0"/>
              <a:t>Click to edit Master text</a:t>
            </a:r>
            <a:r>
              <a:rPr lang="et-EE" dirty="0" smtClean="0"/>
              <a:t/>
            </a:r>
            <a:br>
              <a:rPr lang="et-EE" dirty="0" smtClean="0"/>
            </a:br>
            <a:r>
              <a:rPr lang="en-US" dirty="0" smtClean="0"/>
              <a:t>styles</a:t>
            </a:r>
          </a:p>
        </p:txBody>
      </p:sp>
      <p:sp>
        <p:nvSpPr>
          <p:cNvPr id="18" name="Text Placeholder 11"/>
          <p:cNvSpPr>
            <a:spLocks noGrp="1"/>
          </p:cNvSpPr>
          <p:nvPr>
            <p:ph type="body" sz="quarter" idx="16"/>
          </p:nvPr>
        </p:nvSpPr>
        <p:spPr>
          <a:xfrm>
            <a:off x="2171700" y="1628776"/>
            <a:ext cx="4351731" cy="4716462"/>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Click to edit Master text styles</a:t>
            </a:r>
          </a:p>
        </p:txBody>
      </p:sp>
      <p:sp>
        <p:nvSpPr>
          <p:cNvPr id="20" name="Picture Placeholder 19"/>
          <p:cNvSpPr>
            <a:spLocks noGrp="1"/>
          </p:cNvSpPr>
          <p:nvPr>
            <p:ph type="pic" sz="quarter" idx="17"/>
          </p:nvPr>
        </p:nvSpPr>
        <p:spPr>
          <a:xfrm>
            <a:off x="6888163" y="549275"/>
            <a:ext cx="4248151" cy="5795963"/>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239501077"/>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pos="433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graafikut">
    <p:spTree>
      <p:nvGrpSpPr>
        <p:cNvPr id="1" name=""/>
        <p:cNvGrpSpPr/>
        <p:nvPr/>
      </p:nvGrpSpPr>
      <p:grpSpPr>
        <a:xfrm>
          <a:off x="0" y="0"/>
          <a:ext cx="0" cy="0"/>
          <a:chOff x="0" y="0"/>
          <a:chExt cx="0" cy="0"/>
        </a:xfrm>
      </p:grpSpPr>
      <p:sp>
        <p:nvSpPr>
          <p:cNvPr id="14" name="Text Placeholder 11"/>
          <p:cNvSpPr>
            <a:spLocks noGrp="1"/>
          </p:cNvSpPr>
          <p:nvPr>
            <p:ph type="body" sz="quarter" idx="17"/>
          </p:nvPr>
        </p:nvSpPr>
        <p:spPr>
          <a:xfrm>
            <a:off x="2171700" y="5204389"/>
            <a:ext cx="4351731" cy="114084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Click to edit Master text styles</a:t>
            </a:r>
          </a:p>
        </p:txBody>
      </p:sp>
      <p:sp>
        <p:nvSpPr>
          <p:cNvPr id="8" name="Text Placeholder 9"/>
          <p:cNvSpPr>
            <a:spLocks noGrp="1"/>
          </p:cNvSpPr>
          <p:nvPr>
            <p:ph type="body" sz="quarter" idx="13" hasCustomPrompt="1"/>
          </p:nvPr>
        </p:nvSpPr>
        <p:spPr>
          <a:xfrm>
            <a:off x="479424" y="558471"/>
            <a:ext cx="10657281" cy="755228"/>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stStyle>
          <a:p>
            <a:pPr lvl="0"/>
            <a:r>
              <a:rPr lang="en-US" dirty="0" smtClean="0"/>
              <a:t>Click to edit Master text </a:t>
            </a:r>
            <a:r>
              <a:rPr lang="et-EE" dirty="0" smtClean="0"/>
              <a:t/>
            </a:r>
            <a:br>
              <a:rPr lang="et-EE" dirty="0" smtClean="0"/>
            </a:br>
            <a:r>
              <a:rPr lang="en-US" dirty="0" smtClean="0"/>
              <a:t>styles</a:t>
            </a:r>
          </a:p>
        </p:txBody>
      </p:sp>
      <p:sp>
        <p:nvSpPr>
          <p:cNvPr id="20" name="Text Placeholder 11"/>
          <p:cNvSpPr>
            <a:spLocks noGrp="1"/>
          </p:cNvSpPr>
          <p:nvPr>
            <p:ph type="body" sz="quarter" idx="21"/>
          </p:nvPr>
        </p:nvSpPr>
        <p:spPr>
          <a:xfrm>
            <a:off x="6888164" y="5204389"/>
            <a:ext cx="4248542" cy="1140849"/>
          </a:xfrm>
          <a:prstGeom prst="rect">
            <a:avLst/>
          </a:prstGeom>
        </p:spPr>
        <p:txBody>
          <a:bodyPr lIns="0" tIns="0" rIns="0" bIns="0"/>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600" baseline="0">
                <a:solidFill>
                  <a:srgbClr val="4F4C4E"/>
                </a:solidFill>
                <a:latin typeface="Verdana" charset="0"/>
              </a:defRPr>
            </a:lvl1pPr>
          </a:lstStyle>
          <a:p>
            <a:pPr lvl="0"/>
            <a:r>
              <a:rPr lang="en-US" smtClean="0"/>
              <a:t>Click to edit Master text styles</a:t>
            </a:r>
          </a:p>
        </p:txBody>
      </p:sp>
      <p:sp>
        <p:nvSpPr>
          <p:cNvPr id="3" name="Chart Placeholder 2"/>
          <p:cNvSpPr>
            <a:spLocks noGrp="1"/>
          </p:cNvSpPr>
          <p:nvPr>
            <p:ph type="chart" sz="quarter" idx="22"/>
          </p:nvPr>
        </p:nvSpPr>
        <p:spPr>
          <a:xfrm>
            <a:off x="2171701" y="1628776"/>
            <a:ext cx="4351338" cy="3336330"/>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chart</a:t>
            </a:r>
            <a:endParaRPr lang="en-US" noProof="0" dirty="0"/>
          </a:p>
        </p:txBody>
      </p:sp>
      <p:sp>
        <p:nvSpPr>
          <p:cNvPr id="5" name="Chart Placeholder 4"/>
          <p:cNvSpPr>
            <a:spLocks noGrp="1"/>
          </p:cNvSpPr>
          <p:nvPr>
            <p:ph type="chart" sz="quarter" idx="23"/>
          </p:nvPr>
        </p:nvSpPr>
        <p:spPr>
          <a:xfrm>
            <a:off x="6888163" y="1628775"/>
            <a:ext cx="4248150" cy="3336331"/>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chart</a:t>
            </a:r>
            <a:endParaRPr lang="en-US" noProof="0" dirty="0"/>
          </a:p>
        </p:txBody>
      </p:sp>
    </p:spTree>
    <p:extLst>
      <p:ext uri="{BB962C8B-B14F-4D97-AF65-F5344CB8AC3E}">
        <p14:creationId xmlns:p14="http://schemas.microsoft.com/office/powerpoint/2010/main" val="31405577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olm pilti">
    <p:spTree>
      <p:nvGrpSpPr>
        <p:cNvPr id="1" name=""/>
        <p:cNvGrpSpPr/>
        <p:nvPr/>
      </p:nvGrpSpPr>
      <p:grpSpPr>
        <a:xfrm>
          <a:off x="0" y="0"/>
          <a:ext cx="0" cy="0"/>
          <a:chOff x="0" y="0"/>
          <a:chExt cx="0" cy="0"/>
        </a:xfrm>
      </p:grpSpPr>
      <p:sp>
        <p:nvSpPr>
          <p:cNvPr id="7" name="Picture Placeholder 19"/>
          <p:cNvSpPr>
            <a:spLocks noGrp="1"/>
          </p:cNvSpPr>
          <p:nvPr>
            <p:ph type="pic" sz="quarter" idx="17"/>
          </p:nvPr>
        </p:nvSpPr>
        <p:spPr>
          <a:xfrm>
            <a:off x="2171700" y="549275"/>
            <a:ext cx="5109317" cy="5795963"/>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a:p>
        </p:txBody>
      </p:sp>
      <p:sp>
        <p:nvSpPr>
          <p:cNvPr id="10" name="Picture Placeholder 19"/>
          <p:cNvSpPr>
            <a:spLocks noGrp="1"/>
          </p:cNvSpPr>
          <p:nvPr>
            <p:ph type="pic" sz="quarter" idx="19"/>
          </p:nvPr>
        </p:nvSpPr>
        <p:spPr>
          <a:xfrm>
            <a:off x="7511753" y="3459344"/>
            <a:ext cx="3624561" cy="2885893"/>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a:p>
        </p:txBody>
      </p:sp>
      <p:sp>
        <p:nvSpPr>
          <p:cNvPr id="11" name="Picture Placeholder 19"/>
          <p:cNvSpPr>
            <a:spLocks noGrp="1"/>
          </p:cNvSpPr>
          <p:nvPr>
            <p:ph type="pic" sz="quarter" idx="20"/>
          </p:nvPr>
        </p:nvSpPr>
        <p:spPr>
          <a:xfrm>
            <a:off x="7511753" y="549275"/>
            <a:ext cx="3624561" cy="2709564"/>
          </a:xfrm>
          <a:prstGeom prst="rect">
            <a:avLst/>
          </a:prstGeom>
        </p:spPr>
        <p:txBody>
          <a:bodyPr/>
          <a:lstStyle>
            <a:lvl1pPr marL="228600" indent="-228600">
              <a:buFont typeface="Wingdings" panose="05000000000000000000" pitchFamily="2" charset="2"/>
              <a:buChar char="§"/>
              <a:defRPr sz="1400"/>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18047872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479425" y="551545"/>
            <a:ext cx="10656888" cy="836666"/>
          </a:xfrm>
          <a:prstGeom prst="rect">
            <a:avLst/>
          </a:prstGeom>
        </p:spPr>
        <p:txBody>
          <a:bodyPr lIns="0" tIns="0" rIns="0" bIns="0"/>
          <a:lstStyle>
            <a:lvl1pPr marL="0" marR="0" indent="0" algn="l" defTabSz="914400" rtl="0" eaLnBrk="1" fontAlgn="auto" latinLnBrk="0" hangingPunct="1">
              <a:lnSpc>
                <a:spcPct val="100000"/>
              </a:lnSpc>
              <a:spcBef>
                <a:spcPts val="0"/>
              </a:spcBef>
              <a:spcAft>
                <a:spcPts val="0"/>
              </a:spcAft>
              <a:buClrTx/>
              <a:buSzTx/>
              <a:buFont typeface="Arial"/>
              <a:buNone/>
              <a:tabLst/>
              <a:defRPr sz="2200" b="1" i="0" cap="all" baseline="0">
                <a:solidFill>
                  <a:schemeClr val="accent2"/>
                </a:solidFill>
                <a:latin typeface="Verdana" charset="0"/>
              </a:defRPr>
            </a:lvl1pPr>
            <a:lvl2pPr>
              <a:defRPr sz="2500" b="1" i="0"/>
            </a:lvl2pPr>
          </a:lstStyle>
          <a:p>
            <a:pPr lvl="0"/>
            <a:r>
              <a:rPr lang="en-US" dirty="0" smtClean="0"/>
              <a:t>Click to edit Master </a:t>
            </a:r>
            <a:r>
              <a:rPr lang="et-EE" dirty="0" smtClean="0"/>
              <a:t/>
            </a:r>
            <a:br>
              <a:rPr lang="et-EE" dirty="0" smtClean="0"/>
            </a:br>
            <a:r>
              <a:rPr lang="en-US" dirty="0" smtClean="0"/>
              <a:t>text styles</a:t>
            </a:r>
          </a:p>
        </p:txBody>
      </p:sp>
      <p:sp>
        <p:nvSpPr>
          <p:cNvPr id="7" name="Table Placeholder 6"/>
          <p:cNvSpPr>
            <a:spLocks noGrp="1"/>
          </p:cNvSpPr>
          <p:nvPr>
            <p:ph type="tbl" sz="quarter" idx="23"/>
          </p:nvPr>
        </p:nvSpPr>
        <p:spPr>
          <a:xfrm>
            <a:off x="2171700" y="1628775"/>
            <a:ext cx="8964613" cy="4716463"/>
          </a:xfrm>
          <a:prstGeom prst="rect">
            <a:avLst/>
          </a:prstGeom>
        </p:spPr>
        <p:txBody>
          <a:bodyPr/>
          <a:lstStyle>
            <a:lvl1pPr>
              <a:defRPr sz="1800" baseline="0">
                <a:solidFill>
                  <a:schemeClr val="bg1"/>
                </a:solidFill>
                <a:latin typeface="Verdana" charset="0"/>
              </a:defRPr>
            </a:lvl1pPr>
          </a:lstStyle>
          <a:p>
            <a:pPr lvl="0"/>
            <a:r>
              <a:rPr lang="en-US" noProof="0" smtClean="0"/>
              <a:t>Click icon to add table</a:t>
            </a:r>
            <a:endParaRPr lang="en-US" noProof="0" dirty="0"/>
          </a:p>
        </p:txBody>
      </p:sp>
    </p:spTree>
    <p:extLst>
      <p:ext uri="{BB962C8B-B14F-4D97-AF65-F5344CB8AC3E}">
        <p14:creationId xmlns:p14="http://schemas.microsoft.com/office/powerpoint/2010/main" val="14996633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lt 3"/>
          <p:cNvPicPr>
            <a:picLocks noChangeAspect="1"/>
          </p:cNvPicPr>
          <p:nvPr userDrawn="1"/>
        </p:nvPicPr>
        <p:blipFill rotWithShape="1">
          <a:blip r:embed="rId16">
            <a:extLst>
              <a:ext uri="{28A0092B-C50C-407E-A947-70E740481C1C}">
                <a14:useLocalDpi xmlns:a14="http://schemas.microsoft.com/office/drawing/2010/main" val="0"/>
              </a:ext>
            </a:extLst>
          </a:blip>
          <a:srcRect l="11835" t="19052" r="15651" b="26172"/>
          <a:stretch/>
        </p:blipFill>
        <p:spPr>
          <a:xfrm>
            <a:off x="462334" y="5732251"/>
            <a:ext cx="1085205" cy="648000"/>
          </a:xfrm>
          <a:prstGeom prst="rect">
            <a:avLst/>
          </a:prstGeom>
        </p:spPr>
      </p:pic>
    </p:spTree>
  </p:cSld>
  <p:clrMap bg1="lt1" tx1="dk1" bg2="lt2" tx2="dk2" accent1="accent1" accent2="accent2" accent3="accent3" accent4="accent4" accent5="accent5" accent6="accent6" hlink="hlink" folHlink="folHlink"/>
  <p:sldLayoutIdLst>
    <p:sldLayoutId id="214748391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9" r:id="rId11"/>
    <p:sldLayoutId id="2147483920" r:id="rId12"/>
    <p:sldLayoutId id="2147483921" r:id="rId13"/>
    <p:sldLayoutId id="2147483922" r:id="rId14"/>
  </p:sldLayoutIdLst>
  <p:timing>
    <p:tnLst>
      <p:par>
        <p:cTn id="1" dur="indefinite" restart="never" nodeType="tmRoot"/>
      </p:par>
    </p:tnLst>
  </p:timing>
  <p:hf hdr="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34" userDrawn="1">
          <p15:clr>
            <a:srgbClr val="F26B43"/>
          </p15:clr>
        </p15:guide>
        <p15:guide id="2" pos="302" userDrawn="1">
          <p15:clr>
            <a:srgbClr val="F26B43"/>
          </p15:clr>
        </p15:guide>
        <p15:guide id="3" pos="1368" userDrawn="1">
          <p15:clr>
            <a:srgbClr val="F26B43"/>
          </p15:clr>
        </p15:guide>
        <p15:guide id="4" orient="horz" pos="3997" userDrawn="1">
          <p15:clr>
            <a:srgbClr val="F26B43"/>
          </p15:clr>
        </p15:guide>
        <p15:guide id="5" orient="horz" pos="1026" userDrawn="1">
          <p15:clr>
            <a:srgbClr val="F26B43"/>
          </p15:clr>
        </p15:guide>
        <p15:guide id="6"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err.ee/686728/elektri-tootmine-kasvas-eestis-mullu-kaheksa-protsenti"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hyperlink" Target="http://www.world-nuclear.org/information-library/country-profiles/countries-g-n/germany.asp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elering.ee/"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image" Target="../media/image66.jpg"/><Relationship Id="rId3" Type="http://schemas.openxmlformats.org/officeDocument/2006/relationships/notesSlide" Target="../notesSlides/notesSlide19.xml"/><Relationship Id="rId7" Type="http://schemas.openxmlformats.org/officeDocument/2006/relationships/oleObject" Target="../embeddings/oleObject2.bin"/><Relationship Id="rId12"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1.png"/><Relationship Id="rId11" Type="http://schemas.openxmlformats.org/officeDocument/2006/relationships/image" Target="../media/image64.emf"/><Relationship Id="rId5" Type="http://schemas.openxmlformats.org/officeDocument/2006/relationships/image" Target="../media/image59.png"/><Relationship Id="rId15" Type="http://schemas.openxmlformats.org/officeDocument/2006/relationships/image" Target="../media/image68.JPG"/><Relationship Id="rId10" Type="http://schemas.openxmlformats.org/officeDocument/2006/relationships/image" Target="../media/image63.png"/><Relationship Id="rId4" Type="http://schemas.openxmlformats.org/officeDocument/2006/relationships/oleObject" Target="../embeddings/oleObject1.bin"/><Relationship Id="rId9" Type="http://schemas.openxmlformats.org/officeDocument/2006/relationships/image" Target="../media/image62.png"/><Relationship Id="rId14" Type="http://schemas.openxmlformats.org/officeDocument/2006/relationships/image" Target="../media/image6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13.xml"/><Relationship Id="rId6" Type="http://schemas.openxmlformats.org/officeDocument/2006/relationships/hyperlink" Target="mailto:alar.konist@taltech.ee" TargetMode="External"/><Relationship Id="rId5" Type="http://schemas.openxmlformats.org/officeDocument/2006/relationships/image" Target="../media/image72.emf"/><Relationship Id="rId4" Type="http://schemas.openxmlformats.org/officeDocument/2006/relationships/image" Target="../media/image71.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 kohatäide 4"/>
          <p:cNvSpPr>
            <a:spLocks noGrp="1"/>
          </p:cNvSpPr>
          <p:nvPr>
            <p:ph type="body" sz="quarter" idx="12"/>
          </p:nvPr>
        </p:nvSpPr>
        <p:spPr>
          <a:xfrm>
            <a:off x="836269" y="4006885"/>
            <a:ext cx="11197888" cy="895403"/>
          </a:xfrm>
        </p:spPr>
        <p:txBody>
          <a:bodyPr/>
          <a:lstStyle/>
          <a:p>
            <a:r>
              <a:rPr lang="et-EE" cap="none" dirty="0" smtClean="0"/>
              <a:t>Energiatootmine </a:t>
            </a:r>
            <a:r>
              <a:rPr lang="et-EE" cap="none" dirty="0"/>
              <a:t>ja varustuskindlus</a:t>
            </a:r>
            <a:endParaRPr lang="et-EE" cap="none" dirty="0" smtClean="0"/>
          </a:p>
        </p:txBody>
      </p:sp>
      <p:sp>
        <p:nvSpPr>
          <p:cNvPr id="6" name="Teksti kohatäide 5"/>
          <p:cNvSpPr>
            <a:spLocks noGrp="1"/>
          </p:cNvSpPr>
          <p:nvPr>
            <p:ph type="body" sz="quarter" idx="13"/>
          </p:nvPr>
        </p:nvSpPr>
        <p:spPr>
          <a:xfrm>
            <a:off x="6275347" y="4902288"/>
            <a:ext cx="5758810" cy="1516800"/>
          </a:xfrm>
        </p:spPr>
        <p:txBody>
          <a:bodyPr/>
          <a:lstStyle/>
          <a:p>
            <a:pPr fontAlgn="base">
              <a:spcAft>
                <a:spcPct val="0"/>
              </a:spcAft>
            </a:pPr>
            <a:r>
              <a:rPr lang="et-EE" altLang="en-US" dirty="0" smtClean="0">
                <a:latin typeface="Verdana" pitchFamily="34" charset="0"/>
              </a:rPr>
              <a:t>Professor Alar Konist</a:t>
            </a:r>
          </a:p>
          <a:p>
            <a:pPr fontAlgn="base">
              <a:spcAft>
                <a:spcPct val="0"/>
              </a:spcAft>
            </a:pPr>
            <a:r>
              <a:rPr lang="et-EE" altLang="en-US" sz="1400" dirty="0">
                <a:latin typeface="Verdana" pitchFamily="34" charset="0"/>
              </a:rPr>
              <a:t>Kütuse ja õhuemissioonide analüüsi teadus- ja katselabori juht</a:t>
            </a:r>
          </a:p>
          <a:p>
            <a:pPr fontAlgn="base">
              <a:spcAft>
                <a:spcPct val="0"/>
              </a:spcAft>
            </a:pPr>
            <a:r>
              <a:rPr lang="et-EE" altLang="en-US" sz="1400" dirty="0">
                <a:latin typeface="Verdana" pitchFamily="34" charset="0"/>
              </a:rPr>
              <a:t>Energiatehnoloogia instituut</a:t>
            </a:r>
          </a:p>
          <a:p>
            <a:pPr fontAlgn="base">
              <a:spcAft>
                <a:spcPct val="0"/>
              </a:spcAft>
            </a:pPr>
            <a:r>
              <a:rPr lang="et-EE" altLang="en-US" sz="1400" dirty="0">
                <a:latin typeface="Verdana" pitchFamily="34" charset="0"/>
              </a:rPr>
              <a:t>Tallinna </a:t>
            </a:r>
            <a:r>
              <a:rPr lang="et-EE" altLang="en-US" sz="1400" dirty="0" smtClean="0">
                <a:latin typeface="Verdana" pitchFamily="34" charset="0"/>
              </a:rPr>
              <a:t>Tehnikaülikool</a:t>
            </a:r>
          </a:p>
        </p:txBody>
      </p:sp>
      <p:pic>
        <p:nvPicPr>
          <p:cNvPr id="7" name="Picture Placeholder 3"/>
          <p:cNvPicPr>
            <a:picLocks noChangeAspect="1"/>
          </p:cNvPicPr>
          <p:nvPr/>
        </p:nvPicPr>
        <p:blipFill>
          <a:blip r:embed="rId2">
            <a:extLst>
              <a:ext uri="{28A0092B-C50C-407E-A947-70E740481C1C}">
                <a14:useLocalDpi xmlns:a14="http://schemas.microsoft.com/office/drawing/2010/main" val="0"/>
              </a:ext>
            </a:extLst>
          </a:blip>
          <a:srcRect t="18355" b="18355"/>
          <a:stretch>
            <a:fillRect/>
          </a:stretch>
        </p:blipFill>
        <p:spPr>
          <a:xfrm>
            <a:off x="0" y="11853"/>
            <a:ext cx="8734170" cy="3287054"/>
          </a:xfrm>
          <a:prstGeom prst="rect">
            <a:avLst/>
          </a:prstGeom>
        </p:spPr>
      </p:pic>
      <p:sp>
        <p:nvSpPr>
          <p:cNvPr id="2" name="Rectangle 1"/>
          <p:cNvSpPr/>
          <p:nvPr/>
        </p:nvSpPr>
        <p:spPr>
          <a:xfrm>
            <a:off x="5742432" y="45268"/>
            <a:ext cx="6531864" cy="707886"/>
          </a:xfrm>
          <a:prstGeom prst="rect">
            <a:avLst/>
          </a:prstGeom>
        </p:spPr>
        <p:txBody>
          <a:bodyPr wrap="square">
            <a:spAutoFit/>
          </a:bodyPr>
          <a:lstStyle/>
          <a:p>
            <a:r>
              <a:rPr lang="et-EE" sz="2000" dirty="0" smtClean="0">
                <a:solidFill>
                  <a:schemeClr val="bg1"/>
                </a:solidFill>
              </a:rPr>
              <a:t>Teadus kui Eesti arengumootor (VI). Targalt piiratud planeedil.</a:t>
            </a:r>
          </a:p>
          <a:p>
            <a:r>
              <a:rPr lang="et-EE" sz="2000" dirty="0" smtClean="0">
                <a:solidFill>
                  <a:schemeClr val="bg1"/>
                </a:solidFill>
              </a:rPr>
              <a:t>23.oktoobril 2019 Tallinnas, Riigikogu konverentsisaalis</a:t>
            </a:r>
            <a:endParaRPr lang="et-EE" sz="2000" dirty="0">
              <a:solidFill>
                <a:schemeClr val="bg1"/>
              </a:solidFill>
            </a:endParaRPr>
          </a:p>
        </p:txBody>
      </p:sp>
      <p:sp>
        <p:nvSpPr>
          <p:cNvPr id="3" name="Rectangle 2"/>
          <p:cNvSpPr/>
          <p:nvPr/>
        </p:nvSpPr>
        <p:spPr>
          <a:xfrm>
            <a:off x="10333799" y="6550223"/>
            <a:ext cx="1858201" cy="307777"/>
          </a:xfrm>
          <a:prstGeom prst="rect">
            <a:avLst/>
          </a:prstGeom>
        </p:spPr>
        <p:txBody>
          <a:bodyPr wrap="none">
            <a:spAutoFit/>
          </a:bodyPr>
          <a:lstStyle/>
          <a:p>
            <a:r>
              <a:rPr lang="et-EE" sz="1400" dirty="0">
                <a:solidFill>
                  <a:schemeClr val="accent2"/>
                </a:solidFill>
                <a:latin typeface="Verdana" pitchFamily="34" charset="0"/>
              </a:rPr>
              <a:t>23. oktoober 2019</a:t>
            </a:r>
          </a:p>
        </p:txBody>
      </p:sp>
    </p:spTree>
    <p:extLst>
      <p:ext uri="{BB962C8B-B14F-4D97-AF65-F5344CB8AC3E}">
        <p14:creationId xmlns:p14="http://schemas.microsoft.com/office/powerpoint/2010/main" val="394303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986" y="6593314"/>
            <a:ext cx="10082475" cy="276999"/>
          </a:xfrm>
          <a:prstGeom prst="rect">
            <a:avLst/>
          </a:prstGeom>
        </p:spPr>
        <p:txBody>
          <a:bodyPr wrap="square">
            <a:spAutoFit/>
          </a:bodyPr>
          <a:lstStyle/>
          <a:p>
            <a:r>
              <a:rPr lang="en-US" sz="1200" dirty="0" smtClean="0"/>
              <a:t>https</a:t>
            </a:r>
            <a:r>
              <a:rPr lang="en-US" sz="1200" dirty="0"/>
              <a:t>://climateanalytics.org/briefings/eu-coal-phase-out/</a:t>
            </a:r>
          </a:p>
        </p:txBody>
      </p:sp>
      <p:pic>
        <p:nvPicPr>
          <p:cNvPr id="2" name="Picture 1"/>
          <p:cNvPicPr>
            <a:picLocks noChangeAspect="1"/>
          </p:cNvPicPr>
          <p:nvPr/>
        </p:nvPicPr>
        <p:blipFill>
          <a:blip r:embed="rId2"/>
          <a:stretch>
            <a:fillRect/>
          </a:stretch>
        </p:blipFill>
        <p:spPr>
          <a:xfrm>
            <a:off x="1717074" y="149866"/>
            <a:ext cx="7586402" cy="6296272"/>
          </a:xfrm>
          <a:prstGeom prst="rect">
            <a:avLst/>
          </a:prstGeom>
        </p:spPr>
      </p:pic>
    </p:spTree>
    <p:extLst>
      <p:ext uri="{BB962C8B-B14F-4D97-AF65-F5344CB8AC3E}">
        <p14:creationId xmlns:p14="http://schemas.microsoft.com/office/powerpoint/2010/main" val="41490112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4159" y="2126129"/>
            <a:ext cx="10001284" cy="2046477"/>
          </a:xfrm>
        </p:spPr>
        <p:txBody>
          <a:bodyPr>
            <a:noAutofit/>
          </a:bodyPr>
          <a:lstStyle/>
          <a:p>
            <a:endParaRPr lang="et-EE" sz="4400" b="1" dirty="0" smtClean="0">
              <a:solidFill>
                <a:srgbClr val="990000"/>
              </a:solidFill>
              <a:latin typeface="Futura PT Heavy" charset="0"/>
              <a:ea typeface="Futura PT Heavy" charset="0"/>
              <a:cs typeface="Futura PT Heavy" charset="0"/>
            </a:endParaRPr>
          </a:p>
          <a:p>
            <a:r>
              <a:rPr lang="et-EE" sz="4400" b="1" dirty="0" smtClean="0">
                <a:solidFill>
                  <a:srgbClr val="990000"/>
                </a:solidFill>
                <a:latin typeface="Futura PT Heavy" charset="0"/>
                <a:ea typeface="Futura PT Heavy" charset="0"/>
                <a:cs typeface="Futura PT Heavy" charset="0"/>
              </a:rPr>
              <a:t>ENERGIATOOTMINE EESTIS</a:t>
            </a:r>
            <a:endParaRPr lang="en-US" sz="4400" b="1" dirty="0">
              <a:solidFill>
                <a:srgbClr val="990000"/>
              </a:solidFill>
              <a:latin typeface="Futura PT Heavy" charset="0"/>
              <a:ea typeface="Futura PT Heavy" charset="0"/>
              <a:cs typeface="Futura PT Heavy" charset="0"/>
            </a:endParaRPr>
          </a:p>
        </p:txBody>
      </p:sp>
      <p:sp>
        <p:nvSpPr>
          <p:cNvPr id="4" name="TextBox 3"/>
          <p:cNvSpPr txBox="1"/>
          <p:nvPr/>
        </p:nvSpPr>
        <p:spPr>
          <a:xfrm>
            <a:off x="10036630" y="5550595"/>
            <a:ext cx="194024" cy="266387"/>
          </a:xfrm>
          <a:prstGeom prst="rect">
            <a:avLst/>
          </a:prstGeom>
          <a:noFill/>
        </p:spPr>
        <p:txBody>
          <a:bodyPr wrap="square" lIns="91432" tIns="45716" rIns="91432" bIns="45716" rtlCol="0">
            <a:spAutoFit/>
          </a:bodyPr>
          <a:lstStyle/>
          <a:p>
            <a:endParaRPr lang="en-US" sz="1000" dirty="0"/>
          </a:p>
        </p:txBody>
      </p:sp>
      <p:sp>
        <p:nvSpPr>
          <p:cNvPr id="10" name="Subtitle 2"/>
          <p:cNvSpPr txBox="1">
            <a:spLocks/>
          </p:cNvSpPr>
          <p:nvPr/>
        </p:nvSpPr>
        <p:spPr>
          <a:xfrm>
            <a:off x="7413171" y="3300509"/>
            <a:ext cx="2481258" cy="1157195"/>
          </a:xfrm>
          <a:prstGeom prst="rect">
            <a:avLst/>
          </a:prstGeom>
        </p:spPr>
        <p:txBody>
          <a:bodyPr vert="horz" lIns="91432" tIns="45716" rIns="91432" bIns="45716"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7000" dirty="0">
              <a:solidFill>
                <a:srgbClr val="009C01"/>
              </a:solidFill>
              <a:latin typeface="Futura PT Heavy" charset="0"/>
              <a:ea typeface="Futura PT Heavy" charset="0"/>
              <a:cs typeface="Futura PT Heavy" charset="0"/>
            </a:endParaRPr>
          </a:p>
        </p:txBody>
      </p:sp>
    </p:spTree>
    <p:extLst>
      <p:ext uri="{BB962C8B-B14F-4D97-AF65-F5344CB8AC3E}">
        <p14:creationId xmlns:p14="http://schemas.microsoft.com/office/powerpoint/2010/main" val="19965736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65534" y="6646508"/>
            <a:ext cx="6096000" cy="246221"/>
          </a:xfrm>
          <a:prstGeom prst="rect">
            <a:avLst/>
          </a:prstGeom>
        </p:spPr>
        <p:txBody>
          <a:bodyPr>
            <a:spAutoFit/>
          </a:bodyPr>
          <a:lstStyle/>
          <a:p>
            <a:pPr algn="just">
              <a:spcAft>
                <a:spcPts val="0"/>
              </a:spcAft>
            </a:pPr>
            <a:r>
              <a:rPr lang="et-EE" sz="1000" dirty="0" smtClean="0">
                <a:latin typeface="Times New Roman" panose="02020603050405020304" pitchFamily="18" charset="0"/>
                <a:ea typeface="Calibri" panose="020F0502020204030204" pitchFamily="34" charset="0"/>
              </a:rPr>
              <a:t>Allikas: Statistikaameti </a:t>
            </a:r>
            <a:r>
              <a:rPr lang="et-EE" sz="1000" dirty="0">
                <a:latin typeface="Times New Roman" panose="02020603050405020304" pitchFamily="18" charset="0"/>
                <a:ea typeface="Calibri" panose="020F0502020204030204" pitchFamily="34" charset="0"/>
              </a:rPr>
              <a:t>andmebaas. Tabel KE024: ENERGIABILANSS, TERADŽAULI: </a:t>
            </a:r>
            <a:r>
              <a:rPr lang="et-EE" sz="1000" dirty="0" smtClean="0">
                <a:latin typeface="Times New Roman" panose="02020603050405020304" pitchFamily="18" charset="0"/>
                <a:ea typeface="Calibri" panose="020F0502020204030204" pitchFamily="34" charset="0"/>
              </a:rPr>
              <a:t>01 ja 10.2019</a:t>
            </a:r>
            <a:endParaRPr lang="en-US" sz="1000" dirty="0">
              <a:effectLst/>
              <a:latin typeface="Times New Roman" panose="02020603050405020304" pitchFamily="18" charset="0"/>
              <a:ea typeface="Calibri" panose="020F0502020204030204" pitchFamily="34" charset="0"/>
            </a:endParaRPr>
          </a:p>
        </p:txBody>
      </p:sp>
      <p:sp>
        <p:nvSpPr>
          <p:cNvPr id="5" name="Rectangle 4"/>
          <p:cNvSpPr/>
          <p:nvPr/>
        </p:nvSpPr>
        <p:spPr>
          <a:xfrm>
            <a:off x="368444" y="0"/>
            <a:ext cx="5180585" cy="369332"/>
          </a:xfrm>
          <a:prstGeom prst="rect">
            <a:avLst/>
          </a:prstGeom>
        </p:spPr>
        <p:txBody>
          <a:bodyPr wrap="none">
            <a:spAutoFit/>
          </a:bodyPr>
          <a:lstStyle/>
          <a:p>
            <a:r>
              <a:rPr lang="et-EE" b="1" i="1" dirty="0">
                <a:ea typeface="Calibri" panose="020F0502020204030204" pitchFamily="34" charset="0"/>
                <a:cs typeface="Times New Roman" panose="02020603050405020304" pitchFamily="18" charset="0"/>
              </a:rPr>
              <a:t>Primaarenergia tootmine aastal </a:t>
            </a:r>
            <a:r>
              <a:rPr lang="et-EE" b="1" i="1" dirty="0" smtClean="0">
                <a:ea typeface="Calibri" panose="020F0502020204030204" pitchFamily="34" charset="0"/>
                <a:cs typeface="Times New Roman" panose="02020603050405020304" pitchFamily="18" charset="0"/>
              </a:rPr>
              <a:t>2017 ja 2018, </a:t>
            </a:r>
            <a:r>
              <a:rPr lang="et-EE" b="1" i="1" dirty="0" err="1">
                <a:ea typeface="Calibri" panose="020F0502020204030204" pitchFamily="34" charset="0"/>
                <a:cs typeface="Times New Roman" panose="02020603050405020304" pitchFamily="18" charset="0"/>
              </a:rPr>
              <a:t>GWh</a:t>
            </a:r>
            <a:r>
              <a:rPr lang="en-US" dirty="0"/>
              <a:t> </a:t>
            </a:r>
          </a:p>
        </p:txBody>
      </p:sp>
      <p:pic>
        <p:nvPicPr>
          <p:cNvPr id="6" name="Picture 5"/>
          <p:cNvPicPr/>
          <p:nvPr/>
        </p:nvPicPr>
        <p:blipFill>
          <a:blip r:embed="rId3"/>
          <a:stretch>
            <a:fillRect/>
          </a:stretch>
        </p:blipFill>
        <p:spPr>
          <a:xfrm>
            <a:off x="321868" y="3476410"/>
            <a:ext cx="8340869" cy="3135369"/>
          </a:xfrm>
          <a:prstGeom prst="rect">
            <a:avLst/>
          </a:prstGeom>
        </p:spPr>
      </p:pic>
      <p:sp>
        <p:nvSpPr>
          <p:cNvPr id="7" name="Rectangle 6"/>
          <p:cNvSpPr/>
          <p:nvPr/>
        </p:nvSpPr>
        <p:spPr>
          <a:xfrm>
            <a:off x="363827" y="3144266"/>
            <a:ext cx="4430187" cy="369332"/>
          </a:xfrm>
          <a:prstGeom prst="rect">
            <a:avLst/>
          </a:prstGeom>
        </p:spPr>
        <p:txBody>
          <a:bodyPr wrap="none">
            <a:spAutoFit/>
          </a:bodyPr>
          <a:lstStyle/>
          <a:p>
            <a:r>
              <a:rPr lang="et-EE" b="1" i="1" dirty="0">
                <a:ea typeface="Calibri" panose="020F0502020204030204" pitchFamily="34" charset="0"/>
                <a:cs typeface="Times New Roman" panose="02020603050405020304" pitchFamily="18" charset="0"/>
              </a:rPr>
              <a:t>Primaarenergia tarbimine aastal 2017, </a:t>
            </a:r>
            <a:r>
              <a:rPr lang="et-EE" b="1" i="1" dirty="0" err="1">
                <a:ea typeface="Calibri" panose="020F0502020204030204" pitchFamily="34" charset="0"/>
                <a:cs typeface="Times New Roman" panose="02020603050405020304" pitchFamily="18" charset="0"/>
              </a:rPr>
              <a:t>GWh</a:t>
            </a:r>
            <a:endParaRPr lang="en-US" dirty="0"/>
          </a:p>
        </p:txBody>
      </p:sp>
      <p:pic>
        <p:nvPicPr>
          <p:cNvPr id="2050"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955985"/>
            <a:ext cx="6298192" cy="230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5"/>
          <a:stretch>
            <a:fillRect/>
          </a:stretch>
        </p:blipFill>
        <p:spPr>
          <a:xfrm>
            <a:off x="0" y="369332"/>
            <a:ext cx="5940425" cy="2196465"/>
          </a:xfrm>
          <a:prstGeom prst="rect">
            <a:avLst/>
          </a:prstGeom>
        </p:spPr>
      </p:pic>
      <p:sp>
        <p:nvSpPr>
          <p:cNvPr id="3" name="TextBox 2"/>
          <p:cNvSpPr txBox="1"/>
          <p:nvPr/>
        </p:nvSpPr>
        <p:spPr>
          <a:xfrm>
            <a:off x="2448910" y="1279945"/>
            <a:ext cx="683173" cy="338554"/>
          </a:xfrm>
          <a:prstGeom prst="rect">
            <a:avLst/>
          </a:prstGeom>
          <a:noFill/>
        </p:spPr>
        <p:txBody>
          <a:bodyPr wrap="square" rtlCol="0">
            <a:spAutoFit/>
          </a:bodyPr>
          <a:lstStyle/>
          <a:p>
            <a:r>
              <a:rPr lang="et-EE" sz="1600" b="1" dirty="0" smtClean="0">
                <a:solidFill>
                  <a:srgbClr val="FF0000"/>
                </a:solidFill>
              </a:rPr>
              <a:t>2017</a:t>
            </a:r>
            <a:endParaRPr lang="en-US" sz="1600" b="1" dirty="0">
              <a:solidFill>
                <a:srgbClr val="FF0000"/>
              </a:solidFill>
            </a:endParaRPr>
          </a:p>
        </p:txBody>
      </p:sp>
      <p:sp>
        <p:nvSpPr>
          <p:cNvPr id="10" name="TextBox 9"/>
          <p:cNvSpPr txBox="1"/>
          <p:nvPr/>
        </p:nvSpPr>
        <p:spPr>
          <a:xfrm>
            <a:off x="8406348" y="1888689"/>
            <a:ext cx="683173" cy="338554"/>
          </a:xfrm>
          <a:prstGeom prst="rect">
            <a:avLst/>
          </a:prstGeom>
          <a:noFill/>
        </p:spPr>
        <p:txBody>
          <a:bodyPr wrap="square" rtlCol="0">
            <a:spAutoFit/>
          </a:bodyPr>
          <a:lstStyle/>
          <a:p>
            <a:r>
              <a:rPr lang="et-EE" sz="1600" b="1" dirty="0" smtClean="0">
                <a:solidFill>
                  <a:srgbClr val="FF0000"/>
                </a:solidFill>
              </a:rPr>
              <a:t>2018</a:t>
            </a:r>
            <a:endParaRPr lang="en-US" sz="1600" b="1" dirty="0">
              <a:solidFill>
                <a:srgbClr val="FF0000"/>
              </a:solidFill>
            </a:endParaRPr>
          </a:p>
        </p:txBody>
      </p:sp>
      <p:sp>
        <p:nvSpPr>
          <p:cNvPr id="11" name="Oval 10"/>
          <p:cNvSpPr/>
          <p:nvPr/>
        </p:nvSpPr>
        <p:spPr>
          <a:xfrm>
            <a:off x="8406348" y="2227242"/>
            <a:ext cx="1848956" cy="586653"/>
          </a:xfrm>
          <a:prstGeom prst="ellipse">
            <a:avLst/>
          </a:prstGeom>
          <a:noFill/>
          <a:ln w="476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448910" y="1625096"/>
            <a:ext cx="1848956" cy="586653"/>
          </a:xfrm>
          <a:prstGeom prst="ellipse">
            <a:avLst/>
          </a:prstGeom>
          <a:noFill/>
          <a:ln w="476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5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0347" y="0"/>
            <a:ext cx="5770682" cy="369332"/>
          </a:xfrm>
          <a:prstGeom prst="rect">
            <a:avLst/>
          </a:prstGeom>
        </p:spPr>
        <p:txBody>
          <a:bodyPr wrap="none">
            <a:spAutoFit/>
          </a:bodyPr>
          <a:lstStyle/>
          <a:p>
            <a:r>
              <a:rPr lang="et-EE" b="1" i="1" dirty="0">
                <a:ea typeface="Calibri" panose="020F0502020204030204" pitchFamily="34" charset="0"/>
                <a:cs typeface="Times New Roman" panose="02020603050405020304" pitchFamily="18" charset="0"/>
              </a:rPr>
              <a:t>Energiaallikate osakaal elektritootmises Eestis aastal </a:t>
            </a:r>
            <a:r>
              <a:rPr lang="et-EE" b="1" i="1" dirty="0" smtClean="0">
                <a:ea typeface="Calibri" panose="020F0502020204030204" pitchFamily="34" charset="0"/>
                <a:cs typeface="Times New Roman" panose="02020603050405020304" pitchFamily="18" charset="0"/>
              </a:rPr>
              <a:t>2018</a:t>
            </a:r>
            <a:endParaRPr lang="en-US" dirty="0"/>
          </a:p>
        </p:txBody>
      </p:sp>
      <p:pic>
        <p:nvPicPr>
          <p:cNvPr id="3074"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87" y="477729"/>
            <a:ext cx="10263844" cy="52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448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879" y="78155"/>
            <a:ext cx="8906817" cy="369332"/>
          </a:xfrm>
          <a:prstGeom prst="rect">
            <a:avLst/>
          </a:prstGeom>
        </p:spPr>
        <p:txBody>
          <a:bodyPr wrap="square">
            <a:spAutoFit/>
          </a:bodyPr>
          <a:lstStyle/>
          <a:p>
            <a:r>
              <a:rPr lang="et-EE" b="1" i="1" dirty="0">
                <a:ea typeface="Calibri" panose="020F0502020204030204" pitchFamily="34" charset="0"/>
                <a:cs typeface="Times New Roman" panose="02020603050405020304" pitchFamily="18" charset="0"/>
              </a:rPr>
              <a:t>Toodetud elektri </a:t>
            </a:r>
            <a:r>
              <a:rPr lang="et-EE" b="1" i="1" dirty="0" smtClean="0">
                <a:ea typeface="Calibri" panose="020F0502020204030204" pitchFamily="34" charset="0"/>
                <a:cs typeface="Times New Roman" panose="02020603050405020304" pitchFamily="18" charset="0"/>
              </a:rPr>
              <a:t>dünaamika </a:t>
            </a:r>
            <a:r>
              <a:rPr lang="et-EE" b="1" i="1" dirty="0">
                <a:ea typeface="Calibri" panose="020F0502020204030204" pitchFamily="34" charset="0"/>
                <a:cs typeface="Times New Roman" panose="02020603050405020304" pitchFamily="18" charset="0"/>
              </a:rPr>
              <a:t>energialiikide järgi </a:t>
            </a:r>
            <a:r>
              <a:rPr lang="et-EE" b="1" i="1" dirty="0" smtClean="0">
                <a:ea typeface="Calibri" panose="020F0502020204030204" pitchFamily="34" charset="0"/>
                <a:cs typeface="Times New Roman" panose="02020603050405020304" pitchFamily="18" charset="0"/>
              </a:rPr>
              <a:t>2000-2018 (välja </a:t>
            </a:r>
            <a:r>
              <a:rPr lang="et-EE" b="1" i="1" dirty="0">
                <a:ea typeface="Calibri" panose="020F0502020204030204" pitchFamily="34" charset="0"/>
                <a:cs typeface="Times New Roman" panose="02020603050405020304" pitchFamily="18" charset="0"/>
              </a:rPr>
              <a:t>arvatud põlevkivi), </a:t>
            </a:r>
            <a:r>
              <a:rPr lang="et-EE" b="1" i="1" dirty="0" err="1">
                <a:ea typeface="Calibri" panose="020F0502020204030204" pitchFamily="34" charset="0"/>
                <a:cs typeface="Times New Roman" panose="02020603050405020304" pitchFamily="18" charset="0"/>
              </a:rPr>
              <a:t>GWh</a:t>
            </a:r>
            <a:endParaRPr lang="en-US" dirty="0"/>
          </a:p>
        </p:txBody>
      </p:sp>
      <p:pic>
        <p:nvPicPr>
          <p:cNvPr id="4098" name="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12" y="615364"/>
            <a:ext cx="9601692" cy="504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45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53005" y="6363454"/>
            <a:ext cx="4102790" cy="369332"/>
          </a:xfrm>
          <a:prstGeom prst="rect">
            <a:avLst/>
          </a:prstGeom>
        </p:spPr>
        <p:txBody>
          <a:bodyPr wrap="none">
            <a:spAutoFit/>
          </a:bodyPr>
          <a:lstStyle/>
          <a:p>
            <a:r>
              <a:rPr lang="et-EE" dirty="0" smtClean="0"/>
              <a:t>Alusandmed statistika andmebaasis: KE03</a:t>
            </a:r>
            <a:endParaRPr lang="et-EE" dirty="0"/>
          </a:p>
        </p:txBody>
      </p:sp>
      <p:pic>
        <p:nvPicPr>
          <p:cNvPr id="4" name="Picture 3"/>
          <p:cNvPicPr/>
          <p:nvPr/>
        </p:nvPicPr>
        <p:blipFill>
          <a:blip r:embed="rId2"/>
          <a:stretch>
            <a:fillRect/>
          </a:stretch>
        </p:blipFill>
        <p:spPr>
          <a:xfrm>
            <a:off x="1042987" y="726757"/>
            <a:ext cx="10051733" cy="4607243"/>
          </a:xfrm>
          <a:prstGeom prst="rect">
            <a:avLst/>
          </a:prstGeom>
        </p:spPr>
      </p:pic>
      <p:sp>
        <p:nvSpPr>
          <p:cNvPr id="5" name="Rectangle 4"/>
          <p:cNvSpPr/>
          <p:nvPr/>
        </p:nvSpPr>
        <p:spPr>
          <a:xfrm>
            <a:off x="833120" y="97621"/>
            <a:ext cx="6827520" cy="369332"/>
          </a:xfrm>
          <a:prstGeom prst="rect">
            <a:avLst/>
          </a:prstGeom>
        </p:spPr>
        <p:txBody>
          <a:bodyPr wrap="square">
            <a:spAutoFit/>
          </a:bodyPr>
          <a:lstStyle/>
          <a:p>
            <a:r>
              <a:rPr lang="et-EE" b="1" i="1" dirty="0">
                <a:ea typeface="Calibri" panose="020F0502020204030204" pitchFamily="34" charset="0"/>
                <a:cs typeface="Times New Roman" panose="02020603050405020304" pitchFamily="18" charset="0"/>
              </a:rPr>
              <a:t>Elektri netotootmine ja tarbimine aastatel 2010 kuni 2017, </a:t>
            </a:r>
            <a:r>
              <a:rPr lang="et-EE" b="1" i="1" dirty="0" err="1">
                <a:ea typeface="Calibri" panose="020F0502020204030204" pitchFamily="34" charset="0"/>
                <a:cs typeface="Times New Roman" panose="02020603050405020304" pitchFamily="18" charset="0"/>
              </a:rPr>
              <a:t>GWh</a:t>
            </a:r>
            <a:endParaRPr lang="en-US" dirty="0"/>
          </a:p>
        </p:txBody>
      </p:sp>
    </p:spTree>
    <p:extLst>
      <p:ext uri="{BB962C8B-B14F-4D97-AF65-F5344CB8AC3E}">
        <p14:creationId xmlns:p14="http://schemas.microsoft.com/office/powerpoint/2010/main" val="1080556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03993" y="391455"/>
            <a:ext cx="7604326" cy="646331"/>
          </a:xfrm>
          <a:prstGeom prst="rect">
            <a:avLst/>
          </a:prstGeom>
        </p:spPr>
        <p:txBody>
          <a:bodyPr wrap="none">
            <a:spAutoFit/>
          </a:bodyPr>
          <a:lstStyle/>
          <a:p>
            <a:r>
              <a:rPr lang="et-EE" b="1" i="1" dirty="0" err="1" smtClean="0">
                <a:ea typeface="Calibri" panose="020F0502020204030204" pitchFamily="34" charset="0"/>
                <a:cs typeface="Times New Roman" panose="02020603050405020304" pitchFamily="18" charset="0"/>
              </a:rPr>
              <a:t>Enefit</a:t>
            </a:r>
            <a:r>
              <a:rPr lang="et-EE" b="1" i="1" dirty="0" smtClean="0">
                <a:ea typeface="Calibri" panose="020F0502020204030204" pitchFamily="34" charset="0"/>
                <a:cs typeface="Times New Roman" panose="02020603050405020304" pitchFamily="18" charset="0"/>
              </a:rPr>
              <a:t> Energiatootmise põlevkivi tolmpõletuskateldes toodetud elektrienergia</a:t>
            </a:r>
          </a:p>
          <a:p>
            <a:r>
              <a:rPr lang="et-EE" b="1" i="1" dirty="0" smtClean="0">
                <a:ea typeface="Calibri" panose="020F0502020204030204" pitchFamily="34" charset="0"/>
                <a:cs typeface="Times New Roman" panose="02020603050405020304" pitchFamily="18" charset="0"/>
              </a:rPr>
              <a:t>ja tarbitud põlevkivi kogus aastatel 2008-2018</a:t>
            </a:r>
            <a:endParaRPr lang="en-US" dirty="0"/>
          </a:p>
        </p:txBody>
      </p:sp>
      <p:sp>
        <p:nvSpPr>
          <p:cNvPr id="6" name="Rectangle 5"/>
          <p:cNvSpPr/>
          <p:nvPr/>
        </p:nvSpPr>
        <p:spPr>
          <a:xfrm>
            <a:off x="6926028" y="6320441"/>
            <a:ext cx="5049331" cy="338554"/>
          </a:xfrm>
          <a:prstGeom prst="rect">
            <a:avLst/>
          </a:prstGeom>
        </p:spPr>
        <p:txBody>
          <a:bodyPr wrap="none">
            <a:spAutoFit/>
          </a:bodyPr>
          <a:lstStyle/>
          <a:p>
            <a:r>
              <a:rPr lang="et-EE" sz="1600" dirty="0" smtClean="0"/>
              <a:t>Rain Veinjärv, </a:t>
            </a:r>
            <a:r>
              <a:rPr lang="et-EE" sz="1600" dirty="0" err="1" smtClean="0"/>
              <a:t>Enefit</a:t>
            </a:r>
            <a:r>
              <a:rPr lang="et-EE" sz="1600" dirty="0" smtClean="0"/>
              <a:t> Energiatootmine. Ettekanne </a:t>
            </a:r>
            <a:r>
              <a:rPr lang="et-EE" sz="1600" dirty="0"/>
              <a:t>8</a:t>
            </a:r>
            <a:r>
              <a:rPr lang="et-EE" sz="1600" dirty="0" smtClean="0"/>
              <a:t>.10.2019</a:t>
            </a:r>
            <a:endParaRPr lang="en-US" sz="1600" dirty="0"/>
          </a:p>
        </p:txBody>
      </p:sp>
      <p:pic>
        <p:nvPicPr>
          <p:cNvPr id="3" name="Picture 2"/>
          <p:cNvPicPr>
            <a:picLocks noChangeAspect="1"/>
          </p:cNvPicPr>
          <p:nvPr/>
        </p:nvPicPr>
        <p:blipFill rotWithShape="1">
          <a:blip r:embed="rId3"/>
          <a:srcRect t="12459"/>
          <a:stretch/>
        </p:blipFill>
        <p:spPr>
          <a:xfrm>
            <a:off x="900112" y="1566041"/>
            <a:ext cx="10391775" cy="4344221"/>
          </a:xfrm>
          <a:prstGeom prst="rect">
            <a:avLst/>
          </a:prstGeom>
        </p:spPr>
      </p:pic>
      <p:sp>
        <p:nvSpPr>
          <p:cNvPr id="2" name="TextBox 1"/>
          <p:cNvSpPr txBox="1"/>
          <p:nvPr/>
        </p:nvSpPr>
        <p:spPr>
          <a:xfrm>
            <a:off x="4062513" y="3016747"/>
            <a:ext cx="5727030" cy="1477328"/>
          </a:xfrm>
          <a:prstGeom prst="rect">
            <a:avLst/>
          </a:prstGeom>
          <a:solidFill>
            <a:schemeClr val="bg1"/>
          </a:solidFill>
        </p:spPr>
        <p:txBody>
          <a:bodyPr wrap="square" rtlCol="0">
            <a:spAutoFit/>
          </a:bodyPr>
          <a:lstStyle/>
          <a:p>
            <a:r>
              <a:rPr lang="et-EE" dirty="0" smtClean="0"/>
              <a:t>PC vs CFB</a:t>
            </a:r>
          </a:p>
          <a:p>
            <a:r>
              <a:rPr lang="et-EE" dirty="0" smtClean="0"/>
              <a:t>30-35% kõrgem CO</a:t>
            </a:r>
            <a:r>
              <a:rPr lang="et-EE" baseline="-25000" dirty="0" smtClean="0"/>
              <a:t>2</a:t>
            </a:r>
            <a:r>
              <a:rPr lang="et-EE" dirty="0" smtClean="0"/>
              <a:t> emissioon</a:t>
            </a:r>
          </a:p>
          <a:p>
            <a:r>
              <a:rPr lang="et-EE" dirty="0" smtClean="0"/>
              <a:t>2</a:t>
            </a:r>
            <a:r>
              <a:rPr lang="et-EE" dirty="0"/>
              <a:t>5</a:t>
            </a:r>
            <a:r>
              <a:rPr lang="et-EE" dirty="0" smtClean="0"/>
              <a:t>-40% kõrgem kütusekulu toodetud energiaühiku kohta</a:t>
            </a:r>
          </a:p>
          <a:p>
            <a:r>
              <a:rPr lang="et-EE" dirty="0" smtClean="0"/>
              <a:t>25-40% kõrgem tuhatekke kogus</a:t>
            </a:r>
          </a:p>
          <a:p>
            <a:r>
              <a:rPr lang="et-EE" dirty="0" smtClean="0"/>
              <a:t>Kordades kõrgemad muude gaasilised emissioonid</a:t>
            </a:r>
            <a:endParaRPr lang="en-US" dirty="0"/>
          </a:p>
        </p:txBody>
      </p:sp>
    </p:spTree>
    <p:extLst>
      <p:ext uri="{BB962C8B-B14F-4D97-AF65-F5344CB8AC3E}">
        <p14:creationId xmlns:p14="http://schemas.microsoft.com/office/powerpoint/2010/main" val="349090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6471" y="6429900"/>
            <a:ext cx="8955529" cy="369332"/>
          </a:xfrm>
          <a:prstGeom prst="rect">
            <a:avLst/>
          </a:prstGeom>
        </p:spPr>
        <p:txBody>
          <a:bodyPr wrap="none">
            <a:spAutoFit/>
          </a:bodyPr>
          <a:lstStyle/>
          <a:p>
            <a:r>
              <a:rPr lang="et-EE" dirty="0" smtClean="0"/>
              <a:t>Alusandmed: </a:t>
            </a:r>
            <a:r>
              <a:rPr lang="et-EE" dirty="0"/>
              <a:t>https://www.vkg.ee/cms-data/upload/keskkonnakaitse/2019-2-getlyn-denks.pdf</a:t>
            </a:r>
          </a:p>
        </p:txBody>
      </p:sp>
      <p:sp>
        <p:nvSpPr>
          <p:cNvPr id="5" name="Rectangle 4"/>
          <p:cNvSpPr/>
          <p:nvPr/>
        </p:nvSpPr>
        <p:spPr>
          <a:xfrm>
            <a:off x="833120" y="97621"/>
            <a:ext cx="8630920" cy="369332"/>
          </a:xfrm>
          <a:prstGeom prst="rect">
            <a:avLst/>
          </a:prstGeom>
        </p:spPr>
        <p:txBody>
          <a:bodyPr wrap="square">
            <a:spAutoFit/>
          </a:bodyPr>
          <a:lstStyle/>
          <a:p>
            <a:r>
              <a:rPr lang="et-EE" b="1" i="1" dirty="0" smtClean="0">
                <a:ea typeface="Calibri" panose="020F0502020204030204" pitchFamily="34" charset="0"/>
                <a:cs typeface="Times New Roman" panose="02020603050405020304" pitchFamily="18" charset="0"/>
              </a:rPr>
              <a:t>Inimtekkeliste kasvuhoonegaaside </a:t>
            </a:r>
            <a:r>
              <a:rPr lang="et-EE" b="1" i="1" dirty="0">
                <a:ea typeface="Calibri" panose="020F0502020204030204" pitchFamily="34" charset="0"/>
                <a:cs typeface="Times New Roman" panose="02020603050405020304" pitchFamily="18" charset="0"/>
              </a:rPr>
              <a:t>heide Eestis sektorite lõikes perioodil 1990-2017</a:t>
            </a:r>
            <a:endParaRPr lang="en-US" dirty="0"/>
          </a:p>
        </p:txBody>
      </p:sp>
      <p:pic>
        <p:nvPicPr>
          <p:cNvPr id="2" name="Picture 1"/>
          <p:cNvPicPr>
            <a:picLocks noChangeAspect="1"/>
          </p:cNvPicPr>
          <p:nvPr/>
        </p:nvPicPr>
        <p:blipFill>
          <a:blip r:embed="rId2"/>
          <a:stretch>
            <a:fillRect/>
          </a:stretch>
        </p:blipFill>
        <p:spPr>
          <a:xfrm>
            <a:off x="256496" y="579121"/>
            <a:ext cx="10353402" cy="4382452"/>
          </a:xfrm>
          <a:prstGeom prst="rect">
            <a:avLst/>
          </a:prstGeom>
        </p:spPr>
      </p:pic>
    </p:spTree>
    <p:extLst>
      <p:ext uri="{BB962C8B-B14F-4D97-AF65-F5344CB8AC3E}">
        <p14:creationId xmlns:p14="http://schemas.microsoft.com/office/powerpoint/2010/main" val="2431416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5464" y="910070"/>
            <a:ext cx="10035540" cy="4181475"/>
          </a:xfrm>
          <a:prstGeom prst="rect">
            <a:avLst/>
          </a:prstGeom>
        </p:spPr>
      </p:pic>
      <p:sp>
        <p:nvSpPr>
          <p:cNvPr id="5" name="Rectangle 4"/>
          <p:cNvSpPr/>
          <p:nvPr/>
        </p:nvSpPr>
        <p:spPr>
          <a:xfrm>
            <a:off x="1829109" y="263739"/>
            <a:ext cx="7372083" cy="646331"/>
          </a:xfrm>
          <a:prstGeom prst="rect">
            <a:avLst/>
          </a:prstGeom>
        </p:spPr>
        <p:txBody>
          <a:bodyPr wrap="none">
            <a:spAutoFit/>
          </a:bodyPr>
          <a:lstStyle/>
          <a:p>
            <a:r>
              <a:rPr lang="et-EE" b="1" i="1" dirty="0" err="1" smtClean="0">
                <a:ea typeface="Calibri" panose="020F0502020204030204" pitchFamily="34" charset="0"/>
                <a:cs typeface="Times New Roman" panose="02020603050405020304" pitchFamily="18" charset="0"/>
              </a:rPr>
              <a:t>Enefit</a:t>
            </a:r>
            <a:r>
              <a:rPr lang="et-EE" b="1" i="1" dirty="0" smtClean="0">
                <a:ea typeface="Calibri" panose="020F0502020204030204" pitchFamily="34" charset="0"/>
                <a:cs typeface="Times New Roman" panose="02020603050405020304" pitchFamily="18" charset="0"/>
              </a:rPr>
              <a:t> Energiatootmise põlevkivi keevkiht- ja tolmpõletuskateldes toodetud</a:t>
            </a:r>
          </a:p>
          <a:p>
            <a:r>
              <a:rPr lang="et-EE" b="1" i="1" dirty="0" smtClean="0">
                <a:ea typeface="Calibri" panose="020F0502020204030204" pitchFamily="34" charset="0"/>
                <a:cs typeface="Times New Roman" panose="02020603050405020304" pitchFamily="18" charset="0"/>
              </a:rPr>
              <a:t>elektrienergia kogus ja elektri keskmine hind aastatel 2008-2018</a:t>
            </a:r>
            <a:endParaRPr lang="en-US" dirty="0"/>
          </a:p>
        </p:txBody>
      </p:sp>
      <p:sp>
        <p:nvSpPr>
          <p:cNvPr id="6" name="Rectangle 5"/>
          <p:cNvSpPr/>
          <p:nvPr/>
        </p:nvSpPr>
        <p:spPr>
          <a:xfrm>
            <a:off x="6926028" y="6320441"/>
            <a:ext cx="5049331" cy="338554"/>
          </a:xfrm>
          <a:prstGeom prst="rect">
            <a:avLst/>
          </a:prstGeom>
        </p:spPr>
        <p:txBody>
          <a:bodyPr wrap="none">
            <a:spAutoFit/>
          </a:bodyPr>
          <a:lstStyle/>
          <a:p>
            <a:r>
              <a:rPr lang="et-EE" sz="1600" dirty="0" smtClean="0"/>
              <a:t>Rain Veinjärv, </a:t>
            </a:r>
            <a:r>
              <a:rPr lang="et-EE" sz="1600" dirty="0" err="1" smtClean="0"/>
              <a:t>Enefit</a:t>
            </a:r>
            <a:r>
              <a:rPr lang="et-EE" sz="1600" dirty="0" smtClean="0"/>
              <a:t> Energiatootmine. Ettekanne </a:t>
            </a:r>
            <a:r>
              <a:rPr lang="et-EE" sz="1600" dirty="0"/>
              <a:t>8</a:t>
            </a:r>
            <a:r>
              <a:rPr lang="et-EE" sz="1600" dirty="0" smtClean="0"/>
              <a:t>.10.2019</a:t>
            </a:r>
            <a:endParaRPr lang="en-US" sz="1600" dirty="0"/>
          </a:p>
        </p:txBody>
      </p:sp>
    </p:spTree>
    <p:extLst>
      <p:ext uri="{BB962C8B-B14F-4D97-AF65-F5344CB8AC3E}">
        <p14:creationId xmlns:p14="http://schemas.microsoft.com/office/powerpoint/2010/main" val="31827883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10347" y="0"/>
            <a:ext cx="6615978" cy="369332"/>
          </a:xfrm>
          <a:prstGeom prst="rect">
            <a:avLst/>
          </a:prstGeom>
        </p:spPr>
        <p:txBody>
          <a:bodyPr wrap="none">
            <a:spAutoFit/>
          </a:bodyPr>
          <a:lstStyle/>
          <a:p>
            <a:r>
              <a:rPr lang="et-EE" b="1" i="1" dirty="0" err="1" smtClean="0">
                <a:ea typeface="Calibri" panose="020F0502020204030204" pitchFamily="34" charset="0"/>
                <a:cs typeface="Times New Roman" panose="02020603050405020304" pitchFamily="18" charset="0"/>
              </a:rPr>
              <a:t>Enefit</a:t>
            </a:r>
            <a:r>
              <a:rPr lang="et-EE" b="1" i="1" dirty="0" smtClean="0">
                <a:ea typeface="Calibri" panose="020F0502020204030204" pitchFamily="34" charset="0"/>
                <a:cs typeface="Times New Roman" panose="02020603050405020304" pitchFamily="18" charset="0"/>
              </a:rPr>
              <a:t> Energiatootmise Eesti ja Balti Elektrijaama tootmisvõimsused</a:t>
            </a:r>
            <a:endParaRPr lang="en-US" dirty="0"/>
          </a:p>
        </p:txBody>
      </p:sp>
      <p:sp>
        <p:nvSpPr>
          <p:cNvPr id="6" name="Rectangle 5"/>
          <p:cNvSpPr/>
          <p:nvPr/>
        </p:nvSpPr>
        <p:spPr>
          <a:xfrm>
            <a:off x="6926028" y="6320441"/>
            <a:ext cx="5049331" cy="338554"/>
          </a:xfrm>
          <a:prstGeom prst="rect">
            <a:avLst/>
          </a:prstGeom>
        </p:spPr>
        <p:txBody>
          <a:bodyPr wrap="none">
            <a:spAutoFit/>
          </a:bodyPr>
          <a:lstStyle/>
          <a:p>
            <a:r>
              <a:rPr lang="et-EE" sz="1600" dirty="0" smtClean="0"/>
              <a:t>Rain Veinjärv, </a:t>
            </a:r>
            <a:r>
              <a:rPr lang="et-EE" sz="1600" dirty="0" err="1" smtClean="0"/>
              <a:t>Enefit</a:t>
            </a:r>
            <a:r>
              <a:rPr lang="et-EE" sz="1600" dirty="0" smtClean="0"/>
              <a:t> Energiatootmine. Ettekanne </a:t>
            </a:r>
            <a:r>
              <a:rPr lang="et-EE" sz="1600" dirty="0"/>
              <a:t>8</a:t>
            </a:r>
            <a:r>
              <a:rPr lang="et-EE" sz="1600" dirty="0" smtClean="0"/>
              <a:t>.10.2019</a:t>
            </a:r>
            <a:endParaRPr lang="en-US" sz="1600" dirty="0"/>
          </a:p>
        </p:txBody>
      </p:sp>
      <p:pic>
        <p:nvPicPr>
          <p:cNvPr id="3" name="Picture 2"/>
          <p:cNvPicPr>
            <a:picLocks noChangeAspect="1"/>
          </p:cNvPicPr>
          <p:nvPr/>
        </p:nvPicPr>
        <p:blipFill>
          <a:blip r:embed="rId3"/>
          <a:stretch>
            <a:fillRect/>
          </a:stretch>
        </p:blipFill>
        <p:spPr>
          <a:xfrm>
            <a:off x="121920" y="369332"/>
            <a:ext cx="5834728" cy="3699748"/>
          </a:xfrm>
          <a:prstGeom prst="rect">
            <a:avLst/>
          </a:prstGeom>
        </p:spPr>
      </p:pic>
      <p:pic>
        <p:nvPicPr>
          <p:cNvPr id="7" name="Picture 6"/>
          <p:cNvPicPr>
            <a:picLocks noChangeAspect="1"/>
          </p:cNvPicPr>
          <p:nvPr/>
        </p:nvPicPr>
        <p:blipFill>
          <a:blip r:embed="rId4"/>
          <a:stretch>
            <a:fillRect/>
          </a:stretch>
        </p:blipFill>
        <p:spPr>
          <a:xfrm>
            <a:off x="5956648" y="2598420"/>
            <a:ext cx="5819775" cy="3429000"/>
          </a:xfrm>
          <a:prstGeom prst="rect">
            <a:avLst/>
          </a:prstGeom>
        </p:spPr>
      </p:pic>
      <p:pic>
        <p:nvPicPr>
          <p:cNvPr id="8" name="Picture 7"/>
          <p:cNvPicPr>
            <a:picLocks noChangeAspect="1"/>
          </p:cNvPicPr>
          <p:nvPr/>
        </p:nvPicPr>
        <p:blipFill>
          <a:blip r:embed="rId5"/>
          <a:stretch>
            <a:fillRect/>
          </a:stretch>
        </p:blipFill>
        <p:spPr>
          <a:xfrm>
            <a:off x="1904047" y="4511201"/>
            <a:ext cx="2562225" cy="2066925"/>
          </a:xfrm>
          <a:prstGeom prst="rect">
            <a:avLst/>
          </a:prstGeom>
        </p:spPr>
      </p:pic>
      <p:sp>
        <p:nvSpPr>
          <p:cNvPr id="9" name="Rectangle 8"/>
          <p:cNvSpPr/>
          <p:nvPr/>
        </p:nvSpPr>
        <p:spPr>
          <a:xfrm>
            <a:off x="6111240" y="1151837"/>
            <a:ext cx="6263270" cy="1015663"/>
          </a:xfrm>
          <a:prstGeom prst="rect">
            <a:avLst/>
          </a:prstGeom>
        </p:spPr>
        <p:txBody>
          <a:bodyPr wrap="square">
            <a:spAutoFit/>
          </a:bodyPr>
          <a:lstStyle/>
          <a:p>
            <a:r>
              <a:rPr lang="et-EE" sz="2000" b="1" dirty="0" smtClean="0"/>
              <a:t>Juhul kui ehitatakse veel teine Enefit-280, siis õlitööstuses tekkivatest jääkgaasidest oleks summaarselt </a:t>
            </a:r>
            <a:r>
              <a:rPr lang="et-EE" sz="2000" b="1" dirty="0" smtClean="0"/>
              <a:t>võimalik </a:t>
            </a:r>
            <a:r>
              <a:rPr lang="et-EE" sz="2000" b="1" dirty="0"/>
              <a:t>toota elektrit </a:t>
            </a:r>
            <a:r>
              <a:rPr lang="et-EE" sz="2000" b="1" dirty="0" smtClean="0"/>
              <a:t>ca 2,3-2,5 </a:t>
            </a:r>
            <a:r>
              <a:rPr lang="et-EE" sz="2000" b="1" dirty="0" err="1" smtClean="0"/>
              <a:t>TWh</a:t>
            </a:r>
            <a:r>
              <a:rPr lang="et-EE" sz="2000" b="1" dirty="0" smtClean="0"/>
              <a:t>……aga kus?</a:t>
            </a:r>
            <a:endParaRPr lang="et-EE" sz="2000" b="1" dirty="0"/>
          </a:p>
        </p:txBody>
      </p:sp>
    </p:spTree>
    <p:extLst>
      <p:ext uri="{BB962C8B-B14F-4D97-AF65-F5344CB8AC3E}">
        <p14:creationId xmlns:p14="http://schemas.microsoft.com/office/powerpoint/2010/main" val="41049386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4159" y="2126129"/>
            <a:ext cx="10001284" cy="2046477"/>
          </a:xfrm>
        </p:spPr>
        <p:txBody>
          <a:bodyPr>
            <a:noAutofit/>
          </a:bodyPr>
          <a:lstStyle/>
          <a:p>
            <a:endParaRPr lang="et-EE" sz="4400" b="1" dirty="0" smtClean="0">
              <a:solidFill>
                <a:srgbClr val="990000"/>
              </a:solidFill>
              <a:latin typeface="Futura PT Heavy" charset="0"/>
              <a:ea typeface="Futura PT Heavy" charset="0"/>
              <a:cs typeface="Futura PT Heavy" charset="0"/>
            </a:endParaRPr>
          </a:p>
          <a:p>
            <a:r>
              <a:rPr lang="et-EE" sz="4400" b="1" dirty="0" smtClean="0">
                <a:solidFill>
                  <a:srgbClr val="990000"/>
                </a:solidFill>
                <a:latin typeface="Futura PT Heavy" charset="0"/>
                <a:ea typeface="Futura PT Heavy" charset="0"/>
                <a:cs typeface="Futura PT Heavy" charset="0"/>
              </a:rPr>
              <a:t>ENERGIATOOTMINE MAAILMAS</a:t>
            </a:r>
            <a:endParaRPr lang="en-US" sz="4400" b="1" dirty="0">
              <a:solidFill>
                <a:srgbClr val="990000"/>
              </a:solidFill>
              <a:latin typeface="Futura PT Heavy" charset="0"/>
              <a:ea typeface="Futura PT Heavy" charset="0"/>
              <a:cs typeface="Futura PT Heavy" charset="0"/>
            </a:endParaRPr>
          </a:p>
        </p:txBody>
      </p:sp>
      <p:sp>
        <p:nvSpPr>
          <p:cNvPr id="4" name="TextBox 3"/>
          <p:cNvSpPr txBox="1"/>
          <p:nvPr/>
        </p:nvSpPr>
        <p:spPr>
          <a:xfrm>
            <a:off x="10036630" y="5550595"/>
            <a:ext cx="194024" cy="266387"/>
          </a:xfrm>
          <a:prstGeom prst="rect">
            <a:avLst/>
          </a:prstGeom>
          <a:noFill/>
        </p:spPr>
        <p:txBody>
          <a:bodyPr wrap="square" lIns="91432" tIns="45716" rIns="91432" bIns="45716" rtlCol="0">
            <a:spAutoFit/>
          </a:bodyPr>
          <a:lstStyle/>
          <a:p>
            <a:endParaRPr lang="en-US" sz="1000" dirty="0"/>
          </a:p>
        </p:txBody>
      </p:sp>
      <p:sp>
        <p:nvSpPr>
          <p:cNvPr id="10" name="Subtitle 2"/>
          <p:cNvSpPr txBox="1">
            <a:spLocks/>
          </p:cNvSpPr>
          <p:nvPr/>
        </p:nvSpPr>
        <p:spPr>
          <a:xfrm>
            <a:off x="7413171" y="3300509"/>
            <a:ext cx="2481258" cy="1157195"/>
          </a:xfrm>
          <a:prstGeom prst="rect">
            <a:avLst/>
          </a:prstGeom>
        </p:spPr>
        <p:txBody>
          <a:bodyPr vert="horz" lIns="91432" tIns="45716" rIns="91432" bIns="45716"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7000" dirty="0">
              <a:solidFill>
                <a:srgbClr val="009C01"/>
              </a:solidFill>
              <a:latin typeface="Futura PT Heavy" charset="0"/>
              <a:ea typeface="Futura PT Heavy" charset="0"/>
              <a:cs typeface="Futura PT Heavy" charset="0"/>
            </a:endParaRPr>
          </a:p>
        </p:txBody>
      </p:sp>
    </p:spTree>
    <p:extLst>
      <p:ext uri="{BB962C8B-B14F-4D97-AF65-F5344CB8AC3E}">
        <p14:creationId xmlns:p14="http://schemas.microsoft.com/office/powerpoint/2010/main" val="32846673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4159" y="2126129"/>
            <a:ext cx="10001284" cy="2046477"/>
          </a:xfrm>
        </p:spPr>
        <p:txBody>
          <a:bodyPr>
            <a:noAutofit/>
          </a:bodyPr>
          <a:lstStyle/>
          <a:p>
            <a:endParaRPr lang="et-EE" sz="4400" b="1" dirty="0" smtClean="0">
              <a:solidFill>
                <a:srgbClr val="990000"/>
              </a:solidFill>
              <a:latin typeface="Futura PT Heavy" charset="0"/>
              <a:ea typeface="Futura PT Heavy" charset="0"/>
              <a:cs typeface="Futura PT Heavy" charset="0"/>
            </a:endParaRPr>
          </a:p>
          <a:p>
            <a:r>
              <a:rPr lang="et-EE" sz="4400" b="1" dirty="0" smtClean="0">
                <a:solidFill>
                  <a:srgbClr val="990000"/>
                </a:solidFill>
                <a:latin typeface="Futura PT Heavy" charset="0"/>
                <a:ea typeface="Futura PT Heavy" charset="0"/>
                <a:cs typeface="Futura PT Heavy" charset="0"/>
              </a:rPr>
              <a:t>VARUSTUSKINDLUS</a:t>
            </a:r>
            <a:endParaRPr lang="en-US" sz="4400" b="1" dirty="0">
              <a:solidFill>
                <a:srgbClr val="990000"/>
              </a:solidFill>
              <a:latin typeface="Futura PT Heavy" charset="0"/>
              <a:ea typeface="Futura PT Heavy" charset="0"/>
              <a:cs typeface="Futura PT Heavy" charset="0"/>
            </a:endParaRPr>
          </a:p>
        </p:txBody>
      </p:sp>
      <p:sp>
        <p:nvSpPr>
          <p:cNvPr id="4" name="TextBox 3"/>
          <p:cNvSpPr txBox="1"/>
          <p:nvPr/>
        </p:nvSpPr>
        <p:spPr>
          <a:xfrm>
            <a:off x="10036630" y="5550595"/>
            <a:ext cx="194024" cy="266387"/>
          </a:xfrm>
          <a:prstGeom prst="rect">
            <a:avLst/>
          </a:prstGeom>
          <a:noFill/>
        </p:spPr>
        <p:txBody>
          <a:bodyPr wrap="square" lIns="91432" tIns="45716" rIns="91432" bIns="45716" rtlCol="0">
            <a:spAutoFit/>
          </a:bodyPr>
          <a:lstStyle/>
          <a:p>
            <a:endParaRPr lang="en-US" sz="1000" dirty="0"/>
          </a:p>
        </p:txBody>
      </p:sp>
      <p:sp>
        <p:nvSpPr>
          <p:cNvPr id="10" name="Subtitle 2"/>
          <p:cNvSpPr txBox="1">
            <a:spLocks/>
          </p:cNvSpPr>
          <p:nvPr/>
        </p:nvSpPr>
        <p:spPr>
          <a:xfrm>
            <a:off x="7413171" y="3300509"/>
            <a:ext cx="2481258" cy="1157195"/>
          </a:xfrm>
          <a:prstGeom prst="rect">
            <a:avLst/>
          </a:prstGeom>
        </p:spPr>
        <p:txBody>
          <a:bodyPr vert="horz" lIns="91432" tIns="45716" rIns="91432" bIns="45716"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7000" dirty="0">
              <a:solidFill>
                <a:srgbClr val="009C01"/>
              </a:solidFill>
              <a:latin typeface="Futura PT Heavy" charset="0"/>
              <a:ea typeface="Futura PT Heavy" charset="0"/>
              <a:cs typeface="Futura PT Heavy" charset="0"/>
            </a:endParaRPr>
          </a:p>
        </p:txBody>
      </p:sp>
    </p:spTree>
    <p:extLst>
      <p:ext uri="{BB962C8B-B14F-4D97-AF65-F5344CB8AC3E}">
        <p14:creationId xmlns:p14="http://schemas.microsoft.com/office/powerpoint/2010/main" val="3824846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44114" y="5914421"/>
            <a:ext cx="8819081" cy="830997"/>
          </a:xfrm>
          <a:prstGeom prst="rect">
            <a:avLst/>
          </a:prstGeom>
        </p:spPr>
        <p:txBody>
          <a:bodyPr wrap="none">
            <a:spAutoFit/>
          </a:bodyPr>
          <a:lstStyle/>
          <a:p>
            <a:r>
              <a:rPr lang="et-EE" sz="1600" dirty="0"/>
              <a:t>Autor/allikas: Eesti Energia </a:t>
            </a:r>
            <a:r>
              <a:rPr lang="et-EE" sz="1600" dirty="0" smtClean="0"/>
              <a:t>aastaraamat / </a:t>
            </a:r>
          </a:p>
          <a:p>
            <a:r>
              <a:rPr lang="et-EE" sz="1600" dirty="0" smtClean="0">
                <a:hlinkClick r:id="rId3"/>
              </a:rPr>
              <a:t>https</a:t>
            </a:r>
            <a:r>
              <a:rPr lang="et-EE" sz="1600" dirty="0">
                <a:hlinkClick r:id="rId3"/>
              </a:rPr>
              <a:t>://</a:t>
            </a:r>
            <a:r>
              <a:rPr lang="et-EE" sz="1600" dirty="0" smtClean="0">
                <a:hlinkClick r:id="rId3"/>
              </a:rPr>
              <a:t>www.err.ee/686728/elektri-tootmine-kasvas-eestis-mullu-kaheksa-protsenti</a:t>
            </a:r>
            <a:endParaRPr lang="et-EE" sz="1600" dirty="0" smtClean="0"/>
          </a:p>
          <a:p>
            <a:r>
              <a:rPr lang="et-EE" sz="1600" dirty="0"/>
              <a:t>WNA ja </a:t>
            </a:r>
            <a:r>
              <a:rPr lang="et-EE" sz="1600" dirty="0">
                <a:hlinkClick r:id="rId4"/>
              </a:rPr>
              <a:t>http://</a:t>
            </a:r>
            <a:r>
              <a:rPr lang="et-EE" sz="1600" dirty="0" smtClean="0">
                <a:hlinkClick r:id="rId4"/>
              </a:rPr>
              <a:t>www.world-nuclear.org/information-library/country-profiles/countries-g-n/germany.aspx</a:t>
            </a:r>
            <a:endParaRPr lang="et-EE" sz="1600" dirty="0" smtClean="0"/>
          </a:p>
        </p:txBody>
      </p:sp>
      <p:sp>
        <p:nvSpPr>
          <p:cNvPr id="3" name="Rectangle 2"/>
          <p:cNvSpPr/>
          <p:nvPr/>
        </p:nvSpPr>
        <p:spPr>
          <a:xfrm>
            <a:off x="0" y="4102505"/>
            <a:ext cx="6096000" cy="369332"/>
          </a:xfrm>
          <a:prstGeom prst="rect">
            <a:avLst/>
          </a:prstGeom>
        </p:spPr>
        <p:txBody>
          <a:bodyPr>
            <a:spAutoFit/>
          </a:bodyPr>
          <a:lstStyle/>
          <a:p>
            <a:r>
              <a:rPr lang="fi-FI" dirty="0" err="1"/>
              <a:t>Elektri</a:t>
            </a:r>
            <a:r>
              <a:rPr lang="fi-FI" dirty="0"/>
              <a:t> </a:t>
            </a:r>
            <a:r>
              <a:rPr lang="fi-FI" dirty="0" err="1"/>
              <a:t>tootmine</a:t>
            </a:r>
            <a:r>
              <a:rPr lang="fi-FI" dirty="0"/>
              <a:t> ja </a:t>
            </a:r>
            <a:r>
              <a:rPr lang="fi-FI" dirty="0" err="1"/>
              <a:t>tarbimine</a:t>
            </a:r>
            <a:r>
              <a:rPr lang="fi-FI" dirty="0"/>
              <a:t> 2017. </a:t>
            </a:r>
            <a:r>
              <a:rPr lang="fi-FI" dirty="0" err="1"/>
              <a:t>aastal</a:t>
            </a:r>
            <a:r>
              <a:rPr lang="fi-FI" dirty="0"/>
              <a:t> Eesti Energia </a:t>
            </a:r>
            <a:r>
              <a:rPr lang="fi-FI" dirty="0" err="1" smtClean="0"/>
              <a:t>andmeil</a:t>
            </a:r>
            <a:endParaRPr lang="et-EE" dirty="0"/>
          </a:p>
        </p:txBody>
      </p:sp>
      <p:pic>
        <p:nvPicPr>
          <p:cNvPr id="2" name="Picture 1"/>
          <p:cNvPicPr>
            <a:picLocks noChangeAspect="1"/>
          </p:cNvPicPr>
          <p:nvPr/>
        </p:nvPicPr>
        <p:blipFill>
          <a:blip r:embed="rId5"/>
          <a:stretch>
            <a:fillRect/>
          </a:stretch>
        </p:blipFill>
        <p:spPr>
          <a:xfrm>
            <a:off x="0" y="136962"/>
            <a:ext cx="6162675" cy="4019550"/>
          </a:xfrm>
          <a:prstGeom prst="rect">
            <a:avLst/>
          </a:prstGeom>
        </p:spPr>
      </p:pic>
      <p:sp>
        <p:nvSpPr>
          <p:cNvPr id="6" name="Rectangle 5"/>
          <p:cNvSpPr/>
          <p:nvPr/>
        </p:nvSpPr>
        <p:spPr>
          <a:xfrm>
            <a:off x="6488495" y="1208661"/>
            <a:ext cx="5482787" cy="2800767"/>
          </a:xfrm>
          <a:prstGeom prst="rect">
            <a:avLst/>
          </a:prstGeom>
        </p:spPr>
        <p:txBody>
          <a:bodyPr wrap="square">
            <a:spAutoFit/>
          </a:bodyPr>
          <a:lstStyle/>
          <a:p>
            <a:pPr marL="0" indent="0">
              <a:buNone/>
            </a:pPr>
            <a:r>
              <a:rPr lang="et-EE" sz="1600" dirty="0">
                <a:latin typeface="Futura PT Book"/>
              </a:rPr>
              <a:t>Rootsis</a:t>
            </a:r>
          </a:p>
          <a:p>
            <a:r>
              <a:rPr lang="et-EE" sz="1600" dirty="0" err="1">
                <a:latin typeface="Futura PT Book"/>
              </a:rPr>
              <a:t>Ringhals</a:t>
            </a:r>
            <a:r>
              <a:rPr lang="et-EE" sz="1600" dirty="0">
                <a:latin typeface="Futura PT Book"/>
              </a:rPr>
              <a:t> 2, tuumajaam – </a:t>
            </a:r>
            <a:r>
              <a:rPr lang="et-EE" sz="1600" b="1" dirty="0">
                <a:latin typeface="Futura PT Book"/>
              </a:rPr>
              <a:t>807</a:t>
            </a:r>
            <a:r>
              <a:rPr lang="et-EE" sz="1600" dirty="0">
                <a:latin typeface="Futura PT Book"/>
              </a:rPr>
              <a:t> MW (2019.a.)</a:t>
            </a:r>
          </a:p>
          <a:p>
            <a:r>
              <a:rPr lang="et-EE" sz="1600" dirty="0" err="1">
                <a:latin typeface="Futura PT Book"/>
              </a:rPr>
              <a:t>Ringhals</a:t>
            </a:r>
            <a:r>
              <a:rPr lang="et-EE" sz="1600" dirty="0">
                <a:latin typeface="Futura PT Book"/>
              </a:rPr>
              <a:t> 1, tuumajaam – </a:t>
            </a:r>
            <a:r>
              <a:rPr lang="et-EE" sz="1600" b="1" dirty="0">
                <a:latin typeface="Futura PT Book"/>
              </a:rPr>
              <a:t>878</a:t>
            </a:r>
            <a:r>
              <a:rPr lang="et-EE" sz="1600" dirty="0">
                <a:latin typeface="Futura PT Book"/>
              </a:rPr>
              <a:t> MW (2020.a.)</a:t>
            </a:r>
          </a:p>
          <a:p>
            <a:pPr marL="0" indent="0">
              <a:buNone/>
            </a:pPr>
            <a:endParaRPr lang="et-EE" sz="1600" dirty="0">
              <a:latin typeface="Futura PT Book"/>
            </a:endParaRPr>
          </a:p>
          <a:p>
            <a:pPr marL="0" indent="0">
              <a:buNone/>
            </a:pPr>
            <a:r>
              <a:rPr lang="et-EE" sz="1600" dirty="0">
                <a:latin typeface="Futura PT Book"/>
              </a:rPr>
              <a:t>Saksamaal 7 tuumajaama sulgemine– </a:t>
            </a:r>
            <a:r>
              <a:rPr lang="et-EE" sz="1600" b="1" dirty="0">
                <a:latin typeface="Futura PT Book"/>
              </a:rPr>
              <a:t>9 444 </a:t>
            </a:r>
            <a:r>
              <a:rPr lang="et-EE" sz="1600" dirty="0">
                <a:latin typeface="Futura PT Book"/>
              </a:rPr>
              <a:t>MW (2022.a.) </a:t>
            </a:r>
          </a:p>
          <a:p>
            <a:pPr marL="0" indent="0">
              <a:buNone/>
            </a:pPr>
            <a:endParaRPr lang="et-EE" sz="1600" dirty="0">
              <a:latin typeface="Futura PT Book"/>
            </a:endParaRPr>
          </a:p>
          <a:p>
            <a:pPr marL="0" indent="0">
              <a:buNone/>
            </a:pPr>
            <a:r>
              <a:rPr lang="et-EE" sz="1600" dirty="0">
                <a:latin typeface="Futura PT Book"/>
              </a:rPr>
              <a:t>Eestis</a:t>
            </a:r>
          </a:p>
          <a:p>
            <a:pPr marL="0" indent="0">
              <a:buNone/>
            </a:pPr>
            <a:r>
              <a:rPr lang="et-EE" sz="1600" dirty="0">
                <a:latin typeface="Futura PT Book"/>
              </a:rPr>
              <a:t>EL töötusheite direktiivi leevendusmeetme alusel suletakse Narva elektrijaamade vanad plokid kogumahus </a:t>
            </a:r>
            <a:r>
              <a:rPr lang="et-EE" sz="1600" b="1" dirty="0">
                <a:latin typeface="Futura PT Book"/>
              </a:rPr>
              <a:t>619 MW </a:t>
            </a:r>
            <a:r>
              <a:rPr lang="et-EE" sz="1600" dirty="0">
                <a:latin typeface="Futura PT Book"/>
              </a:rPr>
              <a:t>:</a:t>
            </a:r>
          </a:p>
          <a:p>
            <a:r>
              <a:rPr lang="et-EE" sz="1600" dirty="0">
                <a:latin typeface="Futura PT Book"/>
              </a:rPr>
              <a:t>Eesti elektrijaama plokkide sulgemine - 489 MW (2020.a.);</a:t>
            </a:r>
          </a:p>
          <a:p>
            <a:r>
              <a:rPr lang="et-EE" sz="1600" dirty="0">
                <a:latin typeface="Futura PT Book"/>
              </a:rPr>
              <a:t>Balti elektrijaama ploki sulgemine - 130 MW (2023.a.);</a:t>
            </a:r>
          </a:p>
        </p:txBody>
      </p:sp>
      <p:sp>
        <p:nvSpPr>
          <p:cNvPr id="7" name="Title 1"/>
          <p:cNvSpPr>
            <a:spLocks noGrp="1"/>
          </p:cNvSpPr>
          <p:nvPr>
            <p:ph type="title"/>
          </p:nvPr>
        </p:nvSpPr>
        <p:spPr>
          <a:xfrm>
            <a:off x="6253654" y="830317"/>
            <a:ext cx="5938345" cy="378344"/>
          </a:xfrm>
        </p:spPr>
        <p:txBody>
          <a:bodyPr lIns="117226" tIns="58613" rIns="117226" bIns="58613">
            <a:noAutofit/>
          </a:bodyPr>
          <a:lstStyle/>
          <a:p>
            <a:pPr algn="ctr"/>
            <a:r>
              <a:rPr lang="et-EE" sz="2400" b="1" dirty="0" smtClean="0">
                <a:solidFill>
                  <a:srgbClr val="990000"/>
                </a:solidFill>
                <a:latin typeface="Futura PT Heavy" charset="0"/>
                <a:ea typeface="Futura PT Heavy" charset="0"/>
                <a:cs typeface="Futura PT Heavy" charset="0"/>
              </a:rPr>
              <a:t>Suletavad tootmisseadmed lähiaastatel</a:t>
            </a:r>
            <a:endParaRPr lang="en-US" sz="2400" b="1" dirty="0">
              <a:solidFill>
                <a:srgbClr val="990000"/>
              </a:solidFill>
              <a:latin typeface="Futura PT Heavy" charset="0"/>
              <a:ea typeface="Futura PT Heavy" charset="0"/>
              <a:cs typeface="Futura PT Heavy" charset="0"/>
            </a:endParaRPr>
          </a:p>
        </p:txBody>
      </p:sp>
    </p:spTree>
    <p:extLst>
      <p:ext uri="{BB962C8B-B14F-4D97-AF65-F5344CB8AC3E}">
        <p14:creationId xmlns:p14="http://schemas.microsoft.com/office/powerpoint/2010/main" val="9532192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96912" y="2834640"/>
            <a:ext cx="3157959" cy="3806792"/>
          </a:xfrm>
          <a:prstGeom prst="rect">
            <a:avLst/>
          </a:prstGeom>
        </p:spPr>
      </p:pic>
      <p:pic>
        <p:nvPicPr>
          <p:cNvPr id="3" name="Picture 2"/>
          <p:cNvPicPr>
            <a:picLocks noChangeAspect="1"/>
          </p:cNvPicPr>
          <p:nvPr/>
        </p:nvPicPr>
        <p:blipFill>
          <a:blip r:embed="rId4"/>
          <a:stretch>
            <a:fillRect/>
          </a:stretch>
        </p:blipFill>
        <p:spPr>
          <a:xfrm>
            <a:off x="6926028" y="327510"/>
            <a:ext cx="4917283" cy="5630529"/>
          </a:xfrm>
          <a:prstGeom prst="rect">
            <a:avLst/>
          </a:prstGeom>
        </p:spPr>
      </p:pic>
      <p:sp>
        <p:nvSpPr>
          <p:cNvPr id="4" name="Rectangle 3"/>
          <p:cNvSpPr/>
          <p:nvPr/>
        </p:nvSpPr>
        <p:spPr>
          <a:xfrm>
            <a:off x="6926028" y="6320441"/>
            <a:ext cx="5244897" cy="338554"/>
          </a:xfrm>
          <a:prstGeom prst="rect">
            <a:avLst/>
          </a:prstGeom>
        </p:spPr>
        <p:txBody>
          <a:bodyPr wrap="none">
            <a:spAutoFit/>
          </a:bodyPr>
          <a:lstStyle/>
          <a:p>
            <a:r>
              <a:rPr lang="et-EE" sz="1600" dirty="0" smtClean="0"/>
              <a:t>Rein Vaks, REKK 2030. </a:t>
            </a:r>
            <a:r>
              <a:rPr lang="en-US" sz="1600" dirty="0" err="1" smtClean="0"/>
              <a:t>Energiajulgeolek</a:t>
            </a:r>
            <a:r>
              <a:rPr lang="et-EE" sz="1600" dirty="0" smtClean="0"/>
              <a:t>. Ettekanne 4.10.2019</a:t>
            </a:r>
            <a:endParaRPr lang="en-US" sz="1600" dirty="0"/>
          </a:p>
        </p:txBody>
      </p:sp>
      <p:pic>
        <p:nvPicPr>
          <p:cNvPr id="5" name="Picture 4"/>
          <p:cNvPicPr>
            <a:picLocks noChangeAspect="1"/>
          </p:cNvPicPr>
          <p:nvPr/>
        </p:nvPicPr>
        <p:blipFill>
          <a:blip r:embed="rId5"/>
          <a:stretch>
            <a:fillRect/>
          </a:stretch>
        </p:blipFill>
        <p:spPr>
          <a:xfrm>
            <a:off x="257492" y="240982"/>
            <a:ext cx="3368263" cy="3667664"/>
          </a:xfrm>
          <a:prstGeom prst="rect">
            <a:avLst/>
          </a:prstGeom>
        </p:spPr>
      </p:pic>
      <p:sp>
        <p:nvSpPr>
          <p:cNvPr id="6" name="Rectangle 5"/>
          <p:cNvSpPr/>
          <p:nvPr/>
        </p:nvSpPr>
        <p:spPr>
          <a:xfrm>
            <a:off x="81280" y="3999915"/>
            <a:ext cx="3544475" cy="461665"/>
          </a:xfrm>
          <a:prstGeom prst="rect">
            <a:avLst/>
          </a:prstGeom>
        </p:spPr>
        <p:txBody>
          <a:bodyPr wrap="square">
            <a:spAutoFit/>
          </a:bodyPr>
          <a:lstStyle/>
          <a:p>
            <a:r>
              <a:rPr lang="en-US" sz="1200" dirty="0"/>
              <a:t>https://elering.ee/sites/default/files/public/Infokeskus/elering_vka_2018_web_pages.pdf</a:t>
            </a:r>
          </a:p>
        </p:txBody>
      </p:sp>
      <p:sp>
        <p:nvSpPr>
          <p:cNvPr id="7" name="Rectangle 6"/>
          <p:cNvSpPr/>
          <p:nvPr/>
        </p:nvSpPr>
        <p:spPr>
          <a:xfrm>
            <a:off x="4014951" y="207115"/>
            <a:ext cx="6096000" cy="923330"/>
          </a:xfrm>
          <a:prstGeom prst="rect">
            <a:avLst/>
          </a:prstGeom>
        </p:spPr>
        <p:txBody>
          <a:bodyPr>
            <a:spAutoFit/>
          </a:bodyPr>
          <a:lstStyle/>
          <a:p>
            <a:r>
              <a:rPr lang="en-US" dirty="0">
                <a:solidFill>
                  <a:srgbClr val="FF0000"/>
                </a:solidFill>
              </a:rPr>
              <a:t>2) </a:t>
            </a:r>
            <a:r>
              <a:rPr lang="en-US" dirty="0" err="1">
                <a:solidFill>
                  <a:srgbClr val="FF0000"/>
                </a:solidFill>
              </a:rPr>
              <a:t>võrguettevõtja</a:t>
            </a:r>
            <a:r>
              <a:rPr lang="en-US" dirty="0">
                <a:solidFill>
                  <a:srgbClr val="FF0000"/>
                </a:solidFill>
              </a:rPr>
              <a:t> </a:t>
            </a:r>
            <a:r>
              <a:rPr lang="en-US" dirty="0" err="1">
                <a:solidFill>
                  <a:srgbClr val="FF0000"/>
                </a:solidFill>
              </a:rPr>
              <a:t>toodab</a:t>
            </a:r>
            <a:r>
              <a:rPr lang="en-US" dirty="0">
                <a:solidFill>
                  <a:srgbClr val="FF0000"/>
                </a:solidFill>
              </a:rPr>
              <a:t> </a:t>
            </a:r>
            <a:r>
              <a:rPr lang="en-US" dirty="0" err="1">
                <a:solidFill>
                  <a:srgbClr val="FF0000"/>
                </a:solidFill>
              </a:rPr>
              <a:t>elektrienergiat</a:t>
            </a:r>
            <a:r>
              <a:rPr lang="en-US" dirty="0">
                <a:solidFill>
                  <a:srgbClr val="FF0000"/>
                </a:solidFill>
              </a:rPr>
              <a:t> </a:t>
            </a:r>
            <a:r>
              <a:rPr lang="en-US" dirty="0" err="1">
                <a:solidFill>
                  <a:srgbClr val="FF0000"/>
                </a:solidFill>
              </a:rPr>
              <a:t>ainult</a:t>
            </a:r>
            <a:r>
              <a:rPr lang="en-US" dirty="0">
                <a:solidFill>
                  <a:srgbClr val="FF0000"/>
                </a:solidFill>
              </a:rPr>
              <a:t> </a:t>
            </a:r>
            <a:r>
              <a:rPr lang="en-US" dirty="0" err="1">
                <a:solidFill>
                  <a:srgbClr val="FF0000"/>
                </a:solidFill>
              </a:rPr>
              <a:t>võrgukadude</a:t>
            </a:r>
            <a:r>
              <a:rPr lang="en-US" dirty="0">
                <a:solidFill>
                  <a:srgbClr val="FF0000"/>
                </a:solidFill>
              </a:rPr>
              <a:t> </a:t>
            </a:r>
            <a:r>
              <a:rPr lang="en-US" dirty="0" err="1">
                <a:solidFill>
                  <a:srgbClr val="FF0000"/>
                </a:solidFill>
              </a:rPr>
              <a:t>korvamiseks</a:t>
            </a:r>
            <a:r>
              <a:rPr lang="en-US" dirty="0">
                <a:solidFill>
                  <a:srgbClr val="FF0000"/>
                </a:solidFill>
              </a:rPr>
              <a:t> </a:t>
            </a:r>
            <a:r>
              <a:rPr lang="en-US" dirty="0" err="1">
                <a:solidFill>
                  <a:srgbClr val="FF0000"/>
                </a:solidFill>
              </a:rPr>
              <a:t>või</a:t>
            </a:r>
            <a:r>
              <a:rPr lang="en-US" dirty="0">
                <a:solidFill>
                  <a:srgbClr val="FF0000"/>
                </a:solidFill>
              </a:rPr>
              <a:t> </a:t>
            </a:r>
            <a:r>
              <a:rPr lang="en-US" dirty="0" err="1">
                <a:solidFill>
                  <a:srgbClr val="FF0000"/>
                </a:solidFill>
              </a:rPr>
              <a:t>reservelektrijaamas</a:t>
            </a:r>
            <a:r>
              <a:rPr lang="en-US" dirty="0">
                <a:solidFill>
                  <a:srgbClr val="FF0000"/>
                </a:solidFill>
              </a:rPr>
              <a:t> </a:t>
            </a:r>
            <a:r>
              <a:rPr lang="en-US" dirty="0" err="1">
                <a:solidFill>
                  <a:srgbClr val="FF0000"/>
                </a:solidFill>
              </a:rPr>
              <a:t>elektrivarustuse</a:t>
            </a:r>
            <a:r>
              <a:rPr lang="en-US" dirty="0">
                <a:solidFill>
                  <a:srgbClr val="FF0000"/>
                </a:solidFill>
              </a:rPr>
              <a:t> </a:t>
            </a:r>
            <a:r>
              <a:rPr lang="en-US" dirty="0" err="1">
                <a:solidFill>
                  <a:srgbClr val="FF0000"/>
                </a:solidFill>
              </a:rPr>
              <a:t>katkemise</a:t>
            </a:r>
            <a:r>
              <a:rPr lang="en-US" dirty="0">
                <a:solidFill>
                  <a:srgbClr val="FF0000"/>
                </a:solidFill>
              </a:rPr>
              <a:t> </a:t>
            </a:r>
            <a:r>
              <a:rPr lang="en-US" dirty="0" err="1">
                <a:solidFill>
                  <a:srgbClr val="FF0000"/>
                </a:solidFill>
              </a:rPr>
              <a:t>korral</a:t>
            </a:r>
            <a:r>
              <a:rPr lang="en-US" dirty="0">
                <a:solidFill>
                  <a:srgbClr val="FF0000"/>
                </a:solidFill>
              </a:rPr>
              <a:t>;</a:t>
            </a:r>
          </a:p>
        </p:txBody>
      </p:sp>
      <p:cxnSp>
        <p:nvCxnSpPr>
          <p:cNvPr id="9" name="Straight Arrow Connector 8"/>
          <p:cNvCxnSpPr/>
          <p:nvPr/>
        </p:nvCxnSpPr>
        <p:spPr>
          <a:xfrm>
            <a:off x="7367752" y="767255"/>
            <a:ext cx="1933903" cy="16185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7864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661013" y="457200"/>
            <a:ext cx="10600546" cy="794084"/>
          </a:xfrm>
        </p:spPr>
        <p:txBody>
          <a:bodyPr/>
          <a:lstStyle/>
          <a:p>
            <a:r>
              <a:rPr lang="et-EE" altLang="en-US" sz="3600" b="1" dirty="0">
                <a:solidFill>
                  <a:srgbClr val="990000"/>
                </a:solidFill>
                <a:latin typeface="Futura PT Heavy" charset="0"/>
                <a:ea typeface="Futura PT Heavy" charset="0"/>
                <a:cs typeface="Futura PT Heavy" charset="0"/>
              </a:rPr>
              <a:t>Taastuvenergia </a:t>
            </a:r>
            <a:r>
              <a:rPr lang="et-EE" altLang="en-US" sz="3600" b="1" dirty="0" smtClean="0">
                <a:solidFill>
                  <a:srgbClr val="990000"/>
                </a:solidFill>
                <a:latin typeface="Futura PT Heavy" charset="0"/>
                <a:ea typeface="Futura PT Heavy" charset="0"/>
                <a:cs typeface="Futura PT Heavy" charset="0"/>
              </a:rPr>
              <a:t>kui alternatiiv elektritootmises</a:t>
            </a:r>
            <a:endParaRPr lang="et-EE" altLang="en-US" sz="3600" b="1" dirty="0">
              <a:solidFill>
                <a:srgbClr val="990000"/>
              </a:solidFill>
              <a:latin typeface="Futura PT Heavy" charset="0"/>
              <a:ea typeface="Futura PT Heavy" charset="0"/>
              <a:cs typeface="Futura PT Heavy" charset="0"/>
            </a:endParaRPr>
          </a:p>
        </p:txBody>
      </p:sp>
      <p:sp>
        <p:nvSpPr>
          <p:cNvPr id="15362" name="Content Placeholder 2"/>
          <p:cNvSpPr>
            <a:spLocks noGrp="1"/>
          </p:cNvSpPr>
          <p:nvPr>
            <p:ph idx="1"/>
          </p:nvPr>
        </p:nvSpPr>
        <p:spPr>
          <a:xfrm>
            <a:off x="1520714" y="1652337"/>
            <a:ext cx="10388906" cy="4672263"/>
          </a:xfrm>
        </p:spPr>
        <p:txBody>
          <a:bodyPr/>
          <a:lstStyle/>
          <a:p>
            <a:pPr marL="0" indent="0"/>
            <a:r>
              <a:rPr lang="et-EE" altLang="en-US" sz="2000" dirty="0" smtClean="0">
                <a:latin typeface="Verdana" panose="020B0604030504040204" pitchFamily="34" charset="0"/>
              </a:rPr>
              <a:t>Tuuleenergia </a:t>
            </a:r>
            <a:r>
              <a:rPr lang="et-EE" altLang="en-US" sz="2000" dirty="0">
                <a:latin typeface="Verdana" panose="020B0604030504040204" pitchFamily="34" charset="0"/>
              </a:rPr>
              <a:t>– maismaa või avamere tuulegeneraatoreid ja </a:t>
            </a:r>
            <a:r>
              <a:rPr lang="et-EE" altLang="en-US" sz="2000" dirty="0" smtClean="0">
                <a:latin typeface="Verdana" panose="020B0604030504040204" pitchFamily="34" charset="0"/>
              </a:rPr>
              <a:t>–parke</a:t>
            </a:r>
            <a:endParaRPr lang="et-EE" altLang="en-US" sz="2000" dirty="0">
              <a:latin typeface="Verdana" panose="020B0604030504040204" pitchFamily="34" charset="0"/>
            </a:endParaRPr>
          </a:p>
          <a:p>
            <a:pPr marL="0" indent="0"/>
            <a:endParaRPr lang="et-EE" altLang="en-US" sz="2000" dirty="0">
              <a:latin typeface="Verdana" panose="020B0604030504040204" pitchFamily="34" charset="0"/>
            </a:endParaRPr>
          </a:p>
          <a:p>
            <a:pPr marL="0" indent="0"/>
            <a:r>
              <a:rPr lang="et-EE" altLang="en-US" sz="2000" dirty="0" err="1" smtClean="0">
                <a:latin typeface="Verdana" panose="020B0604030504040204" pitchFamily="34" charset="0"/>
              </a:rPr>
              <a:t>Hüdroenergia</a:t>
            </a:r>
            <a:r>
              <a:rPr lang="et-EE" altLang="en-US" sz="2000" dirty="0" smtClean="0">
                <a:latin typeface="Verdana" panose="020B0604030504040204" pitchFamily="34" charset="0"/>
              </a:rPr>
              <a:t> </a:t>
            </a:r>
            <a:r>
              <a:rPr lang="et-EE" altLang="en-US" sz="2000" dirty="0">
                <a:latin typeface="Verdana" panose="020B0604030504040204" pitchFamily="34" charset="0"/>
              </a:rPr>
              <a:t>– </a:t>
            </a:r>
            <a:r>
              <a:rPr lang="et-EE" altLang="en-US" sz="2000" dirty="0" smtClean="0">
                <a:latin typeface="Verdana" panose="020B0604030504040204" pitchFamily="34" charset="0"/>
              </a:rPr>
              <a:t>hüdroelektrijaamu</a:t>
            </a:r>
          </a:p>
          <a:p>
            <a:pPr marL="0" indent="0"/>
            <a:endParaRPr lang="et-EE" altLang="en-US" sz="2000" dirty="0">
              <a:latin typeface="Verdana" panose="020B0604030504040204" pitchFamily="34" charset="0"/>
            </a:endParaRPr>
          </a:p>
          <a:p>
            <a:pPr marL="0" indent="0"/>
            <a:r>
              <a:rPr lang="et-EE" altLang="en-US" sz="2000" dirty="0" smtClean="0">
                <a:latin typeface="Verdana" panose="020B0604030504040204" pitchFamily="34" charset="0"/>
              </a:rPr>
              <a:t>Päikeseenergia </a:t>
            </a:r>
            <a:r>
              <a:rPr lang="et-EE" altLang="en-US" sz="2000" dirty="0">
                <a:latin typeface="Verdana" panose="020B0604030504040204" pitchFamily="34" charset="0"/>
              </a:rPr>
              <a:t>– päikesepaneele (PV) ja kontsentreeritud päikeseenergiat (CSP</a:t>
            </a:r>
            <a:r>
              <a:rPr lang="et-EE" altLang="en-US" sz="2000" dirty="0" smtClean="0">
                <a:latin typeface="Verdana" panose="020B0604030504040204" pitchFamily="34" charset="0"/>
              </a:rPr>
              <a:t>)</a:t>
            </a:r>
          </a:p>
          <a:p>
            <a:pPr marL="0" indent="0"/>
            <a:endParaRPr lang="et-EE" altLang="en-US" sz="2000" dirty="0">
              <a:latin typeface="Verdana" panose="020B0604030504040204" pitchFamily="34" charset="0"/>
            </a:endParaRPr>
          </a:p>
          <a:p>
            <a:pPr marL="0" indent="0"/>
            <a:r>
              <a:rPr lang="et-EE" altLang="en-US" sz="2000" dirty="0" err="1" smtClean="0">
                <a:latin typeface="Verdana" panose="020B0604030504040204" pitchFamily="34" charset="0"/>
              </a:rPr>
              <a:t>Geotermaalenergia</a:t>
            </a:r>
            <a:r>
              <a:rPr lang="et-EE" altLang="en-US" sz="2000" dirty="0" smtClean="0">
                <a:latin typeface="Verdana" panose="020B0604030504040204" pitchFamily="34" charset="0"/>
              </a:rPr>
              <a:t> </a:t>
            </a:r>
            <a:r>
              <a:rPr lang="et-EE" altLang="en-US" sz="2000" dirty="0">
                <a:latin typeface="Verdana" panose="020B0604030504040204" pitchFamily="34" charset="0"/>
              </a:rPr>
              <a:t>–  </a:t>
            </a:r>
            <a:r>
              <a:rPr lang="et-EE" altLang="en-US" sz="2000" dirty="0" err="1">
                <a:latin typeface="Verdana" panose="020B0604030504040204" pitchFamily="34" charset="0"/>
              </a:rPr>
              <a:t>geo</a:t>
            </a:r>
            <a:r>
              <a:rPr lang="et-EE" altLang="en-US" sz="2000" dirty="0">
                <a:latin typeface="Verdana" panose="020B0604030504040204" pitchFamily="34" charset="0"/>
              </a:rPr>
              <a:t>-, </a:t>
            </a:r>
            <a:r>
              <a:rPr lang="et-EE" altLang="en-US" sz="2000" dirty="0" err="1" smtClean="0">
                <a:latin typeface="Verdana" panose="020B0604030504040204" pitchFamily="34" charset="0"/>
              </a:rPr>
              <a:t>hüdrotermiline</a:t>
            </a:r>
            <a:r>
              <a:rPr lang="et-EE" altLang="en-US" sz="2000" dirty="0" smtClean="0">
                <a:latin typeface="Verdana" panose="020B0604030504040204" pitchFamily="34" charset="0"/>
              </a:rPr>
              <a:t> energiatootmine </a:t>
            </a:r>
            <a:r>
              <a:rPr lang="et-EE" altLang="en-US" sz="2000" dirty="0">
                <a:latin typeface="Verdana" panose="020B0604030504040204" pitchFamily="34" charset="0"/>
              </a:rPr>
              <a:t>ja täiustatud maasoojuse </a:t>
            </a:r>
            <a:r>
              <a:rPr lang="et-EE" altLang="en-US" sz="2000" dirty="0" smtClean="0">
                <a:latin typeface="Verdana" panose="020B0604030504040204" pitchFamily="34" charset="0"/>
              </a:rPr>
              <a:t>süsteemid</a:t>
            </a:r>
          </a:p>
          <a:p>
            <a:pPr marL="0" indent="0"/>
            <a:endParaRPr lang="et-EE" altLang="en-US" sz="2000" dirty="0">
              <a:latin typeface="Verdana" panose="020B0604030504040204" pitchFamily="34" charset="0"/>
            </a:endParaRPr>
          </a:p>
          <a:p>
            <a:pPr marL="0" indent="0"/>
            <a:r>
              <a:rPr lang="et-EE" altLang="en-US" sz="2000" dirty="0" err="1" smtClean="0">
                <a:latin typeface="Verdana" panose="020B0604030504040204" pitchFamily="34" charset="0"/>
              </a:rPr>
              <a:t>Biomass</a:t>
            </a:r>
            <a:r>
              <a:rPr lang="et-EE" altLang="en-US" sz="2000" dirty="0" smtClean="0">
                <a:latin typeface="Verdana" panose="020B0604030504040204" pitchFamily="34" charset="0"/>
              </a:rPr>
              <a:t> </a:t>
            </a:r>
            <a:r>
              <a:rPr lang="et-EE" altLang="en-US" sz="2000" dirty="0">
                <a:latin typeface="Verdana" panose="020B0604030504040204" pitchFamily="34" charset="0"/>
              </a:rPr>
              <a:t>– </a:t>
            </a:r>
            <a:r>
              <a:rPr lang="et-EE" altLang="en-US" sz="2000" dirty="0" smtClean="0">
                <a:latin typeface="Verdana" panose="020B0604030504040204" pitchFamily="34" charset="0"/>
              </a:rPr>
              <a:t>hakkepuit, graanulid</a:t>
            </a:r>
            <a:r>
              <a:rPr lang="et-EE" altLang="en-US" sz="2000" dirty="0">
                <a:latin typeface="Verdana" panose="020B0604030504040204" pitchFamily="34" charset="0"/>
              </a:rPr>
              <a:t>, </a:t>
            </a:r>
            <a:r>
              <a:rPr lang="et-EE" altLang="en-US" sz="2000" dirty="0" err="1" smtClean="0">
                <a:latin typeface="Verdana" panose="020B0604030504040204" pitchFamily="34" charset="0"/>
              </a:rPr>
              <a:t>biogaasi</a:t>
            </a:r>
            <a:endParaRPr lang="et-EE" altLang="en-US" sz="2000" dirty="0" smtClean="0">
              <a:latin typeface="Verdana" panose="020B0604030504040204" pitchFamily="34" charset="0"/>
            </a:endParaRPr>
          </a:p>
          <a:p>
            <a:pPr marL="0" indent="0"/>
            <a:endParaRPr lang="et-EE" altLang="en-US" sz="2000" dirty="0">
              <a:latin typeface="Verdana" panose="020B0604030504040204" pitchFamily="34" charset="0"/>
            </a:endParaRPr>
          </a:p>
          <a:p>
            <a:pPr marL="0" indent="0"/>
            <a:r>
              <a:rPr lang="et-EE" altLang="en-US" sz="2000" dirty="0" smtClean="0">
                <a:latin typeface="Verdana" panose="020B0604030504040204" pitchFamily="34" charset="0"/>
              </a:rPr>
              <a:t>Mereenergia</a:t>
            </a:r>
            <a:endParaRPr lang="et-EE" altLang="en-US" sz="2000" dirty="0">
              <a:latin typeface="Verdana" panose="020B0604030504040204" pitchFamily="34" charset="0"/>
            </a:endParaRPr>
          </a:p>
        </p:txBody>
      </p:sp>
    </p:spTree>
    <p:extLst>
      <p:ext uri="{BB962C8B-B14F-4D97-AF65-F5344CB8AC3E}">
        <p14:creationId xmlns:p14="http://schemas.microsoft.com/office/powerpoint/2010/main" val="29936344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1905000" y="153397"/>
            <a:ext cx="9646920" cy="1487180"/>
          </a:xfrm>
        </p:spPr>
        <p:txBody>
          <a:bodyPr/>
          <a:lstStyle/>
          <a:p>
            <a:r>
              <a:rPr lang="nb-NO" altLang="en-US" dirty="0">
                <a:latin typeface="Verdana" panose="020B0604030504040204" pitchFamily="34" charset="0"/>
              </a:rPr>
              <a:t> Eesti loodusvarade energeetilise ressursi potentsiaal, GWh</a:t>
            </a:r>
            <a:r>
              <a:rPr lang="et-EE" altLang="en-US" dirty="0" smtClean="0">
                <a:latin typeface="Verdana" panose="020B0604030504040204" pitchFamily="34" charset="0"/>
              </a:rPr>
              <a:t/>
            </a:r>
            <a:br>
              <a:rPr lang="et-EE" altLang="en-US" dirty="0" smtClean="0">
                <a:latin typeface="Verdana" panose="020B0604030504040204" pitchFamily="34" charset="0"/>
              </a:rPr>
            </a:br>
            <a:r>
              <a:rPr lang="et-EE" altLang="en-US" dirty="0" smtClean="0">
                <a:latin typeface="Verdana" panose="020B0604030504040204" pitchFamily="34" charset="0"/>
              </a:rPr>
              <a:t> </a:t>
            </a:r>
          </a:p>
        </p:txBody>
      </p:sp>
      <p:sp>
        <p:nvSpPr>
          <p:cNvPr id="2" name="Rectangle 1"/>
          <p:cNvSpPr/>
          <p:nvPr/>
        </p:nvSpPr>
        <p:spPr>
          <a:xfrm>
            <a:off x="4618673" y="3244334"/>
            <a:ext cx="5724644" cy="369332"/>
          </a:xfrm>
          <a:prstGeom prst="rect">
            <a:avLst/>
          </a:prstGeom>
        </p:spPr>
        <p:txBody>
          <a:bodyPr wrap="none">
            <a:spAutoFit/>
          </a:bodyPr>
          <a:lstStyle/>
          <a:p>
            <a:r>
              <a:rPr lang="en-US" dirty="0"/>
              <a:t>						</a:t>
            </a:r>
          </a:p>
        </p:txBody>
      </p:sp>
      <p:pic>
        <p:nvPicPr>
          <p:cNvPr id="3" name="Picture 2"/>
          <p:cNvPicPr>
            <a:picLocks noChangeAspect="1"/>
          </p:cNvPicPr>
          <p:nvPr/>
        </p:nvPicPr>
        <p:blipFill>
          <a:blip r:embed="rId2"/>
          <a:stretch>
            <a:fillRect/>
          </a:stretch>
        </p:blipFill>
        <p:spPr>
          <a:xfrm>
            <a:off x="2987722" y="1524000"/>
            <a:ext cx="6689678" cy="4865220"/>
          </a:xfrm>
          <a:prstGeom prst="rect">
            <a:avLst/>
          </a:prstGeom>
        </p:spPr>
      </p:pic>
      <p:sp>
        <p:nvSpPr>
          <p:cNvPr id="5" name="TextBox 4"/>
          <p:cNvSpPr txBox="1"/>
          <p:nvPr/>
        </p:nvSpPr>
        <p:spPr>
          <a:xfrm>
            <a:off x="2987722" y="6553200"/>
            <a:ext cx="3482454" cy="369332"/>
          </a:xfrm>
          <a:prstGeom prst="rect">
            <a:avLst/>
          </a:prstGeom>
          <a:noFill/>
        </p:spPr>
        <p:txBody>
          <a:bodyPr wrap="square" rtlCol="0">
            <a:spAutoFit/>
          </a:bodyPr>
          <a:lstStyle/>
          <a:p>
            <a:r>
              <a:rPr lang="et-EE" dirty="0" smtClean="0"/>
              <a:t>Allikas: ENMAK</a:t>
            </a:r>
            <a:endParaRPr lang="en-US" dirty="0"/>
          </a:p>
        </p:txBody>
      </p:sp>
      <p:sp>
        <p:nvSpPr>
          <p:cNvPr id="6" name="Oval 5"/>
          <p:cNvSpPr/>
          <p:nvPr/>
        </p:nvSpPr>
        <p:spPr>
          <a:xfrm>
            <a:off x="1856771" y="3083396"/>
            <a:ext cx="8951580" cy="691208"/>
          </a:xfrm>
          <a:prstGeom prst="ellipse">
            <a:avLst/>
          </a:prstGeom>
          <a:noFill/>
          <a:ln w="476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30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4519" y="6334780"/>
            <a:ext cx="9353523" cy="523220"/>
          </a:xfrm>
          <a:prstGeom prst="rect">
            <a:avLst/>
          </a:prstGeom>
        </p:spPr>
        <p:txBody>
          <a:bodyPr wrap="none">
            <a:spAutoFit/>
          </a:bodyPr>
          <a:lstStyle/>
          <a:p>
            <a:r>
              <a:rPr lang="et-EE" sz="1600" dirty="0">
                <a:hlinkClick r:id="rId3"/>
              </a:rPr>
              <a:t>https://</a:t>
            </a:r>
            <a:r>
              <a:rPr lang="et-EE" sz="1600" dirty="0" smtClean="0">
                <a:hlinkClick r:id="rId3"/>
              </a:rPr>
              <a:t>elering.ee</a:t>
            </a:r>
            <a:endParaRPr lang="et-EE" sz="1600" dirty="0" smtClean="0"/>
          </a:p>
          <a:p>
            <a:r>
              <a:rPr lang="et-EE" sz="1200" dirty="0" smtClean="0"/>
              <a:t>Tuuli </a:t>
            </a:r>
            <a:r>
              <a:rPr lang="et-EE" sz="1200" dirty="0" err="1" smtClean="0"/>
              <a:t>Kasonen</a:t>
            </a:r>
            <a:r>
              <a:rPr lang="et-EE" sz="1200" dirty="0"/>
              <a:t>, https://www.slideserve.com/keitha/ettekanne-konverentsil-tuuleenergeetika-rakendused-ja-neist-tulenevad-v-imalused-l-ne-eestile</a:t>
            </a:r>
            <a:endParaRPr lang="en-US" sz="1200" dirty="0"/>
          </a:p>
        </p:txBody>
      </p:sp>
      <p:sp>
        <p:nvSpPr>
          <p:cNvPr id="3" name="Rectangle 2"/>
          <p:cNvSpPr/>
          <p:nvPr/>
        </p:nvSpPr>
        <p:spPr>
          <a:xfrm>
            <a:off x="1903281" y="5409903"/>
            <a:ext cx="6096000" cy="369332"/>
          </a:xfrm>
          <a:prstGeom prst="rect">
            <a:avLst/>
          </a:prstGeom>
        </p:spPr>
        <p:txBody>
          <a:bodyPr>
            <a:spAutoFit/>
          </a:bodyPr>
          <a:lstStyle/>
          <a:p>
            <a:r>
              <a:rPr lang="et-EE" dirty="0" smtClean="0"/>
              <a:t>Elektriliinid ja elektritootmisseadmete asukohad</a:t>
            </a:r>
            <a:endParaRPr lang="et-EE" dirty="0"/>
          </a:p>
        </p:txBody>
      </p:sp>
      <p:pic>
        <p:nvPicPr>
          <p:cNvPr id="5" name="Picture 4"/>
          <p:cNvPicPr/>
          <p:nvPr/>
        </p:nvPicPr>
        <p:blipFill>
          <a:blip r:embed="rId4"/>
          <a:stretch>
            <a:fillRect/>
          </a:stretch>
        </p:blipFill>
        <p:spPr>
          <a:xfrm>
            <a:off x="1671145" y="693684"/>
            <a:ext cx="7669705" cy="4807004"/>
          </a:xfrm>
          <a:prstGeom prst="rect">
            <a:avLst/>
          </a:prstGeom>
        </p:spPr>
      </p:pic>
      <p:pic>
        <p:nvPicPr>
          <p:cNvPr id="2" name="Picture 1"/>
          <p:cNvPicPr>
            <a:picLocks noChangeAspect="1"/>
          </p:cNvPicPr>
          <p:nvPr/>
        </p:nvPicPr>
        <p:blipFill>
          <a:blip r:embed="rId5"/>
          <a:stretch>
            <a:fillRect/>
          </a:stretch>
        </p:blipFill>
        <p:spPr>
          <a:xfrm>
            <a:off x="8231417" y="4592070"/>
            <a:ext cx="3533775" cy="2066925"/>
          </a:xfrm>
          <a:prstGeom prst="rect">
            <a:avLst/>
          </a:prstGeom>
        </p:spPr>
      </p:pic>
    </p:spTree>
    <p:extLst>
      <p:ext uri="{BB962C8B-B14F-4D97-AF65-F5344CB8AC3E}">
        <p14:creationId xmlns:p14="http://schemas.microsoft.com/office/powerpoint/2010/main" val="30948266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1024" y="6489718"/>
            <a:ext cx="7636514" cy="338554"/>
          </a:xfrm>
          <a:prstGeom prst="rect">
            <a:avLst/>
          </a:prstGeom>
        </p:spPr>
        <p:txBody>
          <a:bodyPr wrap="none">
            <a:spAutoFit/>
          </a:bodyPr>
          <a:lstStyle/>
          <a:p>
            <a:r>
              <a:rPr lang="et-EE" sz="1600" dirty="0"/>
              <a:t>https://elering.ee/sites/default/files/public/Infokeskus/elering_vka_2018_web_pages.pdf</a:t>
            </a:r>
            <a:endParaRPr lang="en-US" sz="1600" dirty="0"/>
          </a:p>
        </p:txBody>
      </p:sp>
      <p:pic>
        <p:nvPicPr>
          <p:cNvPr id="2" name="Picture 1"/>
          <p:cNvPicPr>
            <a:picLocks noChangeAspect="1"/>
          </p:cNvPicPr>
          <p:nvPr/>
        </p:nvPicPr>
        <p:blipFill>
          <a:blip r:embed="rId3"/>
          <a:stretch>
            <a:fillRect/>
          </a:stretch>
        </p:blipFill>
        <p:spPr>
          <a:xfrm>
            <a:off x="617247" y="207032"/>
            <a:ext cx="9068670" cy="4989807"/>
          </a:xfrm>
          <a:prstGeom prst="rect">
            <a:avLst/>
          </a:prstGeom>
        </p:spPr>
      </p:pic>
      <p:sp>
        <p:nvSpPr>
          <p:cNvPr id="3" name="Rectangle 2"/>
          <p:cNvSpPr/>
          <p:nvPr/>
        </p:nvSpPr>
        <p:spPr>
          <a:xfrm>
            <a:off x="1903281" y="5409903"/>
            <a:ext cx="6096000" cy="646331"/>
          </a:xfrm>
          <a:prstGeom prst="rect">
            <a:avLst/>
          </a:prstGeom>
        </p:spPr>
        <p:txBody>
          <a:bodyPr>
            <a:spAutoFit/>
          </a:bodyPr>
          <a:lstStyle/>
          <a:p>
            <a:r>
              <a:rPr lang="et-EE" dirty="0" smtClean="0"/>
              <a:t>Eesti elektrisüsteemi tarbimine, tootmine  ja import/eksport  2017-2018 aasta talveperioodil</a:t>
            </a:r>
            <a:endParaRPr lang="et-EE" dirty="0"/>
          </a:p>
        </p:txBody>
      </p:sp>
    </p:spTree>
    <p:extLst>
      <p:ext uri="{BB962C8B-B14F-4D97-AF65-F5344CB8AC3E}">
        <p14:creationId xmlns:p14="http://schemas.microsoft.com/office/powerpoint/2010/main" val="4016193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8673" y="3244334"/>
            <a:ext cx="5724644" cy="369332"/>
          </a:xfrm>
          <a:prstGeom prst="rect">
            <a:avLst/>
          </a:prstGeom>
        </p:spPr>
        <p:txBody>
          <a:bodyPr wrap="none">
            <a:spAutoFit/>
          </a:bodyPr>
          <a:lstStyle/>
          <a:p>
            <a:r>
              <a:rPr lang="en-US" dirty="0"/>
              <a:t>						</a:t>
            </a:r>
          </a:p>
        </p:txBody>
      </p:sp>
      <p:sp>
        <p:nvSpPr>
          <p:cNvPr id="5" name="TextBox 4"/>
          <p:cNvSpPr txBox="1"/>
          <p:nvPr/>
        </p:nvSpPr>
        <p:spPr>
          <a:xfrm>
            <a:off x="198120" y="6553200"/>
            <a:ext cx="14112240" cy="307777"/>
          </a:xfrm>
          <a:prstGeom prst="rect">
            <a:avLst/>
          </a:prstGeom>
          <a:noFill/>
        </p:spPr>
        <p:txBody>
          <a:bodyPr wrap="square" rtlCol="0">
            <a:spAutoFit/>
          </a:bodyPr>
          <a:lstStyle/>
          <a:p>
            <a:r>
              <a:rPr lang="et-EE" sz="1400" dirty="0" smtClean="0"/>
              <a:t>Allikas</a:t>
            </a:r>
            <a:r>
              <a:rPr lang="et-EE" sz="1400" dirty="0"/>
              <a:t>: https://www.weforum.org/agenda/2019/03/wind-farms-now-provide-14-of-eu-power-these-countries-are-leading-the-way/</a:t>
            </a:r>
            <a:endParaRPr lang="en-US" sz="1400" dirty="0"/>
          </a:p>
        </p:txBody>
      </p:sp>
      <p:sp>
        <p:nvSpPr>
          <p:cNvPr id="4" name="Title 3"/>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736407" y="334327"/>
            <a:ext cx="7377113" cy="6292576"/>
          </a:xfrm>
          <a:prstGeom prst="rect">
            <a:avLst/>
          </a:prstGeom>
        </p:spPr>
      </p:pic>
    </p:spTree>
    <p:extLst>
      <p:ext uri="{BB962C8B-B14F-4D97-AF65-F5344CB8AC3E}">
        <p14:creationId xmlns:p14="http://schemas.microsoft.com/office/powerpoint/2010/main" val="15996865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4159" y="2126129"/>
            <a:ext cx="10001284" cy="2046477"/>
          </a:xfrm>
        </p:spPr>
        <p:txBody>
          <a:bodyPr>
            <a:noAutofit/>
          </a:bodyPr>
          <a:lstStyle/>
          <a:p>
            <a:endParaRPr lang="et-EE" sz="4400" b="1" dirty="0" smtClean="0">
              <a:solidFill>
                <a:srgbClr val="990000"/>
              </a:solidFill>
              <a:latin typeface="Futura PT Heavy" charset="0"/>
              <a:ea typeface="Futura PT Heavy" charset="0"/>
              <a:cs typeface="Futura PT Heavy" charset="0"/>
            </a:endParaRPr>
          </a:p>
          <a:p>
            <a:r>
              <a:rPr lang="et-EE" sz="4400" b="1" dirty="0" smtClean="0">
                <a:solidFill>
                  <a:srgbClr val="990000"/>
                </a:solidFill>
                <a:latin typeface="Futura PT Heavy" charset="0"/>
                <a:ea typeface="Futura PT Heavy" charset="0"/>
                <a:cs typeface="Futura PT Heavy" charset="0"/>
              </a:rPr>
              <a:t>TULEVIKUVÕIMALUSED</a:t>
            </a:r>
            <a:endParaRPr lang="en-US" sz="4400" b="1" dirty="0">
              <a:solidFill>
                <a:srgbClr val="990000"/>
              </a:solidFill>
              <a:latin typeface="Futura PT Heavy" charset="0"/>
              <a:ea typeface="Futura PT Heavy" charset="0"/>
              <a:cs typeface="Futura PT Heavy" charset="0"/>
            </a:endParaRPr>
          </a:p>
        </p:txBody>
      </p:sp>
      <p:sp>
        <p:nvSpPr>
          <p:cNvPr id="4" name="TextBox 3"/>
          <p:cNvSpPr txBox="1"/>
          <p:nvPr/>
        </p:nvSpPr>
        <p:spPr>
          <a:xfrm>
            <a:off x="10036630" y="5550595"/>
            <a:ext cx="194024" cy="266387"/>
          </a:xfrm>
          <a:prstGeom prst="rect">
            <a:avLst/>
          </a:prstGeom>
          <a:noFill/>
        </p:spPr>
        <p:txBody>
          <a:bodyPr wrap="square" lIns="91432" tIns="45716" rIns="91432" bIns="45716" rtlCol="0">
            <a:spAutoFit/>
          </a:bodyPr>
          <a:lstStyle/>
          <a:p>
            <a:endParaRPr lang="en-US" sz="1000" dirty="0"/>
          </a:p>
        </p:txBody>
      </p:sp>
      <p:sp>
        <p:nvSpPr>
          <p:cNvPr id="10" name="Subtitle 2"/>
          <p:cNvSpPr txBox="1">
            <a:spLocks/>
          </p:cNvSpPr>
          <p:nvPr/>
        </p:nvSpPr>
        <p:spPr>
          <a:xfrm>
            <a:off x="7413171" y="3300509"/>
            <a:ext cx="2481258" cy="1157195"/>
          </a:xfrm>
          <a:prstGeom prst="rect">
            <a:avLst/>
          </a:prstGeom>
        </p:spPr>
        <p:txBody>
          <a:bodyPr vert="horz" lIns="91432" tIns="45716" rIns="91432" bIns="45716"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7000" dirty="0">
              <a:solidFill>
                <a:srgbClr val="009C01"/>
              </a:solidFill>
              <a:latin typeface="Futura PT Heavy" charset="0"/>
              <a:ea typeface="Futura PT Heavy" charset="0"/>
              <a:cs typeface="Futura PT Heavy" charset="0"/>
            </a:endParaRPr>
          </a:p>
        </p:txBody>
      </p:sp>
    </p:spTree>
    <p:extLst>
      <p:ext uri="{BB962C8B-B14F-4D97-AF65-F5344CB8AC3E}">
        <p14:creationId xmlns:p14="http://schemas.microsoft.com/office/powerpoint/2010/main" val="1035391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81024" y="6489718"/>
            <a:ext cx="8010976" cy="338554"/>
          </a:xfrm>
          <a:prstGeom prst="rect">
            <a:avLst/>
          </a:prstGeom>
        </p:spPr>
        <p:txBody>
          <a:bodyPr wrap="none">
            <a:spAutoFit/>
          </a:bodyPr>
          <a:lstStyle/>
          <a:p>
            <a:r>
              <a:rPr lang="et-EE" sz="1600" dirty="0"/>
              <a:t>https://energiatalgud.ee/index.php/ENMAK_2030._Elektritootmise_stsenaariumid?menu-183</a:t>
            </a:r>
            <a:endParaRPr lang="en-US" sz="1600" dirty="0"/>
          </a:p>
        </p:txBody>
      </p:sp>
      <p:pic>
        <p:nvPicPr>
          <p:cNvPr id="2" name="Picture 1"/>
          <p:cNvPicPr>
            <a:picLocks noChangeAspect="1"/>
          </p:cNvPicPr>
          <p:nvPr/>
        </p:nvPicPr>
        <p:blipFill>
          <a:blip r:embed="rId3"/>
          <a:stretch>
            <a:fillRect/>
          </a:stretch>
        </p:blipFill>
        <p:spPr>
          <a:xfrm>
            <a:off x="1554480" y="409648"/>
            <a:ext cx="8001000" cy="4608576"/>
          </a:xfrm>
          <a:prstGeom prst="rect">
            <a:avLst/>
          </a:prstGeom>
        </p:spPr>
      </p:pic>
      <p:sp>
        <p:nvSpPr>
          <p:cNvPr id="5" name="Rectangle 4"/>
          <p:cNvSpPr/>
          <p:nvPr/>
        </p:nvSpPr>
        <p:spPr>
          <a:xfrm>
            <a:off x="2170737" y="4975928"/>
            <a:ext cx="5788316" cy="369332"/>
          </a:xfrm>
          <a:prstGeom prst="rect">
            <a:avLst/>
          </a:prstGeom>
        </p:spPr>
        <p:txBody>
          <a:bodyPr wrap="none">
            <a:spAutoFit/>
          </a:bodyPr>
          <a:lstStyle/>
          <a:p>
            <a:r>
              <a:rPr lang="et-EE" dirty="0" smtClean="0"/>
              <a:t>Elektri tootmine stsenaariumites 2030. aastal kütuste kaupa</a:t>
            </a:r>
            <a:endParaRPr lang="et-EE" dirty="0"/>
          </a:p>
        </p:txBody>
      </p:sp>
    </p:spTree>
    <p:extLst>
      <p:ext uri="{BB962C8B-B14F-4D97-AF65-F5344CB8AC3E}">
        <p14:creationId xmlns:p14="http://schemas.microsoft.com/office/powerpoint/2010/main" val="655345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36630" y="5550595"/>
            <a:ext cx="194024" cy="266387"/>
          </a:xfrm>
          <a:prstGeom prst="rect">
            <a:avLst/>
          </a:prstGeom>
          <a:noFill/>
        </p:spPr>
        <p:txBody>
          <a:bodyPr wrap="square" lIns="91432" tIns="45716" rIns="91432" bIns="45716" rtlCol="0">
            <a:spAutoFit/>
          </a:bodyPr>
          <a:lstStyle/>
          <a:p>
            <a:endParaRPr lang="en-US" sz="1000" dirty="0"/>
          </a:p>
        </p:txBody>
      </p:sp>
      <p:sp>
        <p:nvSpPr>
          <p:cNvPr id="10" name="Subtitle 2"/>
          <p:cNvSpPr txBox="1">
            <a:spLocks/>
          </p:cNvSpPr>
          <p:nvPr/>
        </p:nvSpPr>
        <p:spPr>
          <a:xfrm>
            <a:off x="7413171" y="3300509"/>
            <a:ext cx="2481258" cy="1157195"/>
          </a:xfrm>
          <a:prstGeom prst="rect">
            <a:avLst/>
          </a:prstGeom>
        </p:spPr>
        <p:txBody>
          <a:bodyPr vert="horz" lIns="91432" tIns="45716" rIns="91432" bIns="45716"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7000" dirty="0">
              <a:solidFill>
                <a:srgbClr val="009C01"/>
              </a:solidFill>
              <a:latin typeface="Futura PT Heavy" charset="0"/>
              <a:ea typeface="Futura PT Heavy" charset="0"/>
              <a:cs typeface="Futura PT Heavy" charset="0"/>
            </a:endParaRPr>
          </a:p>
        </p:txBody>
      </p:sp>
      <p:sp>
        <p:nvSpPr>
          <p:cNvPr id="6" name="Rectangle 5"/>
          <p:cNvSpPr/>
          <p:nvPr/>
        </p:nvSpPr>
        <p:spPr>
          <a:xfrm>
            <a:off x="1828800" y="6488668"/>
            <a:ext cx="10363200" cy="246221"/>
          </a:xfrm>
          <a:prstGeom prst="rect">
            <a:avLst/>
          </a:prstGeom>
        </p:spPr>
        <p:txBody>
          <a:bodyPr wrap="square">
            <a:spAutoFit/>
          </a:bodyPr>
          <a:lstStyle/>
          <a:p>
            <a:r>
              <a:rPr lang="et-EE" sz="1000" dirty="0" smtClean="0"/>
              <a:t>Allikas: </a:t>
            </a:r>
            <a:r>
              <a:rPr lang="en-US" sz="1000" dirty="0" smtClean="0"/>
              <a:t>Filip </a:t>
            </a:r>
            <a:r>
              <a:rPr lang="en-US" sz="1000" dirty="0" err="1"/>
              <a:t>Johnsson</a:t>
            </a:r>
            <a:r>
              <a:rPr lang="en-US" sz="1000" dirty="0"/>
              <a:t>, Jan </a:t>
            </a:r>
            <a:r>
              <a:rPr lang="en-US" sz="1000" dirty="0" err="1"/>
              <a:t>Kjärstad</a:t>
            </a:r>
            <a:r>
              <a:rPr lang="en-US" sz="1000" dirty="0"/>
              <a:t> &amp; Johan </a:t>
            </a:r>
            <a:r>
              <a:rPr lang="en-US" sz="1000" dirty="0" err="1"/>
              <a:t>Rootzén</a:t>
            </a:r>
            <a:r>
              <a:rPr lang="en-US" sz="1000" dirty="0"/>
              <a:t> (2018): The threat </a:t>
            </a:r>
            <a:r>
              <a:rPr lang="en-US" sz="1000" dirty="0" smtClean="0"/>
              <a:t>to</a:t>
            </a:r>
            <a:r>
              <a:rPr lang="et-EE" sz="1000" dirty="0" smtClean="0"/>
              <a:t> </a:t>
            </a:r>
            <a:r>
              <a:rPr lang="en-US" sz="1000" dirty="0" smtClean="0"/>
              <a:t>climate </a:t>
            </a:r>
            <a:r>
              <a:rPr lang="en-US" sz="1000" dirty="0"/>
              <a:t>change mitigation posed by the abundance of fossil fuels, Climate Policy, </a:t>
            </a:r>
            <a:r>
              <a:rPr lang="en-US" sz="1000" dirty="0" smtClean="0"/>
              <a:t>DOI:</a:t>
            </a:r>
            <a:r>
              <a:rPr lang="et-EE" sz="1000" dirty="0" smtClean="0"/>
              <a:t> </a:t>
            </a:r>
            <a:r>
              <a:rPr lang="en-US" sz="1000" dirty="0" smtClean="0"/>
              <a:t>10.1080/14693062.2018.1483885</a:t>
            </a:r>
            <a:endParaRPr lang="en-US" sz="1000" dirty="0"/>
          </a:p>
        </p:txBody>
      </p:sp>
      <p:pic>
        <p:nvPicPr>
          <p:cNvPr id="3" name="Picture 2"/>
          <p:cNvPicPr>
            <a:picLocks noChangeAspect="1"/>
          </p:cNvPicPr>
          <p:nvPr/>
        </p:nvPicPr>
        <p:blipFill>
          <a:blip r:embed="rId3"/>
          <a:stretch>
            <a:fillRect/>
          </a:stretch>
        </p:blipFill>
        <p:spPr>
          <a:xfrm>
            <a:off x="1257300" y="528637"/>
            <a:ext cx="9677400" cy="5800725"/>
          </a:xfrm>
          <a:prstGeom prst="rect">
            <a:avLst/>
          </a:prstGeom>
        </p:spPr>
      </p:pic>
      <p:sp>
        <p:nvSpPr>
          <p:cNvPr id="8" name="Title 1"/>
          <p:cNvSpPr txBox="1">
            <a:spLocks/>
          </p:cNvSpPr>
          <p:nvPr/>
        </p:nvSpPr>
        <p:spPr>
          <a:xfrm>
            <a:off x="1039486" y="22033"/>
            <a:ext cx="10515600" cy="518217"/>
          </a:xfrm>
          <a:prstGeom prst="rect">
            <a:avLst/>
          </a:prstGeom>
        </p:spPr>
        <p:txBody>
          <a:bodyPr lIns="117226" tIns="58613" rIns="117226" bIns="58613" anchor="b">
            <a:normAutofit fontScale="97500" lnSpcReduction="10000"/>
          </a:bodyPr>
          <a:lstStyle>
            <a:lvl1pPr algn="ctr" rtl="0" eaLnBrk="1" fontAlgn="base" hangingPunct="1">
              <a:lnSpc>
                <a:spcPct val="90000"/>
              </a:lnSpc>
              <a:spcBef>
                <a:spcPct val="0"/>
              </a:spcBef>
              <a:spcAft>
                <a:spcPct val="0"/>
              </a:spcAft>
              <a:defRPr sz="6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t-EE" sz="3200" b="1" dirty="0" smtClean="0">
                <a:solidFill>
                  <a:srgbClr val="990000"/>
                </a:solidFill>
                <a:latin typeface="Futura PT Heavy" charset="0"/>
                <a:ea typeface="Futura PT Heavy" charset="0"/>
                <a:cs typeface="Futura PT Heavy" charset="0"/>
              </a:rPr>
              <a:t>Maailma primaarenergia tarbimine 1972-2015</a:t>
            </a:r>
            <a:endParaRPr lang="en-US" sz="3200" b="1" dirty="0">
              <a:solidFill>
                <a:srgbClr val="990000"/>
              </a:solidFill>
              <a:latin typeface="Futura PT Heavy" charset="0"/>
              <a:ea typeface="Futura PT Heavy" charset="0"/>
              <a:cs typeface="Futura PT Heavy" charset="0"/>
            </a:endParaRPr>
          </a:p>
        </p:txBody>
      </p:sp>
    </p:spTree>
    <p:extLst>
      <p:ext uri="{BB962C8B-B14F-4D97-AF65-F5344CB8AC3E}">
        <p14:creationId xmlns:p14="http://schemas.microsoft.com/office/powerpoint/2010/main" val="20810569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6471" y="6429900"/>
            <a:ext cx="8955529" cy="369332"/>
          </a:xfrm>
          <a:prstGeom prst="rect">
            <a:avLst/>
          </a:prstGeom>
        </p:spPr>
        <p:txBody>
          <a:bodyPr wrap="none">
            <a:spAutoFit/>
          </a:bodyPr>
          <a:lstStyle/>
          <a:p>
            <a:r>
              <a:rPr lang="et-EE" dirty="0" smtClean="0"/>
              <a:t>Alusandmed: </a:t>
            </a:r>
            <a:r>
              <a:rPr lang="et-EE" dirty="0"/>
              <a:t>https://www.vkg.ee/cms-data/upload/keskkonnakaitse/2019-2-getlyn-denks.pdf</a:t>
            </a:r>
          </a:p>
        </p:txBody>
      </p:sp>
      <p:sp>
        <p:nvSpPr>
          <p:cNvPr id="5" name="Rectangle 4"/>
          <p:cNvSpPr/>
          <p:nvPr/>
        </p:nvSpPr>
        <p:spPr>
          <a:xfrm>
            <a:off x="833119" y="428100"/>
            <a:ext cx="9337575" cy="523220"/>
          </a:xfrm>
          <a:prstGeom prst="rect">
            <a:avLst/>
          </a:prstGeom>
        </p:spPr>
        <p:txBody>
          <a:bodyPr wrap="square">
            <a:spAutoFit/>
          </a:bodyPr>
          <a:lstStyle/>
          <a:p>
            <a:r>
              <a:rPr lang="fi-FI" sz="2800" b="1" i="1" dirty="0">
                <a:ea typeface="Calibri" panose="020F0502020204030204" pitchFamily="34" charset="0"/>
                <a:cs typeface="Times New Roman" panose="02020603050405020304" pitchFamily="18" charset="0"/>
              </a:rPr>
              <a:t>Eesti </a:t>
            </a:r>
            <a:r>
              <a:rPr lang="fi-FI" sz="2800" b="1" i="1" dirty="0" err="1">
                <a:ea typeface="Calibri" panose="020F0502020204030204" pitchFamily="34" charset="0"/>
                <a:cs typeface="Times New Roman" panose="02020603050405020304" pitchFamily="18" charset="0"/>
              </a:rPr>
              <a:t>kasvuhoonegaaside</a:t>
            </a:r>
            <a:r>
              <a:rPr lang="fi-FI" sz="2800" b="1" i="1" dirty="0">
                <a:ea typeface="Calibri" panose="020F0502020204030204" pitchFamily="34" charset="0"/>
                <a:cs typeface="Times New Roman" panose="02020603050405020304" pitchFamily="18" charset="0"/>
              </a:rPr>
              <a:t> </a:t>
            </a:r>
            <a:r>
              <a:rPr lang="fi-FI" sz="2800" b="1" i="1" dirty="0" err="1">
                <a:ea typeface="Calibri" panose="020F0502020204030204" pitchFamily="34" charset="0"/>
                <a:cs typeface="Times New Roman" panose="02020603050405020304" pitchFamily="18" charset="0"/>
              </a:rPr>
              <a:t>heide</a:t>
            </a:r>
            <a:r>
              <a:rPr lang="fi-FI" sz="2800" b="1" i="1" dirty="0">
                <a:ea typeface="Calibri" panose="020F0502020204030204" pitchFamily="34" charset="0"/>
                <a:cs typeface="Times New Roman" panose="02020603050405020304" pitchFamily="18" charset="0"/>
              </a:rPr>
              <a:t> 2017. </a:t>
            </a:r>
            <a:r>
              <a:rPr lang="fi-FI" sz="2800" b="1" i="1" dirty="0" err="1">
                <a:ea typeface="Calibri" panose="020F0502020204030204" pitchFamily="34" charset="0"/>
                <a:cs typeface="Times New Roman" panose="02020603050405020304" pitchFamily="18" charset="0"/>
              </a:rPr>
              <a:t>aastal</a:t>
            </a:r>
            <a:r>
              <a:rPr lang="fi-FI" sz="2800" b="1" i="1" dirty="0">
                <a:ea typeface="Calibri" panose="020F0502020204030204" pitchFamily="34" charset="0"/>
                <a:cs typeface="Times New Roman" panose="02020603050405020304" pitchFamily="18" charset="0"/>
              </a:rPr>
              <a:t> ja 2050. </a:t>
            </a:r>
            <a:r>
              <a:rPr lang="fi-FI" sz="2800" b="1" i="1" dirty="0" err="1">
                <a:ea typeface="Calibri" panose="020F0502020204030204" pitchFamily="34" charset="0"/>
                <a:cs typeface="Times New Roman" panose="02020603050405020304" pitchFamily="18" charset="0"/>
              </a:rPr>
              <a:t>aastal</a:t>
            </a:r>
            <a:endParaRPr lang="en-US" sz="2800" dirty="0"/>
          </a:p>
        </p:txBody>
      </p:sp>
      <p:pic>
        <p:nvPicPr>
          <p:cNvPr id="4" name="Picture 3"/>
          <p:cNvPicPr>
            <a:picLocks noChangeAspect="1"/>
          </p:cNvPicPr>
          <p:nvPr/>
        </p:nvPicPr>
        <p:blipFill>
          <a:blip r:embed="rId2"/>
          <a:stretch>
            <a:fillRect/>
          </a:stretch>
        </p:blipFill>
        <p:spPr>
          <a:xfrm>
            <a:off x="1153743" y="1071311"/>
            <a:ext cx="10043646" cy="4334279"/>
          </a:xfrm>
          <a:prstGeom prst="rect">
            <a:avLst/>
          </a:prstGeom>
        </p:spPr>
      </p:pic>
    </p:spTree>
    <p:extLst>
      <p:ext uri="{BB962C8B-B14F-4D97-AF65-F5344CB8AC3E}">
        <p14:creationId xmlns:p14="http://schemas.microsoft.com/office/powerpoint/2010/main" val="6496045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6471" y="6429900"/>
            <a:ext cx="5570884" cy="369332"/>
          </a:xfrm>
          <a:prstGeom prst="rect">
            <a:avLst/>
          </a:prstGeom>
        </p:spPr>
        <p:txBody>
          <a:bodyPr wrap="none">
            <a:spAutoFit/>
          </a:bodyPr>
          <a:lstStyle/>
          <a:p>
            <a:r>
              <a:rPr lang="et-EE" dirty="0" smtClean="0"/>
              <a:t>https</a:t>
            </a:r>
            <a:r>
              <a:rPr lang="et-EE" dirty="0"/>
              <a:t>://www.nature.com/articles/s41558-019-0509-6.pdf</a:t>
            </a:r>
          </a:p>
        </p:txBody>
      </p:sp>
      <p:sp>
        <p:nvSpPr>
          <p:cNvPr id="5" name="Rectangle 4"/>
          <p:cNvSpPr/>
          <p:nvPr/>
        </p:nvSpPr>
        <p:spPr>
          <a:xfrm>
            <a:off x="833120" y="97621"/>
            <a:ext cx="8630920" cy="369332"/>
          </a:xfrm>
          <a:prstGeom prst="rect">
            <a:avLst/>
          </a:prstGeom>
        </p:spPr>
        <p:txBody>
          <a:bodyPr wrap="square">
            <a:spAutoFit/>
          </a:bodyPr>
          <a:lstStyle/>
          <a:p>
            <a:r>
              <a:rPr lang="et-EE" b="1" i="1" dirty="0" smtClean="0">
                <a:ea typeface="Calibri" panose="020F0502020204030204" pitchFamily="34" charset="0"/>
                <a:cs typeface="Times New Roman" panose="02020603050405020304" pitchFamily="18" charset="0"/>
              </a:rPr>
              <a:t>Söe jaamade vanuseline jagunemine ja elektri genereerimise mahud</a:t>
            </a:r>
            <a:endParaRPr lang="en-US" dirty="0"/>
          </a:p>
        </p:txBody>
      </p:sp>
      <p:pic>
        <p:nvPicPr>
          <p:cNvPr id="2" name="Picture 1"/>
          <p:cNvPicPr>
            <a:picLocks noChangeAspect="1"/>
          </p:cNvPicPr>
          <p:nvPr/>
        </p:nvPicPr>
        <p:blipFill>
          <a:blip r:embed="rId3"/>
          <a:stretch>
            <a:fillRect/>
          </a:stretch>
        </p:blipFill>
        <p:spPr>
          <a:xfrm>
            <a:off x="0" y="552450"/>
            <a:ext cx="5272087" cy="4717542"/>
          </a:xfrm>
          <a:prstGeom prst="rect">
            <a:avLst/>
          </a:prstGeom>
        </p:spPr>
      </p:pic>
      <p:pic>
        <p:nvPicPr>
          <p:cNvPr id="6" name="Picture 5"/>
          <p:cNvPicPr>
            <a:picLocks noChangeAspect="1"/>
          </p:cNvPicPr>
          <p:nvPr/>
        </p:nvPicPr>
        <p:blipFill>
          <a:blip r:embed="rId4"/>
          <a:stretch>
            <a:fillRect/>
          </a:stretch>
        </p:blipFill>
        <p:spPr>
          <a:xfrm>
            <a:off x="5596890" y="552450"/>
            <a:ext cx="5600700" cy="5743575"/>
          </a:xfrm>
          <a:prstGeom prst="rect">
            <a:avLst/>
          </a:prstGeom>
        </p:spPr>
      </p:pic>
      <p:sp>
        <p:nvSpPr>
          <p:cNvPr id="4" name="Rectangle 3"/>
          <p:cNvSpPr/>
          <p:nvPr/>
        </p:nvSpPr>
        <p:spPr>
          <a:xfrm>
            <a:off x="7241990" y="312386"/>
            <a:ext cx="3130729" cy="369332"/>
          </a:xfrm>
          <a:prstGeom prst="rect">
            <a:avLst/>
          </a:prstGeom>
        </p:spPr>
        <p:txBody>
          <a:bodyPr wrap="none">
            <a:spAutoFit/>
          </a:bodyPr>
          <a:lstStyle/>
          <a:p>
            <a:r>
              <a:rPr lang="et-EE" b="1" dirty="0" smtClean="0"/>
              <a:t>Stsenaariumid söe kasutamisel</a:t>
            </a:r>
            <a:endParaRPr lang="en-US" dirty="0"/>
          </a:p>
        </p:txBody>
      </p:sp>
    </p:spTree>
    <p:extLst>
      <p:ext uri="{BB962C8B-B14F-4D97-AF65-F5344CB8AC3E}">
        <p14:creationId xmlns:p14="http://schemas.microsoft.com/office/powerpoint/2010/main" val="8795587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47912" y="595312"/>
            <a:ext cx="7496175" cy="5667375"/>
          </a:xfrm>
          <a:prstGeom prst="rect">
            <a:avLst/>
          </a:prstGeom>
        </p:spPr>
      </p:pic>
      <p:sp>
        <p:nvSpPr>
          <p:cNvPr id="5" name="Rectangle 4"/>
          <p:cNvSpPr/>
          <p:nvPr/>
        </p:nvSpPr>
        <p:spPr>
          <a:xfrm>
            <a:off x="3236471" y="6429900"/>
            <a:ext cx="5570884" cy="369332"/>
          </a:xfrm>
          <a:prstGeom prst="rect">
            <a:avLst/>
          </a:prstGeom>
        </p:spPr>
        <p:txBody>
          <a:bodyPr wrap="none">
            <a:spAutoFit/>
          </a:bodyPr>
          <a:lstStyle/>
          <a:p>
            <a:r>
              <a:rPr lang="et-EE" dirty="0" smtClean="0"/>
              <a:t>https</a:t>
            </a:r>
            <a:r>
              <a:rPr lang="et-EE" dirty="0"/>
              <a:t>://www.nature.com/articles/s41558-019-0509-6.pdf</a:t>
            </a:r>
          </a:p>
        </p:txBody>
      </p:sp>
      <p:sp>
        <p:nvSpPr>
          <p:cNvPr id="3" name="Oval 2"/>
          <p:cNvSpPr/>
          <p:nvPr/>
        </p:nvSpPr>
        <p:spPr>
          <a:xfrm>
            <a:off x="1996440" y="1935480"/>
            <a:ext cx="1066800" cy="257556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8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197357" y="4276724"/>
            <a:ext cx="6927967" cy="2486025"/>
          </a:xfrm>
          <a:prstGeom prst="rect">
            <a:avLst/>
          </a:prstGeom>
        </p:spPr>
      </p:pic>
      <p:pic>
        <p:nvPicPr>
          <p:cNvPr id="10" name="Picture 9"/>
          <p:cNvPicPr>
            <a:picLocks noChangeAspect="1"/>
          </p:cNvPicPr>
          <p:nvPr/>
        </p:nvPicPr>
        <p:blipFill>
          <a:blip r:embed="rId4"/>
          <a:stretch>
            <a:fillRect/>
          </a:stretch>
        </p:blipFill>
        <p:spPr>
          <a:xfrm>
            <a:off x="0" y="352425"/>
            <a:ext cx="5429636" cy="4191000"/>
          </a:xfrm>
          <a:prstGeom prst="rect">
            <a:avLst/>
          </a:prstGeom>
        </p:spPr>
      </p:pic>
      <p:pic>
        <p:nvPicPr>
          <p:cNvPr id="7" name="Picture 6"/>
          <p:cNvPicPr>
            <a:picLocks noChangeAspect="1"/>
          </p:cNvPicPr>
          <p:nvPr/>
        </p:nvPicPr>
        <p:blipFill>
          <a:blip r:embed="rId5"/>
          <a:stretch>
            <a:fillRect/>
          </a:stretch>
        </p:blipFill>
        <p:spPr>
          <a:xfrm>
            <a:off x="5197357" y="0"/>
            <a:ext cx="6927967" cy="4472544"/>
          </a:xfrm>
          <a:prstGeom prst="rect">
            <a:avLst/>
          </a:prstGeom>
        </p:spPr>
      </p:pic>
      <p:sp>
        <p:nvSpPr>
          <p:cNvPr id="13" name="TextBox 12"/>
          <p:cNvSpPr txBox="1"/>
          <p:nvPr/>
        </p:nvSpPr>
        <p:spPr>
          <a:xfrm>
            <a:off x="0" y="6536382"/>
            <a:ext cx="5926197" cy="246221"/>
          </a:xfrm>
          <a:prstGeom prst="rect">
            <a:avLst/>
          </a:prstGeom>
          <a:noFill/>
        </p:spPr>
        <p:txBody>
          <a:bodyPr wrap="square" rtlCol="0">
            <a:spAutoFit/>
          </a:bodyPr>
          <a:lstStyle/>
          <a:p>
            <a:r>
              <a:rPr lang="et-EE" sz="1000" dirty="0"/>
              <a:t>Allikas: </a:t>
            </a:r>
            <a:r>
              <a:rPr lang="et-EE" sz="1000" dirty="0" smtClean="0"/>
              <a:t>euractiv.com; eea.europa.eu; ; EE</a:t>
            </a:r>
            <a:r>
              <a:rPr lang="et-EE" sz="1000" dirty="0"/>
              <a:t>;</a:t>
            </a:r>
            <a:r>
              <a:rPr lang="et-EE" sz="1000" dirty="0" smtClean="0"/>
              <a:t> Eesti põlevkivitööstuse aastaraamatud 2017, 2018</a:t>
            </a:r>
          </a:p>
        </p:txBody>
      </p:sp>
      <p:sp>
        <p:nvSpPr>
          <p:cNvPr id="8" name="Slide Number Placeholder 1"/>
          <p:cNvSpPr txBox="1">
            <a:spLocks/>
          </p:cNvSpPr>
          <p:nvPr/>
        </p:nvSpPr>
        <p:spPr>
          <a:xfrm>
            <a:off x="11772090" y="6417478"/>
            <a:ext cx="353234"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a:lstStyle>
          <a:p>
            <a:pPr>
              <a:defRPr/>
            </a:pPr>
            <a:r>
              <a:rPr lang="et-EE" dirty="0" smtClean="0">
                <a:solidFill>
                  <a:schemeClr val="bg1"/>
                </a:solidFill>
              </a:rPr>
              <a:t>4</a:t>
            </a:r>
            <a:endParaRPr lang="en-US" dirty="0">
              <a:solidFill>
                <a:schemeClr val="bg1"/>
              </a:solidFill>
            </a:endParaRPr>
          </a:p>
        </p:txBody>
      </p:sp>
    </p:spTree>
    <p:extLst>
      <p:ext uri="{BB962C8B-B14F-4D97-AF65-F5344CB8AC3E}">
        <p14:creationId xmlns:p14="http://schemas.microsoft.com/office/powerpoint/2010/main" val="9289103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86570" y="2052320"/>
            <a:ext cx="6430499" cy="4805680"/>
          </a:xfrm>
          <a:prstGeom prst="rect">
            <a:avLst/>
          </a:prstGeom>
        </p:spPr>
      </p:pic>
      <p:sp>
        <p:nvSpPr>
          <p:cNvPr id="4" name="Rectangle 3"/>
          <p:cNvSpPr/>
          <p:nvPr/>
        </p:nvSpPr>
        <p:spPr>
          <a:xfrm>
            <a:off x="13618" y="6431328"/>
            <a:ext cx="11345904" cy="400110"/>
          </a:xfrm>
          <a:prstGeom prst="rect">
            <a:avLst/>
          </a:prstGeom>
        </p:spPr>
        <p:txBody>
          <a:bodyPr wrap="square">
            <a:spAutoFit/>
          </a:bodyPr>
          <a:lstStyle/>
          <a:p>
            <a:r>
              <a:rPr lang="et-EE" sz="1000" dirty="0" err="1"/>
              <a:t>Carbon</a:t>
            </a:r>
            <a:r>
              <a:rPr lang="et-EE" sz="1000" dirty="0"/>
              <a:t> </a:t>
            </a:r>
            <a:r>
              <a:rPr lang="et-EE" sz="1000" dirty="0" err="1"/>
              <a:t>capture</a:t>
            </a:r>
            <a:r>
              <a:rPr lang="et-EE" sz="1000" dirty="0"/>
              <a:t> and </a:t>
            </a:r>
            <a:r>
              <a:rPr lang="et-EE" sz="1000" dirty="0" err="1"/>
              <a:t>storage</a:t>
            </a:r>
            <a:r>
              <a:rPr lang="et-EE" sz="1000" dirty="0"/>
              <a:t> (CCS): </a:t>
            </a:r>
            <a:r>
              <a:rPr lang="et-EE" sz="1000" dirty="0" err="1"/>
              <a:t>The</a:t>
            </a:r>
            <a:r>
              <a:rPr lang="et-EE" sz="1000" dirty="0"/>
              <a:t> </a:t>
            </a:r>
            <a:r>
              <a:rPr lang="et-EE" sz="1000" dirty="0" err="1"/>
              <a:t>way</a:t>
            </a:r>
            <a:r>
              <a:rPr lang="et-EE" sz="1000" dirty="0"/>
              <a:t> </a:t>
            </a:r>
            <a:r>
              <a:rPr lang="et-EE" sz="1000" dirty="0" err="1" smtClean="0"/>
              <a:t>forward</a:t>
            </a:r>
            <a:r>
              <a:rPr lang="et-EE" sz="1000" dirty="0"/>
              <a:t>;</a:t>
            </a:r>
            <a:r>
              <a:rPr lang="et-EE" sz="1000" dirty="0" smtClean="0"/>
              <a:t> </a:t>
            </a:r>
            <a:r>
              <a:rPr lang="et-EE" sz="1000" dirty="0" err="1"/>
              <a:t>Bui</a:t>
            </a:r>
            <a:r>
              <a:rPr lang="et-EE" sz="1000" dirty="0"/>
              <a:t> M </a:t>
            </a:r>
            <a:r>
              <a:rPr lang="et-EE" sz="1000" dirty="0" err="1"/>
              <a:t>Adjiman</a:t>
            </a:r>
            <a:r>
              <a:rPr lang="et-EE" sz="1000" dirty="0"/>
              <a:t> C </a:t>
            </a:r>
            <a:r>
              <a:rPr lang="et-EE" sz="1000" dirty="0" err="1"/>
              <a:t>Bardow</a:t>
            </a:r>
            <a:r>
              <a:rPr lang="et-EE" sz="1000" dirty="0"/>
              <a:t> A Anthony E </a:t>
            </a:r>
            <a:r>
              <a:rPr lang="et-EE" sz="1000" dirty="0" smtClean="0"/>
              <a:t>Boston</a:t>
            </a:r>
          </a:p>
          <a:p>
            <a:r>
              <a:rPr lang="et-EE" sz="1000" dirty="0" smtClean="0"/>
              <a:t> </a:t>
            </a:r>
            <a:r>
              <a:rPr lang="et-EE" sz="1000" dirty="0"/>
              <a:t>A </a:t>
            </a:r>
            <a:r>
              <a:rPr lang="et-EE" sz="1000" dirty="0" err="1"/>
              <a:t>Brown</a:t>
            </a:r>
            <a:r>
              <a:rPr lang="et-EE" sz="1000" dirty="0"/>
              <a:t> S </a:t>
            </a:r>
            <a:r>
              <a:rPr lang="et-EE" sz="1000" dirty="0" err="1"/>
              <a:t>Fennell</a:t>
            </a:r>
            <a:r>
              <a:rPr lang="et-EE" sz="1000" dirty="0"/>
              <a:t> P </a:t>
            </a:r>
            <a:r>
              <a:rPr lang="et-EE" sz="1000" dirty="0" err="1"/>
              <a:t>Fuss</a:t>
            </a:r>
            <a:r>
              <a:rPr lang="et-EE" sz="1000" dirty="0"/>
              <a:t> S </a:t>
            </a:r>
            <a:r>
              <a:rPr lang="et-EE" sz="1000" dirty="0" err="1"/>
              <a:t>Galindo</a:t>
            </a:r>
            <a:r>
              <a:rPr lang="et-EE" sz="1000" dirty="0"/>
              <a:t> A </a:t>
            </a:r>
            <a:r>
              <a:rPr lang="et-EE" sz="1000" dirty="0" err="1"/>
              <a:t>Hackett</a:t>
            </a:r>
            <a:r>
              <a:rPr lang="et-EE" sz="1000" dirty="0"/>
              <a:t> L </a:t>
            </a:r>
            <a:r>
              <a:rPr lang="et-EE" sz="1000" dirty="0" err="1"/>
              <a:t>Wilcox</a:t>
            </a:r>
            <a:r>
              <a:rPr lang="et-EE" sz="1000" dirty="0"/>
              <a:t> J </a:t>
            </a:r>
            <a:r>
              <a:rPr lang="et-EE" sz="1000" dirty="0" err="1"/>
              <a:t>Mac</a:t>
            </a:r>
            <a:r>
              <a:rPr lang="et-EE" sz="1000" dirty="0"/>
              <a:t> </a:t>
            </a:r>
            <a:r>
              <a:rPr lang="et-EE" sz="1000" dirty="0" err="1"/>
              <a:t>Dowell</a:t>
            </a:r>
            <a:r>
              <a:rPr lang="et-EE" sz="1000" dirty="0"/>
              <a:t> </a:t>
            </a:r>
            <a:r>
              <a:rPr lang="et-EE" sz="1000" dirty="0" smtClean="0"/>
              <a:t>N. </a:t>
            </a:r>
            <a:r>
              <a:rPr lang="et-EE" sz="1000" dirty="0" err="1" smtClean="0"/>
              <a:t>Energy</a:t>
            </a:r>
            <a:r>
              <a:rPr lang="et-EE" sz="1000" dirty="0" smtClean="0"/>
              <a:t> </a:t>
            </a:r>
            <a:r>
              <a:rPr lang="et-EE" sz="1000" dirty="0"/>
              <a:t>and </a:t>
            </a:r>
            <a:r>
              <a:rPr lang="et-EE" sz="1000" dirty="0" err="1"/>
              <a:t>Environmental</a:t>
            </a:r>
            <a:r>
              <a:rPr lang="et-EE" sz="1000" dirty="0"/>
              <a:t> </a:t>
            </a:r>
            <a:r>
              <a:rPr lang="et-EE" sz="1000" dirty="0" err="1" smtClean="0"/>
              <a:t>Science</a:t>
            </a:r>
            <a:r>
              <a:rPr lang="et-EE" sz="1000" dirty="0" smtClean="0"/>
              <a:t>. 2018 </a:t>
            </a:r>
            <a:r>
              <a:rPr lang="et-EE" sz="1000" dirty="0" err="1"/>
              <a:t>vol</a:t>
            </a:r>
            <a:r>
              <a:rPr lang="et-EE" sz="1000" dirty="0"/>
              <a:t>: 11 (5) </a:t>
            </a:r>
            <a:r>
              <a:rPr lang="et-EE" sz="1000" dirty="0" err="1"/>
              <a:t>pp</a:t>
            </a:r>
            <a:r>
              <a:rPr lang="et-EE" sz="1000" dirty="0"/>
              <a:t>: 1062-1176 </a:t>
            </a:r>
            <a:endParaRPr lang="en-US" sz="1000" dirty="0"/>
          </a:p>
        </p:txBody>
      </p:sp>
      <p:pic>
        <p:nvPicPr>
          <p:cNvPr id="2" name="Picture 1"/>
          <p:cNvPicPr>
            <a:picLocks noChangeAspect="1"/>
          </p:cNvPicPr>
          <p:nvPr/>
        </p:nvPicPr>
        <p:blipFill>
          <a:blip r:embed="rId4"/>
          <a:stretch>
            <a:fillRect/>
          </a:stretch>
        </p:blipFill>
        <p:spPr>
          <a:xfrm>
            <a:off x="0" y="1"/>
            <a:ext cx="5686570" cy="3677919"/>
          </a:xfrm>
          <a:prstGeom prst="rect">
            <a:avLst/>
          </a:prstGeom>
        </p:spPr>
      </p:pic>
    </p:spTree>
    <p:extLst>
      <p:ext uri="{BB962C8B-B14F-4D97-AF65-F5344CB8AC3E}">
        <p14:creationId xmlns:p14="http://schemas.microsoft.com/office/powerpoint/2010/main" val="29416766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1"/>
          <p:cNvSpPr>
            <a:spLocks noGrp="1"/>
          </p:cNvSpPr>
          <p:nvPr>
            <p:ph type="body" sz="quarter" idx="13"/>
          </p:nvPr>
        </p:nvSpPr>
        <p:spPr bwMode="auto">
          <a:xfrm>
            <a:off x="49330" y="164288"/>
            <a:ext cx="11989517" cy="81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fontAlgn="base">
              <a:lnSpc>
                <a:spcPct val="90000"/>
              </a:lnSpc>
              <a:spcBef>
                <a:spcPct val="0"/>
              </a:spcBef>
              <a:spcAft>
                <a:spcPct val="0"/>
              </a:spcAft>
              <a:buFont typeface="Arial" panose="020B0604020202020204" pitchFamily="34" charset="0"/>
              <a:buNone/>
            </a:pPr>
            <a:r>
              <a:rPr lang="et-EE" altLang="et-EE" sz="3600" dirty="0">
                <a:solidFill>
                  <a:srgbClr val="990000"/>
                </a:solidFill>
                <a:latin typeface="Futura PT Heavy" charset="0"/>
                <a:ea typeface="Futura PT Heavy" charset="0"/>
                <a:cs typeface="Futura PT Heavy" charset="0"/>
              </a:rPr>
              <a:t>põlevkivi </a:t>
            </a:r>
            <a:r>
              <a:rPr lang="et-EE" altLang="et-EE" sz="3600" dirty="0" smtClean="0">
                <a:solidFill>
                  <a:srgbClr val="990000"/>
                </a:solidFill>
                <a:latin typeface="Futura PT Heavy" charset="0"/>
                <a:ea typeface="Futura PT Heavy" charset="0"/>
                <a:cs typeface="Futura PT Heavy" charset="0"/>
              </a:rPr>
              <a:t>kasutamine CO</a:t>
            </a:r>
            <a:r>
              <a:rPr lang="et-EE" altLang="et-EE" sz="3600" baseline="-25000" dirty="0" smtClean="0">
                <a:solidFill>
                  <a:srgbClr val="990000"/>
                </a:solidFill>
                <a:latin typeface="Futura PT Heavy" charset="0"/>
                <a:ea typeface="Futura PT Heavy" charset="0"/>
                <a:cs typeface="Futura PT Heavy" charset="0"/>
              </a:rPr>
              <a:t>2</a:t>
            </a:r>
            <a:r>
              <a:rPr lang="et-EE" altLang="et-EE" sz="3600" dirty="0" smtClean="0">
                <a:solidFill>
                  <a:srgbClr val="990000"/>
                </a:solidFill>
                <a:latin typeface="Futura PT Heavy" charset="0"/>
                <a:ea typeface="Futura PT Heavy" charset="0"/>
                <a:cs typeface="Futura PT Heavy" charset="0"/>
              </a:rPr>
              <a:t> </a:t>
            </a:r>
            <a:r>
              <a:rPr lang="et-EE" altLang="et-EE" sz="3600" dirty="0" err="1" smtClean="0">
                <a:solidFill>
                  <a:srgbClr val="990000"/>
                </a:solidFill>
                <a:latin typeface="Futura PT Heavy" charset="0"/>
                <a:ea typeface="Futura PT Heavy" charset="0"/>
                <a:cs typeface="Futura PT Heavy" charset="0"/>
              </a:rPr>
              <a:t>neutraalsUSes</a:t>
            </a:r>
            <a:r>
              <a:rPr lang="et-EE" altLang="et-EE" sz="3600" dirty="0" smtClean="0">
                <a:solidFill>
                  <a:srgbClr val="990000"/>
                </a:solidFill>
                <a:latin typeface="Futura PT Heavy" charset="0"/>
                <a:ea typeface="Futura PT Heavy" charset="0"/>
                <a:cs typeface="Futura PT Heavy" charset="0"/>
              </a:rPr>
              <a:t> – ÜLETAMATU PROBLEEM VÕI VÕIMALUS</a:t>
            </a:r>
            <a:endParaRPr lang="en-US" altLang="et-EE" sz="3600" dirty="0">
              <a:solidFill>
                <a:srgbClr val="990000"/>
              </a:solidFill>
              <a:latin typeface="Futura PT Heavy" charset="0"/>
              <a:ea typeface="Futura PT Heavy" charset="0"/>
              <a:cs typeface="Futura PT Heavy" charset="0"/>
            </a:endParaRPr>
          </a:p>
        </p:txBody>
      </p:sp>
      <p:sp>
        <p:nvSpPr>
          <p:cNvPr id="18435" name="TextBox 3"/>
          <p:cNvSpPr txBox="1">
            <a:spLocks noChangeArrowheads="1"/>
          </p:cNvSpPr>
          <p:nvPr/>
        </p:nvSpPr>
        <p:spPr bwMode="auto">
          <a:xfrm>
            <a:off x="554174" y="4618038"/>
            <a:ext cx="2293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i="1" dirty="0" smtClean="0"/>
              <a:t>Kaevandamine</a:t>
            </a:r>
            <a:endParaRPr lang="et-EE" altLang="et-EE" i="1" dirty="0"/>
          </a:p>
        </p:txBody>
      </p:sp>
      <p:sp>
        <p:nvSpPr>
          <p:cNvPr id="18436" name="TextBox 4"/>
          <p:cNvSpPr txBox="1">
            <a:spLocks noChangeArrowheads="1"/>
          </p:cNvSpPr>
          <p:nvPr/>
        </p:nvSpPr>
        <p:spPr bwMode="auto">
          <a:xfrm>
            <a:off x="5134753" y="3596930"/>
            <a:ext cx="2177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i="1" dirty="0" smtClean="0"/>
              <a:t>Põlevkiviõli tootmine </a:t>
            </a:r>
            <a:endParaRPr lang="et-EE" altLang="et-EE" i="1" dirty="0"/>
          </a:p>
        </p:txBody>
      </p:sp>
      <p:sp>
        <p:nvSpPr>
          <p:cNvPr id="18437" name="TextBox 5"/>
          <p:cNvSpPr txBox="1">
            <a:spLocks noChangeArrowheads="1"/>
          </p:cNvSpPr>
          <p:nvPr/>
        </p:nvSpPr>
        <p:spPr bwMode="auto">
          <a:xfrm>
            <a:off x="5231591" y="6284567"/>
            <a:ext cx="1624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i="1" dirty="0" smtClean="0"/>
              <a:t>Elektritootmine</a:t>
            </a:r>
            <a:endParaRPr lang="et-EE" altLang="et-EE" i="1" dirty="0"/>
          </a:p>
        </p:txBody>
      </p:sp>
      <p:sp>
        <p:nvSpPr>
          <p:cNvPr id="18438" name="TextBox 6"/>
          <p:cNvSpPr txBox="1">
            <a:spLocks noChangeArrowheads="1"/>
          </p:cNvSpPr>
          <p:nvPr/>
        </p:nvSpPr>
        <p:spPr bwMode="auto">
          <a:xfrm>
            <a:off x="8968566" y="6284567"/>
            <a:ext cx="2926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i="1" dirty="0" smtClean="0"/>
              <a:t>Tooted, jäätmed, emissioonid</a:t>
            </a:r>
            <a:endParaRPr lang="et-EE" altLang="et-EE" i="1" dirty="0"/>
          </a:p>
        </p:txBody>
      </p:sp>
      <p:pic>
        <p:nvPicPr>
          <p:cNvPr id="1843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46" y="3255798"/>
            <a:ext cx="20129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4925" y="169193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p:cNvPicPr>
            <a:picLocks noChangeAspect="1"/>
          </p:cNvPicPr>
          <p:nvPr/>
        </p:nvPicPr>
        <p:blipFill>
          <a:blip r:embed="rId5">
            <a:extLst>
              <a:ext uri="{28A0092B-C50C-407E-A947-70E740481C1C}">
                <a14:useLocalDpi xmlns:a14="http://schemas.microsoft.com/office/drawing/2010/main" val="0"/>
              </a:ext>
            </a:extLst>
          </a:blip>
          <a:srcRect l="26607" t="5627"/>
          <a:stretch>
            <a:fillRect/>
          </a:stretch>
        </p:blipFill>
        <p:spPr bwMode="auto">
          <a:xfrm>
            <a:off x="5103003" y="4350992"/>
            <a:ext cx="26733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Box 12"/>
          <p:cNvSpPr txBox="1">
            <a:spLocks noChangeArrowheads="1"/>
          </p:cNvSpPr>
          <p:nvPr/>
        </p:nvSpPr>
        <p:spPr bwMode="auto">
          <a:xfrm>
            <a:off x="8970153" y="1536355"/>
            <a:ext cx="16534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sz="2400" dirty="0" smtClean="0"/>
              <a:t>Põlevkiviõli </a:t>
            </a:r>
            <a:endParaRPr lang="et-EE" altLang="et-EE" sz="2400" dirty="0"/>
          </a:p>
        </p:txBody>
      </p:sp>
      <p:sp>
        <p:nvSpPr>
          <p:cNvPr id="18443" name="Rectangle 13"/>
          <p:cNvSpPr>
            <a:spLocks noChangeArrowheads="1"/>
          </p:cNvSpPr>
          <p:nvPr/>
        </p:nvSpPr>
        <p:spPr bwMode="auto">
          <a:xfrm>
            <a:off x="8968566" y="2969172"/>
            <a:ext cx="13165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sz="2400" b="1" u="sng" dirty="0" smtClean="0"/>
              <a:t>Uttegaas</a:t>
            </a:r>
            <a:endParaRPr lang="et-EE" altLang="et-EE" sz="2400" b="1" u="sng" dirty="0"/>
          </a:p>
        </p:txBody>
      </p:sp>
      <p:sp>
        <p:nvSpPr>
          <p:cNvPr id="18444" name="Rectangle 14"/>
          <p:cNvSpPr>
            <a:spLocks noChangeArrowheads="1"/>
          </p:cNvSpPr>
          <p:nvPr/>
        </p:nvSpPr>
        <p:spPr bwMode="auto">
          <a:xfrm>
            <a:off x="8968566" y="1998317"/>
            <a:ext cx="779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sz="2400" dirty="0" smtClean="0"/>
              <a:t>Tuhk</a:t>
            </a:r>
            <a:endParaRPr lang="et-EE" altLang="et-EE" sz="2400" dirty="0"/>
          </a:p>
        </p:txBody>
      </p:sp>
      <p:sp>
        <p:nvSpPr>
          <p:cNvPr id="18445" name="Rectangle 15"/>
          <p:cNvSpPr>
            <a:spLocks noChangeArrowheads="1"/>
          </p:cNvSpPr>
          <p:nvPr/>
        </p:nvSpPr>
        <p:spPr bwMode="auto">
          <a:xfrm>
            <a:off x="8968566" y="3368330"/>
            <a:ext cx="12437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sz="2400" b="1" u="sng" dirty="0" smtClean="0"/>
              <a:t>Uttevesi</a:t>
            </a:r>
            <a:endParaRPr lang="et-EE" altLang="et-EE" sz="2400" b="1" u="sng" dirty="0"/>
          </a:p>
        </p:txBody>
      </p:sp>
      <p:sp>
        <p:nvSpPr>
          <p:cNvPr id="18446" name="Rectangle 17"/>
          <p:cNvSpPr>
            <a:spLocks noChangeArrowheads="1"/>
          </p:cNvSpPr>
          <p:nvPr/>
        </p:nvSpPr>
        <p:spPr bwMode="auto">
          <a:xfrm>
            <a:off x="8970153" y="4620867"/>
            <a:ext cx="1995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sz="2400" dirty="0" smtClean="0"/>
              <a:t>Soojus/elekter</a:t>
            </a:r>
            <a:endParaRPr lang="et-EE" altLang="et-EE" sz="2400" dirty="0"/>
          </a:p>
        </p:txBody>
      </p:sp>
      <p:sp>
        <p:nvSpPr>
          <p:cNvPr id="18447" name="Rectangle 18"/>
          <p:cNvSpPr>
            <a:spLocks noChangeArrowheads="1"/>
          </p:cNvSpPr>
          <p:nvPr/>
        </p:nvSpPr>
        <p:spPr bwMode="auto">
          <a:xfrm>
            <a:off x="8968566" y="5082830"/>
            <a:ext cx="14966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sz="2400" dirty="0" smtClean="0"/>
              <a:t>Suitsugaas</a:t>
            </a:r>
            <a:endParaRPr lang="et-EE" altLang="et-EE" sz="2400" dirty="0"/>
          </a:p>
        </p:txBody>
      </p:sp>
      <p:sp>
        <p:nvSpPr>
          <p:cNvPr id="18448" name="Rectangle 19"/>
          <p:cNvSpPr>
            <a:spLocks noChangeArrowheads="1"/>
          </p:cNvSpPr>
          <p:nvPr/>
        </p:nvSpPr>
        <p:spPr bwMode="auto">
          <a:xfrm>
            <a:off x="8968566" y="2455465"/>
            <a:ext cx="1729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sz="2400" dirty="0" smtClean="0"/>
              <a:t>Suitsugaasid</a:t>
            </a:r>
            <a:endParaRPr lang="et-EE" altLang="et-EE" sz="2400" dirty="0"/>
          </a:p>
        </p:txBody>
      </p:sp>
      <p:sp>
        <p:nvSpPr>
          <p:cNvPr id="18449" name="Rectangle 20"/>
          <p:cNvSpPr>
            <a:spLocks noChangeArrowheads="1"/>
          </p:cNvSpPr>
          <p:nvPr/>
        </p:nvSpPr>
        <p:spPr bwMode="auto">
          <a:xfrm>
            <a:off x="8968566" y="5543205"/>
            <a:ext cx="779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sz="2400" dirty="0" smtClean="0"/>
              <a:t>Tuhk</a:t>
            </a:r>
            <a:endParaRPr lang="et-EE" altLang="et-EE" sz="2400" dirty="0"/>
          </a:p>
        </p:txBody>
      </p:sp>
      <p:cxnSp>
        <p:nvCxnSpPr>
          <p:cNvPr id="23" name="Elbow Connector 22"/>
          <p:cNvCxnSpPr>
            <a:stCxn id="18445" idx="2"/>
            <a:endCxn id="18441" idx="0"/>
          </p:cNvCxnSpPr>
          <p:nvPr/>
        </p:nvCxnSpPr>
        <p:spPr>
          <a:xfrm rot="5400000">
            <a:off x="7754559" y="2515115"/>
            <a:ext cx="520997" cy="3150757"/>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 name="Right Arrow 1"/>
          <p:cNvSpPr/>
          <p:nvPr/>
        </p:nvSpPr>
        <p:spPr>
          <a:xfrm rot="19843165">
            <a:off x="3512403" y="3001452"/>
            <a:ext cx="1400097" cy="508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831350">
            <a:off x="3485379" y="4287110"/>
            <a:ext cx="1400097" cy="508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2416933" y="3469299"/>
            <a:ext cx="1113564" cy="848252"/>
          </a:xfrm>
          <a:prstGeom prst="rect">
            <a:avLst/>
          </a:prstGeom>
        </p:spPr>
      </p:pic>
      <p:sp>
        <p:nvSpPr>
          <p:cNvPr id="24" name="Right Arrow 23"/>
          <p:cNvSpPr/>
          <p:nvPr/>
        </p:nvSpPr>
        <p:spPr>
          <a:xfrm>
            <a:off x="2044779" y="3736254"/>
            <a:ext cx="397573" cy="39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3"/>
          <p:cNvSpPr txBox="1">
            <a:spLocks noChangeArrowheads="1"/>
          </p:cNvSpPr>
          <p:nvPr/>
        </p:nvSpPr>
        <p:spPr bwMode="auto">
          <a:xfrm>
            <a:off x="2563812" y="2887498"/>
            <a:ext cx="2293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t-EE" altLang="et-EE" i="1" dirty="0" smtClean="0"/>
              <a:t>Põlevkivi</a:t>
            </a:r>
            <a:endParaRPr lang="et-EE" altLang="et-EE" i="1" dirty="0"/>
          </a:p>
        </p:txBody>
      </p:sp>
      <p:sp>
        <p:nvSpPr>
          <p:cNvPr id="25" name="Title 1"/>
          <p:cNvSpPr txBox="1">
            <a:spLocks/>
          </p:cNvSpPr>
          <p:nvPr/>
        </p:nvSpPr>
        <p:spPr>
          <a:xfrm>
            <a:off x="2310804" y="2161934"/>
            <a:ext cx="5213685" cy="720154"/>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t-EE" altLang="en-US" b="1" kern="0" dirty="0" smtClean="0">
                <a:solidFill>
                  <a:srgbClr val="990033"/>
                </a:solidFill>
                <a:latin typeface="Calibri" pitchFamily="34" charset="0"/>
              </a:rPr>
              <a:t>CCUS?</a:t>
            </a:r>
            <a:endParaRPr lang="en-US" altLang="en-US" b="1" kern="0" dirty="0">
              <a:solidFill>
                <a:srgbClr val="990033"/>
              </a:solidFill>
              <a:latin typeface="Calibri" pitchFamily="34" charset="0"/>
            </a:endParaRPr>
          </a:p>
        </p:txBody>
      </p:sp>
      <p:sp>
        <p:nvSpPr>
          <p:cNvPr id="3" name="Oval 2"/>
          <p:cNvSpPr/>
          <p:nvPr/>
        </p:nvSpPr>
        <p:spPr>
          <a:xfrm>
            <a:off x="8636926" y="1908589"/>
            <a:ext cx="1575378" cy="691208"/>
          </a:xfrm>
          <a:prstGeom prst="ellipse">
            <a:avLst/>
          </a:prstGeom>
          <a:noFill/>
          <a:ln w="476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630409" y="5527800"/>
            <a:ext cx="1575378" cy="691208"/>
          </a:xfrm>
          <a:prstGeom prst="ellipse">
            <a:avLst/>
          </a:prstGeom>
          <a:noFill/>
          <a:ln w="476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29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4159" y="253262"/>
            <a:ext cx="10744494" cy="682323"/>
          </a:xfrm>
        </p:spPr>
        <p:txBody>
          <a:bodyPr>
            <a:noAutofit/>
          </a:bodyPr>
          <a:lstStyle/>
          <a:p>
            <a:r>
              <a:rPr lang="et-EE" sz="4400" b="1" dirty="0" smtClean="0">
                <a:solidFill>
                  <a:srgbClr val="990000"/>
                </a:solidFill>
                <a:latin typeface="Futura PT Heavy" charset="0"/>
                <a:ea typeface="Futura PT Heavy" charset="0"/>
                <a:cs typeface="Futura PT Heavy" charset="0"/>
              </a:rPr>
              <a:t>JÄÄTMED VÕI KASUTAMATA TOOTED</a:t>
            </a:r>
            <a:endParaRPr lang="en-US" sz="4400" b="1" dirty="0">
              <a:solidFill>
                <a:srgbClr val="990000"/>
              </a:solidFill>
              <a:latin typeface="Futura PT Heavy" charset="0"/>
              <a:ea typeface="Futura PT Heavy" charset="0"/>
              <a:cs typeface="Futura PT Heavy" charset="0"/>
            </a:endParaRPr>
          </a:p>
        </p:txBody>
      </p:sp>
      <p:sp>
        <p:nvSpPr>
          <p:cNvPr id="4" name="TextBox 3"/>
          <p:cNvSpPr txBox="1"/>
          <p:nvPr/>
        </p:nvSpPr>
        <p:spPr>
          <a:xfrm>
            <a:off x="10036630" y="5550595"/>
            <a:ext cx="194024" cy="266387"/>
          </a:xfrm>
          <a:prstGeom prst="rect">
            <a:avLst/>
          </a:prstGeom>
          <a:noFill/>
        </p:spPr>
        <p:txBody>
          <a:bodyPr wrap="square" lIns="91432" tIns="45716" rIns="91432" bIns="45716" rtlCol="0">
            <a:spAutoFit/>
          </a:bodyPr>
          <a:lstStyle/>
          <a:p>
            <a:endParaRPr lang="en-US" sz="1000" dirty="0"/>
          </a:p>
        </p:txBody>
      </p:sp>
      <p:sp>
        <p:nvSpPr>
          <p:cNvPr id="10" name="Subtitle 2"/>
          <p:cNvSpPr txBox="1">
            <a:spLocks/>
          </p:cNvSpPr>
          <p:nvPr/>
        </p:nvSpPr>
        <p:spPr>
          <a:xfrm>
            <a:off x="7413171" y="3300509"/>
            <a:ext cx="2481258" cy="1157195"/>
          </a:xfrm>
          <a:prstGeom prst="rect">
            <a:avLst/>
          </a:prstGeom>
        </p:spPr>
        <p:txBody>
          <a:bodyPr vert="horz" lIns="91432" tIns="45716" rIns="91432" bIns="45716"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7000" dirty="0">
              <a:solidFill>
                <a:srgbClr val="009C01"/>
              </a:solidFill>
              <a:latin typeface="Futura PT Heavy" charset="0"/>
              <a:ea typeface="Futura PT Heavy" charset="0"/>
              <a:cs typeface="Futura PT Heavy" charset="0"/>
            </a:endParaRPr>
          </a:p>
        </p:txBody>
      </p:sp>
      <p:pic>
        <p:nvPicPr>
          <p:cNvPr id="1031" name="Picture 7" descr="C:\Users\irina.bojenko\Desktop\ahel uus_1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59849" y="1308031"/>
            <a:ext cx="9175594" cy="486417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rot="8059416">
            <a:off x="4511103" y="2809264"/>
            <a:ext cx="319469" cy="267942"/>
          </a:xfrm>
          <a:prstGeom prst="rect">
            <a:avLst/>
          </a:prstGeom>
        </p:spPr>
      </p:pic>
      <p:sp>
        <p:nvSpPr>
          <p:cNvPr id="6" name="TextBox 5"/>
          <p:cNvSpPr txBox="1"/>
          <p:nvPr/>
        </p:nvSpPr>
        <p:spPr>
          <a:xfrm>
            <a:off x="3903026" y="3089621"/>
            <a:ext cx="432205" cy="246221"/>
          </a:xfrm>
          <a:prstGeom prst="rect">
            <a:avLst/>
          </a:prstGeom>
          <a:noFill/>
        </p:spPr>
        <p:txBody>
          <a:bodyPr wrap="square" rtlCol="0">
            <a:spAutoFit/>
          </a:bodyPr>
          <a:lstStyle/>
          <a:p>
            <a:r>
              <a:rPr lang="et-EE" sz="1000" b="1" dirty="0" smtClean="0"/>
              <a:t>ASH</a:t>
            </a:r>
            <a:endParaRPr lang="en-US" sz="1000" b="1" dirty="0"/>
          </a:p>
        </p:txBody>
      </p:sp>
      <p:pic>
        <p:nvPicPr>
          <p:cNvPr id="9" name="Picture 8"/>
          <p:cNvPicPr>
            <a:picLocks noChangeAspect="1"/>
          </p:cNvPicPr>
          <p:nvPr/>
        </p:nvPicPr>
        <p:blipFill>
          <a:blip r:embed="rId3"/>
          <a:stretch>
            <a:fillRect/>
          </a:stretch>
        </p:blipFill>
        <p:spPr>
          <a:xfrm rot="12967260">
            <a:off x="3924635" y="2307125"/>
            <a:ext cx="319469" cy="267942"/>
          </a:xfrm>
          <a:prstGeom prst="rect">
            <a:avLst/>
          </a:prstGeom>
        </p:spPr>
      </p:pic>
      <p:pic>
        <p:nvPicPr>
          <p:cNvPr id="11" name="Picture 10"/>
          <p:cNvPicPr>
            <a:picLocks noChangeAspect="1"/>
          </p:cNvPicPr>
          <p:nvPr/>
        </p:nvPicPr>
        <p:blipFill>
          <a:blip r:embed="rId3"/>
          <a:stretch>
            <a:fillRect/>
          </a:stretch>
        </p:blipFill>
        <p:spPr>
          <a:xfrm rot="10519384">
            <a:off x="3448384" y="2348722"/>
            <a:ext cx="319469" cy="267942"/>
          </a:xfrm>
          <a:prstGeom prst="rect">
            <a:avLst/>
          </a:prstGeom>
        </p:spPr>
      </p:pic>
      <p:pic>
        <p:nvPicPr>
          <p:cNvPr id="7" name="Picture 6"/>
          <p:cNvPicPr>
            <a:picLocks noChangeAspect="1"/>
          </p:cNvPicPr>
          <p:nvPr/>
        </p:nvPicPr>
        <p:blipFill>
          <a:blip r:embed="rId4"/>
          <a:stretch>
            <a:fillRect/>
          </a:stretch>
        </p:blipFill>
        <p:spPr>
          <a:xfrm>
            <a:off x="3754132" y="2594057"/>
            <a:ext cx="794977" cy="515738"/>
          </a:xfrm>
          <a:prstGeom prst="rect">
            <a:avLst/>
          </a:prstGeom>
        </p:spPr>
      </p:pic>
      <p:pic>
        <p:nvPicPr>
          <p:cNvPr id="8" name="Picture 7"/>
          <p:cNvPicPr>
            <a:picLocks noChangeAspect="1"/>
          </p:cNvPicPr>
          <p:nvPr/>
        </p:nvPicPr>
        <p:blipFill>
          <a:blip r:embed="rId5"/>
          <a:stretch>
            <a:fillRect/>
          </a:stretch>
        </p:blipFill>
        <p:spPr>
          <a:xfrm>
            <a:off x="3665848" y="1244160"/>
            <a:ext cx="843372" cy="843372"/>
          </a:xfrm>
          <a:prstGeom prst="rect">
            <a:avLst/>
          </a:prstGeom>
        </p:spPr>
      </p:pic>
      <p:sp>
        <p:nvSpPr>
          <p:cNvPr id="14" name="TextBox 13"/>
          <p:cNvSpPr txBox="1"/>
          <p:nvPr/>
        </p:nvSpPr>
        <p:spPr>
          <a:xfrm>
            <a:off x="3789146" y="2013626"/>
            <a:ext cx="698249" cy="338554"/>
          </a:xfrm>
          <a:prstGeom prst="rect">
            <a:avLst/>
          </a:prstGeom>
          <a:noFill/>
        </p:spPr>
        <p:txBody>
          <a:bodyPr wrap="square" rtlCol="0">
            <a:spAutoFit/>
          </a:bodyPr>
          <a:lstStyle/>
          <a:p>
            <a:r>
              <a:rPr lang="et-EE" sz="800" dirty="0"/>
              <a:t>P</a:t>
            </a:r>
            <a:r>
              <a:rPr lang="et-EE" sz="800" dirty="0" smtClean="0"/>
              <a:t>ORTLAND CEMENT</a:t>
            </a:r>
            <a:endParaRPr lang="en-US" sz="800" dirty="0"/>
          </a:p>
        </p:txBody>
      </p:sp>
      <p:pic>
        <p:nvPicPr>
          <p:cNvPr id="13" name="Picture 12"/>
          <p:cNvPicPr>
            <a:picLocks noChangeAspect="1"/>
          </p:cNvPicPr>
          <p:nvPr/>
        </p:nvPicPr>
        <p:blipFill>
          <a:blip r:embed="rId6"/>
          <a:stretch>
            <a:fillRect/>
          </a:stretch>
        </p:blipFill>
        <p:spPr>
          <a:xfrm>
            <a:off x="3004711" y="1511882"/>
            <a:ext cx="805543" cy="905198"/>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7623" y="1843057"/>
            <a:ext cx="1088399" cy="766083"/>
          </a:xfrm>
          <a:prstGeom prst="rect">
            <a:avLst/>
          </a:prstGeom>
        </p:spPr>
      </p:pic>
      <p:pic>
        <p:nvPicPr>
          <p:cNvPr id="18" name="Picture 17"/>
          <p:cNvPicPr>
            <a:picLocks noChangeAspect="1"/>
          </p:cNvPicPr>
          <p:nvPr/>
        </p:nvPicPr>
        <p:blipFill>
          <a:blip r:embed="rId8"/>
          <a:stretch>
            <a:fillRect/>
          </a:stretch>
        </p:blipFill>
        <p:spPr>
          <a:xfrm rot="17314464">
            <a:off x="3281820" y="2320013"/>
            <a:ext cx="247331" cy="711077"/>
          </a:xfrm>
          <a:prstGeom prst="rect">
            <a:avLst/>
          </a:prstGeom>
        </p:spPr>
      </p:pic>
      <p:sp>
        <p:nvSpPr>
          <p:cNvPr id="20" name="TextBox 19"/>
          <p:cNvSpPr txBox="1"/>
          <p:nvPr/>
        </p:nvSpPr>
        <p:spPr>
          <a:xfrm>
            <a:off x="1937624" y="2555644"/>
            <a:ext cx="1056674" cy="338554"/>
          </a:xfrm>
          <a:prstGeom prst="rect">
            <a:avLst/>
          </a:prstGeom>
          <a:noFill/>
        </p:spPr>
        <p:txBody>
          <a:bodyPr wrap="square" rtlCol="0">
            <a:spAutoFit/>
          </a:bodyPr>
          <a:lstStyle/>
          <a:p>
            <a:r>
              <a:rPr lang="et-EE" sz="800" dirty="0" smtClean="0"/>
              <a:t>ROAD CONSTRUCTION</a:t>
            </a:r>
            <a:endParaRPr lang="en-US" sz="800" dirty="0"/>
          </a:p>
        </p:txBody>
      </p:sp>
      <p:pic>
        <p:nvPicPr>
          <p:cNvPr id="19" name="Picture 18"/>
          <p:cNvPicPr>
            <a:picLocks noChangeAspect="1"/>
          </p:cNvPicPr>
          <p:nvPr/>
        </p:nvPicPr>
        <p:blipFill>
          <a:blip r:embed="rId9"/>
          <a:stretch>
            <a:fillRect/>
          </a:stretch>
        </p:blipFill>
        <p:spPr>
          <a:xfrm>
            <a:off x="4373472" y="1249922"/>
            <a:ext cx="1024369" cy="767288"/>
          </a:xfrm>
          <a:prstGeom prst="rect">
            <a:avLst/>
          </a:prstGeom>
        </p:spPr>
      </p:pic>
      <p:pic>
        <p:nvPicPr>
          <p:cNvPr id="22" name="Picture 21"/>
          <p:cNvPicPr>
            <a:picLocks noChangeAspect="1"/>
          </p:cNvPicPr>
          <p:nvPr/>
        </p:nvPicPr>
        <p:blipFill>
          <a:blip r:embed="rId8"/>
          <a:stretch>
            <a:fillRect/>
          </a:stretch>
        </p:blipFill>
        <p:spPr>
          <a:xfrm rot="2364117">
            <a:off x="4457209" y="2151959"/>
            <a:ext cx="247331" cy="455215"/>
          </a:xfrm>
          <a:prstGeom prst="rect">
            <a:avLst/>
          </a:prstGeom>
        </p:spPr>
      </p:pic>
      <p:sp>
        <p:nvSpPr>
          <p:cNvPr id="23" name="TextBox 22"/>
          <p:cNvSpPr txBox="1"/>
          <p:nvPr/>
        </p:nvSpPr>
        <p:spPr>
          <a:xfrm>
            <a:off x="4502745" y="2000252"/>
            <a:ext cx="683002" cy="215444"/>
          </a:xfrm>
          <a:prstGeom prst="rect">
            <a:avLst/>
          </a:prstGeom>
          <a:noFill/>
        </p:spPr>
        <p:txBody>
          <a:bodyPr wrap="square" rtlCol="0">
            <a:spAutoFit/>
          </a:bodyPr>
          <a:lstStyle/>
          <a:p>
            <a:r>
              <a:rPr lang="et-EE" sz="800" dirty="0" smtClean="0"/>
              <a:t>FERTILIZER</a:t>
            </a:r>
            <a:endParaRPr lang="en-US" sz="800" dirty="0"/>
          </a:p>
        </p:txBody>
      </p:sp>
      <p:sp>
        <p:nvSpPr>
          <p:cNvPr id="21" name="TextBox 20"/>
          <p:cNvSpPr txBox="1"/>
          <p:nvPr/>
        </p:nvSpPr>
        <p:spPr>
          <a:xfrm>
            <a:off x="1841849" y="6568747"/>
            <a:ext cx="3127271" cy="246221"/>
          </a:xfrm>
          <a:prstGeom prst="rect">
            <a:avLst/>
          </a:prstGeom>
          <a:noFill/>
        </p:spPr>
        <p:txBody>
          <a:bodyPr wrap="square" rtlCol="0">
            <a:spAutoFit/>
          </a:bodyPr>
          <a:lstStyle/>
          <a:p>
            <a:r>
              <a:rPr lang="et-EE" sz="1000" dirty="0" smtClean="0"/>
              <a:t>Algallikas</a:t>
            </a:r>
            <a:r>
              <a:rPr lang="et-EE" sz="1000" dirty="0"/>
              <a:t>: </a:t>
            </a:r>
            <a:r>
              <a:rPr lang="et-EE" sz="1000" dirty="0" smtClean="0"/>
              <a:t>VKG. Täiendatud autori poolt</a:t>
            </a:r>
          </a:p>
        </p:txBody>
      </p:sp>
      <p:sp>
        <p:nvSpPr>
          <p:cNvPr id="5" name="Oval 4"/>
          <p:cNvSpPr/>
          <p:nvPr/>
        </p:nvSpPr>
        <p:spPr>
          <a:xfrm>
            <a:off x="2964547" y="2352180"/>
            <a:ext cx="2201010" cy="98366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06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5"/>
          <p:cNvSpPr>
            <a:spLocks noChangeArrowheads="1"/>
          </p:cNvSpPr>
          <p:nvPr/>
        </p:nvSpPr>
        <p:spPr bwMode="auto">
          <a:xfrm>
            <a:off x="3800792" y="284553"/>
            <a:ext cx="2713697" cy="5093403"/>
          </a:xfrm>
          <a:prstGeom prst="rect">
            <a:avLst/>
          </a:prstGeom>
          <a:solidFill>
            <a:schemeClr val="bg1"/>
          </a:solidFill>
          <a:ln>
            <a:solidFill>
              <a:schemeClr val="accent1">
                <a:lumMod val="40000"/>
                <a:lumOff val="60000"/>
              </a:schemeClr>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200" b="1">
              <a:solidFill>
                <a:schemeClr val="lt1"/>
              </a:solidFill>
              <a:latin typeface="+mn-lt"/>
            </a:endParaRPr>
          </a:p>
        </p:txBody>
      </p:sp>
      <p:sp>
        <p:nvSpPr>
          <p:cNvPr id="5" name="Rectangle 81"/>
          <p:cNvSpPr>
            <a:spLocks noChangeArrowheads="1"/>
          </p:cNvSpPr>
          <p:nvPr/>
        </p:nvSpPr>
        <p:spPr bwMode="auto">
          <a:xfrm>
            <a:off x="219322" y="284554"/>
            <a:ext cx="2710147" cy="5093403"/>
          </a:xfrm>
          <a:prstGeom prst="rect">
            <a:avLst/>
          </a:prstGeom>
          <a:solidFill>
            <a:schemeClr val="bg1"/>
          </a:solidFill>
          <a:ln>
            <a:solidFill>
              <a:schemeClr val="accent1">
                <a:lumMod val="40000"/>
                <a:lumOff val="60000"/>
              </a:schemeClr>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200" b="1">
              <a:solidFill>
                <a:schemeClr val="lt1"/>
              </a:solidFill>
              <a:latin typeface="+mn-lt"/>
            </a:endParaRPr>
          </a:p>
        </p:txBody>
      </p:sp>
      <p:sp>
        <p:nvSpPr>
          <p:cNvPr id="7" name="Rectangle 64"/>
          <p:cNvSpPr>
            <a:spLocks noChangeArrowheads="1"/>
          </p:cNvSpPr>
          <p:nvPr/>
        </p:nvSpPr>
        <p:spPr bwMode="auto">
          <a:xfrm>
            <a:off x="1200839" y="-102159"/>
            <a:ext cx="92445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t-EE" sz="2400" b="1" dirty="0" smtClean="0">
                <a:solidFill>
                  <a:srgbClr val="990033"/>
                </a:solidFill>
                <a:ea typeface="+mj-ea"/>
                <a:cs typeface="+mj-cs"/>
              </a:rPr>
              <a:t>Põlevkivi ja poolkoksi põletamise tehnoloogia areng</a:t>
            </a:r>
            <a:endParaRPr lang="et-EE" sz="2400" b="1" dirty="0">
              <a:solidFill>
                <a:srgbClr val="990033"/>
              </a:solidFill>
              <a:ea typeface="+mj-ea"/>
              <a:cs typeface="+mj-cs"/>
            </a:endParaRPr>
          </a:p>
        </p:txBody>
      </p:sp>
      <p:graphicFrame>
        <p:nvGraphicFramePr>
          <p:cNvPr id="8" name="Object 65"/>
          <p:cNvGraphicFramePr>
            <a:graphicFrameLocks noChangeAspect="1"/>
          </p:cNvGraphicFramePr>
          <p:nvPr>
            <p:extLst/>
          </p:nvPr>
        </p:nvGraphicFramePr>
        <p:xfrm>
          <a:off x="649653" y="2037153"/>
          <a:ext cx="1917700" cy="1717675"/>
        </p:xfrm>
        <a:graphic>
          <a:graphicData uri="http://schemas.openxmlformats.org/presentationml/2006/ole">
            <mc:AlternateContent xmlns:mc="http://schemas.openxmlformats.org/markup-compatibility/2006">
              <mc:Choice xmlns:v="urn:schemas-microsoft-com:vml" Requires="v">
                <p:oleObj spid="_x0000_s5218" name="Photo Editor Photo" r:id="rId4" imgW="9895238" imgH="8621328" progId="MSPhotoEd.3">
                  <p:embed/>
                </p:oleObj>
              </mc:Choice>
              <mc:Fallback>
                <p:oleObj name="Photo Editor Photo" r:id="rId4" imgW="9895238" imgH="8621328" progId="MSPhotoEd.3">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581"/>
                      <a:stretch>
                        <a:fillRect/>
                      </a:stretch>
                    </p:blipFill>
                    <p:spPr bwMode="auto">
                      <a:xfrm>
                        <a:off x="649653" y="2037153"/>
                        <a:ext cx="1917700" cy="171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oleObj>
              </mc:Fallback>
            </mc:AlternateContent>
          </a:graphicData>
        </a:graphic>
      </p:graphicFrame>
      <p:pic>
        <p:nvPicPr>
          <p:cNvPr id="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0713" y="1983179"/>
            <a:ext cx="2048081" cy="179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59821" y="392669"/>
            <a:ext cx="2434194" cy="1556691"/>
          </a:xfrm>
          <a:prstGeom prst="rect">
            <a:avLst/>
          </a:prstGeom>
          <a:effectLst>
            <a:glow rad="139700">
              <a:schemeClr val="accent1">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3">
            <a:schemeClr val="lt1"/>
          </a:lnRef>
          <a:fillRef idx="1">
            <a:schemeClr val="accent1"/>
          </a:fillRef>
          <a:effectRef idx="1">
            <a:schemeClr val="accent1"/>
          </a:effectRef>
          <a:fontRef idx="minor">
            <a:schemeClr val="lt1"/>
          </a:fontRef>
        </p:style>
        <p:txBody>
          <a:bodyPr rtlCol="0" anchor="ctr"/>
          <a:lstStyle/>
          <a:p>
            <a:pPr algn="ctr"/>
            <a:r>
              <a:rPr lang="et-EE" sz="1600" b="1" dirty="0" smtClean="0">
                <a:solidFill>
                  <a:schemeClr val="lt1"/>
                </a:solidFill>
              </a:rPr>
              <a:t>FW </a:t>
            </a:r>
            <a:r>
              <a:rPr lang="en-US" sz="1600" b="1" dirty="0" smtClean="0">
                <a:solidFill>
                  <a:schemeClr val="lt1"/>
                </a:solidFill>
              </a:rPr>
              <a:t>CFBC </a:t>
            </a:r>
            <a:r>
              <a:rPr lang="et-EE" sz="1600" b="1" dirty="0" smtClean="0"/>
              <a:t>katel</a:t>
            </a:r>
            <a:endParaRPr lang="et-EE" sz="1600" b="1" dirty="0" smtClean="0">
              <a:solidFill>
                <a:schemeClr val="lt1"/>
              </a:solidFill>
            </a:endParaRPr>
          </a:p>
          <a:p>
            <a:pPr algn="ctr"/>
            <a:r>
              <a:rPr lang="et-EE" sz="1600" b="1" dirty="0" smtClean="0"/>
              <a:t>2004-2005</a:t>
            </a:r>
            <a:endParaRPr lang="en-US" sz="1600" b="1" dirty="0">
              <a:solidFill>
                <a:schemeClr val="lt1"/>
              </a:solidFill>
            </a:endParaRPr>
          </a:p>
        </p:txBody>
      </p:sp>
      <p:sp>
        <p:nvSpPr>
          <p:cNvPr id="18" name="Rectangle 17"/>
          <p:cNvSpPr/>
          <p:nvPr/>
        </p:nvSpPr>
        <p:spPr>
          <a:xfrm>
            <a:off x="3914086" y="392670"/>
            <a:ext cx="2498191" cy="1556690"/>
          </a:xfrm>
          <a:prstGeom prst="rect">
            <a:avLst/>
          </a:prstGeom>
          <a:effectLst>
            <a:glow rad="139700">
              <a:schemeClr val="accent1">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3">
            <a:schemeClr val="lt1"/>
          </a:lnRef>
          <a:fillRef idx="1">
            <a:schemeClr val="accent1"/>
          </a:fillRef>
          <a:effectRef idx="1">
            <a:schemeClr val="accent1"/>
          </a:effectRef>
          <a:fontRef idx="minor">
            <a:schemeClr val="lt1"/>
          </a:fontRef>
        </p:style>
        <p:txBody>
          <a:bodyPr rtlCol="0" anchor="ctr"/>
          <a:lstStyle/>
          <a:p>
            <a:pPr algn="ctr"/>
            <a:r>
              <a:rPr lang="et-EE" sz="1600" b="1" dirty="0" smtClean="0">
                <a:solidFill>
                  <a:schemeClr val="lt1"/>
                </a:solidFill>
              </a:rPr>
              <a:t>GE </a:t>
            </a:r>
            <a:r>
              <a:rPr lang="en-US" sz="1600" b="1" dirty="0" smtClean="0">
                <a:solidFill>
                  <a:schemeClr val="lt1"/>
                </a:solidFill>
              </a:rPr>
              <a:t>CFBC </a:t>
            </a:r>
            <a:r>
              <a:rPr lang="et-EE" sz="1600" b="1" dirty="0" smtClean="0"/>
              <a:t>katel</a:t>
            </a:r>
            <a:endParaRPr lang="et-EE" sz="1600" b="1" dirty="0" smtClean="0">
              <a:solidFill>
                <a:schemeClr val="lt1"/>
              </a:solidFill>
            </a:endParaRPr>
          </a:p>
          <a:p>
            <a:pPr algn="ctr"/>
            <a:r>
              <a:rPr lang="et-EE" sz="1600" b="1" dirty="0" smtClean="0"/>
              <a:t>2018</a:t>
            </a:r>
            <a:endParaRPr lang="en-US" sz="1600" b="1" dirty="0">
              <a:solidFill>
                <a:schemeClr val="lt1"/>
              </a:solidFill>
            </a:endParaRPr>
          </a:p>
        </p:txBody>
      </p:sp>
      <p:sp>
        <p:nvSpPr>
          <p:cNvPr id="20" name="Text Box 69"/>
          <p:cNvSpPr txBox="1">
            <a:spLocks noChangeArrowheads="1"/>
          </p:cNvSpPr>
          <p:nvPr/>
        </p:nvSpPr>
        <p:spPr bwMode="auto">
          <a:xfrm>
            <a:off x="453464" y="4108659"/>
            <a:ext cx="2125663" cy="120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lvl1pPr marL="174625" indent="-174625">
              <a:tabLst>
                <a:tab pos="1438275" algn="l"/>
              </a:tabLst>
              <a:defRPr>
                <a:solidFill>
                  <a:schemeClr val="tx1"/>
                </a:solidFill>
                <a:latin typeface="Arial" pitchFamily="34" charset="0"/>
              </a:defRPr>
            </a:lvl1pPr>
            <a:lvl2pPr>
              <a:tabLst>
                <a:tab pos="1438275" algn="l"/>
              </a:tabLst>
              <a:defRPr>
                <a:solidFill>
                  <a:schemeClr val="tx1"/>
                </a:solidFill>
                <a:latin typeface="Arial" pitchFamily="34" charset="0"/>
              </a:defRPr>
            </a:lvl2pPr>
            <a:lvl3pPr>
              <a:tabLst>
                <a:tab pos="1438275" algn="l"/>
              </a:tabLst>
              <a:defRPr>
                <a:solidFill>
                  <a:schemeClr val="tx1"/>
                </a:solidFill>
                <a:latin typeface="Arial" pitchFamily="34" charset="0"/>
              </a:defRPr>
            </a:lvl3pPr>
            <a:lvl4pPr>
              <a:tabLst>
                <a:tab pos="1438275" algn="l"/>
              </a:tabLst>
              <a:defRPr>
                <a:solidFill>
                  <a:schemeClr val="tx1"/>
                </a:solidFill>
                <a:latin typeface="Arial" pitchFamily="34" charset="0"/>
              </a:defRPr>
            </a:lvl4pPr>
            <a:lvl5pPr>
              <a:tabLst>
                <a:tab pos="1438275" algn="l"/>
              </a:tabLst>
              <a:defRPr>
                <a:solidFill>
                  <a:schemeClr val="tx1"/>
                </a:solidFill>
                <a:latin typeface="Arial" pitchFamily="34" charset="0"/>
              </a:defRPr>
            </a:lvl5pPr>
            <a:lvl6pPr fontAlgn="base">
              <a:spcBef>
                <a:spcPct val="0"/>
              </a:spcBef>
              <a:spcAft>
                <a:spcPct val="0"/>
              </a:spcAft>
              <a:tabLst>
                <a:tab pos="1438275" algn="l"/>
              </a:tabLst>
              <a:defRPr>
                <a:solidFill>
                  <a:schemeClr val="tx1"/>
                </a:solidFill>
                <a:latin typeface="Arial" pitchFamily="34" charset="0"/>
              </a:defRPr>
            </a:lvl6pPr>
            <a:lvl7pPr fontAlgn="base">
              <a:spcBef>
                <a:spcPct val="0"/>
              </a:spcBef>
              <a:spcAft>
                <a:spcPct val="0"/>
              </a:spcAft>
              <a:tabLst>
                <a:tab pos="1438275" algn="l"/>
              </a:tabLst>
              <a:defRPr>
                <a:solidFill>
                  <a:schemeClr val="tx1"/>
                </a:solidFill>
                <a:latin typeface="Arial" pitchFamily="34" charset="0"/>
              </a:defRPr>
            </a:lvl7pPr>
            <a:lvl8pPr fontAlgn="base">
              <a:spcBef>
                <a:spcPct val="0"/>
              </a:spcBef>
              <a:spcAft>
                <a:spcPct val="0"/>
              </a:spcAft>
              <a:tabLst>
                <a:tab pos="1438275" algn="l"/>
              </a:tabLst>
              <a:defRPr>
                <a:solidFill>
                  <a:schemeClr val="tx1"/>
                </a:solidFill>
                <a:latin typeface="Arial" pitchFamily="34" charset="0"/>
              </a:defRPr>
            </a:lvl8pPr>
            <a:lvl9pPr fontAlgn="base">
              <a:spcBef>
                <a:spcPct val="0"/>
              </a:spcBef>
              <a:spcAft>
                <a:spcPct val="0"/>
              </a:spcAft>
              <a:tabLst>
                <a:tab pos="1438275" algn="l"/>
              </a:tabLst>
              <a:defRPr>
                <a:solidFill>
                  <a:schemeClr val="tx1"/>
                </a:solidFill>
                <a:latin typeface="Arial" pitchFamily="34" charset="0"/>
              </a:defRPr>
            </a:lvl9pPr>
          </a:lstStyle>
          <a:p>
            <a:pPr defTabSz="914400">
              <a:spcBef>
                <a:spcPct val="50000"/>
              </a:spcBef>
            </a:pPr>
            <a:r>
              <a:rPr lang="et-EE" sz="1400" b="1" u="sng" dirty="0">
                <a:latin typeface="Tahoma" pitchFamily="34" charset="0"/>
              </a:rPr>
              <a:t>CFB, Narva, E08, B11</a:t>
            </a:r>
            <a:endParaRPr lang="et-EE" sz="1400" b="1" u="sng" dirty="0">
              <a:solidFill>
                <a:srgbClr val="000066"/>
              </a:solidFill>
              <a:latin typeface="Tahoma" pitchFamily="34" charset="0"/>
            </a:endParaRPr>
          </a:p>
          <a:p>
            <a:pPr defTabSz="914400">
              <a:spcBef>
                <a:spcPct val="50000"/>
              </a:spcBef>
            </a:pPr>
            <a:r>
              <a:rPr lang="et-EE" sz="1400" b="1" dirty="0">
                <a:solidFill>
                  <a:schemeClr val="accent2"/>
                </a:solidFill>
                <a:latin typeface="Tahoma" pitchFamily="34" charset="0"/>
              </a:rPr>
              <a:t>p = 13,3 </a:t>
            </a:r>
            <a:r>
              <a:rPr lang="et-EE" sz="1400" b="1" dirty="0" err="1">
                <a:solidFill>
                  <a:schemeClr val="accent2"/>
                </a:solidFill>
                <a:latin typeface="Tahoma" pitchFamily="34" charset="0"/>
              </a:rPr>
              <a:t>MPa</a:t>
            </a:r>
            <a:endParaRPr lang="et-EE" sz="1400" b="1" dirty="0">
              <a:solidFill>
                <a:schemeClr val="accent2"/>
              </a:solidFill>
              <a:latin typeface="Tahoma" pitchFamily="34" charset="0"/>
            </a:endParaRPr>
          </a:p>
          <a:p>
            <a:pPr defTabSz="914400">
              <a:spcBef>
                <a:spcPct val="50000"/>
              </a:spcBef>
            </a:pPr>
            <a:r>
              <a:rPr lang="et-EE" sz="1400" b="1" dirty="0">
                <a:solidFill>
                  <a:schemeClr val="accent2"/>
                </a:solidFill>
                <a:latin typeface="Tahoma" pitchFamily="34" charset="0"/>
              </a:rPr>
              <a:t>t = 535 / </a:t>
            </a:r>
            <a:r>
              <a:rPr lang="et-EE" sz="1400" b="1" dirty="0" err="1">
                <a:solidFill>
                  <a:schemeClr val="accent2"/>
                </a:solidFill>
                <a:latin typeface="Tahoma" pitchFamily="34" charset="0"/>
              </a:rPr>
              <a:t>535</a:t>
            </a:r>
            <a:r>
              <a:rPr lang="et-EE" sz="1400" b="1" dirty="0">
                <a:solidFill>
                  <a:schemeClr val="accent2"/>
                </a:solidFill>
                <a:latin typeface="Tahoma" pitchFamily="34" charset="0"/>
              </a:rPr>
              <a:t> °C</a:t>
            </a:r>
          </a:p>
          <a:p>
            <a:pPr defTabSz="914400">
              <a:spcBef>
                <a:spcPct val="50000"/>
              </a:spcBef>
            </a:pPr>
            <a:r>
              <a:rPr lang="el-GR" sz="1400" b="1" dirty="0">
                <a:solidFill>
                  <a:schemeClr val="accent2"/>
                </a:solidFill>
                <a:latin typeface="Times New Roman" pitchFamily="18" charset="0"/>
                <a:cs typeface="Times New Roman" pitchFamily="18" charset="0"/>
              </a:rPr>
              <a:t>η</a:t>
            </a:r>
            <a:r>
              <a:rPr lang="et-EE" sz="1400" b="1" dirty="0">
                <a:solidFill>
                  <a:schemeClr val="accent2"/>
                </a:solidFill>
                <a:latin typeface="Tahoma" pitchFamily="34" charset="0"/>
              </a:rPr>
              <a:t>	~36</a:t>
            </a:r>
            <a:r>
              <a:rPr lang="et-EE" sz="1400" b="1" dirty="0" smtClean="0">
                <a:solidFill>
                  <a:schemeClr val="accent2"/>
                </a:solidFill>
                <a:latin typeface="Tahoma" pitchFamily="34" charset="0"/>
              </a:rPr>
              <a:t>%*</a:t>
            </a:r>
            <a:endParaRPr lang="et-EE" sz="1400" b="1" dirty="0">
              <a:solidFill>
                <a:schemeClr val="accent2"/>
              </a:solidFill>
              <a:latin typeface="Tahoma" pitchFamily="34" charset="0"/>
            </a:endParaRPr>
          </a:p>
        </p:txBody>
      </p:sp>
      <p:sp>
        <p:nvSpPr>
          <p:cNvPr id="21" name="Text Box 83"/>
          <p:cNvSpPr txBox="1">
            <a:spLocks noChangeArrowheads="1"/>
          </p:cNvSpPr>
          <p:nvPr/>
        </p:nvSpPr>
        <p:spPr bwMode="auto">
          <a:xfrm>
            <a:off x="4142008" y="4072146"/>
            <a:ext cx="2024062" cy="120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lvl1pPr marL="174625" indent="-174625">
              <a:tabLst>
                <a:tab pos="1438275" algn="l"/>
              </a:tabLst>
              <a:defRPr>
                <a:solidFill>
                  <a:schemeClr val="tx1"/>
                </a:solidFill>
                <a:latin typeface="Arial" pitchFamily="34" charset="0"/>
              </a:defRPr>
            </a:lvl1pPr>
            <a:lvl2pPr>
              <a:tabLst>
                <a:tab pos="1438275" algn="l"/>
              </a:tabLst>
              <a:defRPr>
                <a:solidFill>
                  <a:schemeClr val="tx1"/>
                </a:solidFill>
                <a:latin typeface="Arial" pitchFamily="34" charset="0"/>
              </a:defRPr>
            </a:lvl2pPr>
            <a:lvl3pPr>
              <a:tabLst>
                <a:tab pos="1438275" algn="l"/>
              </a:tabLst>
              <a:defRPr>
                <a:solidFill>
                  <a:schemeClr val="tx1"/>
                </a:solidFill>
                <a:latin typeface="Arial" pitchFamily="34" charset="0"/>
              </a:defRPr>
            </a:lvl3pPr>
            <a:lvl4pPr>
              <a:tabLst>
                <a:tab pos="1438275" algn="l"/>
              </a:tabLst>
              <a:defRPr>
                <a:solidFill>
                  <a:schemeClr val="tx1"/>
                </a:solidFill>
                <a:latin typeface="Arial" pitchFamily="34" charset="0"/>
              </a:defRPr>
            </a:lvl4pPr>
            <a:lvl5pPr>
              <a:tabLst>
                <a:tab pos="1438275" algn="l"/>
              </a:tabLst>
              <a:defRPr>
                <a:solidFill>
                  <a:schemeClr val="tx1"/>
                </a:solidFill>
                <a:latin typeface="Arial" pitchFamily="34" charset="0"/>
              </a:defRPr>
            </a:lvl5pPr>
            <a:lvl6pPr fontAlgn="base">
              <a:spcBef>
                <a:spcPct val="0"/>
              </a:spcBef>
              <a:spcAft>
                <a:spcPct val="0"/>
              </a:spcAft>
              <a:tabLst>
                <a:tab pos="1438275" algn="l"/>
              </a:tabLst>
              <a:defRPr>
                <a:solidFill>
                  <a:schemeClr val="tx1"/>
                </a:solidFill>
                <a:latin typeface="Arial" pitchFamily="34" charset="0"/>
              </a:defRPr>
            </a:lvl6pPr>
            <a:lvl7pPr fontAlgn="base">
              <a:spcBef>
                <a:spcPct val="0"/>
              </a:spcBef>
              <a:spcAft>
                <a:spcPct val="0"/>
              </a:spcAft>
              <a:tabLst>
                <a:tab pos="1438275" algn="l"/>
              </a:tabLst>
              <a:defRPr>
                <a:solidFill>
                  <a:schemeClr val="tx1"/>
                </a:solidFill>
                <a:latin typeface="Arial" pitchFamily="34" charset="0"/>
              </a:defRPr>
            </a:lvl7pPr>
            <a:lvl8pPr fontAlgn="base">
              <a:spcBef>
                <a:spcPct val="0"/>
              </a:spcBef>
              <a:spcAft>
                <a:spcPct val="0"/>
              </a:spcAft>
              <a:tabLst>
                <a:tab pos="1438275" algn="l"/>
              </a:tabLst>
              <a:defRPr>
                <a:solidFill>
                  <a:schemeClr val="tx1"/>
                </a:solidFill>
                <a:latin typeface="Arial" pitchFamily="34" charset="0"/>
              </a:defRPr>
            </a:lvl8pPr>
            <a:lvl9pPr fontAlgn="base">
              <a:spcBef>
                <a:spcPct val="0"/>
              </a:spcBef>
              <a:spcAft>
                <a:spcPct val="0"/>
              </a:spcAft>
              <a:tabLst>
                <a:tab pos="1438275" algn="l"/>
              </a:tabLst>
              <a:defRPr>
                <a:solidFill>
                  <a:schemeClr val="tx1"/>
                </a:solidFill>
                <a:latin typeface="Arial" pitchFamily="34" charset="0"/>
              </a:defRPr>
            </a:lvl9pPr>
          </a:lstStyle>
          <a:p>
            <a:pPr defTabSz="914400">
              <a:spcBef>
                <a:spcPct val="50000"/>
              </a:spcBef>
            </a:pPr>
            <a:r>
              <a:rPr lang="et-EE" sz="1400" b="1" u="sng" dirty="0">
                <a:latin typeface="Tahoma" pitchFamily="34" charset="0"/>
              </a:rPr>
              <a:t>CFB, Auvere 300 MW</a:t>
            </a:r>
            <a:endParaRPr lang="et-EE" sz="1400" b="1" u="sng" dirty="0">
              <a:solidFill>
                <a:srgbClr val="000066"/>
              </a:solidFill>
              <a:latin typeface="Tahoma" pitchFamily="34" charset="0"/>
            </a:endParaRPr>
          </a:p>
          <a:p>
            <a:pPr defTabSz="914400">
              <a:spcBef>
                <a:spcPct val="50000"/>
              </a:spcBef>
            </a:pPr>
            <a:r>
              <a:rPr lang="et-EE" sz="1400" b="1" dirty="0">
                <a:solidFill>
                  <a:schemeClr val="accent2"/>
                </a:solidFill>
                <a:latin typeface="Tahoma" pitchFamily="34" charset="0"/>
              </a:rPr>
              <a:t>p = 17,8 </a:t>
            </a:r>
            <a:r>
              <a:rPr lang="et-EE" sz="1400" b="1" dirty="0" err="1">
                <a:solidFill>
                  <a:schemeClr val="accent2"/>
                </a:solidFill>
                <a:latin typeface="Tahoma" pitchFamily="34" charset="0"/>
              </a:rPr>
              <a:t>MPa</a:t>
            </a:r>
            <a:endParaRPr lang="et-EE" sz="1400" b="1" dirty="0">
              <a:solidFill>
                <a:schemeClr val="accent2"/>
              </a:solidFill>
              <a:latin typeface="Tahoma" pitchFamily="34" charset="0"/>
            </a:endParaRPr>
          </a:p>
          <a:p>
            <a:pPr defTabSz="914400">
              <a:spcBef>
                <a:spcPct val="50000"/>
              </a:spcBef>
            </a:pPr>
            <a:r>
              <a:rPr lang="et-EE" sz="1400" b="1" dirty="0">
                <a:solidFill>
                  <a:schemeClr val="accent2"/>
                </a:solidFill>
                <a:latin typeface="Tahoma" pitchFamily="34" charset="0"/>
              </a:rPr>
              <a:t>t = 543 / 568 °C</a:t>
            </a:r>
          </a:p>
          <a:p>
            <a:pPr defTabSz="914400">
              <a:spcBef>
                <a:spcPct val="50000"/>
              </a:spcBef>
            </a:pPr>
            <a:r>
              <a:rPr lang="el-GR" sz="1400" b="1" dirty="0">
                <a:solidFill>
                  <a:schemeClr val="accent2"/>
                </a:solidFill>
                <a:latin typeface="Times New Roman" pitchFamily="18" charset="0"/>
                <a:cs typeface="Times New Roman" pitchFamily="18" charset="0"/>
              </a:rPr>
              <a:t>η</a:t>
            </a:r>
            <a:r>
              <a:rPr lang="et-EE" sz="1400" b="1" dirty="0">
                <a:solidFill>
                  <a:schemeClr val="accent2"/>
                </a:solidFill>
                <a:latin typeface="Tahoma" pitchFamily="34" charset="0"/>
              </a:rPr>
              <a:t>	~40</a:t>
            </a:r>
            <a:r>
              <a:rPr lang="et-EE" sz="1400" b="1" dirty="0" smtClean="0">
                <a:solidFill>
                  <a:schemeClr val="accent2"/>
                </a:solidFill>
                <a:latin typeface="Tahoma" pitchFamily="34" charset="0"/>
              </a:rPr>
              <a:t>%*</a:t>
            </a:r>
            <a:endParaRPr lang="et-EE" sz="1400" b="1" dirty="0">
              <a:solidFill>
                <a:schemeClr val="accent2"/>
              </a:solidFill>
              <a:latin typeface="Tahoma" pitchFamily="34" charset="0"/>
            </a:endParaRPr>
          </a:p>
        </p:txBody>
      </p:sp>
      <p:sp>
        <p:nvSpPr>
          <p:cNvPr id="22" name="Rectangle 64"/>
          <p:cNvSpPr>
            <a:spLocks noChangeArrowheads="1"/>
          </p:cNvSpPr>
          <p:nvPr/>
        </p:nvSpPr>
        <p:spPr bwMode="auto">
          <a:xfrm>
            <a:off x="1938779" y="6554137"/>
            <a:ext cx="71966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t-EE" sz="1200" i="1" dirty="0" smtClean="0">
                <a:solidFill>
                  <a:schemeClr val="tx1">
                    <a:lumMod val="50000"/>
                  </a:schemeClr>
                </a:solidFill>
              </a:rPr>
              <a:t>(*) – </a:t>
            </a:r>
            <a:r>
              <a:rPr lang="en-US" sz="1200" i="1" dirty="0" smtClean="0">
                <a:solidFill>
                  <a:schemeClr val="tx1">
                    <a:lumMod val="50000"/>
                  </a:schemeClr>
                </a:solidFill>
              </a:rPr>
              <a:t>Energy unit efficiency</a:t>
            </a:r>
            <a:endParaRPr lang="en-US" sz="2400" i="1" dirty="0">
              <a:solidFill>
                <a:schemeClr val="tx1">
                  <a:lumMod val="50000"/>
                </a:schemeClr>
              </a:solidFill>
            </a:endParaRPr>
          </a:p>
        </p:txBody>
      </p:sp>
      <p:graphicFrame>
        <p:nvGraphicFramePr>
          <p:cNvPr id="23" name="Object 41"/>
          <p:cNvGraphicFramePr>
            <a:graphicFrameLocks noChangeAspect="1"/>
          </p:cNvGraphicFramePr>
          <p:nvPr>
            <p:extLst/>
          </p:nvPr>
        </p:nvGraphicFramePr>
        <p:xfrm>
          <a:off x="1805189" y="5266933"/>
          <a:ext cx="4508500" cy="1316037"/>
        </p:xfrm>
        <a:graphic>
          <a:graphicData uri="http://schemas.openxmlformats.org/presentationml/2006/ole">
            <mc:AlternateContent xmlns:mc="http://schemas.openxmlformats.org/markup-compatibility/2006">
              <mc:Choice xmlns:v="urn:schemas-microsoft-com:vml" Requires="v">
                <p:oleObj spid="_x0000_s5219" name="Document" r:id="rId7" imgW="5467728" imgH="1598817" progId="Word.Document.8">
                  <p:embed/>
                </p:oleObj>
              </mc:Choice>
              <mc:Fallback>
                <p:oleObj name="Document" r:id="rId7" imgW="5467728" imgH="1598817" progId="Word.Document.8">
                  <p:embed/>
                  <p:pic>
                    <p:nvPicPr>
                      <p:cNvPr id="0" name=""/>
                      <p:cNvPicPr>
                        <a:picLocks noChangeAspect="1" noChangeArrowheads="1"/>
                      </p:cNvPicPr>
                      <p:nvPr/>
                    </p:nvPicPr>
                    <p:blipFill>
                      <a:blip r:embed="rId8"/>
                      <a:srcRect/>
                      <a:stretch>
                        <a:fillRect/>
                      </a:stretch>
                    </p:blipFill>
                    <p:spPr bwMode="auto">
                      <a:xfrm>
                        <a:off x="1805189" y="5266933"/>
                        <a:ext cx="4508500" cy="131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 name="TextBox 23"/>
          <p:cNvSpPr txBox="1"/>
          <p:nvPr/>
        </p:nvSpPr>
        <p:spPr>
          <a:xfrm>
            <a:off x="5849407" y="5488668"/>
            <a:ext cx="1296112" cy="1077218"/>
          </a:xfrm>
          <a:prstGeom prst="rect">
            <a:avLst/>
          </a:prstGeom>
          <a:noFill/>
        </p:spPr>
        <p:txBody>
          <a:bodyPr wrap="square" rtlCol="0">
            <a:spAutoFit/>
          </a:bodyPr>
          <a:lstStyle/>
          <a:p>
            <a:r>
              <a:rPr lang="en-US" sz="3200" b="1" dirty="0" smtClean="0"/>
              <a:t>deSO</a:t>
            </a:r>
            <a:r>
              <a:rPr lang="en-US" sz="3200" b="1" baseline="-25000" dirty="0" smtClean="0"/>
              <a:t>x</a:t>
            </a:r>
            <a:endParaRPr lang="en-US" sz="3200" b="1" baseline="-25000" dirty="0"/>
          </a:p>
          <a:p>
            <a:r>
              <a:rPr lang="en-US" sz="3200" b="1" dirty="0" smtClean="0"/>
              <a:t>deNO</a:t>
            </a:r>
            <a:r>
              <a:rPr lang="en-US" sz="3200" b="1" baseline="-25000" dirty="0" smtClean="0"/>
              <a:t>x</a:t>
            </a:r>
            <a:endParaRPr lang="en-US" sz="3200" b="1" baseline="-25000" dirty="0"/>
          </a:p>
        </p:txBody>
      </p:sp>
      <p:cxnSp>
        <p:nvCxnSpPr>
          <p:cNvPr id="25" name="Straight Connector 24"/>
          <p:cNvCxnSpPr/>
          <p:nvPr/>
        </p:nvCxnSpPr>
        <p:spPr>
          <a:xfrm flipH="1" flipV="1">
            <a:off x="5809290" y="5575911"/>
            <a:ext cx="1233036" cy="3869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5849406" y="6068157"/>
            <a:ext cx="1296112" cy="4063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849546" y="5545831"/>
            <a:ext cx="1192780" cy="4287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855688" y="6098116"/>
            <a:ext cx="1251231" cy="4046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53050" y="5517237"/>
            <a:ext cx="1039789" cy="1101840"/>
          </a:xfrm>
          <a:prstGeom prst="rect">
            <a:avLst/>
          </a:prstGeom>
          <a:noFill/>
        </p:spPr>
        <p:txBody>
          <a:bodyPr wrap="square" rtlCol="0">
            <a:spAutoFit/>
          </a:bodyPr>
          <a:lstStyle/>
          <a:p>
            <a:pPr>
              <a:lnSpc>
                <a:spcPct val="80000"/>
              </a:lnSpc>
            </a:pPr>
            <a:r>
              <a:rPr lang="en-US" sz="3200" b="1" dirty="0" smtClean="0"/>
              <a:t>ESP</a:t>
            </a:r>
          </a:p>
          <a:p>
            <a:pPr>
              <a:lnSpc>
                <a:spcPct val="80000"/>
              </a:lnSpc>
            </a:pPr>
            <a:r>
              <a:rPr lang="et-EE" dirty="0" smtClean="0"/>
              <a:t>and/</a:t>
            </a:r>
            <a:r>
              <a:rPr lang="en-US" dirty="0" smtClean="0"/>
              <a:t>or</a:t>
            </a:r>
          </a:p>
          <a:p>
            <a:pPr>
              <a:lnSpc>
                <a:spcPct val="80000"/>
              </a:lnSpc>
            </a:pPr>
            <a:r>
              <a:rPr lang="en-US" sz="3200" b="1" dirty="0" smtClean="0"/>
              <a:t>FF</a:t>
            </a:r>
            <a:endParaRPr lang="en-US" sz="3200" b="1" dirty="0"/>
          </a:p>
        </p:txBody>
      </p:sp>
      <p:sp>
        <p:nvSpPr>
          <p:cNvPr id="32" name="Rectangle 81"/>
          <p:cNvSpPr>
            <a:spLocks noChangeArrowheads="1"/>
          </p:cNvSpPr>
          <p:nvPr/>
        </p:nvSpPr>
        <p:spPr bwMode="auto">
          <a:xfrm>
            <a:off x="7042326" y="266431"/>
            <a:ext cx="4459863" cy="5093403"/>
          </a:xfrm>
          <a:prstGeom prst="rect">
            <a:avLst/>
          </a:prstGeom>
          <a:solidFill>
            <a:schemeClr val="bg1"/>
          </a:solidFill>
          <a:ln>
            <a:solidFill>
              <a:schemeClr val="accent1">
                <a:lumMod val="40000"/>
                <a:lumOff val="60000"/>
              </a:schemeClr>
            </a:solidFill>
          </a:ln>
          <a:ex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3200" b="1">
              <a:solidFill>
                <a:schemeClr val="lt1"/>
              </a:solidFill>
              <a:latin typeface="+mn-lt"/>
            </a:endParaRPr>
          </a:p>
        </p:txBody>
      </p:sp>
      <p:sp>
        <p:nvSpPr>
          <p:cNvPr id="34" name="Rectangle 33"/>
          <p:cNvSpPr/>
          <p:nvPr/>
        </p:nvSpPr>
        <p:spPr>
          <a:xfrm>
            <a:off x="7145520" y="374547"/>
            <a:ext cx="4227290" cy="819298"/>
          </a:xfrm>
          <a:prstGeom prst="rect">
            <a:avLst/>
          </a:prstGeom>
          <a:effectLst>
            <a:glow rad="139700">
              <a:schemeClr val="accent1">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style>
          <a:lnRef idx="3">
            <a:schemeClr val="lt1"/>
          </a:lnRef>
          <a:fillRef idx="1">
            <a:schemeClr val="accent1"/>
          </a:fillRef>
          <a:effectRef idx="1">
            <a:schemeClr val="accent1"/>
          </a:effectRef>
          <a:fontRef idx="minor">
            <a:schemeClr val="lt1"/>
          </a:fontRef>
        </p:style>
        <p:txBody>
          <a:bodyPr rtlCol="0" anchor="ctr"/>
          <a:lstStyle/>
          <a:p>
            <a:pPr algn="ctr"/>
            <a:r>
              <a:rPr lang="et-EE" sz="1600" b="1" dirty="0" err="1" smtClean="0">
                <a:solidFill>
                  <a:schemeClr val="lt1"/>
                </a:solidFill>
              </a:rPr>
              <a:t>Outotec</a:t>
            </a:r>
            <a:r>
              <a:rPr lang="et-EE" sz="1600" b="1" dirty="0" smtClean="0">
                <a:solidFill>
                  <a:schemeClr val="lt1"/>
                </a:solidFill>
              </a:rPr>
              <a:t> </a:t>
            </a:r>
            <a:r>
              <a:rPr lang="en-US" sz="1600" b="1" dirty="0" smtClean="0">
                <a:solidFill>
                  <a:schemeClr val="lt1"/>
                </a:solidFill>
              </a:rPr>
              <a:t>CFB</a:t>
            </a:r>
            <a:r>
              <a:rPr lang="et-EE" sz="1600" b="1" dirty="0" smtClean="0">
                <a:solidFill>
                  <a:schemeClr val="lt1"/>
                </a:solidFill>
              </a:rPr>
              <a:t> </a:t>
            </a:r>
            <a:r>
              <a:rPr lang="et-EE" sz="1600" b="1" dirty="0" smtClean="0"/>
              <a:t>kolle</a:t>
            </a:r>
            <a:endParaRPr lang="et-EE" sz="1600" b="1" dirty="0" smtClean="0">
              <a:solidFill>
                <a:schemeClr val="lt1"/>
              </a:solidFill>
            </a:endParaRPr>
          </a:p>
          <a:p>
            <a:pPr algn="ctr"/>
            <a:r>
              <a:rPr lang="et-EE" sz="1600" b="1" dirty="0" smtClean="0"/>
              <a:t>2015 </a:t>
            </a:r>
            <a:endParaRPr lang="en-US" sz="1600" b="1" dirty="0">
              <a:solidFill>
                <a:schemeClr val="lt1"/>
              </a:solidFill>
            </a:endParaRPr>
          </a:p>
        </p:txBody>
      </p:sp>
      <p:sp>
        <p:nvSpPr>
          <p:cNvPr id="35" name="Text Box 69"/>
          <p:cNvSpPr txBox="1">
            <a:spLocks noChangeArrowheads="1"/>
          </p:cNvSpPr>
          <p:nvPr/>
        </p:nvSpPr>
        <p:spPr bwMode="auto">
          <a:xfrm>
            <a:off x="7145518" y="3546204"/>
            <a:ext cx="4291303" cy="163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54000" tIns="10800" rIns="54000" bIns="10800">
            <a:spAutoFit/>
          </a:bodyPr>
          <a:lstStyle>
            <a:lvl1pPr marL="174625" indent="-174625">
              <a:tabLst>
                <a:tab pos="1438275" algn="l"/>
              </a:tabLst>
              <a:defRPr>
                <a:solidFill>
                  <a:schemeClr val="tx1"/>
                </a:solidFill>
                <a:latin typeface="Arial" pitchFamily="34" charset="0"/>
              </a:defRPr>
            </a:lvl1pPr>
            <a:lvl2pPr>
              <a:tabLst>
                <a:tab pos="1438275" algn="l"/>
              </a:tabLst>
              <a:defRPr>
                <a:solidFill>
                  <a:schemeClr val="tx1"/>
                </a:solidFill>
                <a:latin typeface="Arial" pitchFamily="34" charset="0"/>
              </a:defRPr>
            </a:lvl2pPr>
            <a:lvl3pPr>
              <a:tabLst>
                <a:tab pos="1438275" algn="l"/>
              </a:tabLst>
              <a:defRPr>
                <a:solidFill>
                  <a:schemeClr val="tx1"/>
                </a:solidFill>
                <a:latin typeface="Arial" pitchFamily="34" charset="0"/>
              </a:defRPr>
            </a:lvl3pPr>
            <a:lvl4pPr>
              <a:tabLst>
                <a:tab pos="1438275" algn="l"/>
              </a:tabLst>
              <a:defRPr>
                <a:solidFill>
                  <a:schemeClr val="tx1"/>
                </a:solidFill>
                <a:latin typeface="Arial" pitchFamily="34" charset="0"/>
              </a:defRPr>
            </a:lvl4pPr>
            <a:lvl5pPr>
              <a:tabLst>
                <a:tab pos="1438275" algn="l"/>
              </a:tabLst>
              <a:defRPr>
                <a:solidFill>
                  <a:schemeClr val="tx1"/>
                </a:solidFill>
                <a:latin typeface="Arial" pitchFamily="34" charset="0"/>
              </a:defRPr>
            </a:lvl5pPr>
            <a:lvl6pPr fontAlgn="base">
              <a:spcBef>
                <a:spcPct val="0"/>
              </a:spcBef>
              <a:spcAft>
                <a:spcPct val="0"/>
              </a:spcAft>
              <a:tabLst>
                <a:tab pos="1438275" algn="l"/>
              </a:tabLst>
              <a:defRPr>
                <a:solidFill>
                  <a:schemeClr val="tx1"/>
                </a:solidFill>
                <a:latin typeface="Arial" pitchFamily="34" charset="0"/>
              </a:defRPr>
            </a:lvl6pPr>
            <a:lvl7pPr fontAlgn="base">
              <a:spcBef>
                <a:spcPct val="0"/>
              </a:spcBef>
              <a:spcAft>
                <a:spcPct val="0"/>
              </a:spcAft>
              <a:tabLst>
                <a:tab pos="1438275" algn="l"/>
              </a:tabLst>
              <a:defRPr>
                <a:solidFill>
                  <a:schemeClr val="tx1"/>
                </a:solidFill>
                <a:latin typeface="Arial" pitchFamily="34" charset="0"/>
              </a:defRPr>
            </a:lvl7pPr>
            <a:lvl8pPr fontAlgn="base">
              <a:spcBef>
                <a:spcPct val="0"/>
              </a:spcBef>
              <a:spcAft>
                <a:spcPct val="0"/>
              </a:spcAft>
              <a:tabLst>
                <a:tab pos="1438275" algn="l"/>
              </a:tabLst>
              <a:defRPr>
                <a:solidFill>
                  <a:schemeClr val="tx1"/>
                </a:solidFill>
                <a:latin typeface="Arial" pitchFamily="34" charset="0"/>
              </a:defRPr>
            </a:lvl8pPr>
            <a:lvl9pPr fontAlgn="base">
              <a:spcBef>
                <a:spcPct val="0"/>
              </a:spcBef>
              <a:spcAft>
                <a:spcPct val="0"/>
              </a:spcAft>
              <a:tabLst>
                <a:tab pos="1438275" algn="l"/>
              </a:tabLst>
              <a:defRPr>
                <a:solidFill>
                  <a:schemeClr val="tx1"/>
                </a:solidFill>
                <a:latin typeface="Arial" pitchFamily="34" charset="0"/>
              </a:defRPr>
            </a:lvl9pPr>
          </a:lstStyle>
          <a:p>
            <a:pPr defTabSz="914400">
              <a:spcBef>
                <a:spcPct val="50000"/>
              </a:spcBef>
            </a:pPr>
            <a:r>
              <a:rPr lang="et-EE" sz="1400" b="1" u="sng" dirty="0" smtClean="0">
                <a:latin typeface="Tahoma" pitchFamily="34" charset="0"/>
              </a:rPr>
              <a:t>CFB </a:t>
            </a:r>
            <a:r>
              <a:rPr lang="et-EE" sz="1400" b="1" u="sng" dirty="0" err="1" smtClean="0">
                <a:latin typeface="Tahoma" pitchFamily="34" charset="0"/>
              </a:rPr>
              <a:t>integrated</a:t>
            </a:r>
            <a:r>
              <a:rPr lang="et-EE" sz="1400" b="1" u="sng" dirty="0" smtClean="0">
                <a:latin typeface="Tahoma" pitchFamily="34" charset="0"/>
              </a:rPr>
              <a:t> </a:t>
            </a:r>
            <a:r>
              <a:rPr lang="et-EE" sz="1400" b="1" u="sng" dirty="0" err="1" smtClean="0">
                <a:latin typeface="Tahoma" pitchFamily="34" charset="0"/>
              </a:rPr>
              <a:t>into</a:t>
            </a:r>
            <a:r>
              <a:rPr lang="et-EE" sz="1400" b="1" u="sng" dirty="0" smtClean="0">
                <a:latin typeface="Tahoma" pitchFamily="34" charset="0"/>
              </a:rPr>
              <a:t> </a:t>
            </a:r>
            <a:r>
              <a:rPr lang="et-EE" sz="1400" b="1" u="sng" dirty="0" err="1" smtClean="0">
                <a:latin typeface="Tahoma" pitchFamily="34" charset="0"/>
              </a:rPr>
              <a:t>shale</a:t>
            </a:r>
            <a:r>
              <a:rPr lang="et-EE" sz="1400" b="1" u="sng" dirty="0" smtClean="0">
                <a:latin typeface="Tahoma" pitchFamily="34" charset="0"/>
              </a:rPr>
              <a:t> </a:t>
            </a:r>
            <a:r>
              <a:rPr lang="et-EE" sz="1400" b="1" u="sng" dirty="0" err="1" smtClean="0">
                <a:latin typeface="Tahoma" pitchFamily="34" charset="0"/>
              </a:rPr>
              <a:t>oil</a:t>
            </a:r>
            <a:r>
              <a:rPr lang="et-EE" sz="1400" b="1" u="sng" dirty="0" smtClean="0">
                <a:latin typeface="Tahoma" pitchFamily="34" charset="0"/>
              </a:rPr>
              <a:t> </a:t>
            </a:r>
            <a:r>
              <a:rPr lang="et-EE" sz="1400" b="1" u="sng" dirty="0" err="1" smtClean="0">
                <a:latin typeface="Tahoma" pitchFamily="34" charset="0"/>
              </a:rPr>
              <a:t>production</a:t>
            </a:r>
            <a:r>
              <a:rPr lang="et-EE" sz="1400" b="1" u="sng" dirty="0" smtClean="0">
                <a:latin typeface="Tahoma" pitchFamily="34" charset="0"/>
              </a:rPr>
              <a:t> , Enefit-280</a:t>
            </a:r>
            <a:endParaRPr lang="et-EE" sz="1400" b="1" u="sng" dirty="0">
              <a:solidFill>
                <a:srgbClr val="000066"/>
              </a:solidFill>
              <a:latin typeface="Tahoma" pitchFamily="34" charset="0"/>
            </a:endParaRPr>
          </a:p>
          <a:p>
            <a:pPr defTabSz="914400">
              <a:spcBef>
                <a:spcPct val="50000"/>
              </a:spcBef>
            </a:pPr>
            <a:r>
              <a:rPr lang="et-EE" sz="1400" b="1" dirty="0">
                <a:solidFill>
                  <a:schemeClr val="accent2"/>
                </a:solidFill>
                <a:latin typeface="Tahoma" pitchFamily="34" charset="0"/>
              </a:rPr>
              <a:t>Semi-</a:t>
            </a:r>
            <a:r>
              <a:rPr lang="et-EE" sz="1400" b="1" dirty="0" err="1">
                <a:solidFill>
                  <a:schemeClr val="accent2"/>
                </a:solidFill>
                <a:latin typeface="Tahoma" pitchFamily="34" charset="0"/>
              </a:rPr>
              <a:t>coke</a:t>
            </a:r>
            <a:r>
              <a:rPr lang="et-EE" sz="1400" b="1" dirty="0">
                <a:solidFill>
                  <a:schemeClr val="accent2"/>
                </a:solidFill>
                <a:latin typeface="Tahoma" pitchFamily="34" charset="0"/>
              </a:rPr>
              <a:t> feed: 483 °C, 556 t/h (semi-</a:t>
            </a:r>
            <a:r>
              <a:rPr lang="et-EE" sz="1400" b="1" dirty="0" err="1">
                <a:solidFill>
                  <a:schemeClr val="accent2"/>
                </a:solidFill>
                <a:latin typeface="Tahoma" pitchFamily="34" charset="0"/>
              </a:rPr>
              <a:t>coke</a:t>
            </a:r>
            <a:r>
              <a:rPr lang="et-EE" sz="1400" b="1" dirty="0">
                <a:solidFill>
                  <a:schemeClr val="accent2"/>
                </a:solidFill>
                <a:latin typeface="Tahoma" pitchFamily="34" charset="0"/>
              </a:rPr>
              <a:t> + </a:t>
            </a:r>
            <a:r>
              <a:rPr lang="et-EE" sz="1400" b="1" dirty="0" err="1">
                <a:solidFill>
                  <a:schemeClr val="accent2"/>
                </a:solidFill>
                <a:latin typeface="Tahoma" pitchFamily="34" charset="0"/>
              </a:rPr>
              <a:t>circulating</a:t>
            </a:r>
            <a:r>
              <a:rPr lang="et-EE" sz="1400" b="1" dirty="0">
                <a:solidFill>
                  <a:schemeClr val="accent2"/>
                </a:solidFill>
                <a:latin typeface="Tahoma" pitchFamily="34" charset="0"/>
              </a:rPr>
              <a:t> </a:t>
            </a:r>
            <a:r>
              <a:rPr lang="et-EE" sz="1400" b="1" dirty="0" err="1">
                <a:solidFill>
                  <a:schemeClr val="accent2"/>
                </a:solidFill>
                <a:latin typeface="Tahoma" pitchFamily="34" charset="0"/>
              </a:rPr>
              <a:t>ash</a:t>
            </a:r>
            <a:r>
              <a:rPr lang="et-EE" sz="1400" b="1" dirty="0">
                <a:solidFill>
                  <a:schemeClr val="accent2"/>
                </a:solidFill>
                <a:latin typeface="Tahoma" pitchFamily="34" charset="0"/>
              </a:rPr>
              <a:t> 400t/h), </a:t>
            </a:r>
            <a:r>
              <a:rPr lang="et-EE" sz="1400" b="1" dirty="0" smtClean="0">
                <a:solidFill>
                  <a:schemeClr val="accent2"/>
                </a:solidFill>
                <a:latin typeface="Tahoma" pitchFamily="34" charset="0"/>
              </a:rPr>
              <a:t> HV </a:t>
            </a:r>
            <a:r>
              <a:rPr lang="et-EE" sz="1400" b="1" dirty="0">
                <a:solidFill>
                  <a:schemeClr val="accent2"/>
                </a:solidFill>
                <a:latin typeface="Tahoma" pitchFamily="34" charset="0"/>
              </a:rPr>
              <a:t>&lt; 1 MJ/kg</a:t>
            </a:r>
          </a:p>
          <a:p>
            <a:pPr defTabSz="914400">
              <a:spcBef>
                <a:spcPct val="50000"/>
              </a:spcBef>
            </a:pPr>
            <a:r>
              <a:rPr lang="et-EE" sz="1400" b="1" dirty="0">
                <a:solidFill>
                  <a:schemeClr val="accent2"/>
                </a:solidFill>
                <a:latin typeface="Tahoma" pitchFamily="34" charset="0"/>
              </a:rPr>
              <a:t>C	2.21; </a:t>
            </a:r>
            <a:r>
              <a:rPr lang="et-EE" sz="1400" b="1" dirty="0" smtClean="0">
                <a:solidFill>
                  <a:schemeClr val="accent2"/>
                </a:solidFill>
                <a:latin typeface="Tahoma" pitchFamily="34" charset="0"/>
              </a:rPr>
              <a:t>	H 0.14</a:t>
            </a:r>
            <a:r>
              <a:rPr lang="et-EE" sz="1400" b="1" dirty="0">
                <a:solidFill>
                  <a:schemeClr val="accent2"/>
                </a:solidFill>
                <a:latin typeface="Tahoma" pitchFamily="34" charset="0"/>
              </a:rPr>
              <a:t>; </a:t>
            </a:r>
            <a:r>
              <a:rPr lang="et-EE" sz="1400" b="1" dirty="0" smtClean="0">
                <a:solidFill>
                  <a:schemeClr val="accent2"/>
                </a:solidFill>
                <a:latin typeface="Tahoma" pitchFamily="34" charset="0"/>
              </a:rPr>
              <a:t>	S 0.33</a:t>
            </a:r>
            <a:endParaRPr lang="et-EE" sz="1400" b="1" dirty="0">
              <a:solidFill>
                <a:schemeClr val="accent2"/>
              </a:solidFill>
              <a:latin typeface="Tahoma" pitchFamily="34" charset="0"/>
            </a:endParaRPr>
          </a:p>
          <a:p>
            <a:pPr defTabSz="914400">
              <a:spcBef>
                <a:spcPct val="50000"/>
              </a:spcBef>
            </a:pPr>
            <a:r>
              <a:rPr lang="et-EE" sz="1400" b="1" dirty="0" err="1">
                <a:solidFill>
                  <a:schemeClr val="accent2"/>
                </a:solidFill>
                <a:latin typeface="Tahoma" pitchFamily="34" charset="0"/>
              </a:rPr>
              <a:t>Heat</a:t>
            </a:r>
            <a:r>
              <a:rPr lang="et-EE" sz="1400" b="1" dirty="0">
                <a:solidFill>
                  <a:schemeClr val="accent2"/>
                </a:solidFill>
                <a:latin typeface="Tahoma" pitchFamily="34" charset="0"/>
              </a:rPr>
              <a:t> </a:t>
            </a:r>
            <a:r>
              <a:rPr lang="et-EE" sz="1400" b="1" dirty="0" err="1">
                <a:solidFill>
                  <a:schemeClr val="accent2"/>
                </a:solidFill>
                <a:latin typeface="Tahoma" pitchFamily="34" charset="0"/>
              </a:rPr>
              <a:t>input</a:t>
            </a:r>
            <a:r>
              <a:rPr lang="et-EE" sz="1400" b="1" dirty="0">
                <a:solidFill>
                  <a:schemeClr val="accent2"/>
                </a:solidFill>
                <a:latin typeface="Tahoma" pitchFamily="34" charset="0"/>
              </a:rPr>
              <a:t> ca 150 MW</a:t>
            </a:r>
          </a:p>
        </p:txBody>
      </p:sp>
      <p:pic>
        <p:nvPicPr>
          <p:cNvPr id="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35704" y="1408112"/>
            <a:ext cx="909688" cy="195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5"/>
          <p:cNvPicPr>
            <a:picLocks noChangeAspect="1"/>
          </p:cNvPicPr>
          <p:nvPr/>
        </p:nvPicPr>
        <p:blipFill>
          <a:blip r:embed="rId10"/>
          <a:stretch>
            <a:fillRect/>
          </a:stretch>
        </p:blipFill>
        <p:spPr>
          <a:xfrm>
            <a:off x="9175507" y="4866214"/>
            <a:ext cx="3016493" cy="1807189"/>
          </a:xfrm>
          <a:prstGeom prst="rect">
            <a:avLst/>
          </a:prstGeom>
        </p:spPr>
      </p:pic>
      <p:pic>
        <p:nvPicPr>
          <p:cNvPr id="37" name="Picture 36"/>
          <p:cNvPicPr>
            <a:picLocks noChangeAspect="1"/>
          </p:cNvPicPr>
          <p:nvPr/>
        </p:nvPicPr>
        <p:blipFill rotWithShape="1">
          <a:blip r:embed="rId11"/>
          <a:srcRect r="41963"/>
          <a:stretch/>
        </p:blipFill>
        <p:spPr>
          <a:xfrm>
            <a:off x="7521947" y="1327757"/>
            <a:ext cx="1485920" cy="1680411"/>
          </a:xfrm>
          <a:prstGeom prst="rect">
            <a:avLst/>
          </a:prstGeom>
        </p:spPr>
      </p:pic>
      <p:sp>
        <p:nvSpPr>
          <p:cNvPr id="2" name="TextBox 1"/>
          <p:cNvSpPr txBox="1"/>
          <p:nvPr/>
        </p:nvSpPr>
        <p:spPr>
          <a:xfrm>
            <a:off x="3944393" y="570849"/>
            <a:ext cx="2600403" cy="1200329"/>
          </a:xfrm>
          <a:prstGeom prst="rect">
            <a:avLst/>
          </a:prstGeom>
          <a:solidFill>
            <a:schemeClr val="accent1"/>
          </a:solidFill>
        </p:spPr>
        <p:txBody>
          <a:bodyPr wrap="square" rtlCol="0">
            <a:spAutoFit/>
          </a:bodyPr>
          <a:lstStyle/>
          <a:p>
            <a:r>
              <a:rPr lang="et-EE" sz="3600" b="1" dirty="0" smtClean="0"/>
              <a:t>Töökindluse probleemid</a:t>
            </a:r>
            <a:endParaRPr lang="en-US" sz="3600" b="1" dirty="0"/>
          </a:p>
        </p:txBody>
      </p:sp>
      <p:sp>
        <p:nvSpPr>
          <p:cNvPr id="31" name="TextBox 30"/>
          <p:cNvSpPr txBox="1"/>
          <p:nvPr/>
        </p:nvSpPr>
        <p:spPr>
          <a:xfrm>
            <a:off x="7042326" y="431934"/>
            <a:ext cx="4459863" cy="1754326"/>
          </a:xfrm>
          <a:prstGeom prst="rect">
            <a:avLst/>
          </a:prstGeom>
          <a:solidFill>
            <a:schemeClr val="accent1"/>
          </a:solidFill>
        </p:spPr>
        <p:txBody>
          <a:bodyPr wrap="square" rtlCol="0">
            <a:spAutoFit/>
          </a:bodyPr>
          <a:lstStyle/>
          <a:p>
            <a:r>
              <a:rPr lang="et-EE" sz="3600" b="1" dirty="0" smtClean="0"/>
              <a:t>Töötab projektvõimsusest väiksemal koormusel</a:t>
            </a:r>
            <a:endParaRPr lang="en-US" sz="3600" b="1" dirty="0"/>
          </a:p>
        </p:txBody>
      </p:sp>
      <p:pic>
        <p:nvPicPr>
          <p:cNvPr id="3" name="Picture 2"/>
          <p:cNvPicPr>
            <a:picLocks noChangeAspect="1"/>
          </p:cNvPicPr>
          <p:nvPr/>
        </p:nvPicPr>
        <p:blipFill>
          <a:blip r:embed="rId12"/>
          <a:stretch>
            <a:fillRect/>
          </a:stretch>
        </p:blipFill>
        <p:spPr>
          <a:xfrm>
            <a:off x="0" y="894843"/>
            <a:ext cx="12182524" cy="6003131"/>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93" y="-53865"/>
            <a:ext cx="7002194" cy="3935233"/>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16398" y="2857748"/>
            <a:ext cx="7024694" cy="3947878"/>
          </a:xfrm>
          <a:prstGeom prst="rect">
            <a:avLst/>
          </a:prstGeom>
        </p:spPr>
      </p:pic>
      <p:pic>
        <p:nvPicPr>
          <p:cNvPr id="10" name="Picture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1172" y="3305010"/>
            <a:ext cx="4661453" cy="3496090"/>
          </a:xfrm>
          <a:prstGeom prst="rect">
            <a:avLst/>
          </a:prstGeom>
        </p:spPr>
      </p:pic>
      <p:sp>
        <p:nvSpPr>
          <p:cNvPr id="33" name="TextBox 32"/>
          <p:cNvSpPr txBox="1"/>
          <p:nvPr/>
        </p:nvSpPr>
        <p:spPr>
          <a:xfrm>
            <a:off x="278420" y="291913"/>
            <a:ext cx="2600403" cy="1754326"/>
          </a:xfrm>
          <a:prstGeom prst="rect">
            <a:avLst/>
          </a:prstGeom>
          <a:solidFill>
            <a:schemeClr val="accent1"/>
          </a:solidFill>
        </p:spPr>
        <p:txBody>
          <a:bodyPr wrap="square" rtlCol="0">
            <a:spAutoFit/>
          </a:bodyPr>
          <a:lstStyle/>
          <a:p>
            <a:r>
              <a:rPr lang="et-EE" sz="3600" b="1" dirty="0" smtClean="0"/>
              <a:t>Tohutu panus </a:t>
            </a:r>
            <a:r>
              <a:rPr lang="et-EE" sz="3600" b="1" dirty="0" err="1" smtClean="0"/>
              <a:t>TjaA</a:t>
            </a:r>
            <a:r>
              <a:rPr lang="et-EE" sz="3600" b="1" dirty="0" smtClean="0"/>
              <a:t> tegevusse</a:t>
            </a:r>
            <a:endParaRPr lang="en-US" sz="3600" b="1" dirty="0"/>
          </a:p>
        </p:txBody>
      </p:sp>
      <p:sp>
        <p:nvSpPr>
          <p:cNvPr id="38" name="TextBox 37"/>
          <p:cNvSpPr txBox="1"/>
          <p:nvPr/>
        </p:nvSpPr>
        <p:spPr>
          <a:xfrm>
            <a:off x="2480054" y="-1786"/>
            <a:ext cx="7122130" cy="461665"/>
          </a:xfrm>
          <a:prstGeom prst="rect">
            <a:avLst/>
          </a:prstGeom>
          <a:solidFill>
            <a:schemeClr val="accent1"/>
          </a:solidFill>
        </p:spPr>
        <p:txBody>
          <a:bodyPr wrap="square" rtlCol="0">
            <a:spAutoFit/>
          </a:bodyPr>
          <a:lstStyle/>
          <a:p>
            <a:r>
              <a:rPr lang="et-EE" sz="2400" b="1" dirty="0" smtClean="0"/>
              <a:t>Põlemisprotsesside keerukuse alahindamine</a:t>
            </a:r>
            <a:endParaRPr lang="en-US" sz="2400" b="1" dirty="0"/>
          </a:p>
        </p:txBody>
      </p:sp>
    </p:spTree>
    <p:extLst>
      <p:ext uri="{BB962C8B-B14F-4D97-AF65-F5344CB8AC3E}">
        <p14:creationId xmlns:p14="http://schemas.microsoft.com/office/powerpoint/2010/main" val="2182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33" grpId="0" animBg="1"/>
      <p:bldP spid="3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2971800" y="3886200"/>
            <a:ext cx="7162800" cy="1828800"/>
          </a:xfrm>
        </p:spPr>
        <p:txBody>
          <a:bodyPr/>
          <a:lstStyle/>
          <a:p>
            <a:pPr marL="0" indent="0"/>
            <a:endParaRPr lang="et-EE" sz="1600" dirty="0"/>
          </a:p>
          <a:p>
            <a:pPr marL="0" indent="0"/>
            <a:endParaRPr lang="et-EE" sz="1600" dirty="0"/>
          </a:p>
          <a:p>
            <a:pPr marL="0" indent="0"/>
            <a:endParaRPr lang="et-EE" sz="1600" dirty="0"/>
          </a:p>
        </p:txBody>
      </p:sp>
      <p:sp>
        <p:nvSpPr>
          <p:cNvPr id="5" name="Rectangle 2"/>
          <p:cNvSpPr txBox="1">
            <a:spLocks noChangeArrowheads="1"/>
          </p:cNvSpPr>
          <p:nvPr/>
        </p:nvSpPr>
        <p:spPr bwMode="auto">
          <a:xfrm>
            <a:off x="3466650" y="35258"/>
            <a:ext cx="6363149"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eaLnBrk="1" hangingPunct="1"/>
            <a:r>
              <a:rPr lang="et-EE" sz="3200" b="1" dirty="0">
                <a:solidFill>
                  <a:srgbClr val="990000"/>
                </a:solidFill>
                <a:latin typeface="Futura PT Heavy" charset="0"/>
                <a:ea typeface="Futura PT Heavy" charset="0"/>
                <a:cs typeface="Futura PT Heavy" charset="0"/>
              </a:rPr>
              <a:t>Kokkuvõtteks</a:t>
            </a:r>
            <a:endParaRPr lang="en-US" sz="3200" b="1" dirty="0">
              <a:solidFill>
                <a:srgbClr val="990000"/>
              </a:solidFill>
              <a:latin typeface="Futura PT Heavy" charset="0"/>
              <a:ea typeface="Futura PT Heavy" charset="0"/>
              <a:cs typeface="Futura PT Heavy" charset="0"/>
            </a:endParaRPr>
          </a:p>
        </p:txBody>
      </p:sp>
      <p:sp>
        <p:nvSpPr>
          <p:cNvPr id="4" name="Content Placeholder 2"/>
          <p:cNvSpPr txBox="1">
            <a:spLocks/>
          </p:cNvSpPr>
          <p:nvPr/>
        </p:nvSpPr>
        <p:spPr>
          <a:xfrm>
            <a:off x="272718" y="604444"/>
            <a:ext cx="11790946" cy="6069072"/>
          </a:xfrm>
          <a:prstGeom prst="rect">
            <a:avLst/>
          </a:prstGeom>
        </p:spPr>
        <p:txBody>
          <a:bodyPr lIns="117226" tIns="58613" rIns="117226" bIns="58613">
            <a:normAutofit fontScale="77500" lnSpcReduction="20000"/>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charset="0"/>
              <a:buNone/>
            </a:pPr>
            <a:r>
              <a:rPr lang="et-EE" sz="2600" dirty="0" smtClean="0">
                <a:latin typeface="Futura PT Book"/>
              </a:rPr>
              <a:t>Meie loodusressurss</a:t>
            </a:r>
            <a:r>
              <a:rPr lang="et-EE" sz="2600" dirty="0" smtClean="0">
                <a:latin typeface="Futura PT Book"/>
              </a:rPr>
              <a:t> </a:t>
            </a:r>
            <a:r>
              <a:rPr lang="et-EE" sz="2600" dirty="0" smtClean="0">
                <a:latin typeface="Futura PT Book"/>
              </a:rPr>
              <a:t>muutub väärtuseks kui me teame tema olemasolu, omadusi, mahtu ja paiknemist ning oskame seda keskkonnasäästlikult kasutada</a:t>
            </a:r>
          </a:p>
          <a:p>
            <a:pPr marL="0" indent="0">
              <a:buFont typeface="Arial" charset="0"/>
              <a:buNone/>
            </a:pPr>
            <a:endParaRPr lang="et-EE" sz="2600" dirty="0" smtClean="0">
              <a:latin typeface="Futura PT Book"/>
            </a:endParaRPr>
          </a:p>
          <a:p>
            <a:pPr marL="0" indent="0">
              <a:buFont typeface="Arial" charset="0"/>
              <a:buNone/>
            </a:pPr>
            <a:r>
              <a:rPr lang="et-EE" sz="2600" dirty="0" smtClean="0">
                <a:latin typeface="Futura PT Book"/>
              </a:rPr>
              <a:t>Kui midagi uurida, siis ei tähenda, et seda peaks hakkama kohe </a:t>
            </a:r>
            <a:r>
              <a:rPr lang="et-EE" sz="2600" dirty="0" smtClean="0">
                <a:latin typeface="Futura PT Book"/>
              </a:rPr>
              <a:t>kasutama</a:t>
            </a:r>
          </a:p>
          <a:p>
            <a:pPr marL="0" indent="0">
              <a:buFont typeface="Arial" charset="0"/>
              <a:buNone/>
            </a:pPr>
            <a:endParaRPr lang="et-EE" sz="2600" dirty="0">
              <a:latin typeface="Futura PT Book"/>
            </a:endParaRPr>
          </a:p>
          <a:p>
            <a:pPr marL="0" indent="0">
              <a:buNone/>
            </a:pPr>
            <a:r>
              <a:rPr lang="et-EE" sz="2600" dirty="0">
                <a:latin typeface="Futura PT Book"/>
              </a:rPr>
              <a:t>Põlevkivi andis meile energiajulgeoleku? Kas me soovime seda ka tulevikus, on poliitiline otsus, sest </a:t>
            </a:r>
            <a:r>
              <a:rPr lang="et-EE" sz="2600" dirty="0" err="1">
                <a:latin typeface="Futura PT Book"/>
              </a:rPr>
              <a:t>TjaA-sse</a:t>
            </a:r>
            <a:r>
              <a:rPr lang="et-EE" sz="2600" dirty="0">
                <a:latin typeface="Futura PT Book"/>
              </a:rPr>
              <a:t> panustades suudame välja töötada sobivad CCUS </a:t>
            </a:r>
            <a:r>
              <a:rPr lang="et-EE" sz="2600" dirty="0" smtClean="0">
                <a:latin typeface="Futura PT Book"/>
              </a:rPr>
              <a:t>lahendused</a:t>
            </a:r>
            <a:endParaRPr lang="et-EE" sz="2600" dirty="0" smtClean="0">
              <a:latin typeface="Futura PT Book"/>
            </a:endParaRPr>
          </a:p>
          <a:p>
            <a:pPr marL="0" indent="0">
              <a:buNone/>
            </a:pPr>
            <a:endParaRPr lang="et-EE" sz="2600" dirty="0" smtClean="0">
              <a:latin typeface="Futura PT Book"/>
            </a:endParaRPr>
          </a:p>
          <a:p>
            <a:pPr marL="0" indent="0">
              <a:buNone/>
            </a:pPr>
            <a:r>
              <a:rPr lang="et-EE" sz="2600" dirty="0" smtClean="0">
                <a:latin typeface="Futura PT Book"/>
              </a:rPr>
              <a:t>Põlevkivi energeetika </a:t>
            </a:r>
            <a:r>
              <a:rPr lang="et-EE" sz="2600" dirty="0" smtClean="0">
                <a:latin typeface="Futura PT Book"/>
              </a:rPr>
              <a:t>tulevik – vajalik õlitehase jääkide utiliseerimiseks</a:t>
            </a:r>
            <a:endParaRPr lang="et-EE" sz="2600" dirty="0" smtClean="0">
              <a:latin typeface="Futura PT Book"/>
            </a:endParaRPr>
          </a:p>
          <a:p>
            <a:pPr marL="0" indent="0">
              <a:buNone/>
            </a:pPr>
            <a:r>
              <a:rPr lang="et-EE" sz="2600" dirty="0">
                <a:latin typeface="Futura PT Book"/>
              </a:rPr>
              <a:t>	</a:t>
            </a:r>
            <a:r>
              <a:rPr lang="et-EE" sz="2600" dirty="0" smtClean="0">
                <a:latin typeface="Futura PT Book"/>
              </a:rPr>
              <a:t>- CCS </a:t>
            </a:r>
            <a:r>
              <a:rPr lang="et-EE" sz="2600" dirty="0">
                <a:latin typeface="Futura PT Book"/>
              </a:rPr>
              <a:t>või </a:t>
            </a:r>
            <a:r>
              <a:rPr lang="et-EE" sz="2600" dirty="0" smtClean="0">
                <a:latin typeface="Futura PT Book"/>
              </a:rPr>
              <a:t>CCU koos CFB tehnoloogiaga</a:t>
            </a:r>
          </a:p>
          <a:p>
            <a:pPr marL="0" indent="0">
              <a:buNone/>
            </a:pPr>
            <a:r>
              <a:rPr lang="et-EE" sz="2600" dirty="0">
                <a:latin typeface="Futura PT Book"/>
              </a:rPr>
              <a:t>	</a:t>
            </a:r>
            <a:r>
              <a:rPr lang="et-EE" sz="2600" dirty="0" smtClean="0">
                <a:latin typeface="Futura PT Book"/>
              </a:rPr>
              <a:t>-rakendades CCS või CCU tehnoloogiat koos </a:t>
            </a:r>
            <a:r>
              <a:rPr lang="et-EE" sz="2600" dirty="0" err="1" smtClean="0">
                <a:latin typeface="Futura PT Book"/>
              </a:rPr>
              <a:t>biomassi</a:t>
            </a:r>
            <a:r>
              <a:rPr lang="et-EE" sz="2600" dirty="0" smtClean="0">
                <a:latin typeface="Futura PT Book"/>
              </a:rPr>
              <a:t> ja põlevkivi koospõletusega võiks olla võimalik saavutada negatiivne CO</a:t>
            </a:r>
            <a:r>
              <a:rPr lang="et-EE" sz="2600" baseline="-25000" dirty="0" smtClean="0">
                <a:latin typeface="Futura PT Book"/>
              </a:rPr>
              <a:t>2</a:t>
            </a:r>
            <a:r>
              <a:rPr lang="et-EE" sz="2600" dirty="0" smtClean="0">
                <a:latin typeface="Futura PT Book"/>
              </a:rPr>
              <a:t> </a:t>
            </a:r>
            <a:r>
              <a:rPr lang="et-EE" sz="2600" dirty="0" smtClean="0">
                <a:latin typeface="Futura PT Book"/>
              </a:rPr>
              <a:t>emissioon</a:t>
            </a:r>
          </a:p>
          <a:p>
            <a:pPr marL="0" indent="0">
              <a:buNone/>
            </a:pPr>
            <a:endParaRPr lang="et-EE" sz="2600" dirty="0">
              <a:latin typeface="Futura PT Book"/>
            </a:endParaRPr>
          </a:p>
          <a:p>
            <a:pPr marL="0" indent="0">
              <a:buNone/>
            </a:pPr>
            <a:r>
              <a:rPr lang="et-EE" sz="2600" dirty="0" smtClean="0">
                <a:latin typeface="Futura PT Book"/>
              </a:rPr>
              <a:t>Riik peab teaduse ja arenduse sektorisse sekkuma, sest pole ettevõtteid, kes suudaks sellesse valdkonda panustada</a:t>
            </a:r>
          </a:p>
          <a:p>
            <a:pPr marL="0" indent="0">
              <a:buNone/>
            </a:pPr>
            <a:endParaRPr lang="et-EE" sz="2600" dirty="0" smtClean="0">
              <a:latin typeface="Futura PT Book"/>
            </a:endParaRPr>
          </a:p>
          <a:p>
            <a:pPr marL="0" indent="0">
              <a:buNone/>
            </a:pPr>
            <a:r>
              <a:rPr lang="et-EE" sz="2600" dirty="0" smtClean="0">
                <a:latin typeface="Futura PT Book"/>
              </a:rPr>
              <a:t>Energiajulgeolekut ei tohiks alahinnata</a:t>
            </a:r>
          </a:p>
          <a:p>
            <a:pPr marL="0" indent="0">
              <a:buNone/>
            </a:pPr>
            <a:endParaRPr lang="et-EE" sz="2600" dirty="0" smtClean="0">
              <a:latin typeface="Futura PT Book"/>
            </a:endParaRPr>
          </a:p>
          <a:p>
            <a:pPr marL="0" indent="0">
              <a:buNone/>
            </a:pPr>
            <a:r>
              <a:rPr lang="et-EE" sz="2600" dirty="0" smtClean="0">
                <a:latin typeface="Futura PT Book"/>
              </a:rPr>
              <a:t>	PS! Ei </a:t>
            </a:r>
            <a:r>
              <a:rPr lang="et-EE" sz="2600" dirty="0">
                <a:latin typeface="Futura PT Book"/>
              </a:rPr>
              <a:t>saa võrrelda õli- ja elektritootmise kasutegureid, sest need pole ühisel </a:t>
            </a:r>
            <a:r>
              <a:rPr lang="et-EE" sz="2600" dirty="0" smtClean="0">
                <a:latin typeface="Futura PT Book"/>
              </a:rPr>
              <a:t>nimetajal</a:t>
            </a:r>
            <a:endParaRPr lang="et-EE" sz="2600" dirty="0">
              <a:latin typeface="Futura PT Book"/>
            </a:endParaRPr>
          </a:p>
          <a:p>
            <a:pPr marL="0" indent="0">
              <a:buFont typeface="Arial" charset="0"/>
              <a:buNone/>
            </a:pPr>
            <a:endParaRPr lang="et-EE" sz="2600" dirty="0" smtClean="0">
              <a:latin typeface="Futura PT Book"/>
            </a:endParaRPr>
          </a:p>
          <a:p>
            <a:pPr marL="0" indent="0">
              <a:buFont typeface="Arial" charset="0"/>
              <a:buNone/>
            </a:pPr>
            <a:endParaRPr lang="et-EE" sz="2600" dirty="0" smtClean="0">
              <a:latin typeface="Futura PT Book"/>
            </a:endParaRPr>
          </a:p>
          <a:p>
            <a:endParaRPr lang="et-EE" sz="3100" dirty="0" smtClean="0"/>
          </a:p>
          <a:p>
            <a:endParaRPr lang="et-EE" sz="3100" dirty="0" smtClean="0"/>
          </a:p>
          <a:p>
            <a:endParaRPr lang="et-EE" sz="3100" dirty="0" smtClean="0"/>
          </a:p>
          <a:p>
            <a:endParaRPr lang="et-EE" sz="3100" dirty="0"/>
          </a:p>
        </p:txBody>
      </p:sp>
    </p:spTree>
    <p:extLst>
      <p:ext uri="{BB962C8B-B14F-4D97-AF65-F5344CB8AC3E}">
        <p14:creationId xmlns:p14="http://schemas.microsoft.com/office/powerpoint/2010/main" val="170162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 calcmode="lin" valueType="num">
                                      <p:cBhvr additive="base">
                                        <p:cTn id="43"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 calcmode="lin" valueType="num">
                                      <p:cBhvr additive="base">
                                        <p:cTn id="49"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anim calcmode="lin" valueType="num">
                                      <p:cBhvr additive="base">
                                        <p:cTn id="5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41080" y="2609850"/>
            <a:ext cx="3186112" cy="424815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273" y="544940"/>
            <a:ext cx="4237512" cy="6397812"/>
          </a:xfrm>
          <a:prstGeom prst="rect">
            <a:avLst/>
          </a:prstGeom>
        </p:spPr>
      </p:pic>
      <p:sp>
        <p:nvSpPr>
          <p:cNvPr id="356354" name="Rectangle 1026"/>
          <p:cNvSpPr>
            <a:spLocks noGrp="1" noChangeArrowheads="1"/>
          </p:cNvSpPr>
          <p:nvPr>
            <p:ph type="title"/>
          </p:nvPr>
        </p:nvSpPr>
        <p:spPr>
          <a:xfrm>
            <a:off x="4556760" y="-18528"/>
            <a:ext cx="7635240" cy="787212"/>
          </a:xfrm>
        </p:spPr>
        <p:txBody>
          <a:bodyPr/>
          <a:lstStyle/>
          <a:p>
            <a:pPr algn="r"/>
            <a:r>
              <a:rPr lang="et-EE" altLang="en-US" sz="3600" dirty="0" smtClean="0"/>
              <a:t>CCUS - </a:t>
            </a:r>
            <a:r>
              <a:rPr lang="en-US" altLang="en-US" sz="3600" dirty="0" smtClean="0"/>
              <a:t>60kW</a:t>
            </a:r>
            <a:r>
              <a:rPr lang="en-US" altLang="en-US" sz="3600" baseline="-25000" dirty="0" smtClean="0"/>
              <a:t>th</a:t>
            </a:r>
            <a:r>
              <a:rPr lang="en-US" altLang="en-US" sz="3600" dirty="0" smtClean="0"/>
              <a:t> </a:t>
            </a:r>
            <a:r>
              <a:rPr lang="en-US" altLang="en-US" sz="3600" dirty="0" smtClean="0"/>
              <a:t>CFB Test Facility </a:t>
            </a:r>
            <a:endParaRPr lang="en-US" altLang="en-US" sz="3600" dirty="0"/>
          </a:p>
        </p:txBody>
      </p:sp>
      <p:pic>
        <p:nvPicPr>
          <p:cNvPr id="9" name="Picture 8"/>
          <p:cNvPicPr>
            <a:picLocks noChangeAspect="1"/>
          </p:cNvPicPr>
          <p:nvPr/>
        </p:nvPicPr>
        <p:blipFill>
          <a:blip r:embed="rId4"/>
          <a:stretch>
            <a:fillRect/>
          </a:stretch>
        </p:blipFill>
        <p:spPr>
          <a:xfrm>
            <a:off x="8641080" y="544940"/>
            <a:ext cx="3048000" cy="2028376"/>
          </a:xfrm>
          <a:prstGeom prst="rect">
            <a:avLst/>
          </a:prstGeom>
        </p:spPr>
      </p:pic>
      <p:pic>
        <p:nvPicPr>
          <p:cNvPr id="6" name="Picture 5"/>
          <p:cNvPicPr>
            <a:picLocks noChangeAspect="1"/>
          </p:cNvPicPr>
          <p:nvPr/>
        </p:nvPicPr>
        <p:blipFill>
          <a:blip r:embed="rId5"/>
          <a:stretch>
            <a:fillRect/>
          </a:stretch>
        </p:blipFill>
        <p:spPr>
          <a:xfrm>
            <a:off x="-1" y="0"/>
            <a:ext cx="4556761" cy="2609850"/>
          </a:xfrm>
          <a:prstGeom prst="rect">
            <a:avLst/>
          </a:prstGeom>
        </p:spPr>
      </p:pic>
      <p:sp>
        <p:nvSpPr>
          <p:cNvPr id="7" name="Title 1"/>
          <p:cNvSpPr txBox="1">
            <a:spLocks/>
          </p:cNvSpPr>
          <p:nvPr/>
        </p:nvSpPr>
        <p:spPr>
          <a:xfrm>
            <a:off x="0" y="4058703"/>
            <a:ext cx="4411580" cy="720154"/>
          </a:xfrm>
          <a:prstGeom prst="rect">
            <a:avLst/>
          </a:prstGeom>
        </p:spPr>
        <p:txBody>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pPr algn="ctr"/>
            <a:r>
              <a:rPr lang="et-EE" altLang="en-US" sz="4000" b="1" kern="0" dirty="0" smtClean="0">
                <a:solidFill>
                  <a:srgbClr val="00B0F0"/>
                </a:solidFill>
                <a:latin typeface="Calibri" pitchFamily="34" charset="0"/>
              </a:rPr>
              <a:t>Tänan </a:t>
            </a:r>
            <a:r>
              <a:rPr lang="et-EE" altLang="en-US" sz="4000" b="1" kern="0" dirty="0" smtClean="0">
                <a:solidFill>
                  <a:srgbClr val="00B0F0"/>
                </a:solidFill>
                <a:latin typeface="Calibri" pitchFamily="34" charset="0"/>
              </a:rPr>
              <a:t>tähelepanu</a:t>
            </a:r>
          </a:p>
          <a:p>
            <a:pPr algn="ctr"/>
            <a:r>
              <a:rPr lang="et-EE" altLang="en-US" sz="4000" b="1" kern="0" dirty="0" smtClean="0">
                <a:solidFill>
                  <a:srgbClr val="00B0F0"/>
                </a:solidFill>
                <a:latin typeface="Calibri" pitchFamily="34" charset="0"/>
              </a:rPr>
              <a:t>eest</a:t>
            </a:r>
            <a:r>
              <a:rPr lang="en-US" altLang="en-US" sz="4000" b="1" kern="0" dirty="0" smtClean="0">
                <a:solidFill>
                  <a:srgbClr val="00B0F0"/>
                </a:solidFill>
                <a:latin typeface="Calibri" pitchFamily="34" charset="0"/>
              </a:rPr>
              <a:t>!</a:t>
            </a:r>
            <a:endParaRPr lang="en-US" altLang="en-US" sz="4000" b="1" kern="0" dirty="0">
              <a:solidFill>
                <a:srgbClr val="00B0F0"/>
              </a:solidFill>
              <a:latin typeface="Calibri" pitchFamily="34" charset="0"/>
            </a:endParaRPr>
          </a:p>
        </p:txBody>
      </p:sp>
      <p:sp>
        <p:nvSpPr>
          <p:cNvPr id="8" name="Title 1"/>
          <p:cNvSpPr txBox="1">
            <a:spLocks/>
          </p:cNvSpPr>
          <p:nvPr/>
        </p:nvSpPr>
        <p:spPr bwMode="auto">
          <a:xfrm>
            <a:off x="390279" y="6251773"/>
            <a:ext cx="3788699" cy="720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kern="1200">
                <a:solidFill>
                  <a:schemeClr val="tx1"/>
                </a:solidFill>
                <a:latin typeface="Verdana"/>
                <a:ea typeface="Verdana" pitchFamily="34" charset="0"/>
                <a:cs typeface="Verdana"/>
              </a:defRPr>
            </a:lvl1pPr>
            <a:lvl2pPr algn="l" defTabSz="457200" rtl="0" eaLnBrk="1" fontAlgn="base" hangingPunct="1">
              <a:spcBef>
                <a:spcPct val="0"/>
              </a:spcBef>
              <a:spcAft>
                <a:spcPct val="0"/>
              </a:spcAft>
              <a:defRPr sz="3200">
                <a:solidFill>
                  <a:schemeClr val="tx1"/>
                </a:solidFill>
                <a:latin typeface="Verdana" pitchFamily="34" charset="0"/>
                <a:ea typeface="Verdana" pitchFamily="34" charset="0"/>
                <a:cs typeface="Verdana" pitchFamily="34" charset="0"/>
              </a:defRPr>
            </a:lvl2pPr>
            <a:lvl3pPr algn="l" defTabSz="457200" rtl="0" eaLnBrk="1" fontAlgn="base" hangingPunct="1">
              <a:spcBef>
                <a:spcPct val="0"/>
              </a:spcBef>
              <a:spcAft>
                <a:spcPct val="0"/>
              </a:spcAft>
              <a:defRPr sz="3200">
                <a:solidFill>
                  <a:schemeClr val="tx1"/>
                </a:solidFill>
                <a:latin typeface="Verdana" pitchFamily="34" charset="0"/>
                <a:ea typeface="Verdana" pitchFamily="34" charset="0"/>
                <a:cs typeface="Verdana" pitchFamily="34" charset="0"/>
              </a:defRPr>
            </a:lvl3pPr>
            <a:lvl4pPr algn="l" defTabSz="457200" rtl="0" eaLnBrk="1" fontAlgn="base" hangingPunct="1">
              <a:spcBef>
                <a:spcPct val="0"/>
              </a:spcBef>
              <a:spcAft>
                <a:spcPct val="0"/>
              </a:spcAft>
              <a:defRPr sz="3200">
                <a:solidFill>
                  <a:schemeClr val="tx1"/>
                </a:solidFill>
                <a:latin typeface="Verdana" pitchFamily="34" charset="0"/>
                <a:ea typeface="Verdana" pitchFamily="34" charset="0"/>
                <a:cs typeface="Verdana" pitchFamily="34" charset="0"/>
              </a:defRPr>
            </a:lvl4pPr>
            <a:lvl5pPr algn="l" defTabSz="457200" rtl="0" eaLnBrk="1" fontAlgn="base" hangingPunct="1">
              <a:spcBef>
                <a:spcPct val="0"/>
              </a:spcBef>
              <a:spcAft>
                <a:spcPct val="0"/>
              </a:spcAft>
              <a:defRPr sz="3200">
                <a:solidFill>
                  <a:schemeClr val="tx1"/>
                </a:solidFill>
                <a:latin typeface="Verdana" pitchFamily="34" charset="0"/>
                <a:ea typeface="Verdana" pitchFamily="34" charset="0"/>
                <a:cs typeface="Verdana" pitchFamily="34" charset="0"/>
              </a:defRPr>
            </a:lvl5pPr>
            <a:lvl6pPr marL="457200" algn="l" defTabSz="457200" rtl="0" eaLnBrk="1" fontAlgn="base" hangingPunct="1">
              <a:spcBef>
                <a:spcPct val="0"/>
              </a:spcBef>
              <a:spcAft>
                <a:spcPct val="0"/>
              </a:spcAft>
              <a:defRPr sz="3200">
                <a:solidFill>
                  <a:schemeClr val="tx1"/>
                </a:solidFill>
                <a:latin typeface="Verdana" pitchFamily="34" charset="0"/>
              </a:defRPr>
            </a:lvl6pPr>
            <a:lvl7pPr marL="914400" algn="l" defTabSz="457200" rtl="0" eaLnBrk="1" fontAlgn="base" hangingPunct="1">
              <a:spcBef>
                <a:spcPct val="0"/>
              </a:spcBef>
              <a:spcAft>
                <a:spcPct val="0"/>
              </a:spcAft>
              <a:defRPr sz="3200">
                <a:solidFill>
                  <a:schemeClr val="tx1"/>
                </a:solidFill>
                <a:latin typeface="Verdana" pitchFamily="34" charset="0"/>
              </a:defRPr>
            </a:lvl7pPr>
            <a:lvl8pPr marL="1371600" algn="l" defTabSz="457200" rtl="0" eaLnBrk="1" fontAlgn="base" hangingPunct="1">
              <a:spcBef>
                <a:spcPct val="0"/>
              </a:spcBef>
              <a:spcAft>
                <a:spcPct val="0"/>
              </a:spcAft>
              <a:defRPr sz="3200">
                <a:solidFill>
                  <a:schemeClr val="tx1"/>
                </a:solidFill>
                <a:latin typeface="Verdana" pitchFamily="34" charset="0"/>
              </a:defRPr>
            </a:lvl8pPr>
            <a:lvl9pPr marL="1828800" algn="l" defTabSz="457200" rtl="0" eaLnBrk="1" fontAlgn="base" hangingPunct="1">
              <a:spcBef>
                <a:spcPct val="0"/>
              </a:spcBef>
              <a:spcAft>
                <a:spcPct val="0"/>
              </a:spcAft>
              <a:defRPr sz="3200">
                <a:solidFill>
                  <a:schemeClr val="tx1"/>
                </a:solidFill>
                <a:latin typeface="Verdana" pitchFamily="34" charset="0"/>
              </a:defRPr>
            </a:lvl9pPr>
          </a:lstStyle>
          <a:p>
            <a:r>
              <a:rPr lang="et-EE" altLang="en-US" sz="2400" dirty="0" err="1">
                <a:solidFill>
                  <a:schemeClr val="bg1"/>
                </a:solidFill>
                <a:latin typeface="Verdana" panose="020B0604030504040204" pitchFamily="34" charset="0"/>
                <a:hlinkClick r:id="rId6"/>
              </a:rPr>
              <a:t>a</a:t>
            </a:r>
            <a:r>
              <a:rPr lang="en-US" altLang="en-US" sz="2400" dirty="0" err="1" smtClean="0">
                <a:solidFill>
                  <a:schemeClr val="bg1"/>
                </a:solidFill>
                <a:latin typeface="Verdana" panose="020B0604030504040204" pitchFamily="34" charset="0"/>
                <a:hlinkClick r:id="rId6"/>
              </a:rPr>
              <a:t>lar.konist</a:t>
            </a:r>
            <a:r>
              <a:rPr lang="et-EE" altLang="en-US" sz="2400" dirty="0" smtClean="0">
                <a:solidFill>
                  <a:schemeClr val="bg1"/>
                </a:solidFill>
                <a:latin typeface="Verdana" panose="020B0604030504040204" pitchFamily="34" charset="0"/>
                <a:hlinkClick r:id="rId6"/>
              </a:rPr>
              <a:t>@taltech.ee</a:t>
            </a:r>
            <a:endParaRPr lang="et-EE" altLang="en-US" sz="2400" dirty="0">
              <a:solidFill>
                <a:schemeClr val="bg1"/>
              </a:solidFill>
              <a:latin typeface="Verdana" panose="020B0604030504040204" pitchFamily="34" charset="0"/>
            </a:endParaRPr>
          </a:p>
        </p:txBody>
      </p:sp>
    </p:spTree>
    <p:extLst>
      <p:ext uri="{BB962C8B-B14F-4D97-AF65-F5344CB8AC3E}">
        <p14:creationId xmlns:p14="http://schemas.microsoft.com/office/powerpoint/2010/main" val="3022924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36630" y="5550595"/>
            <a:ext cx="194024" cy="266387"/>
          </a:xfrm>
          <a:prstGeom prst="rect">
            <a:avLst/>
          </a:prstGeom>
          <a:noFill/>
        </p:spPr>
        <p:txBody>
          <a:bodyPr wrap="square" lIns="91432" tIns="45716" rIns="91432" bIns="45716" rtlCol="0">
            <a:spAutoFit/>
          </a:bodyPr>
          <a:lstStyle/>
          <a:p>
            <a:endParaRPr lang="en-US" sz="1000" dirty="0"/>
          </a:p>
        </p:txBody>
      </p:sp>
      <p:sp>
        <p:nvSpPr>
          <p:cNvPr id="10" name="Subtitle 2"/>
          <p:cNvSpPr txBox="1">
            <a:spLocks/>
          </p:cNvSpPr>
          <p:nvPr/>
        </p:nvSpPr>
        <p:spPr>
          <a:xfrm>
            <a:off x="7413171" y="3300509"/>
            <a:ext cx="2481258" cy="1157195"/>
          </a:xfrm>
          <a:prstGeom prst="rect">
            <a:avLst/>
          </a:prstGeom>
        </p:spPr>
        <p:txBody>
          <a:bodyPr vert="horz" lIns="91432" tIns="45716" rIns="91432" bIns="45716"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7000" dirty="0">
              <a:solidFill>
                <a:srgbClr val="009C01"/>
              </a:solidFill>
              <a:latin typeface="Futura PT Heavy" charset="0"/>
              <a:ea typeface="Futura PT Heavy" charset="0"/>
              <a:cs typeface="Futura PT Heavy" charset="0"/>
            </a:endParaRPr>
          </a:p>
        </p:txBody>
      </p:sp>
      <p:sp>
        <p:nvSpPr>
          <p:cNvPr id="6" name="Rectangle 5"/>
          <p:cNvSpPr/>
          <p:nvPr/>
        </p:nvSpPr>
        <p:spPr>
          <a:xfrm>
            <a:off x="669471" y="6576991"/>
            <a:ext cx="11522529" cy="246221"/>
          </a:xfrm>
          <a:prstGeom prst="rect">
            <a:avLst/>
          </a:prstGeom>
        </p:spPr>
        <p:txBody>
          <a:bodyPr wrap="square">
            <a:spAutoFit/>
          </a:bodyPr>
          <a:lstStyle/>
          <a:p>
            <a:r>
              <a:rPr lang="et-EE" sz="1000" dirty="0"/>
              <a:t>Allikas: https://www.bp.com/content/dam/bp/business-sites/en/global/corporate/pdfs/energy-economics/statistical-review/bp-stats-review-2019-full-report.pdf</a:t>
            </a:r>
            <a:endParaRPr lang="en-US" sz="1000" dirty="0"/>
          </a:p>
        </p:txBody>
      </p:sp>
      <p:sp>
        <p:nvSpPr>
          <p:cNvPr id="7" name="Title 1"/>
          <p:cNvSpPr txBox="1">
            <a:spLocks/>
          </p:cNvSpPr>
          <p:nvPr/>
        </p:nvSpPr>
        <p:spPr>
          <a:xfrm>
            <a:off x="1039486" y="22033"/>
            <a:ext cx="10515600" cy="518217"/>
          </a:xfrm>
          <a:prstGeom prst="rect">
            <a:avLst/>
          </a:prstGeom>
        </p:spPr>
        <p:txBody>
          <a:bodyPr lIns="117226" tIns="58613" rIns="117226" bIns="58613" anchor="b">
            <a:normAutofit fontScale="97500" lnSpcReduction="10000"/>
          </a:bodyPr>
          <a:lstStyle>
            <a:lvl1pPr algn="ctr" rtl="0" eaLnBrk="1" fontAlgn="base" hangingPunct="1">
              <a:lnSpc>
                <a:spcPct val="90000"/>
              </a:lnSpc>
              <a:spcBef>
                <a:spcPct val="0"/>
              </a:spcBef>
              <a:spcAft>
                <a:spcPct val="0"/>
              </a:spcAft>
              <a:defRPr sz="6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t-EE" sz="3200" b="1" dirty="0" smtClean="0">
                <a:solidFill>
                  <a:srgbClr val="990000"/>
                </a:solidFill>
                <a:latin typeface="Futura PT Heavy" charset="0"/>
                <a:ea typeface="Futura PT Heavy" charset="0"/>
                <a:cs typeface="Futura PT Heavy" charset="0"/>
              </a:rPr>
              <a:t>Primaarenergia tarbimine</a:t>
            </a:r>
            <a:endParaRPr lang="en-US" sz="3200" b="1" dirty="0">
              <a:solidFill>
                <a:srgbClr val="990000"/>
              </a:solidFill>
              <a:latin typeface="Futura PT Heavy" charset="0"/>
              <a:ea typeface="Futura PT Heavy" charset="0"/>
              <a:cs typeface="Futura PT Heavy" charset="0"/>
            </a:endParaRPr>
          </a:p>
        </p:txBody>
      </p:sp>
      <p:pic>
        <p:nvPicPr>
          <p:cNvPr id="2" name="Picture 1"/>
          <p:cNvPicPr>
            <a:picLocks noChangeAspect="1"/>
          </p:cNvPicPr>
          <p:nvPr/>
        </p:nvPicPr>
        <p:blipFill>
          <a:blip r:embed="rId3"/>
          <a:stretch>
            <a:fillRect/>
          </a:stretch>
        </p:blipFill>
        <p:spPr>
          <a:xfrm>
            <a:off x="304800" y="445633"/>
            <a:ext cx="10777386" cy="6096180"/>
          </a:xfrm>
          <a:prstGeom prst="rect">
            <a:avLst/>
          </a:prstGeom>
        </p:spPr>
      </p:pic>
    </p:spTree>
    <p:extLst>
      <p:ext uri="{BB962C8B-B14F-4D97-AF65-F5344CB8AC3E}">
        <p14:creationId xmlns:p14="http://schemas.microsoft.com/office/powerpoint/2010/main" val="30496527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058626637"/>
              </p:ext>
            </p:extLst>
          </p:nvPr>
        </p:nvGraphicFramePr>
        <p:xfrm>
          <a:off x="1" y="223283"/>
          <a:ext cx="6134986" cy="40297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870733217"/>
              </p:ext>
            </p:extLst>
          </p:nvPr>
        </p:nvGraphicFramePr>
        <p:xfrm>
          <a:off x="6010939" y="3466214"/>
          <a:ext cx="6067647" cy="3391786"/>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38987" y="6593314"/>
            <a:ext cx="6096000" cy="276999"/>
          </a:xfrm>
          <a:prstGeom prst="rect">
            <a:avLst/>
          </a:prstGeom>
        </p:spPr>
        <p:txBody>
          <a:bodyPr>
            <a:spAutoFit/>
          </a:bodyPr>
          <a:lstStyle/>
          <a:p>
            <a:r>
              <a:rPr lang="en-US" sz="1200" dirty="0"/>
              <a:t>Source: IEA World Energy Balances 2019 https://webstore.iea.org/world-energy-balances-2019</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015" y="130630"/>
            <a:ext cx="5555543" cy="3537319"/>
          </a:xfrm>
          <a:prstGeom prst="rect">
            <a:avLst/>
          </a:prstGeom>
        </p:spPr>
      </p:pic>
      <p:sp>
        <p:nvSpPr>
          <p:cNvPr id="8" name="Rectangle 7"/>
          <p:cNvSpPr/>
          <p:nvPr/>
        </p:nvSpPr>
        <p:spPr>
          <a:xfrm>
            <a:off x="38987" y="6446138"/>
            <a:ext cx="3356175" cy="276999"/>
          </a:xfrm>
          <a:prstGeom prst="rect">
            <a:avLst/>
          </a:prstGeom>
        </p:spPr>
        <p:txBody>
          <a:bodyPr wrap="none">
            <a:spAutoFit/>
          </a:bodyPr>
          <a:lstStyle/>
          <a:p>
            <a:r>
              <a:rPr lang="en-US" sz="1200" dirty="0"/>
              <a:t>http://energyatlas.iea.org/#!/tellmap/1378539487</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0065" y="4135222"/>
            <a:ext cx="3409754" cy="2337545"/>
          </a:xfrm>
          <a:prstGeom prst="rect">
            <a:avLst/>
          </a:prstGeom>
        </p:spPr>
      </p:pic>
    </p:spTree>
    <p:extLst>
      <p:ext uri="{BB962C8B-B14F-4D97-AF65-F5344CB8AC3E}">
        <p14:creationId xmlns:p14="http://schemas.microsoft.com/office/powerpoint/2010/main" val="25070517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36630" y="5550595"/>
            <a:ext cx="194024" cy="266387"/>
          </a:xfrm>
          <a:prstGeom prst="rect">
            <a:avLst/>
          </a:prstGeom>
          <a:noFill/>
        </p:spPr>
        <p:txBody>
          <a:bodyPr wrap="square" lIns="91432" tIns="45716" rIns="91432" bIns="45716" rtlCol="0">
            <a:spAutoFit/>
          </a:bodyPr>
          <a:lstStyle/>
          <a:p>
            <a:endParaRPr lang="en-US" sz="1000" dirty="0"/>
          </a:p>
        </p:txBody>
      </p:sp>
      <p:sp>
        <p:nvSpPr>
          <p:cNvPr id="10" name="Subtitle 2"/>
          <p:cNvSpPr txBox="1">
            <a:spLocks/>
          </p:cNvSpPr>
          <p:nvPr/>
        </p:nvSpPr>
        <p:spPr>
          <a:xfrm>
            <a:off x="7413171" y="3300509"/>
            <a:ext cx="2481258" cy="1157195"/>
          </a:xfrm>
          <a:prstGeom prst="rect">
            <a:avLst/>
          </a:prstGeom>
        </p:spPr>
        <p:txBody>
          <a:bodyPr vert="horz" lIns="91432" tIns="45716" rIns="91432" bIns="45716"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endParaRPr lang="en-US" sz="7000" dirty="0">
              <a:solidFill>
                <a:srgbClr val="009C01"/>
              </a:solidFill>
              <a:latin typeface="Futura PT Heavy" charset="0"/>
              <a:ea typeface="Futura PT Heavy" charset="0"/>
              <a:cs typeface="Futura PT Heavy" charset="0"/>
            </a:endParaRPr>
          </a:p>
        </p:txBody>
      </p:sp>
      <p:sp>
        <p:nvSpPr>
          <p:cNvPr id="6" name="Rectangle 5"/>
          <p:cNvSpPr/>
          <p:nvPr/>
        </p:nvSpPr>
        <p:spPr>
          <a:xfrm>
            <a:off x="669471" y="6576991"/>
            <a:ext cx="11522529" cy="246221"/>
          </a:xfrm>
          <a:prstGeom prst="rect">
            <a:avLst/>
          </a:prstGeom>
        </p:spPr>
        <p:txBody>
          <a:bodyPr wrap="square">
            <a:spAutoFit/>
          </a:bodyPr>
          <a:lstStyle/>
          <a:p>
            <a:r>
              <a:rPr lang="et-EE" sz="1000" dirty="0" smtClean="0"/>
              <a:t>Allikas: </a:t>
            </a:r>
            <a:r>
              <a:rPr lang="et-EE" sz="1000" dirty="0" err="1"/>
              <a:t>Junfu</a:t>
            </a:r>
            <a:r>
              <a:rPr lang="et-EE" sz="1000" dirty="0"/>
              <a:t> LYU, </a:t>
            </a:r>
            <a:r>
              <a:rPr lang="et-EE" sz="1000" dirty="0" err="1"/>
              <a:t>Guangxi</a:t>
            </a:r>
            <a:r>
              <a:rPr lang="et-EE" sz="1000" dirty="0"/>
              <a:t> YUE, </a:t>
            </a:r>
            <a:r>
              <a:rPr lang="et-EE" sz="1000" dirty="0" err="1"/>
              <a:t>Hairui</a:t>
            </a:r>
            <a:r>
              <a:rPr lang="et-EE" sz="1000" dirty="0"/>
              <a:t> </a:t>
            </a:r>
            <a:r>
              <a:rPr lang="et-EE" sz="1000" dirty="0" smtClean="0"/>
              <a:t>YANG </a:t>
            </a:r>
            <a:r>
              <a:rPr lang="et-EE" sz="1000" dirty="0" err="1" smtClean="0"/>
              <a:t>Tsinghua</a:t>
            </a:r>
            <a:r>
              <a:rPr lang="et-EE" sz="1000" dirty="0" smtClean="0"/>
              <a:t> </a:t>
            </a:r>
            <a:r>
              <a:rPr lang="et-EE" sz="1000" dirty="0" err="1"/>
              <a:t>University</a:t>
            </a:r>
            <a:r>
              <a:rPr lang="en-US" sz="1000" dirty="0" smtClean="0"/>
              <a:t>Experience </a:t>
            </a:r>
            <a:r>
              <a:rPr lang="en-US" sz="1000" dirty="0"/>
              <a:t>of low quality </a:t>
            </a:r>
            <a:r>
              <a:rPr lang="en-US" sz="1000" dirty="0" err="1" smtClean="0"/>
              <a:t>fue</a:t>
            </a:r>
            <a:r>
              <a:rPr lang="et-EE" sz="1000" dirty="0" smtClean="0"/>
              <a:t> </a:t>
            </a:r>
            <a:r>
              <a:rPr lang="en-US" sz="1000" dirty="0" smtClean="0"/>
              <a:t>fired </a:t>
            </a:r>
            <a:r>
              <a:rPr lang="en-US" sz="1000" dirty="0"/>
              <a:t>CFB boilers in </a:t>
            </a:r>
            <a:r>
              <a:rPr lang="en-US" sz="1000" dirty="0" smtClean="0"/>
              <a:t>China</a:t>
            </a:r>
            <a:r>
              <a:rPr lang="et-EE" sz="1000" dirty="0" smtClean="0"/>
              <a:t>, 2018</a:t>
            </a:r>
            <a:endParaRPr lang="en-US" sz="1000" dirty="0"/>
          </a:p>
        </p:txBody>
      </p:sp>
      <p:sp>
        <p:nvSpPr>
          <p:cNvPr id="7" name="Title 1"/>
          <p:cNvSpPr txBox="1">
            <a:spLocks/>
          </p:cNvSpPr>
          <p:nvPr/>
        </p:nvSpPr>
        <p:spPr>
          <a:xfrm>
            <a:off x="1039486" y="22033"/>
            <a:ext cx="10515600" cy="518217"/>
          </a:xfrm>
          <a:prstGeom prst="rect">
            <a:avLst/>
          </a:prstGeom>
        </p:spPr>
        <p:txBody>
          <a:bodyPr lIns="117226" tIns="58613" rIns="117226" bIns="58613" anchor="b">
            <a:normAutofit fontScale="97500" lnSpcReduction="10000"/>
          </a:bodyPr>
          <a:lstStyle>
            <a:lvl1pPr algn="ctr" rtl="0" eaLnBrk="1" fontAlgn="base" hangingPunct="1">
              <a:lnSpc>
                <a:spcPct val="90000"/>
              </a:lnSpc>
              <a:spcBef>
                <a:spcPct val="0"/>
              </a:spcBef>
              <a:spcAft>
                <a:spcPct val="0"/>
              </a:spcAft>
              <a:defRPr sz="60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Verdana" charset="0"/>
              </a:defRPr>
            </a:lvl2pPr>
            <a:lvl3pPr algn="l" rtl="0" eaLnBrk="1" fontAlgn="base" hangingPunct="1">
              <a:lnSpc>
                <a:spcPct val="90000"/>
              </a:lnSpc>
              <a:spcBef>
                <a:spcPct val="0"/>
              </a:spcBef>
              <a:spcAft>
                <a:spcPct val="0"/>
              </a:spcAft>
              <a:defRPr sz="4400">
                <a:solidFill>
                  <a:schemeClr val="tx1"/>
                </a:solidFill>
                <a:latin typeface="Verdana" charset="0"/>
              </a:defRPr>
            </a:lvl3pPr>
            <a:lvl4pPr algn="l" rtl="0" eaLnBrk="1" fontAlgn="base" hangingPunct="1">
              <a:lnSpc>
                <a:spcPct val="90000"/>
              </a:lnSpc>
              <a:spcBef>
                <a:spcPct val="0"/>
              </a:spcBef>
              <a:spcAft>
                <a:spcPct val="0"/>
              </a:spcAft>
              <a:defRPr sz="4400">
                <a:solidFill>
                  <a:schemeClr val="tx1"/>
                </a:solidFill>
                <a:latin typeface="Verdana" charset="0"/>
              </a:defRPr>
            </a:lvl4pPr>
            <a:lvl5pPr algn="l" rtl="0" eaLnBrk="1" fontAlgn="base" hangingPunct="1">
              <a:lnSpc>
                <a:spcPct val="90000"/>
              </a:lnSpc>
              <a:spcBef>
                <a:spcPct val="0"/>
              </a:spcBef>
              <a:spcAft>
                <a:spcPct val="0"/>
              </a:spcAft>
              <a:defRPr sz="4400">
                <a:solidFill>
                  <a:schemeClr val="tx1"/>
                </a:solidFill>
                <a:latin typeface="Verdana"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t-EE" sz="3200" b="1" dirty="0" smtClean="0">
                <a:solidFill>
                  <a:srgbClr val="990000"/>
                </a:solidFill>
                <a:latin typeface="Futura PT Heavy" charset="0"/>
                <a:ea typeface="Futura PT Heavy" charset="0"/>
                <a:cs typeface="Futura PT Heavy" charset="0"/>
              </a:rPr>
              <a:t>Primaarenergia tarbimise kasv lähiajal</a:t>
            </a:r>
            <a:endParaRPr lang="en-US" sz="3200" b="1" dirty="0">
              <a:solidFill>
                <a:srgbClr val="990000"/>
              </a:solidFill>
              <a:latin typeface="Futura PT Heavy" charset="0"/>
              <a:ea typeface="Futura PT Heavy" charset="0"/>
              <a:cs typeface="Futura PT Heavy" charset="0"/>
            </a:endParaRPr>
          </a:p>
        </p:txBody>
      </p:sp>
      <p:pic>
        <p:nvPicPr>
          <p:cNvPr id="3" name="Picture 2"/>
          <p:cNvPicPr>
            <a:picLocks noChangeAspect="1"/>
          </p:cNvPicPr>
          <p:nvPr/>
        </p:nvPicPr>
        <p:blipFill>
          <a:blip r:embed="rId3"/>
          <a:stretch>
            <a:fillRect/>
          </a:stretch>
        </p:blipFill>
        <p:spPr>
          <a:xfrm>
            <a:off x="1039486" y="870660"/>
            <a:ext cx="9592150" cy="4349524"/>
          </a:xfrm>
          <a:prstGeom prst="rect">
            <a:avLst/>
          </a:prstGeom>
        </p:spPr>
      </p:pic>
    </p:spTree>
    <p:extLst>
      <p:ext uri="{BB962C8B-B14F-4D97-AF65-F5344CB8AC3E}">
        <p14:creationId xmlns:p14="http://schemas.microsoft.com/office/powerpoint/2010/main" val="3328847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488668"/>
            <a:ext cx="12372361" cy="369332"/>
          </a:xfrm>
          <a:prstGeom prst="rect">
            <a:avLst/>
          </a:prstGeom>
        </p:spPr>
        <p:txBody>
          <a:bodyPr wrap="none">
            <a:spAutoFit/>
          </a:bodyPr>
          <a:lstStyle/>
          <a:p>
            <a:r>
              <a:rPr lang="et-EE" dirty="0" smtClean="0"/>
              <a:t>https</a:t>
            </a:r>
            <a:r>
              <a:rPr lang="et-EE" dirty="0"/>
              <a:t>://ec.europa.eu/eurostat/statistics-explained/index.php?title=Electricity_production,_consumption_and_market_overview</a:t>
            </a:r>
          </a:p>
        </p:txBody>
      </p:sp>
      <p:sp>
        <p:nvSpPr>
          <p:cNvPr id="5" name="Rectangle 4"/>
          <p:cNvSpPr/>
          <p:nvPr/>
        </p:nvSpPr>
        <p:spPr>
          <a:xfrm>
            <a:off x="833120" y="97621"/>
            <a:ext cx="8630920" cy="369332"/>
          </a:xfrm>
          <a:prstGeom prst="rect">
            <a:avLst/>
          </a:prstGeom>
        </p:spPr>
        <p:txBody>
          <a:bodyPr wrap="square">
            <a:spAutoFit/>
          </a:bodyPr>
          <a:lstStyle/>
          <a:p>
            <a:r>
              <a:rPr lang="et-EE" b="1" i="1" dirty="0" smtClean="0">
                <a:ea typeface="Calibri" panose="020F0502020204030204" pitchFamily="34" charset="0"/>
                <a:cs typeface="Times New Roman" panose="02020603050405020304" pitchFamily="18" charset="0"/>
              </a:rPr>
              <a:t>Primaarenergia, 2013 (</a:t>
            </a:r>
            <a:r>
              <a:rPr lang="et-EE" b="1" i="1" dirty="0" err="1" smtClean="0">
                <a:ea typeface="Calibri" panose="020F0502020204030204" pitchFamily="34" charset="0"/>
                <a:cs typeface="Times New Roman" panose="02020603050405020304" pitchFamily="18" charset="0"/>
              </a:rPr>
              <a:t>Eurostat</a:t>
            </a:r>
            <a:r>
              <a:rPr lang="et-EE" b="1" i="1" dirty="0" smtClean="0">
                <a:ea typeface="Calibri" panose="020F0502020204030204" pitchFamily="34" charset="0"/>
                <a:cs typeface="Times New Roman" panose="02020603050405020304" pitchFamily="18" charset="0"/>
              </a:rPr>
              <a:t>, 2015)</a:t>
            </a:r>
            <a:endParaRPr lang="et-EE" dirty="0"/>
          </a:p>
        </p:txBody>
      </p:sp>
      <p:pic>
        <p:nvPicPr>
          <p:cNvPr id="4" name="Picture 3"/>
          <p:cNvPicPr>
            <a:picLocks noChangeAspect="1"/>
          </p:cNvPicPr>
          <p:nvPr/>
        </p:nvPicPr>
        <p:blipFill>
          <a:blip r:embed="rId2"/>
          <a:stretch>
            <a:fillRect/>
          </a:stretch>
        </p:blipFill>
        <p:spPr>
          <a:xfrm>
            <a:off x="720090" y="877252"/>
            <a:ext cx="9258300" cy="3762375"/>
          </a:xfrm>
          <a:prstGeom prst="rect">
            <a:avLst/>
          </a:prstGeom>
        </p:spPr>
      </p:pic>
    </p:spTree>
    <p:extLst>
      <p:ext uri="{BB962C8B-B14F-4D97-AF65-F5344CB8AC3E}">
        <p14:creationId xmlns:p14="http://schemas.microsoft.com/office/powerpoint/2010/main" val="2208632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3120" y="97621"/>
            <a:ext cx="8630920" cy="369332"/>
          </a:xfrm>
          <a:prstGeom prst="rect">
            <a:avLst/>
          </a:prstGeom>
        </p:spPr>
        <p:txBody>
          <a:bodyPr wrap="square">
            <a:spAutoFit/>
          </a:bodyPr>
          <a:lstStyle/>
          <a:p>
            <a:r>
              <a:rPr lang="et-EE" b="1" i="1" dirty="0" smtClean="0">
                <a:ea typeface="Calibri" panose="020F0502020204030204" pitchFamily="34" charset="0"/>
                <a:cs typeface="Times New Roman" panose="02020603050405020304" pitchFamily="18" charset="0"/>
              </a:rPr>
              <a:t>EU-28 primaarenergia tootmine ja neto elektritootmine, (</a:t>
            </a:r>
            <a:r>
              <a:rPr lang="et-EE" b="1" i="1" dirty="0" err="1" smtClean="0">
                <a:ea typeface="Calibri" panose="020F0502020204030204" pitchFamily="34" charset="0"/>
                <a:cs typeface="Times New Roman" panose="02020603050405020304" pitchFamily="18" charset="0"/>
              </a:rPr>
              <a:t>Eurostat</a:t>
            </a:r>
            <a:r>
              <a:rPr lang="et-EE" b="1" i="1" dirty="0" smtClean="0">
                <a:ea typeface="Calibri" panose="020F0502020204030204" pitchFamily="34" charset="0"/>
                <a:cs typeface="Times New Roman" panose="02020603050405020304" pitchFamily="18" charset="0"/>
              </a:rPr>
              <a:t>, 2017)</a:t>
            </a:r>
            <a:endParaRPr lang="et-EE" dirty="0"/>
          </a:p>
        </p:txBody>
      </p:sp>
      <p:pic>
        <p:nvPicPr>
          <p:cNvPr id="2" name="Picture 1"/>
          <p:cNvPicPr>
            <a:picLocks noChangeAspect="1"/>
          </p:cNvPicPr>
          <p:nvPr/>
        </p:nvPicPr>
        <p:blipFill rotWithShape="1">
          <a:blip r:embed="rId2"/>
          <a:srcRect l="7765" t="1972" r="2392"/>
          <a:stretch/>
        </p:blipFill>
        <p:spPr>
          <a:xfrm>
            <a:off x="150371" y="1112520"/>
            <a:ext cx="6172200" cy="5303520"/>
          </a:xfrm>
          <a:prstGeom prst="rect">
            <a:avLst/>
          </a:prstGeom>
        </p:spPr>
      </p:pic>
      <p:pic>
        <p:nvPicPr>
          <p:cNvPr id="6" name="Picture 5"/>
          <p:cNvPicPr>
            <a:picLocks noChangeAspect="1"/>
          </p:cNvPicPr>
          <p:nvPr/>
        </p:nvPicPr>
        <p:blipFill>
          <a:blip r:embed="rId3"/>
          <a:stretch>
            <a:fillRect/>
          </a:stretch>
        </p:blipFill>
        <p:spPr>
          <a:xfrm>
            <a:off x="128587" y="480813"/>
            <a:ext cx="4067175" cy="609600"/>
          </a:xfrm>
          <a:prstGeom prst="rect">
            <a:avLst/>
          </a:prstGeom>
        </p:spPr>
      </p:pic>
      <p:pic>
        <p:nvPicPr>
          <p:cNvPr id="7" name="Picture 6"/>
          <p:cNvPicPr>
            <a:picLocks noChangeAspect="1"/>
          </p:cNvPicPr>
          <p:nvPr/>
        </p:nvPicPr>
        <p:blipFill rotWithShape="1">
          <a:blip r:embed="rId4"/>
          <a:srcRect l="2039" r="2187" b="583"/>
          <a:stretch/>
        </p:blipFill>
        <p:spPr>
          <a:xfrm>
            <a:off x="6370320" y="663693"/>
            <a:ext cx="5821680" cy="6135539"/>
          </a:xfrm>
          <a:prstGeom prst="rect">
            <a:avLst/>
          </a:prstGeom>
        </p:spPr>
      </p:pic>
    </p:spTree>
    <p:extLst>
      <p:ext uri="{BB962C8B-B14F-4D97-AF65-F5344CB8AC3E}">
        <p14:creationId xmlns:p14="http://schemas.microsoft.com/office/powerpoint/2010/main" val="37514120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1973"/>
            <a:ext cx="10515600" cy="1079796"/>
          </a:xfrm>
        </p:spPr>
        <p:txBody>
          <a:bodyPr lIns="117226" tIns="58613" rIns="117226" bIns="58613">
            <a:normAutofit/>
          </a:bodyPr>
          <a:lstStyle/>
          <a:p>
            <a:pPr algn="ctr"/>
            <a:r>
              <a:rPr lang="et-EE" sz="3200" b="1" dirty="0" smtClean="0">
                <a:solidFill>
                  <a:srgbClr val="990000"/>
                </a:solidFill>
                <a:latin typeface="Futura PT Heavy" charset="0"/>
                <a:ea typeface="Futura PT Heavy" charset="0"/>
                <a:cs typeface="Futura PT Heavy" charset="0"/>
              </a:rPr>
              <a:t>Saksamaa näide</a:t>
            </a:r>
            <a:endParaRPr lang="en-US" sz="3200" b="1" dirty="0">
              <a:solidFill>
                <a:srgbClr val="990000"/>
              </a:solidFill>
              <a:latin typeface="Futura PT Heavy" charset="0"/>
              <a:ea typeface="Futura PT Heavy" charset="0"/>
              <a:cs typeface="Futura PT Heavy" charset="0"/>
            </a:endParaRPr>
          </a:p>
        </p:txBody>
      </p:sp>
      <p:sp>
        <p:nvSpPr>
          <p:cNvPr id="4" name="TextBox 3"/>
          <p:cNvSpPr txBox="1"/>
          <p:nvPr/>
        </p:nvSpPr>
        <p:spPr>
          <a:xfrm>
            <a:off x="638515" y="6499496"/>
            <a:ext cx="4511951" cy="272259"/>
          </a:xfrm>
          <a:prstGeom prst="rect">
            <a:avLst/>
          </a:prstGeom>
          <a:noFill/>
        </p:spPr>
        <p:txBody>
          <a:bodyPr wrap="none" lIns="117226" tIns="58613" rIns="117226" bIns="58613" rtlCol="0">
            <a:spAutoFit/>
          </a:bodyPr>
          <a:lstStyle/>
          <a:p>
            <a:r>
              <a:rPr lang="et-EE" sz="1000" dirty="0"/>
              <a:t>Allikas: https://energytransition.org/2018/01/german-energy-consumption-2017/</a:t>
            </a:r>
            <a:endParaRPr lang="en-US" sz="1000" dirty="0">
              <a:latin typeface="Futura PT Book"/>
            </a:endParaRPr>
          </a:p>
        </p:txBody>
      </p:sp>
      <p:pic>
        <p:nvPicPr>
          <p:cNvPr id="6" name="Picture 5"/>
          <p:cNvPicPr>
            <a:picLocks noChangeAspect="1"/>
          </p:cNvPicPr>
          <p:nvPr/>
        </p:nvPicPr>
        <p:blipFill>
          <a:blip r:embed="rId3"/>
          <a:stretch>
            <a:fillRect/>
          </a:stretch>
        </p:blipFill>
        <p:spPr>
          <a:xfrm>
            <a:off x="1552575" y="991871"/>
            <a:ext cx="9348536" cy="5331811"/>
          </a:xfrm>
          <a:prstGeom prst="rect">
            <a:avLst/>
          </a:prstGeom>
        </p:spPr>
      </p:pic>
    </p:spTree>
    <p:extLst>
      <p:ext uri="{BB962C8B-B14F-4D97-AF65-F5344CB8AC3E}">
        <p14:creationId xmlns:p14="http://schemas.microsoft.com/office/powerpoint/2010/main" val="19158531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i kujundus">
  <a:themeElements>
    <a:clrScheme name="TalTech">
      <a:dk1>
        <a:srgbClr val="000000"/>
      </a:dk1>
      <a:lt1>
        <a:srgbClr val="FFFFFF"/>
      </a:lt1>
      <a:dk2>
        <a:srgbClr val="332B60"/>
      </a:dk2>
      <a:lt2>
        <a:srgbClr val="DADAE4"/>
      </a:lt2>
      <a:accent1>
        <a:srgbClr val="E4067E"/>
      </a:accent1>
      <a:accent2>
        <a:srgbClr val="9396B0"/>
      </a:accent2>
      <a:accent3>
        <a:srgbClr val="AB1352"/>
      </a:accent3>
      <a:accent4>
        <a:srgbClr val="FFB4D8"/>
      </a:accent4>
      <a:accent5>
        <a:srgbClr val="222A35"/>
      </a:accent5>
      <a:accent6>
        <a:srgbClr val="595959"/>
      </a:accent6>
      <a:hlink>
        <a:srgbClr val="FE69B2"/>
      </a:hlink>
      <a:folHlink>
        <a:srgbClr val="8496B0"/>
      </a:folHlink>
    </a:clrScheme>
    <a:fontScheme name="TTÜ">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lTech_16-9" id="{E583337D-95F0-4164-8786-677E61ACC151}" vid="{EBADDFDA-25F0-4091-B598-75DE0652C7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TalTech_16-9</Template>
  <TotalTime>11514</TotalTime>
  <Words>1633</Words>
  <Application>Microsoft Office PowerPoint</Application>
  <PresentationFormat>Widescreen</PresentationFormat>
  <Paragraphs>229</Paragraphs>
  <Slides>39</Slides>
  <Notes>19</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39</vt:i4>
      </vt:variant>
    </vt:vector>
  </HeadingPairs>
  <TitlesOfParts>
    <vt:vector size="51" baseType="lpstr">
      <vt:lpstr>Arial</vt:lpstr>
      <vt:lpstr>Calibri</vt:lpstr>
      <vt:lpstr>Calibri Light</vt:lpstr>
      <vt:lpstr>Futura PT Book</vt:lpstr>
      <vt:lpstr>Futura PT Heavy</vt:lpstr>
      <vt:lpstr>Tahoma</vt:lpstr>
      <vt:lpstr>Times New Roman</vt:lpstr>
      <vt:lpstr>Verdana</vt:lpstr>
      <vt:lpstr>Wingdings</vt:lpstr>
      <vt:lpstr>Office'i kujundus</vt:lpstr>
      <vt:lpstr>Photo Editor Photo</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Saksamaa näide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Suletavad tootmisseadmed lähiaastatel</vt:lpstr>
      <vt:lpstr>PowerPoint Presentation</vt:lpstr>
      <vt:lpstr>Taastuvenergia kui alternatiiv elektritootmises</vt:lpstr>
      <vt:lpstr> Eesti loodusvarade energeetilise ressursi potentsiaal, GWh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CCUS - 60kWth CFB Test Facility </vt:lpstr>
    </vt:vector>
  </TitlesOfParts>
  <Company>Tallinna Tehnikaülikool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alar</dc:creator>
  <cp:lastModifiedBy>Alar Konist</cp:lastModifiedBy>
  <cp:revision>299</cp:revision>
  <dcterms:created xsi:type="dcterms:W3CDTF">2018-09-28T05:21:51Z</dcterms:created>
  <dcterms:modified xsi:type="dcterms:W3CDTF">2019-10-23T09:25:16Z</dcterms:modified>
</cp:coreProperties>
</file>