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8" r:id="rId1"/>
    <p:sldMasterId id="2147483666" r:id="rId2"/>
    <p:sldMasterId id="2147483678" r:id="rId3"/>
    <p:sldMasterId id="2147483648" r:id="rId4"/>
  </p:sldMasterIdLst>
  <p:notesMasterIdLst>
    <p:notesMasterId r:id="rId24"/>
  </p:notesMasterIdLst>
  <p:handoutMasterIdLst>
    <p:handoutMasterId r:id="rId25"/>
  </p:handoutMasterIdLst>
  <p:sldIdLst>
    <p:sldId id="277" r:id="rId5"/>
    <p:sldId id="301" r:id="rId6"/>
    <p:sldId id="290" r:id="rId7"/>
    <p:sldId id="282" r:id="rId8"/>
    <p:sldId id="315" r:id="rId9"/>
    <p:sldId id="317" r:id="rId10"/>
    <p:sldId id="316" r:id="rId11"/>
    <p:sldId id="322" r:id="rId12"/>
    <p:sldId id="309" r:id="rId13"/>
    <p:sldId id="307" r:id="rId14"/>
    <p:sldId id="308" r:id="rId15"/>
    <p:sldId id="310" r:id="rId16"/>
    <p:sldId id="263" r:id="rId17"/>
    <p:sldId id="314" r:id="rId18"/>
    <p:sldId id="320" r:id="rId19"/>
    <p:sldId id="321" r:id="rId20"/>
    <p:sldId id="274" r:id="rId21"/>
    <p:sldId id="323" r:id="rId22"/>
    <p:sldId id="324" r:id="rId23"/>
  </p:sldIdLst>
  <p:sldSz cx="9144000" cy="6858000" type="screen4x3"/>
  <p:notesSz cx="6797675" cy="9926638"/>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2" autoAdjust="0"/>
    <p:restoredTop sz="80898" autoAdjust="0"/>
  </p:normalViewPr>
  <p:slideViewPr>
    <p:cSldViewPr>
      <p:cViewPr varScale="1">
        <p:scale>
          <a:sx n="94" d="100"/>
          <a:sy n="94" d="100"/>
        </p:scale>
        <p:origin x="2094"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image" Target="../media/image3.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DC505F5E-8C4A-5E40-B481-E93458C57849}" type="datetimeFigureOut">
              <a:rPr lang="en-US" smtClean="0"/>
              <a:pPr/>
              <a:t>3/19/2019</a:t>
            </a:fld>
            <a:endParaRPr lang="en-US"/>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EBE4AEF3-434E-8E40-95F6-E7BFDD4C605D}" type="slidenum">
              <a:rPr lang="en-US" smtClean="0"/>
              <a:pPr/>
              <a:t>‹#›</a:t>
            </a:fld>
            <a:endParaRPr lang="en-US"/>
          </a:p>
        </p:txBody>
      </p:sp>
    </p:spTree>
    <p:extLst>
      <p:ext uri="{BB962C8B-B14F-4D97-AF65-F5344CB8AC3E}">
        <p14:creationId xmlns:p14="http://schemas.microsoft.com/office/powerpoint/2010/main" val="42026160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t-EE"/>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B271A4DA-D01A-496C-871C-6AF9678F31B0}" type="datetimeFigureOut">
              <a:rPr lang="et-EE" smtClean="0"/>
              <a:t>19.03.2019</a:t>
            </a:fld>
            <a:endParaRPr lang="et-EE"/>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t-EE"/>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t-EE"/>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85A7B98E-717F-41BD-A019-45EAD61A5EA7}" type="slidenum">
              <a:rPr lang="et-EE" smtClean="0"/>
              <a:t>‹#›</a:t>
            </a:fld>
            <a:endParaRPr lang="et-EE"/>
          </a:p>
        </p:txBody>
      </p:sp>
    </p:spTree>
    <p:extLst>
      <p:ext uri="{BB962C8B-B14F-4D97-AF65-F5344CB8AC3E}">
        <p14:creationId xmlns:p14="http://schemas.microsoft.com/office/powerpoint/2010/main" val="11675305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fld id="{85A7B98E-717F-41BD-A019-45EAD61A5EA7}" type="slidenum">
              <a:rPr lang="et-EE" smtClean="0"/>
              <a:t>1</a:t>
            </a:fld>
            <a:endParaRPr lang="et-EE"/>
          </a:p>
        </p:txBody>
      </p:sp>
    </p:spTree>
    <p:extLst>
      <p:ext uri="{BB962C8B-B14F-4D97-AF65-F5344CB8AC3E}">
        <p14:creationId xmlns:p14="http://schemas.microsoft.com/office/powerpoint/2010/main" val="5861808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dirty="0" err="1" smtClean="0"/>
              <a:t>Järeldoktoriprojekt</a:t>
            </a:r>
            <a:r>
              <a:rPr lang="et-EE" dirty="0" smtClean="0"/>
              <a:t> algab ja lõpeb lepingus kokkulepitud kuupäeval. Projekt peab algama hiljemalt 2019.</a:t>
            </a:r>
            <a:r>
              <a:rPr lang="et-EE" baseline="0" dirty="0" smtClean="0"/>
              <a:t> a detsembris. Raha eraldatakse kuupõhiselt (kui projekt kestab 1 a 8 kuud, eraldatakse ka fikseeritud grandimahu põhjal arvutatud summa vastava arvu kuude eest). </a:t>
            </a:r>
          </a:p>
          <a:p>
            <a:endParaRPr lang="et-EE" baseline="0" dirty="0" smtClean="0"/>
          </a:p>
          <a:p>
            <a:r>
              <a:rPr lang="et-EE" baseline="0" dirty="0" smtClean="0"/>
              <a:t>NB! </a:t>
            </a:r>
            <a:r>
              <a:rPr lang="et-EE" sz="1200" dirty="0" smtClean="0"/>
              <a:t>Põhjendage taotletavat grandimahtu (eksperimentaalne-mitteeksperimentaalne)!</a:t>
            </a:r>
            <a:endParaRPr lang="et-EE" baseline="0" dirty="0" smtClean="0"/>
          </a:p>
          <a:p>
            <a:endParaRPr lang="et-EE" baseline="0" dirty="0" smtClean="0"/>
          </a:p>
          <a:p>
            <a:r>
              <a:rPr lang="et-EE" baseline="0" dirty="0" smtClean="0"/>
              <a:t> </a:t>
            </a:r>
            <a:endParaRPr lang="et-EE" dirty="0"/>
          </a:p>
        </p:txBody>
      </p:sp>
      <p:sp>
        <p:nvSpPr>
          <p:cNvPr id="4" name="Slide Number Placeholder 3"/>
          <p:cNvSpPr>
            <a:spLocks noGrp="1"/>
          </p:cNvSpPr>
          <p:nvPr>
            <p:ph type="sldNum" sz="quarter" idx="10"/>
          </p:nvPr>
        </p:nvSpPr>
        <p:spPr/>
        <p:txBody>
          <a:bodyPr/>
          <a:lstStyle/>
          <a:p>
            <a:fld id="{85A7B98E-717F-41BD-A019-45EAD61A5EA7}" type="slidenum">
              <a:rPr lang="et-EE" smtClean="0"/>
              <a:t>10</a:t>
            </a:fld>
            <a:endParaRPr lang="et-EE"/>
          </a:p>
        </p:txBody>
      </p:sp>
    </p:spTree>
    <p:extLst>
      <p:ext uri="{BB962C8B-B14F-4D97-AF65-F5344CB8AC3E}">
        <p14:creationId xmlns:p14="http://schemas.microsoft.com/office/powerpoint/2010/main" val="10868342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dirty="0" smtClean="0"/>
              <a:t>Ehkki grandimahu arvestuse aluseks on arvestuslik tööjõukulu,</a:t>
            </a:r>
            <a:r>
              <a:rPr lang="et-EE" baseline="0" dirty="0" smtClean="0"/>
              <a:t> võib olla suure stardigrandi taotlemine põhjendatud ka suurema teadustöö kuluga (nt stardigrandist kavatsetakse katta vaid projektijuhi palk ja ühe doktorandi stipendium, ent nende teadustöö kulud on väga suured seoses suurte ekspeditsioonikuludega).</a:t>
            </a:r>
          </a:p>
          <a:p>
            <a:endParaRPr lang="et-EE" baseline="0" dirty="0" smtClean="0"/>
          </a:p>
          <a:p>
            <a:r>
              <a:rPr lang="et-EE" baseline="0" dirty="0" smtClean="0"/>
              <a:t>NB! Projekti kestus on seotud kalendriaastaga, st projektide eeldatav algus on 1.01. ja lõpp 31.12. Teatud juhtudel on võimalik kokku leppida projekti hilisemas alguses. Sel juhul esimese aasta summa väheneb vastava kuude arvu võrra, ent projekti lõpptähtaeg ei lükku edasi.</a:t>
            </a:r>
          </a:p>
          <a:p>
            <a:endParaRPr lang="et-EE"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t-EE" baseline="0" dirty="0" smtClean="0"/>
              <a:t>NB! </a:t>
            </a:r>
            <a:r>
              <a:rPr lang="et-EE" sz="1200" dirty="0" smtClean="0"/>
              <a:t>Põhjendage taotletavat grandimahtu!</a:t>
            </a:r>
            <a:endParaRPr lang="et-EE" baseline="0" dirty="0" smtClean="0"/>
          </a:p>
          <a:p>
            <a:endParaRPr lang="et-EE" b="1" dirty="0"/>
          </a:p>
        </p:txBody>
      </p:sp>
      <p:sp>
        <p:nvSpPr>
          <p:cNvPr id="4" name="Slide Number Placeholder 3"/>
          <p:cNvSpPr>
            <a:spLocks noGrp="1"/>
          </p:cNvSpPr>
          <p:nvPr>
            <p:ph type="sldNum" sz="quarter" idx="10"/>
          </p:nvPr>
        </p:nvSpPr>
        <p:spPr/>
        <p:txBody>
          <a:bodyPr/>
          <a:lstStyle/>
          <a:p>
            <a:fld id="{85A7B98E-717F-41BD-A019-45EAD61A5EA7}" type="slidenum">
              <a:rPr lang="et-EE" smtClean="0"/>
              <a:t>11</a:t>
            </a:fld>
            <a:endParaRPr lang="et-EE"/>
          </a:p>
        </p:txBody>
      </p:sp>
    </p:spTree>
    <p:extLst>
      <p:ext uri="{BB962C8B-B14F-4D97-AF65-F5344CB8AC3E}">
        <p14:creationId xmlns:p14="http://schemas.microsoft.com/office/powerpoint/2010/main" val="35603752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dirty="0" smtClean="0"/>
              <a:t>Kehtib</a:t>
            </a:r>
            <a:r>
              <a:rPr lang="et-EE" baseline="0" dirty="0" smtClean="0"/>
              <a:t> sama, mis stardigrandi puhul: </a:t>
            </a:r>
            <a:r>
              <a:rPr lang="et-EE" dirty="0" smtClean="0"/>
              <a:t>Ehkki grandimahu arvestuse aluseks on arvestuslik tööjõukulu,</a:t>
            </a:r>
            <a:r>
              <a:rPr lang="et-EE" baseline="0" dirty="0" smtClean="0"/>
              <a:t> võib olla suure rühmagrandi taotlemine põhjendatud ka suurema teadustöö kuluga (nt rühmagrandist kavatsetakse katta vaid projektijuhi ja kahe põhitäitja töötasu, ent nende teadustöö kulud on väga suured seoses suurte ekspeditsioonikuludega).</a:t>
            </a:r>
          </a:p>
          <a:p>
            <a:endParaRPr lang="et-EE" baseline="0" dirty="0" smtClean="0"/>
          </a:p>
          <a:p>
            <a:r>
              <a:rPr lang="et-EE" baseline="0" dirty="0" smtClean="0"/>
              <a:t>NB! Projekti kestus on seotud kalendriaastaga, st projektide eeldatav algus on 1.01. ja lõpp 31.12. Teatud juhtudel on võimalik kokku leppida projekti hilisemas alguses. Sel juhul esimese aasta summa väheneb vastava kuude arvu võrra, ent projekti lõpptähtaeg ei lükku edasi</a:t>
            </a:r>
            <a:endParaRPr lang="et-EE" dirty="0" smtClean="0"/>
          </a:p>
          <a:p>
            <a:endParaRPr lang="et-EE"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t-EE" baseline="0" dirty="0" smtClean="0"/>
              <a:t>NB! </a:t>
            </a:r>
            <a:r>
              <a:rPr lang="et-EE" sz="1200" dirty="0" smtClean="0"/>
              <a:t>Põhjendage taotletavat grandimahtu!</a:t>
            </a:r>
            <a:endParaRPr lang="et-EE" baseline="0" dirty="0" smtClean="0"/>
          </a:p>
          <a:p>
            <a:endParaRPr lang="et-EE" dirty="0"/>
          </a:p>
        </p:txBody>
      </p:sp>
      <p:sp>
        <p:nvSpPr>
          <p:cNvPr id="4" name="Slide Number Placeholder 3"/>
          <p:cNvSpPr>
            <a:spLocks noGrp="1"/>
          </p:cNvSpPr>
          <p:nvPr>
            <p:ph type="sldNum" sz="quarter" idx="10"/>
          </p:nvPr>
        </p:nvSpPr>
        <p:spPr/>
        <p:txBody>
          <a:bodyPr/>
          <a:lstStyle/>
          <a:p>
            <a:fld id="{85A7B98E-717F-41BD-A019-45EAD61A5EA7}" type="slidenum">
              <a:rPr lang="et-EE" smtClean="0"/>
              <a:t>12</a:t>
            </a:fld>
            <a:endParaRPr lang="et-EE"/>
          </a:p>
        </p:txBody>
      </p:sp>
    </p:spTree>
    <p:extLst>
      <p:ext uri="{BB962C8B-B14F-4D97-AF65-F5344CB8AC3E}">
        <p14:creationId xmlns:p14="http://schemas.microsoft.com/office/powerpoint/2010/main" val="11598289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dirty="0" smtClean="0"/>
              <a:t>Taotlus koostatakse inglise keeles. Sellest aastast on ka </a:t>
            </a:r>
            <a:r>
              <a:rPr lang="et-EE" dirty="0" err="1" smtClean="0"/>
              <a:t>ETISe</a:t>
            </a:r>
            <a:r>
              <a:rPr lang="et-EE" baseline="0" dirty="0" smtClean="0"/>
              <a:t> taotlusvorm ingliskeelne.</a:t>
            </a:r>
            <a:endParaRPr lang="et-EE" dirty="0"/>
          </a:p>
        </p:txBody>
      </p:sp>
      <p:sp>
        <p:nvSpPr>
          <p:cNvPr id="4" name="Slide Number Placeholder 3"/>
          <p:cNvSpPr>
            <a:spLocks noGrp="1"/>
          </p:cNvSpPr>
          <p:nvPr>
            <p:ph type="sldNum" sz="quarter" idx="10"/>
          </p:nvPr>
        </p:nvSpPr>
        <p:spPr/>
        <p:txBody>
          <a:bodyPr/>
          <a:lstStyle/>
          <a:p>
            <a:fld id="{85A7B98E-717F-41BD-A019-45EAD61A5EA7}" type="slidenum">
              <a:rPr lang="et-EE" smtClean="0"/>
              <a:t>13</a:t>
            </a:fld>
            <a:endParaRPr lang="et-EE"/>
          </a:p>
        </p:txBody>
      </p:sp>
    </p:spTree>
    <p:extLst>
      <p:ext uri="{BB962C8B-B14F-4D97-AF65-F5344CB8AC3E}">
        <p14:creationId xmlns:p14="http://schemas.microsoft.com/office/powerpoint/2010/main" val="9729421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dirty="0" smtClean="0"/>
              <a:t>Taotlejad saavad</a:t>
            </a:r>
            <a:r>
              <a:rPr lang="et-EE" baseline="0" dirty="0" smtClean="0"/>
              <a:t> vastavalt nendele valdkondadele märkida </a:t>
            </a:r>
            <a:r>
              <a:rPr lang="et-EE" baseline="0" dirty="0" err="1" smtClean="0"/>
              <a:t>ETISes</a:t>
            </a:r>
            <a:r>
              <a:rPr lang="et-EE" baseline="0" dirty="0" smtClean="0"/>
              <a:t> eelistatud ekspertkomisjoni, kus taotlust menetletakse, ent see soov ei ole hindamisnõukogule siduv. St, et </a:t>
            </a:r>
            <a:r>
              <a:rPr lang="et-EE" baseline="0" dirty="0" err="1" smtClean="0"/>
              <a:t>hindamisnõukogu</a:t>
            </a:r>
            <a:r>
              <a:rPr lang="et-EE" baseline="0" dirty="0" smtClean="0"/>
              <a:t> võib otsustada taotluse menetlemise mõnes teises ekspertkomisjonis juhul, kui see on vajalik parima hindamiskvaliteedi tagamiseks. </a:t>
            </a:r>
            <a:endParaRPr lang="et-EE" dirty="0"/>
          </a:p>
        </p:txBody>
      </p:sp>
      <p:sp>
        <p:nvSpPr>
          <p:cNvPr id="4" name="Slide Number Placeholder 3"/>
          <p:cNvSpPr>
            <a:spLocks noGrp="1"/>
          </p:cNvSpPr>
          <p:nvPr>
            <p:ph type="sldNum" sz="quarter" idx="10"/>
          </p:nvPr>
        </p:nvSpPr>
        <p:spPr/>
        <p:txBody>
          <a:bodyPr/>
          <a:lstStyle/>
          <a:p>
            <a:fld id="{85A7B98E-717F-41BD-A019-45EAD61A5EA7}" type="slidenum">
              <a:rPr lang="et-EE" smtClean="0"/>
              <a:t>16</a:t>
            </a:fld>
            <a:endParaRPr lang="et-EE"/>
          </a:p>
        </p:txBody>
      </p:sp>
    </p:spTree>
    <p:extLst>
      <p:ext uri="{BB962C8B-B14F-4D97-AF65-F5344CB8AC3E}">
        <p14:creationId xmlns:p14="http://schemas.microsoft.com/office/powerpoint/2010/main" val="15937363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a:p>
        </p:txBody>
      </p:sp>
      <p:sp>
        <p:nvSpPr>
          <p:cNvPr id="4" name="Slide Number Placeholder 3"/>
          <p:cNvSpPr>
            <a:spLocks noGrp="1"/>
          </p:cNvSpPr>
          <p:nvPr>
            <p:ph type="sldNum" sz="quarter" idx="10"/>
          </p:nvPr>
        </p:nvSpPr>
        <p:spPr/>
        <p:txBody>
          <a:bodyPr/>
          <a:lstStyle/>
          <a:p>
            <a:fld id="{85A7B98E-717F-41BD-A019-45EAD61A5EA7}" type="slidenum">
              <a:rPr lang="et-EE" smtClean="0"/>
              <a:t>17</a:t>
            </a:fld>
            <a:endParaRPr lang="et-EE"/>
          </a:p>
        </p:txBody>
      </p:sp>
    </p:spTree>
    <p:extLst>
      <p:ext uri="{BB962C8B-B14F-4D97-AF65-F5344CB8AC3E}">
        <p14:creationId xmlns:p14="http://schemas.microsoft.com/office/powerpoint/2010/main" val="30463700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a:p>
        </p:txBody>
      </p:sp>
      <p:sp>
        <p:nvSpPr>
          <p:cNvPr id="4" name="Slide Number Placeholder 3"/>
          <p:cNvSpPr>
            <a:spLocks noGrp="1"/>
          </p:cNvSpPr>
          <p:nvPr>
            <p:ph type="sldNum" sz="quarter" idx="10"/>
          </p:nvPr>
        </p:nvSpPr>
        <p:spPr/>
        <p:txBody>
          <a:bodyPr/>
          <a:lstStyle/>
          <a:p>
            <a:fld id="{85A7B98E-717F-41BD-A019-45EAD61A5EA7}" type="slidenum">
              <a:rPr lang="et-EE" smtClean="0"/>
              <a:t>18</a:t>
            </a:fld>
            <a:endParaRPr lang="et-EE"/>
          </a:p>
        </p:txBody>
      </p:sp>
    </p:spTree>
    <p:extLst>
      <p:ext uri="{BB962C8B-B14F-4D97-AF65-F5344CB8AC3E}">
        <p14:creationId xmlns:p14="http://schemas.microsoft.com/office/powerpoint/2010/main" val="2577590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fld id="{85A7B98E-717F-41BD-A019-45EAD61A5EA7}" type="slidenum">
              <a:rPr lang="et-EE" smtClean="0"/>
              <a:t>19</a:t>
            </a:fld>
            <a:endParaRPr lang="et-EE"/>
          </a:p>
        </p:txBody>
      </p:sp>
    </p:spTree>
    <p:extLst>
      <p:ext uri="{BB962C8B-B14F-4D97-AF65-F5344CB8AC3E}">
        <p14:creationId xmlns:p14="http://schemas.microsoft.com/office/powerpoint/2010/main" val="34108995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fld id="{85A7B98E-717F-41BD-A019-45EAD61A5EA7}" type="slidenum">
              <a:rPr lang="et-EE" smtClean="0"/>
              <a:t>2</a:t>
            </a:fld>
            <a:endParaRPr lang="et-EE"/>
          </a:p>
        </p:txBody>
      </p:sp>
    </p:spTree>
    <p:extLst>
      <p:ext uri="{BB962C8B-B14F-4D97-AF65-F5344CB8AC3E}">
        <p14:creationId xmlns:p14="http://schemas.microsoft.com/office/powerpoint/2010/main" val="2854664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dirty="0" smtClean="0">
                <a:solidFill>
                  <a:srgbClr val="FF0000"/>
                </a:solidFill>
              </a:rPr>
              <a:t>Kuna grandid on kujundatud</a:t>
            </a:r>
            <a:r>
              <a:rPr lang="et-EE" baseline="0" dirty="0" smtClean="0">
                <a:solidFill>
                  <a:srgbClr val="FF0000"/>
                </a:solidFill>
              </a:rPr>
              <a:t> nn teadlaskarjääri mudelist lähtuvalt, on j</a:t>
            </a:r>
            <a:r>
              <a:rPr lang="et-EE" dirty="0" smtClean="0">
                <a:solidFill>
                  <a:srgbClr val="FF0000"/>
                </a:solidFill>
              </a:rPr>
              <a:t>äreldoktori-</a:t>
            </a:r>
            <a:r>
              <a:rPr lang="et-EE" baseline="0" dirty="0" smtClean="0">
                <a:solidFill>
                  <a:srgbClr val="FF0000"/>
                </a:solidFill>
              </a:rPr>
              <a:t> ja stardigranti kasutamise kordade arv piiratud (kumbagi saab saada vaid üks kord); rühmagrandi saamise arv ei ole piiratud. MOB JD on sissetulevatele</a:t>
            </a:r>
            <a:endParaRPr lang="et-EE" dirty="0">
              <a:solidFill>
                <a:srgbClr val="FF0000"/>
              </a:solidFill>
            </a:endParaRPr>
          </a:p>
        </p:txBody>
      </p:sp>
      <p:sp>
        <p:nvSpPr>
          <p:cNvPr id="4" name="Slide Number Placeholder 3"/>
          <p:cNvSpPr>
            <a:spLocks noGrp="1"/>
          </p:cNvSpPr>
          <p:nvPr>
            <p:ph type="sldNum" sz="quarter" idx="10"/>
          </p:nvPr>
        </p:nvSpPr>
        <p:spPr/>
        <p:txBody>
          <a:bodyPr/>
          <a:lstStyle/>
          <a:p>
            <a:fld id="{85A7B98E-717F-41BD-A019-45EAD61A5EA7}" type="slidenum">
              <a:rPr lang="et-EE" smtClean="0"/>
              <a:t>3</a:t>
            </a:fld>
            <a:endParaRPr lang="et-EE"/>
          </a:p>
        </p:txBody>
      </p:sp>
    </p:spTree>
    <p:extLst>
      <p:ext uri="{BB962C8B-B14F-4D97-AF65-F5344CB8AC3E}">
        <p14:creationId xmlns:p14="http://schemas.microsoft.com/office/powerpoint/2010/main" val="10833866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dirty="0" smtClean="0"/>
              <a:t>Manitseda, et kindlasti tuleb</a:t>
            </a:r>
            <a:r>
              <a:rPr lang="et-EE" baseline="0" dirty="0" smtClean="0"/>
              <a:t> teha Eestis, too näiteid</a:t>
            </a:r>
            <a:endParaRPr lang="en-GB" dirty="0"/>
          </a:p>
        </p:txBody>
      </p:sp>
      <p:sp>
        <p:nvSpPr>
          <p:cNvPr id="4" name="Slide Number Placeholder 3"/>
          <p:cNvSpPr>
            <a:spLocks noGrp="1"/>
          </p:cNvSpPr>
          <p:nvPr>
            <p:ph type="sldNum" sz="quarter" idx="10"/>
          </p:nvPr>
        </p:nvSpPr>
        <p:spPr/>
        <p:txBody>
          <a:bodyPr/>
          <a:lstStyle/>
          <a:p>
            <a:fld id="{85A7B98E-717F-41BD-A019-45EAD61A5EA7}" type="slidenum">
              <a:rPr lang="et-EE" smtClean="0"/>
              <a:t>4</a:t>
            </a:fld>
            <a:endParaRPr lang="et-EE"/>
          </a:p>
        </p:txBody>
      </p:sp>
    </p:spTree>
    <p:extLst>
      <p:ext uri="{BB962C8B-B14F-4D97-AF65-F5344CB8AC3E}">
        <p14:creationId xmlns:p14="http://schemas.microsoft.com/office/powerpoint/2010/main" val="12629592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t-EE" u="none" baseline="0" dirty="0" err="1" smtClean="0">
                <a:solidFill>
                  <a:srgbClr val="FF0000"/>
                </a:solidFill>
              </a:rPr>
              <a:t>Lävendid</a:t>
            </a:r>
            <a:r>
              <a:rPr lang="et-EE" u="none" baseline="0" dirty="0" smtClean="0">
                <a:solidFill>
                  <a:srgbClr val="FF0000"/>
                </a:solidFill>
              </a:rPr>
              <a:t> on määratletud hindamisjuhendis. </a:t>
            </a:r>
            <a:r>
              <a:rPr lang="et-EE" u="none" baseline="0" dirty="0" err="1" smtClean="0">
                <a:solidFill>
                  <a:srgbClr val="FF0000"/>
                </a:solidFill>
              </a:rPr>
              <a:t>Lävend</a:t>
            </a:r>
            <a:r>
              <a:rPr lang="et-EE" u="none" baseline="0" dirty="0" smtClean="0">
                <a:solidFill>
                  <a:srgbClr val="FF0000"/>
                </a:solidFill>
              </a:rPr>
              <a:t> = kõigis hinnatavates kriteeriumides vähemalt „</a:t>
            </a:r>
            <a:r>
              <a:rPr lang="et-EE" u="none" baseline="0" dirty="0" err="1" smtClean="0">
                <a:solidFill>
                  <a:srgbClr val="FF0000"/>
                </a:solidFill>
              </a:rPr>
              <a:t>good</a:t>
            </a:r>
            <a:r>
              <a:rPr lang="et-EE" u="none" baseline="0" dirty="0" smtClean="0">
                <a:solidFill>
                  <a:srgbClr val="FF0000"/>
                </a:solidFill>
              </a:rPr>
              <a:t>“/3 punkti või „</a:t>
            </a:r>
            <a:r>
              <a:rPr lang="et-EE" u="none" baseline="0" dirty="0" err="1" smtClean="0">
                <a:solidFill>
                  <a:srgbClr val="FF0000"/>
                </a:solidFill>
              </a:rPr>
              <a:t>appropriate</a:t>
            </a:r>
            <a:r>
              <a:rPr lang="et-EE" u="none" baseline="0" dirty="0" smtClean="0">
                <a:solidFill>
                  <a:srgbClr val="FF0000"/>
                </a:solidFill>
              </a:rPr>
              <a:t>“.</a:t>
            </a:r>
            <a:endParaRPr lang="et-EE" u="sng" dirty="0" smtClean="0">
              <a:solidFill>
                <a:srgbClr val="FF0000"/>
              </a:solidFill>
            </a:endParaRPr>
          </a:p>
          <a:p>
            <a:endParaRPr lang="et-EE" dirty="0"/>
          </a:p>
        </p:txBody>
      </p:sp>
      <p:sp>
        <p:nvSpPr>
          <p:cNvPr id="4" name="Slide Number Placeholder 3"/>
          <p:cNvSpPr>
            <a:spLocks noGrp="1"/>
          </p:cNvSpPr>
          <p:nvPr>
            <p:ph type="sldNum" sz="quarter" idx="10"/>
          </p:nvPr>
        </p:nvSpPr>
        <p:spPr/>
        <p:txBody>
          <a:bodyPr/>
          <a:lstStyle/>
          <a:p>
            <a:fld id="{85A7B98E-717F-41BD-A019-45EAD61A5EA7}" type="slidenum">
              <a:rPr lang="et-EE" smtClean="0"/>
              <a:t>5</a:t>
            </a:fld>
            <a:endParaRPr lang="et-EE"/>
          </a:p>
        </p:txBody>
      </p:sp>
    </p:spTree>
    <p:extLst>
      <p:ext uri="{BB962C8B-B14F-4D97-AF65-F5344CB8AC3E}">
        <p14:creationId xmlns:p14="http://schemas.microsoft.com/office/powerpoint/2010/main" val="8623336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dirty="0" smtClean="0">
                <a:solidFill>
                  <a:srgbClr val="FF0000"/>
                </a:solidFill>
              </a:rPr>
              <a:t>NB! Kõikide perioodide arvestamisel</a:t>
            </a:r>
            <a:r>
              <a:rPr lang="et-EE" baseline="0" dirty="0" smtClean="0">
                <a:solidFill>
                  <a:srgbClr val="FF0000"/>
                </a:solidFill>
              </a:rPr>
              <a:t> pikeneb periood </a:t>
            </a:r>
            <a:r>
              <a:rPr lang="et-EE" baseline="0" dirty="0" err="1" smtClean="0">
                <a:solidFill>
                  <a:srgbClr val="FF0000"/>
                </a:solidFill>
              </a:rPr>
              <a:t>järeldoktori</a:t>
            </a:r>
            <a:r>
              <a:rPr lang="et-EE" baseline="0" dirty="0" smtClean="0">
                <a:solidFill>
                  <a:srgbClr val="FF0000"/>
                </a:solidFill>
              </a:rPr>
              <a:t>/</a:t>
            </a:r>
            <a:r>
              <a:rPr lang="fi-FI" sz="1200" kern="1200" dirty="0" err="1" smtClean="0">
                <a:solidFill>
                  <a:srgbClr val="FF0000"/>
                </a:solidFill>
                <a:effectLst/>
                <a:latin typeface="+mn-lt"/>
                <a:ea typeface="+mn-ea"/>
                <a:cs typeface="+mn-cs"/>
              </a:rPr>
              <a:t>projektijuhi</a:t>
            </a:r>
            <a:r>
              <a:rPr lang="fi-FI" sz="1200" kern="1200" dirty="0" smtClean="0">
                <a:solidFill>
                  <a:srgbClr val="FF0000"/>
                </a:solidFill>
                <a:effectLst/>
                <a:latin typeface="+mn-lt"/>
                <a:ea typeface="+mn-ea"/>
                <a:cs typeface="+mn-cs"/>
              </a:rPr>
              <a:t> </a:t>
            </a:r>
            <a:r>
              <a:rPr lang="fi-FI" sz="1200" kern="1200" dirty="0" err="1" smtClean="0">
                <a:solidFill>
                  <a:srgbClr val="FF0000"/>
                </a:solidFill>
                <a:effectLst/>
                <a:latin typeface="+mn-lt"/>
                <a:ea typeface="+mn-ea"/>
                <a:cs typeface="+mn-cs"/>
              </a:rPr>
              <a:t>rasedus</a:t>
            </a:r>
            <a:r>
              <a:rPr lang="fi-FI" sz="1200" kern="1200" dirty="0" smtClean="0">
                <a:solidFill>
                  <a:srgbClr val="FF0000"/>
                </a:solidFill>
                <a:effectLst/>
                <a:latin typeface="+mn-lt"/>
                <a:ea typeface="+mn-ea"/>
                <a:cs typeface="+mn-cs"/>
              </a:rPr>
              <a:t>-</a:t>
            </a:r>
            <a:r>
              <a:rPr lang="et-EE" sz="1200" kern="1200" dirty="0" smtClean="0">
                <a:solidFill>
                  <a:srgbClr val="FF0000"/>
                </a:solidFill>
                <a:effectLst/>
                <a:latin typeface="+mn-lt"/>
                <a:ea typeface="+mn-ea"/>
                <a:cs typeface="+mn-cs"/>
              </a:rPr>
              <a:t> </a:t>
            </a:r>
            <a:r>
              <a:rPr lang="fi-FI" sz="1200" kern="1200" dirty="0" smtClean="0">
                <a:solidFill>
                  <a:srgbClr val="FF0000"/>
                </a:solidFill>
                <a:effectLst/>
                <a:latin typeface="+mn-lt"/>
                <a:ea typeface="+mn-ea"/>
                <a:cs typeface="+mn-cs"/>
              </a:rPr>
              <a:t>ja </a:t>
            </a:r>
            <a:r>
              <a:rPr lang="fi-FI" sz="1200" kern="1200" dirty="0" err="1" smtClean="0">
                <a:solidFill>
                  <a:srgbClr val="FF0000"/>
                </a:solidFill>
                <a:effectLst/>
                <a:latin typeface="+mn-lt"/>
                <a:ea typeface="+mn-ea"/>
                <a:cs typeface="+mn-cs"/>
              </a:rPr>
              <a:t>sünnitus</a:t>
            </a:r>
            <a:r>
              <a:rPr lang="fi-FI" sz="1200" kern="1200" dirty="0" smtClean="0">
                <a:solidFill>
                  <a:srgbClr val="FF0000"/>
                </a:solidFill>
                <a:effectLst/>
                <a:latin typeface="+mn-lt"/>
                <a:ea typeface="+mn-ea"/>
                <a:cs typeface="+mn-cs"/>
              </a:rPr>
              <a:t>-</a:t>
            </a:r>
            <a:r>
              <a:rPr lang="et-EE" sz="1200" kern="1200" dirty="0" smtClean="0">
                <a:solidFill>
                  <a:srgbClr val="FF0000"/>
                </a:solidFill>
                <a:effectLst/>
                <a:latin typeface="+mn-lt"/>
                <a:ea typeface="+mn-ea"/>
                <a:cs typeface="+mn-cs"/>
              </a:rPr>
              <a:t> </a:t>
            </a:r>
            <a:r>
              <a:rPr lang="fi-FI" sz="1200" kern="1200" dirty="0" err="1" smtClean="0">
                <a:solidFill>
                  <a:srgbClr val="FF0000"/>
                </a:solidFill>
                <a:effectLst/>
                <a:latin typeface="+mn-lt"/>
                <a:ea typeface="+mn-ea"/>
                <a:cs typeface="+mn-cs"/>
              </a:rPr>
              <a:t>või</a:t>
            </a:r>
            <a:r>
              <a:rPr lang="fi-FI" sz="1200" kern="1200" dirty="0" smtClean="0">
                <a:solidFill>
                  <a:srgbClr val="FF0000"/>
                </a:solidFill>
                <a:effectLst/>
                <a:latin typeface="+mn-lt"/>
                <a:ea typeface="+mn-ea"/>
                <a:cs typeface="+mn-cs"/>
              </a:rPr>
              <a:t> </a:t>
            </a:r>
            <a:r>
              <a:rPr lang="fi-FI" sz="1200" kern="1200" dirty="0" err="1" smtClean="0">
                <a:solidFill>
                  <a:srgbClr val="FF0000"/>
                </a:solidFill>
                <a:effectLst/>
                <a:latin typeface="+mn-lt"/>
                <a:ea typeface="+mn-ea"/>
                <a:cs typeface="+mn-cs"/>
              </a:rPr>
              <a:t>lapsehoolduspuhkus</a:t>
            </a:r>
            <a:r>
              <a:rPr lang="et-EE" sz="1200" kern="1200" dirty="0" smtClean="0">
                <a:solidFill>
                  <a:srgbClr val="FF0000"/>
                </a:solidFill>
                <a:effectLst/>
                <a:latin typeface="+mn-lt"/>
                <a:ea typeface="+mn-ea"/>
                <a:cs typeface="+mn-cs"/>
              </a:rPr>
              <a:t>(t)</a:t>
            </a:r>
            <a:r>
              <a:rPr lang="fi-FI" sz="1200" kern="1200" dirty="0" smtClean="0">
                <a:solidFill>
                  <a:srgbClr val="FF0000"/>
                </a:solidFill>
                <a:effectLst/>
                <a:latin typeface="+mn-lt"/>
                <a:ea typeface="+mn-ea"/>
                <a:cs typeface="+mn-cs"/>
              </a:rPr>
              <a:t>e</a:t>
            </a:r>
            <a:r>
              <a:rPr lang="et-EE" sz="1200" kern="1200" dirty="0" smtClean="0">
                <a:solidFill>
                  <a:srgbClr val="FF0000"/>
                </a:solidFill>
                <a:effectLst/>
                <a:latin typeface="+mn-lt"/>
                <a:ea typeface="+mn-ea"/>
                <a:cs typeface="+mn-cs"/>
              </a:rPr>
              <a:t> või</a:t>
            </a:r>
            <a:r>
              <a:rPr lang="fi-FI" sz="1200" kern="1200" dirty="0" smtClean="0">
                <a:solidFill>
                  <a:srgbClr val="FF0000"/>
                </a:solidFill>
                <a:effectLst/>
                <a:latin typeface="+mn-lt"/>
                <a:ea typeface="+mn-ea"/>
                <a:cs typeface="+mn-cs"/>
              </a:rPr>
              <a:t> </a:t>
            </a:r>
            <a:r>
              <a:rPr lang="fi-FI" sz="1200" kern="1200" dirty="0" err="1" smtClean="0">
                <a:solidFill>
                  <a:srgbClr val="FF0000"/>
                </a:solidFill>
                <a:effectLst/>
                <a:latin typeface="+mn-lt"/>
                <a:ea typeface="+mn-ea"/>
                <a:cs typeface="+mn-cs"/>
              </a:rPr>
              <a:t>kaitseväeteenistuse</a:t>
            </a:r>
            <a:r>
              <a:rPr lang="et-EE" sz="1200" kern="1200" dirty="0" smtClean="0">
                <a:solidFill>
                  <a:srgbClr val="FF0000"/>
                </a:solidFill>
                <a:effectLst/>
                <a:latin typeface="+mn-lt"/>
                <a:ea typeface="+mn-ea"/>
                <a:cs typeface="+mn-cs"/>
              </a:rPr>
              <a:t> aja võrra.</a:t>
            </a:r>
          </a:p>
          <a:p>
            <a:r>
              <a:rPr lang="et-EE" sz="1200" kern="1200" dirty="0" smtClean="0">
                <a:solidFill>
                  <a:srgbClr val="FF0000"/>
                </a:solidFill>
                <a:effectLst/>
                <a:latin typeface="+mn-lt"/>
                <a:ea typeface="+mn-ea"/>
                <a:cs typeface="+mn-cs"/>
              </a:rPr>
              <a:t>NB! </a:t>
            </a:r>
            <a:r>
              <a:rPr lang="et-EE" sz="1200" kern="1200" dirty="0" err="1" smtClean="0">
                <a:solidFill>
                  <a:srgbClr val="FF0000"/>
                </a:solidFill>
                <a:effectLst/>
                <a:latin typeface="+mn-lt"/>
                <a:ea typeface="+mn-ea"/>
                <a:cs typeface="+mn-cs"/>
              </a:rPr>
              <a:t>Järeldoktori</a:t>
            </a:r>
            <a:r>
              <a:rPr lang="et-EE" sz="1200" kern="1200" dirty="0" smtClean="0">
                <a:solidFill>
                  <a:srgbClr val="FF0000"/>
                </a:solidFill>
                <a:effectLst/>
                <a:latin typeface="+mn-lt"/>
                <a:ea typeface="+mn-ea"/>
                <a:cs typeface="+mn-cs"/>
              </a:rPr>
              <a:t>-</a:t>
            </a:r>
            <a:r>
              <a:rPr lang="et-EE" sz="1200" kern="1200" baseline="0" dirty="0" smtClean="0">
                <a:solidFill>
                  <a:srgbClr val="FF0000"/>
                </a:solidFill>
                <a:effectLst/>
                <a:latin typeface="+mn-lt"/>
                <a:ea typeface="+mn-ea"/>
                <a:cs typeface="+mn-cs"/>
              </a:rPr>
              <a:t> ja stardigrandi saajat ei saa vahetada. Rühmaprojekti juhti on teatud tingimustel võimalik vahetada.</a:t>
            </a:r>
            <a:endParaRPr lang="fi-FI" sz="1200" kern="1200" dirty="0" smtClean="0">
              <a:solidFill>
                <a:srgbClr val="FF0000"/>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5A7B98E-717F-41BD-A019-45EAD61A5EA7}" type="slidenum">
              <a:rPr lang="et-EE" smtClean="0"/>
              <a:t>6</a:t>
            </a:fld>
            <a:endParaRPr lang="et-EE"/>
          </a:p>
        </p:txBody>
      </p:sp>
    </p:spTree>
    <p:extLst>
      <p:ext uri="{BB962C8B-B14F-4D97-AF65-F5344CB8AC3E}">
        <p14:creationId xmlns:p14="http://schemas.microsoft.com/office/powerpoint/2010/main" val="28577441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dirty="0" smtClean="0"/>
              <a:t>NB! </a:t>
            </a:r>
            <a:r>
              <a:rPr lang="et-EE" sz="1200" dirty="0" smtClean="0"/>
              <a:t>Kindlasti</a:t>
            </a:r>
            <a:r>
              <a:rPr lang="et-EE" sz="1200" baseline="0" dirty="0" smtClean="0"/>
              <a:t> tuleb selgitada </a:t>
            </a:r>
            <a:r>
              <a:rPr lang="et-EE" sz="1200" dirty="0" smtClean="0"/>
              <a:t>projekti kaasatud (põhi)täitja(te) rolli ja ülesannete jaotust.</a:t>
            </a:r>
          </a:p>
          <a:p>
            <a:r>
              <a:rPr lang="et-EE" dirty="0" smtClean="0"/>
              <a:t>NB! Projekti (põhi)täitjaid</a:t>
            </a:r>
            <a:r>
              <a:rPr lang="et-EE" baseline="0" dirty="0" smtClean="0"/>
              <a:t> saab projekti vältel lisada, samuti võivad nende osalemise perioodid olla lühemad kui projekti kestus.</a:t>
            </a:r>
          </a:p>
          <a:p>
            <a:r>
              <a:rPr lang="et-EE" baseline="0" dirty="0" smtClean="0"/>
              <a:t>NB! Rühmaprojekti puhul hinnatakse ka meeskonda, st kui projektijuht soovib põhitäitjate koosseisu taotlusega võrreldes olulisel määral muuta, hindab </a:t>
            </a:r>
            <a:r>
              <a:rPr lang="et-EE" baseline="0" dirty="0" err="1" smtClean="0"/>
              <a:t>ETAg</a:t>
            </a:r>
            <a:r>
              <a:rPr lang="et-EE" baseline="0" dirty="0" smtClean="0"/>
              <a:t> uuesti projekti jätkusuutlikkust.</a:t>
            </a:r>
          </a:p>
          <a:p>
            <a:r>
              <a:rPr lang="et-EE" baseline="0" dirty="0" smtClean="0"/>
              <a:t>NB! Stipendiume võib maksta vaid üliõpilastele. Üks isik võib osaleda projektis kas (põhi)täitja või üliõpilasena, aga samaaegselt mitte mõlemas positsioonis.</a:t>
            </a:r>
          </a:p>
          <a:p>
            <a:endParaRPr lang="et-EE" dirty="0"/>
          </a:p>
        </p:txBody>
      </p:sp>
      <p:sp>
        <p:nvSpPr>
          <p:cNvPr id="4" name="Slide Number Placeholder 3"/>
          <p:cNvSpPr>
            <a:spLocks noGrp="1"/>
          </p:cNvSpPr>
          <p:nvPr>
            <p:ph type="sldNum" sz="quarter" idx="10"/>
          </p:nvPr>
        </p:nvSpPr>
        <p:spPr/>
        <p:txBody>
          <a:bodyPr/>
          <a:lstStyle/>
          <a:p>
            <a:fld id="{85A7B98E-717F-41BD-A019-45EAD61A5EA7}" type="slidenum">
              <a:rPr lang="et-EE" smtClean="0"/>
              <a:t>7</a:t>
            </a:fld>
            <a:endParaRPr lang="et-EE"/>
          </a:p>
        </p:txBody>
      </p:sp>
    </p:spTree>
    <p:extLst>
      <p:ext uri="{BB962C8B-B14F-4D97-AF65-F5344CB8AC3E}">
        <p14:creationId xmlns:p14="http://schemas.microsoft.com/office/powerpoint/2010/main" val="10763891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fld id="{85A7B98E-717F-41BD-A019-45EAD61A5EA7}" type="slidenum">
              <a:rPr lang="et-EE" smtClean="0"/>
              <a:t>8</a:t>
            </a:fld>
            <a:endParaRPr lang="et-EE"/>
          </a:p>
        </p:txBody>
      </p:sp>
    </p:spTree>
    <p:extLst>
      <p:ext uri="{BB962C8B-B14F-4D97-AF65-F5344CB8AC3E}">
        <p14:creationId xmlns:p14="http://schemas.microsoft.com/office/powerpoint/2010/main" val="10879237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dirty="0" smtClean="0"/>
              <a:t>Fikseeritud grandimahust väiksema summa taotlemine peab olema hästi läbimõeldud. </a:t>
            </a:r>
            <a:r>
              <a:rPr lang="et-EE" dirty="0" err="1" smtClean="0"/>
              <a:t>ETISes</a:t>
            </a:r>
            <a:r>
              <a:rPr lang="et-EE" dirty="0" smtClean="0"/>
              <a:t> ja ETAgi kodulehel on üleval</a:t>
            </a:r>
            <a:r>
              <a:rPr lang="et-EE" baseline="0" dirty="0" smtClean="0"/>
              <a:t> eelarve koostamise abivahend. Selle abil arvutatud eeldatavate kulude põhjal tuleb valida kõige sobivam (arvutatud kulule kõige lähedasem) fikseeritud grandimaht.</a:t>
            </a:r>
            <a:endParaRPr lang="et-EE" dirty="0"/>
          </a:p>
        </p:txBody>
      </p:sp>
      <p:sp>
        <p:nvSpPr>
          <p:cNvPr id="4" name="Slide Number Placeholder 3"/>
          <p:cNvSpPr>
            <a:spLocks noGrp="1"/>
          </p:cNvSpPr>
          <p:nvPr>
            <p:ph type="sldNum" sz="quarter" idx="10"/>
          </p:nvPr>
        </p:nvSpPr>
        <p:spPr/>
        <p:txBody>
          <a:bodyPr/>
          <a:lstStyle/>
          <a:p>
            <a:fld id="{85A7B98E-717F-41BD-A019-45EAD61A5EA7}" type="slidenum">
              <a:rPr lang="et-EE" smtClean="0"/>
              <a:t>9</a:t>
            </a:fld>
            <a:endParaRPr lang="et-EE"/>
          </a:p>
        </p:txBody>
      </p:sp>
    </p:spTree>
    <p:extLst>
      <p:ext uri="{BB962C8B-B14F-4D97-AF65-F5344CB8AC3E}">
        <p14:creationId xmlns:p14="http://schemas.microsoft.com/office/powerpoint/2010/main" val="20450546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04724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Date Placeholder 2"/>
          <p:cNvSpPr>
            <a:spLocks noGrp="1"/>
          </p:cNvSpPr>
          <p:nvPr>
            <p:ph type="dt" sz="half" idx="10"/>
          </p:nvPr>
        </p:nvSpPr>
        <p:spPr/>
        <p:txBody>
          <a:bodyPr/>
          <a:lstStyle/>
          <a:p>
            <a:fld id="{CD2E1D67-FD33-4EBD-B062-DBF352D52A38}" type="datetime1">
              <a:rPr lang="et-EE" smtClean="0"/>
              <a:t>19.03.2019</a:t>
            </a:fld>
            <a:endParaRPr lang="et-EE"/>
          </a:p>
        </p:txBody>
      </p:sp>
      <p:sp>
        <p:nvSpPr>
          <p:cNvPr id="4" name="Footer Placeholder 3"/>
          <p:cNvSpPr>
            <a:spLocks noGrp="1"/>
          </p:cNvSpPr>
          <p:nvPr>
            <p:ph type="ftr" sz="quarter" idx="11"/>
          </p:nvPr>
        </p:nvSpPr>
        <p:spPr/>
        <p:txBody>
          <a:bodyPr/>
          <a:lstStyle/>
          <a:p>
            <a:endParaRPr lang="et-EE"/>
          </a:p>
        </p:txBody>
      </p:sp>
      <p:sp>
        <p:nvSpPr>
          <p:cNvPr id="5" name="Slide Number Placeholder 4"/>
          <p:cNvSpPr>
            <a:spLocks noGrp="1"/>
          </p:cNvSpPr>
          <p:nvPr>
            <p:ph type="sldNum" sz="quarter" idx="12"/>
          </p:nvPr>
        </p:nvSpPr>
        <p:spPr/>
        <p:txBody>
          <a:bodyPr/>
          <a:lstStyle/>
          <a:p>
            <a:fld id="{4E531863-DCCB-4A34-BBA0-3FA69134E9D5}" type="slidenum">
              <a:rPr lang="et-EE" smtClean="0"/>
              <a:pPr/>
              <a:t>‹#›</a:t>
            </a:fld>
            <a:endParaRPr lang="et-EE"/>
          </a:p>
        </p:txBody>
      </p:sp>
      <p:pic>
        <p:nvPicPr>
          <p:cNvPr id="6" name="Picture 8" descr="pp_logo.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362825" y="120650"/>
            <a:ext cx="161925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Straight Connector 6"/>
          <p:cNvCxnSpPr/>
          <p:nvPr userDrawn="1"/>
        </p:nvCxnSpPr>
        <p:spPr>
          <a:xfrm>
            <a:off x="0" y="639763"/>
            <a:ext cx="9144000" cy="0"/>
          </a:xfrm>
          <a:prstGeom prst="line">
            <a:avLst/>
          </a:prstGeom>
          <a:ln w="12700">
            <a:solidFill>
              <a:srgbClr val="832B7C"/>
            </a:solidFill>
          </a:ln>
          <a:effectLst>
            <a:outerShdw blurRad="40000" dist="12700" dir="5400000" rotWithShape="0">
              <a:srgbClr val="000000">
                <a:alpha val="25000"/>
              </a:srgbClr>
            </a:outerShdw>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8933582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96C30B-91F6-41E7-94F5-93B7F8494641}" type="datetime1">
              <a:rPr lang="et-EE" smtClean="0"/>
              <a:t>19.03.2019</a:t>
            </a:fld>
            <a:endParaRPr lang="et-EE"/>
          </a:p>
        </p:txBody>
      </p:sp>
      <p:sp>
        <p:nvSpPr>
          <p:cNvPr id="3" name="Footer Placeholder 2"/>
          <p:cNvSpPr>
            <a:spLocks noGrp="1"/>
          </p:cNvSpPr>
          <p:nvPr>
            <p:ph type="ftr" sz="quarter" idx="11"/>
          </p:nvPr>
        </p:nvSpPr>
        <p:spPr/>
        <p:txBody>
          <a:bodyPr/>
          <a:lstStyle/>
          <a:p>
            <a:endParaRPr lang="et-EE"/>
          </a:p>
        </p:txBody>
      </p:sp>
      <p:sp>
        <p:nvSpPr>
          <p:cNvPr id="4" name="Slide Number Placeholder 3"/>
          <p:cNvSpPr>
            <a:spLocks noGrp="1"/>
          </p:cNvSpPr>
          <p:nvPr>
            <p:ph type="sldNum" sz="quarter" idx="12"/>
          </p:nvPr>
        </p:nvSpPr>
        <p:spPr/>
        <p:txBody>
          <a:bodyPr/>
          <a:lstStyle/>
          <a:p>
            <a:fld id="{4E531863-DCCB-4A34-BBA0-3FA69134E9D5}" type="slidenum">
              <a:rPr lang="et-EE" smtClean="0"/>
              <a:pPr/>
              <a:t>‹#›</a:t>
            </a:fld>
            <a:endParaRPr lang="et-EE"/>
          </a:p>
        </p:txBody>
      </p:sp>
      <p:pic>
        <p:nvPicPr>
          <p:cNvPr id="5" name="Picture 8" descr="pp_logo.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362825" y="120650"/>
            <a:ext cx="161925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p:cNvCxnSpPr/>
          <p:nvPr userDrawn="1"/>
        </p:nvCxnSpPr>
        <p:spPr>
          <a:xfrm>
            <a:off x="0" y="639763"/>
            <a:ext cx="9144000" cy="0"/>
          </a:xfrm>
          <a:prstGeom prst="line">
            <a:avLst/>
          </a:prstGeom>
          <a:ln w="12700">
            <a:solidFill>
              <a:srgbClr val="832B7C"/>
            </a:solidFill>
          </a:ln>
          <a:effectLst>
            <a:outerShdw blurRad="40000" dist="12700" dir="5400000" rotWithShape="0">
              <a:srgbClr val="000000">
                <a:alpha val="25000"/>
              </a:srgbClr>
            </a:outerShdw>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168360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908720"/>
            <a:ext cx="3008313" cy="526380"/>
          </a:xfrm>
        </p:spPr>
        <p:txBody>
          <a:bodyPr anchor="b"/>
          <a:lstStyle>
            <a:lvl1pPr algn="l">
              <a:defRPr sz="2000" b="1"/>
            </a:lvl1pPr>
          </a:lstStyle>
          <a:p>
            <a:r>
              <a:rPr lang="en-US" dirty="0" smtClean="0"/>
              <a:t>Click to edit Master title style</a:t>
            </a:r>
            <a:endParaRPr lang="et-EE" dirty="0"/>
          </a:p>
        </p:txBody>
      </p:sp>
      <p:sp>
        <p:nvSpPr>
          <p:cNvPr id="3" name="Content Placeholder 2"/>
          <p:cNvSpPr>
            <a:spLocks noGrp="1"/>
          </p:cNvSpPr>
          <p:nvPr>
            <p:ph idx="1"/>
          </p:nvPr>
        </p:nvSpPr>
        <p:spPr>
          <a:xfrm>
            <a:off x="3575050" y="908720"/>
            <a:ext cx="5111750" cy="521744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t-EE" dirty="0"/>
          </a:p>
        </p:txBody>
      </p:sp>
      <p:sp>
        <p:nvSpPr>
          <p:cNvPr id="4" name="Text Placeholder 3"/>
          <p:cNvSpPr>
            <a:spLocks noGrp="1"/>
          </p:cNvSpPr>
          <p:nvPr>
            <p:ph type="body" sz="half" idx="2"/>
          </p:nvPr>
        </p:nvSpPr>
        <p:spPr>
          <a:xfrm>
            <a:off x="457200" y="1628800"/>
            <a:ext cx="3008313" cy="44973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F96628BD-367E-4EA9-A422-C1B35B3F6F8E}" type="datetime1">
              <a:rPr lang="et-EE" smtClean="0"/>
              <a:t>19.03.2019</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4E531863-DCCB-4A34-BBA0-3FA69134E9D5}" type="slidenum">
              <a:rPr lang="et-EE" smtClean="0"/>
              <a:pPr/>
              <a:t>‹#›</a:t>
            </a:fld>
            <a:endParaRPr lang="et-EE"/>
          </a:p>
        </p:txBody>
      </p:sp>
      <p:pic>
        <p:nvPicPr>
          <p:cNvPr id="8" name="Picture 8" descr="pp_logo.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362825" y="120650"/>
            <a:ext cx="161925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Straight Connector 8"/>
          <p:cNvCxnSpPr/>
          <p:nvPr userDrawn="1"/>
        </p:nvCxnSpPr>
        <p:spPr>
          <a:xfrm>
            <a:off x="0" y="639763"/>
            <a:ext cx="9144000" cy="0"/>
          </a:xfrm>
          <a:prstGeom prst="line">
            <a:avLst/>
          </a:prstGeom>
          <a:ln w="12700">
            <a:solidFill>
              <a:srgbClr val="832B7C"/>
            </a:solidFill>
          </a:ln>
          <a:effectLst>
            <a:outerShdw blurRad="40000" dist="12700" dir="5400000" rotWithShape="0">
              <a:srgbClr val="000000">
                <a:alpha val="25000"/>
              </a:srgbClr>
            </a:outerShdw>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954449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ctr">
              <a:defRPr sz="2600" b="1"/>
            </a:lvl1pPr>
          </a:lstStyle>
          <a:p>
            <a:r>
              <a:rPr lang="en-US" dirty="0" smtClean="0"/>
              <a:t>Click to edit Master title style</a:t>
            </a:r>
            <a:endParaRPr lang="et-EE" dirty="0"/>
          </a:p>
        </p:txBody>
      </p:sp>
      <p:sp>
        <p:nvSpPr>
          <p:cNvPr id="3" name="Picture Placeholder 2"/>
          <p:cNvSpPr>
            <a:spLocks noGrp="1"/>
          </p:cNvSpPr>
          <p:nvPr>
            <p:ph type="pic" idx="1"/>
          </p:nvPr>
        </p:nvSpPr>
        <p:spPr>
          <a:xfrm>
            <a:off x="1792288" y="908719"/>
            <a:ext cx="5486400" cy="381885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t-EE" dirty="0"/>
          </a:p>
        </p:txBody>
      </p:sp>
      <p:sp>
        <p:nvSpPr>
          <p:cNvPr id="4" name="Text Placeholder 3"/>
          <p:cNvSpPr>
            <a:spLocks noGrp="1"/>
          </p:cNvSpPr>
          <p:nvPr>
            <p:ph type="body" sz="half" idx="2"/>
          </p:nvPr>
        </p:nvSpPr>
        <p:spPr>
          <a:xfrm>
            <a:off x="1792288" y="5367338"/>
            <a:ext cx="5486400" cy="804862"/>
          </a:xfrm>
        </p:spPr>
        <p:txBody>
          <a:bodyPr>
            <a:normAutofit/>
          </a:bodyPr>
          <a:lstStyle>
            <a:lvl1pPr marL="0" indent="0" algn="ctr">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490A4A0F-2925-4018-B6CC-EB5E290E247D}" type="datetime1">
              <a:rPr lang="et-EE" smtClean="0"/>
              <a:t>19.03.2019</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4E531863-DCCB-4A34-BBA0-3FA69134E9D5}" type="slidenum">
              <a:rPr lang="et-EE" smtClean="0"/>
              <a:pPr/>
              <a:t>‹#›</a:t>
            </a:fld>
            <a:endParaRPr lang="et-EE"/>
          </a:p>
        </p:txBody>
      </p:sp>
      <p:pic>
        <p:nvPicPr>
          <p:cNvPr id="8" name="Picture 8" descr="pp_logo.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362825" y="120650"/>
            <a:ext cx="161925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Straight Connector 8"/>
          <p:cNvCxnSpPr/>
          <p:nvPr userDrawn="1"/>
        </p:nvCxnSpPr>
        <p:spPr>
          <a:xfrm>
            <a:off x="0" y="639763"/>
            <a:ext cx="9144000" cy="0"/>
          </a:xfrm>
          <a:prstGeom prst="line">
            <a:avLst/>
          </a:prstGeom>
          <a:ln w="12700">
            <a:solidFill>
              <a:srgbClr val="832B7C"/>
            </a:solidFill>
          </a:ln>
          <a:effectLst>
            <a:outerShdw blurRad="40000" dist="12700" dir="5400000" rotWithShape="0">
              <a:srgbClr val="000000">
                <a:alpha val="25000"/>
              </a:srgbClr>
            </a:outerShdw>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70822504"/>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Date Placeholder 2"/>
          <p:cNvSpPr>
            <a:spLocks noGrp="1"/>
          </p:cNvSpPr>
          <p:nvPr>
            <p:ph type="dt" sz="half" idx="10"/>
          </p:nvPr>
        </p:nvSpPr>
        <p:spPr/>
        <p:txBody>
          <a:bodyPr/>
          <a:lstStyle/>
          <a:p>
            <a:fld id="{083953B6-77B0-4E8C-8A91-B355F901046F}" type="datetime1">
              <a:rPr lang="et-EE" smtClean="0"/>
              <a:t>19.03.2019</a:t>
            </a:fld>
            <a:endParaRPr lang="et-EE" dirty="0"/>
          </a:p>
        </p:txBody>
      </p:sp>
      <p:sp>
        <p:nvSpPr>
          <p:cNvPr id="4" name="Footer Placeholder 3"/>
          <p:cNvSpPr>
            <a:spLocks noGrp="1"/>
          </p:cNvSpPr>
          <p:nvPr>
            <p:ph type="ftr" sz="quarter" idx="11"/>
          </p:nvPr>
        </p:nvSpPr>
        <p:spPr/>
        <p:txBody>
          <a:bodyPr/>
          <a:lstStyle/>
          <a:p>
            <a:endParaRPr lang="et-EE" dirty="0"/>
          </a:p>
        </p:txBody>
      </p:sp>
      <p:sp>
        <p:nvSpPr>
          <p:cNvPr id="5" name="Slide Number Placeholder 4"/>
          <p:cNvSpPr>
            <a:spLocks noGrp="1"/>
          </p:cNvSpPr>
          <p:nvPr>
            <p:ph type="sldNum" sz="quarter" idx="12"/>
          </p:nvPr>
        </p:nvSpPr>
        <p:spPr/>
        <p:txBody>
          <a:bodyPr/>
          <a:lstStyle/>
          <a:p>
            <a:fld id="{4E531863-DCCB-4A34-BBA0-3FA69134E9D5}" type="slidenum">
              <a:rPr lang="et-EE" smtClean="0"/>
              <a:pPr/>
              <a:t>‹#›</a:t>
            </a:fld>
            <a:endParaRPr lang="et-EE" dirty="0"/>
          </a:p>
        </p:txBody>
      </p:sp>
    </p:spTree>
    <p:extLst>
      <p:ext uri="{BB962C8B-B14F-4D97-AF65-F5344CB8AC3E}">
        <p14:creationId xmlns:p14="http://schemas.microsoft.com/office/powerpoint/2010/main" val="411291640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1092882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733967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2130425"/>
            <a:ext cx="9144000" cy="1470025"/>
          </a:xfrm>
        </p:spPr>
        <p:txBody>
          <a:bodyPr/>
          <a:lstStyle>
            <a:lvl1pPr>
              <a:defRPr/>
            </a:lvl1pPr>
          </a:lstStyle>
          <a:p>
            <a:r>
              <a:rPr lang="et-EE" dirty="0" smtClean="0"/>
              <a:t>Eesti Teadusagentuur</a:t>
            </a:r>
            <a:endParaRPr lang="et-EE"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t-EE" dirty="0"/>
          </a:p>
        </p:txBody>
      </p:sp>
      <p:sp>
        <p:nvSpPr>
          <p:cNvPr id="4" name="Date Placeholder 3"/>
          <p:cNvSpPr>
            <a:spLocks noGrp="1"/>
          </p:cNvSpPr>
          <p:nvPr>
            <p:ph type="dt" sz="half" idx="10"/>
          </p:nvPr>
        </p:nvSpPr>
        <p:spPr/>
        <p:txBody>
          <a:bodyPr/>
          <a:lstStyle/>
          <a:p>
            <a:fld id="{7EC9FC06-6C2F-4CDE-A446-B3F316AF69DC}" type="datetime1">
              <a:rPr lang="et-EE" smtClean="0"/>
              <a:t>19.03.2019</a:t>
            </a:fld>
            <a:endParaRPr lang="et-EE" dirty="0"/>
          </a:p>
        </p:txBody>
      </p:sp>
      <p:sp>
        <p:nvSpPr>
          <p:cNvPr id="5" name="Footer Placeholder 4"/>
          <p:cNvSpPr>
            <a:spLocks noGrp="1"/>
          </p:cNvSpPr>
          <p:nvPr>
            <p:ph type="ftr" sz="quarter" idx="11"/>
          </p:nvPr>
        </p:nvSpPr>
        <p:spPr/>
        <p:txBody>
          <a:bodyPr/>
          <a:lstStyle/>
          <a:p>
            <a:endParaRPr lang="et-EE" dirty="0"/>
          </a:p>
        </p:txBody>
      </p:sp>
      <p:sp>
        <p:nvSpPr>
          <p:cNvPr id="6" name="Slide Number Placeholder 5"/>
          <p:cNvSpPr>
            <a:spLocks noGrp="1"/>
          </p:cNvSpPr>
          <p:nvPr>
            <p:ph type="sldNum" sz="quarter" idx="12"/>
          </p:nvPr>
        </p:nvSpPr>
        <p:spPr/>
        <p:txBody>
          <a:bodyPr/>
          <a:lstStyle/>
          <a:p>
            <a:fld id="{4E531863-DCCB-4A34-BBA0-3FA69134E9D5}" type="slidenum">
              <a:rPr lang="et-EE" smtClean="0"/>
              <a:pPr/>
              <a:t>‹#›</a:t>
            </a:fld>
            <a:endParaRPr lang="et-EE"/>
          </a:p>
        </p:txBody>
      </p:sp>
      <p:pic>
        <p:nvPicPr>
          <p:cNvPr id="9" name="Picture 8" descr="pp_logo.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222500" y="301625"/>
            <a:ext cx="4681538" cy="1262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4651684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Date Placeholder 2"/>
          <p:cNvSpPr>
            <a:spLocks noGrp="1"/>
          </p:cNvSpPr>
          <p:nvPr>
            <p:ph type="dt" sz="half" idx="10"/>
          </p:nvPr>
        </p:nvSpPr>
        <p:spPr/>
        <p:txBody>
          <a:bodyPr/>
          <a:lstStyle/>
          <a:p>
            <a:fld id="{B40EAA75-72BA-42F9-A6EB-79B75E4C1CFA}" type="datetime1">
              <a:rPr lang="et-EE" smtClean="0"/>
              <a:t>19.03.2019</a:t>
            </a:fld>
            <a:endParaRPr lang="et-EE" dirty="0"/>
          </a:p>
        </p:txBody>
      </p:sp>
      <p:sp>
        <p:nvSpPr>
          <p:cNvPr id="4" name="Footer Placeholder 3"/>
          <p:cNvSpPr>
            <a:spLocks noGrp="1"/>
          </p:cNvSpPr>
          <p:nvPr>
            <p:ph type="ftr" sz="quarter" idx="11"/>
          </p:nvPr>
        </p:nvSpPr>
        <p:spPr/>
        <p:txBody>
          <a:bodyPr/>
          <a:lstStyle/>
          <a:p>
            <a:endParaRPr lang="et-EE" dirty="0"/>
          </a:p>
        </p:txBody>
      </p:sp>
      <p:sp>
        <p:nvSpPr>
          <p:cNvPr id="5" name="Slide Number Placeholder 4"/>
          <p:cNvSpPr>
            <a:spLocks noGrp="1"/>
          </p:cNvSpPr>
          <p:nvPr>
            <p:ph type="sldNum" sz="quarter" idx="12"/>
          </p:nvPr>
        </p:nvSpPr>
        <p:spPr/>
        <p:txBody>
          <a:bodyPr/>
          <a:lstStyle/>
          <a:p>
            <a:fld id="{4E531863-DCCB-4A34-BBA0-3FA69134E9D5}" type="slidenum">
              <a:rPr lang="et-EE" smtClean="0"/>
              <a:pPr/>
              <a:t>‹#›</a:t>
            </a:fld>
            <a:endParaRPr lang="et-EE" dirty="0"/>
          </a:p>
        </p:txBody>
      </p:sp>
    </p:spTree>
    <p:extLst>
      <p:ext uri="{BB962C8B-B14F-4D97-AF65-F5344CB8AC3E}">
        <p14:creationId xmlns:p14="http://schemas.microsoft.com/office/powerpoint/2010/main" val="340069987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Content Placeholder 2"/>
          <p:cNvSpPr>
            <a:spLocks noGrp="1"/>
          </p:cNvSpPr>
          <p:nvPr>
            <p:ph idx="1"/>
          </p:nvPr>
        </p:nvSpPr>
        <p:spPr/>
        <p:txBody>
          <a:bodyPr/>
          <a:lstStyle>
            <a:lvl1pPr algn="l">
              <a:defRPr/>
            </a:lvl1pPr>
            <a:lvl2pPr algn="l">
              <a:defRPr/>
            </a:lvl2pPr>
            <a:lvl3pPr algn="l">
              <a:defRPr/>
            </a:lvl3pPr>
            <a:lvl4pPr algn="l">
              <a:defRPr/>
            </a:lvl4pPr>
            <a:lvl5pPr algn="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t-EE" dirty="0"/>
          </a:p>
        </p:txBody>
      </p:sp>
      <p:sp>
        <p:nvSpPr>
          <p:cNvPr id="4" name="Date Placeholder 3"/>
          <p:cNvSpPr>
            <a:spLocks noGrp="1"/>
          </p:cNvSpPr>
          <p:nvPr>
            <p:ph type="dt" sz="half" idx="10"/>
          </p:nvPr>
        </p:nvSpPr>
        <p:spPr/>
        <p:txBody>
          <a:bodyPr/>
          <a:lstStyle/>
          <a:p>
            <a:fld id="{6A1FF60B-0A5E-48E5-BA3D-B695D1362AE4}" type="datetime1">
              <a:rPr lang="et-EE" smtClean="0"/>
              <a:t>19.03.2019</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4E531863-DCCB-4A34-BBA0-3FA69134E9D5}" type="slidenum">
              <a:rPr lang="et-EE" smtClean="0"/>
              <a:pPr/>
              <a:t>‹#›</a:t>
            </a:fld>
            <a:endParaRPr lang="et-EE"/>
          </a:p>
        </p:txBody>
      </p:sp>
      <p:pic>
        <p:nvPicPr>
          <p:cNvPr id="7" name="Picture 8" descr="pp_logo.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362825" y="120650"/>
            <a:ext cx="161925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Straight Connector 7"/>
          <p:cNvCxnSpPr/>
          <p:nvPr userDrawn="1"/>
        </p:nvCxnSpPr>
        <p:spPr>
          <a:xfrm>
            <a:off x="0" y="639763"/>
            <a:ext cx="9144000" cy="0"/>
          </a:xfrm>
          <a:prstGeom prst="line">
            <a:avLst/>
          </a:prstGeom>
          <a:ln w="12700">
            <a:solidFill>
              <a:srgbClr val="832B7C"/>
            </a:solidFill>
          </a:ln>
          <a:effectLst>
            <a:outerShdw blurRad="40000" dist="12700" dir="5400000" rotWithShape="0">
              <a:srgbClr val="000000">
                <a:alpha val="25000"/>
              </a:srgbClr>
            </a:outerShdw>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6149223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t-EE"/>
          </a:p>
        </p:txBody>
      </p:sp>
      <p:sp>
        <p:nvSpPr>
          <p:cNvPr id="3" name="Text Placeholder 2"/>
          <p:cNvSpPr>
            <a:spLocks noGrp="1"/>
          </p:cNvSpPr>
          <p:nvPr>
            <p:ph type="body" idx="1"/>
          </p:nvPr>
        </p:nvSpPr>
        <p:spPr>
          <a:xfrm>
            <a:off x="722313" y="2906713"/>
            <a:ext cx="7772400" cy="1500187"/>
          </a:xfrm>
        </p:spPr>
        <p:txBody>
          <a:bodyPr anchor="b"/>
          <a:lstStyle>
            <a:lvl1pPr marL="0" indent="0" algn="ctr">
              <a:buNone/>
              <a:defRPr sz="2000">
                <a:solidFill>
                  <a:srgbClr val="0000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F5D4AE9A-E226-4D32-99FB-DAD69715D112}" type="datetime1">
              <a:rPr lang="et-EE" smtClean="0"/>
              <a:t>19.03.2019</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4E531863-DCCB-4A34-BBA0-3FA69134E9D5}" type="slidenum">
              <a:rPr lang="et-EE" smtClean="0"/>
              <a:pPr/>
              <a:t>‹#›</a:t>
            </a:fld>
            <a:endParaRPr lang="et-EE"/>
          </a:p>
        </p:txBody>
      </p:sp>
      <p:pic>
        <p:nvPicPr>
          <p:cNvPr id="7" name="Picture 8" descr="pp_logo.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362825" y="120650"/>
            <a:ext cx="161925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Straight Connector 7"/>
          <p:cNvCxnSpPr/>
          <p:nvPr userDrawn="1"/>
        </p:nvCxnSpPr>
        <p:spPr>
          <a:xfrm>
            <a:off x="0" y="639763"/>
            <a:ext cx="9144000" cy="0"/>
          </a:xfrm>
          <a:prstGeom prst="line">
            <a:avLst/>
          </a:prstGeom>
          <a:ln w="12700">
            <a:solidFill>
              <a:srgbClr val="832B7C"/>
            </a:solidFill>
          </a:ln>
          <a:effectLst>
            <a:outerShdw blurRad="40000" dist="12700" dir="5400000" rotWithShape="0">
              <a:srgbClr val="000000">
                <a:alpha val="25000"/>
              </a:srgbClr>
            </a:outerShdw>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3164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t-EE"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5" name="Date Placeholder 4"/>
          <p:cNvSpPr>
            <a:spLocks noGrp="1"/>
          </p:cNvSpPr>
          <p:nvPr>
            <p:ph type="dt" sz="half" idx="10"/>
          </p:nvPr>
        </p:nvSpPr>
        <p:spPr/>
        <p:txBody>
          <a:bodyPr/>
          <a:lstStyle/>
          <a:p>
            <a:fld id="{3FD1C928-1729-42FE-96FC-2F28F1BF76AD}" type="datetime1">
              <a:rPr lang="et-EE" smtClean="0"/>
              <a:t>19.03.2019</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4E531863-DCCB-4A34-BBA0-3FA69134E9D5}" type="slidenum">
              <a:rPr lang="et-EE" smtClean="0"/>
              <a:pPr/>
              <a:t>‹#›</a:t>
            </a:fld>
            <a:endParaRPr lang="et-EE"/>
          </a:p>
        </p:txBody>
      </p:sp>
      <p:pic>
        <p:nvPicPr>
          <p:cNvPr id="8" name="Picture 8" descr="pp_logo.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362825" y="120650"/>
            <a:ext cx="161925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Straight Connector 8"/>
          <p:cNvCxnSpPr/>
          <p:nvPr userDrawn="1"/>
        </p:nvCxnSpPr>
        <p:spPr>
          <a:xfrm>
            <a:off x="0" y="639763"/>
            <a:ext cx="9144000" cy="0"/>
          </a:xfrm>
          <a:prstGeom prst="line">
            <a:avLst/>
          </a:prstGeom>
          <a:ln w="12700">
            <a:solidFill>
              <a:srgbClr val="832B7C"/>
            </a:solidFill>
          </a:ln>
          <a:effectLst>
            <a:outerShdw blurRad="40000" dist="12700" dir="5400000" rotWithShape="0">
              <a:srgbClr val="000000">
                <a:alpha val="25000"/>
              </a:srgbClr>
            </a:outerShdw>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46465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t-E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7" name="Date Placeholder 6"/>
          <p:cNvSpPr>
            <a:spLocks noGrp="1"/>
          </p:cNvSpPr>
          <p:nvPr>
            <p:ph type="dt" sz="half" idx="10"/>
          </p:nvPr>
        </p:nvSpPr>
        <p:spPr/>
        <p:txBody>
          <a:bodyPr/>
          <a:lstStyle/>
          <a:p>
            <a:fld id="{67B7F760-9209-47F6-9025-2C07ABA10418}" type="datetime1">
              <a:rPr lang="et-EE" smtClean="0"/>
              <a:t>19.03.2019</a:t>
            </a:fld>
            <a:endParaRPr lang="et-EE"/>
          </a:p>
        </p:txBody>
      </p:sp>
      <p:sp>
        <p:nvSpPr>
          <p:cNvPr id="8" name="Footer Placeholder 7"/>
          <p:cNvSpPr>
            <a:spLocks noGrp="1"/>
          </p:cNvSpPr>
          <p:nvPr>
            <p:ph type="ftr" sz="quarter" idx="11"/>
          </p:nvPr>
        </p:nvSpPr>
        <p:spPr/>
        <p:txBody>
          <a:bodyPr/>
          <a:lstStyle/>
          <a:p>
            <a:endParaRPr lang="et-EE"/>
          </a:p>
        </p:txBody>
      </p:sp>
      <p:sp>
        <p:nvSpPr>
          <p:cNvPr id="9" name="Slide Number Placeholder 8"/>
          <p:cNvSpPr>
            <a:spLocks noGrp="1"/>
          </p:cNvSpPr>
          <p:nvPr>
            <p:ph type="sldNum" sz="quarter" idx="12"/>
          </p:nvPr>
        </p:nvSpPr>
        <p:spPr/>
        <p:txBody>
          <a:bodyPr/>
          <a:lstStyle/>
          <a:p>
            <a:fld id="{4E531863-DCCB-4A34-BBA0-3FA69134E9D5}" type="slidenum">
              <a:rPr lang="et-EE" smtClean="0"/>
              <a:pPr/>
              <a:t>‹#›</a:t>
            </a:fld>
            <a:endParaRPr lang="et-EE"/>
          </a:p>
        </p:txBody>
      </p:sp>
      <p:pic>
        <p:nvPicPr>
          <p:cNvPr id="10" name="Picture 8" descr="pp_logo.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362825" y="120650"/>
            <a:ext cx="161925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 name="Straight Connector 10"/>
          <p:cNvCxnSpPr/>
          <p:nvPr userDrawn="1"/>
        </p:nvCxnSpPr>
        <p:spPr>
          <a:xfrm>
            <a:off x="0" y="639763"/>
            <a:ext cx="9144000" cy="0"/>
          </a:xfrm>
          <a:prstGeom prst="line">
            <a:avLst/>
          </a:prstGeom>
          <a:ln w="12700">
            <a:solidFill>
              <a:srgbClr val="832B7C"/>
            </a:solidFill>
          </a:ln>
          <a:effectLst>
            <a:outerShdw blurRad="40000" dist="12700" dir="5400000" rotWithShape="0">
              <a:srgbClr val="000000">
                <a:alpha val="25000"/>
              </a:srgbClr>
            </a:outerShdw>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3921760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vmlDrawing" Target="../drawings/vmlDrawing1.vml"/><Relationship Id="rId7" Type="http://schemas.openxmlformats.org/officeDocument/2006/relationships/oleObject" Target="../embeddings/oleObject2.bin"/><Relationship Id="rId2" Type="http://schemas.openxmlformats.org/officeDocument/2006/relationships/theme" Target="../theme/theme3.xml"/><Relationship Id="rId1" Type="http://schemas.openxmlformats.org/officeDocument/2006/relationships/slideLayout" Target="../slideLayouts/slideLayout3.xml"/><Relationship Id="rId6" Type="http://schemas.openxmlformats.org/officeDocument/2006/relationships/image" Target="../media/image3.png"/><Relationship Id="rId5" Type="http://schemas.openxmlformats.org/officeDocument/2006/relationships/oleObject" Target="../embeddings/oleObject1.bin"/><Relationship Id="rId4" Type="http://schemas.openxmlformats.org/officeDocument/2006/relationships/image" Target="../media/image2.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4.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8" descr="pp_logo.jpg"/>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222500" y="301625"/>
            <a:ext cx="4681538" cy="1262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1"/>
          <p:cNvSpPr txBox="1">
            <a:spLocks/>
          </p:cNvSpPr>
          <p:nvPr userDrawn="1"/>
        </p:nvSpPr>
        <p:spPr bwMode="auto">
          <a:xfrm>
            <a:off x="0" y="2703513"/>
            <a:ext cx="9144000" cy="278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5000" b="1" dirty="0">
                <a:solidFill>
                  <a:srgbClr val="832B7C"/>
                </a:solidFill>
              </a:rPr>
              <a:t>ESITLUSE PEALKIRI</a:t>
            </a:r>
          </a:p>
        </p:txBody>
      </p:sp>
      <p:sp>
        <p:nvSpPr>
          <p:cNvPr id="9" name="Subtitle 2"/>
          <p:cNvSpPr txBox="1">
            <a:spLocks/>
          </p:cNvSpPr>
          <p:nvPr userDrawn="1"/>
        </p:nvSpPr>
        <p:spPr bwMode="auto">
          <a:xfrm>
            <a:off x="0" y="5816600"/>
            <a:ext cx="9144000" cy="104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spcBef>
                <a:spcPct val="20000"/>
              </a:spcBef>
              <a:buFont typeface="Arial" charset="0"/>
              <a:buNone/>
            </a:pPr>
            <a:r>
              <a:rPr lang="en-US" sz="2000" dirty="0"/>
              <a:t>09. </a:t>
            </a:r>
            <a:r>
              <a:rPr lang="en-US" sz="2000" dirty="0" err="1" smtClean="0"/>
              <a:t>september</a:t>
            </a:r>
            <a:r>
              <a:rPr lang="en-US" sz="2000" dirty="0" smtClean="0"/>
              <a:t> </a:t>
            </a:r>
            <a:r>
              <a:rPr lang="en-US" sz="2000" dirty="0"/>
              <a:t>2012</a:t>
            </a:r>
          </a:p>
          <a:p>
            <a:pPr algn="ctr" eaLnBrk="1" hangingPunct="1">
              <a:spcBef>
                <a:spcPct val="20000"/>
              </a:spcBef>
              <a:buFont typeface="Arial" charset="0"/>
              <a:buNone/>
            </a:pPr>
            <a:r>
              <a:rPr lang="en-US" sz="2000" dirty="0"/>
              <a:t>Tartu</a:t>
            </a:r>
          </a:p>
        </p:txBody>
      </p:sp>
    </p:spTree>
    <p:extLst>
      <p:ext uri="{BB962C8B-B14F-4D97-AF65-F5344CB8AC3E}">
        <p14:creationId xmlns:p14="http://schemas.microsoft.com/office/powerpoint/2010/main" val="3690366751"/>
      </p:ext>
    </p:extLst>
  </p:cSld>
  <p:clrMap bg1="lt1" tx1="dk1" bg2="lt2" tx2="dk2" accent1="accent1" accent2="accent2" accent3="accent3" accent4="accent4" accent5="accent5" accent6="accent6" hlink="hlink" folHlink="folHlink"/>
  <p:sldLayoutIdLst>
    <p:sldLayoutId id="2147483665" r:id="rId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Title 1"/>
          <p:cNvSpPr txBox="1">
            <a:spLocks/>
          </p:cNvSpPr>
          <p:nvPr userDrawn="1"/>
        </p:nvSpPr>
        <p:spPr bwMode="auto">
          <a:xfrm>
            <a:off x="685800" y="728663"/>
            <a:ext cx="7772400" cy="86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defRPr/>
            </a:pPr>
            <a:r>
              <a:rPr lang="en-US" sz="4800" b="1" dirty="0" err="1" smtClean="0">
                <a:solidFill>
                  <a:srgbClr val="832B7C"/>
                </a:solidFill>
              </a:rPr>
              <a:t>Pealkiri</a:t>
            </a:r>
            <a:endParaRPr lang="en-US" sz="1200" b="1" dirty="0" smtClean="0">
              <a:solidFill>
                <a:schemeClr val="bg1">
                  <a:lumMod val="50000"/>
                </a:schemeClr>
              </a:solidFill>
            </a:endParaRPr>
          </a:p>
        </p:txBody>
      </p:sp>
      <p:sp>
        <p:nvSpPr>
          <p:cNvPr id="8" name="Subtitle 2"/>
          <p:cNvSpPr txBox="1">
            <a:spLocks/>
          </p:cNvSpPr>
          <p:nvPr userDrawn="1"/>
        </p:nvSpPr>
        <p:spPr bwMode="auto">
          <a:xfrm>
            <a:off x="685800" y="1504950"/>
            <a:ext cx="777240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spcBef>
                <a:spcPct val="20000"/>
              </a:spcBef>
            </a:pPr>
            <a:r>
              <a:rPr lang="en-US" sz="3000" b="1"/>
              <a:t>Alapealkiri</a:t>
            </a:r>
            <a:endParaRPr lang="en-US" sz="2200" b="1"/>
          </a:p>
        </p:txBody>
      </p:sp>
      <p:sp>
        <p:nvSpPr>
          <p:cNvPr id="9" name="Subtitle 2"/>
          <p:cNvSpPr txBox="1">
            <a:spLocks/>
          </p:cNvSpPr>
          <p:nvPr userDrawn="1"/>
        </p:nvSpPr>
        <p:spPr bwMode="auto">
          <a:xfrm>
            <a:off x="685800" y="2127250"/>
            <a:ext cx="7772400" cy="190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lnSpc>
                <a:spcPts val="3200"/>
              </a:lnSpc>
              <a:spcBef>
                <a:spcPts val="500"/>
              </a:spcBef>
              <a:buFont typeface="Arial" charset="0"/>
              <a:buNone/>
            </a:pPr>
            <a:r>
              <a:rPr lang="en-US" sz="2200" dirty="0" err="1"/>
              <a:t>Tekst</a:t>
            </a:r>
            <a:r>
              <a:rPr lang="en-US" sz="2200" dirty="0"/>
              <a:t> </a:t>
            </a:r>
            <a:r>
              <a:rPr lang="en-GB" sz="2200" dirty="0" err="1"/>
              <a:t>Evellorate</a:t>
            </a:r>
            <a:r>
              <a:rPr lang="en-GB" sz="2200" dirty="0"/>
              <a:t> </a:t>
            </a:r>
            <a:r>
              <a:rPr lang="en-GB" sz="2200" dirty="0" err="1"/>
              <a:t>nobis</a:t>
            </a:r>
            <a:r>
              <a:rPr lang="en-GB" sz="2200" dirty="0"/>
              <a:t> </a:t>
            </a:r>
            <a:r>
              <a:rPr lang="en-GB" sz="2200" dirty="0" err="1"/>
              <a:t>voluptas</a:t>
            </a:r>
            <a:r>
              <a:rPr lang="en-GB" sz="2200" dirty="0"/>
              <a:t> et </a:t>
            </a:r>
            <a:r>
              <a:rPr lang="en-GB" sz="2200" dirty="0" err="1"/>
              <a:t>labo</a:t>
            </a:r>
            <a:r>
              <a:rPr lang="en-GB" sz="2200" dirty="0"/>
              <a:t>. Et </a:t>
            </a:r>
            <a:r>
              <a:rPr lang="en-GB" sz="2200" dirty="0" err="1"/>
              <a:t>quia</a:t>
            </a:r>
            <a:r>
              <a:rPr lang="en-GB" sz="2200" dirty="0"/>
              <a:t> </a:t>
            </a:r>
            <a:r>
              <a:rPr lang="en-GB" sz="2200" dirty="0" err="1"/>
              <a:t>volorep</a:t>
            </a:r>
            <a:r>
              <a:rPr lang="en-GB" sz="2200" dirty="0"/>
              <a:t> </a:t>
            </a:r>
            <a:r>
              <a:rPr lang="en-GB" sz="2200" dirty="0" err="1"/>
              <a:t>eligentiam</a:t>
            </a:r>
            <a:r>
              <a:rPr lang="en-GB" sz="2200" dirty="0"/>
              <a:t> </a:t>
            </a:r>
            <a:r>
              <a:rPr lang="en-GB" sz="2200" dirty="0" err="1"/>
              <a:t>archil</a:t>
            </a:r>
            <a:r>
              <a:rPr lang="en-GB" sz="2200" dirty="0"/>
              <a:t> </a:t>
            </a:r>
            <a:r>
              <a:rPr lang="en-GB" sz="2200" dirty="0" err="1"/>
              <a:t>moluptatis</a:t>
            </a:r>
            <a:r>
              <a:rPr lang="en-GB" sz="2200" dirty="0"/>
              <a:t> </a:t>
            </a:r>
            <a:r>
              <a:rPr lang="en-GB" sz="2200" dirty="0" err="1"/>
              <a:t>que</a:t>
            </a:r>
            <a:r>
              <a:rPr lang="en-GB" sz="2200" dirty="0"/>
              <a:t> </a:t>
            </a:r>
            <a:r>
              <a:rPr lang="en-GB" sz="2200" dirty="0" err="1"/>
              <a:t>ditis</a:t>
            </a:r>
            <a:r>
              <a:rPr lang="en-GB" sz="2200" dirty="0"/>
              <a:t> </a:t>
            </a:r>
            <a:r>
              <a:rPr lang="en-GB" sz="2200" dirty="0" err="1"/>
              <a:t>moloreprorae</a:t>
            </a:r>
            <a:endParaRPr lang="en-GB" sz="2200" dirty="0"/>
          </a:p>
          <a:p>
            <a:pPr eaLnBrk="1" hangingPunct="1">
              <a:lnSpc>
                <a:spcPts val="3200"/>
              </a:lnSpc>
              <a:spcBef>
                <a:spcPts val="500"/>
              </a:spcBef>
              <a:buFont typeface="Arial" charset="0"/>
              <a:buNone/>
            </a:pPr>
            <a:r>
              <a:rPr lang="en-US" sz="2200" i="1" dirty="0" err="1"/>
              <a:t>Tekst</a:t>
            </a:r>
            <a:r>
              <a:rPr lang="en-US" sz="2200" dirty="0"/>
              <a:t> </a:t>
            </a:r>
            <a:r>
              <a:rPr lang="en-GB" sz="2200" i="1" dirty="0" err="1"/>
              <a:t>Harume</a:t>
            </a:r>
            <a:r>
              <a:rPr lang="en-GB" sz="2200" i="1" dirty="0"/>
              <a:t> </a:t>
            </a:r>
            <a:r>
              <a:rPr lang="en-GB" sz="2200" i="1" dirty="0" err="1"/>
              <a:t>eicim</a:t>
            </a:r>
            <a:r>
              <a:rPr lang="en-GB" sz="2200" i="1" dirty="0"/>
              <a:t> </a:t>
            </a:r>
            <a:r>
              <a:rPr lang="en-GB" sz="2200" i="1" dirty="0" err="1"/>
              <a:t>lant</a:t>
            </a:r>
            <a:r>
              <a:rPr lang="en-GB" sz="2200" i="1" dirty="0"/>
              <a:t>, tem </a:t>
            </a:r>
            <a:r>
              <a:rPr lang="en-GB" sz="2200" i="1" dirty="0" err="1"/>
              <a:t>quia</a:t>
            </a:r>
            <a:r>
              <a:rPr lang="en-GB" sz="2200" i="1" dirty="0"/>
              <a:t> </a:t>
            </a:r>
            <a:r>
              <a:rPr lang="en-GB" sz="2200" i="1" dirty="0" err="1"/>
              <a:t>quodi</a:t>
            </a:r>
            <a:r>
              <a:rPr lang="en-GB" sz="2200" i="1" dirty="0"/>
              <a:t> </a:t>
            </a:r>
            <a:r>
              <a:rPr lang="en-GB" sz="2200" i="1" dirty="0" err="1"/>
              <a:t>ommolorit</a:t>
            </a:r>
            <a:r>
              <a:rPr lang="en-GB" sz="2200" i="1" dirty="0"/>
              <a:t> </a:t>
            </a:r>
            <a:r>
              <a:rPr lang="en-GB" sz="2200" i="1" dirty="0" err="1"/>
              <a:t>aut</a:t>
            </a:r>
            <a:r>
              <a:rPr lang="en-GB" sz="2200" i="1" dirty="0"/>
              <a:t> et, </a:t>
            </a:r>
            <a:r>
              <a:rPr lang="en-GB" sz="2200" i="1" dirty="0" err="1"/>
              <a:t>simus</a:t>
            </a:r>
            <a:r>
              <a:rPr lang="en-GB" sz="2200" i="1" dirty="0"/>
              <a:t> non rest am </a:t>
            </a:r>
            <a:r>
              <a:rPr lang="en-GB" sz="2200" i="1" dirty="0" err="1"/>
              <a:t>hicia</a:t>
            </a:r>
            <a:r>
              <a:rPr lang="en-GB" sz="2200" i="1" dirty="0"/>
              <a:t> </a:t>
            </a:r>
            <a:r>
              <a:rPr lang="en-GB" sz="2200" i="1" dirty="0" err="1"/>
              <a:t>cor</a:t>
            </a:r>
            <a:r>
              <a:rPr lang="en-GB" sz="2200" i="1" dirty="0"/>
              <a:t> </a:t>
            </a:r>
            <a:r>
              <a:rPr lang="en-GB" sz="2200" i="1" dirty="0" err="1"/>
              <a:t>aliquis</a:t>
            </a:r>
            <a:r>
              <a:rPr lang="en-GB" sz="2200" i="1" dirty="0"/>
              <a:t> </a:t>
            </a:r>
            <a:r>
              <a:rPr lang="en-GB" sz="2200" i="1" dirty="0" err="1"/>
              <a:t>es</a:t>
            </a:r>
            <a:r>
              <a:rPr lang="en-GB" sz="2200" i="1" dirty="0"/>
              <a:t> </a:t>
            </a:r>
            <a:r>
              <a:rPr lang="en-GB" sz="2200" i="1" dirty="0" err="1"/>
              <a:t>int</a:t>
            </a:r>
            <a:r>
              <a:rPr lang="en-GB" sz="2200" i="1" dirty="0"/>
              <a:t>, tem </a:t>
            </a:r>
            <a:r>
              <a:rPr lang="en-GB" sz="2200" i="1" dirty="0" err="1"/>
              <a:t>nost</a:t>
            </a:r>
            <a:r>
              <a:rPr lang="en-GB" sz="2200" i="1" dirty="0"/>
              <a:t>, </a:t>
            </a:r>
            <a:r>
              <a:rPr lang="en-GB" sz="2200" i="1" dirty="0" err="1"/>
              <a:t>que</a:t>
            </a:r>
            <a:r>
              <a:rPr lang="en-GB" sz="2200" i="1" dirty="0"/>
              <a:t> quo et.</a:t>
            </a:r>
          </a:p>
        </p:txBody>
      </p:sp>
      <p:sp>
        <p:nvSpPr>
          <p:cNvPr id="10" name="Subtitle 2"/>
          <p:cNvSpPr txBox="1">
            <a:spLocks/>
          </p:cNvSpPr>
          <p:nvPr userDrawn="1"/>
        </p:nvSpPr>
        <p:spPr bwMode="auto">
          <a:xfrm>
            <a:off x="685800" y="4144963"/>
            <a:ext cx="3552825" cy="199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lnSpc>
                <a:spcPts val="2500"/>
              </a:lnSpc>
              <a:spcBef>
                <a:spcPts val="550"/>
              </a:spcBef>
              <a:buFont typeface="Arial" charset="0"/>
              <a:buNone/>
              <a:defRPr/>
            </a:pPr>
            <a:r>
              <a:rPr lang="et-EE" sz="2200" b="1" dirty="0" smtClean="0"/>
              <a:t>Loetelud:</a:t>
            </a:r>
            <a:endParaRPr lang="et-EE" sz="1200" b="1" dirty="0" smtClean="0">
              <a:solidFill>
                <a:srgbClr val="7F7F7F"/>
              </a:solidFill>
            </a:endParaRPr>
          </a:p>
          <a:p>
            <a:pPr marL="228600" indent="-228600" eaLnBrk="1" hangingPunct="1">
              <a:lnSpc>
                <a:spcPts val="2500"/>
              </a:lnSpc>
              <a:spcBef>
                <a:spcPts val="550"/>
              </a:spcBef>
              <a:buSzPct val="100000"/>
              <a:buFont typeface="+mj-lt"/>
              <a:buAutoNum type="arabicPeriod"/>
              <a:defRPr/>
            </a:pPr>
            <a:r>
              <a:rPr lang="en-GB" sz="2200" dirty="0" err="1" smtClean="0">
                <a:solidFill>
                  <a:srgbClr val="832B7C"/>
                </a:solidFill>
              </a:rPr>
              <a:t>Nobis</a:t>
            </a:r>
            <a:r>
              <a:rPr lang="en-GB" sz="2200" dirty="0" smtClean="0">
                <a:solidFill>
                  <a:srgbClr val="832B7C"/>
                </a:solidFill>
              </a:rPr>
              <a:t> </a:t>
            </a:r>
            <a:r>
              <a:rPr lang="en-GB" sz="2200" dirty="0" err="1" smtClean="0">
                <a:solidFill>
                  <a:srgbClr val="832B7C"/>
                </a:solidFill>
              </a:rPr>
              <a:t>voluptas</a:t>
            </a:r>
            <a:r>
              <a:rPr lang="en-GB" sz="2200" dirty="0" smtClean="0">
                <a:solidFill>
                  <a:srgbClr val="832B7C"/>
                </a:solidFill>
              </a:rPr>
              <a:t> et </a:t>
            </a:r>
            <a:r>
              <a:rPr lang="en-GB" sz="2200" dirty="0" err="1" smtClean="0">
                <a:solidFill>
                  <a:srgbClr val="832B7C"/>
                </a:solidFill>
              </a:rPr>
              <a:t>labo</a:t>
            </a:r>
            <a:endParaRPr lang="en-GB" sz="2200" dirty="0" smtClean="0">
              <a:solidFill>
                <a:srgbClr val="832B7C"/>
              </a:solidFill>
            </a:endParaRPr>
          </a:p>
          <a:p>
            <a:pPr marL="228600" indent="-228600" eaLnBrk="1" hangingPunct="1">
              <a:lnSpc>
                <a:spcPts val="2500"/>
              </a:lnSpc>
              <a:spcBef>
                <a:spcPts val="550"/>
              </a:spcBef>
              <a:buSzPct val="100000"/>
              <a:buFont typeface="+mj-lt"/>
              <a:buAutoNum type="arabicPeriod"/>
              <a:defRPr/>
            </a:pPr>
            <a:r>
              <a:rPr lang="en-GB" sz="2200" dirty="0" err="1" smtClean="0">
                <a:solidFill>
                  <a:srgbClr val="832B7C"/>
                </a:solidFill>
              </a:rPr>
              <a:t>Nobis</a:t>
            </a:r>
            <a:r>
              <a:rPr lang="en-GB" sz="2200" dirty="0" smtClean="0">
                <a:solidFill>
                  <a:srgbClr val="832B7C"/>
                </a:solidFill>
              </a:rPr>
              <a:t> </a:t>
            </a:r>
            <a:r>
              <a:rPr lang="en-GB" sz="2200" dirty="0" err="1" smtClean="0">
                <a:solidFill>
                  <a:srgbClr val="832B7C"/>
                </a:solidFill>
              </a:rPr>
              <a:t>voluptas</a:t>
            </a:r>
            <a:r>
              <a:rPr lang="en-GB" sz="2200" dirty="0" smtClean="0">
                <a:solidFill>
                  <a:srgbClr val="832B7C"/>
                </a:solidFill>
              </a:rPr>
              <a:t> et </a:t>
            </a:r>
            <a:r>
              <a:rPr lang="en-GB" sz="2200" dirty="0" err="1" smtClean="0">
                <a:solidFill>
                  <a:srgbClr val="832B7C"/>
                </a:solidFill>
              </a:rPr>
              <a:t>labo</a:t>
            </a:r>
            <a:endParaRPr lang="en-GB" sz="2200" dirty="0" smtClean="0">
              <a:solidFill>
                <a:srgbClr val="832B7C"/>
              </a:solidFill>
            </a:endParaRPr>
          </a:p>
          <a:p>
            <a:pPr marL="228600" indent="-228600" eaLnBrk="1" hangingPunct="1">
              <a:lnSpc>
                <a:spcPts val="2500"/>
              </a:lnSpc>
              <a:spcBef>
                <a:spcPts val="550"/>
              </a:spcBef>
              <a:buSzPct val="100000"/>
              <a:buFont typeface="+mj-lt"/>
              <a:buAutoNum type="arabicPeriod"/>
              <a:defRPr/>
            </a:pPr>
            <a:r>
              <a:rPr lang="en-GB" sz="2200" dirty="0" err="1" smtClean="0">
                <a:solidFill>
                  <a:srgbClr val="832B7C"/>
                </a:solidFill>
              </a:rPr>
              <a:t>Nobis</a:t>
            </a:r>
            <a:r>
              <a:rPr lang="en-GB" sz="2200" dirty="0" smtClean="0">
                <a:solidFill>
                  <a:srgbClr val="832B7C"/>
                </a:solidFill>
              </a:rPr>
              <a:t> </a:t>
            </a:r>
            <a:r>
              <a:rPr lang="en-GB" sz="2200" dirty="0" err="1" smtClean="0">
                <a:solidFill>
                  <a:srgbClr val="832B7C"/>
                </a:solidFill>
              </a:rPr>
              <a:t>voluptas</a:t>
            </a:r>
            <a:r>
              <a:rPr lang="en-GB" sz="2200" dirty="0" smtClean="0">
                <a:solidFill>
                  <a:srgbClr val="832B7C"/>
                </a:solidFill>
              </a:rPr>
              <a:t> et </a:t>
            </a:r>
            <a:r>
              <a:rPr lang="en-GB" sz="2200" dirty="0" err="1" smtClean="0">
                <a:solidFill>
                  <a:srgbClr val="832B7C"/>
                </a:solidFill>
              </a:rPr>
              <a:t>labo</a:t>
            </a:r>
            <a:endParaRPr lang="en-GB" sz="2200" dirty="0" smtClean="0">
              <a:solidFill>
                <a:srgbClr val="832B7C"/>
              </a:solidFill>
            </a:endParaRPr>
          </a:p>
          <a:p>
            <a:pPr marL="228600" indent="-228600" eaLnBrk="1" hangingPunct="1">
              <a:lnSpc>
                <a:spcPts val="2500"/>
              </a:lnSpc>
              <a:spcBef>
                <a:spcPts val="550"/>
              </a:spcBef>
              <a:buSzPct val="100000"/>
              <a:buFont typeface="+mj-lt"/>
              <a:buAutoNum type="arabicPeriod"/>
              <a:defRPr/>
            </a:pPr>
            <a:r>
              <a:rPr lang="en-GB" sz="2200" dirty="0" err="1" smtClean="0">
                <a:solidFill>
                  <a:srgbClr val="832B7C"/>
                </a:solidFill>
              </a:rPr>
              <a:t>Nobis</a:t>
            </a:r>
            <a:r>
              <a:rPr lang="en-GB" sz="2200" dirty="0" smtClean="0">
                <a:solidFill>
                  <a:srgbClr val="832B7C"/>
                </a:solidFill>
              </a:rPr>
              <a:t> </a:t>
            </a:r>
            <a:r>
              <a:rPr lang="en-GB" sz="2200" dirty="0" err="1" smtClean="0">
                <a:solidFill>
                  <a:srgbClr val="832B7C"/>
                </a:solidFill>
              </a:rPr>
              <a:t>voluptas</a:t>
            </a:r>
            <a:r>
              <a:rPr lang="en-GB" sz="2200" dirty="0" smtClean="0">
                <a:solidFill>
                  <a:srgbClr val="832B7C"/>
                </a:solidFill>
              </a:rPr>
              <a:t> et </a:t>
            </a:r>
            <a:r>
              <a:rPr lang="en-GB" sz="2200" dirty="0" err="1" smtClean="0">
                <a:solidFill>
                  <a:srgbClr val="832B7C"/>
                </a:solidFill>
              </a:rPr>
              <a:t>labo</a:t>
            </a:r>
            <a:endParaRPr lang="en-GB" sz="2200" dirty="0" smtClean="0">
              <a:solidFill>
                <a:srgbClr val="832B7C"/>
              </a:solidFill>
            </a:endParaRPr>
          </a:p>
          <a:p>
            <a:pPr eaLnBrk="1" hangingPunct="1">
              <a:lnSpc>
                <a:spcPts val="2500"/>
              </a:lnSpc>
              <a:spcBef>
                <a:spcPts val="550"/>
              </a:spcBef>
              <a:buSzPct val="100000"/>
              <a:buFont typeface="+mj-lt"/>
              <a:buNone/>
              <a:defRPr/>
            </a:pPr>
            <a:r>
              <a:rPr lang="en-GB" sz="2000" dirty="0" smtClean="0">
                <a:solidFill>
                  <a:srgbClr val="832B7C"/>
                </a:solidFill>
              </a:rPr>
              <a:t>    </a:t>
            </a:r>
            <a:endParaRPr lang="en-US" sz="1200" dirty="0" smtClean="0">
              <a:solidFill>
                <a:srgbClr val="7F7F7F"/>
              </a:solidFill>
            </a:endParaRPr>
          </a:p>
        </p:txBody>
      </p:sp>
      <p:sp>
        <p:nvSpPr>
          <p:cNvPr id="11" name="Subtitle 2"/>
          <p:cNvSpPr txBox="1">
            <a:spLocks/>
          </p:cNvSpPr>
          <p:nvPr userDrawn="1"/>
        </p:nvSpPr>
        <p:spPr bwMode="auto">
          <a:xfrm>
            <a:off x="4538663" y="4144963"/>
            <a:ext cx="3567112" cy="199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lnSpc>
                <a:spcPts val="2500"/>
              </a:lnSpc>
              <a:spcBef>
                <a:spcPts val="550"/>
              </a:spcBef>
              <a:buFont typeface="Arial" charset="0"/>
              <a:buNone/>
              <a:defRPr/>
            </a:pPr>
            <a:r>
              <a:rPr lang="et-EE" sz="2200" b="1" dirty="0" smtClean="0"/>
              <a:t>Bulletid:</a:t>
            </a:r>
            <a:endParaRPr lang="et-EE" sz="1200" b="1" dirty="0" smtClean="0">
              <a:solidFill>
                <a:srgbClr val="7F7F7F"/>
              </a:solidFill>
            </a:endParaRPr>
          </a:p>
          <a:p>
            <a:pPr marL="342900" indent="-342900" eaLnBrk="1" hangingPunct="1">
              <a:lnSpc>
                <a:spcPts val="2500"/>
              </a:lnSpc>
              <a:spcBef>
                <a:spcPts val="550"/>
              </a:spcBef>
              <a:buSzPct val="100000"/>
              <a:buFont typeface="Arial"/>
              <a:buChar char="•"/>
              <a:defRPr/>
            </a:pPr>
            <a:r>
              <a:rPr lang="en-GB" sz="2200" dirty="0" err="1" smtClean="0">
                <a:solidFill>
                  <a:srgbClr val="832B7C"/>
                </a:solidFill>
              </a:rPr>
              <a:t>Nobis</a:t>
            </a:r>
            <a:r>
              <a:rPr lang="en-GB" sz="2200" dirty="0" smtClean="0">
                <a:solidFill>
                  <a:srgbClr val="832B7C"/>
                </a:solidFill>
              </a:rPr>
              <a:t> </a:t>
            </a:r>
            <a:r>
              <a:rPr lang="en-GB" sz="2200" dirty="0" err="1" smtClean="0">
                <a:solidFill>
                  <a:srgbClr val="832B7C"/>
                </a:solidFill>
              </a:rPr>
              <a:t>voluptas</a:t>
            </a:r>
            <a:r>
              <a:rPr lang="en-GB" sz="2200" dirty="0" smtClean="0">
                <a:solidFill>
                  <a:srgbClr val="832B7C"/>
                </a:solidFill>
              </a:rPr>
              <a:t> et </a:t>
            </a:r>
            <a:r>
              <a:rPr lang="en-GB" sz="2200" dirty="0" err="1" smtClean="0">
                <a:solidFill>
                  <a:srgbClr val="832B7C"/>
                </a:solidFill>
              </a:rPr>
              <a:t>labo</a:t>
            </a:r>
            <a:endParaRPr lang="en-GB" sz="2200" dirty="0" smtClean="0">
              <a:solidFill>
                <a:srgbClr val="832B7C"/>
              </a:solidFill>
            </a:endParaRPr>
          </a:p>
          <a:p>
            <a:pPr marL="342900" indent="-342900" eaLnBrk="1" hangingPunct="1">
              <a:lnSpc>
                <a:spcPts val="2500"/>
              </a:lnSpc>
              <a:spcBef>
                <a:spcPts val="550"/>
              </a:spcBef>
              <a:buSzPct val="100000"/>
              <a:buFont typeface="Arial"/>
              <a:buChar char="•"/>
              <a:defRPr/>
            </a:pPr>
            <a:r>
              <a:rPr lang="en-GB" sz="2200" dirty="0" err="1" smtClean="0">
                <a:solidFill>
                  <a:srgbClr val="832B7C"/>
                </a:solidFill>
              </a:rPr>
              <a:t>Nobis</a:t>
            </a:r>
            <a:r>
              <a:rPr lang="en-GB" sz="2200" dirty="0" smtClean="0">
                <a:solidFill>
                  <a:srgbClr val="832B7C"/>
                </a:solidFill>
              </a:rPr>
              <a:t> </a:t>
            </a:r>
            <a:r>
              <a:rPr lang="en-GB" sz="2200" dirty="0" err="1" smtClean="0">
                <a:solidFill>
                  <a:srgbClr val="832B7C"/>
                </a:solidFill>
              </a:rPr>
              <a:t>voluptas</a:t>
            </a:r>
            <a:r>
              <a:rPr lang="en-GB" sz="2200" dirty="0" smtClean="0">
                <a:solidFill>
                  <a:srgbClr val="832B7C"/>
                </a:solidFill>
              </a:rPr>
              <a:t> et </a:t>
            </a:r>
            <a:r>
              <a:rPr lang="en-GB" sz="2200" dirty="0" err="1" smtClean="0">
                <a:solidFill>
                  <a:srgbClr val="832B7C"/>
                </a:solidFill>
              </a:rPr>
              <a:t>labo</a:t>
            </a:r>
            <a:endParaRPr lang="en-GB" sz="2200" dirty="0" smtClean="0">
              <a:solidFill>
                <a:srgbClr val="832B7C"/>
              </a:solidFill>
            </a:endParaRPr>
          </a:p>
          <a:p>
            <a:pPr marL="342900" indent="-342900" eaLnBrk="1" hangingPunct="1">
              <a:lnSpc>
                <a:spcPts val="2500"/>
              </a:lnSpc>
              <a:spcBef>
                <a:spcPts val="550"/>
              </a:spcBef>
              <a:buSzPct val="100000"/>
              <a:buFont typeface="Wingdings" charset="2"/>
              <a:buChar char="ü"/>
              <a:defRPr/>
            </a:pPr>
            <a:r>
              <a:rPr lang="en-GB" sz="2200" dirty="0" err="1" smtClean="0">
                <a:solidFill>
                  <a:srgbClr val="832B7C"/>
                </a:solidFill>
              </a:rPr>
              <a:t>Nobis</a:t>
            </a:r>
            <a:r>
              <a:rPr lang="en-GB" sz="2200" dirty="0" smtClean="0">
                <a:solidFill>
                  <a:srgbClr val="832B7C"/>
                </a:solidFill>
              </a:rPr>
              <a:t> </a:t>
            </a:r>
            <a:r>
              <a:rPr lang="en-GB" sz="2200" dirty="0" err="1" smtClean="0">
                <a:solidFill>
                  <a:srgbClr val="832B7C"/>
                </a:solidFill>
              </a:rPr>
              <a:t>voluptas</a:t>
            </a:r>
            <a:r>
              <a:rPr lang="en-GB" sz="2200" dirty="0" smtClean="0">
                <a:solidFill>
                  <a:srgbClr val="832B7C"/>
                </a:solidFill>
              </a:rPr>
              <a:t> et </a:t>
            </a:r>
            <a:r>
              <a:rPr lang="en-GB" sz="2200" dirty="0" err="1" smtClean="0">
                <a:solidFill>
                  <a:srgbClr val="832B7C"/>
                </a:solidFill>
              </a:rPr>
              <a:t>labo</a:t>
            </a:r>
            <a:endParaRPr lang="en-GB" sz="2200" dirty="0" smtClean="0">
              <a:solidFill>
                <a:srgbClr val="832B7C"/>
              </a:solidFill>
            </a:endParaRPr>
          </a:p>
          <a:p>
            <a:pPr marL="342900" indent="-342900" eaLnBrk="1" hangingPunct="1">
              <a:lnSpc>
                <a:spcPts val="2500"/>
              </a:lnSpc>
              <a:spcBef>
                <a:spcPts val="550"/>
              </a:spcBef>
              <a:buSzPct val="100000"/>
              <a:buFont typeface="Wingdings" charset="2"/>
              <a:buChar char="ü"/>
              <a:defRPr/>
            </a:pPr>
            <a:r>
              <a:rPr lang="en-GB" sz="2200" dirty="0" err="1" smtClean="0">
                <a:solidFill>
                  <a:srgbClr val="832B7C"/>
                </a:solidFill>
              </a:rPr>
              <a:t>Nobis</a:t>
            </a:r>
            <a:r>
              <a:rPr lang="en-GB" sz="2200" dirty="0" smtClean="0">
                <a:solidFill>
                  <a:srgbClr val="832B7C"/>
                </a:solidFill>
              </a:rPr>
              <a:t> </a:t>
            </a:r>
            <a:r>
              <a:rPr lang="en-GB" sz="2200" dirty="0" err="1" smtClean="0">
                <a:solidFill>
                  <a:srgbClr val="832B7C"/>
                </a:solidFill>
              </a:rPr>
              <a:t>voluptas</a:t>
            </a:r>
            <a:r>
              <a:rPr lang="en-GB" sz="2200" dirty="0" smtClean="0">
                <a:solidFill>
                  <a:srgbClr val="832B7C"/>
                </a:solidFill>
              </a:rPr>
              <a:t> et </a:t>
            </a:r>
            <a:r>
              <a:rPr lang="en-GB" sz="2200" dirty="0" err="1" smtClean="0">
                <a:solidFill>
                  <a:srgbClr val="832B7C"/>
                </a:solidFill>
              </a:rPr>
              <a:t>labo</a:t>
            </a:r>
            <a:endParaRPr lang="en-GB" sz="2200" dirty="0" smtClean="0">
              <a:solidFill>
                <a:srgbClr val="832B7C"/>
              </a:solidFill>
            </a:endParaRPr>
          </a:p>
          <a:p>
            <a:pPr eaLnBrk="1" hangingPunct="1">
              <a:lnSpc>
                <a:spcPts val="2500"/>
              </a:lnSpc>
              <a:spcBef>
                <a:spcPts val="550"/>
              </a:spcBef>
              <a:buSzPct val="100000"/>
              <a:buFont typeface="+mj-lt"/>
              <a:buNone/>
              <a:defRPr/>
            </a:pPr>
            <a:r>
              <a:rPr lang="en-GB" sz="2000" dirty="0" smtClean="0">
                <a:solidFill>
                  <a:srgbClr val="832B7C"/>
                </a:solidFill>
              </a:rPr>
              <a:t>      </a:t>
            </a:r>
            <a:endParaRPr lang="en-US" sz="1200" dirty="0" smtClean="0">
              <a:solidFill>
                <a:srgbClr val="7F7F7F"/>
              </a:solidFill>
            </a:endParaRPr>
          </a:p>
        </p:txBody>
      </p:sp>
      <p:sp>
        <p:nvSpPr>
          <p:cNvPr id="12" name="Subtitle 2"/>
          <p:cNvSpPr txBox="1">
            <a:spLocks/>
          </p:cNvSpPr>
          <p:nvPr userDrawn="1"/>
        </p:nvSpPr>
        <p:spPr bwMode="auto">
          <a:xfrm>
            <a:off x="685800" y="6272213"/>
            <a:ext cx="7772400"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spcBef>
                <a:spcPct val="20000"/>
              </a:spcBef>
              <a:buFont typeface="Arial" charset="0"/>
              <a:buNone/>
            </a:pPr>
            <a:r>
              <a:rPr lang="en-US" sz="2000" i="1"/>
              <a:t>Pildiallkiri</a:t>
            </a:r>
            <a:endParaRPr lang="en-US" sz="1200" i="1">
              <a:solidFill>
                <a:srgbClr val="7F7F7F"/>
              </a:solidFill>
            </a:endParaRPr>
          </a:p>
        </p:txBody>
      </p:sp>
      <p:pic>
        <p:nvPicPr>
          <p:cNvPr id="13" name="Picture 8" descr="pp_logo.jpg"/>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362825" y="120650"/>
            <a:ext cx="161925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4" name="Straight Connector 13"/>
          <p:cNvCxnSpPr/>
          <p:nvPr userDrawn="1"/>
        </p:nvCxnSpPr>
        <p:spPr>
          <a:xfrm>
            <a:off x="0" y="639763"/>
            <a:ext cx="9144000" cy="0"/>
          </a:xfrm>
          <a:prstGeom prst="line">
            <a:avLst/>
          </a:prstGeom>
          <a:ln w="12700">
            <a:solidFill>
              <a:srgbClr val="832B7C"/>
            </a:solidFill>
          </a:ln>
          <a:effectLst>
            <a:outerShdw blurRad="40000" dist="12700" dir="5400000" rotWithShape="0">
              <a:srgbClr val="000000">
                <a:alpha val="25000"/>
              </a:srgbClr>
            </a:outerShdw>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8876218"/>
      </p:ext>
    </p:extLst>
  </p:cSld>
  <p:clrMap bg1="lt1" tx1="dk1" bg2="lt2" tx2="dk2" accent1="accent1" accent2="accent2" accent3="accent3" accent4="accent4" accent5="accent5" accent6="accent6" hlink="hlink" folHlink="folHlink"/>
  <p:sldLayoutIdLst>
    <p:sldLayoutId id="2147483677" r:id="rId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8" descr="pp_logo.jpg"/>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362825" y="120650"/>
            <a:ext cx="161925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Straight Connector 7"/>
          <p:cNvCxnSpPr/>
          <p:nvPr userDrawn="1"/>
        </p:nvCxnSpPr>
        <p:spPr>
          <a:xfrm>
            <a:off x="0" y="639763"/>
            <a:ext cx="9144000" cy="0"/>
          </a:xfrm>
          <a:prstGeom prst="line">
            <a:avLst/>
          </a:prstGeom>
          <a:ln w="12700">
            <a:solidFill>
              <a:srgbClr val="832B7C"/>
            </a:solidFill>
          </a:ln>
          <a:effectLst>
            <a:outerShdw blurRad="40000" dist="12700" dir="5400000" rotWithShape="0">
              <a:srgbClr val="000000">
                <a:alpha val="25000"/>
              </a:srgbClr>
            </a:outerShdw>
          </a:effectLst>
        </p:spPr>
        <p:style>
          <a:lnRef idx="2">
            <a:schemeClr val="accent1"/>
          </a:lnRef>
          <a:fillRef idx="0">
            <a:schemeClr val="accent1"/>
          </a:fillRef>
          <a:effectRef idx="1">
            <a:schemeClr val="accent1"/>
          </a:effectRef>
          <a:fontRef idx="minor">
            <a:schemeClr val="tx1"/>
          </a:fontRef>
        </p:style>
      </p:cxnSp>
      <p:sp>
        <p:nvSpPr>
          <p:cNvPr id="9" name="Subtitle 2"/>
          <p:cNvSpPr txBox="1">
            <a:spLocks/>
          </p:cNvSpPr>
          <p:nvPr userDrawn="1"/>
        </p:nvSpPr>
        <p:spPr bwMode="auto">
          <a:xfrm>
            <a:off x="685800" y="855663"/>
            <a:ext cx="7772400" cy="41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spcBef>
                <a:spcPct val="20000"/>
              </a:spcBef>
              <a:buFont typeface="Arial" charset="0"/>
              <a:buNone/>
            </a:pPr>
            <a:r>
              <a:rPr lang="en-US" sz="2200" b="1"/>
              <a:t>Graafikud</a:t>
            </a:r>
          </a:p>
        </p:txBody>
      </p:sp>
      <p:graphicFrame>
        <p:nvGraphicFramePr>
          <p:cNvPr id="10" name="Chart 7"/>
          <p:cNvGraphicFramePr>
            <a:graphicFrameLocks/>
          </p:cNvGraphicFramePr>
          <p:nvPr userDrawn="1">
            <p:extLst>
              <p:ext uri="{D42A27DB-BD31-4B8C-83A1-F6EECF244321}">
                <p14:modId xmlns:p14="http://schemas.microsoft.com/office/powerpoint/2010/main" val="2222064044"/>
              </p:ext>
            </p:extLst>
          </p:nvPr>
        </p:nvGraphicFramePr>
        <p:xfrm>
          <a:off x="-50800" y="1600200"/>
          <a:ext cx="4672013" cy="3895725"/>
        </p:xfrm>
        <a:graphic>
          <a:graphicData uri="http://schemas.openxmlformats.org/presentationml/2006/ole">
            <mc:AlternateContent xmlns:mc="http://schemas.openxmlformats.org/markup-compatibility/2006">
              <mc:Choice xmlns:v="urn:schemas-microsoft-com:vml" Requires="v">
                <p:oleObj spid="_x0000_s3504" name="Chart" r:id="rId5" imgW="4669150" imgH="3895022" progId="Excel.Sheet.8">
                  <p:embed/>
                </p:oleObj>
              </mc:Choice>
              <mc:Fallback>
                <p:oleObj name="Chart" r:id="rId5" imgW="4669150" imgH="3895022" progId="Excel.Sheet.8">
                  <p:embed/>
                  <p:pic>
                    <p:nvPicPr>
                      <p:cNvPr id="0" name="Picture 22"/>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800" y="1600200"/>
                        <a:ext cx="4672013" cy="3895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 name="Chart 8"/>
          <p:cNvGraphicFramePr>
            <a:graphicFrameLocks/>
          </p:cNvGraphicFramePr>
          <p:nvPr userDrawn="1"/>
        </p:nvGraphicFramePr>
        <p:xfrm>
          <a:off x="4519613" y="1600200"/>
          <a:ext cx="4675187" cy="3895725"/>
        </p:xfrm>
        <a:graphic>
          <a:graphicData uri="http://schemas.openxmlformats.org/presentationml/2006/ole">
            <mc:AlternateContent xmlns:mc="http://schemas.openxmlformats.org/markup-compatibility/2006">
              <mc:Choice xmlns:v="urn:schemas-microsoft-com:vml" Requires="v">
                <p:oleObj spid="_x0000_s3505" name="Chart" r:id="rId7" imgW="4675246" imgH="3895022" progId="Excel.Sheet.8">
                  <p:embed/>
                </p:oleObj>
              </mc:Choice>
              <mc:Fallback>
                <p:oleObj name="Chart" r:id="rId7" imgW="4675246" imgH="3895022" progId="Excel.Sheet.8">
                  <p:embed/>
                  <p:pic>
                    <p:nvPicPr>
                      <p:cNvPr id="0" name="Picture 23"/>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19613" y="1600200"/>
                        <a:ext cx="4675187" cy="3895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41496567"/>
      </p:ext>
    </p:extLst>
  </p:cSld>
  <p:clrMap bg1="lt1" tx1="dk1" bg2="lt2" tx2="dk2" accent1="accent1" accent2="accent2" accent3="accent3" accent4="accent4" accent5="accent5" accent6="accent6" hlink="hlink" folHlink="folHlink"/>
  <p:sldLayoutIdLst>
    <p:sldLayoutId id="2147483689" r:id="rId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836712"/>
            <a:ext cx="8229600" cy="792088"/>
          </a:xfrm>
          <a:prstGeom prst="rect">
            <a:avLst/>
          </a:prstGeom>
        </p:spPr>
        <p:txBody>
          <a:bodyPr vert="horz" lIns="91440" tIns="45720" rIns="91440" bIns="45720" rtlCol="0" anchor="ctr">
            <a:noAutofit/>
          </a:bodyPr>
          <a:lstStyle/>
          <a:p>
            <a:r>
              <a:rPr lang="en-US" dirty="0" smtClean="0"/>
              <a:t>Click to edit Master title style</a:t>
            </a:r>
            <a:endParaRPr lang="et-EE"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t-EE"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400">
                <a:solidFill>
                  <a:schemeClr val="tx1">
                    <a:lumMod val="50000"/>
                    <a:lumOff val="50000"/>
                  </a:schemeClr>
                </a:solidFill>
              </a:defRPr>
            </a:lvl1pPr>
          </a:lstStyle>
          <a:p>
            <a:fld id="{D84735B0-542C-461E-B945-7A5B9E2000CD}" type="datetime1">
              <a:rPr lang="et-EE" smtClean="0"/>
              <a:t>19.03.2019</a:t>
            </a:fld>
            <a:endParaRPr lang="et-EE"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400">
                <a:solidFill>
                  <a:schemeClr val="tx1">
                    <a:lumMod val="50000"/>
                    <a:lumOff val="50000"/>
                  </a:schemeClr>
                </a:solidFill>
              </a:defRPr>
            </a:lvl1pPr>
          </a:lstStyle>
          <a:p>
            <a:endParaRPr lang="et-EE"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400">
                <a:solidFill>
                  <a:schemeClr val="tx1">
                    <a:lumMod val="50000"/>
                    <a:lumOff val="50000"/>
                  </a:schemeClr>
                </a:solidFill>
              </a:defRPr>
            </a:lvl1pPr>
          </a:lstStyle>
          <a:p>
            <a:fld id="{4E531863-DCCB-4A34-BBA0-3FA69134E9D5}" type="slidenum">
              <a:rPr lang="et-EE" smtClean="0"/>
              <a:pPr/>
              <a:t>‹#›</a:t>
            </a:fld>
            <a:endParaRPr lang="et-EE" dirty="0"/>
          </a:p>
        </p:txBody>
      </p:sp>
    </p:spTree>
    <p:extLst>
      <p:ext uri="{BB962C8B-B14F-4D97-AF65-F5344CB8AC3E}">
        <p14:creationId xmlns:p14="http://schemas.microsoft.com/office/powerpoint/2010/main" val="1272656770"/>
      </p:ext>
    </p:extLst>
  </p:cSld>
  <p:clrMap bg1="lt1" tx1="dk1" bg2="lt2" tx2="dk2" accent1="accent1" accent2="accent2" accent3="accent3" accent4="accent4" accent5="accent5" accent6="accent6" hlink="hlink" folHlink="folHlink"/>
  <p:sldLayoutIdLst>
    <p:sldLayoutId id="2147483649" r:id="rId1"/>
    <p:sldLayoutId id="214748369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91" r:id="rId11"/>
  </p:sldLayoutIdLst>
  <p:timing>
    <p:tnLst>
      <p:par>
        <p:cTn id="1" dur="indefinite" restart="never" nodeType="tmRoot"/>
      </p:par>
    </p:tnLst>
  </p:timing>
  <p:hf hdr="0" ftr="0" dt="0"/>
  <p:txStyles>
    <p:titleStyle>
      <a:lvl1pPr algn="ctr" defTabSz="914400" rtl="0" eaLnBrk="1" latinLnBrk="0" hangingPunct="1">
        <a:spcBef>
          <a:spcPct val="0"/>
        </a:spcBef>
        <a:buNone/>
        <a:defRPr sz="5000" b="1" kern="1200">
          <a:solidFill>
            <a:srgbClr val="660066"/>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hyperlink" Target="https://www.etag.ee/rahastamine/uurimistoetused/personaalne-uurimistoetus/put-taotlusvoor-2019/" TargetMode="External"/><Relationship Id="rId2" Type="http://schemas.openxmlformats.org/officeDocument/2006/relationships/notesSlide" Target="../notesSlides/notesSlide15.xml"/><Relationship Id="rId1" Type="http://schemas.openxmlformats.org/officeDocument/2006/relationships/slideLayout" Target="../slideLayouts/slideLayout6.xml"/><Relationship Id="rId5" Type="http://schemas.openxmlformats.org/officeDocument/2006/relationships/image" Target="../media/image5.png"/><Relationship Id="rId4" Type="http://schemas.openxmlformats.org/officeDocument/2006/relationships/hyperlink" Target="https://www.etag.ee/rahastamine/uurimistoetused/personaalne-uurimistoetus/put-taotlusvoor-2019/put-kkk-2019/"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mailto:mikk.vahtrus@etag.ee" TargetMode="External"/><Relationship Id="rId3" Type="http://schemas.openxmlformats.org/officeDocument/2006/relationships/hyperlink" Target="mailto:siret.rutiku@etag.ee" TargetMode="External"/><Relationship Id="rId7" Type="http://schemas.openxmlformats.org/officeDocument/2006/relationships/hyperlink" Target="mailto:julia.uusna@etag.ee" TargetMode="External"/><Relationship Id="rId2" Type="http://schemas.openxmlformats.org/officeDocument/2006/relationships/notesSlide" Target="../notesSlides/notesSlide16.xml"/><Relationship Id="rId1" Type="http://schemas.openxmlformats.org/officeDocument/2006/relationships/slideLayout" Target="../slideLayouts/slideLayout6.xml"/><Relationship Id="rId6" Type="http://schemas.openxmlformats.org/officeDocument/2006/relationships/hyperlink" Target="mailto:hele.priimets@etag.ee" TargetMode="External"/><Relationship Id="rId5" Type="http://schemas.openxmlformats.org/officeDocument/2006/relationships/hyperlink" Target="mailto:lairi.bakhoff@etag.ee" TargetMode="External"/><Relationship Id="rId4" Type="http://schemas.openxmlformats.org/officeDocument/2006/relationships/hyperlink" Target="mailto:ade.kallas-kivi@etag.ee"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www.etag.ee/rahastamine/uurimistoetused/personaalne-uurimistoetus/put-taotlusvoor-2018/2018-aasta-taotlusvooru-tulemused/"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4869160"/>
            <a:ext cx="7772400" cy="899815"/>
          </a:xfrm>
        </p:spPr>
        <p:txBody>
          <a:bodyPr/>
          <a:lstStyle/>
          <a:p>
            <a:pPr algn="r"/>
            <a:r>
              <a:rPr lang="et-EE" sz="3200" dirty="0" smtClean="0">
                <a:solidFill>
                  <a:srgbClr val="7030A0"/>
                </a:solidFill>
              </a:rPr>
              <a:t>Eesti Teadusagentuur</a:t>
            </a:r>
            <a:br>
              <a:rPr lang="et-EE" sz="3200" dirty="0" smtClean="0">
                <a:solidFill>
                  <a:srgbClr val="7030A0"/>
                </a:solidFill>
              </a:rPr>
            </a:br>
            <a:r>
              <a:rPr lang="et-EE" sz="3200" dirty="0" smtClean="0">
                <a:solidFill>
                  <a:srgbClr val="7030A0"/>
                </a:solidFill>
              </a:rPr>
              <a:t>14.03.2019 </a:t>
            </a:r>
            <a:r>
              <a:rPr lang="et-EE" sz="3200" dirty="0" err="1" smtClean="0">
                <a:solidFill>
                  <a:srgbClr val="7030A0"/>
                </a:solidFill>
              </a:rPr>
              <a:t>taLLINNAs</a:t>
            </a:r>
            <a:r>
              <a:rPr lang="et-EE" sz="3200" dirty="0" smtClean="0">
                <a:solidFill>
                  <a:srgbClr val="7030A0"/>
                </a:solidFill>
              </a:rPr>
              <a:t/>
            </a:r>
            <a:br>
              <a:rPr lang="et-EE" sz="3200" dirty="0" smtClean="0">
                <a:solidFill>
                  <a:srgbClr val="7030A0"/>
                </a:solidFill>
              </a:rPr>
            </a:br>
            <a:r>
              <a:rPr lang="et-EE" sz="3200" dirty="0" smtClean="0">
                <a:solidFill>
                  <a:srgbClr val="7030A0"/>
                </a:solidFill>
              </a:rPr>
              <a:t>19.03.2019 </a:t>
            </a:r>
            <a:r>
              <a:rPr lang="et-EE" sz="3200" dirty="0" err="1" smtClean="0">
                <a:solidFill>
                  <a:srgbClr val="7030A0"/>
                </a:solidFill>
              </a:rPr>
              <a:t>TaRTUs</a:t>
            </a:r>
            <a:endParaRPr lang="et-EE" sz="3200" dirty="0">
              <a:solidFill>
                <a:srgbClr val="7030A0"/>
              </a:solidFill>
            </a:endParaRPr>
          </a:p>
        </p:txBody>
      </p:sp>
      <p:sp>
        <p:nvSpPr>
          <p:cNvPr id="3" name="Text Placeholder 2"/>
          <p:cNvSpPr>
            <a:spLocks noGrp="1"/>
          </p:cNvSpPr>
          <p:nvPr>
            <p:ph type="body" idx="1"/>
          </p:nvPr>
        </p:nvSpPr>
        <p:spPr>
          <a:xfrm>
            <a:off x="722313" y="1124745"/>
            <a:ext cx="7772400" cy="2880320"/>
          </a:xfrm>
        </p:spPr>
        <p:txBody>
          <a:bodyPr>
            <a:normAutofit/>
          </a:bodyPr>
          <a:lstStyle/>
          <a:p>
            <a:r>
              <a:rPr lang="et-EE" sz="6000" b="1" dirty="0" smtClean="0">
                <a:solidFill>
                  <a:srgbClr val="7030A0"/>
                </a:solidFill>
              </a:rPr>
              <a:t>Personaalse uurimistoetuse taotlemine 2019. aastal</a:t>
            </a:r>
          </a:p>
        </p:txBody>
      </p:sp>
      <p:sp>
        <p:nvSpPr>
          <p:cNvPr id="4" name="Slide Number Placeholder 3"/>
          <p:cNvSpPr>
            <a:spLocks noGrp="1"/>
          </p:cNvSpPr>
          <p:nvPr>
            <p:ph type="sldNum" sz="quarter" idx="12"/>
          </p:nvPr>
        </p:nvSpPr>
        <p:spPr/>
        <p:txBody>
          <a:bodyPr/>
          <a:lstStyle/>
          <a:p>
            <a:endParaRPr lang="et-EE" dirty="0"/>
          </a:p>
        </p:txBody>
      </p:sp>
    </p:spTree>
    <p:extLst>
      <p:ext uri="{BB962C8B-B14F-4D97-AF65-F5344CB8AC3E}">
        <p14:creationId xmlns:p14="http://schemas.microsoft.com/office/powerpoint/2010/main" val="2187615148"/>
      </p:ext>
    </p:extLst>
  </p:cSld>
  <p:clrMapOvr>
    <a:masterClrMapping/>
  </p:clrMapOvr>
  <mc:AlternateContent xmlns:mc="http://schemas.openxmlformats.org/markup-compatibility/2006" xmlns:p14="http://schemas.microsoft.com/office/powerpoint/2010/main">
    <mc:Choice Requires="p14">
      <p:transition spd="slow" p14:dur="2000" advTm="7288"/>
    </mc:Choice>
    <mc:Fallback xmlns="">
      <p:transition spd="slow" advTm="7288"/>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457200" y="0"/>
            <a:ext cx="8229600" cy="692696"/>
          </a:xfrm>
        </p:spPr>
        <p:txBody>
          <a:bodyPr/>
          <a:lstStyle/>
          <a:p>
            <a:r>
              <a:rPr lang="et-EE" sz="3200" dirty="0" err="1" smtClean="0">
                <a:solidFill>
                  <a:srgbClr val="7030A0"/>
                </a:solidFill>
              </a:rPr>
              <a:t>Järeldoktori</a:t>
            </a:r>
            <a:r>
              <a:rPr lang="et-EE" sz="3200" dirty="0" smtClean="0">
                <a:solidFill>
                  <a:srgbClr val="7030A0"/>
                </a:solidFill>
              </a:rPr>
              <a:t> grandi maht</a:t>
            </a:r>
            <a:endParaRPr lang="et-EE" sz="3200" dirty="0">
              <a:solidFill>
                <a:srgbClr val="7030A0"/>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108354199"/>
              </p:ext>
            </p:extLst>
          </p:nvPr>
        </p:nvGraphicFramePr>
        <p:xfrm>
          <a:off x="647564" y="980729"/>
          <a:ext cx="7848871" cy="3234264"/>
        </p:xfrm>
        <a:graphic>
          <a:graphicData uri="http://schemas.openxmlformats.org/drawingml/2006/table">
            <a:tbl>
              <a:tblPr firstRow="1" firstCol="1" bandRow="1">
                <a:tableStyleId>{5C22544A-7EE6-4342-B048-85BDC9FD1C3A}</a:tableStyleId>
              </a:tblPr>
              <a:tblGrid>
                <a:gridCol w="4104455">
                  <a:extLst>
                    <a:ext uri="{9D8B030D-6E8A-4147-A177-3AD203B41FA5}">
                      <a16:colId xmlns="" xmlns:a16="http://schemas.microsoft.com/office/drawing/2014/main" val="20000"/>
                    </a:ext>
                  </a:extLst>
                </a:gridCol>
                <a:gridCol w="1296144">
                  <a:extLst>
                    <a:ext uri="{9D8B030D-6E8A-4147-A177-3AD203B41FA5}">
                      <a16:colId xmlns="" xmlns:a16="http://schemas.microsoft.com/office/drawing/2014/main" val="20001"/>
                    </a:ext>
                  </a:extLst>
                </a:gridCol>
                <a:gridCol w="936104">
                  <a:extLst>
                    <a:ext uri="{9D8B030D-6E8A-4147-A177-3AD203B41FA5}">
                      <a16:colId xmlns="" xmlns:a16="http://schemas.microsoft.com/office/drawing/2014/main" val="20002"/>
                    </a:ext>
                  </a:extLst>
                </a:gridCol>
                <a:gridCol w="1512168">
                  <a:extLst>
                    <a:ext uri="{9D8B030D-6E8A-4147-A177-3AD203B41FA5}">
                      <a16:colId xmlns="" xmlns:a16="http://schemas.microsoft.com/office/drawing/2014/main" val="20003"/>
                    </a:ext>
                  </a:extLst>
                </a:gridCol>
              </a:tblGrid>
              <a:tr h="1368151">
                <a:tc>
                  <a:txBody>
                    <a:bodyPr/>
                    <a:lstStyle/>
                    <a:p>
                      <a:pPr algn="just">
                        <a:lnSpc>
                          <a:spcPct val="115000"/>
                        </a:lnSpc>
                        <a:spcAft>
                          <a:spcPts val="0"/>
                        </a:spcAft>
                      </a:pPr>
                      <a:r>
                        <a:rPr lang="et-EE" sz="2000" dirty="0">
                          <a:effectLst/>
                        </a:rPr>
                        <a:t> </a:t>
                      </a:r>
                      <a:r>
                        <a:rPr lang="et-EE" sz="2400" dirty="0" err="1" smtClean="0">
                          <a:effectLst/>
                        </a:rPr>
                        <a:t>Järeldoktori</a:t>
                      </a:r>
                      <a:r>
                        <a:rPr lang="et-EE" sz="2400" dirty="0" smtClean="0">
                          <a:effectLst/>
                        </a:rPr>
                        <a:t> grant (JD)</a:t>
                      </a:r>
                      <a:endParaRPr lang="et-EE" sz="2400" dirty="0">
                        <a:effectLst/>
                        <a:latin typeface="Tahoma" panose="020B060403050404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15000"/>
                        </a:lnSpc>
                        <a:spcAft>
                          <a:spcPts val="0"/>
                        </a:spcAft>
                      </a:pPr>
                      <a:r>
                        <a:rPr lang="et-EE" sz="2000" dirty="0">
                          <a:effectLst/>
                        </a:rPr>
                        <a:t>Otsesed kulud (aastas)</a:t>
                      </a:r>
                      <a:endParaRPr lang="et-EE" sz="2000" dirty="0">
                        <a:effectLst/>
                        <a:latin typeface="Tahoma" panose="020B060403050404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15000"/>
                        </a:lnSpc>
                        <a:spcAft>
                          <a:spcPts val="0"/>
                        </a:spcAft>
                      </a:pPr>
                      <a:r>
                        <a:rPr lang="et-EE" sz="2000" dirty="0" err="1">
                          <a:effectLst/>
                        </a:rPr>
                        <a:t>Üldkulu</a:t>
                      </a:r>
                      <a:r>
                        <a:rPr lang="et-EE" sz="2000" dirty="0">
                          <a:effectLst/>
                        </a:rPr>
                        <a:t> (aastas)</a:t>
                      </a:r>
                      <a:endParaRPr lang="et-EE" sz="2000" dirty="0">
                        <a:effectLst/>
                        <a:latin typeface="Tahoma" panose="020B060403050404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15000"/>
                        </a:lnSpc>
                        <a:spcAft>
                          <a:spcPts val="0"/>
                        </a:spcAft>
                      </a:pPr>
                      <a:r>
                        <a:rPr lang="et-EE" sz="2000">
                          <a:effectLst/>
                        </a:rPr>
                        <a:t>Fikseeritud grandimaht kokku (aastas) </a:t>
                      </a:r>
                      <a:endParaRPr lang="et-EE" sz="2000">
                        <a:effectLst/>
                        <a:latin typeface="Tahoma" panose="020B060403050404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 xmlns:a16="http://schemas.microsoft.com/office/drawing/2014/main" val="10000"/>
                  </a:ext>
                </a:extLst>
              </a:tr>
              <a:tr h="916092">
                <a:tc>
                  <a:txBody>
                    <a:bodyPr/>
                    <a:lstStyle/>
                    <a:p>
                      <a:pPr algn="just">
                        <a:lnSpc>
                          <a:spcPct val="115000"/>
                        </a:lnSpc>
                        <a:spcAft>
                          <a:spcPts val="0"/>
                        </a:spcAft>
                      </a:pPr>
                      <a:r>
                        <a:rPr lang="et-EE" sz="2400" dirty="0" smtClean="0">
                          <a:effectLst/>
                        </a:rPr>
                        <a:t>Mitteeksperimentaalne</a:t>
                      </a:r>
                      <a:endParaRPr lang="et-EE" sz="2400" dirty="0">
                        <a:effectLst/>
                        <a:latin typeface="Tahoma" panose="020B060403050404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et-EE" sz="2400" dirty="0" smtClean="0">
                          <a:effectLst/>
                        </a:rPr>
                        <a:t>40</a:t>
                      </a:r>
                      <a:r>
                        <a:rPr lang="et-EE" sz="2400" dirty="0">
                          <a:effectLst/>
                        </a:rPr>
                        <a:t> </a:t>
                      </a:r>
                      <a:r>
                        <a:rPr lang="et-EE" sz="2400" dirty="0" smtClean="0">
                          <a:effectLst/>
                        </a:rPr>
                        <a:t>800</a:t>
                      </a:r>
                      <a:endParaRPr lang="et-EE" sz="2400" dirty="0">
                        <a:effectLst/>
                        <a:latin typeface="Tahoma" panose="020B060403050404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et-EE" sz="2400" dirty="0" smtClean="0">
                          <a:effectLst/>
                        </a:rPr>
                        <a:t>2 040</a:t>
                      </a:r>
                      <a:endParaRPr lang="et-EE" sz="2400" dirty="0">
                        <a:effectLst/>
                        <a:latin typeface="Tahoma" panose="020B060403050404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endParaRPr lang="et-EE" sz="2400" dirty="0" smtClean="0">
                        <a:effectLst/>
                      </a:endParaRPr>
                    </a:p>
                    <a:p>
                      <a:pPr algn="ctr">
                        <a:lnSpc>
                          <a:spcPct val="115000"/>
                        </a:lnSpc>
                        <a:spcAft>
                          <a:spcPts val="0"/>
                        </a:spcAft>
                      </a:pPr>
                      <a:r>
                        <a:rPr lang="et-EE" sz="2400" dirty="0" smtClean="0">
                          <a:effectLst/>
                        </a:rPr>
                        <a:t>42</a:t>
                      </a:r>
                      <a:r>
                        <a:rPr lang="et-EE" sz="2400" dirty="0">
                          <a:effectLst/>
                        </a:rPr>
                        <a:t> </a:t>
                      </a:r>
                      <a:r>
                        <a:rPr lang="et-EE" sz="2400" dirty="0" smtClean="0">
                          <a:effectLst/>
                        </a:rPr>
                        <a:t>840</a:t>
                      </a:r>
                      <a:endParaRPr lang="et-EE" sz="2400" dirty="0">
                        <a:effectLst/>
                        <a:latin typeface="Tahoma" panose="020B060403050404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 xmlns:a16="http://schemas.microsoft.com/office/drawing/2014/main" val="10001"/>
                  </a:ext>
                </a:extLst>
              </a:tr>
              <a:tr h="916092">
                <a:tc>
                  <a:txBody>
                    <a:bodyPr/>
                    <a:lstStyle/>
                    <a:p>
                      <a:pPr algn="just">
                        <a:lnSpc>
                          <a:spcPct val="115000"/>
                        </a:lnSpc>
                        <a:spcAft>
                          <a:spcPts val="0"/>
                        </a:spcAft>
                      </a:pPr>
                      <a:r>
                        <a:rPr lang="et-EE" sz="2400" dirty="0">
                          <a:effectLst/>
                        </a:rPr>
                        <a:t>Eksperimentaalne </a:t>
                      </a:r>
                      <a:endParaRPr lang="et-EE" sz="2400" dirty="0" smtClean="0">
                        <a:effectLst/>
                      </a:endParaRPr>
                    </a:p>
                  </a:txBody>
                  <a:tcPr marL="44450" marR="44450" marT="0" marB="0" anchor="b"/>
                </a:tc>
                <a:tc>
                  <a:txBody>
                    <a:bodyPr/>
                    <a:lstStyle/>
                    <a:p>
                      <a:pPr algn="ctr">
                        <a:lnSpc>
                          <a:spcPct val="115000"/>
                        </a:lnSpc>
                        <a:spcAft>
                          <a:spcPts val="0"/>
                        </a:spcAft>
                      </a:pPr>
                      <a:r>
                        <a:rPr lang="et-EE" sz="2400" dirty="0" smtClean="0">
                          <a:effectLst/>
                        </a:rPr>
                        <a:t>43</a:t>
                      </a:r>
                      <a:r>
                        <a:rPr lang="et-EE" sz="2400" dirty="0">
                          <a:effectLst/>
                        </a:rPr>
                        <a:t> </a:t>
                      </a:r>
                      <a:r>
                        <a:rPr lang="et-EE" sz="2400" dirty="0" smtClean="0">
                          <a:effectLst/>
                        </a:rPr>
                        <a:t>200</a:t>
                      </a:r>
                      <a:endParaRPr lang="et-EE" sz="2400" dirty="0">
                        <a:effectLst/>
                        <a:latin typeface="Tahoma" panose="020B060403050404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et-EE" sz="2400" dirty="0">
                          <a:effectLst/>
                        </a:rPr>
                        <a:t>2</a:t>
                      </a:r>
                      <a:r>
                        <a:rPr lang="et-EE" sz="2400" dirty="0" smtClean="0">
                          <a:effectLst/>
                        </a:rPr>
                        <a:t> 160</a:t>
                      </a:r>
                      <a:endParaRPr lang="et-EE" sz="2400" dirty="0">
                        <a:effectLst/>
                        <a:latin typeface="Tahoma" panose="020B060403050404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endParaRPr lang="et-EE" sz="2400" dirty="0" smtClean="0">
                        <a:effectLst/>
                      </a:endParaRPr>
                    </a:p>
                    <a:p>
                      <a:pPr algn="ctr">
                        <a:lnSpc>
                          <a:spcPct val="115000"/>
                        </a:lnSpc>
                        <a:spcAft>
                          <a:spcPts val="0"/>
                        </a:spcAft>
                      </a:pPr>
                      <a:r>
                        <a:rPr lang="et-EE" sz="2400" dirty="0" smtClean="0">
                          <a:effectLst/>
                        </a:rPr>
                        <a:t>45</a:t>
                      </a:r>
                      <a:r>
                        <a:rPr lang="et-EE" sz="2400" dirty="0">
                          <a:effectLst/>
                        </a:rPr>
                        <a:t> </a:t>
                      </a:r>
                      <a:r>
                        <a:rPr lang="et-EE" sz="2400" dirty="0" smtClean="0">
                          <a:effectLst/>
                        </a:rPr>
                        <a:t>360</a:t>
                      </a:r>
                      <a:endParaRPr lang="et-EE" sz="2400" dirty="0">
                        <a:effectLst/>
                        <a:latin typeface="Tahoma" panose="020B060403050404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 xmlns:a16="http://schemas.microsoft.com/office/drawing/2014/main" val="10002"/>
                  </a:ext>
                </a:extLst>
              </a:tr>
            </a:tbl>
          </a:graphicData>
        </a:graphic>
      </p:graphicFrame>
      <p:sp>
        <p:nvSpPr>
          <p:cNvPr id="7" name="Rectangle 6"/>
          <p:cNvSpPr/>
          <p:nvPr/>
        </p:nvSpPr>
        <p:spPr>
          <a:xfrm>
            <a:off x="647564" y="4653136"/>
            <a:ext cx="7848871" cy="1791260"/>
          </a:xfrm>
          <a:prstGeom prst="rect">
            <a:avLst/>
          </a:prstGeom>
        </p:spPr>
        <p:txBody>
          <a:bodyPr wrap="square">
            <a:spAutoFit/>
          </a:bodyPr>
          <a:lstStyle/>
          <a:p>
            <a:pPr algn="just">
              <a:lnSpc>
                <a:spcPct val="115000"/>
              </a:lnSpc>
              <a:spcAft>
                <a:spcPts val="0"/>
              </a:spcAft>
            </a:pPr>
            <a:r>
              <a:rPr lang="et-EE" sz="2400" dirty="0">
                <a:ea typeface="Calibri" panose="020F0502020204030204" pitchFamily="34" charset="0"/>
                <a:cs typeface="Arial Narrow" panose="020B0606020202030204" pitchFamily="34" charset="0"/>
              </a:rPr>
              <a:t>Ümberasumistoetuse </a:t>
            </a:r>
            <a:r>
              <a:rPr lang="et-EE" sz="2400" dirty="0" smtClean="0">
                <a:ea typeface="Calibri" panose="020F0502020204030204" pitchFamily="34" charset="0"/>
                <a:cs typeface="Arial Narrow" panose="020B0606020202030204" pitchFamily="34" charset="0"/>
              </a:rPr>
              <a:t>määr </a:t>
            </a:r>
            <a:r>
              <a:rPr lang="et-EE" sz="2400" dirty="0" smtClean="0">
                <a:solidFill>
                  <a:srgbClr val="000000"/>
                </a:solidFill>
                <a:ea typeface="Calibri" panose="020F0502020204030204" pitchFamily="34" charset="0"/>
                <a:cs typeface="Arial Narrow" panose="020B0606020202030204" pitchFamily="34" charset="0"/>
              </a:rPr>
              <a:t>on</a:t>
            </a:r>
            <a:r>
              <a:rPr lang="et-EE" sz="2400" dirty="0" smtClean="0">
                <a:ea typeface="Calibri" panose="020F0502020204030204" pitchFamily="34" charset="0"/>
                <a:cs typeface="Arial Narrow" panose="020B0606020202030204" pitchFamily="34" charset="0"/>
              </a:rPr>
              <a:t>:</a:t>
            </a:r>
            <a:endParaRPr lang="et-EE" sz="2400" dirty="0">
              <a:ea typeface="Calibri" panose="020F0502020204030204" pitchFamily="34" charset="0"/>
            </a:endParaRPr>
          </a:p>
          <a:p>
            <a:pPr marL="342900" lvl="0" indent="-342900" algn="just">
              <a:lnSpc>
                <a:spcPct val="115000"/>
              </a:lnSpc>
              <a:spcAft>
                <a:spcPts val="0"/>
              </a:spcAft>
              <a:buFont typeface="Arial" panose="020B0604020202020204" pitchFamily="34" charset="0"/>
              <a:buChar char="•"/>
            </a:pPr>
            <a:r>
              <a:rPr lang="et-EE" sz="2400" dirty="0" err="1">
                <a:ea typeface="Calibri" panose="020F0502020204030204" pitchFamily="34" charset="0"/>
                <a:cs typeface="Arial Narrow" panose="020B0606020202030204" pitchFamily="34" charset="0"/>
              </a:rPr>
              <a:t>järeldoktoriprojektidel</a:t>
            </a:r>
            <a:r>
              <a:rPr lang="et-EE" sz="2400" dirty="0">
                <a:ea typeface="Calibri" panose="020F0502020204030204" pitchFamily="34" charset="0"/>
                <a:cs typeface="Arial Narrow" panose="020B0606020202030204" pitchFamily="34" charset="0"/>
              </a:rPr>
              <a:t> kestusega üks aasta 4000 </a:t>
            </a:r>
            <a:r>
              <a:rPr lang="et-EE" sz="2400" dirty="0" smtClean="0">
                <a:ea typeface="Calibri" panose="020F0502020204030204" pitchFamily="34" charset="0"/>
                <a:cs typeface="Arial Narrow" panose="020B0606020202030204" pitchFamily="34" charset="0"/>
              </a:rPr>
              <a:t>eurot;</a:t>
            </a:r>
            <a:endParaRPr lang="et-EE" sz="2400" dirty="0" smtClean="0">
              <a:ea typeface="Calibri" panose="020F0502020204030204" pitchFamily="34" charset="0"/>
            </a:endParaRPr>
          </a:p>
          <a:p>
            <a:pPr marL="342900" lvl="0" indent="-342900" algn="just">
              <a:lnSpc>
                <a:spcPct val="115000"/>
              </a:lnSpc>
              <a:spcAft>
                <a:spcPts val="0"/>
              </a:spcAft>
              <a:buFont typeface="Arial" panose="020B0604020202020204" pitchFamily="34" charset="0"/>
              <a:buChar char="•"/>
            </a:pPr>
            <a:r>
              <a:rPr lang="et-EE" sz="2400" dirty="0" err="1" smtClean="0">
                <a:ea typeface="Calibri" panose="020F0502020204030204" pitchFamily="34" charset="0"/>
                <a:cs typeface="Arial Narrow" panose="020B0606020202030204" pitchFamily="34" charset="0"/>
              </a:rPr>
              <a:t>järeldoktoriprojektidel</a:t>
            </a:r>
            <a:r>
              <a:rPr lang="et-EE" sz="2400" dirty="0" smtClean="0">
                <a:ea typeface="Calibri" panose="020F0502020204030204" pitchFamily="34" charset="0"/>
                <a:cs typeface="Arial Narrow" panose="020B0606020202030204" pitchFamily="34" charset="0"/>
              </a:rPr>
              <a:t> </a:t>
            </a:r>
            <a:r>
              <a:rPr lang="et-EE" sz="2400" dirty="0">
                <a:ea typeface="Calibri" panose="020F0502020204030204" pitchFamily="34" charset="0"/>
                <a:cs typeface="Arial Narrow" panose="020B0606020202030204" pitchFamily="34" charset="0"/>
              </a:rPr>
              <a:t>kestusega kaks aastat 5500 </a:t>
            </a:r>
            <a:r>
              <a:rPr lang="et-EE" sz="2400" dirty="0" smtClean="0">
                <a:ea typeface="Calibri" panose="020F0502020204030204" pitchFamily="34" charset="0"/>
                <a:cs typeface="Arial Narrow" panose="020B0606020202030204" pitchFamily="34" charset="0"/>
              </a:rPr>
              <a:t>eurot;</a:t>
            </a:r>
            <a:endParaRPr lang="et-EE" sz="2400" dirty="0" smtClean="0">
              <a:ea typeface="Calibri" panose="020F0502020204030204" pitchFamily="34" charset="0"/>
            </a:endParaRPr>
          </a:p>
          <a:p>
            <a:pPr marL="342900" lvl="0" indent="-342900" algn="just">
              <a:lnSpc>
                <a:spcPct val="115000"/>
              </a:lnSpc>
              <a:spcAft>
                <a:spcPts val="0"/>
              </a:spcAft>
              <a:buFont typeface="Arial" panose="020B0604020202020204" pitchFamily="34" charset="0"/>
              <a:buChar char="•"/>
            </a:pPr>
            <a:r>
              <a:rPr lang="et-EE" sz="2400" dirty="0" err="1" smtClean="0">
                <a:ea typeface="Calibri" panose="020F0502020204030204" pitchFamily="34" charset="0"/>
                <a:cs typeface="Arial Narrow" panose="020B0606020202030204" pitchFamily="34" charset="0"/>
              </a:rPr>
              <a:t>järeldoktoriprojektidel</a:t>
            </a:r>
            <a:r>
              <a:rPr lang="et-EE" sz="2400" dirty="0" smtClean="0">
                <a:ea typeface="Calibri" panose="020F0502020204030204" pitchFamily="34" charset="0"/>
                <a:cs typeface="Arial Narrow" panose="020B0606020202030204" pitchFamily="34" charset="0"/>
              </a:rPr>
              <a:t> </a:t>
            </a:r>
            <a:r>
              <a:rPr lang="et-EE" sz="2400" dirty="0">
                <a:ea typeface="Calibri" panose="020F0502020204030204" pitchFamily="34" charset="0"/>
                <a:cs typeface="Arial Narrow" panose="020B0606020202030204" pitchFamily="34" charset="0"/>
              </a:rPr>
              <a:t>kestusega kolm aastat 7000 eurot.</a:t>
            </a:r>
            <a:endParaRPr lang="et-EE" sz="2400" dirty="0">
              <a:effectLst/>
              <a:ea typeface="Calibri" panose="020F0502020204030204" pitchFamily="34" charset="0"/>
            </a:endParaRPr>
          </a:p>
        </p:txBody>
      </p:sp>
      <p:sp>
        <p:nvSpPr>
          <p:cNvPr id="3" name="Slide Number Placeholder 2"/>
          <p:cNvSpPr>
            <a:spLocks noGrp="1"/>
          </p:cNvSpPr>
          <p:nvPr>
            <p:ph type="sldNum" sz="quarter" idx="12"/>
          </p:nvPr>
        </p:nvSpPr>
        <p:spPr/>
        <p:txBody>
          <a:bodyPr/>
          <a:lstStyle/>
          <a:p>
            <a:fld id="{4E531863-DCCB-4A34-BBA0-3FA69134E9D5}" type="slidenum">
              <a:rPr lang="et-EE" smtClean="0"/>
              <a:pPr/>
              <a:t>10</a:t>
            </a:fld>
            <a:endParaRPr lang="et-EE"/>
          </a:p>
        </p:txBody>
      </p:sp>
    </p:spTree>
    <p:extLst>
      <p:ext uri="{BB962C8B-B14F-4D97-AF65-F5344CB8AC3E}">
        <p14:creationId xmlns:p14="http://schemas.microsoft.com/office/powerpoint/2010/main" val="1258740780"/>
      </p:ext>
    </p:extLst>
  </p:cSld>
  <p:clrMapOvr>
    <a:masterClrMapping/>
  </p:clrMapOvr>
  <mc:AlternateContent xmlns:mc="http://schemas.openxmlformats.org/markup-compatibility/2006" xmlns:p14="http://schemas.microsoft.com/office/powerpoint/2010/main">
    <mc:Choice Requires="p14">
      <p:transition spd="slow" p14:dur="2000" advTm="6889"/>
    </mc:Choice>
    <mc:Fallback xmlns="">
      <p:transition spd="slow" advTm="6889"/>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457200" y="0"/>
            <a:ext cx="8229600" cy="620688"/>
          </a:xfrm>
        </p:spPr>
        <p:txBody>
          <a:bodyPr/>
          <a:lstStyle/>
          <a:p>
            <a:r>
              <a:rPr lang="et-EE" sz="3200" dirty="0" smtClean="0">
                <a:solidFill>
                  <a:srgbClr val="7030A0"/>
                </a:solidFill>
              </a:rPr>
              <a:t>Stardigrandi maht</a:t>
            </a:r>
            <a:endParaRPr lang="et-EE" sz="3200" dirty="0">
              <a:solidFill>
                <a:srgbClr val="7030A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7809576"/>
              </p:ext>
            </p:extLst>
          </p:nvPr>
        </p:nvGraphicFramePr>
        <p:xfrm>
          <a:off x="611559" y="1052736"/>
          <a:ext cx="8208912" cy="4885194"/>
        </p:xfrm>
        <a:graphic>
          <a:graphicData uri="http://schemas.openxmlformats.org/drawingml/2006/table">
            <a:tbl>
              <a:tblPr firstRow="1" firstCol="1" bandRow="1">
                <a:tableStyleId>{5C22544A-7EE6-4342-B048-85BDC9FD1C3A}</a:tableStyleId>
              </a:tblPr>
              <a:tblGrid>
                <a:gridCol w="3840646">
                  <a:extLst>
                    <a:ext uri="{9D8B030D-6E8A-4147-A177-3AD203B41FA5}">
                      <a16:colId xmlns="" xmlns:a16="http://schemas.microsoft.com/office/drawing/2014/main" val="20000"/>
                    </a:ext>
                  </a:extLst>
                </a:gridCol>
                <a:gridCol w="1698747">
                  <a:extLst>
                    <a:ext uri="{9D8B030D-6E8A-4147-A177-3AD203B41FA5}">
                      <a16:colId xmlns="" xmlns:a16="http://schemas.microsoft.com/office/drawing/2014/main" val="20001"/>
                    </a:ext>
                  </a:extLst>
                </a:gridCol>
                <a:gridCol w="1107879">
                  <a:extLst>
                    <a:ext uri="{9D8B030D-6E8A-4147-A177-3AD203B41FA5}">
                      <a16:colId xmlns="" xmlns:a16="http://schemas.microsoft.com/office/drawing/2014/main" val="20002"/>
                    </a:ext>
                  </a:extLst>
                </a:gridCol>
                <a:gridCol w="1561640">
                  <a:extLst>
                    <a:ext uri="{9D8B030D-6E8A-4147-A177-3AD203B41FA5}">
                      <a16:colId xmlns="" xmlns:a16="http://schemas.microsoft.com/office/drawing/2014/main" val="20003"/>
                    </a:ext>
                  </a:extLst>
                </a:gridCol>
              </a:tblGrid>
              <a:tr h="1728192">
                <a:tc>
                  <a:txBody>
                    <a:bodyPr/>
                    <a:lstStyle/>
                    <a:p>
                      <a:pPr algn="just">
                        <a:lnSpc>
                          <a:spcPct val="115000"/>
                        </a:lnSpc>
                        <a:spcAft>
                          <a:spcPts val="0"/>
                        </a:spcAft>
                      </a:pPr>
                      <a:r>
                        <a:rPr lang="et-EE" sz="2400" dirty="0">
                          <a:effectLst/>
                        </a:rPr>
                        <a:t> </a:t>
                      </a:r>
                      <a:r>
                        <a:rPr lang="et-EE" sz="2400" dirty="0" smtClean="0">
                          <a:effectLst/>
                        </a:rPr>
                        <a:t>Stardigrant (SG)</a:t>
                      </a:r>
                      <a:endParaRPr lang="et-EE" sz="2400" dirty="0">
                        <a:effectLst/>
                        <a:latin typeface="Tahoma" panose="020B060403050404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15000"/>
                        </a:lnSpc>
                        <a:spcAft>
                          <a:spcPts val="0"/>
                        </a:spcAft>
                      </a:pPr>
                      <a:r>
                        <a:rPr lang="et-EE" sz="2400" dirty="0">
                          <a:effectLst/>
                        </a:rPr>
                        <a:t>Otsesed kulud (aastas)</a:t>
                      </a:r>
                      <a:endParaRPr lang="et-EE" sz="2400" dirty="0">
                        <a:effectLst/>
                        <a:latin typeface="Tahoma" panose="020B060403050404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15000"/>
                        </a:lnSpc>
                        <a:spcAft>
                          <a:spcPts val="0"/>
                        </a:spcAft>
                      </a:pPr>
                      <a:r>
                        <a:rPr lang="et-EE" sz="2400" dirty="0" err="1">
                          <a:effectLst/>
                        </a:rPr>
                        <a:t>Üldkulu</a:t>
                      </a:r>
                      <a:endParaRPr lang="et-EE" sz="2400" dirty="0">
                        <a:effectLst/>
                      </a:endParaRPr>
                    </a:p>
                    <a:p>
                      <a:pPr algn="just">
                        <a:lnSpc>
                          <a:spcPct val="115000"/>
                        </a:lnSpc>
                        <a:spcAft>
                          <a:spcPts val="0"/>
                        </a:spcAft>
                      </a:pPr>
                      <a:r>
                        <a:rPr lang="et-EE" sz="2400" dirty="0">
                          <a:effectLst/>
                        </a:rPr>
                        <a:t>(aastas)</a:t>
                      </a:r>
                      <a:endParaRPr lang="et-EE" sz="2400" dirty="0">
                        <a:effectLst/>
                        <a:latin typeface="Tahoma" panose="020B060403050404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15000"/>
                        </a:lnSpc>
                        <a:spcAft>
                          <a:spcPts val="0"/>
                        </a:spcAft>
                      </a:pPr>
                      <a:r>
                        <a:rPr lang="et-EE" sz="2400" dirty="0">
                          <a:effectLst/>
                        </a:rPr>
                        <a:t>Fikseeritud grandimaht kokku (aastas) </a:t>
                      </a:r>
                      <a:endParaRPr lang="et-EE" sz="2400" dirty="0">
                        <a:effectLst/>
                        <a:latin typeface="Tahoma" panose="020B060403050404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 xmlns:a16="http://schemas.microsoft.com/office/drawing/2014/main" val="10000"/>
                  </a:ext>
                </a:extLst>
              </a:tr>
              <a:tr h="899510">
                <a:tc>
                  <a:txBody>
                    <a:bodyPr/>
                    <a:lstStyle/>
                    <a:p>
                      <a:pPr algn="just">
                        <a:lnSpc>
                          <a:spcPct val="115000"/>
                        </a:lnSpc>
                        <a:spcAft>
                          <a:spcPts val="0"/>
                        </a:spcAft>
                      </a:pPr>
                      <a:r>
                        <a:rPr lang="et-EE" sz="2400" dirty="0">
                          <a:effectLst/>
                        </a:rPr>
                        <a:t>Mitteeksperimentaalne </a:t>
                      </a:r>
                      <a:r>
                        <a:rPr lang="et-EE" sz="2400" dirty="0" smtClean="0">
                          <a:effectLst/>
                        </a:rPr>
                        <a:t>väike</a:t>
                      </a:r>
                      <a:endParaRPr lang="et-EE" sz="2400" dirty="0">
                        <a:effectLst/>
                        <a:latin typeface="Tahoma" panose="020B060403050404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t-EE" sz="2400" dirty="0" smtClean="0">
                          <a:effectLst/>
                        </a:rPr>
                        <a:t>48</a:t>
                      </a:r>
                      <a:r>
                        <a:rPr lang="et-EE" sz="2400" dirty="0">
                          <a:effectLst/>
                        </a:rPr>
                        <a:t> </a:t>
                      </a:r>
                      <a:r>
                        <a:rPr lang="et-EE" sz="2400" dirty="0" smtClean="0">
                          <a:effectLst/>
                        </a:rPr>
                        <a:t>200</a:t>
                      </a:r>
                      <a:endParaRPr lang="et-EE" sz="2400" dirty="0">
                        <a:effectLst/>
                        <a:latin typeface="Tahoma" panose="020B060403050404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t-EE" sz="2400" dirty="0" smtClean="0">
                          <a:effectLst/>
                        </a:rPr>
                        <a:t>12 050</a:t>
                      </a:r>
                      <a:endParaRPr lang="et-EE" sz="2400" dirty="0">
                        <a:effectLst/>
                        <a:latin typeface="Tahoma" panose="020B060403050404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t-EE" sz="2400" dirty="0" smtClean="0">
                          <a:effectLst/>
                        </a:rPr>
                        <a:t>60</a:t>
                      </a:r>
                      <a:r>
                        <a:rPr lang="et-EE" sz="2400" dirty="0">
                          <a:effectLst/>
                        </a:rPr>
                        <a:t> </a:t>
                      </a:r>
                      <a:r>
                        <a:rPr lang="et-EE" sz="2400" dirty="0" smtClean="0">
                          <a:effectLst/>
                        </a:rPr>
                        <a:t>250</a:t>
                      </a:r>
                      <a:endParaRPr lang="et-EE" sz="2400" dirty="0">
                        <a:effectLst/>
                        <a:latin typeface="Tahoma" panose="020B060403050404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 xmlns:a16="http://schemas.microsoft.com/office/drawing/2014/main" val="10001"/>
                  </a:ext>
                </a:extLst>
              </a:tr>
              <a:tr h="930993">
                <a:tc>
                  <a:txBody>
                    <a:bodyPr/>
                    <a:lstStyle/>
                    <a:p>
                      <a:pPr algn="just">
                        <a:lnSpc>
                          <a:spcPct val="115000"/>
                        </a:lnSpc>
                        <a:spcAft>
                          <a:spcPts val="0"/>
                        </a:spcAft>
                      </a:pPr>
                      <a:r>
                        <a:rPr lang="et-EE" sz="2400" dirty="0">
                          <a:effectLst/>
                        </a:rPr>
                        <a:t>Mitteeksperimentaalne </a:t>
                      </a:r>
                      <a:r>
                        <a:rPr lang="et-EE" sz="2400" dirty="0" smtClean="0">
                          <a:effectLst/>
                        </a:rPr>
                        <a:t>suur</a:t>
                      </a:r>
                      <a:endParaRPr lang="et-EE" sz="2400" dirty="0">
                        <a:effectLst/>
                        <a:latin typeface="Tahoma" panose="020B060403050404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t-EE" sz="2400" dirty="0" smtClean="0">
                          <a:effectLst/>
                        </a:rPr>
                        <a:t>77</a:t>
                      </a:r>
                      <a:r>
                        <a:rPr lang="et-EE" sz="2400" dirty="0">
                          <a:effectLst/>
                        </a:rPr>
                        <a:t> </a:t>
                      </a:r>
                      <a:r>
                        <a:rPr lang="et-EE" sz="2400" dirty="0" smtClean="0">
                          <a:effectLst/>
                        </a:rPr>
                        <a:t>100</a:t>
                      </a:r>
                      <a:endParaRPr lang="et-EE" sz="2400" dirty="0">
                        <a:effectLst/>
                        <a:latin typeface="Tahoma" panose="020B060403050404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t-EE" sz="2400" dirty="0" smtClean="0">
                          <a:effectLst/>
                        </a:rPr>
                        <a:t>19</a:t>
                      </a:r>
                      <a:r>
                        <a:rPr lang="et-EE" sz="2400" dirty="0">
                          <a:effectLst/>
                        </a:rPr>
                        <a:t> </a:t>
                      </a:r>
                      <a:r>
                        <a:rPr lang="et-EE" sz="2400" dirty="0" smtClean="0">
                          <a:effectLst/>
                        </a:rPr>
                        <a:t>275</a:t>
                      </a:r>
                      <a:endParaRPr lang="et-EE" sz="2400" dirty="0">
                        <a:effectLst/>
                        <a:latin typeface="Tahoma" panose="020B060403050404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t-EE" sz="2400" dirty="0" smtClean="0">
                          <a:effectLst/>
                        </a:rPr>
                        <a:t>96</a:t>
                      </a:r>
                      <a:r>
                        <a:rPr lang="et-EE" sz="2400" dirty="0">
                          <a:effectLst/>
                        </a:rPr>
                        <a:t> </a:t>
                      </a:r>
                      <a:r>
                        <a:rPr lang="et-EE" sz="2400" dirty="0" smtClean="0">
                          <a:effectLst/>
                        </a:rPr>
                        <a:t>375</a:t>
                      </a:r>
                      <a:endParaRPr lang="et-EE" sz="2400" dirty="0">
                        <a:effectLst/>
                        <a:latin typeface="Tahoma" panose="020B060403050404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 xmlns:a16="http://schemas.microsoft.com/office/drawing/2014/main" val="10002"/>
                  </a:ext>
                </a:extLst>
              </a:tr>
              <a:tr h="641238">
                <a:tc>
                  <a:txBody>
                    <a:bodyPr/>
                    <a:lstStyle/>
                    <a:p>
                      <a:pPr algn="just">
                        <a:lnSpc>
                          <a:spcPct val="115000"/>
                        </a:lnSpc>
                        <a:spcAft>
                          <a:spcPts val="0"/>
                        </a:spcAft>
                      </a:pPr>
                      <a:r>
                        <a:rPr lang="et-EE" sz="2400" dirty="0">
                          <a:effectLst/>
                        </a:rPr>
                        <a:t>Eksperimentaalne </a:t>
                      </a:r>
                      <a:r>
                        <a:rPr lang="et-EE" sz="2400" dirty="0" smtClean="0">
                          <a:effectLst/>
                        </a:rPr>
                        <a:t>väike</a:t>
                      </a:r>
                      <a:endParaRPr lang="et-EE" sz="2400" dirty="0">
                        <a:effectLst/>
                        <a:latin typeface="Tahoma" panose="020B060403050404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t-EE" sz="2400" dirty="0" smtClean="0">
                          <a:effectLst/>
                        </a:rPr>
                        <a:t>52</a:t>
                      </a:r>
                      <a:r>
                        <a:rPr lang="et-EE" sz="2400" dirty="0">
                          <a:effectLst/>
                        </a:rPr>
                        <a:t> </a:t>
                      </a:r>
                      <a:r>
                        <a:rPr lang="et-EE" sz="2400" dirty="0" smtClean="0">
                          <a:effectLst/>
                        </a:rPr>
                        <a:t>100</a:t>
                      </a:r>
                      <a:endParaRPr lang="et-EE" sz="2400" dirty="0">
                        <a:effectLst/>
                        <a:latin typeface="Tahoma" panose="020B060403050404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t-EE" sz="2400" dirty="0" smtClean="0">
                          <a:effectLst/>
                        </a:rPr>
                        <a:t>13</a:t>
                      </a:r>
                      <a:r>
                        <a:rPr lang="et-EE" sz="2400" dirty="0">
                          <a:effectLst/>
                        </a:rPr>
                        <a:t> </a:t>
                      </a:r>
                      <a:r>
                        <a:rPr lang="et-EE" sz="2400" dirty="0" smtClean="0">
                          <a:effectLst/>
                        </a:rPr>
                        <a:t>025</a:t>
                      </a:r>
                      <a:endParaRPr lang="et-EE" sz="2400" dirty="0">
                        <a:effectLst/>
                        <a:latin typeface="Tahoma" panose="020B060403050404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t-EE" sz="2400" dirty="0" smtClean="0">
                          <a:effectLst/>
                        </a:rPr>
                        <a:t>65</a:t>
                      </a:r>
                      <a:r>
                        <a:rPr lang="et-EE" sz="2400" dirty="0">
                          <a:effectLst/>
                        </a:rPr>
                        <a:t> </a:t>
                      </a:r>
                      <a:r>
                        <a:rPr lang="et-EE" sz="2400" dirty="0" smtClean="0">
                          <a:effectLst/>
                        </a:rPr>
                        <a:t>125</a:t>
                      </a:r>
                      <a:endParaRPr lang="et-EE" sz="2400" dirty="0">
                        <a:effectLst/>
                        <a:latin typeface="Tahoma" panose="020B060403050404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 xmlns:a16="http://schemas.microsoft.com/office/drawing/2014/main" val="10003"/>
                  </a:ext>
                </a:extLst>
              </a:tr>
              <a:tr h="685261">
                <a:tc>
                  <a:txBody>
                    <a:bodyPr/>
                    <a:lstStyle/>
                    <a:p>
                      <a:pPr algn="just">
                        <a:lnSpc>
                          <a:spcPct val="115000"/>
                        </a:lnSpc>
                        <a:spcAft>
                          <a:spcPts val="0"/>
                        </a:spcAft>
                      </a:pPr>
                      <a:r>
                        <a:rPr lang="et-EE" sz="2400" dirty="0">
                          <a:effectLst/>
                        </a:rPr>
                        <a:t>Eksperimentaalne </a:t>
                      </a:r>
                      <a:r>
                        <a:rPr lang="et-EE" sz="2400" dirty="0" smtClean="0">
                          <a:effectLst/>
                        </a:rPr>
                        <a:t>suur</a:t>
                      </a:r>
                      <a:endParaRPr lang="et-EE" sz="2400" dirty="0">
                        <a:effectLst/>
                        <a:latin typeface="Tahoma" panose="020B060403050404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t-EE" sz="2400" dirty="0" smtClean="0">
                          <a:effectLst/>
                        </a:rPr>
                        <a:t>83</a:t>
                      </a:r>
                      <a:r>
                        <a:rPr lang="et-EE" sz="2400" dirty="0">
                          <a:effectLst/>
                        </a:rPr>
                        <a:t> </a:t>
                      </a:r>
                      <a:r>
                        <a:rPr lang="et-EE" sz="2400" dirty="0" smtClean="0">
                          <a:effectLst/>
                        </a:rPr>
                        <a:t>600</a:t>
                      </a:r>
                      <a:endParaRPr lang="et-EE" sz="2400" dirty="0">
                        <a:effectLst/>
                        <a:latin typeface="Tahoma" panose="020B060403050404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t-EE" sz="2400" dirty="0" smtClean="0">
                          <a:effectLst/>
                        </a:rPr>
                        <a:t>20</a:t>
                      </a:r>
                      <a:r>
                        <a:rPr lang="et-EE" sz="2400" dirty="0">
                          <a:effectLst/>
                        </a:rPr>
                        <a:t> </a:t>
                      </a:r>
                      <a:r>
                        <a:rPr lang="et-EE" sz="2400" dirty="0" smtClean="0">
                          <a:effectLst/>
                        </a:rPr>
                        <a:t>900</a:t>
                      </a:r>
                      <a:endParaRPr lang="et-EE" sz="2400" dirty="0">
                        <a:effectLst/>
                        <a:latin typeface="Tahoma" panose="020B060403050404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t-EE" sz="2400" dirty="0" smtClean="0">
                          <a:effectLst/>
                        </a:rPr>
                        <a:t>104</a:t>
                      </a:r>
                      <a:r>
                        <a:rPr lang="et-EE" sz="2400" dirty="0">
                          <a:effectLst/>
                        </a:rPr>
                        <a:t> </a:t>
                      </a:r>
                      <a:r>
                        <a:rPr lang="et-EE" sz="2400" dirty="0" smtClean="0">
                          <a:effectLst/>
                        </a:rPr>
                        <a:t>500</a:t>
                      </a:r>
                      <a:endParaRPr lang="et-EE" sz="2400" dirty="0">
                        <a:effectLst/>
                        <a:latin typeface="Tahoma" panose="020B060403050404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 xmlns:a16="http://schemas.microsoft.com/office/drawing/2014/main" val="10004"/>
                  </a:ext>
                </a:extLst>
              </a:tr>
            </a:tbl>
          </a:graphicData>
        </a:graphic>
      </p:graphicFrame>
      <p:sp>
        <p:nvSpPr>
          <p:cNvPr id="3" name="Slide Number Placeholder 2"/>
          <p:cNvSpPr>
            <a:spLocks noGrp="1"/>
          </p:cNvSpPr>
          <p:nvPr>
            <p:ph type="sldNum" sz="quarter" idx="12"/>
          </p:nvPr>
        </p:nvSpPr>
        <p:spPr/>
        <p:txBody>
          <a:bodyPr/>
          <a:lstStyle/>
          <a:p>
            <a:fld id="{4E531863-DCCB-4A34-BBA0-3FA69134E9D5}" type="slidenum">
              <a:rPr lang="et-EE" smtClean="0"/>
              <a:pPr/>
              <a:t>11</a:t>
            </a:fld>
            <a:endParaRPr lang="et-EE"/>
          </a:p>
        </p:txBody>
      </p:sp>
    </p:spTree>
    <p:extLst>
      <p:ext uri="{BB962C8B-B14F-4D97-AF65-F5344CB8AC3E}">
        <p14:creationId xmlns:p14="http://schemas.microsoft.com/office/powerpoint/2010/main" val="268782393"/>
      </p:ext>
    </p:extLst>
  </p:cSld>
  <p:clrMapOvr>
    <a:masterClrMapping/>
  </p:clrMapOvr>
  <mc:AlternateContent xmlns:mc="http://schemas.openxmlformats.org/markup-compatibility/2006" xmlns:p14="http://schemas.microsoft.com/office/powerpoint/2010/main">
    <mc:Choice Requires="p14">
      <p:transition spd="slow" p14:dur="2000" advTm="6889"/>
    </mc:Choice>
    <mc:Fallback xmlns="">
      <p:transition spd="slow" advTm="6889"/>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457200" y="0"/>
            <a:ext cx="8229600" cy="692696"/>
          </a:xfrm>
        </p:spPr>
        <p:txBody>
          <a:bodyPr/>
          <a:lstStyle/>
          <a:p>
            <a:r>
              <a:rPr lang="et-EE" sz="3200" dirty="0" smtClean="0">
                <a:solidFill>
                  <a:srgbClr val="7030A0"/>
                </a:solidFill>
              </a:rPr>
              <a:t>Rühmagrandi maht</a:t>
            </a:r>
            <a:endParaRPr lang="et-EE" sz="3200" dirty="0">
              <a:solidFill>
                <a:srgbClr val="7030A0"/>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42089145"/>
              </p:ext>
            </p:extLst>
          </p:nvPr>
        </p:nvGraphicFramePr>
        <p:xfrm>
          <a:off x="611561" y="836712"/>
          <a:ext cx="8208911" cy="4989248"/>
        </p:xfrm>
        <a:graphic>
          <a:graphicData uri="http://schemas.openxmlformats.org/drawingml/2006/table">
            <a:tbl>
              <a:tblPr firstRow="1" firstCol="1" bandRow="1">
                <a:tableStyleId>{5C22544A-7EE6-4342-B048-85BDC9FD1C3A}</a:tableStyleId>
              </a:tblPr>
              <a:tblGrid>
                <a:gridCol w="3816423">
                  <a:extLst>
                    <a:ext uri="{9D8B030D-6E8A-4147-A177-3AD203B41FA5}">
                      <a16:colId xmlns="" xmlns:a16="http://schemas.microsoft.com/office/drawing/2014/main" val="20000"/>
                    </a:ext>
                  </a:extLst>
                </a:gridCol>
                <a:gridCol w="1440160">
                  <a:extLst>
                    <a:ext uri="{9D8B030D-6E8A-4147-A177-3AD203B41FA5}">
                      <a16:colId xmlns="" xmlns:a16="http://schemas.microsoft.com/office/drawing/2014/main" val="20001"/>
                    </a:ext>
                  </a:extLst>
                </a:gridCol>
                <a:gridCol w="1368152">
                  <a:extLst>
                    <a:ext uri="{9D8B030D-6E8A-4147-A177-3AD203B41FA5}">
                      <a16:colId xmlns="" xmlns:a16="http://schemas.microsoft.com/office/drawing/2014/main" val="20002"/>
                    </a:ext>
                  </a:extLst>
                </a:gridCol>
                <a:gridCol w="1584176">
                  <a:extLst>
                    <a:ext uri="{9D8B030D-6E8A-4147-A177-3AD203B41FA5}">
                      <a16:colId xmlns="" xmlns:a16="http://schemas.microsoft.com/office/drawing/2014/main" val="20003"/>
                    </a:ext>
                  </a:extLst>
                </a:gridCol>
              </a:tblGrid>
              <a:tr h="1728192">
                <a:tc>
                  <a:txBody>
                    <a:bodyPr/>
                    <a:lstStyle/>
                    <a:p>
                      <a:pPr algn="just">
                        <a:lnSpc>
                          <a:spcPct val="115000"/>
                        </a:lnSpc>
                        <a:spcAft>
                          <a:spcPts val="0"/>
                        </a:spcAft>
                      </a:pPr>
                      <a:r>
                        <a:rPr lang="et-EE" sz="2400" dirty="0">
                          <a:effectLst/>
                        </a:rPr>
                        <a:t> </a:t>
                      </a:r>
                      <a:r>
                        <a:rPr lang="et-EE" sz="2400" dirty="0" smtClean="0">
                          <a:effectLst/>
                        </a:rPr>
                        <a:t>Rühmagrant (RG)</a:t>
                      </a:r>
                      <a:endParaRPr lang="et-EE" sz="2400" dirty="0">
                        <a:effectLst/>
                        <a:latin typeface="Tahoma" panose="020B060403050404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15000"/>
                        </a:lnSpc>
                        <a:spcAft>
                          <a:spcPts val="0"/>
                        </a:spcAft>
                      </a:pPr>
                      <a:r>
                        <a:rPr lang="et-EE" sz="2400" dirty="0">
                          <a:effectLst/>
                        </a:rPr>
                        <a:t>Otsesed kulud (aastas)</a:t>
                      </a:r>
                      <a:endParaRPr lang="et-EE" sz="2400" dirty="0">
                        <a:effectLst/>
                        <a:latin typeface="Tahoma" panose="020B060403050404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15000"/>
                        </a:lnSpc>
                        <a:spcAft>
                          <a:spcPts val="0"/>
                        </a:spcAft>
                      </a:pPr>
                      <a:r>
                        <a:rPr lang="et-EE" sz="2400" dirty="0" err="1">
                          <a:effectLst/>
                        </a:rPr>
                        <a:t>Üldkulu</a:t>
                      </a:r>
                      <a:r>
                        <a:rPr lang="et-EE" sz="2400" dirty="0">
                          <a:effectLst/>
                        </a:rPr>
                        <a:t> (aastas)</a:t>
                      </a:r>
                      <a:endParaRPr lang="et-EE" sz="2400" dirty="0">
                        <a:effectLst/>
                        <a:latin typeface="Tahoma" panose="020B060403050404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15000"/>
                        </a:lnSpc>
                        <a:spcAft>
                          <a:spcPts val="0"/>
                        </a:spcAft>
                      </a:pPr>
                      <a:r>
                        <a:rPr lang="et-EE" sz="2400">
                          <a:effectLst/>
                        </a:rPr>
                        <a:t>Fikseeritud grandimaht kokku (aastas) </a:t>
                      </a:r>
                      <a:endParaRPr lang="et-EE" sz="2400">
                        <a:effectLst/>
                        <a:latin typeface="Tahoma" panose="020B060403050404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 xmlns:a16="http://schemas.microsoft.com/office/drawing/2014/main" val="10000"/>
                  </a:ext>
                </a:extLst>
              </a:tr>
              <a:tr h="909149">
                <a:tc>
                  <a:txBody>
                    <a:bodyPr/>
                    <a:lstStyle/>
                    <a:p>
                      <a:pPr algn="just">
                        <a:lnSpc>
                          <a:spcPct val="115000"/>
                        </a:lnSpc>
                        <a:spcAft>
                          <a:spcPts val="0"/>
                        </a:spcAft>
                      </a:pPr>
                      <a:r>
                        <a:rPr lang="et-EE" sz="2400" dirty="0">
                          <a:effectLst/>
                        </a:rPr>
                        <a:t>Mitteeksperimentaalne </a:t>
                      </a:r>
                      <a:r>
                        <a:rPr lang="et-EE" sz="2400" dirty="0" smtClean="0">
                          <a:effectLst/>
                        </a:rPr>
                        <a:t>väike</a:t>
                      </a:r>
                      <a:endParaRPr lang="et-EE" sz="2400" dirty="0">
                        <a:effectLst/>
                        <a:latin typeface="Tahoma" panose="020B060403050404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t-EE" sz="2400" dirty="0" smtClean="0">
                          <a:effectLst/>
                        </a:rPr>
                        <a:t>135</a:t>
                      </a:r>
                      <a:r>
                        <a:rPr lang="et-EE" sz="2400" dirty="0">
                          <a:effectLst/>
                        </a:rPr>
                        <a:t> 000</a:t>
                      </a:r>
                      <a:endParaRPr lang="et-EE" sz="2400" dirty="0">
                        <a:effectLst/>
                        <a:latin typeface="Tahoma" panose="020B060403050404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t-EE" sz="2400" dirty="0" smtClean="0">
                          <a:effectLst/>
                        </a:rPr>
                        <a:t>33</a:t>
                      </a:r>
                      <a:r>
                        <a:rPr lang="et-EE" sz="2400" dirty="0">
                          <a:effectLst/>
                        </a:rPr>
                        <a:t> </a:t>
                      </a:r>
                      <a:r>
                        <a:rPr lang="et-EE" sz="2400" dirty="0" smtClean="0">
                          <a:effectLst/>
                        </a:rPr>
                        <a:t>750</a:t>
                      </a:r>
                      <a:endParaRPr lang="et-EE" sz="2400" dirty="0">
                        <a:effectLst/>
                        <a:latin typeface="Tahoma" panose="020B060403050404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t-EE" sz="2400" dirty="0" smtClean="0">
                          <a:effectLst/>
                        </a:rPr>
                        <a:t>168</a:t>
                      </a:r>
                      <a:r>
                        <a:rPr lang="et-EE" sz="2400" dirty="0">
                          <a:effectLst/>
                        </a:rPr>
                        <a:t> </a:t>
                      </a:r>
                      <a:r>
                        <a:rPr lang="et-EE" sz="2400" dirty="0" smtClean="0">
                          <a:effectLst/>
                        </a:rPr>
                        <a:t>750</a:t>
                      </a:r>
                      <a:endParaRPr lang="et-EE" sz="2400" dirty="0">
                        <a:effectLst/>
                        <a:latin typeface="Tahoma" panose="020B060403050404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 xmlns:a16="http://schemas.microsoft.com/office/drawing/2014/main" val="10001"/>
                  </a:ext>
                </a:extLst>
              </a:tr>
              <a:tr h="940969">
                <a:tc>
                  <a:txBody>
                    <a:bodyPr/>
                    <a:lstStyle/>
                    <a:p>
                      <a:pPr algn="just">
                        <a:lnSpc>
                          <a:spcPct val="115000"/>
                        </a:lnSpc>
                        <a:spcAft>
                          <a:spcPts val="0"/>
                        </a:spcAft>
                      </a:pPr>
                      <a:r>
                        <a:rPr lang="et-EE" sz="2400" dirty="0">
                          <a:effectLst/>
                        </a:rPr>
                        <a:t>Mitteeksperimentaalne </a:t>
                      </a:r>
                      <a:r>
                        <a:rPr lang="et-EE" sz="2400" dirty="0" smtClean="0">
                          <a:effectLst/>
                        </a:rPr>
                        <a:t>suur</a:t>
                      </a:r>
                      <a:endParaRPr lang="et-EE" sz="2400" dirty="0">
                        <a:effectLst/>
                        <a:latin typeface="Tahoma" panose="020B060403050404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t-EE" sz="2400" dirty="0" smtClean="0">
                          <a:effectLst/>
                        </a:rPr>
                        <a:t>190</a:t>
                      </a:r>
                      <a:r>
                        <a:rPr lang="et-EE" sz="2400" dirty="0">
                          <a:effectLst/>
                        </a:rPr>
                        <a:t> </a:t>
                      </a:r>
                      <a:r>
                        <a:rPr lang="et-EE" sz="2400" dirty="0" smtClean="0">
                          <a:effectLst/>
                        </a:rPr>
                        <a:t>300</a:t>
                      </a:r>
                      <a:endParaRPr lang="et-EE" sz="2400" dirty="0">
                        <a:effectLst/>
                        <a:latin typeface="Tahoma" panose="020B060403050404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t-EE" sz="2400" dirty="0">
                          <a:effectLst/>
                        </a:rPr>
                        <a:t>4</a:t>
                      </a:r>
                      <a:r>
                        <a:rPr lang="et-EE" sz="2400" dirty="0" smtClean="0">
                          <a:effectLst/>
                        </a:rPr>
                        <a:t>7</a:t>
                      </a:r>
                      <a:r>
                        <a:rPr lang="et-EE" sz="2400" dirty="0">
                          <a:effectLst/>
                        </a:rPr>
                        <a:t> </a:t>
                      </a:r>
                      <a:r>
                        <a:rPr lang="et-EE" sz="2400" dirty="0" smtClean="0">
                          <a:effectLst/>
                        </a:rPr>
                        <a:t>575</a:t>
                      </a:r>
                      <a:endParaRPr lang="et-EE" sz="2400" dirty="0">
                        <a:effectLst/>
                        <a:latin typeface="Tahoma" panose="020B060403050404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t-EE" sz="2400" dirty="0" smtClean="0">
                          <a:effectLst/>
                        </a:rPr>
                        <a:t>237</a:t>
                      </a:r>
                      <a:r>
                        <a:rPr lang="et-EE" sz="2400" dirty="0">
                          <a:effectLst/>
                        </a:rPr>
                        <a:t> </a:t>
                      </a:r>
                      <a:r>
                        <a:rPr lang="et-EE" sz="2400" dirty="0" smtClean="0">
                          <a:effectLst/>
                        </a:rPr>
                        <a:t>875</a:t>
                      </a:r>
                      <a:endParaRPr lang="et-EE" sz="2400" dirty="0">
                        <a:effectLst/>
                        <a:latin typeface="Tahoma" panose="020B060403050404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 xmlns:a16="http://schemas.microsoft.com/office/drawing/2014/main" val="10002"/>
                  </a:ext>
                </a:extLst>
              </a:tr>
              <a:tr h="689063">
                <a:tc>
                  <a:txBody>
                    <a:bodyPr/>
                    <a:lstStyle/>
                    <a:p>
                      <a:pPr algn="just">
                        <a:lnSpc>
                          <a:spcPct val="115000"/>
                        </a:lnSpc>
                        <a:spcAft>
                          <a:spcPts val="0"/>
                        </a:spcAft>
                      </a:pPr>
                      <a:r>
                        <a:rPr lang="et-EE" sz="2400" dirty="0">
                          <a:effectLst/>
                        </a:rPr>
                        <a:t>Eksperimentaalne </a:t>
                      </a:r>
                      <a:r>
                        <a:rPr lang="et-EE" sz="2400" dirty="0" smtClean="0">
                          <a:effectLst/>
                        </a:rPr>
                        <a:t>väike</a:t>
                      </a:r>
                      <a:endParaRPr lang="et-EE" sz="2400" dirty="0">
                        <a:effectLst/>
                        <a:latin typeface="Tahoma" panose="020B060403050404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t-EE" sz="2400" dirty="0" smtClean="0">
                          <a:effectLst/>
                        </a:rPr>
                        <a:t>146</a:t>
                      </a:r>
                      <a:r>
                        <a:rPr lang="et-EE" sz="2400" dirty="0">
                          <a:effectLst/>
                        </a:rPr>
                        <a:t> </a:t>
                      </a:r>
                      <a:r>
                        <a:rPr lang="et-EE" sz="2400" dirty="0" smtClean="0">
                          <a:effectLst/>
                        </a:rPr>
                        <a:t>600</a:t>
                      </a:r>
                      <a:endParaRPr lang="et-EE" sz="2400" dirty="0">
                        <a:effectLst/>
                        <a:latin typeface="Tahoma" panose="020B060403050404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t-EE" sz="2400" dirty="0" smtClean="0">
                          <a:effectLst/>
                        </a:rPr>
                        <a:t>36</a:t>
                      </a:r>
                      <a:r>
                        <a:rPr lang="et-EE" sz="2400" dirty="0">
                          <a:effectLst/>
                        </a:rPr>
                        <a:t> </a:t>
                      </a:r>
                      <a:r>
                        <a:rPr lang="et-EE" sz="2400" dirty="0" smtClean="0">
                          <a:effectLst/>
                        </a:rPr>
                        <a:t>650</a:t>
                      </a:r>
                      <a:endParaRPr lang="et-EE" sz="2400" dirty="0">
                        <a:effectLst/>
                        <a:latin typeface="Tahoma" panose="020B060403050404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t-EE" sz="2400" dirty="0" smtClean="0">
                          <a:effectLst/>
                        </a:rPr>
                        <a:t>183</a:t>
                      </a:r>
                      <a:r>
                        <a:rPr lang="et-EE" sz="2400" dirty="0">
                          <a:effectLst/>
                        </a:rPr>
                        <a:t> </a:t>
                      </a:r>
                      <a:r>
                        <a:rPr lang="et-EE" sz="2400" dirty="0" smtClean="0">
                          <a:effectLst/>
                        </a:rPr>
                        <a:t>250</a:t>
                      </a:r>
                      <a:endParaRPr lang="et-EE" sz="2400" dirty="0">
                        <a:effectLst/>
                        <a:latin typeface="Tahoma" panose="020B060403050404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 xmlns:a16="http://schemas.microsoft.com/office/drawing/2014/main" val="10003"/>
                  </a:ext>
                </a:extLst>
              </a:tr>
              <a:tr h="721875">
                <a:tc>
                  <a:txBody>
                    <a:bodyPr/>
                    <a:lstStyle/>
                    <a:p>
                      <a:pPr algn="just">
                        <a:lnSpc>
                          <a:spcPct val="115000"/>
                        </a:lnSpc>
                        <a:spcAft>
                          <a:spcPts val="0"/>
                        </a:spcAft>
                      </a:pPr>
                      <a:r>
                        <a:rPr lang="et-EE" sz="2400" dirty="0">
                          <a:effectLst/>
                        </a:rPr>
                        <a:t>Eksperimentaalne </a:t>
                      </a:r>
                      <a:r>
                        <a:rPr lang="et-EE" sz="2400" dirty="0" smtClean="0">
                          <a:effectLst/>
                        </a:rPr>
                        <a:t>suur</a:t>
                      </a:r>
                      <a:endParaRPr lang="et-EE" sz="2400" dirty="0">
                        <a:effectLst/>
                        <a:latin typeface="Tahoma" panose="020B060403050404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t-EE" sz="2400" dirty="0" smtClean="0">
                          <a:effectLst/>
                        </a:rPr>
                        <a:t>205</a:t>
                      </a:r>
                      <a:r>
                        <a:rPr lang="et-EE" sz="2400" dirty="0">
                          <a:effectLst/>
                        </a:rPr>
                        <a:t> </a:t>
                      </a:r>
                      <a:r>
                        <a:rPr lang="et-EE" sz="2400" dirty="0" smtClean="0">
                          <a:effectLst/>
                        </a:rPr>
                        <a:t>700</a:t>
                      </a:r>
                      <a:endParaRPr lang="et-EE" sz="2400" dirty="0">
                        <a:effectLst/>
                        <a:latin typeface="Tahoma" panose="020B060403050404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t-EE" sz="2400" dirty="0" smtClean="0">
                          <a:effectLst/>
                        </a:rPr>
                        <a:t>51</a:t>
                      </a:r>
                      <a:r>
                        <a:rPr lang="et-EE" sz="2400" dirty="0">
                          <a:effectLst/>
                        </a:rPr>
                        <a:t> </a:t>
                      </a:r>
                      <a:r>
                        <a:rPr lang="et-EE" sz="2400" dirty="0" smtClean="0">
                          <a:effectLst/>
                        </a:rPr>
                        <a:t>425</a:t>
                      </a:r>
                      <a:endParaRPr lang="et-EE" sz="2400" dirty="0">
                        <a:effectLst/>
                        <a:latin typeface="Tahoma" panose="020B060403050404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15000"/>
                        </a:lnSpc>
                        <a:spcAft>
                          <a:spcPts val="0"/>
                        </a:spcAft>
                      </a:pPr>
                      <a:r>
                        <a:rPr lang="et-EE" sz="2400" dirty="0" smtClean="0">
                          <a:effectLst/>
                        </a:rPr>
                        <a:t>257</a:t>
                      </a:r>
                      <a:r>
                        <a:rPr lang="et-EE" sz="2400" dirty="0">
                          <a:effectLst/>
                        </a:rPr>
                        <a:t> </a:t>
                      </a:r>
                      <a:r>
                        <a:rPr lang="et-EE" sz="2400" dirty="0" smtClean="0">
                          <a:effectLst/>
                        </a:rPr>
                        <a:t>125</a:t>
                      </a:r>
                      <a:endParaRPr lang="et-EE" sz="2400" dirty="0">
                        <a:effectLst/>
                        <a:latin typeface="Tahoma" panose="020B060403050404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 xmlns:a16="http://schemas.microsoft.com/office/drawing/2014/main" val="10004"/>
                  </a:ext>
                </a:extLst>
              </a:tr>
            </a:tbl>
          </a:graphicData>
        </a:graphic>
      </p:graphicFrame>
      <p:sp>
        <p:nvSpPr>
          <p:cNvPr id="3" name="Slide Number Placeholder 2"/>
          <p:cNvSpPr>
            <a:spLocks noGrp="1"/>
          </p:cNvSpPr>
          <p:nvPr>
            <p:ph type="sldNum" sz="quarter" idx="12"/>
          </p:nvPr>
        </p:nvSpPr>
        <p:spPr/>
        <p:txBody>
          <a:bodyPr/>
          <a:lstStyle/>
          <a:p>
            <a:fld id="{4E531863-DCCB-4A34-BBA0-3FA69134E9D5}" type="slidenum">
              <a:rPr lang="et-EE" smtClean="0"/>
              <a:pPr/>
              <a:t>12</a:t>
            </a:fld>
            <a:endParaRPr lang="et-EE"/>
          </a:p>
        </p:txBody>
      </p:sp>
    </p:spTree>
    <p:extLst>
      <p:ext uri="{BB962C8B-B14F-4D97-AF65-F5344CB8AC3E}">
        <p14:creationId xmlns:p14="http://schemas.microsoft.com/office/powerpoint/2010/main" val="4219545443"/>
      </p:ext>
    </p:extLst>
  </p:cSld>
  <p:clrMapOvr>
    <a:masterClrMapping/>
  </p:clrMapOvr>
  <mc:AlternateContent xmlns:mc="http://schemas.openxmlformats.org/markup-compatibility/2006" xmlns:p14="http://schemas.microsoft.com/office/powerpoint/2010/main">
    <mc:Choice Requires="p14">
      <p:transition spd="slow" p14:dur="2000" advTm="6889"/>
    </mc:Choice>
    <mc:Fallback xmlns="">
      <p:transition spd="slow" advTm="6889"/>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457200" y="0"/>
            <a:ext cx="8229600" cy="476672"/>
          </a:xfrm>
        </p:spPr>
        <p:txBody>
          <a:bodyPr/>
          <a:lstStyle/>
          <a:p>
            <a:r>
              <a:rPr lang="et-EE" sz="3600" dirty="0" smtClean="0">
                <a:solidFill>
                  <a:srgbClr val="7030A0"/>
                </a:solidFill>
              </a:rPr>
              <a:t>Taotleja meelespea (1/3)</a:t>
            </a:r>
          </a:p>
        </p:txBody>
      </p:sp>
      <p:sp>
        <p:nvSpPr>
          <p:cNvPr id="3" name="Sisu kohatäide 2"/>
          <p:cNvSpPr>
            <a:spLocks noGrp="1"/>
          </p:cNvSpPr>
          <p:nvPr>
            <p:ph idx="1"/>
          </p:nvPr>
        </p:nvSpPr>
        <p:spPr>
          <a:xfrm>
            <a:off x="323528" y="908720"/>
            <a:ext cx="8640960" cy="5688632"/>
          </a:xfrm>
        </p:spPr>
        <p:txBody>
          <a:bodyPr>
            <a:noAutofit/>
          </a:bodyPr>
          <a:lstStyle/>
          <a:p>
            <a:r>
              <a:rPr lang="et-EE" sz="2800" dirty="0" smtClean="0"/>
              <a:t>Taotlemine toimub 1.04.-30.04. kella 17-ni. </a:t>
            </a:r>
            <a:r>
              <a:rPr lang="et-EE" sz="2800" b="1" dirty="0" smtClean="0"/>
              <a:t>Taotlus on esitatud alles siis, kui </a:t>
            </a:r>
            <a:r>
              <a:rPr lang="et-EE" sz="2800" b="1" dirty="0" err="1" smtClean="0"/>
              <a:t>vastuvõttev</a:t>
            </a:r>
            <a:r>
              <a:rPr lang="et-EE" sz="2800" b="1" dirty="0" smtClean="0"/>
              <a:t> asutus on selle kinnitanud. Jälgi asutusesisest töökorraldust ja tähtaega!</a:t>
            </a:r>
          </a:p>
          <a:p>
            <a:r>
              <a:rPr lang="et-EE" sz="2800" dirty="0" smtClean="0"/>
              <a:t>Kirjuta taotlus ise. </a:t>
            </a:r>
            <a:r>
              <a:rPr lang="et-EE" sz="2800" b="1" dirty="0" smtClean="0"/>
              <a:t>Teiste autorite tekstide kasutamisel viita nendele</a:t>
            </a:r>
            <a:r>
              <a:rPr lang="et-EE" sz="2800" dirty="0" smtClean="0"/>
              <a:t>;</a:t>
            </a:r>
          </a:p>
          <a:p>
            <a:r>
              <a:rPr lang="et-EE" sz="2800" b="1" dirty="0" smtClean="0"/>
              <a:t>Korrasta CV </a:t>
            </a:r>
            <a:r>
              <a:rPr lang="et-EE" sz="2800" dirty="0" smtClean="0"/>
              <a:t>– õige töökoht, uuendatud info töökogemuse (nt </a:t>
            </a:r>
            <a:r>
              <a:rPr lang="et-EE" sz="2800" dirty="0" err="1" smtClean="0"/>
              <a:t>järeldoktorantuuri</a:t>
            </a:r>
            <a:r>
              <a:rPr lang="et-EE" sz="2800" dirty="0" smtClean="0"/>
              <a:t>) ja projektides osalemise kohta jne.;</a:t>
            </a:r>
          </a:p>
          <a:p>
            <a:r>
              <a:rPr lang="et-EE" sz="2800" b="1" dirty="0" smtClean="0"/>
              <a:t>Too selgelt välja enda roll </a:t>
            </a:r>
            <a:r>
              <a:rPr lang="et-EE" sz="2800" dirty="0" smtClean="0"/>
              <a:t>taotlusele lisatud publikatsioonides ja projektides;</a:t>
            </a:r>
          </a:p>
        </p:txBody>
      </p:sp>
      <p:sp>
        <p:nvSpPr>
          <p:cNvPr id="4" name="Slide Number Placeholder 3"/>
          <p:cNvSpPr>
            <a:spLocks noGrp="1"/>
          </p:cNvSpPr>
          <p:nvPr>
            <p:ph type="sldNum" sz="quarter" idx="12"/>
          </p:nvPr>
        </p:nvSpPr>
        <p:spPr/>
        <p:txBody>
          <a:bodyPr/>
          <a:lstStyle/>
          <a:p>
            <a:fld id="{4E531863-DCCB-4A34-BBA0-3FA69134E9D5}" type="slidenum">
              <a:rPr lang="et-EE" smtClean="0"/>
              <a:pPr/>
              <a:t>13</a:t>
            </a:fld>
            <a:endParaRPr lang="et-EE"/>
          </a:p>
        </p:txBody>
      </p:sp>
    </p:spTree>
  </p:cSld>
  <p:clrMapOvr>
    <a:masterClrMapping/>
  </p:clrMapOvr>
  <mc:AlternateContent xmlns:mc="http://schemas.openxmlformats.org/markup-compatibility/2006" xmlns:p14="http://schemas.microsoft.com/office/powerpoint/2010/main">
    <mc:Choice Requires="p14">
      <p:transition spd="slow" p14:dur="2000" advTm="8938"/>
    </mc:Choice>
    <mc:Fallback xmlns="">
      <p:transition spd="slow" advTm="8938"/>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457200" y="0"/>
            <a:ext cx="8229600" cy="476672"/>
          </a:xfrm>
        </p:spPr>
        <p:txBody>
          <a:bodyPr/>
          <a:lstStyle/>
          <a:p>
            <a:r>
              <a:rPr lang="et-EE" sz="3600" dirty="0" smtClean="0">
                <a:solidFill>
                  <a:srgbClr val="7030A0"/>
                </a:solidFill>
              </a:rPr>
              <a:t>Taotleja meelespea (2/3)</a:t>
            </a:r>
          </a:p>
        </p:txBody>
      </p:sp>
      <p:sp>
        <p:nvSpPr>
          <p:cNvPr id="3" name="Sisu kohatäide 2"/>
          <p:cNvSpPr>
            <a:spLocks noGrp="1"/>
          </p:cNvSpPr>
          <p:nvPr>
            <p:ph idx="1"/>
          </p:nvPr>
        </p:nvSpPr>
        <p:spPr>
          <a:xfrm>
            <a:off x="179512" y="980728"/>
            <a:ext cx="8784976" cy="5616624"/>
          </a:xfrm>
        </p:spPr>
        <p:txBody>
          <a:bodyPr>
            <a:normAutofit/>
          </a:bodyPr>
          <a:lstStyle/>
          <a:p>
            <a:r>
              <a:rPr lang="et-EE" sz="2800" dirty="0" smtClean="0"/>
              <a:t>Koosta </a:t>
            </a:r>
            <a:r>
              <a:rPr lang="et-EE" sz="2800" b="1" dirty="0" smtClean="0"/>
              <a:t>realistlik eelarve ja põhjenda </a:t>
            </a:r>
            <a:r>
              <a:rPr lang="et-EE" sz="2800" dirty="0" smtClean="0"/>
              <a:t>selgelt taotletud grandimahtu. </a:t>
            </a:r>
          </a:p>
          <a:p>
            <a:r>
              <a:rPr lang="et-EE" sz="2800" dirty="0" smtClean="0"/>
              <a:t>Taotluste rahuldamisel grandimahtu ei muudeta. See tähendab, et nt suure grandi taotlus kas rahuldatakse või mitte. </a:t>
            </a:r>
            <a:endParaRPr lang="et-EE" sz="2800" dirty="0"/>
          </a:p>
          <a:p>
            <a:r>
              <a:rPr lang="et-EE" sz="2800" dirty="0" smtClean="0"/>
              <a:t>Ära taotle „igaks juhuks rohkem, sest niikuinii antakse vähem“.</a:t>
            </a:r>
          </a:p>
          <a:p>
            <a:r>
              <a:rPr lang="et-EE" sz="2800" dirty="0" smtClean="0"/>
              <a:t>Fikseeritud grandimahust väiksema summa taotlemine on põhjendatud vaid suure erinevuse puhul koostatud eelarve ja fikseeritud grandimahtude vahel. </a:t>
            </a:r>
          </a:p>
        </p:txBody>
      </p:sp>
      <p:sp>
        <p:nvSpPr>
          <p:cNvPr id="4" name="Slide Number Placeholder 3"/>
          <p:cNvSpPr>
            <a:spLocks noGrp="1"/>
          </p:cNvSpPr>
          <p:nvPr>
            <p:ph type="sldNum" sz="quarter" idx="12"/>
          </p:nvPr>
        </p:nvSpPr>
        <p:spPr/>
        <p:txBody>
          <a:bodyPr/>
          <a:lstStyle/>
          <a:p>
            <a:fld id="{4E531863-DCCB-4A34-BBA0-3FA69134E9D5}" type="slidenum">
              <a:rPr lang="et-EE" smtClean="0"/>
              <a:pPr/>
              <a:t>14</a:t>
            </a:fld>
            <a:endParaRPr lang="et-EE"/>
          </a:p>
        </p:txBody>
      </p:sp>
    </p:spTree>
    <p:extLst>
      <p:ext uri="{BB962C8B-B14F-4D97-AF65-F5344CB8AC3E}">
        <p14:creationId xmlns:p14="http://schemas.microsoft.com/office/powerpoint/2010/main" val="1851291148"/>
      </p:ext>
    </p:extLst>
  </p:cSld>
  <p:clrMapOvr>
    <a:masterClrMapping/>
  </p:clrMapOvr>
  <mc:AlternateContent xmlns:mc="http://schemas.openxmlformats.org/markup-compatibility/2006" xmlns:p14="http://schemas.microsoft.com/office/powerpoint/2010/main">
    <mc:Choice Requires="p14">
      <p:transition spd="slow" p14:dur="2000" advTm="8938"/>
    </mc:Choice>
    <mc:Fallback xmlns="">
      <p:transition spd="slow" advTm="8938"/>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457200" y="0"/>
            <a:ext cx="8229600" cy="476672"/>
          </a:xfrm>
        </p:spPr>
        <p:txBody>
          <a:bodyPr/>
          <a:lstStyle/>
          <a:p>
            <a:r>
              <a:rPr lang="et-EE" sz="3600" dirty="0" smtClean="0">
                <a:solidFill>
                  <a:srgbClr val="7030A0"/>
                </a:solidFill>
              </a:rPr>
              <a:t>Taotleja meelespea (3/3)</a:t>
            </a:r>
          </a:p>
        </p:txBody>
      </p:sp>
      <p:sp>
        <p:nvSpPr>
          <p:cNvPr id="3" name="Sisu kohatäide 2"/>
          <p:cNvSpPr>
            <a:spLocks noGrp="1"/>
          </p:cNvSpPr>
          <p:nvPr>
            <p:ph idx="1"/>
          </p:nvPr>
        </p:nvSpPr>
        <p:spPr>
          <a:xfrm>
            <a:off x="179512" y="1052736"/>
            <a:ext cx="8784976" cy="5544616"/>
          </a:xfrm>
        </p:spPr>
        <p:txBody>
          <a:bodyPr>
            <a:normAutofit fontScale="92500" lnSpcReduction="10000"/>
          </a:bodyPr>
          <a:lstStyle/>
          <a:p>
            <a:r>
              <a:rPr lang="et-EE" sz="2800" dirty="0" smtClean="0"/>
              <a:t>Võta </a:t>
            </a:r>
            <a:r>
              <a:rPr lang="et-EE" sz="2800" b="1" dirty="0" smtClean="0"/>
              <a:t>teaduseetika järgimise </a:t>
            </a:r>
            <a:r>
              <a:rPr lang="et-EE" sz="2800" dirty="0" smtClean="0"/>
              <a:t>ja </a:t>
            </a:r>
            <a:r>
              <a:rPr lang="et-EE" sz="2800" b="1" dirty="0" smtClean="0"/>
              <a:t>andmete haldamise </a:t>
            </a:r>
            <a:r>
              <a:rPr lang="et-EE" sz="2800" dirty="0" smtClean="0"/>
              <a:t>küsimust tõsiselt.</a:t>
            </a:r>
            <a:endParaRPr lang="et-EE" sz="2800" dirty="0"/>
          </a:p>
          <a:p>
            <a:r>
              <a:rPr lang="et-EE" sz="2800" dirty="0" smtClean="0"/>
              <a:t>Kasuta </a:t>
            </a:r>
            <a:r>
              <a:rPr lang="et-EE" sz="2800" b="1" dirty="0" smtClean="0"/>
              <a:t>selgitusteks mõeldud tekstikaste</a:t>
            </a:r>
            <a:r>
              <a:rPr lang="et-EE" sz="2800" dirty="0"/>
              <a:t>, et lisada kommentaare ja selgitusi</a:t>
            </a:r>
            <a:r>
              <a:rPr lang="et-EE" sz="2800" dirty="0" smtClean="0"/>
              <a:t>.</a:t>
            </a:r>
          </a:p>
          <a:p>
            <a:r>
              <a:rPr lang="et-EE" sz="2800" dirty="0" smtClean="0"/>
              <a:t>Lisage vaid </a:t>
            </a:r>
            <a:r>
              <a:rPr lang="et-EE" sz="2800" b="1" dirty="0" smtClean="0"/>
              <a:t>lubatud faile</a:t>
            </a:r>
            <a:r>
              <a:rPr lang="et-EE" sz="2800" dirty="0" smtClean="0"/>
              <a:t> ja vaid </a:t>
            </a:r>
            <a:r>
              <a:rPr lang="et-EE" sz="2800" b="1" dirty="0" smtClean="0"/>
              <a:t>PDF formaadis.</a:t>
            </a:r>
          </a:p>
          <a:p>
            <a:r>
              <a:rPr lang="et-EE" sz="2800" dirty="0" smtClean="0"/>
              <a:t>Vajadusel </a:t>
            </a:r>
            <a:r>
              <a:rPr lang="et-EE" sz="2800" dirty="0" smtClean="0"/>
              <a:t>lisage </a:t>
            </a:r>
            <a:r>
              <a:rPr lang="et-EE" sz="2800" dirty="0" smtClean="0"/>
              <a:t>taotlusele eraldi dokumendina </a:t>
            </a:r>
            <a:r>
              <a:rPr lang="et-EE" sz="2800" b="1" dirty="0" smtClean="0"/>
              <a:t>eranditaotlus</a:t>
            </a:r>
            <a:r>
              <a:rPr lang="et-EE" sz="2800" b="1" dirty="0" smtClean="0"/>
              <a:t>.</a:t>
            </a:r>
          </a:p>
          <a:p>
            <a:r>
              <a:rPr lang="et-EE" sz="2800" dirty="0" smtClean="0"/>
              <a:t>Mõtle taotluse lühikokkuvõtet kirjutades sellele, kas see on </a:t>
            </a:r>
            <a:r>
              <a:rPr lang="et-EE" sz="2800" b="1" dirty="0" smtClean="0"/>
              <a:t>arusaadav ka </a:t>
            </a:r>
            <a:r>
              <a:rPr lang="et-EE" sz="2800" b="1" dirty="0"/>
              <a:t>laiemale avalikkusele</a:t>
            </a:r>
            <a:r>
              <a:rPr lang="et-EE" sz="2800" b="1" dirty="0" smtClean="0"/>
              <a:t>.</a:t>
            </a:r>
          </a:p>
          <a:p>
            <a:r>
              <a:rPr lang="et-EE" sz="2800" dirty="0" smtClean="0"/>
              <a:t>Kirjeldada </a:t>
            </a:r>
            <a:r>
              <a:rPr lang="et-EE" sz="2800" b="1" dirty="0"/>
              <a:t>projekti olulisust </a:t>
            </a:r>
            <a:r>
              <a:rPr lang="fi-FI" sz="2800" b="1" dirty="0"/>
              <a:t>Eesti teadusele, kultuurile, </a:t>
            </a:r>
            <a:r>
              <a:rPr lang="fi-FI" sz="2800" b="1" dirty="0" err="1"/>
              <a:t>ühiskonnale</a:t>
            </a:r>
            <a:r>
              <a:rPr lang="fi-FI" sz="2800" b="1" dirty="0"/>
              <a:t> </a:t>
            </a:r>
            <a:r>
              <a:rPr lang="fi-FI" sz="2800" b="1" dirty="0" smtClean="0"/>
              <a:t>ja</a:t>
            </a:r>
            <a:r>
              <a:rPr lang="et-EE" sz="2800" b="1" dirty="0" smtClean="0"/>
              <a:t>/või</a:t>
            </a:r>
            <a:r>
              <a:rPr lang="fi-FI" sz="2800" b="1" dirty="0" smtClean="0"/>
              <a:t> majandusele</a:t>
            </a:r>
            <a:r>
              <a:rPr lang="et-EE" sz="2800" dirty="0"/>
              <a:t>.</a:t>
            </a:r>
            <a:endParaRPr lang="et-EE" sz="2800" b="1" dirty="0" smtClean="0"/>
          </a:p>
          <a:p>
            <a:r>
              <a:rPr lang="et-EE" sz="2800" dirty="0" smtClean="0"/>
              <a:t>Loe  läbi hindamisjuhend. Enne taotluse kinnitamisele </a:t>
            </a:r>
            <a:r>
              <a:rPr lang="et-EE" sz="2800" dirty="0"/>
              <a:t>saatmist </a:t>
            </a:r>
            <a:r>
              <a:rPr lang="et-EE" sz="2800" dirty="0" smtClean="0"/>
              <a:t>loe </a:t>
            </a:r>
            <a:r>
              <a:rPr lang="et-EE" sz="2800" b="1" dirty="0" smtClean="0"/>
              <a:t>see läbi n-ö hindaja pilguga</a:t>
            </a:r>
            <a:r>
              <a:rPr lang="et-EE" sz="2800" dirty="0" smtClean="0"/>
              <a:t>.</a:t>
            </a:r>
          </a:p>
          <a:p>
            <a:endParaRPr lang="et-EE" sz="2400" dirty="0"/>
          </a:p>
        </p:txBody>
      </p:sp>
      <p:sp>
        <p:nvSpPr>
          <p:cNvPr id="4" name="Slide Number Placeholder 3"/>
          <p:cNvSpPr>
            <a:spLocks noGrp="1"/>
          </p:cNvSpPr>
          <p:nvPr>
            <p:ph type="sldNum" sz="quarter" idx="12"/>
          </p:nvPr>
        </p:nvSpPr>
        <p:spPr/>
        <p:txBody>
          <a:bodyPr/>
          <a:lstStyle/>
          <a:p>
            <a:fld id="{4E531863-DCCB-4A34-BBA0-3FA69134E9D5}" type="slidenum">
              <a:rPr lang="et-EE" smtClean="0"/>
              <a:pPr/>
              <a:t>15</a:t>
            </a:fld>
            <a:endParaRPr lang="et-EE"/>
          </a:p>
        </p:txBody>
      </p:sp>
    </p:spTree>
    <p:extLst>
      <p:ext uri="{BB962C8B-B14F-4D97-AF65-F5344CB8AC3E}">
        <p14:creationId xmlns:p14="http://schemas.microsoft.com/office/powerpoint/2010/main" val="1293761934"/>
      </p:ext>
    </p:extLst>
  </p:cSld>
  <p:clrMapOvr>
    <a:masterClrMapping/>
  </p:clrMapOvr>
  <mc:AlternateContent xmlns:mc="http://schemas.openxmlformats.org/markup-compatibility/2006" xmlns:p14="http://schemas.microsoft.com/office/powerpoint/2010/main">
    <mc:Choice Requires="p14">
      <p:transition spd="slow" p14:dur="2000" advTm="8938"/>
    </mc:Choice>
    <mc:Fallback xmlns="">
      <p:transition spd="slow" advTm="8938"/>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576064"/>
          </a:xfrm>
        </p:spPr>
        <p:txBody>
          <a:bodyPr/>
          <a:lstStyle/>
          <a:p>
            <a:r>
              <a:rPr lang="et-EE" sz="3200" dirty="0" smtClean="0">
                <a:solidFill>
                  <a:srgbClr val="7030A0"/>
                </a:solidFill>
              </a:rPr>
              <a:t>Taotluste menetlemine …</a:t>
            </a:r>
            <a:endParaRPr lang="et-EE" sz="3200" dirty="0">
              <a:solidFill>
                <a:srgbClr val="7030A0"/>
              </a:solidFill>
            </a:endParaRPr>
          </a:p>
        </p:txBody>
      </p:sp>
      <p:sp>
        <p:nvSpPr>
          <p:cNvPr id="3" name="Content Placeholder 2"/>
          <p:cNvSpPr>
            <a:spLocks noGrp="1"/>
          </p:cNvSpPr>
          <p:nvPr>
            <p:ph idx="1"/>
          </p:nvPr>
        </p:nvSpPr>
        <p:spPr>
          <a:xfrm>
            <a:off x="251520" y="836712"/>
            <a:ext cx="8712968" cy="5832648"/>
          </a:xfrm>
        </p:spPr>
        <p:txBody>
          <a:bodyPr>
            <a:normAutofit lnSpcReduction="10000"/>
          </a:bodyPr>
          <a:lstStyle/>
          <a:p>
            <a:pPr marL="0" indent="0">
              <a:buNone/>
            </a:pPr>
            <a:r>
              <a:rPr lang="et-EE" sz="2800" dirty="0" smtClean="0"/>
              <a:t>… toimub kuues valdkonnas (vastavalt OECD </a:t>
            </a:r>
            <a:r>
              <a:rPr lang="et-EE" sz="2800" dirty="0" err="1" smtClean="0"/>
              <a:t>Frascati</a:t>
            </a:r>
            <a:r>
              <a:rPr lang="et-EE" sz="2800" dirty="0" smtClean="0"/>
              <a:t> 2015 käsiraamatule):</a:t>
            </a:r>
          </a:p>
          <a:p>
            <a:r>
              <a:rPr lang="et-EE" sz="2800" dirty="0" smtClean="0"/>
              <a:t>Arsti- ja terviseteadused</a:t>
            </a:r>
          </a:p>
          <a:p>
            <a:r>
              <a:rPr lang="et-EE" sz="2800" dirty="0" smtClean="0"/>
              <a:t>Humanitaarteadused ja kunstid</a:t>
            </a:r>
          </a:p>
          <a:p>
            <a:r>
              <a:rPr lang="et-EE" sz="2800" dirty="0" smtClean="0"/>
              <a:t>Loodusteadused</a:t>
            </a:r>
          </a:p>
          <a:p>
            <a:r>
              <a:rPr lang="et-EE" sz="2800" dirty="0" smtClean="0"/>
              <a:t>Põllumajandusteadused ja veterinaaria</a:t>
            </a:r>
            <a:endParaRPr lang="et-EE" sz="2800" dirty="0"/>
          </a:p>
          <a:p>
            <a:r>
              <a:rPr lang="et-EE" sz="2800" dirty="0" smtClean="0"/>
              <a:t>Sotsiaalteadused</a:t>
            </a:r>
          </a:p>
          <a:p>
            <a:r>
              <a:rPr lang="et-EE" sz="2800" dirty="0" smtClean="0"/>
              <a:t>Tehnika ja tehnoloogia</a:t>
            </a:r>
          </a:p>
          <a:p>
            <a:pPr marL="0" indent="0">
              <a:buNone/>
            </a:pPr>
            <a:endParaRPr lang="et-EE" sz="2800" dirty="0"/>
          </a:p>
          <a:p>
            <a:pPr marL="0" indent="0">
              <a:buNone/>
            </a:pPr>
            <a:r>
              <a:rPr lang="et-EE" sz="2800" dirty="0" smtClean="0"/>
              <a:t>Hindamisnõukogu teeb esialgse rahastusettepaneku </a:t>
            </a:r>
            <a:r>
              <a:rPr lang="et-EE" sz="2800" dirty="0" smtClean="0"/>
              <a:t>novembri </a:t>
            </a:r>
            <a:r>
              <a:rPr lang="et-EE" sz="2800" dirty="0" smtClean="0"/>
              <a:t>alguses ja teeb lõpliku </a:t>
            </a:r>
            <a:r>
              <a:rPr lang="et-EE" sz="2800" dirty="0" smtClean="0"/>
              <a:t>rahastusettepaneku detsembris.</a:t>
            </a:r>
            <a:endParaRPr lang="et-EE" sz="2800" dirty="0"/>
          </a:p>
        </p:txBody>
      </p:sp>
      <p:sp>
        <p:nvSpPr>
          <p:cNvPr id="4" name="Slide Number Placeholder 3"/>
          <p:cNvSpPr>
            <a:spLocks noGrp="1"/>
          </p:cNvSpPr>
          <p:nvPr>
            <p:ph type="sldNum" sz="quarter" idx="12"/>
          </p:nvPr>
        </p:nvSpPr>
        <p:spPr/>
        <p:txBody>
          <a:bodyPr/>
          <a:lstStyle/>
          <a:p>
            <a:fld id="{4E531863-DCCB-4A34-BBA0-3FA69134E9D5}" type="slidenum">
              <a:rPr lang="et-EE" smtClean="0"/>
              <a:pPr/>
              <a:t>16</a:t>
            </a:fld>
            <a:endParaRPr lang="et-EE"/>
          </a:p>
        </p:txBody>
      </p:sp>
    </p:spTree>
    <p:extLst>
      <p:ext uri="{BB962C8B-B14F-4D97-AF65-F5344CB8AC3E}">
        <p14:creationId xmlns:p14="http://schemas.microsoft.com/office/powerpoint/2010/main" val="10189824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457200" y="0"/>
            <a:ext cx="8229600" cy="620688"/>
          </a:xfrm>
        </p:spPr>
        <p:txBody>
          <a:bodyPr/>
          <a:lstStyle/>
          <a:p>
            <a:r>
              <a:rPr lang="et-EE" sz="3600" dirty="0" smtClean="0">
                <a:solidFill>
                  <a:srgbClr val="7030A0"/>
                </a:solidFill>
              </a:rPr>
              <a:t>Täpsem info (1)</a:t>
            </a:r>
            <a:endParaRPr lang="et-EE" sz="3600" dirty="0">
              <a:solidFill>
                <a:srgbClr val="7030A0"/>
              </a:solidFill>
            </a:endParaRPr>
          </a:p>
        </p:txBody>
      </p:sp>
      <p:sp>
        <p:nvSpPr>
          <p:cNvPr id="3" name="Sisu kohatäide 2"/>
          <p:cNvSpPr>
            <a:spLocks noGrp="1"/>
          </p:cNvSpPr>
          <p:nvPr>
            <p:ph idx="1"/>
          </p:nvPr>
        </p:nvSpPr>
        <p:spPr>
          <a:xfrm>
            <a:off x="0" y="908720"/>
            <a:ext cx="9144000" cy="5949280"/>
          </a:xfrm>
        </p:spPr>
        <p:txBody>
          <a:bodyPr>
            <a:noAutofit/>
          </a:bodyPr>
          <a:lstStyle/>
          <a:p>
            <a:r>
              <a:rPr lang="et-EE" sz="2400" b="1" dirty="0" smtClean="0">
                <a:solidFill>
                  <a:srgbClr val="FF0000"/>
                </a:solidFill>
                <a:hlinkClick r:id="rId3"/>
              </a:rPr>
              <a:t>2019. a taotlusvooru materjalid</a:t>
            </a:r>
            <a:r>
              <a:rPr lang="et-EE" sz="2400" b="1" dirty="0" smtClean="0">
                <a:solidFill>
                  <a:srgbClr val="FF0000"/>
                </a:solidFill>
              </a:rPr>
              <a:t>, sh </a:t>
            </a:r>
            <a:r>
              <a:rPr lang="et-EE" sz="2400" b="1" dirty="0" smtClean="0">
                <a:solidFill>
                  <a:srgbClr val="FF0000"/>
                </a:solidFill>
                <a:hlinkClick r:id="rId4"/>
              </a:rPr>
              <a:t>korduma kippuvad küsimused</a:t>
            </a:r>
            <a:endParaRPr lang="et-EE" sz="2400" b="1" dirty="0" smtClean="0">
              <a:solidFill>
                <a:srgbClr val="FF0000"/>
              </a:solidFill>
            </a:endParaRPr>
          </a:p>
          <a:p>
            <a:pPr marL="0" indent="0">
              <a:buNone/>
            </a:pPr>
            <a:endParaRPr lang="et-EE" sz="2400" b="1" dirty="0"/>
          </a:p>
        </p:txBody>
      </p:sp>
      <p:sp>
        <p:nvSpPr>
          <p:cNvPr id="4" name="Slide Number Placeholder 3"/>
          <p:cNvSpPr>
            <a:spLocks noGrp="1"/>
          </p:cNvSpPr>
          <p:nvPr>
            <p:ph type="sldNum" sz="quarter" idx="12"/>
          </p:nvPr>
        </p:nvSpPr>
        <p:spPr/>
        <p:txBody>
          <a:bodyPr/>
          <a:lstStyle/>
          <a:p>
            <a:fld id="{4E531863-DCCB-4A34-BBA0-3FA69134E9D5}" type="slidenum">
              <a:rPr lang="et-EE" smtClean="0"/>
              <a:pPr/>
              <a:t>17</a:t>
            </a:fld>
            <a:endParaRPr lang="et-EE" dirty="0"/>
          </a:p>
        </p:txBody>
      </p:sp>
      <p:pic>
        <p:nvPicPr>
          <p:cNvPr id="5" name="Picture 4"/>
          <p:cNvPicPr>
            <a:picLocks noChangeAspect="1"/>
          </p:cNvPicPr>
          <p:nvPr/>
        </p:nvPicPr>
        <p:blipFill rotWithShape="1">
          <a:blip r:embed="rId5"/>
          <a:srcRect t="1" b="2597"/>
          <a:stretch/>
        </p:blipFill>
        <p:spPr>
          <a:xfrm>
            <a:off x="88176" y="1700808"/>
            <a:ext cx="8886689" cy="465554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8897"/>
    </mc:Choice>
    <mc:Fallback xmlns="">
      <p:transition spd="slow" advTm="8897"/>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457200" y="0"/>
            <a:ext cx="8229600" cy="620688"/>
          </a:xfrm>
        </p:spPr>
        <p:txBody>
          <a:bodyPr/>
          <a:lstStyle/>
          <a:p>
            <a:r>
              <a:rPr lang="et-EE" sz="3600" dirty="0" smtClean="0">
                <a:solidFill>
                  <a:srgbClr val="7030A0"/>
                </a:solidFill>
              </a:rPr>
              <a:t>Täpsem info (2)</a:t>
            </a:r>
            <a:endParaRPr lang="et-EE" sz="3600" dirty="0">
              <a:solidFill>
                <a:srgbClr val="7030A0"/>
              </a:solidFill>
            </a:endParaRPr>
          </a:p>
        </p:txBody>
      </p:sp>
      <p:sp>
        <p:nvSpPr>
          <p:cNvPr id="3" name="Sisu kohatäide 2"/>
          <p:cNvSpPr>
            <a:spLocks noGrp="1"/>
          </p:cNvSpPr>
          <p:nvPr>
            <p:ph idx="1"/>
          </p:nvPr>
        </p:nvSpPr>
        <p:spPr>
          <a:xfrm>
            <a:off x="0" y="908720"/>
            <a:ext cx="9144000" cy="5949280"/>
          </a:xfrm>
        </p:spPr>
        <p:txBody>
          <a:bodyPr>
            <a:noAutofit/>
          </a:bodyPr>
          <a:lstStyle/>
          <a:p>
            <a:pPr marL="0" indent="0">
              <a:buNone/>
            </a:pPr>
            <a:endParaRPr lang="et-EE" sz="2400" b="1" dirty="0"/>
          </a:p>
          <a:p>
            <a:r>
              <a:rPr lang="et-EE" sz="2400" b="1" dirty="0" err="1" smtClean="0"/>
              <a:t>Üldinfo</a:t>
            </a:r>
            <a:r>
              <a:rPr lang="et-EE" sz="2400" b="1" dirty="0"/>
              <a:t>: </a:t>
            </a:r>
            <a:r>
              <a:rPr lang="et-EE" sz="2400" b="1" dirty="0" smtClean="0"/>
              <a:t>Siret </a:t>
            </a:r>
            <a:r>
              <a:rPr lang="et-EE" sz="2400" b="1" dirty="0"/>
              <a:t>Rutiku </a:t>
            </a:r>
            <a:r>
              <a:rPr lang="et-EE" sz="2400" dirty="0"/>
              <a:t>(</a:t>
            </a:r>
            <a:r>
              <a:rPr lang="et-EE" sz="2400" dirty="0">
                <a:hlinkClick r:id="rId3"/>
              </a:rPr>
              <a:t>siret.rutiku@etag.ee</a:t>
            </a:r>
            <a:r>
              <a:rPr lang="et-EE" sz="2400" dirty="0"/>
              <a:t>, tel 731 7381)</a:t>
            </a:r>
          </a:p>
          <a:p>
            <a:r>
              <a:rPr lang="et-EE" sz="2400" b="1" dirty="0"/>
              <a:t>Arsti ja </a:t>
            </a:r>
            <a:r>
              <a:rPr lang="et-EE" sz="2400" b="1" dirty="0" smtClean="0"/>
              <a:t>terviseteadused; Põllumajandusteadused ja veterinaaria: </a:t>
            </a:r>
          </a:p>
          <a:p>
            <a:pPr lvl="1"/>
            <a:r>
              <a:rPr lang="et-EE" sz="2400" b="1" dirty="0" smtClean="0"/>
              <a:t>Ade </a:t>
            </a:r>
            <a:r>
              <a:rPr lang="et-EE" sz="2400" b="1" dirty="0"/>
              <a:t>Kallas-Kivi </a:t>
            </a:r>
            <a:r>
              <a:rPr lang="et-EE" sz="2400" dirty="0"/>
              <a:t>(tel 731 7366, </a:t>
            </a:r>
            <a:r>
              <a:rPr lang="et-EE" sz="2400" dirty="0">
                <a:hlinkClick r:id="rId4"/>
              </a:rPr>
              <a:t>ade.kallas-kivi@etag.ee</a:t>
            </a:r>
            <a:r>
              <a:rPr lang="et-EE" sz="2400" dirty="0"/>
              <a:t>)</a:t>
            </a:r>
          </a:p>
          <a:p>
            <a:r>
              <a:rPr lang="et-EE" sz="2400" b="1" dirty="0" err="1"/>
              <a:t>Bio</a:t>
            </a:r>
            <a:r>
              <a:rPr lang="et-EE" sz="2400" b="1" dirty="0"/>
              <a:t>- ja </a:t>
            </a:r>
            <a:r>
              <a:rPr lang="et-EE" sz="2400" b="1" dirty="0" smtClean="0"/>
              <a:t>keskkonnateadused: </a:t>
            </a:r>
          </a:p>
          <a:p>
            <a:pPr lvl="1"/>
            <a:r>
              <a:rPr lang="et-EE" sz="2400" b="1" dirty="0" smtClean="0"/>
              <a:t>Lairi Bakhoff </a:t>
            </a:r>
            <a:r>
              <a:rPr lang="et-EE" sz="2400" dirty="0" smtClean="0"/>
              <a:t>(</a:t>
            </a:r>
            <a:r>
              <a:rPr lang="nn-NO" sz="2400" dirty="0"/>
              <a:t>tel 731</a:t>
            </a:r>
            <a:r>
              <a:rPr lang="et-EE" sz="2400" dirty="0"/>
              <a:t> </a:t>
            </a:r>
            <a:r>
              <a:rPr lang="nn-NO" sz="2400" dirty="0"/>
              <a:t>736</a:t>
            </a:r>
            <a:r>
              <a:rPr lang="et-EE" sz="2400" dirty="0"/>
              <a:t>3</a:t>
            </a:r>
            <a:r>
              <a:rPr lang="nn-NO" sz="2400" dirty="0"/>
              <a:t>, </a:t>
            </a:r>
            <a:r>
              <a:rPr lang="et-EE" sz="2400" dirty="0" err="1" smtClean="0">
                <a:hlinkClick r:id="rId5"/>
              </a:rPr>
              <a:t>lairi.bakhoff</a:t>
            </a:r>
            <a:r>
              <a:rPr lang="nn-NO" sz="2400" dirty="0" smtClean="0">
                <a:hlinkClick r:id="rId5"/>
              </a:rPr>
              <a:t>@etag.ee</a:t>
            </a:r>
            <a:r>
              <a:rPr lang="et-EE" sz="2400" dirty="0"/>
              <a:t>)</a:t>
            </a:r>
          </a:p>
          <a:p>
            <a:r>
              <a:rPr lang="et-EE" sz="2400" b="1" dirty="0"/>
              <a:t>Sotsiaal- ja humanitaarteadused ning kunstid: </a:t>
            </a:r>
          </a:p>
          <a:p>
            <a:pPr lvl="1"/>
            <a:r>
              <a:rPr lang="et-EE" sz="2400" b="1" dirty="0" smtClean="0"/>
              <a:t>Hele </a:t>
            </a:r>
            <a:r>
              <a:rPr lang="et-EE" sz="2400" b="1" dirty="0"/>
              <a:t>Priimets </a:t>
            </a:r>
            <a:r>
              <a:rPr lang="et-EE" sz="2400" dirty="0"/>
              <a:t>(tel 730 0326, </a:t>
            </a:r>
            <a:r>
              <a:rPr lang="et-EE" sz="2400" dirty="0">
                <a:hlinkClick r:id="rId6"/>
              </a:rPr>
              <a:t>hele.priimets@etag.ee</a:t>
            </a:r>
            <a:r>
              <a:rPr lang="et-EE" sz="2400" dirty="0"/>
              <a:t>) </a:t>
            </a:r>
          </a:p>
          <a:p>
            <a:r>
              <a:rPr lang="et-EE" sz="2400" b="1" dirty="0"/>
              <a:t>Tehnika ja </a:t>
            </a:r>
            <a:r>
              <a:rPr lang="et-EE" sz="2400" b="1" dirty="0" smtClean="0"/>
              <a:t>tehnoloogia: </a:t>
            </a:r>
          </a:p>
          <a:p>
            <a:pPr lvl="1"/>
            <a:r>
              <a:rPr lang="et-EE" sz="2400" b="1" dirty="0" smtClean="0"/>
              <a:t>Raili Torga </a:t>
            </a:r>
            <a:r>
              <a:rPr lang="et-EE" sz="2400" dirty="0" smtClean="0"/>
              <a:t>(tel </a:t>
            </a:r>
            <a:r>
              <a:rPr lang="et-EE" sz="2400" dirty="0"/>
              <a:t>731 7358, </a:t>
            </a:r>
            <a:r>
              <a:rPr lang="et-EE" sz="2400" dirty="0" smtClean="0">
                <a:hlinkClick r:id="rId7"/>
              </a:rPr>
              <a:t>raili.torga@etag.ee</a:t>
            </a:r>
            <a:r>
              <a:rPr lang="et-EE" sz="2400" dirty="0"/>
              <a:t>)</a:t>
            </a:r>
          </a:p>
          <a:p>
            <a:r>
              <a:rPr lang="et-EE" sz="2400" b="1" dirty="0" smtClean="0"/>
              <a:t>Täppisteadused: </a:t>
            </a:r>
          </a:p>
          <a:p>
            <a:pPr lvl="1"/>
            <a:r>
              <a:rPr lang="et-EE" sz="2400" b="1" dirty="0" smtClean="0"/>
              <a:t>Mikk </a:t>
            </a:r>
            <a:r>
              <a:rPr lang="et-EE" sz="2400" b="1" dirty="0"/>
              <a:t>Vahtrus </a:t>
            </a:r>
            <a:r>
              <a:rPr lang="et-EE" sz="2400" dirty="0"/>
              <a:t>(</a:t>
            </a:r>
            <a:r>
              <a:rPr lang="nn-NO" sz="2400" dirty="0"/>
              <a:t>tel 731</a:t>
            </a:r>
            <a:r>
              <a:rPr lang="et-EE" sz="2400" dirty="0"/>
              <a:t> </a:t>
            </a:r>
            <a:r>
              <a:rPr lang="nn-NO" sz="2400" dirty="0"/>
              <a:t>73</a:t>
            </a:r>
            <a:r>
              <a:rPr lang="et-EE" sz="2400" dirty="0"/>
              <a:t>67</a:t>
            </a:r>
            <a:r>
              <a:rPr lang="nn-NO" sz="2400" dirty="0"/>
              <a:t>, </a:t>
            </a:r>
            <a:r>
              <a:rPr lang="et-EE" sz="2400" dirty="0" err="1" smtClean="0"/>
              <a:t>m</a:t>
            </a:r>
            <a:r>
              <a:rPr lang="et-EE" sz="2400" dirty="0" err="1" smtClean="0">
                <a:hlinkClick r:id="rId8"/>
              </a:rPr>
              <a:t>ikk.vahtrus</a:t>
            </a:r>
            <a:r>
              <a:rPr lang="nn-NO" sz="2400" dirty="0">
                <a:hlinkClick r:id="rId8"/>
              </a:rPr>
              <a:t>@etag.ee</a:t>
            </a:r>
            <a:r>
              <a:rPr lang="et-EE" sz="2400" dirty="0"/>
              <a:t>)</a:t>
            </a:r>
            <a:endParaRPr lang="et-EE" sz="2400" dirty="0" smtClean="0"/>
          </a:p>
        </p:txBody>
      </p:sp>
      <p:sp>
        <p:nvSpPr>
          <p:cNvPr id="4" name="Slide Number Placeholder 3"/>
          <p:cNvSpPr>
            <a:spLocks noGrp="1"/>
          </p:cNvSpPr>
          <p:nvPr>
            <p:ph type="sldNum" sz="quarter" idx="12"/>
          </p:nvPr>
        </p:nvSpPr>
        <p:spPr/>
        <p:txBody>
          <a:bodyPr/>
          <a:lstStyle/>
          <a:p>
            <a:fld id="{4E531863-DCCB-4A34-BBA0-3FA69134E9D5}" type="slidenum">
              <a:rPr lang="et-EE" smtClean="0"/>
              <a:pPr/>
              <a:t>18</a:t>
            </a:fld>
            <a:endParaRPr lang="et-EE" dirty="0"/>
          </a:p>
        </p:txBody>
      </p:sp>
    </p:spTree>
    <p:extLst>
      <p:ext uri="{BB962C8B-B14F-4D97-AF65-F5344CB8AC3E}">
        <p14:creationId xmlns:p14="http://schemas.microsoft.com/office/powerpoint/2010/main" val="3315712472"/>
      </p:ext>
    </p:extLst>
  </p:cSld>
  <p:clrMapOvr>
    <a:masterClrMapping/>
  </p:clrMapOvr>
  <mc:AlternateContent xmlns:mc="http://schemas.openxmlformats.org/markup-compatibility/2006" xmlns:p14="http://schemas.microsoft.com/office/powerpoint/2010/main">
    <mc:Choice Requires="p14">
      <p:transition spd="slow" p14:dur="2000" advTm="8897"/>
    </mc:Choice>
    <mc:Fallback xmlns="">
      <p:transition spd="slow" advTm="8897"/>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4869160"/>
            <a:ext cx="7772400" cy="899815"/>
          </a:xfrm>
        </p:spPr>
        <p:txBody>
          <a:bodyPr/>
          <a:lstStyle/>
          <a:p>
            <a:pPr algn="r"/>
            <a:r>
              <a:rPr lang="et-EE" sz="3200" dirty="0" smtClean="0">
                <a:solidFill>
                  <a:srgbClr val="7030A0"/>
                </a:solidFill>
              </a:rPr>
              <a:t>Küsimused?</a:t>
            </a:r>
            <a:endParaRPr lang="et-EE" sz="3200" dirty="0">
              <a:solidFill>
                <a:srgbClr val="7030A0"/>
              </a:solidFill>
            </a:endParaRPr>
          </a:p>
        </p:txBody>
      </p:sp>
      <p:sp>
        <p:nvSpPr>
          <p:cNvPr id="3" name="Text Placeholder 2"/>
          <p:cNvSpPr>
            <a:spLocks noGrp="1"/>
          </p:cNvSpPr>
          <p:nvPr>
            <p:ph type="body" idx="1"/>
          </p:nvPr>
        </p:nvSpPr>
        <p:spPr>
          <a:xfrm>
            <a:off x="722313" y="1124745"/>
            <a:ext cx="7772400" cy="2160239"/>
          </a:xfrm>
        </p:spPr>
        <p:txBody>
          <a:bodyPr>
            <a:normAutofit/>
          </a:bodyPr>
          <a:lstStyle/>
          <a:p>
            <a:r>
              <a:rPr lang="et-EE" sz="4800" b="1" dirty="0" smtClean="0">
                <a:solidFill>
                  <a:srgbClr val="7030A0"/>
                </a:solidFill>
              </a:rPr>
              <a:t>Tänan tähelepanu eest!</a:t>
            </a:r>
          </a:p>
        </p:txBody>
      </p:sp>
      <p:sp>
        <p:nvSpPr>
          <p:cNvPr id="4" name="Slide Number Placeholder 3"/>
          <p:cNvSpPr>
            <a:spLocks noGrp="1"/>
          </p:cNvSpPr>
          <p:nvPr>
            <p:ph type="sldNum" sz="quarter" idx="12"/>
          </p:nvPr>
        </p:nvSpPr>
        <p:spPr/>
        <p:txBody>
          <a:bodyPr/>
          <a:lstStyle/>
          <a:p>
            <a:endParaRPr lang="et-EE" dirty="0"/>
          </a:p>
        </p:txBody>
      </p:sp>
    </p:spTree>
    <p:extLst>
      <p:ext uri="{BB962C8B-B14F-4D97-AF65-F5344CB8AC3E}">
        <p14:creationId xmlns:p14="http://schemas.microsoft.com/office/powerpoint/2010/main" val="455482845"/>
      </p:ext>
    </p:extLst>
  </p:cSld>
  <p:clrMapOvr>
    <a:masterClrMapping/>
  </p:clrMapOvr>
  <mc:AlternateContent xmlns:mc="http://schemas.openxmlformats.org/markup-compatibility/2006" xmlns:p14="http://schemas.microsoft.com/office/powerpoint/2010/main">
    <mc:Choice Requires="p14">
      <p:transition spd="slow" p14:dur="2000" advTm="7288"/>
    </mc:Choice>
    <mc:Fallback xmlns="">
      <p:transition spd="slow" advTm="7288"/>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6552" y="0"/>
            <a:ext cx="8229600" cy="692696"/>
          </a:xfrm>
        </p:spPr>
        <p:txBody>
          <a:bodyPr/>
          <a:lstStyle/>
          <a:p>
            <a:r>
              <a:rPr lang="et-EE" sz="3600" dirty="0" smtClean="0">
                <a:solidFill>
                  <a:srgbClr val="7030A0"/>
                </a:solidFill>
              </a:rPr>
              <a:t>2018. aasta taotlusvoorust</a:t>
            </a:r>
            <a:endParaRPr lang="et-EE" sz="3600" dirty="0">
              <a:solidFill>
                <a:srgbClr val="7030A0"/>
              </a:solidFill>
            </a:endParaRPr>
          </a:p>
        </p:txBody>
      </p:sp>
      <p:sp>
        <p:nvSpPr>
          <p:cNvPr id="3" name="Content Placeholder 2"/>
          <p:cNvSpPr>
            <a:spLocks noGrp="1"/>
          </p:cNvSpPr>
          <p:nvPr>
            <p:ph idx="1"/>
          </p:nvPr>
        </p:nvSpPr>
        <p:spPr>
          <a:xfrm>
            <a:off x="323528" y="692696"/>
            <a:ext cx="8568952" cy="5904656"/>
          </a:xfrm>
        </p:spPr>
        <p:txBody>
          <a:bodyPr>
            <a:normAutofit/>
          </a:bodyPr>
          <a:lstStyle/>
          <a:p>
            <a:pPr marL="0" indent="0">
              <a:buNone/>
            </a:pPr>
            <a:endParaRPr lang="et-EE" sz="2800" dirty="0" smtClean="0"/>
          </a:p>
          <a:p>
            <a:pPr marL="0" indent="0">
              <a:buNone/>
            </a:pPr>
            <a:r>
              <a:rPr lang="et-EE" sz="2800" dirty="0" smtClean="0"/>
              <a:t>2018. a taotlusvoorus sai </a:t>
            </a:r>
            <a:r>
              <a:rPr lang="et-EE" sz="2800" dirty="0" err="1" smtClean="0"/>
              <a:t>rahastuse</a:t>
            </a:r>
            <a:r>
              <a:rPr lang="et-EE" sz="2800" dirty="0" smtClean="0"/>
              <a:t> </a:t>
            </a:r>
            <a:r>
              <a:rPr lang="et-EE" sz="2800" b="1" dirty="0" smtClean="0"/>
              <a:t>76</a:t>
            </a:r>
            <a:r>
              <a:rPr lang="et-EE" sz="2800" dirty="0" smtClean="0"/>
              <a:t> uut projekti, sh…</a:t>
            </a:r>
          </a:p>
          <a:p>
            <a:r>
              <a:rPr lang="et-EE" sz="2800" dirty="0" smtClean="0"/>
              <a:t>14 </a:t>
            </a:r>
            <a:r>
              <a:rPr lang="et-EE" sz="2800" dirty="0" err="1" smtClean="0"/>
              <a:t>järeldoktoriprojekti</a:t>
            </a:r>
            <a:endParaRPr lang="et-EE" sz="2800" dirty="0"/>
          </a:p>
          <a:p>
            <a:r>
              <a:rPr lang="et-EE" sz="2800" dirty="0" smtClean="0"/>
              <a:t>24 stardiprojekti </a:t>
            </a:r>
          </a:p>
          <a:p>
            <a:r>
              <a:rPr lang="et-EE" sz="2800" dirty="0" smtClean="0"/>
              <a:t>38 rühmaprojekti </a:t>
            </a:r>
          </a:p>
          <a:p>
            <a:pPr marL="0" indent="0">
              <a:buNone/>
            </a:pPr>
            <a:r>
              <a:rPr lang="et-EE" sz="2800" dirty="0" smtClean="0"/>
              <a:t>… kogumahus </a:t>
            </a:r>
            <a:r>
              <a:rPr lang="et-EE" sz="2800" dirty="0"/>
              <a:t>8 </a:t>
            </a:r>
            <a:r>
              <a:rPr lang="et-EE" sz="2800" dirty="0" smtClean="0"/>
              <a:t>727</a:t>
            </a:r>
            <a:r>
              <a:rPr lang="et-EE" sz="2800" dirty="0"/>
              <a:t> </a:t>
            </a:r>
            <a:r>
              <a:rPr lang="et-EE" sz="2800" dirty="0" smtClean="0"/>
              <a:t>100 eurot </a:t>
            </a:r>
          </a:p>
          <a:p>
            <a:pPr marL="0" indent="0">
              <a:buNone/>
            </a:pPr>
            <a:r>
              <a:rPr lang="et-EE" sz="2800" dirty="0" smtClean="0"/>
              <a:t>(Vt täpsemalt </a:t>
            </a:r>
            <a:r>
              <a:rPr lang="et-EE" sz="2800" dirty="0" smtClean="0">
                <a:hlinkClick r:id="rId3"/>
              </a:rPr>
              <a:t>rahastatud projektid</a:t>
            </a:r>
            <a:r>
              <a:rPr lang="et-EE" sz="2800" dirty="0" smtClean="0"/>
              <a:t>) </a:t>
            </a:r>
          </a:p>
          <a:p>
            <a:pPr marL="0" indent="0">
              <a:buNone/>
            </a:pPr>
            <a:endParaRPr lang="et-EE" sz="2800" dirty="0"/>
          </a:p>
          <a:p>
            <a:pPr marL="0" indent="0">
              <a:buNone/>
            </a:pPr>
            <a:r>
              <a:rPr lang="et-EE" sz="2800" dirty="0" smtClean="0"/>
              <a:t>… aga menetleti kokku 366 </a:t>
            </a:r>
            <a:r>
              <a:rPr lang="et-EE" sz="2800" dirty="0"/>
              <a:t>taotlust kogumahus </a:t>
            </a:r>
            <a:r>
              <a:rPr lang="et-EE" sz="2800" dirty="0" smtClean="0"/>
              <a:t>44 911</a:t>
            </a:r>
            <a:r>
              <a:rPr lang="et-EE" sz="2800" dirty="0"/>
              <a:t> </a:t>
            </a:r>
            <a:r>
              <a:rPr lang="et-EE" sz="2800" dirty="0" smtClean="0"/>
              <a:t>539 eurot (edukus </a:t>
            </a:r>
            <a:r>
              <a:rPr lang="et-EE" sz="2800" b="1" dirty="0" smtClean="0"/>
              <a:t>22%</a:t>
            </a:r>
            <a:r>
              <a:rPr lang="et-EE" sz="2800" dirty="0" smtClean="0"/>
              <a:t>)</a:t>
            </a:r>
            <a:endParaRPr lang="et-EE" sz="2800" dirty="0"/>
          </a:p>
        </p:txBody>
      </p:sp>
      <p:sp>
        <p:nvSpPr>
          <p:cNvPr id="4" name="Slide Number Placeholder 3"/>
          <p:cNvSpPr>
            <a:spLocks noGrp="1"/>
          </p:cNvSpPr>
          <p:nvPr>
            <p:ph type="sldNum" sz="quarter" idx="12"/>
          </p:nvPr>
        </p:nvSpPr>
        <p:spPr/>
        <p:txBody>
          <a:bodyPr/>
          <a:lstStyle/>
          <a:p>
            <a:fld id="{4E531863-DCCB-4A34-BBA0-3FA69134E9D5}" type="slidenum">
              <a:rPr lang="et-EE" smtClean="0"/>
              <a:pPr/>
              <a:t>2</a:t>
            </a:fld>
            <a:endParaRPr lang="et-EE"/>
          </a:p>
        </p:txBody>
      </p:sp>
    </p:spTree>
    <p:extLst>
      <p:ext uri="{BB962C8B-B14F-4D97-AF65-F5344CB8AC3E}">
        <p14:creationId xmlns:p14="http://schemas.microsoft.com/office/powerpoint/2010/main" val="3684795332"/>
      </p:ext>
    </p:extLst>
  </p:cSld>
  <p:clrMapOvr>
    <a:masterClrMapping/>
  </p:clrMapOvr>
  <mc:AlternateContent xmlns:mc="http://schemas.openxmlformats.org/markup-compatibility/2006" xmlns:p14="http://schemas.microsoft.com/office/powerpoint/2010/main">
    <mc:Choice Requires="p14">
      <p:transition spd="slow" p14:dur="2000" advTm="6692"/>
    </mc:Choice>
    <mc:Fallback xmlns="">
      <p:transition spd="slow" advTm="6692"/>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283152" cy="620688"/>
          </a:xfrm>
        </p:spPr>
        <p:txBody>
          <a:bodyPr/>
          <a:lstStyle/>
          <a:p>
            <a:r>
              <a:rPr lang="et-EE" sz="3600" dirty="0" smtClean="0">
                <a:solidFill>
                  <a:srgbClr val="7030A0"/>
                </a:solidFill>
              </a:rPr>
              <a:t>2019. </a:t>
            </a:r>
            <a:r>
              <a:rPr lang="et-EE" sz="3600" dirty="0">
                <a:solidFill>
                  <a:srgbClr val="7030A0"/>
                </a:solidFill>
              </a:rPr>
              <a:t>aasta </a:t>
            </a:r>
            <a:r>
              <a:rPr lang="et-EE" sz="3600" dirty="0" smtClean="0">
                <a:solidFill>
                  <a:srgbClr val="7030A0"/>
                </a:solidFill>
              </a:rPr>
              <a:t>taotlusvoorus …</a:t>
            </a:r>
            <a:endParaRPr lang="et-EE" sz="3600" dirty="0">
              <a:solidFill>
                <a:srgbClr val="7030A0"/>
              </a:solidFill>
            </a:endParaRPr>
          </a:p>
        </p:txBody>
      </p:sp>
      <p:sp>
        <p:nvSpPr>
          <p:cNvPr id="3" name="Content Placeholder 2"/>
          <p:cNvSpPr>
            <a:spLocks noGrp="1"/>
          </p:cNvSpPr>
          <p:nvPr>
            <p:ph idx="1"/>
          </p:nvPr>
        </p:nvSpPr>
        <p:spPr>
          <a:xfrm>
            <a:off x="457200" y="764704"/>
            <a:ext cx="8363272" cy="5832648"/>
          </a:xfrm>
        </p:spPr>
        <p:txBody>
          <a:bodyPr>
            <a:normAutofit/>
          </a:bodyPr>
          <a:lstStyle/>
          <a:p>
            <a:pPr marL="0" indent="0">
              <a:buNone/>
            </a:pPr>
            <a:r>
              <a:rPr lang="et-EE" sz="2800" dirty="0" smtClean="0"/>
              <a:t> … saab taotleda</a:t>
            </a:r>
          </a:p>
          <a:p>
            <a:r>
              <a:rPr lang="et-EE" sz="2800" dirty="0" err="1" smtClean="0"/>
              <a:t>järeldoktorigranti</a:t>
            </a:r>
            <a:r>
              <a:rPr lang="et-EE" sz="2800" dirty="0" smtClean="0"/>
              <a:t> (Eestist välisriiki PUTJD, kuni 3 a), </a:t>
            </a:r>
          </a:p>
          <a:p>
            <a:r>
              <a:rPr lang="et-EE" sz="2800" dirty="0" smtClean="0"/>
              <a:t>stardigranti (PSG, kuni 4 a),</a:t>
            </a:r>
          </a:p>
          <a:p>
            <a:r>
              <a:rPr lang="et-EE" sz="2800" dirty="0" smtClean="0"/>
              <a:t>rühmagranti (PRG, kuni 5 a);</a:t>
            </a:r>
          </a:p>
          <a:p>
            <a:pPr marL="0" indent="0">
              <a:buNone/>
            </a:pPr>
            <a:r>
              <a:rPr lang="et-EE" sz="2800" dirty="0" smtClean="0"/>
              <a:t>… toimub taotluste koostamine ja esitamine </a:t>
            </a:r>
            <a:r>
              <a:rPr lang="et-EE" sz="2800" u="sng" dirty="0" err="1" smtClean="0"/>
              <a:t>ETISes</a:t>
            </a:r>
            <a:r>
              <a:rPr lang="et-EE" sz="2800" u="sng" dirty="0" smtClean="0"/>
              <a:t> </a:t>
            </a:r>
            <a:r>
              <a:rPr lang="et-EE" sz="2800" b="1" u="sng" dirty="0"/>
              <a:t>1.04.-30.04. kella </a:t>
            </a:r>
            <a:r>
              <a:rPr lang="et-EE" sz="2800" b="1" u="sng" dirty="0" smtClean="0"/>
              <a:t>17-ni;</a:t>
            </a:r>
            <a:endParaRPr lang="et-EE" sz="2800" b="1" u="sng" dirty="0"/>
          </a:p>
          <a:p>
            <a:pPr marL="0" indent="0">
              <a:buNone/>
            </a:pPr>
            <a:r>
              <a:rPr lang="et-EE" sz="2800" dirty="0" smtClean="0"/>
              <a:t>… on rahastatavate projektide kogumaht eeldatavasti </a:t>
            </a:r>
            <a:r>
              <a:rPr lang="et-EE" sz="2800" dirty="0" smtClean="0">
                <a:solidFill>
                  <a:srgbClr val="FF0000"/>
                </a:solidFill>
              </a:rPr>
              <a:t>üle</a:t>
            </a:r>
            <a:r>
              <a:rPr lang="et-EE" sz="2800" dirty="0" smtClean="0"/>
              <a:t> </a:t>
            </a:r>
            <a:r>
              <a:rPr lang="et-EE" sz="2800" dirty="0" smtClean="0">
                <a:solidFill>
                  <a:srgbClr val="FF0000"/>
                </a:solidFill>
              </a:rPr>
              <a:t>8 milj </a:t>
            </a:r>
            <a:r>
              <a:rPr lang="et-EE" sz="2800" dirty="0" smtClean="0"/>
              <a:t>euro.</a:t>
            </a:r>
          </a:p>
          <a:p>
            <a:pPr marL="0" indent="0">
              <a:buNone/>
            </a:pPr>
            <a:endParaRPr lang="et-EE" sz="2800" dirty="0" smtClean="0"/>
          </a:p>
        </p:txBody>
      </p:sp>
      <p:sp>
        <p:nvSpPr>
          <p:cNvPr id="4" name="Slide Number Placeholder 3"/>
          <p:cNvSpPr>
            <a:spLocks noGrp="1"/>
          </p:cNvSpPr>
          <p:nvPr>
            <p:ph type="sldNum" sz="quarter" idx="12"/>
          </p:nvPr>
        </p:nvSpPr>
        <p:spPr/>
        <p:txBody>
          <a:bodyPr/>
          <a:lstStyle/>
          <a:p>
            <a:fld id="{4E531863-DCCB-4A34-BBA0-3FA69134E9D5}" type="slidenum">
              <a:rPr lang="et-EE" smtClean="0"/>
              <a:pPr/>
              <a:t>3</a:t>
            </a:fld>
            <a:endParaRPr lang="et-EE"/>
          </a:p>
        </p:txBody>
      </p:sp>
    </p:spTree>
    <p:extLst>
      <p:ext uri="{BB962C8B-B14F-4D97-AF65-F5344CB8AC3E}">
        <p14:creationId xmlns:p14="http://schemas.microsoft.com/office/powerpoint/2010/main" val="3328369272"/>
      </p:ext>
    </p:extLst>
  </p:cSld>
  <p:clrMapOvr>
    <a:masterClrMapping/>
  </p:clrMapOvr>
  <mc:AlternateContent xmlns:mc="http://schemas.openxmlformats.org/markup-compatibility/2006" xmlns:p14="http://schemas.microsoft.com/office/powerpoint/2010/main">
    <mc:Choice Requires="p14">
      <p:transition spd="slow" p14:dur="2000" advTm="6692"/>
    </mc:Choice>
    <mc:Fallback xmlns="">
      <p:transition spd="slow" advTm="6692"/>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457200" y="-10160"/>
            <a:ext cx="7643192" cy="702856"/>
          </a:xfrm>
        </p:spPr>
        <p:txBody>
          <a:bodyPr/>
          <a:lstStyle/>
          <a:p>
            <a:r>
              <a:rPr lang="et-EE" sz="4000" dirty="0">
                <a:solidFill>
                  <a:srgbClr val="7030A0"/>
                </a:solidFill>
              </a:rPr>
              <a:t>PUT üldised </a:t>
            </a:r>
            <a:r>
              <a:rPr lang="et-EE" sz="4000" dirty="0" smtClean="0">
                <a:solidFill>
                  <a:srgbClr val="7030A0"/>
                </a:solidFill>
              </a:rPr>
              <a:t>põhimõtted</a:t>
            </a:r>
            <a:endParaRPr lang="et-EE" sz="4000" dirty="0">
              <a:solidFill>
                <a:srgbClr val="7030A0"/>
              </a:solidFill>
            </a:endParaRPr>
          </a:p>
        </p:txBody>
      </p:sp>
      <p:sp>
        <p:nvSpPr>
          <p:cNvPr id="3" name="Sisu kohatäide 2"/>
          <p:cNvSpPr>
            <a:spLocks noGrp="1"/>
          </p:cNvSpPr>
          <p:nvPr>
            <p:ph idx="1"/>
          </p:nvPr>
        </p:nvSpPr>
        <p:spPr>
          <a:xfrm>
            <a:off x="251520" y="1052736"/>
            <a:ext cx="8640960" cy="5472608"/>
          </a:xfrm>
        </p:spPr>
        <p:txBody>
          <a:bodyPr>
            <a:normAutofit/>
          </a:bodyPr>
          <a:lstStyle/>
          <a:p>
            <a:r>
              <a:rPr lang="et-EE" sz="2800" dirty="0" smtClean="0"/>
              <a:t>Grandi</a:t>
            </a:r>
            <a:r>
              <a:rPr lang="et-EE" sz="2800" b="1" dirty="0" smtClean="0"/>
              <a:t> taotleja peab </a:t>
            </a:r>
            <a:r>
              <a:rPr lang="et-EE" sz="2800" b="1" dirty="0"/>
              <a:t>olema </a:t>
            </a:r>
            <a:r>
              <a:rPr lang="et-EE" sz="2800" b="1" dirty="0" smtClean="0"/>
              <a:t>grandiprojekti juht</a:t>
            </a:r>
            <a:r>
              <a:rPr lang="et-EE" sz="2800" dirty="0" smtClean="0"/>
              <a:t>; </a:t>
            </a:r>
            <a:endParaRPr lang="et-EE" sz="2800" dirty="0"/>
          </a:p>
          <a:p>
            <a:pPr lvl="0"/>
            <a:r>
              <a:rPr lang="et-EE" sz="2800" dirty="0"/>
              <a:t>Grandid suunatud kõigile </a:t>
            </a:r>
            <a:r>
              <a:rPr lang="et-EE" sz="2800" b="1" dirty="0"/>
              <a:t>võimekatele teadlastele, sõltumata nende </a:t>
            </a:r>
            <a:r>
              <a:rPr lang="et-EE" sz="2800" b="1" dirty="0" smtClean="0"/>
              <a:t>päritoluriigist</a:t>
            </a:r>
            <a:r>
              <a:rPr lang="et-EE" sz="2800" dirty="0" smtClean="0"/>
              <a:t>; </a:t>
            </a:r>
            <a:endParaRPr lang="et-EE" sz="2800" dirty="0"/>
          </a:p>
          <a:p>
            <a:pPr lvl="0"/>
            <a:r>
              <a:rPr lang="et-EE" sz="2800" dirty="0"/>
              <a:t>Grantide kasutamine on </a:t>
            </a:r>
            <a:r>
              <a:rPr lang="et-EE" sz="2800" b="1" dirty="0"/>
              <a:t>seotud </a:t>
            </a:r>
            <a:r>
              <a:rPr lang="et-EE" sz="2800" b="1" dirty="0" smtClean="0"/>
              <a:t>töölepingu nõudega </a:t>
            </a:r>
            <a:r>
              <a:rPr lang="et-EE" sz="2800" b="1" dirty="0"/>
              <a:t>vähemalt ühe </a:t>
            </a:r>
            <a:r>
              <a:rPr lang="et-EE" sz="2800" b="1" dirty="0" err="1" smtClean="0"/>
              <a:t>evalveeritud</a:t>
            </a:r>
            <a:r>
              <a:rPr lang="et-EE" sz="2800" b="1" dirty="0" smtClean="0"/>
              <a:t> Eesti </a:t>
            </a:r>
            <a:r>
              <a:rPr lang="et-EE" sz="2800" b="1" dirty="0" err="1" smtClean="0"/>
              <a:t>TA-asutusega</a:t>
            </a:r>
            <a:r>
              <a:rPr lang="et-EE" sz="2800" dirty="0" smtClean="0"/>
              <a:t>;</a:t>
            </a:r>
          </a:p>
          <a:p>
            <a:pPr lvl="0"/>
            <a:r>
              <a:rPr lang="et-EE" sz="2800" dirty="0" smtClean="0"/>
              <a:t>Stardi- ja rühmaprojekti </a:t>
            </a:r>
            <a:r>
              <a:rPr lang="et-EE" sz="2800" b="1" dirty="0" smtClean="0"/>
              <a:t>läbiviimine toimub Eestis</a:t>
            </a:r>
            <a:r>
              <a:rPr lang="et-EE" sz="2800" dirty="0" smtClean="0"/>
              <a:t>; </a:t>
            </a:r>
          </a:p>
          <a:p>
            <a:pPr lvl="0"/>
            <a:r>
              <a:rPr lang="et-EE" sz="2800" dirty="0" smtClean="0"/>
              <a:t>Samal ajal </a:t>
            </a:r>
            <a:r>
              <a:rPr lang="et-EE" sz="2800" b="1" dirty="0"/>
              <a:t>ei saa </a:t>
            </a:r>
            <a:r>
              <a:rPr lang="et-EE" sz="2800" b="1" dirty="0" smtClean="0"/>
              <a:t>olla mitme PUT või IUT juht/põhitäitja</a:t>
            </a:r>
            <a:r>
              <a:rPr lang="et-EE" sz="2800" dirty="0" smtClean="0"/>
              <a:t>;</a:t>
            </a:r>
            <a:endParaRPr lang="et-EE" sz="2800" dirty="0"/>
          </a:p>
          <a:p>
            <a:r>
              <a:rPr lang="et-EE" sz="2800" b="1" dirty="0" smtClean="0"/>
              <a:t>Grantide </a:t>
            </a:r>
            <a:r>
              <a:rPr lang="et-EE" sz="2800" b="1" dirty="0"/>
              <a:t>rahaline maht eri granditüüpide kaupa </a:t>
            </a:r>
            <a:r>
              <a:rPr lang="et-EE" sz="2800" b="1" dirty="0" smtClean="0"/>
              <a:t>on fikseeritud</a:t>
            </a:r>
            <a:r>
              <a:rPr lang="et-EE" sz="2800" dirty="0"/>
              <a:t>. </a:t>
            </a:r>
            <a:endParaRPr lang="et-EE" sz="2800" b="1" dirty="0"/>
          </a:p>
          <a:p>
            <a:pPr marL="0" indent="0">
              <a:buNone/>
            </a:pPr>
            <a:endParaRPr lang="et-EE" dirty="0"/>
          </a:p>
        </p:txBody>
      </p:sp>
      <p:sp>
        <p:nvSpPr>
          <p:cNvPr id="4" name="Slide Number Placeholder 3"/>
          <p:cNvSpPr>
            <a:spLocks noGrp="1"/>
          </p:cNvSpPr>
          <p:nvPr>
            <p:ph type="sldNum" sz="quarter" idx="12"/>
          </p:nvPr>
        </p:nvSpPr>
        <p:spPr/>
        <p:txBody>
          <a:bodyPr/>
          <a:lstStyle/>
          <a:p>
            <a:fld id="{4E531863-DCCB-4A34-BBA0-3FA69134E9D5}" type="slidenum">
              <a:rPr lang="et-EE" smtClean="0"/>
              <a:pPr/>
              <a:t>4</a:t>
            </a:fld>
            <a:endParaRPr lang="et-EE"/>
          </a:p>
        </p:txBody>
      </p:sp>
    </p:spTree>
    <p:extLst>
      <p:ext uri="{BB962C8B-B14F-4D97-AF65-F5344CB8AC3E}">
        <p14:creationId xmlns:p14="http://schemas.microsoft.com/office/powerpoint/2010/main" val="1659088601"/>
      </p:ext>
    </p:extLst>
  </p:cSld>
  <p:clrMapOvr>
    <a:masterClrMapping/>
  </p:clrMapOvr>
  <mc:AlternateContent xmlns:mc="http://schemas.openxmlformats.org/markup-compatibility/2006" xmlns:p14="http://schemas.microsoft.com/office/powerpoint/2010/main">
    <mc:Choice Requires="p14">
      <p:transition spd="slow" p14:dur="2000" advTm="6889"/>
    </mc:Choice>
    <mc:Fallback xmlns="">
      <p:transition spd="slow" advTm="6889"/>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457200" y="44624"/>
            <a:ext cx="7571184" cy="792088"/>
          </a:xfrm>
        </p:spPr>
        <p:txBody>
          <a:bodyPr/>
          <a:lstStyle/>
          <a:p>
            <a:r>
              <a:rPr lang="et-EE" sz="3200" dirty="0" smtClean="0">
                <a:solidFill>
                  <a:srgbClr val="7030A0"/>
                </a:solidFill>
              </a:rPr>
              <a:t>Kes saab millist granti taotleda? (1/2)</a:t>
            </a:r>
            <a:endParaRPr lang="et-EE" sz="3200" dirty="0">
              <a:solidFill>
                <a:srgbClr val="7030A0"/>
              </a:solidFill>
            </a:endParaRPr>
          </a:p>
        </p:txBody>
      </p:sp>
      <p:sp>
        <p:nvSpPr>
          <p:cNvPr id="3" name="Sisu kohatäide 2"/>
          <p:cNvSpPr>
            <a:spLocks noGrp="1"/>
          </p:cNvSpPr>
          <p:nvPr>
            <p:ph idx="1"/>
          </p:nvPr>
        </p:nvSpPr>
        <p:spPr>
          <a:xfrm>
            <a:off x="251520" y="836712"/>
            <a:ext cx="8640960" cy="5688632"/>
          </a:xfrm>
        </p:spPr>
        <p:txBody>
          <a:bodyPr>
            <a:normAutofit/>
          </a:bodyPr>
          <a:lstStyle/>
          <a:p>
            <a:r>
              <a:rPr lang="et-EE" dirty="0"/>
              <a:t>S</a:t>
            </a:r>
            <a:r>
              <a:rPr lang="en-US" dirty="0" err="1"/>
              <a:t>amaaegselt</a:t>
            </a:r>
            <a:r>
              <a:rPr lang="en-US" dirty="0"/>
              <a:t> </a:t>
            </a:r>
            <a:r>
              <a:rPr lang="et-EE" dirty="0" smtClean="0"/>
              <a:t>saab </a:t>
            </a:r>
            <a:r>
              <a:rPr lang="en-US" dirty="0" err="1"/>
              <a:t>taotleda</a:t>
            </a:r>
            <a:r>
              <a:rPr lang="en-US" dirty="0"/>
              <a:t> </a:t>
            </a:r>
            <a:r>
              <a:rPr lang="en-US" dirty="0" err="1" smtClean="0"/>
              <a:t>ühte</a:t>
            </a:r>
            <a:r>
              <a:rPr lang="en-US" dirty="0" smtClean="0"/>
              <a:t> </a:t>
            </a:r>
            <a:r>
              <a:rPr lang="et-EE" dirty="0" err="1" smtClean="0"/>
              <a:t>järeldoktori</a:t>
            </a:r>
            <a:r>
              <a:rPr lang="et-EE" dirty="0" smtClean="0"/>
              <a:t>-, stardi või rühma</a:t>
            </a:r>
            <a:r>
              <a:rPr lang="en-US" dirty="0" err="1" smtClean="0"/>
              <a:t>granti</a:t>
            </a:r>
            <a:r>
              <a:rPr lang="et-EE" dirty="0" smtClean="0"/>
              <a:t> ja</a:t>
            </a:r>
            <a:r>
              <a:rPr lang="en-US" dirty="0" smtClean="0"/>
              <a:t> </a:t>
            </a:r>
            <a:r>
              <a:rPr lang="en-US" dirty="0" err="1"/>
              <a:t>võib</a:t>
            </a:r>
            <a:r>
              <a:rPr lang="en-US" dirty="0"/>
              <a:t> olla </a:t>
            </a:r>
            <a:r>
              <a:rPr lang="en-US" dirty="0" err="1"/>
              <a:t>märgitud</a:t>
            </a:r>
            <a:r>
              <a:rPr lang="en-US" dirty="0"/>
              <a:t> </a:t>
            </a:r>
            <a:r>
              <a:rPr lang="en-US" dirty="0" err="1"/>
              <a:t>põhitäitjana</a:t>
            </a:r>
            <a:r>
              <a:rPr lang="en-US" dirty="0"/>
              <a:t> </a:t>
            </a:r>
            <a:r>
              <a:rPr lang="en-US" dirty="0" err="1"/>
              <a:t>veel</a:t>
            </a:r>
            <a:r>
              <a:rPr lang="en-US" dirty="0"/>
              <a:t> </a:t>
            </a:r>
            <a:r>
              <a:rPr lang="en-US" dirty="0" err="1"/>
              <a:t>ühes</a:t>
            </a:r>
            <a:r>
              <a:rPr lang="en-US" dirty="0"/>
              <a:t> </a:t>
            </a:r>
            <a:r>
              <a:rPr lang="et-EE" dirty="0" smtClean="0"/>
              <a:t>PUT </a:t>
            </a:r>
            <a:r>
              <a:rPr lang="en-US" dirty="0" err="1" smtClean="0"/>
              <a:t>granditaotluses</a:t>
            </a:r>
            <a:r>
              <a:rPr lang="et-EE" dirty="0"/>
              <a:t>;</a:t>
            </a:r>
          </a:p>
          <a:p>
            <a:r>
              <a:rPr lang="et-EE" dirty="0" smtClean="0"/>
              <a:t>Taotleda </a:t>
            </a:r>
            <a:r>
              <a:rPr lang="et-EE" dirty="0"/>
              <a:t>ei saa isik, </a:t>
            </a:r>
          </a:p>
          <a:p>
            <a:pPr lvl="1"/>
            <a:r>
              <a:rPr lang="en-US" dirty="0" err="1"/>
              <a:t>kelle</a:t>
            </a:r>
            <a:r>
              <a:rPr lang="en-US" dirty="0"/>
              <a:t> </a:t>
            </a:r>
            <a:r>
              <a:rPr lang="en-US" dirty="0" err="1"/>
              <a:t>kahe</a:t>
            </a:r>
            <a:r>
              <a:rPr lang="en-US" dirty="0"/>
              <a:t> </a:t>
            </a:r>
            <a:r>
              <a:rPr lang="en-US" dirty="0" err="1"/>
              <a:t>eelmise</a:t>
            </a:r>
            <a:r>
              <a:rPr lang="en-US" dirty="0"/>
              <a:t> </a:t>
            </a:r>
            <a:r>
              <a:rPr lang="en-US" dirty="0" err="1"/>
              <a:t>järjestikuse</a:t>
            </a:r>
            <a:r>
              <a:rPr lang="en-US" dirty="0"/>
              <a:t> </a:t>
            </a:r>
            <a:r>
              <a:rPr lang="en-US" dirty="0" err="1"/>
              <a:t>taotlusvooru</a:t>
            </a:r>
            <a:r>
              <a:rPr lang="en-US" dirty="0"/>
              <a:t> </a:t>
            </a:r>
            <a:r>
              <a:rPr lang="en-US" dirty="0" err="1"/>
              <a:t>taotlused</a:t>
            </a:r>
            <a:r>
              <a:rPr lang="en-US" dirty="0"/>
              <a:t> </a:t>
            </a:r>
            <a:r>
              <a:rPr lang="en-US" dirty="0" err="1"/>
              <a:t>ei</a:t>
            </a:r>
            <a:r>
              <a:rPr lang="en-US" dirty="0"/>
              <a:t> </a:t>
            </a:r>
            <a:r>
              <a:rPr lang="en-US" dirty="0" err="1"/>
              <a:t>ületanud</a:t>
            </a:r>
            <a:r>
              <a:rPr lang="en-US" dirty="0"/>
              <a:t> </a:t>
            </a:r>
            <a:r>
              <a:rPr lang="en-US" dirty="0" err="1" smtClean="0"/>
              <a:t>lävendeid</a:t>
            </a:r>
            <a:r>
              <a:rPr lang="en-US" dirty="0" smtClean="0"/>
              <a:t>;</a:t>
            </a:r>
            <a:endParaRPr lang="et-EE" sz="800" dirty="0" smtClean="0"/>
          </a:p>
          <a:p>
            <a:pPr lvl="1"/>
            <a:r>
              <a:rPr lang="et-EE" dirty="0" smtClean="0"/>
              <a:t>kes ei </a:t>
            </a:r>
            <a:r>
              <a:rPr lang="et-EE" dirty="0"/>
              <a:t>ole </a:t>
            </a:r>
            <a:r>
              <a:rPr lang="et-EE" dirty="0" smtClean="0"/>
              <a:t>kolme </a:t>
            </a:r>
            <a:r>
              <a:rPr lang="et-EE" dirty="0"/>
              <a:t>grandi taotlemisele eelnenud aasta jooksul </a:t>
            </a:r>
            <a:r>
              <a:rPr lang="et-EE" dirty="0" smtClean="0"/>
              <a:t>mõjuva </a:t>
            </a:r>
            <a:r>
              <a:rPr lang="et-EE" dirty="0"/>
              <a:t>põhjuseta </a:t>
            </a:r>
            <a:r>
              <a:rPr lang="et-EE" dirty="0" smtClean="0"/>
              <a:t>tähtajaks esitanud ETAgi rahastatud varasema projekti aruannet või </a:t>
            </a:r>
            <a:r>
              <a:rPr lang="et-EE" dirty="0"/>
              <a:t>kelle </a:t>
            </a:r>
            <a:r>
              <a:rPr lang="et-EE" dirty="0" smtClean="0"/>
              <a:t>aruannet </a:t>
            </a:r>
            <a:r>
              <a:rPr lang="et-EE" dirty="0"/>
              <a:t>ei ole </a:t>
            </a:r>
            <a:r>
              <a:rPr lang="et-EE" dirty="0" err="1" smtClean="0"/>
              <a:t>ETAg</a:t>
            </a:r>
            <a:r>
              <a:rPr lang="et-EE" dirty="0" smtClean="0"/>
              <a:t> heaks kiitnud.</a:t>
            </a:r>
            <a:endParaRPr lang="et-EE" dirty="0"/>
          </a:p>
          <a:p>
            <a:pPr marL="0" indent="0">
              <a:buNone/>
            </a:pPr>
            <a:endParaRPr lang="et-EE" dirty="0"/>
          </a:p>
        </p:txBody>
      </p:sp>
      <p:sp>
        <p:nvSpPr>
          <p:cNvPr id="4" name="Slide Number Placeholder 3"/>
          <p:cNvSpPr>
            <a:spLocks noGrp="1"/>
          </p:cNvSpPr>
          <p:nvPr>
            <p:ph type="sldNum" sz="quarter" idx="12"/>
          </p:nvPr>
        </p:nvSpPr>
        <p:spPr/>
        <p:txBody>
          <a:bodyPr/>
          <a:lstStyle/>
          <a:p>
            <a:fld id="{4E531863-DCCB-4A34-BBA0-3FA69134E9D5}" type="slidenum">
              <a:rPr lang="et-EE" smtClean="0"/>
              <a:pPr/>
              <a:t>5</a:t>
            </a:fld>
            <a:endParaRPr lang="et-EE"/>
          </a:p>
        </p:txBody>
      </p:sp>
    </p:spTree>
    <p:extLst>
      <p:ext uri="{BB962C8B-B14F-4D97-AF65-F5344CB8AC3E}">
        <p14:creationId xmlns:p14="http://schemas.microsoft.com/office/powerpoint/2010/main" val="1938112874"/>
      </p:ext>
    </p:extLst>
  </p:cSld>
  <p:clrMapOvr>
    <a:masterClrMapping/>
  </p:clrMapOvr>
  <mc:AlternateContent xmlns:mc="http://schemas.openxmlformats.org/markup-compatibility/2006" xmlns:p14="http://schemas.microsoft.com/office/powerpoint/2010/main">
    <mc:Choice Requires="p14">
      <p:transition spd="slow" p14:dur="2000" advTm="6889"/>
    </mc:Choice>
    <mc:Fallback xmlns="">
      <p:transition spd="slow" advTm="6889"/>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457200" y="44624"/>
            <a:ext cx="7571184" cy="792088"/>
          </a:xfrm>
        </p:spPr>
        <p:txBody>
          <a:bodyPr/>
          <a:lstStyle/>
          <a:p>
            <a:r>
              <a:rPr lang="et-EE" sz="3200" dirty="0" smtClean="0">
                <a:solidFill>
                  <a:srgbClr val="7030A0"/>
                </a:solidFill>
              </a:rPr>
              <a:t>Kes saab millist granti taotleda? (2/2)</a:t>
            </a:r>
            <a:endParaRPr lang="et-EE" sz="3200" dirty="0">
              <a:solidFill>
                <a:srgbClr val="7030A0"/>
              </a:solidFill>
            </a:endParaRPr>
          </a:p>
        </p:txBody>
      </p:sp>
      <p:sp>
        <p:nvSpPr>
          <p:cNvPr id="3" name="Sisu kohatäide 2"/>
          <p:cNvSpPr>
            <a:spLocks noGrp="1"/>
          </p:cNvSpPr>
          <p:nvPr>
            <p:ph idx="1"/>
          </p:nvPr>
        </p:nvSpPr>
        <p:spPr>
          <a:xfrm>
            <a:off x="251520" y="836712"/>
            <a:ext cx="8712968" cy="5688632"/>
          </a:xfrm>
        </p:spPr>
        <p:txBody>
          <a:bodyPr>
            <a:normAutofit lnSpcReduction="10000"/>
          </a:bodyPr>
          <a:lstStyle/>
          <a:p>
            <a:r>
              <a:rPr lang="et-EE" sz="2800" b="1" dirty="0" err="1" smtClean="0"/>
              <a:t>Järeldoktorigrandi</a:t>
            </a:r>
            <a:r>
              <a:rPr lang="et-EE" sz="2800" b="1" dirty="0" smtClean="0"/>
              <a:t> taotleja </a:t>
            </a:r>
            <a:r>
              <a:rPr lang="et-EE" sz="2800" dirty="0" smtClean="0"/>
              <a:t>on</a:t>
            </a:r>
          </a:p>
          <a:p>
            <a:pPr lvl="1"/>
            <a:r>
              <a:rPr lang="et-EE" dirty="0"/>
              <a:t>PhD </a:t>
            </a:r>
            <a:r>
              <a:rPr lang="et-EE" dirty="0" smtClean="0"/>
              <a:t>saanud </a:t>
            </a:r>
            <a:r>
              <a:rPr lang="et-EE" dirty="0"/>
              <a:t>mitte varem kui </a:t>
            </a:r>
            <a:r>
              <a:rPr lang="et-EE" dirty="0" smtClean="0"/>
              <a:t>30.04.2014;</a:t>
            </a:r>
            <a:endParaRPr lang="et-EE" dirty="0"/>
          </a:p>
          <a:p>
            <a:pPr lvl="1"/>
            <a:r>
              <a:rPr lang="et-EE" dirty="0"/>
              <a:t>PhD </a:t>
            </a:r>
            <a:r>
              <a:rPr lang="et-EE" dirty="0" smtClean="0"/>
              <a:t>saanud Eestis;</a:t>
            </a:r>
            <a:endParaRPr lang="et-EE" dirty="0"/>
          </a:p>
          <a:p>
            <a:pPr lvl="1"/>
            <a:r>
              <a:rPr lang="et-EE" dirty="0" smtClean="0"/>
              <a:t>enne 30.04.19 töötanud/õppinud </a:t>
            </a:r>
            <a:r>
              <a:rPr lang="et-EE" dirty="0"/>
              <a:t>Eestis </a:t>
            </a:r>
            <a:r>
              <a:rPr lang="et-EE" dirty="0" smtClean="0"/>
              <a:t>vähemalt 1 a.</a:t>
            </a:r>
            <a:endParaRPr lang="et-EE" dirty="0"/>
          </a:p>
          <a:p>
            <a:r>
              <a:rPr lang="et-EE" sz="2800" b="1" dirty="0" smtClean="0"/>
              <a:t>Stardigrandi taotleja</a:t>
            </a:r>
            <a:r>
              <a:rPr lang="et-EE" sz="2800" dirty="0" smtClean="0"/>
              <a:t> </a:t>
            </a:r>
          </a:p>
          <a:p>
            <a:pPr lvl="1"/>
            <a:r>
              <a:rPr lang="et-EE" dirty="0" smtClean="0"/>
              <a:t>on PhD saanud vahemikus 1.01.2013-1.01.2018;</a:t>
            </a:r>
          </a:p>
          <a:p>
            <a:pPr lvl="1"/>
            <a:r>
              <a:rPr lang="et-EE" dirty="0" smtClean="0"/>
              <a:t>teinud pärast PhD teadustööd (soovitavalt välisriigis);</a:t>
            </a:r>
          </a:p>
          <a:p>
            <a:pPr lvl="1"/>
            <a:r>
              <a:rPr lang="et-EE" dirty="0" smtClean="0"/>
              <a:t>ei ole varem saanud PUT stardi- ega otsingutoetust ega olnud IUT juht.</a:t>
            </a:r>
          </a:p>
          <a:p>
            <a:r>
              <a:rPr lang="et-EE" sz="2800" b="1" dirty="0" smtClean="0"/>
              <a:t>Rühmagrandi taotleja </a:t>
            </a:r>
            <a:r>
              <a:rPr lang="et-EE" sz="2800" dirty="0" smtClean="0"/>
              <a:t>on doktorikraadiga teadlane</a:t>
            </a:r>
          </a:p>
          <a:p>
            <a:pPr marL="457200" lvl="1" indent="0">
              <a:buNone/>
            </a:pPr>
            <a:r>
              <a:rPr lang="et-EE" b="1" dirty="0" smtClean="0"/>
              <a:t>NB!</a:t>
            </a:r>
            <a:r>
              <a:rPr lang="et-EE" dirty="0" smtClean="0"/>
              <a:t> PRG ei saa taotleda isikud, kelle juhitav IUT teema või PUT projekt kestab 2020.</a:t>
            </a:r>
          </a:p>
          <a:p>
            <a:pPr lvl="1"/>
            <a:endParaRPr lang="et-EE" dirty="0" smtClean="0"/>
          </a:p>
          <a:p>
            <a:pPr lvl="1">
              <a:buFont typeface="Arial" panose="020B0604020202020204" pitchFamily="34" charset="0"/>
              <a:buChar char="•"/>
            </a:pPr>
            <a:endParaRPr lang="et-EE" dirty="0" smtClean="0"/>
          </a:p>
        </p:txBody>
      </p:sp>
      <p:sp>
        <p:nvSpPr>
          <p:cNvPr id="4" name="Slide Number Placeholder 3"/>
          <p:cNvSpPr>
            <a:spLocks noGrp="1"/>
          </p:cNvSpPr>
          <p:nvPr>
            <p:ph type="sldNum" sz="quarter" idx="12"/>
          </p:nvPr>
        </p:nvSpPr>
        <p:spPr/>
        <p:txBody>
          <a:bodyPr/>
          <a:lstStyle/>
          <a:p>
            <a:fld id="{4E531863-DCCB-4A34-BBA0-3FA69134E9D5}" type="slidenum">
              <a:rPr lang="et-EE" smtClean="0"/>
              <a:pPr/>
              <a:t>6</a:t>
            </a:fld>
            <a:endParaRPr lang="et-EE"/>
          </a:p>
        </p:txBody>
      </p:sp>
    </p:spTree>
    <p:extLst>
      <p:ext uri="{BB962C8B-B14F-4D97-AF65-F5344CB8AC3E}">
        <p14:creationId xmlns:p14="http://schemas.microsoft.com/office/powerpoint/2010/main" val="1584540799"/>
      </p:ext>
    </p:extLst>
  </p:cSld>
  <p:clrMapOvr>
    <a:masterClrMapping/>
  </p:clrMapOvr>
  <mc:AlternateContent xmlns:mc="http://schemas.openxmlformats.org/markup-compatibility/2006" xmlns:p14="http://schemas.microsoft.com/office/powerpoint/2010/main">
    <mc:Choice Requires="p14">
      <p:transition spd="slow" p14:dur="2000" advTm="6889"/>
    </mc:Choice>
    <mc:Fallback xmlns="">
      <p:transition spd="slow" advTm="6889"/>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457200" y="44624"/>
            <a:ext cx="7571184" cy="792088"/>
          </a:xfrm>
        </p:spPr>
        <p:txBody>
          <a:bodyPr/>
          <a:lstStyle/>
          <a:p>
            <a:r>
              <a:rPr lang="et-EE" sz="3200" dirty="0" smtClean="0">
                <a:solidFill>
                  <a:srgbClr val="7030A0"/>
                </a:solidFill>
              </a:rPr>
              <a:t>Keda võib grandiprojekti kaasata?</a:t>
            </a:r>
            <a:endParaRPr lang="et-EE" sz="3200" dirty="0">
              <a:solidFill>
                <a:srgbClr val="7030A0"/>
              </a:solidFill>
            </a:endParaRPr>
          </a:p>
        </p:txBody>
      </p:sp>
      <p:sp>
        <p:nvSpPr>
          <p:cNvPr id="3" name="Sisu kohatäide 2"/>
          <p:cNvSpPr>
            <a:spLocks noGrp="1"/>
          </p:cNvSpPr>
          <p:nvPr>
            <p:ph idx="1"/>
          </p:nvPr>
        </p:nvSpPr>
        <p:spPr>
          <a:xfrm>
            <a:off x="107504" y="620688"/>
            <a:ext cx="8928992" cy="5904656"/>
          </a:xfrm>
        </p:spPr>
        <p:txBody>
          <a:bodyPr>
            <a:noAutofit/>
          </a:bodyPr>
          <a:lstStyle/>
          <a:p>
            <a:r>
              <a:rPr lang="et-EE" sz="2800" b="1" dirty="0" smtClean="0"/>
              <a:t>PUTJD </a:t>
            </a:r>
            <a:r>
              <a:rPr lang="et-EE" sz="2800" dirty="0" smtClean="0"/>
              <a:t>on individuaalne grant.</a:t>
            </a:r>
          </a:p>
          <a:p>
            <a:r>
              <a:rPr lang="et-EE" sz="2800" b="1" dirty="0" smtClean="0"/>
              <a:t>PSG</a:t>
            </a:r>
            <a:r>
              <a:rPr lang="et-EE" sz="2800" dirty="0" smtClean="0"/>
              <a:t> projekti võib kaasata (põhi)täitjaid</a:t>
            </a:r>
          </a:p>
          <a:p>
            <a:pPr lvl="1"/>
            <a:r>
              <a:rPr lang="et-EE" dirty="0" smtClean="0"/>
              <a:t>kellel on vajalik kvalifikatsioon projekti panustamiseks;</a:t>
            </a:r>
          </a:p>
          <a:p>
            <a:pPr lvl="1"/>
            <a:r>
              <a:rPr lang="et-EE" dirty="0" smtClean="0"/>
              <a:t>kes töötavad või õpivad samas asutuses;</a:t>
            </a:r>
          </a:p>
          <a:p>
            <a:pPr lvl="1"/>
            <a:r>
              <a:rPr lang="et-EE" dirty="0" smtClean="0"/>
              <a:t>põhitäitjate töötasu kaetakse täielikult/osaliselt grandist.</a:t>
            </a:r>
          </a:p>
          <a:p>
            <a:r>
              <a:rPr lang="et-EE" sz="2800" b="1" dirty="0" smtClean="0"/>
              <a:t>PRG</a:t>
            </a:r>
            <a:r>
              <a:rPr lang="et-EE" sz="2800" dirty="0" smtClean="0"/>
              <a:t> projekti peab kaasama (põhi)täitjaid, kusjuures</a:t>
            </a:r>
          </a:p>
          <a:p>
            <a:pPr lvl="1"/>
            <a:r>
              <a:rPr lang="et-EE" dirty="0" smtClean="0"/>
              <a:t>põhitäitja(te)l peab olema PhD (või vastav kval.);</a:t>
            </a:r>
          </a:p>
          <a:p>
            <a:pPr lvl="1"/>
            <a:r>
              <a:rPr lang="et-EE" dirty="0" smtClean="0"/>
              <a:t>põhitäitjate töötasu </a:t>
            </a:r>
            <a:r>
              <a:rPr lang="et-EE" dirty="0"/>
              <a:t>kaetakse </a:t>
            </a:r>
            <a:r>
              <a:rPr lang="et-EE" dirty="0" smtClean="0"/>
              <a:t>täielikult/osaliselt grandist;</a:t>
            </a:r>
          </a:p>
          <a:p>
            <a:pPr lvl="1"/>
            <a:r>
              <a:rPr lang="et-EE" dirty="0" smtClean="0"/>
              <a:t>(põhi)täitjad võivad töötada teises Eesti </a:t>
            </a:r>
            <a:r>
              <a:rPr lang="et-EE" dirty="0" err="1" smtClean="0"/>
              <a:t>TA-asutuses</a:t>
            </a:r>
            <a:r>
              <a:rPr lang="et-EE" dirty="0" smtClean="0"/>
              <a:t>.</a:t>
            </a:r>
          </a:p>
        </p:txBody>
      </p:sp>
      <p:sp>
        <p:nvSpPr>
          <p:cNvPr id="4" name="Slide Number Placeholder 3"/>
          <p:cNvSpPr>
            <a:spLocks noGrp="1"/>
          </p:cNvSpPr>
          <p:nvPr>
            <p:ph type="sldNum" sz="quarter" idx="12"/>
          </p:nvPr>
        </p:nvSpPr>
        <p:spPr/>
        <p:txBody>
          <a:bodyPr/>
          <a:lstStyle/>
          <a:p>
            <a:fld id="{4E531863-DCCB-4A34-BBA0-3FA69134E9D5}" type="slidenum">
              <a:rPr lang="et-EE" smtClean="0"/>
              <a:pPr/>
              <a:t>7</a:t>
            </a:fld>
            <a:endParaRPr lang="et-EE"/>
          </a:p>
        </p:txBody>
      </p:sp>
    </p:spTree>
    <p:extLst>
      <p:ext uri="{BB962C8B-B14F-4D97-AF65-F5344CB8AC3E}">
        <p14:creationId xmlns:p14="http://schemas.microsoft.com/office/powerpoint/2010/main" val="986651477"/>
      </p:ext>
    </p:extLst>
  </p:cSld>
  <p:clrMapOvr>
    <a:masterClrMapping/>
  </p:clrMapOvr>
  <mc:AlternateContent xmlns:mc="http://schemas.openxmlformats.org/markup-compatibility/2006" xmlns:p14="http://schemas.microsoft.com/office/powerpoint/2010/main">
    <mc:Choice Requires="p14">
      <p:transition spd="slow" p14:dur="2000" advTm="6889"/>
    </mc:Choice>
    <mc:Fallback xmlns="">
      <p:transition spd="slow" advTm="6889"/>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457200" y="44624"/>
            <a:ext cx="7571184" cy="792088"/>
          </a:xfrm>
        </p:spPr>
        <p:txBody>
          <a:bodyPr/>
          <a:lstStyle/>
          <a:p>
            <a:r>
              <a:rPr lang="et-EE" sz="3200" dirty="0" smtClean="0">
                <a:solidFill>
                  <a:srgbClr val="7030A0"/>
                </a:solidFill>
              </a:rPr>
              <a:t>Olulisemad muudatused</a:t>
            </a:r>
            <a:endParaRPr lang="et-EE" sz="3200" dirty="0">
              <a:solidFill>
                <a:srgbClr val="7030A0"/>
              </a:solidFill>
            </a:endParaRPr>
          </a:p>
        </p:txBody>
      </p:sp>
      <p:sp>
        <p:nvSpPr>
          <p:cNvPr id="3" name="Sisu kohatäide 2"/>
          <p:cNvSpPr>
            <a:spLocks noGrp="1"/>
          </p:cNvSpPr>
          <p:nvPr>
            <p:ph idx="1"/>
          </p:nvPr>
        </p:nvSpPr>
        <p:spPr>
          <a:xfrm>
            <a:off x="107504" y="620688"/>
            <a:ext cx="8928992" cy="5904656"/>
          </a:xfrm>
        </p:spPr>
        <p:txBody>
          <a:bodyPr>
            <a:noAutofit/>
          </a:bodyPr>
          <a:lstStyle/>
          <a:p>
            <a:endParaRPr lang="et-EE" sz="2800" dirty="0" smtClean="0"/>
          </a:p>
          <a:p>
            <a:r>
              <a:rPr lang="et-EE" sz="2800" dirty="0" smtClean="0"/>
              <a:t>Fikseeritud grandimahtude tõus (koefitsiendilt 0,7 -&gt; 0,9);</a:t>
            </a:r>
          </a:p>
          <a:p>
            <a:r>
              <a:rPr lang="et-EE" sz="2800" dirty="0" smtClean="0"/>
              <a:t>Hinne </a:t>
            </a:r>
            <a:r>
              <a:rPr lang="et-EE" sz="2800" dirty="0"/>
              <a:t>„</a:t>
            </a:r>
            <a:r>
              <a:rPr lang="et-EE" sz="2800" dirty="0" err="1" smtClean="0"/>
              <a:t>inappropriate</a:t>
            </a:r>
            <a:r>
              <a:rPr lang="et-EE" sz="2800" dirty="0"/>
              <a:t>“ grandi tüübi valikul ei jäta taotlust alla </a:t>
            </a:r>
            <a:r>
              <a:rPr lang="et-EE" sz="2800" dirty="0" err="1"/>
              <a:t>lävendi</a:t>
            </a:r>
            <a:r>
              <a:rPr lang="et-EE" sz="2800" dirty="0"/>
              <a:t>;</a:t>
            </a:r>
          </a:p>
          <a:p>
            <a:r>
              <a:rPr lang="et-EE" sz="2800" dirty="0" smtClean="0"/>
              <a:t>Taotluses tuleb selgitada, kuidas planeeritakse </a:t>
            </a:r>
            <a:r>
              <a:rPr lang="et-EE" sz="2800" dirty="0"/>
              <a:t>teadustöö </a:t>
            </a:r>
            <a:r>
              <a:rPr lang="et-EE" sz="2800" dirty="0" smtClean="0"/>
              <a:t>tulemusi </a:t>
            </a:r>
            <a:r>
              <a:rPr lang="et-EE" sz="2800" dirty="0"/>
              <a:t>avalikkusele </a:t>
            </a:r>
            <a:r>
              <a:rPr lang="et-EE" sz="2800" dirty="0" smtClean="0"/>
              <a:t>tutvustada;</a:t>
            </a:r>
            <a:endParaRPr lang="et-EE" sz="2800" dirty="0" smtClean="0">
              <a:solidFill>
                <a:srgbClr val="FF0000"/>
              </a:solidFill>
            </a:endParaRPr>
          </a:p>
          <a:p>
            <a:r>
              <a:rPr lang="et-EE" sz="2800" dirty="0" smtClean="0"/>
              <a:t>Grandi </a:t>
            </a:r>
            <a:r>
              <a:rPr lang="et-EE" sz="2800" dirty="0"/>
              <a:t>saajad peavad esitama </a:t>
            </a:r>
            <a:r>
              <a:rPr lang="et-EE" sz="2800" dirty="0" smtClean="0"/>
              <a:t>andmehaldusplaani ja senisest suurem rõhk on </a:t>
            </a:r>
            <a:r>
              <a:rPr lang="et-EE" sz="2800" dirty="0" smtClean="0"/>
              <a:t>eetikaküsimustel</a:t>
            </a:r>
            <a:r>
              <a:rPr lang="et-EE" sz="2800" dirty="0" smtClean="0"/>
              <a:t>;</a:t>
            </a:r>
          </a:p>
          <a:p>
            <a:r>
              <a:rPr lang="et-EE" sz="2800" dirty="0" smtClean="0"/>
              <a:t>Nn </a:t>
            </a:r>
            <a:r>
              <a:rPr lang="et-EE" sz="2800" dirty="0"/>
              <a:t>sildamine – </a:t>
            </a:r>
            <a:r>
              <a:rPr lang="et-EE" sz="2800" dirty="0" smtClean="0"/>
              <a:t>üheaastased </a:t>
            </a:r>
            <a:r>
              <a:rPr lang="et-EE" sz="2800" dirty="0"/>
              <a:t>grandid stardi- ja rühmagrandi taotlejatele, kes jäid napilt alla </a:t>
            </a:r>
            <a:r>
              <a:rPr lang="et-EE" sz="2800" dirty="0" err="1" smtClean="0"/>
              <a:t>rahastusjoone</a:t>
            </a:r>
            <a:r>
              <a:rPr lang="et-EE" sz="2800" dirty="0" smtClean="0"/>
              <a:t>.</a:t>
            </a:r>
            <a:endParaRPr lang="et-EE" sz="2800" dirty="0"/>
          </a:p>
          <a:p>
            <a:pPr marL="0" indent="0">
              <a:buNone/>
            </a:pPr>
            <a:endParaRPr lang="et-EE" sz="2800" dirty="0" smtClean="0"/>
          </a:p>
        </p:txBody>
      </p:sp>
      <p:sp>
        <p:nvSpPr>
          <p:cNvPr id="4" name="Slide Number Placeholder 3"/>
          <p:cNvSpPr>
            <a:spLocks noGrp="1"/>
          </p:cNvSpPr>
          <p:nvPr>
            <p:ph type="sldNum" sz="quarter" idx="12"/>
          </p:nvPr>
        </p:nvSpPr>
        <p:spPr/>
        <p:txBody>
          <a:bodyPr/>
          <a:lstStyle/>
          <a:p>
            <a:fld id="{4E531863-DCCB-4A34-BBA0-3FA69134E9D5}" type="slidenum">
              <a:rPr lang="et-EE" smtClean="0"/>
              <a:pPr/>
              <a:t>8</a:t>
            </a:fld>
            <a:endParaRPr lang="et-EE"/>
          </a:p>
        </p:txBody>
      </p:sp>
    </p:spTree>
    <p:extLst>
      <p:ext uri="{BB962C8B-B14F-4D97-AF65-F5344CB8AC3E}">
        <p14:creationId xmlns:p14="http://schemas.microsoft.com/office/powerpoint/2010/main" val="3229472260"/>
      </p:ext>
    </p:extLst>
  </p:cSld>
  <p:clrMapOvr>
    <a:masterClrMapping/>
  </p:clrMapOvr>
  <mc:AlternateContent xmlns:mc="http://schemas.openxmlformats.org/markup-compatibility/2006" xmlns:p14="http://schemas.microsoft.com/office/powerpoint/2010/main">
    <mc:Choice Requires="p14">
      <p:transition spd="slow" p14:dur="2000" advTm="6889"/>
    </mc:Choice>
    <mc:Fallback xmlns="">
      <p:transition spd="slow" advTm="6889"/>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457200" y="0"/>
            <a:ext cx="7067128" cy="692696"/>
          </a:xfrm>
        </p:spPr>
        <p:txBody>
          <a:bodyPr/>
          <a:lstStyle/>
          <a:p>
            <a:r>
              <a:rPr lang="et-EE" sz="4000" dirty="0">
                <a:solidFill>
                  <a:srgbClr val="7030A0"/>
                </a:solidFill>
              </a:rPr>
              <a:t>Fikseeritud </a:t>
            </a:r>
            <a:r>
              <a:rPr lang="et-EE" sz="4000" dirty="0" smtClean="0">
                <a:solidFill>
                  <a:srgbClr val="7030A0"/>
                </a:solidFill>
              </a:rPr>
              <a:t>grandimahud</a:t>
            </a:r>
            <a:endParaRPr lang="et-EE" sz="4000" dirty="0">
              <a:solidFill>
                <a:srgbClr val="7030A0"/>
              </a:solidFill>
            </a:endParaRPr>
          </a:p>
        </p:txBody>
      </p:sp>
      <p:sp>
        <p:nvSpPr>
          <p:cNvPr id="3" name="Sisu kohatäide 2"/>
          <p:cNvSpPr>
            <a:spLocks noGrp="1"/>
          </p:cNvSpPr>
          <p:nvPr>
            <p:ph idx="1"/>
          </p:nvPr>
        </p:nvSpPr>
        <p:spPr>
          <a:xfrm>
            <a:off x="107504" y="836712"/>
            <a:ext cx="8928992" cy="5832648"/>
          </a:xfrm>
        </p:spPr>
        <p:txBody>
          <a:bodyPr>
            <a:noAutofit/>
          </a:bodyPr>
          <a:lstStyle/>
          <a:p>
            <a:r>
              <a:rPr lang="et-EE" sz="2700" dirty="0" smtClean="0"/>
              <a:t>Fikseeritud grandimahud sisaldavad </a:t>
            </a:r>
            <a:r>
              <a:rPr lang="et-EE" sz="2700" b="1" dirty="0" smtClean="0"/>
              <a:t>otseseid kulusid ja </a:t>
            </a:r>
            <a:r>
              <a:rPr lang="et-EE" sz="2700" b="1" dirty="0" err="1" smtClean="0"/>
              <a:t>üldkulu</a:t>
            </a:r>
            <a:r>
              <a:rPr lang="et-EE" sz="2700" b="1" dirty="0" smtClean="0"/>
              <a:t>;</a:t>
            </a:r>
          </a:p>
          <a:p>
            <a:r>
              <a:rPr lang="et-EE" sz="2700" dirty="0"/>
              <a:t>Otsesed kulud jagunevad </a:t>
            </a:r>
            <a:r>
              <a:rPr lang="et-EE" sz="2700" b="1" dirty="0"/>
              <a:t>personali- ja teadustöö </a:t>
            </a:r>
            <a:r>
              <a:rPr lang="et-EE" sz="2700" b="1" dirty="0" smtClean="0"/>
              <a:t>kuludeks</a:t>
            </a:r>
            <a:r>
              <a:rPr lang="et-EE" sz="2700" dirty="0" smtClean="0"/>
              <a:t>;</a:t>
            </a:r>
          </a:p>
          <a:p>
            <a:r>
              <a:rPr lang="et-EE" sz="2700" dirty="0" smtClean="0"/>
              <a:t>Arvestuslikust </a:t>
            </a:r>
            <a:r>
              <a:rPr lang="et-EE" sz="2700" dirty="0"/>
              <a:t>tööjõukulust lähtuvalt jagunevad grandid </a:t>
            </a:r>
            <a:r>
              <a:rPr lang="et-EE" sz="2700" b="1" dirty="0"/>
              <a:t>väikesteks ja </a:t>
            </a:r>
            <a:r>
              <a:rPr lang="et-EE" sz="2700" b="1" dirty="0" smtClean="0"/>
              <a:t>suurteks</a:t>
            </a:r>
            <a:r>
              <a:rPr lang="et-EE" sz="2700" dirty="0" smtClean="0"/>
              <a:t>;</a:t>
            </a:r>
            <a:endParaRPr lang="et-EE" sz="2700" dirty="0" smtClean="0"/>
          </a:p>
          <a:p>
            <a:r>
              <a:rPr lang="et-EE" sz="2700" dirty="0"/>
              <a:t>Teadustöö spetsiifikast lähtuvalt jagunevad väikesed ja suured grandid omakorda </a:t>
            </a:r>
            <a:r>
              <a:rPr lang="et-EE" sz="2700" b="1" dirty="0"/>
              <a:t>mitteeksperimentaalseteks ja </a:t>
            </a:r>
            <a:r>
              <a:rPr lang="et-EE" sz="2700" b="1" dirty="0" smtClean="0"/>
              <a:t>eksperimentaalseteks</a:t>
            </a:r>
            <a:r>
              <a:rPr lang="et-EE" sz="2700" dirty="0" smtClean="0"/>
              <a:t>;</a:t>
            </a:r>
          </a:p>
          <a:p>
            <a:r>
              <a:rPr lang="et-EE" sz="2700" dirty="0" err="1" smtClean="0"/>
              <a:t>Järeldoktori</a:t>
            </a:r>
            <a:r>
              <a:rPr lang="et-EE" sz="2700" dirty="0" smtClean="0"/>
              <a:t> grandis moodustab </a:t>
            </a:r>
            <a:r>
              <a:rPr lang="et-EE" sz="2700" b="1" dirty="0" err="1" smtClean="0"/>
              <a:t>üldkulu</a:t>
            </a:r>
            <a:r>
              <a:rPr lang="et-EE" sz="2700" dirty="0" smtClean="0"/>
              <a:t> 5%, stardi- ja rühmagrandis 25%  otsestest kuludest;</a:t>
            </a:r>
          </a:p>
          <a:p>
            <a:r>
              <a:rPr lang="et-EE" sz="2700" dirty="0" smtClean="0"/>
              <a:t>Stardi- ja rühmagrandi puhul on võimalik taotleda fikseeritud grandimahust väiksemat summat.</a:t>
            </a:r>
          </a:p>
        </p:txBody>
      </p:sp>
      <p:sp>
        <p:nvSpPr>
          <p:cNvPr id="4" name="Slide Number Placeholder 3"/>
          <p:cNvSpPr>
            <a:spLocks noGrp="1"/>
          </p:cNvSpPr>
          <p:nvPr>
            <p:ph type="sldNum" sz="quarter" idx="12"/>
          </p:nvPr>
        </p:nvSpPr>
        <p:spPr/>
        <p:txBody>
          <a:bodyPr/>
          <a:lstStyle/>
          <a:p>
            <a:fld id="{4E531863-DCCB-4A34-BBA0-3FA69134E9D5}" type="slidenum">
              <a:rPr lang="et-EE" smtClean="0"/>
              <a:pPr/>
              <a:t>9</a:t>
            </a:fld>
            <a:endParaRPr lang="et-EE"/>
          </a:p>
        </p:txBody>
      </p:sp>
    </p:spTree>
    <p:extLst>
      <p:ext uri="{BB962C8B-B14F-4D97-AF65-F5344CB8AC3E}">
        <p14:creationId xmlns:p14="http://schemas.microsoft.com/office/powerpoint/2010/main" val="2088937042"/>
      </p:ext>
    </p:extLst>
  </p:cSld>
  <p:clrMapOvr>
    <a:masterClrMapping/>
  </p:clrMapOvr>
  <mc:AlternateContent xmlns:mc="http://schemas.openxmlformats.org/markup-compatibility/2006" xmlns:p14="http://schemas.microsoft.com/office/powerpoint/2010/main">
    <mc:Choice Requires="p14">
      <p:transition spd="slow" p14:dur="2000" advTm="6889"/>
    </mc:Choice>
    <mc:Fallback xmlns="">
      <p:transition spd="slow" advTm="6889"/>
    </mc:Fallback>
  </mc:AlternateContent>
  <p:timing>
    <p:tnLst>
      <p:par>
        <p:cTn id="1" dur="indefinite" restart="never" nodeType="tmRoot"/>
      </p:par>
    </p:tnLst>
  </p:timing>
</p:sld>
</file>

<file path=ppt/theme/theme1.xml><?xml version="1.0" encoding="utf-8"?>
<a:theme xmlns:a="http://schemas.openxmlformats.org/drawingml/2006/main" name="Custom Design">
  <a:themeElements>
    <a:clrScheme name="ETAG värvipalett">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5D1A56"/>
      </a:hlink>
      <a:folHlink>
        <a:srgbClr val="5D1A5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Custom Design">
  <a:themeElements>
    <a:clrScheme name="ETAG värvipalett">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5D1A56"/>
      </a:hlink>
      <a:folHlink>
        <a:srgbClr val="5D1A5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ETAG värvipalett 1">
      <a:dk1>
        <a:sysClr val="windowText" lastClr="000000"/>
      </a:dk1>
      <a:lt1>
        <a:sysClr val="window" lastClr="FFFFFF"/>
      </a:lt1>
      <a:dk2>
        <a:srgbClr val="005587"/>
      </a:dk2>
      <a:lt2>
        <a:srgbClr val="EEECE1"/>
      </a:lt2>
      <a:accent1>
        <a:srgbClr val="4F81BD"/>
      </a:accent1>
      <a:accent2>
        <a:srgbClr val="C0504D"/>
      </a:accent2>
      <a:accent3>
        <a:srgbClr val="9BBB59"/>
      </a:accent3>
      <a:accent4>
        <a:srgbClr val="8064A2"/>
      </a:accent4>
      <a:accent5>
        <a:srgbClr val="4BACC6"/>
      </a:accent5>
      <a:accent6>
        <a:srgbClr val="F79646"/>
      </a:accent6>
      <a:hlink>
        <a:srgbClr val="5D1A56"/>
      </a:hlink>
      <a:folHlink>
        <a:srgbClr val="5D1A5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2636</TotalTime>
  <Words>1567</Words>
  <Application>Microsoft Office PowerPoint</Application>
  <PresentationFormat>On-screen Show (4:3)</PresentationFormat>
  <Paragraphs>234</Paragraphs>
  <Slides>19</Slides>
  <Notes>17</Notes>
  <HiddenSlides>0</HiddenSlides>
  <MMClips>0</MMClips>
  <ScaleCrop>false</ScaleCrop>
  <HeadingPairs>
    <vt:vector size="8" baseType="variant">
      <vt:variant>
        <vt:lpstr>Fonts Used</vt:lpstr>
      </vt:variant>
      <vt:variant>
        <vt:i4>7</vt:i4>
      </vt:variant>
      <vt:variant>
        <vt:lpstr>Theme</vt:lpstr>
      </vt:variant>
      <vt:variant>
        <vt:i4>4</vt:i4>
      </vt:variant>
      <vt:variant>
        <vt:lpstr>Embedded OLE Servers</vt:lpstr>
      </vt:variant>
      <vt:variant>
        <vt:i4>1</vt:i4>
      </vt:variant>
      <vt:variant>
        <vt:lpstr>Slide Titles</vt:lpstr>
      </vt:variant>
      <vt:variant>
        <vt:i4>19</vt:i4>
      </vt:variant>
    </vt:vector>
  </HeadingPairs>
  <TitlesOfParts>
    <vt:vector size="31" baseType="lpstr">
      <vt:lpstr>ＭＳ Ｐゴシック</vt:lpstr>
      <vt:lpstr>Arial</vt:lpstr>
      <vt:lpstr>Arial Narrow</vt:lpstr>
      <vt:lpstr>Calibri</vt:lpstr>
      <vt:lpstr>Tahoma</vt:lpstr>
      <vt:lpstr>Times New Roman</vt:lpstr>
      <vt:lpstr>Wingdings</vt:lpstr>
      <vt:lpstr>Custom Design</vt:lpstr>
      <vt:lpstr>1_Custom Design</vt:lpstr>
      <vt:lpstr>2_Custom Design</vt:lpstr>
      <vt:lpstr>Office Theme</vt:lpstr>
      <vt:lpstr>Chart</vt:lpstr>
      <vt:lpstr>Eesti Teadusagentuur 14.03.2019 taLLINNAs 19.03.2019 TaRTUs</vt:lpstr>
      <vt:lpstr>2018. aasta taotlusvoorust</vt:lpstr>
      <vt:lpstr>2019. aasta taotlusvoorus …</vt:lpstr>
      <vt:lpstr>PUT üldised põhimõtted</vt:lpstr>
      <vt:lpstr>Kes saab millist granti taotleda? (1/2)</vt:lpstr>
      <vt:lpstr>Kes saab millist granti taotleda? (2/2)</vt:lpstr>
      <vt:lpstr>Keda võib grandiprojekti kaasata?</vt:lpstr>
      <vt:lpstr>Olulisemad muudatused</vt:lpstr>
      <vt:lpstr>Fikseeritud grandimahud</vt:lpstr>
      <vt:lpstr>Järeldoktori grandi maht</vt:lpstr>
      <vt:lpstr>Stardigrandi maht</vt:lpstr>
      <vt:lpstr>Rühmagrandi maht</vt:lpstr>
      <vt:lpstr>Taotleja meelespea (1/3)</vt:lpstr>
      <vt:lpstr>Taotleja meelespea (2/3)</vt:lpstr>
      <vt:lpstr>Taotleja meelespea (3/3)</vt:lpstr>
      <vt:lpstr>Taotluste menetlemine …</vt:lpstr>
      <vt:lpstr>Täpsem info (1)</vt:lpstr>
      <vt:lpstr>Täpsem info (2)</vt:lpstr>
      <vt:lpstr>Küsimused?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Liina Raju</dc:creator>
  <cp:lastModifiedBy>Siret Rutiku</cp:lastModifiedBy>
  <cp:revision>241</cp:revision>
  <cp:lastPrinted>2018-03-14T11:53:37Z</cp:lastPrinted>
  <dcterms:created xsi:type="dcterms:W3CDTF">2012-09-06T13:35:51Z</dcterms:created>
  <dcterms:modified xsi:type="dcterms:W3CDTF">2019-03-19T06:51:39Z</dcterms:modified>
</cp:coreProperties>
</file>