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6" r:id="rId2"/>
    <p:sldMasterId id="2147483713" r:id="rId3"/>
    <p:sldMasterId id="2147483687" r:id="rId4"/>
    <p:sldMasterId id="2147483699" r:id="rId5"/>
    <p:sldMasterId id="2147483674" r:id="rId6"/>
    <p:sldMasterId id="2147483743" r:id="rId7"/>
  </p:sldMasterIdLst>
  <p:notesMasterIdLst>
    <p:notesMasterId r:id="rId18"/>
  </p:notesMasterIdLst>
  <p:sldIdLst>
    <p:sldId id="265" r:id="rId8"/>
    <p:sldId id="278" r:id="rId9"/>
    <p:sldId id="285" r:id="rId10"/>
    <p:sldId id="279" r:id="rId11"/>
    <p:sldId id="286" r:id="rId12"/>
    <p:sldId id="280" r:id="rId13"/>
    <p:sldId id="287" r:id="rId14"/>
    <p:sldId id="283" r:id="rId15"/>
    <p:sldId id="282" r:id="rId16"/>
    <p:sldId id="288" r:id="rId17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328" y="-1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ADB29-7F3E-482E-930F-08613281FAFB}" type="datetimeFigureOut">
              <a:rPr lang="et-EE" smtClean="0"/>
              <a:t>26/10/18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07B54-8285-47F3-A9B3-6660AE4BB37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11958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3" y="2130429"/>
            <a:ext cx="6227999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3" y="3886200"/>
            <a:ext cx="6227999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67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8A4CBA9A-4174-48B1-9569-9CEED540162C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26/10/18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FDA1FB0-37FD-49B8-B899-B38770237EDD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79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CB2B2BAD-AC08-4DF7-AB74-53180BF9FF8D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26/10/18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41D2EF3-D5EC-454A-85D0-59328370BB85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7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B014E5EC-0FC5-4D2D-B748-09CBF95B07DE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26/10/18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762579C-F0DC-4790-8B77-A85EC221B716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9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2949B81F-F71F-461D-94F9-B66AAEC0E220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26/10/18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60B4DAE-8E06-4A1A-852E-71EB7A98AC4C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6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668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4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4" y="6333137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 defTabSz="457200" fontAlgn="base">
              <a:spcAft>
                <a:spcPct val="0"/>
              </a:spcAft>
            </a:pPr>
            <a:fld id="{00000000-1234-1234-1234-123412341234}" type="slidenum">
              <a:rPr lang="en" smtClean="0">
                <a:solidFill>
                  <a:prstClr val="black"/>
                </a:solidFill>
                <a:latin typeface="Arial" panose="020B0604020202020204" pitchFamily="34" charset="0"/>
              </a:rPr>
              <a:pPr defTabSz="457200" fontAlgn="base">
                <a:spcAft>
                  <a:spcPct val="0"/>
                </a:spcAft>
              </a:pPr>
              <a:t>‹#›</a:t>
            </a:fld>
            <a:endParaRPr lang="e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Shape 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249" y="4"/>
            <a:ext cx="9148498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0961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slaid ar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" y="0"/>
            <a:ext cx="9140876" cy="6858000"/>
          </a:xfrm>
          <a:prstGeom prst="rect">
            <a:avLst/>
          </a:prstGeom>
        </p:spPr>
      </p:pic>
      <p:pic>
        <p:nvPicPr>
          <p:cNvPr id="17" name="Picture 3" descr="C:\Users\ipihu\Desktop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3" y="1966097"/>
            <a:ext cx="183713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3" y="-992188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628652" y="4797432"/>
            <a:ext cx="6669297" cy="8528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cap="all" baseline="0">
                <a:solidFill>
                  <a:schemeClr val="accent3"/>
                </a:solidFill>
                <a:latin typeface="Verdana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4" y="5865969"/>
            <a:ext cx="3553901" cy="7079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chemeClr val="accent2"/>
                </a:solidFill>
                <a:latin typeface="Verdana" charset="0"/>
              </a:defRPr>
            </a:lvl1pPr>
          </a:lstStyle>
          <a:p>
            <a:pPr lvl="0"/>
            <a:r>
              <a:rPr lang="et-EE" dirty="0" smtClean="0"/>
              <a:t>Redigeeri juhtslaidi </a:t>
            </a:r>
            <a:br>
              <a:rPr lang="et-EE" dirty="0" smtClean="0"/>
            </a:br>
            <a:r>
              <a:rPr lang="et-EE" dirty="0" smtClean="0"/>
              <a:t>tekstilaade</a:t>
            </a:r>
          </a:p>
        </p:txBody>
      </p:sp>
    </p:spTree>
    <p:extLst>
      <p:ext uri="{BB962C8B-B14F-4D97-AF65-F5344CB8AC3E}">
        <p14:creationId xmlns:p14="http://schemas.microsoft.com/office/powerpoint/2010/main" val="2181316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slaid ar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" y="0"/>
            <a:ext cx="9140876" cy="6858000"/>
          </a:xfrm>
          <a:prstGeom prst="rect">
            <a:avLst/>
          </a:prstGeom>
        </p:spPr>
      </p:pic>
      <p:pic>
        <p:nvPicPr>
          <p:cNvPr id="17" name="Picture 3" descr="C:\Users\ipihu\Desktop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2" y="1966097"/>
            <a:ext cx="183713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2" y="-992188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628652" y="4797430"/>
            <a:ext cx="6669297" cy="8528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cap="all" baseline="0">
                <a:solidFill>
                  <a:schemeClr val="accent3"/>
                </a:solidFill>
                <a:latin typeface="Verdana" charset="0"/>
              </a:defRPr>
            </a:lvl1pPr>
          </a:lstStyle>
          <a:p>
            <a:pPr lvl="0"/>
            <a:r>
              <a:rPr lang="et-EE" dirty="0" smtClean="0"/>
              <a:t>Redigeeri juhtslaidi tekstilaade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3" y="5865967"/>
            <a:ext cx="3553901" cy="7079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chemeClr val="accent2"/>
                </a:solidFill>
                <a:latin typeface="Verdana" charset="0"/>
              </a:defRPr>
            </a:lvl1pPr>
          </a:lstStyle>
          <a:p>
            <a:pPr lvl="0"/>
            <a:r>
              <a:rPr lang="et-EE" dirty="0" smtClean="0"/>
              <a:t>Redigeeri juhtslaidi </a:t>
            </a:r>
            <a:br>
              <a:rPr lang="et-EE" dirty="0" smtClean="0"/>
            </a:br>
            <a:r>
              <a:rPr lang="et-EE" dirty="0" smtClean="0"/>
              <a:t>tekstilaade</a:t>
            </a:r>
          </a:p>
        </p:txBody>
      </p:sp>
    </p:spTree>
    <p:extLst>
      <p:ext uri="{BB962C8B-B14F-4D97-AF65-F5344CB8AC3E}">
        <p14:creationId xmlns:p14="http://schemas.microsoft.com/office/powerpoint/2010/main" val="161171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FBB5-346F-46A7-80CA-4E004F8B16B7}" type="datetimeFigureOut">
              <a:rPr lang="et-EE" smtClean="0"/>
              <a:t>26/10/18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67BC5-15D0-48C6-BF03-F7E8030196F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7678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FBB5-346F-46A7-80CA-4E004F8B16B7}" type="datetimeFigureOut">
              <a:rPr lang="et-EE" smtClean="0"/>
              <a:t>26/10/18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67BC5-15D0-48C6-BF03-F7E8030196F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308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6921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FBB5-346F-46A7-80CA-4E004F8B16B7}" type="datetimeFigureOut">
              <a:rPr lang="et-EE" smtClean="0"/>
              <a:t>26/10/18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67BC5-15D0-48C6-BF03-F7E8030196F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42855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FBB5-346F-46A7-80CA-4E004F8B16B7}" type="datetimeFigureOut">
              <a:rPr lang="et-EE" smtClean="0"/>
              <a:t>26/10/18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67BC5-15D0-48C6-BF03-F7E8030196F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43249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FBB5-346F-46A7-80CA-4E004F8B16B7}" type="datetimeFigureOut">
              <a:rPr lang="et-EE" smtClean="0"/>
              <a:t>26/10/18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67BC5-15D0-48C6-BF03-F7E8030196F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63217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FBB5-346F-46A7-80CA-4E004F8B16B7}" type="datetimeFigureOut">
              <a:rPr lang="et-EE" smtClean="0"/>
              <a:t>26/10/18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67BC5-15D0-48C6-BF03-F7E8030196F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71856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FBB5-346F-46A7-80CA-4E004F8B16B7}" type="datetimeFigureOut">
              <a:rPr lang="et-EE" smtClean="0"/>
              <a:t>26/10/18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67BC5-15D0-48C6-BF03-F7E8030196F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997376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FBB5-346F-46A7-80CA-4E004F8B16B7}" type="datetimeFigureOut">
              <a:rPr lang="et-EE" smtClean="0"/>
              <a:t>26/10/18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67BC5-15D0-48C6-BF03-F7E8030196F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86537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FBB5-346F-46A7-80CA-4E004F8B16B7}" type="datetimeFigureOut">
              <a:rPr lang="et-EE" smtClean="0"/>
              <a:t>26/10/18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67BC5-15D0-48C6-BF03-F7E8030196F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938368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FBB5-346F-46A7-80CA-4E004F8B16B7}" type="datetimeFigureOut">
              <a:rPr lang="et-EE" smtClean="0"/>
              <a:t>26/10/18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67BC5-15D0-48C6-BF03-F7E8030196F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843034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FBB5-346F-46A7-80CA-4E004F8B16B7}" type="datetimeFigureOut">
              <a:rPr lang="et-EE" smtClean="0"/>
              <a:t>26/10/18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67BC5-15D0-48C6-BF03-F7E8030196F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31213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3ABF7-B9D0-45DA-B6A2-841E42102969}" type="datetimeFigureOut">
              <a:rPr lang="et-EE" smtClean="0"/>
              <a:t>26/10/18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85E4-2B89-4C02-B299-14796329214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2839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slaid ar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" y="0"/>
            <a:ext cx="9140876" cy="6858000"/>
          </a:xfrm>
          <a:prstGeom prst="rect">
            <a:avLst/>
          </a:prstGeom>
        </p:spPr>
      </p:pic>
      <p:pic>
        <p:nvPicPr>
          <p:cNvPr id="17" name="Picture 3" descr="C:\Users\ipihu\Desktop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2" y="1966097"/>
            <a:ext cx="183713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2" y="-992188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628652" y="4797430"/>
            <a:ext cx="6669297" cy="8528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cap="all" baseline="0">
                <a:solidFill>
                  <a:schemeClr val="accent3"/>
                </a:solidFill>
                <a:latin typeface="Verdana" charset="0"/>
              </a:defRPr>
            </a:lvl1pPr>
          </a:lstStyle>
          <a:p>
            <a:pPr lvl="0"/>
            <a:r>
              <a:rPr lang="et-EE" dirty="0" smtClean="0"/>
              <a:t>Redigeeri juhtslaidi tekstilaade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3" y="5865967"/>
            <a:ext cx="3553901" cy="7079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chemeClr val="accent2"/>
                </a:solidFill>
                <a:latin typeface="Verdana" charset="0"/>
              </a:defRPr>
            </a:lvl1pPr>
          </a:lstStyle>
          <a:p>
            <a:pPr lvl="0"/>
            <a:r>
              <a:rPr lang="et-EE" dirty="0" smtClean="0"/>
              <a:t>Redigeeri juhtslaidi </a:t>
            </a:r>
            <a:br>
              <a:rPr lang="et-EE" dirty="0" smtClean="0"/>
            </a:br>
            <a:r>
              <a:rPr lang="et-EE" dirty="0" smtClean="0"/>
              <a:t>tekstilaade</a:t>
            </a:r>
          </a:p>
        </p:txBody>
      </p:sp>
    </p:spTree>
    <p:extLst>
      <p:ext uri="{BB962C8B-B14F-4D97-AF65-F5344CB8AC3E}">
        <p14:creationId xmlns:p14="http://schemas.microsoft.com/office/powerpoint/2010/main" val="237146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3ABF7-B9D0-45DA-B6A2-841E42102969}" type="datetimeFigureOut">
              <a:rPr lang="et-EE" smtClean="0"/>
              <a:t>26/10/18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85E4-2B89-4C02-B299-14796329214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5940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3ABF7-B9D0-45DA-B6A2-841E42102969}" type="datetimeFigureOut">
              <a:rPr lang="et-EE" smtClean="0"/>
              <a:t>26/10/18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85E4-2B89-4C02-B299-14796329214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76421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3ABF7-B9D0-45DA-B6A2-841E42102969}" type="datetimeFigureOut">
              <a:rPr lang="et-EE" smtClean="0"/>
              <a:t>26/10/18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85E4-2B89-4C02-B299-14796329214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07305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3ABF7-B9D0-45DA-B6A2-841E42102969}" type="datetimeFigureOut">
              <a:rPr lang="et-EE" smtClean="0"/>
              <a:t>26/10/18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85E4-2B89-4C02-B299-14796329214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207276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3ABF7-B9D0-45DA-B6A2-841E42102969}" type="datetimeFigureOut">
              <a:rPr lang="et-EE" smtClean="0"/>
              <a:t>26/10/18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85E4-2B89-4C02-B299-14796329214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763002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3ABF7-B9D0-45DA-B6A2-841E42102969}" type="datetimeFigureOut">
              <a:rPr lang="et-EE" smtClean="0"/>
              <a:t>26/10/18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85E4-2B89-4C02-B299-14796329214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612117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3ABF7-B9D0-45DA-B6A2-841E42102969}" type="datetimeFigureOut">
              <a:rPr lang="et-EE" smtClean="0"/>
              <a:t>26/10/18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85E4-2B89-4C02-B299-14796329214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376790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3ABF7-B9D0-45DA-B6A2-841E42102969}" type="datetimeFigureOut">
              <a:rPr lang="et-EE" smtClean="0"/>
              <a:t>26/10/18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85E4-2B89-4C02-B299-14796329214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19081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3ABF7-B9D0-45DA-B6A2-841E42102969}" type="datetimeFigureOut">
              <a:rPr lang="et-EE" smtClean="0"/>
              <a:t>26/10/18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85E4-2B89-4C02-B299-14796329214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15538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3ABF7-B9D0-45DA-B6A2-841E42102969}" type="datetimeFigureOut">
              <a:rPr lang="et-EE" smtClean="0"/>
              <a:t>26/10/18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85E4-2B89-4C02-B299-14796329214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08527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9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1381-C027-42FF-85BA-8EAFEB6E33D6}" type="datetimeFigureOut">
              <a:rPr lang="et-EE" smtClean="0"/>
              <a:t>26/10/18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EC88-2BB3-4362-A946-F741BFC38D9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064175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1381-C027-42FF-85BA-8EAFEB6E33D6}" type="datetimeFigureOut">
              <a:rPr lang="et-EE" smtClean="0"/>
              <a:t>26/10/18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EC88-2BB3-4362-A946-F741BFC38D9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316961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1381-C027-42FF-85BA-8EAFEB6E33D6}" type="datetimeFigureOut">
              <a:rPr lang="et-EE" smtClean="0"/>
              <a:t>26/10/18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EC88-2BB3-4362-A946-F741BFC38D9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77549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1381-C027-42FF-85BA-8EAFEB6E33D6}" type="datetimeFigureOut">
              <a:rPr lang="et-EE" smtClean="0"/>
              <a:t>26/10/18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EC88-2BB3-4362-A946-F741BFC38D9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789820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1381-C027-42FF-85BA-8EAFEB6E33D6}" type="datetimeFigureOut">
              <a:rPr lang="et-EE" smtClean="0"/>
              <a:t>26/10/18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EC88-2BB3-4362-A946-F741BFC38D9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914472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1381-C027-42FF-85BA-8EAFEB6E33D6}" type="datetimeFigureOut">
              <a:rPr lang="et-EE" smtClean="0"/>
              <a:t>26/10/18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EC88-2BB3-4362-A946-F741BFC38D9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034917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1381-C027-42FF-85BA-8EAFEB6E33D6}" type="datetimeFigureOut">
              <a:rPr lang="et-EE" smtClean="0"/>
              <a:t>26/10/18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EC88-2BB3-4362-A946-F741BFC38D9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944379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1381-C027-42FF-85BA-8EAFEB6E33D6}" type="datetimeFigureOut">
              <a:rPr lang="et-EE" smtClean="0"/>
              <a:t>26/10/18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EC88-2BB3-4362-A946-F741BFC38D9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843992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1381-C027-42FF-85BA-8EAFEB6E33D6}" type="datetimeFigureOut">
              <a:rPr lang="et-EE" smtClean="0"/>
              <a:t>26/10/18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EC88-2BB3-4362-A946-F741BFC38D9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715002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1381-C027-42FF-85BA-8EAFEB6E33D6}" type="datetimeFigureOut">
              <a:rPr lang="et-EE" smtClean="0"/>
              <a:t>26/10/18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EC88-2BB3-4362-A946-F741BFC38D9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53860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F020732D-F038-4C10-B0F9-A175F0FA1DE4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26/10/18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EC983A0C-51A3-4037-AE82-E3DD3C9844A3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6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1381-C027-42FF-85BA-8EAFEB6E33D6}" type="datetimeFigureOut">
              <a:rPr lang="et-EE" smtClean="0"/>
              <a:t>26/10/18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EC88-2BB3-4362-A946-F741BFC38D9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064228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slaid ar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" y="0"/>
            <a:ext cx="9140876" cy="6858000"/>
          </a:xfrm>
          <a:prstGeom prst="rect">
            <a:avLst/>
          </a:prstGeom>
        </p:spPr>
      </p:pic>
      <p:pic>
        <p:nvPicPr>
          <p:cNvPr id="17" name="Picture 3" descr="C:\Users\ipihu\Desktop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3" y="1966097"/>
            <a:ext cx="183713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3" y="-992188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628652" y="4797432"/>
            <a:ext cx="6669297" cy="8528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cap="all" baseline="0">
                <a:solidFill>
                  <a:schemeClr val="accent3"/>
                </a:solidFill>
                <a:latin typeface="Verdana" charset="0"/>
              </a:defRPr>
            </a:lvl1pPr>
          </a:lstStyle>
          <a:p>
            <a:pPr lvl="0"/>
            <a:r>
              <a:rPr lang="et-EE" dirty="0" smtClean="0"/>
              <a:t>Redigeeri juhtslaidi tekstilaade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4" y="5865969"/>
            <a:ext cx="3553901" cy="7079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chemeClr val="accent2"/>
                </a:solidFill>
                <a:latin typeface="Verdana" charset="0"/>
              </a:defRPr>
            </a:lvl1pPr>
          </a:lstStyle>
          <a:p>
            <a:pPr lvl="0"/>
            <a:r>
              <a:rPr lang="et-EE" dirty="0" smtClean="0"/>
              <a:t>Redigeeri juhtslaidi </a:t>
            </a:r>
            <a:br>
              <a:rPr lang="et-EE" dirty="0" smtClean="0"/>
            </a:br>
            <a:r>
              <a:rPr lang="et-EE" dirty="0" smtClean="0"/>
              <a:t>tekstilaade</a:t>
            </a:r>
          </a:p>
        </p:txBody>
      </p:sp>
    </p:spTree>
    <p:extLst>
      <p:ext uri="{BB962C8B-B14F-4D97-AF65-F5344CB8AC3E}">
        <p14:creationId xmlns:p14="http://schemas.microsoft.com/office/powerpoint/2010/main" val="2585689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9568" y="549275"/>
            <a:ext cx="7870888" cy="810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accent2"/>
                </a:solidFill>
                <a:latin typeface="Verdana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text styles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1628776" y="1628775"/>
            <a:ext cx="6601682" cy="4716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pPr lvl="0"/>
            <a:r>
              <a:rPr lang="et-EE" dirty="0" smtClean="0"/>
              <a:t>Redigeeri juhtslaidi tekstilaade</a:t>
            </a:r>
          </a:p>
        </p:txBody>
      </p:sp>
    </p:spTree>
    <p:extLst>
      <p:ext uri="{BB962C8B-B14F-4D97-AF65-F5344CB8AC3E}">
        <p14:creationId xmlns:p14="http://schemas.microsoft.com/office/powerpoint/2010/main" val="740185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2" orient="horz" pos="1026" userDrawn="1">
          <p15:clr>
            <a:srgbClr val="FBAE40"/>
          </p15:clr>
        </p15:guide>
        <p15:guide id="3" pos="1368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gra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9571" y="549275"/>
            <a:ext cx="7870888" cy="80277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accent2"/>
                </a:solidFill>
                <a:latin typeface="Verdana" charset="0"/>
              </a:defRPr>
            </a:lvl1pPr>
            <a:lvl2pPr>
              <a:defRPr sz="2500"/>
            </a:lvl2pPr>
          </a:lstStyle>
          <a:p>
            <a:pPr lvl="0"/>
            <a:r>
              <a:rPr lang="en-US" dirty="0" smtClean="0"/>
              <a:t>Click to edit Master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text styles</a:t>
            </a:r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1628777" y="3042310"/>
            <a:ext cx="6592833" cy="330293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t-EE" noProof="0" dirty="0" smtClean="0"/>
              <a:t>Diagrammi lisamiseks klõpsake ikooni</a:t>
            </a:r>
            <a:endParaRPr lang="en-US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1628777" y="2144994"/>
            <a:ext cx="6592833" cy="777668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tx1"/>
                </a:solidFill>
                <a:latin typeface="Verdana" charset="0"/>
              </a:defRPr>
            </a:lvl1pPr>
            <a:lvl2pPr marL="685800" indent="-228600">
              <a:buFont typeface="Verdana" panose="020B0604030504040204" pitchFamily="34" charset="0"/>
              <a:buChar char="–"/>
              <a:defRPr sz="1400">
                <a:solidFill>
                  <a:schemeClr val="tx1"/>
                </a:solidFill>
              </a:defRPr>
            </a:lvl2pPr>
            <a:lvl3pPr marL="1143000" indent="-228600">
              <a:buFont typeface="Verdana" panose="020B0604030504040204" pitchFamily="34" charset="0"/>
              <a:buChar char="–"/>
              <a:defRPr sz="1200"/>
            </a:lvl3pPr>
            <a:lvl4pPr marL="1371600" indent="0">
              <a:buFont typeface="Verdana" panose="020B0604030504040204" pitchFamily="34" charset="0"/>
              <a:buNone/>
              <a:defRPr/>
            </a:lvl4pPr>
          </a:lstStyle>
          <a:p>
            <a:pPr lvl="0"/>
            <a:r>
              <a:rPr lang="et-EE" dirty="0" smtClean="0"/>
              <a:t>Redigeeri juhtslaidi tekstilaade</a:t>
            </a:r>
          </a:p>
          <a:p>
            <a:pPr lvl="1"/>
            <a:endParaRPr lang="et-EE" dirty="0" smtClean="0"/>
          </a:p>
          <a:p>
            <a:pPr lvl="2"/>
            <a:endParaRPr lang="et-EE" dirty="0" smtClean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1628777" y="1628776"/>
            <a:ext cx="6592833" cy="41366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pPr lvl="0"/>
            <a:r>
              <a:rPr lang="et-EE" dirty="0" smtClean="0"/>
              <a:t>Redigeeri juhtslaidi tekstilaade</a:t>
            </a:r>
          </a:p>
        </p:txBody>
      </p:sp>
    </p:spTree>
    <p:extLst>
      <p:ext uri="{BB962C8B-B14F-4D97-AF65-F5344CB8AC3E}">
        <p14:creationId xmlns:p14="http://schemas.microsoft.com/office/powerpoint/2010/main" val="1309034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2" orient="horz" pos="1026" userDrawn="1">
          <p15:clr>
            <a:srgbClr val="FBAE40"/>
          </p15:clr>
        </p15:guide>
        <p15:guide id="3" orient="horz" pos="3997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9572" y="549279"/>
            <a:ext cx="7992665" cy="81088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accent2"/>
                </a:solidFill>
                <a:latin typeface="Verdana" charset="0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1628777" y="1628776"/>
            <a:ext cx="6723459" cy="388032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4F4C4E"/>
                </a:solidFill>
                <a:latin typeface="Verdana" charset="0"/>
              </a:defRPr>
            </a:lvl1pPr>
          </a:lstStyle>
          <a:p>
            <a:pPr lvl="0"/>
            <a:r>
              <a:rPr lang="et-EE" dirty="0" smtClean="0"/>
              <a:t>Redigeeri juhtslaidi tekstilaade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628775" y="2196276"/>
            <a:ext cx="6723460" cy="4148969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1pPr>
          </a:lstStyle>
          <a:p>
            <a:pPr lvl="0"/>
            <a:r>
              <a:rPr lang="et-EE" noProof="0" smtClean="0"/>
              <a:t>Pildi lisamiseks klõpsake ikooni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33470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2" orient="horz" pos="3997" userDrawn="1">
          <p15:clr>
            <a:srgbClr val="FBAE40"/>
          </p15:clr>
        </p15:guide>
        <p15:guide id="3" orient="horz" pos="1026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graaf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9570" y="549275"/>
            <a:ext cx="4582035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accent2"/>
                </a:solidFill>
                <a:latin typeface="Verdana" charset="0"/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styles</a:t>
            </a:r>
          </a:p>
        </p:txBody>
      </p:sp>
      <p:sp>
        <p:nvSpPr>
          <p:cNvPr id="12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5166126" y="549275"/>
            <a:ext cx="3186113" cy="5795963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1pPr>
          </a:lstStyle>
          <a:p>
            <a:pPr lvl="0"/>
            <a:r>
              <a:rPr lang="et-EE" noProof="0" dirty="0" smtClean="0"/>
              <a:t>Diagrammi lisamiseks klõpsake ikooni</a:t>
            </a:r>
            <a:endParaRPr lang="en-US" noProof="0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1628776" y="1628776"/>
            <a:ext cx="3263798" cy="4716462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4F4C4E"/>
                </a:solidFill>
                <a:latin typeface="Verdana" charset="0"/>
              </a:defRPr>
            </a:lvl1pPr>
          </a:lstStyle>
          <a:p>
            <a:pPr lvl="0"/>
            <a:r>
              <a:rPr lang="et-EE" dirty="0" smtClean="0"/>
              <a:t>Redigeeri juhtslaidi tekstilaade</a:t>
            </a:r>
          </a:p>
        </p:txBody>
      </p:sp>
    </p:spTree>
    <p:extLst>
      <p:ext uri="{BB962C8B-B14F-4D97-AF65-F5344CB8AC3E}">
        <p14:creationId xmlns:p14="http://schemas.microsoft.com/office/powerpoint/2010/main" val="4280644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4339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9572" y="549275"/>
            <a:ext cx="4533005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accent2"/>
                </a:solidFill>
                <a:latin typeface="Verdana" charset="0"/>
              </a:defRPr>
            </a:lvl1pPr>
            <a:lvl2pPr>
              <a:defRPr sz="2200" b="1" i="0"/>
            </a:lvl2pPr>
          </a:lstStyle>
          <a:p>
            <a:pPr lvl="0"/>
            <a:r>
              <a:rPr lang="en-US" dirty="0" smtClean="0"/>
              <a:t>Click to edit Master text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1628776" y="1628776"/>
            <a:ext cx="3263798" cy="4716462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4F4C4E"/>
                </a:solidFill>
                <a:latin typeface="Verdana" charset="0"/>
              </a:defRPr>
            </a:lvl1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5166126" y="549275"/>
            <a:ext cx="3186113" cy="5795963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t-EE" noProof="0" smtClean="0"/>
              <a:t>Pildi lisamiseks klõpsake ikooni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37464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4339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afik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1628776" y="5204396"/>
            <a:ext cx="3263798" cy="1140849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4F4C4E"/>
                </a:solidFill>
                <a:latin typeface="Verdana" charset="0"/>
              </a:defRPr>
            </a:lvl1pPr>
          </a:lstStyle>
          <a:p>
            <a:pPr lvl="0"/>
            <a:r>
              <a:rPr lang="et-EE" dirty="0" smtClean="0"/>
              <a:t>Redigeeri juhtslaidi tekstilaade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9569" y="558471"/>
            <a:ext cx="7992666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accent2"/>
                </a:solidFill>
                <a:latin typeface="Verdana" charset="0"/>
              </a:defRPr>
            </a:lvl1pPr>
          </a:lstStyle>
          <a:p>
            <a:pPr lvl="0"/>
            <a:r>
              <a:rPr lang="en-US" dirty="0" smtClean="0"/>
              <a:t>Click to edit Master text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5166126" y="5204396"/>
            <a:ext cx="3186407" cy="1140849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4F4C4E"/>
                </a:solidFill>
                <a:latin typeface="Verdana" charset="0"/>
              </a:defRPr>
            </a:lvl1pPr>
          </a:lstStyle>
          <a:p>
            <a:pPr lvl="0"/>
            <a:r>
              <a:rPr lang="et-EE" dirty="0" smtClean="0"/>
              <a:t>Redigeeri juhtslaidi tekstilaade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2"/>
          </p:nvPr>
        </p:nvSpPr>
        <p:spPr>
          <a:xfrm>
            <a:off x="1628776" y="1628776"/>
            <a:ext cx="3263504" cy="333633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t-EE" noProof="0" smtClean="0"/>
              <a:t>Diagrammi lisamiseks klõpsake ikooni</a:t>
            </a:r>
            <a:endParaRPr lang="en-US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23"/>
          </p:nvPr>
        </p:nvSpPr>
        <p:spPr>
          <a:xfrm>
            <a:off x="5166125" y="1628782"/>
            <a:ext cx="3186113" cy="3336331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t-EE" noProof="0" smtClean="0"/>
              <a:t>Diagrammi lisamiseks klõpsake ikooni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1397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pi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1628775" y="549275"/>
            <a:ext cx="3831988" cy="5795963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t-EE" noProof="0" smtClean="0"/>
              <a:t>Pildi lisamiseks klõpsake ikooni</a:t>
            </a:r>
            <a:endParaRPr lang="en-US" noProof="0"/>
          </a:p>
        </p:txBody>
      </p:sp>
      <p:sp>
        <p:nvSpPr>
          <p:cNvPr id="10" name="Picture Placeholder 19"/>
          <p:cNvSpPr>
            <a:spLocks noGrp="1"/>
          </p:cNvSpPr>
          <p:nvPr>
            <p:ph type="pic" sz="quarter" idx="19"/>
          </p:nvPr>
        </p:nvSpPr>
        <p:spPr>
          <a:xfrm>
            <a:off x="5633818" y="3459351"/>
            <a:ext cx="2718421" cy="2885893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t-EE" noProof="0" smtClean="0"/>
              <a:t>Pildi lisamiseks klõpsake ikooni</a:t>
            </a:r>
            <a:endParaRPr lang="en-US" noProof="0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20"/>
          </p:nvPr>
        </p:nvSpPr>
        <p:spPr>
          <a:xfrm>
            <a:off x="5633818" y="549275"/>
            <a:ext cx="2718421" cy="2709564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t-EE" noProof="0" dirty="0" smtClean="0"/>
              <a:t>Pildi lisamiseks klõpsake ikooni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51251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9569" y="551545"/>
            <a:ext cx="7992666" cy="83666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accent2"/>
                </a:solidFill>
                <a:latin typeface="Verdana" charset="0"/>
              </a:defRPr>
            </a:lvl1pPr>
            <a:lvl2pPr>
              <a:defRPr sz="2500" b="1" i="0"/>
            </a:lvl2pPr>
          </a:lstStyle>
          <a:p>
            <a:pPr lvl="0"/>
            <a:r>
              <a:rPr lang="en-US" dirty="0" smtClean="0"/>
              <a:t>Click to edit Master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text styles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23"/>
          </p:nvPr>
        </p:nvSpPr>
        <p:spPr>
          <a:xfrm>
            <a:off x="1628775" y="1628775"/>
            <a:ext cx="6723460" cy="4716463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bg1"/>
                </a:solidFill>
                <a:latin typeface="Verdana" charset="0"/>
              </a:defRPr>
            </a:lvl1pPr>
          </a:lstStyle>
          <a:p>
            <a:pPr lvl="0"/>
            <a:r>
              <a:rPr lang="et-EE" noProof="0" dirty="0" smtClean="0"/>
              <a:t>Tabeli lisamiseks klõpsake ikooni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16449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8EB85F6E-287D-42EE-981D-E4E69A539CAD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26/10/18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AEBB83D-1E81-459F-B164-BBF97731805B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8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9572" y="549281"/>
            <a:ext cx="7992665" cy="84441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accent2"/>
                </a:solidFill>
                <a:latin typeface="Verdana" charset="0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1628777" y="1628779"/>
            <a:ext cx="6723459" cy="627315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4F4C4E"/>
                </a:solidFill>
                <a:latin typeface="Verdana" charset="0"/>
              </a:defRPr>
            </a:lvl1pPr>
          </a:lstStyle>
          <a:p>
            <a:pPr lvl="0"/>
            <a:r>
              <a:rPr lang="et-EE" dirty="0" smtClean="0"/>
              <a:t>Redigeeri juhtslaidi tekstilaade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628776" y="2491182"/>
            <a:ext cx="6723458" cy="3854063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t-EE" noProof="0" smtClean="0"/>
              <a:t>Pildi lisamiseks klõpsake ikooni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6333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" y="0"/>
            <a:ext cx="9140876" cy="6858000"/>
          </a:xfrm>
          <a:prstGeom prst="rect">
            <a:avLst/>
          </a:prstGeom>
        </p:spPr>
      </p:pic>
      <p:pic>
        <p:nvPicPr>
          <p:cNvPr id="8" name="Picture 3" descr="C:\Users\ipihu\Desktop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3" y="1957388"/>
            <a:ext cx="183713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30667" y="4813642"/>
            <a:ext cx="7621569" cy="13254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cap="all" baseline="0">
                <a:solidFill>
                  <a:schemeClr val="accent3"/>
                </a:solidFill>
                <a:latin typeface="Verdana" charset="0"/>
              </a:defRPr>
            </a:lvl1pPr>
          </a:lstStyle>
          <a:p>
            <a:pPr lvl="0"/>
            <a:r>
              <a:rPr lang="et-EE" dirty="0" smtClean="0"/>
              <a:t>Redigeeri juhtslaidi tekstilaade</a:t>
            </a:r>
          </a:p>
        </p:txBody>
      </p:sp>
    </p:spTree>
    <p:extLst>
      <p:ext uri="{BB962C8B-B14F-4D97-AF65-F5344CB8AC3E}">
        <p14:creationId xmlns:p14="http://schemas.microsoft.com/office/powerpoint/2010/main" val="2609105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mane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" y="0"/>
            <a:ext cx="9140876" cy="6858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" y="-992188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01059" y="4770917"/>
            <a:ext cx="7619583" cy="199612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cap="all" baseline="0">
                <a:solidFill>
                  <a:schemeClr val="accent3"/>
                </a:solidFill>
                <a:latin typeface="Verdana" charset="0"/>
              </a:defRPr>
            </a:lvl1pPr>
            <a:lvl2pPr marL="0" indent="0">
              <a:spcBef>
                <a:spcPts val="1000"/>
              </a:spcBef>
              <a:buFontTx/>
              <a:buNone/>
              <a:defRPr sz="1600" b="0">
                <a:solidFill>
                  <a:schemeClr val="accent2"/>
                </a:solidFill>
              </a:defRPr>
            </a:lvl2pPr>
          </a:lstStyle>
          <a:p>
            <a:pPr lvl="0"/>
            <a:r>
              <a:rPr lang="et-EE" dirty="0" smtClean="0"/>
              <a:t>Tallinna tehnikaülikool</a:t>
            </a:r>
          </a:p>
          <a:p>
            <a:pPr lvl="1"/>
            <a:r>
              <a:rPr lang="et-EE" dirty="0" smtClean="0"/>
              <a:t>Ehitajate tee 5, 19086 Tallinn, Tel 620 2002 (E-R 8,30–17.00)</a:t>
            </a:r>
            <a:endParaRPr lang="et-EE" sz="1800" b="1" dirty="0" smtClean="0">
              <a:solidFill>
                <a:srgbClr val="E4067E"/>
              </a:solidFill>
              <a:latin typeface="Verdana" panose="020B0604030504040204" pitchFamily="34" charset="0"/>
            </a:endParaRPr>
          </a:p>
          <a:p>
            <a:pPr lvl="1"/>
            <a:r>
              <a:rPr lang="et-EE" sz="1800" b="1" dirty="0" smtClean="0">
                <a:solidFill>
                  <a:srgbClr val="E4067E"/>
                </a:solidFill>
                <a:latin typeface="Verdana" panose="020B0604030504040204" pitchFamily="34" charset="0"/>
              </a:rPr>
              <a:t>Taltech.ee</a:t>
            </a:r>
            <a:endParaRPr lang="et-EE" dirty="0" smtClean="0"/>
          </a:p>
        </p:txBody>
      </p:sp>
      <p:pic>
        <p:nvPicPr>
          <p:cNvPr id="9" name="Picture 3" descr="C:\Users\ipihu\Desktop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3" y="1957388"/>
            <a:ext cx="183713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756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aslaid ar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" y="0"/>
            <a:ext cx="9140876" cy="6858000"/>
          </a:xfrm>
          <a:prstGeom prst="rect">
            <a:avLst/>
          </a:prstGeom>
        </p:spPr>
      </p:pic>
      <p:pic>
        <p:nvPicPr>
          <p:cNvPr id="17" name="Picture 3" descr="C:\Users\ipihu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1966097"/>
            <a:ext cx="183713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-992188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628650" y="4797426"/>
            <a:ext cx="6669297" cy="8528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cap="all" baseline="0">
                <a:solidFill>
                  <a:schemeClr val="accent3"/>
                </a:solidFill>
                <a:latin typeface="Verdana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5865963"/>
            <a:ext cx="3553901" cy="7079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chemeClr val="accent2"/>
                </a:solidFill>
                <a:latin typeface="Verdana" charset="0"/>
              </a:defRPr>
            </a:lvl1pPr>
          </a:lstStyle>
          <a:p>
            <a:pPr lvl="0"/>
            <a:r>
              <a:rPr lang="et-EE" dirty="0" smtClean="0"/>
              <a:t>Redigeeri juhtslaidi </a:t>
            </a:r>
            <a:br>
              <a:rPr lang="et-EE" dirty="0" smtClean="0"/>
            </a:br>
            <a:r>
              <a:rPr lang="et-EE" dirty="0" smtClean="0"/>
              <a:t>tekstilaade</a:t>
            </a:r>
          </a:p>
        </p:txBody>
      </p:sp>
      <p:pic>
        <p:nvPicPr>
          <p:cNvPr id="7" name="Pil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" y="0"/>
            <a:ext cx="9140876" cy="6858000"/>
          </a:xfrm>
          <a:prstGeom prst="rect">
            <a:avLst/>
          </a:prstGeom>
        </p:spPr>
      </p:pic>
      <p:pic>
        <p:nvPicPr>
          <p:cNvPr id="8" name="Picture 3" descr="C:\Users\ipihu\Desktop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2" y="1966097"/>
            <a:ext cx="183713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2" y="-992188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8037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9568" y="549275"/>
            <a:ext cx="7870888" cy="810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accent2"/>
                </a:solidFill>
                <a:latin typeface="Verdana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text styles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1628775" y="1628775"/>
            <a:ext cx="6601682" cy="4716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1767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2" orient="horz" pos="1026" userDrawn="1">
          <p15:clr>
            <a:srgbClr val="FBAE40"/>
          </p15:clr>
        </p15:guide>
        <p15:guide id="3" pos="1368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ja gra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9569" y="549275"/>
            <a:ext cx="7870888" cy="80277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accent2"/>
                </a:solidFill>
                <a:latin typeface="Verdana" charset="0"/>
              </a:defRPr>
            </a:lvl1pPr>
            <a:lvl2pPr>
              <a:defRPr sz="2500"/>
            </a:lvl2pPr>
          </a:lstStyle>
          <a:p>
            <a:pPr lvl="0"/>
            <a:r>
              <a:rPr lang="en-US" dirty="0" smtClean="0"/>
              <a:t>Click to edit Master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text styles</a:t>
            </a:r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1628775" y="3042304"/>
            <a:ext cx="6592833" cy="330293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1628775" y="2144994"/>
            <a:ext cx="6592833" cy="777668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tx1"/>
                </a:solidFill>
                <a:latin typeface="Verdana" charset="0"/>
              </a:defRPr>
            </a:lvl1pPr>
            <a:lvl2pPr marL="685800" indent="-228600">
              <a:buFont typeface="Verdana" panose="020B0604030504040204" pitchFamily="34" charset="0"/>
              <a:buChar char="–"/>
              <a:defRPr sz="1400">
                <a:solidFill>
                  <a:schemeClr val="tx1"/>
                </a:solidFill>
              </a:defRPr>
            </a:lvl2pPr>
            <a:lvl3pPr marL="1143000" indent="-228600">
              <a:buFont typeface="Verdana" panose="020B0604030504040204" pitchFamily="34" charset="0"/>
              <a:buChar char="–"/>
              <a:defRPr sz="1200"/>
            </a:lvl3pPr>
            <a:lvl4pPr marL="1371600" indent="0">
              <a:buFont typeface="Verdana" panose="020B0604030504040204" pitchFamily="34" charset="0"/>
              <a:buNone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1628775" y="1628776"/>
            <a:ext cx="6592833" cy="41366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421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2" orient="horz" pos="1026" userDrawn="1">
          <p15:clr>
            <a:srgbClr val="FBAE40"/>
          </p15:clr>
        </p15:guide>
        <p15:guide id="3" orient="horz" pos="3997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9569" y="549276"/>
            <a:ext cx="7992665" cy="81088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accent2"/>
                </a:solidFill>
                <a:latin typeface="Verdana" charset="0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1628775" y="1628776"/>
            <a:ext cx="6723459" cy="388032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4F4C4E"/>
                </a:solidFill>
                <a:latin typeface="Verdana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628775" y="2196270"/>
            <a:ext cx="6723460" cy="4148969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35592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2" orient="horz" pos="3997" userDrawn="1">
          <p15:clr>
            <a:srgbClr val="FBAE40"/>
          </p15:clr>
        </p15:guide>
        <p15:guide id="3" orient="horz" pos="1026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ja graaf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9570" y="549275"/>
            <a:ext cx="4533003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accent2"/>
                </a:solidFill>
                <a:latin typeface="Verdana" charset="0"/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styles</a:t>
            </a:r>
          </a:p>
        </p:txBody>
      </p:sp>
      <p:sp>
        <p:nvSpPr>
          <p:cNvPr id="12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5166123" y="549275"/>
            <a:ext cx="3186113" cy="5795963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1628776" y="1628776"/>
            <a:ext cx="3263798" cy="4716462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4F4C4E"/>
                </a:solidFill>
                <a:latin typeface="Verdana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7222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4339" userDrawn="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j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9569" y="549275"/>
            <a:ext cx="4533005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accent2"/>
                </a:solidFill>
                <a:latin typeface="Verdana" charset="0"/>
              </a:defRPr>
            </a:lvl1pPr>
            <a:lvl2pPr>
              <a:defRPr sz="2200" b="1" i="0"/>
            </a:lvl2pPr>
          </a:lstStyle>
          <a:p>
            <a:pPr lvl="0"/>
            <a:r>
              <a:rPr lang="en-US" dirty="0" smtClean="0"/>
              <a:t>Click to edit Master text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1628776" y="1628776"/>
            <a:ext cx="3263798" cy="4716462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4F4C4E"/>
                </a:solidFill>
                <a:latin typeface="Verdana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5166123" y="549275"/>
            <a:ext cx="3186113" cy="5795963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9501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4339" userDrawn="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graafik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1628776" y="5204390"/>
            <a:ext cx="3263798" cy="1140849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4F4C4E"/>
                </a:solidFill>
                <a:latin typeface="Verdana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9568" y="558471"/>
            <a:ext cx="7992961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accent2"/>
                </a:solidFill>
                <a:latin typeface="Verdana" charset="0"/>
              </a:defRPr>
            </a:lvl1pPr>
          </a:lstStyle>
          <a:p>
            <a:pPr lvl="0"/>
            <a:r>
              <a:rPr lang="en-US" dirty="0" smtClean="0"/>
              <a:t>Click to edit Master text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5166123" y="5204390"/>
            <a:ext cx="3186407" cy="1140849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4F4C4E"/>
                </a:solidFill>
                <a:latin typeface="Verdana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2"/>
          </p:nvPr>
        </p:nvSpPr>
        <p:spPr>
          <a:xfrm>
            <a:off x="1628776" y="1628776"/>
            <a:ext cx="3263504" cy="333633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23"/>
          </p:nvPr>
        </p:nvSpPr>
        <p:spPr>
          <a:xfrm>
            <a:off x="5166122" y="1628776"/>
            <a:ext cx="3186113" cy="3336331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0557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4586FFE1-FDD2-4357-93B6-51ED1C032C7E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26/10/18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551F1E17-2E68-4C6D-B6D6-80908119F2DA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m pi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1628775" y="549275"/>
            <a:ext cx="3831988" cy="5795963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0" name="Picture Placeholder 19"/>
          <p:cNvSpPr>
            <a:spLocks noGrp="1"/>
          </p:cNvSpPr>
          <p:nvPr>
            <p:ph type="pic" sz="quarter" idx="19"/>
          </p:nvPr>
        </p:nvSpPr>
        <p:spPr>
          <a:xfrm>
            <a:off x="5633815" y="3459345"/>
            <a:ext cx="2718421" cy="2885893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20"/>
          </p:nvPr>
        </p:nvSpPr>
        <p:spPr>
          <a:xfrm>
            <a:off x="5633815" y="549275"/>
            <a:ext cx="2718421" cy="2709564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4787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9569" y="551545"/>
            <a:ext cx="7992666" cy="83666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accent2"/>
                </a:solidFill>
                <a:latin typeface="Verdana" charset="0"/>
              </a:defRPr>
            </a:lvl1pPr>
            <a:lvl2pPr>
              <a:defRPr sz="2500" b="1" i="0"/>
            </a:lvl2pPr>
          </a:lstStyle>
          <a:p>
            <a:pPr lvl="0"/>
            <a:r>
              <a:rPr lang="en-US" dirty="0" smtClean="0"/>
              <a:t>Click to edit Master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text styles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23"/>
          </p:nvPr>
        </p:nvSpPr>
        <p:spPr>
          <a:xfrm>
            <a:off x="1628775" y="1628775"/>
            <a:ext cx="6723460" cy="4716463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bg1"/>
                </a:solidFill>
                <a:latin typeface="Verdana" charset="0"/>
              </a:defRPr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99663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9569" y="549276"/>
            <a:ext cx="7992665" cy="84441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accent2"/>
                </a:solidFill>
                <a:latin typeface="Verdana" charset="0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1628775" y="1628776"/>
            <a:ext cx="6723459" cy="627315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4F4C4E"/>
                </a:solidFill>
                <a:latin typeface="Verdana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628776" y="2491176"/>
            <a:ext cx="6723458" cy="3854063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2270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" y="0"/>
            <a:ext cx="9140876" cy="6858000"/>
          </a:xfrm>
          <a:prstGeom prst="rect">
            <a:avLst/>
          </a:prstGeom>
        </p:spPr>
      </p:pic>
      <p:pic>
        <p:nvPicPr>
          <p:cNvPr id="8" name="Picture 3" descr="C:\Users\ipihu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1957388"/>
            <a:ext cx="183713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30666" y="4813636"/>
            <a:ext cx="7621569" cy="13254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cap="all" baseline="0">
                <a:solidFill>
                  <a:schemeClr val="accent3"/>
                </a:solidFill>
                <a:latin typeface="Verdana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6839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imane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" y="0"/>
            <a:ext cx="9140876" cy="6858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-992188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01058" y="4770911"/>
            <a:ext cx="7619583" cy="199612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cap="all" baseline="0">
                <a:solidFill>
                  <a:schemeClr val="accent3"/>
                </a:solidFill>
                <a:latin typeface="Verdana" charset="0"/>
              </a:defRPr>
            </a:lvl1pPr>
            <a:lvl2pPr marL="0" indent="0">
              <a:spcBef>
                <a:spcPts val="1000"/>
              </a:spcBef>
              <a:buFontTx/>
              <a:buNone/>
              <a:defRPr sz="1600" b="0">
                <a:solidFill>
                  <a:schemeClr val="accent2"/>
                </a:solidFill>
              </a:defRPr>
            </a:lvl2pPr>
          </a:lstStyle>
          <a:p>
            <a:pPr lvl="0"/>
            <a:r>
              <a:rPr lang="et-EE" dirty="0" smtClean="0"/>
              <a:t>Tallinna tehnikaülikool</a:t>
            </a:r>
          </a:p>
          <a:p>
            <a:pPr lvl="1"/>
            <a:r>
              <a:rPr lang="et-EE" dirty="0" smtClean="0"/>
              <a:t>Ehitajate tee 5, 19086 Tallinn, Tel 620 2002 (E-R 8,30–17.00)</a:t>
            </a:r>
            <a:endParaRPr lang="et-EE" sz="1800" b="1" dirty="0" smtClean="0">
              <a:solidFill>
                <a:srgbClr val="E4067E"/>
              </a:solidFill>
              <a:latin typeface="Verdana" panose="020B0604030504040204" pitchFamily="34" charset="0"/>
            </a:endParaRPr>
          </a:p>
          <a:p>
            <a:pPr lvl="1"/>
            <a:r>
              <a:rPr lang="et-EE" sz="1800" b="1" dirty="0" smtClean="0">
                <a:solidFill>
                  <a:srgbClr val="E4067E"/>
                </a:solidFill>
                <a:latin typeface="Verdana" panose="020B0604030504040204" pitchFamily="34" charset="0"/>
              </a:rPr>
              <a:t>Taltech.ee</a:t>
            </a:r>
            <a:endParaRPr lang="et-EE" dirty="0" smtClean="0"/>
          </a:p>
        </p:txBody>
      </p:sp>
      <p:pic>
        <p:nvPicPr>
          <p:cNvPr id="9" name="Picture 3" descr="C:\Users\ipihu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1957388"/>
            <a:ext cx="183713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138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BCC86D10-37B2-4B60-A0AA-817F44483B07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26/10/18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46BFF07-E04F-4C9A-B4D7-038BF164F6EC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45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CCAFB06A-9C59-4026-B532-6699999DE098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26/10/18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1DC2259-8BBA-4F38-B426-BB043E602F4D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45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2.xml"/><Relationship Id="rId3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2.xml"/><Relationship Id="rId13" Type="http://schemas.openxmlformats.org/officeDocument/2006/relationships/theme" Target="../theme/theme6.xml"/><Relationship Id="rId14" Type="http://schemas.openxmlformats.org/officeDocument/2006/relationships/image" Target="../media/image5.png"/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8.xml"/><Relationship Id="rId9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14" Type="http://schemas.openxmlformats.org/officeDocument/2006/relationships/image" Target="../media/image5.png"/><Relationship Id="rId1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9.xml"/><Relationship Id="rId8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pt_sisupohi.gi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676402" y="457200"/>
            <a:ext cx="62277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smtClean="0"/>
              <a:t>Klõpsake tiitlilaadi muutmiseks</a:t>
            </a:r>
            <a:endParaRPr lang="en-US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76402" y="1905000"/>
            <a:ext cx="6227763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2028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1" r:id="rId2"/>
    <p:sldLayoutId id="2147483712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/>
          <a:ea typeface="Verdana" pitchFamily="34" charset="0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5" t="19052" r="15651" b="26172"/>
          <a:stretch/>
        </p:blipFill>
        <p:spPr>
          <a:xfrm>
            <a:off x="346752" y="5732251"/>
            <a:ext cx="81390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4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634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3" pos="1368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6" orient="horz" pos="34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9FBB5-346F-46A7-80CA-4E004F8B16B7}" type="datetimeFigureOut">
              <a:rPr lang="et-EE" smtClean="0"/>
              <a:t>26/10/18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67BC5-15D0-48C6-BF03-F7E8030196F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45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3ABF7-B9D0-45DA-B6A2-841E42102969}" type="datetimeFigureOut">
              <a:rPr lang="et-EE" smtClean="0"/>
              <a:t>26/10/18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85E4-2B89-4C02-B299-14796329214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5066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41381-C027-42FF-85BA-8EAFEB6E33D6}" type="datetimeFigureOut">
              <a:rPr lang="et-EE" smtClean="0"/>
              <a:t>26/10/18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3EC88-2BB3-4362-A946-F741BFC38D9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5719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5" t="19052" r="15651" b="26172"/>
          <a:stretch/>
        </p:blipFill>
        <p:spPr>
          <a:xfrm>
            <a:off x="346752" y="5732251"/>
            <a:ext cx="81390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634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3" pos="1368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6" orient="horz" pos="346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5" t="19052" r="15651" b="26172"/>
          <a:stretch/>
        </p:blipFill>
        <p:spPr>
          <a:xfrm>
            <a:off x="346751" y="5732251"/>
            <a:ext cx="813904" cy="64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3634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3" pos="1368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6" orient="horz" pos="3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ttu.ee/wiki/show/et:dokumendid:personalitoo:terviktekstid:akadeemilise_eetika_koodeks" TargetMode="External"/><Relationship Id="rId4" Type="http://schemas.openxmlformats.org/officeDocument/2006/relationships/hyperlink" Target="https://portal.ttu.ee/wiki/show/et:dokumendid:teadus-arendustoo:terviktekstid:doktorioppe_hea_tava" TargetMode="External"/><Relationship Id="rId5" Type="http://schemas.openxmlformats.org/officeDocument/2006/relationships/hyperlink" Target="https://upload.ttu.ee/show/file/V7P5SX:4d45ce9bcfbe696ba5b0664f94637ca2.pdf" TargetMode="External"/><Relationship Id="rId6" Type="http://schemas.openxmlformats.org/officeDocument/2006/relationships/hyperlink" Target="https://upload.ttu.ee/show/file/V7P5SX:643c170bcca019cd6f26c91e065efa22.pdf" TargetMode="External"/><Relationship Id="rId7" Type="http://schemas.openxmlformats.org/officeDocument/2006/relationships/hyperlink" Target="http://www.akadeemia.ee/_repository/file/ALUSDOKUD/Eetikakoodeks2002.pdf" TargetMode="External"/><Relationship Id="rId8" Type="http://schemas.openxmlformats.org/officeDocument/2006/relationships/hyperlink" Target="http://www.akadeemia.ee/_repository/File/ALUSDOKUD/HARTAest.pdf" TargetMode="External"/><Relationship Id="rId9" Type="http://schemas.openxmlformats.org/officeDocument/2006/relationships/hyperlink" Target="https://www.ttu.ee/teadustoo/ta-korraldus/aruanded/hea-teadustava-raamdokument/" TargetMode="External"/><Relationship Id="rId10" Type="http://schemas.openxmlformats.org/officeDocument/2006/relationships/hyperlink" Target="https://portal.ttu.ee/wiki/show/et:dokumendid:hea_tava:huvide_konflikt" TargetMode="External"/><Relationship Id="rId11" Type="http://schemas.openxmlformats.org/officeDocument/2006/relationships/hyperlink" Target="https://upload.ttu.ee/show/file/V7P5SX:09a22ba9bfa567e11eec84284290cf51.pdf" TargetMode="External"/><Relationship Id="rId1" Type="http://schemas.openxmlformats.org/officeDocument/2006/relationships/slideLayout" Target="../slideLayouts/slideLayout64.xml"/><Relationship Id="rId2" Type="http://schemas.openxmlformats.org/officeDocument/2006/relationships/hyperlink" Target="https://portal.ttu.ee/wiki/show/et:dokumendid:hea_tava:mai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971600" y="3429000"/>
            <a:ext cx="6326347" cy="1584177"/>
          </a:xfrm>
        </p:spPr>
        <p:txBody>
          <a:bodyPr/>
          <a:lstStyle/>
          <a:p>
            <a:r>
              <a:rPr lang="en-US" dirty="0" err="1" smtClean="0"/>
              <a:t>Millised</a:t>
            </a:r>
            <a:r>
              <a:rPr lang="en-US" dirty="0" smtClean="0"/>
              <a:t> </a:t>
            </a:r>
            <a:r>
              <a:rPr lang="en-US" dirty="0" err="1" smtClean="0"/>
              <a:t>eetika</a:t>
            </a:r>
            <a:r>
              <a:rPr lang="en-US" dirty="0" smtClean="0"/>
              <a:t> </a:t>
            </a:r>
            <a:r>
              <a:rPr lang="en-US" dirty="0" err="1" smtClean="0"/>
              <a:t>põhimõtted</a:t>
            </a:r>
            <a:r>
              <a:rPr lang="en-US" dirty="0" smtClean="0"/>
              <a:t> on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ohustatud</a:t>
            </a:r>
            <a:r>
              <a:rPr lang="en-US" dirty="0" smtClean="0"/>
              <a:t> </a:t>
            </a:r>
            <a:r>
              <a:rPr lang="en-US" dirty="0" err="1" smtClean="0"/>
              <a:t>tänapäeva</a:t>
            </a:r>
            <a:r>
              <a:rPr lang="en-US" dirty="0" smtClean="0"/>
              <a:t> </a:t>
            </a:r>
            <a:r>
              <a:rPr lang="en-US" dirty="0" err="1" smtClean="0"/>
              <a:t>teadusmaailmas</a:t>
            </a:r>
            <a:r>
              <a:rPr lang="en-US" dirty="0" smtClean="0"/>
              <a:t>?</a:t>
            </a:r>
          </a:p>
          <a:p>
            <a:endParaRPr lang="et-E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1561" y="5445225"/>
            <a:ext cx="3570992" cy="1128718"/>
          </a:xfrm>
        </p:spPr>
        <p:txBody>
          <a:bodyPr/>
          <a:lstStyle/>
          <a:p>
            <a:r>
              <a:rPr lang="en-US" dirty="0" smtClean="0"/>
              <a:t>Prof. </a:t>
            </a:r>
            <a:r>
              <a:rPr lang="en-US" dirty="0" smtClean="0"/>
              <a:t>TANEL </a:t>
            </a:r>
            <a:r>
              <a:rPr lang="en-US" dirty="0" smtClean="0"/>
              <a:t>KERIKMÄE</a:t>
            </a:r>
          </a:p>
          <a:p>
            <a:r>
              <a:rPr lang="en-US" dirty="0" err="1" smtClean="0"/>
              <a:t>Eetikakomisjoni</a:t>
            </a:r>
            <a:r>
              <a:rPr lang="en-US" dirty="0" smtClean="0"/>
              <a:t> </a:t>
            </a:r>
            <a:r>
              <a:rPr lang="en-US" dirty="0" err="1" smtClean="0"/>
              <a:t>esimees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620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TÄNAN KUULAMAST!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 smtClean="0"/>
              <a:t>The </a:t>
            </a:r>
            <a:r>
              <a:rPr lang="en-US" sz="3200" dirty="0"/>
              <a:t>first step in the evolution of ethics is a sense of solidarity with other human beings.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Albert </a:t>
            </a:r>
            <a:r>
              <a:rPr lang="en-US" sz="3200" dirty="0"/>
              <a:t>Schweitzer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5878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AKADEEMILINE EETIKA TALTECH</a:t>
            </a:r>
            <a:r>
              <a:rPr lang="en-US" dirty="0"/>
              <a:t> </a:t>
            </a:r>
            <a:r>
              <a:rPr lang="en-US" dirty="0" smtClean="0"/>
              <a:t>PRAKTIKAS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55576" y="1556793"/>
            <a:ext cx="7474881" cy="4788446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https://portal.ttu.ee/wiki/show/et:dokumendid:hea_tava:</a:t>
            </a:r>
            <a:r>
              <a:rPr lang="en-US" dirty="0" smtClean="0">
                <a:hlinkClick r:id="rId2"/>
              </a:rPr>
              <a:t>main</a:t>
            </a:r>
            <a:endParaRPr lang="en-US" dirty="0"/>
          </a:p>
          <a:p>
            <a:r>
              <a:rPr lang="en-US" dirty="0" smtClean="0">
                <a:hlinkClick r:id="rId3"/>
              </a:rPr>
              <a:t>Akadeemilise </a:t>
            </a:r>
            <a:r>
              <a:rPr lang="en-US" dirty="0">
                <a:hlinkClick r:id="rId3"/>
              </a:rPr>
              <a:t>eetika koodeks</a:t>
            </a:r>
            <a:endParaRPr lang="en-US" dirty="0"/>
          </a:p>
          <a:p>
            <a:r>
              <a:rPr lang="en-US" dirty="0">
                <a:hlinkClick r:id="rId4"/>
              </a:rPr>
              <a:t>Doktoriõppe hea tava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5"/>
              </a:rPr>
              <a:t>Eesti ülikoolide kvaliteedi hea tava lepe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6"/>
              </a:rPr>
              <a:t>Kõrgkoolide rahvusvahelistumise heade tavade lepe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7"/>
              </a:rPr>
              <a:t>Eesti teadlaste eetikakoodeks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8"/>
              </a:rPr>
              <a:t>Euroopa teadlaste harta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9"/>
              </a:rPr>
              <a:t>Hea teadustava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10"/>
              </a:rPr>
              <a:t>Huvide konflikti vältimise ja korruptsiooni ennetamise kord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11"/>
              </a:rPr>
              <a:t>Akadeemilise eetika ning töösuhete alaste konfliktide lahendamine</a:t>
            </a:r>
            <a:endParaRPr lang="en-US" dirty="0"/>
          </a:p>
          <a:p>
            <a:endParaRPr lang="en-US" dirty="0"/>
          </a:p>
          <a:p>
            <a:r>
              <a:rPr lang="en-US" dirty="0" err="1" smtClean="0"/>
              <a:t>TalTech</a:t>
            </a:r>
            <a:r>
              <a:rPr lang="en-US" dirty="0" smtClean="0"/>
              <a:t> </a:t>
            </a:r>
            <a:r>
              <a:rPr lang="en-US" dirty="0" err="1" smtClean="0"/>
              <a:t>hea</a:t>
            </a:r>
            <a:r>
              <a:rPr lang="en-US" dirty="0" smtClean="0"/>
              <a:t> </a:t>
            </a:r>
            <a:r>
              <a:rPr lang="en-US" dirty="0" err="1" smtClean="0"/>
              <a:t>akadeemiline</a:t>
            </a:r>
            <a:r>
              <a:rPr lang="en-US" dirty="0" smtClean="0"/>
              <a:t> </a:t>
            </a:r>
            <a:r>
              <a:rPr lang="en-US" dirty="0" err="1" smtClean="0"/>
              <a:t>tava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 smtClean="0"/>
              <a:t>Esitab</a:t>
            </a:r>
            <a:r>
              <a:rPr lang="en-US" dirty="0" smtClean="0"/>
              <a:t> </a:t>
            </a:r>
            <a:r>
              <a:rPr lang="en-US" dirty="0" err="1" smtClean="0"/>
              <a:t>põhimõtted</a:t>
            </a:r>
            <a:r>
              <a:rPr lang="en-US" dirty="0" smtClean="0"/>
              <a:t> </a:t>
            </a:r>
            <a:r>
              <a:rPr lang="en-US" dirty="0" err="1" smtClean="0"/>
              <a:t>kõigi</a:t>
            </a:r>
            <a:r>
              <a:rPr lang="en-US" dirty="0" smtClean="0"/>
              <a:t> </a:t>
            </a:r>
            <a:r>
              <a:rPr lang="en-US" dirty="0" err="1" smtClean="0"/>
              <a:t>osapoolte</a:t>
            </a:r>
            <a:r>
              <a:rPr lang="en-US" dirty="0" smtClean="0"/>
              <a:t> </a:t>
            </a:r>
            <a:r>
              <a:rPr lang="en-US" dirty="0" err="1" smtClean="0"/>
              <a:t>võrdsusest</a:t>
            </a:r>
            <a:r>
              <a:rPr lang="en-US" dirty="0" smtClean="0"/>
              <a:t> </a:t>
            </a:r>
            <a:r>
              <a:rPr lang="en-US" dirty="0" err="1" smtClean="0"/>
              <a:t>lähtuvalt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sekkuta</a:t>
            </a:r>
            <a:r>
              <a:rPr lang="en-US" dirty="0" smtClean="0"/>
              <a:t> </a:t>
            </a:r>
            <a:r>
              <a:rPr lang="en-US" dirty="0" err="1" smtClean="0"/>
              <a:t>töövaidlussuhetesse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Eetikakomisjon</a:t>
            </a:r>
            <a:r>
              <a:rPr lang="en-US" dirty="0" smtClean="0"/>
              <a:t> </a:t>
            </a:r>
            <a:r>
              <a:rPr lang="en-US" dirty="0" err="1" smtClean="0"/>
              <a:t>menetleb</a:t>
            </a:r>
            <a:r>
              <a:rPr lang="en-US" dirty="0" smtClean="0"/>
              <a:t> </a:t>
            </a:r>
            <a:r>
              <a:rPr lang="en-US" dirty="0" err="1" smtClean="0"/>
              <a:t>kaasusi</a:t>
            </a:r>
            <a:r>
              <a:rPr lang="en-US" dirty="0" smtClean="0"/>
              <a:t> </a:t>
            </a:r>
            <a:r>
              <a:rPr lang="en-US" dirty="0" err="1" smtClean="0"/>
              <a:t>vaid</a:t>
            </a:r>
            <a:r>
              <a:rPr lang="en-US" dirty="0" smtClean="0"/>
              <a:t> </a:t>
            </a:r>
            <a:r>
              <a:rPr lang="en-US" dirty="0" err="1" smtClean="0"/>
              <a:t>pärast</a:t>
            </a:r>
            <a:r>
              <a:rPr lang="en-US" dirty="0" smtClean="0"/>
              <a:t> </a:t>
            </a:r>
            <a:r>
              <a:rPr lang="en-US" dirty="0" err="1" smtClean="0"/>
              <a:t>nende</a:t>
            </a:r>
            <a:r>
              <a:rPr lang="en-US" dirty="0" smtClean="0"/>
              <a:t> </a:t>
            </a:r>
            <a:r>
              <a:rPr lang="en-US" dirty="0" err="1" smtClean="0"/>
              <a:t>arutelu</a:t>
            </a:r>
            <a:r>
              <a:rPr lang="en-US" dirty="0" smtClean="0"/>
              <a:t> </a:t>
            </a:r>
            <a:r>
              <a:rPr lang="en-US" dirty="0" err="1" smtClean="0"/>
              <a:t>akadeemilises</a:t>
            </a:r>
            <a:r>
              <a:rPr lang="en-US" dirty="0" smtClean="0"/>
              <a:t> </a:t>
            </a:r>
            <a:r>
              <a:rPr lang="en-US" dirty="0" err="1" smtClean="0"/>
              <a:t>struktuuriüksuses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09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TEADUS &amp; NEUTRAALSUS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images-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00808"/>
            <a:ext cx="6557873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43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OBJEKTIIVSUS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Uurimistöö</a:t>
            </a:r>
            <a:r>
              <a:rPr lang="en-US" dirty="0"/>
              <a:t> </a:t>
            </a:r>
            <a:r>
              <a:rPr lang="en-US" dirty="0" err="1"/>
              <a:t>teostaja</a:t>
            </a:r>
            <a:r>
              <a:rPr lang="en-US" dirty="0"/>
              <a:t> on </a:t>
            </a:r>
            <a:r>
              <a:rPr lang="en-US" dirty="0" err="1"/>
              <a:t>neutraalne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esinda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töös</a:t>
            </a:r>
            <a:r>
              <a:rPr lang="en-US" dirty="0"/>
              <a:t> </a:t>
            </a:r>
            <a:r>
              <a:rPr lang="en-US" dirty="0" err="1"/>
              <a:t>ühtegi</a:t>
            </a:r>
            <a:r>
              <a:rPr lang="en-US" dirty="0"/>
              <a:t> </a:t>
            </a:r>
            <a:r>
              <a:rPr lang="en-US" dirty="0" err="1"/>
              <a:t>ideoloogiat</a:t>
            </a:r>
            <a:r>
              <a:rPr lang="en-US" dirty="0"/>
              <a:t> </a:t>
            </a:r>
            <a:r>
              <a:rPr lang="en-US" dirty="0" err="1"/>
              <a:t>ega</a:t>
            </a:r>
            <a:r>
              <a:rPr lang="en-US" dirty="0"/>
              <a:t> </a:t>
            </a:r>
            <a:r>
              <a:rPr lang="en-US" dirty="0" err="1"/>
              <a:t>väljenda</a:t>
            </a:r>
            <a:r>
              <a:rPr lang="en-US" dirty="0"/>
              <a:t> </a:t>
            </a:r>
            <a:r>
              <a:rPr lang="en-US" dirty="0" err="1"/>
              <a:t>isiklikke</a:t>
            </a:r>
            <a:r>
              <a:rPr lang="en-US" dirty="0"/>
              <a:t> </a:t>
            </a:r>
            <a:r>
              <a:rPr lang="en-US" dirty="0" err="1"/>
              <a:t>poliitilisi</a:t>
            </a:r>
            <a:r>
              <a:rPr lang="en-US" dirty="0"/>
              <a:t> </a:t>
            </a:r>
            <a:r>
              <a:rPr lang="en-US" dirty="0" err="1"/>
              <a:t>seisukohti</a:t>
            </a:r>
            <a:r>
              <a:rPr lang="en-US" dirty="0"/>
              <a:t>, </a:t>
            </a:r>
            <a:r>
              <a:rPr lang="en-US" dirty="0" err="1"/>
              <a:t>mis</a:t>
            </a:r>
            <a:r>
              <a:rPr lang="en-US" dirty="0"/>
              <a:t> </a:t>
            </a:r>
            <a:r>
              <a:rPr lang="en-US" dirty="0" err="1"/>
              <a:t>vastanduksid</a:t>
            </a:r>
            <a:r>
              <a:rPr lang="en-US" dirty="0"/>
              <a:t> </a:t>
            </a:r>
            <a:r>
              <a:rPr lang="en-US" dirty="0" err="1"/>
              <a:t>teadusliku</a:t>
            </a:r>
            <a:r>
              <a:rPr lang="en-US" dirty="0"/>
              <a:t> </a:t>
            </a:r>
            <a:r>
              <a:rPr lang="en-US" dirty="0" err="1"/>
              <a:t>meetodi</a:t>
            </a:r>
            <a:r>
              <a:rPr lang="en-US" dirty="0"/>
              <a:t> </a:t>
            </a:r>
            <a:r>
              <a:rPr lang="en-US" dirty="0" err="1"/>
              <a:t>objektiivsusele</a:t>
            </a:r>
            <a:r>
              <a:rPr lang="en-US" dirty="0"/>
              <a:t>. </a:t>
            </a:r>
            <a:r>
              <a:rPr lang="en-US" dirty="0" err="1"/>
              <a:t>Samuti</a:t>
            </a:r>
            <a:r>
              <a:rPr lang="en-US" dirty="0"/>
              <a:t> </a:t>
            </a:r>
            <a:r>
              <a:rPr lang="en-US" dirty="0" err="1"/>
              <a:t>tuleb</a:t>
            </a:r>
            <a:r>
              <a:rPr lang="en-US" dirty="0"/>
              <a:t> </a:t>
            </a:r>
            <a:r>
              <a:rPr lang="en-US" dirty="0" err="1"/>
              <a:t>interdistsiplinaarsust</a:t>
            </a:r>
            <a:r>
              <a:rPr lang="en-US" dirty="0"/>
              <a:t> </a:t>
            </a:r>
            <a:r>
              <a:rPr lang="en-US" dirty="0" err="1"/>
              <a:t>toetava</a:t>
            </a:r>
            <a:r>
              <a:rPr lang="en-US" dirty="0"/>
              <a:t> </a:t>
            </a:r>
            <a:r>
              <a:rPr lang="en-US" dirty="0" err="1"/>
              <a:t>ülikoolipere</a:t>
            </a:r>
            <a:r>
              <a:rPr lang="en-US" dirty="0"/>
              <a:t> </a:t>
            </a:r>
            <a:r>
              <a:rPr lang="en-US" dirty="0" err="1"/>
              <a:t>liikmetel</a:t>
            </a:r>
            <a:r>
              <a:rPr lang="en-US" dirty="0"/>
              <a:t> </a:t>
            </a:r>
            <a:r>
              <a:rPr lang="en-US" dirty="0" err="1"/>
              <a:t>hoiduda</a:t>
            </a:r>
            <a:r>
              <a:rPr lang="en-US" dirty="0"/>
              <a:t> </a:t>
            </a:r>
            <a:r>
              <a:rPr lang="en-US" dirty="0" err="1"/>
              <a:t>üleolevast</a:t>
            </a:r>
            <a:r>
              <a:rPr lang="en-US" dirty="0"/>
              <a:t> </a:t>
            </a:r>
            <a:r>
              <a:rPr lang="en-US" dirty="0" err="1"/>
              <a:t>suhtumisest</a:t>
            </a:r>
            <a:r>
              <a:rPr lang="en-US" dirty="0"/>
              <a:t> </a:t>
            </a:r>
            <a:r>
              <a:rPr lang="en-US" dirty="0" err="1"/>
              <a:t>teise</a:t>
            </a:r>
            <a:r>
              <a:rPr lang="en-US" dirty="0"/>
              <a:t> </a:t>
            </a:r>
            <a:r>
              <a:rPr lang="en-US" dirty="0" err="1"/>
              <a:t>distsipliini</a:t>
            </a:r>
            <a:r>
              <a:rPr lang="en-US" dirty="0"/>
              <a:t> </a:t>
            </a:r>
            <a:r>
              <a:rPr lang="en-US" dirty="0" err="1"/>
              <a:t>esindajatesse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arvestada</a:t>
            </a:r>
            <a:r>
              <a:rPr lang="en-US" dirty="0"/>
              <a:t> </a:t>
            </a:r>
            <a:r>
              <a:rPr lang="en-US" dirty="0" err="1"/>
              <a:t>nii</a:t>
            </a:r>
            <a:r>
              <a:rPr lang="en-US" dirty="0"/>
              <a:t> </a:t>
            </a:r>
            <a:r>
              <a:rPr lang="en-US" dirty="0" err="1"/>
              <a:t>õppe</a:t>
            </a:r>
            <a:r>
              <a:rPr lang="en-US" dirty="0"/>
              <a:t>-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teadustöö</a:t>
            </a:r>
            <a:r>
              <a:rPr lang="en-US" dirty="0"/>
              <a:t> </a:t>
            </a:r>
            <a:r>
              <a:rPr lang="en-US" dirty="0" err="1"/>
              <a:t>ajalooliselt</a:t>
            </a:r>
            <a:r>
              <a:rPr lang="en-US" dirty="0"/>
              <a:t> </a:t>
            </a:r>
            <a:r>
              <a:rPr lang="en-US" dirty="0" err="1"/>
              <a:t>väljakujunenud</a:t>
            </a:r>
            <a:r>
              <a:rPr lang="en-US" dirty="0"/>
              <a:t> </a:t>
            </a:r>
            <a:r>
              <a:rPr lang="en-US" dirty="0" err="1"/>
              <a:t>eripäradega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Probleemid</a:t>
            </a:r>
            <a:r>
              <a:rPr lang="en-US" dirty="0" smtClean="0"/>
              <a:t>: 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Nii</a:t>
            </a:r>
            <a:r>
              <a:rPr lang="en-US" dirty="0" smtClean="0"/>
              <a:t> </a:t>
            </a:r>
            <a:r>
              <a:rPr lang="en-US" dirty="0" err="1" smtClean="0"/>
              <a:t>õppejõudude</a:t>
            </a:r>
            <a:r>
              <a:rPr lang="en-US" dirty="0" smtClean="0"/>
              <a:t> </a:t>
            </a:r>
            <a:r>
              <a:rPr lang="en-US" dirty="0" err="1" smtClean="0"/>
              <a:t>kui</a:t>
            </a:r>
            <a:r>
              <a:rPr lang="en-US" dirty="0" smtClean="0"/>
              <a:t> </a:t>
            </a:r>
            <a:r>
              <a:rPr lang="en-US" dirty="0" err="1" smtClean="0"/>
              <a:t>üliõpilaste</a:t>
            </a:r>
            <a:r>
              <a:rPr lang="en-US" dirty="0" smtClean="0"/>
              <a:t> </a:t>
            </a:r>
            <a:r>
              <a:rPr lang="en-US" dirty="0" err="1" smtClean="0"/>
              <a:t>kuuluvus</a:t>
            </a:r>
            <a:r>
              <a:rPr lang="en-US" dirty="0" smtClean="0"/>
              <a:t> </a:t>
            </a:r>
            <a:r>
              <a:rPr lang="en-US" dirty="0" err="1" smtClean="0"/>
              <a:t>erinevaisse</a:t>
            </a:r>
            <a:r>
              <a:rPr lang="en-US" dirty="0" smtClean="0"/>
              <a:t> </a:t>
            </a:r>
            <a:r>
              <a:rPr lang="en-US" dirty="0" err="1" smtClean="0"/>
              <a:t>kultuuridesse</a:t>
            </a:r>
            <a:r>
              <a:rPr lang="en-US" dirty="0" smtClean="0"/>
              <a:t>, </a:t>
            </a:r>
            <a:r>
              <a:rPr lang="en-US" dirty="0" err="1" smtClean="0"/>
              <a:t>religioonidesse</a:t>
            </a:r>
            <a:r>
              <a:rPr lang="en-US" dirty="0" smtClean="0"/>
              <a:t>, </a:t>
            </a:r>
            <a:r>
              <a:rPr lang="en-US" dirty="0" err="1" smtClean="0"/>
              <a:t>poliitilistesse</a:t>
            </a:r>
            <a:r>
              <a:rPr lang="en-US" dirty="0" smtClean="0"/>
              <a:t> </a:t>
            </a:r>
            <a:r>
              <a:rPr lang="en-US" dirty="0" err="1" smtClean="0"/>
              <a:t>ühendustesse</a:t>
            </a:r>
            <a:r>
              <a:rPr lang="en-US" dirty="0" smtClean="0"/>
              <a:t> </a:t>
            </a:r>
            <a:r>
              <a:rPr lang="en-US" dirty="0" err="1" smtClean="0"/>
              <a:t>või</a:t>
            </a:r>
            <a:r>
              <a:rPr lang="en-US" dirty="0" smtClean="0"/>
              <a:t> </a:t>
            </a:r>
            <a:r>
              <a:rPr lang="en-US" dirty="0" err="1" smtClean="0"/>
              <a:t>vaenujalal</a:t>
            </a:r>
            <a:r>
              <a:rPr lang="en-US" dirty="0" smtClean="0"/>
              <a:t> </a:t>
            </a:r>
            <a:r>
              <a:rPr lang="en-US" dirty="0" err="1" smtClean="0"/>
              <a:t>olevaisse</a:t>
            </a:r>
            <a:r>
              <a:rPr lang="en-US" dirty="0" smtClean="0"/>
              <a:t> </a:t>
            </a:r>
            <a:r>
              <a:rPr lang="en-US" dirty="0" err="1" smtClean="0"/>
              <a:t>rahvustesse</a:t>
            </a:r>
            <a:r>
              <a:rPr lang="en-US" dirty="0" smtClean="0"/>
              <a:t> (</a:t>
            </a:r>
            <a:r>
              <a:rPr lang="en-US" dirty="0" err="1" smtClean="0"/>
              <a:t>Ukraina</a:t>
            </a:r>
            <a:r>
              <a:rPr lang="en-US" dirty="0" smtClean="0"/>
              <a:t> </a:t>
            </a:r>
            <a:r>
              <a:rPr lang="en-US" dirty="0" err="1" smtClean="0"/>
              <a:t>hübriidsõda</a:t>
            </a:r>
            <a:r>
              <a:rPr lang="en-US" dirty="0" smtClean="0"/>
              <a:t>, </a:t>
            </a:r>
            <a:r>
              <a:rPr lang="en-US" dirty="0" err="1" smtClean="0"/>
              <a:t>Kataloonia</a:t>
            </a:r>
            <a:r>
              <a:rPr lang="en-US" dirty="0" smtClean="0"/>
              <a:t> </a:t>
            </a:r>
            <a:r>
              <a:rPr lang="en-US" dirty="0" err="1" smtClean="0"/>
              <a:t>iseseisvumispüüe</a:t>
            </a:r>
            <a:r>
              <a:rPr lang="en-US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Poliitiliselt</a:t>
            </a:r>
            <a:r>
              <a:rPr lang="en-US" dirty="0" smtClean="0"/>
              <a:t> </a:t>
            </a:r>
            <a:r>
              <a:rPr lang="en-US" dirty="0" err="1" smtClean="0"/>
              <a:t>määratletud</a:t>
            </a:r>
            <a:r>
              <a:rPr lang="en-US" dirty="0" smtClean="0"/>
              <a:t> </a:t>
            </a:r>
            <a:r>
              <a:rPr lang="en-US" dirty="0" err="1" smtClean="0"/>
              <a:t>või</a:t>
            </a:r>
            <a:r>
              <a:rPr lang="en-US" dirty="0" smtClean="0"/>
              <a:t> </a:t>
            </a:r>
            <a:r>
              <a:rPr lang="en-US" dirty="0" err="1" smtClean="0"/>
              <a:t>keelustatud</a:t>
            </a:r>
            <a:r>
              <a:rPr lang="en-US" dirty="0" smtClean="0"/>
              <a:t> </a:t>
            </a:r>
            <a:r>
              <a:rPr lang="en-US" dirty="0" err="1" smtClean="0"/>
              <a:t>teadussuunad</a:t>
            </a:r>
            <a:r>
              <a:rPr lang="en-US" dirty="0" smtClean="0"/>
              <a:t> (</a:t>
            </a:r>
            <a:r>
              <a:rPr lang="en-US" dirty="0" err="1" smtClean="0"/>
              <a:t>Ungari</a:t>
            </a:r>
            <a:r>
              <a:rPr lang="en-US" dirty="0" smtClean="0"/>
              <a:t> </a:t>
            </a:r>
            <a:r>
              <a:rPr lang="en-US" dirty="0" err="1" smtClean="0"/>
              <a:t>soouringud</a:t>
            </a:r>
            <a:r>
              <a:rPr lang="en-US" dirty="0" smtClean="0"/>
              <a:t>, </a:t>
            </a:r>
            <a:r>
              <a:rPr lang="en-US" dirty="0" err="1" smtClean="0"/>
              <a:t>Vietnami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Kambodza</a:t>
            </a:r>
            <a:r>
              <a:rPr lang="en-US" dirty="0" smtClean="0"/>
              <a:t> </a:t>
            </a:r>
            <a:r>
              <a:rPr lang="en-US" dirty="0" err="1" smtClean="0"/>
              <a:t>näited</a:t>
            </a:r>
            <a:r>
              <a:rPr lang="en-US" dirty="0" smtClean="0"/>
              <a:t>)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Hard science </a:t>
            </a:r>
            <a:r>
              <a:rPr lang="en-US" dirty="0" err="1" smtClean="0"/>
              <a:t>vs</a:t>
            </a:r>
            <a:r>
              <a:rPr lang="en-US" dirty="0" smtClean="0"/>
              <a:t> soft science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interdistsiplinaarsuse</a:t>
            </a:r>
            <a:r>
              <a:rPr lang="en-US" dirty="0" smtClean="0"/>
              <a:t> </a:t>
            </a:r>
            <a:r>
              <a:rPr lang="en-US" dirty="0" err="1" smtClean="0"/>
              <a:t>eitamine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nt</a:t>
            </a:r>
            <a:r>
              <a:rPr lang="en-US" dirty="0" smtClean="0"/>
              <a:t> </a:t>
            </a:r>
            <a:r>
              <a:rPr lang="en-US" dirty="0" err="1" smtClean="0"/>
              <a:t>vaid</a:t>
            </a:r>
            <a:r>
              <a:rPr lang="en-US" dirty="0" smtClean="0"/>
              <a:t> </a:t>
            </a:r>
            <a:r>
              <a:rPr lang="en-US" dirty="0" err="1" smtClean="0"/>
              <a:t>kvantitatiivsete</a:t>
            </a:r>
            <a:r>
              <a:rPr lang="en-US" dirty="0" smtClean="0"/>
              <a:t> </a:t>
            </a:r>
            <a:r>
              <a:rPr lang="en-US" dirty="0" err="1" smtClean="0"/>
              <a:t>uurimismeetodite</a:t>
            </a:r>
            <a:r>
              <a:rPr lang="en-US" dirty="0" smtClean="0"/>
              <a:t> </a:t>
            </a:r>
            <a:r>
              <a:rPr lang="en-US" dirty="0" err="1" smtClean="0"/>
              <a:t>pidamine</a:t>
            </a:r>
            <a:r>
              <a:rPr lang="en-US" dirty="0" smtClean="0"/>
              <a:t> “</a:t>
            </a:r>
            <a:r>
              <a:rPr lang="en-US" dirty="0" err="1" smtClean="0"/>
              <a:t>õigeks</a:t>
            </a:r>
            <a:r>
              <a:rPr lang="en-US" dirty="0" smtClean="0"/>
              <a:t> </a:t>
            </a:r>
            <a:r>
              <a:rPr lang="en-US" dirty="0" err="1" smtClean="0"/>
              <a:t>teaduseks</a:t>
            </a:r>
            <a:r>
              <a:rPr lang="en-US" dirty="0" smtClean="0"/>
              <a:t>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474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AKADEEMILINE ORJAPIDAMINE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628774" y="1628775"/>
            <a:ext cx="6759649" cy="4968577"/>
          </a:xfrm>
        </p:spPr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uberhumor.com</a:t>
            </a:r>
            <a:r>
              <a:rPr lang="en-US" dirty="0"/>
              <a:t>/forward-slave</a:t>
            </a:r>
          </a:p>
        </p:txBody>
      </p:sp>
      <p:pic>
        <p:nvPicPr>
          <p:cNvPr id="4" name="Picture 3" descr="4L0vH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132856"/>
            <a:ext cx="4536504" cy="426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86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AUS AUTORLUS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Teadustöö</a:t>
            </a:r>
            <a:r>
              <a:rPr lang="en-US" dirty="0"/>
              <a:t> </a:t>
            </a:r>
            <a:r>
              <a:rPr lang="en-US" dirty="0" err="1"/>
              <a:t>tulemuste</a:t>
            </a:r>
            <a:r>
              <a:rPr lang="en-US" dirty="0"/>
              <a:t> </a:t>
            </a:r>
            <a:r>
              <a:rPr lang="en-US" dirty="0" err="1"/>
              <a:t>avaldamisel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rakendamisel</a:t>
            </a:r>
            <a:r>
              <a:rPr lang="en-US" dirty="0"/>
              <a:t> </a:t>
            </a:r>
            <a:r>
              <a:rPr lang="en-US" dirty="0" err="1"/>
              <a:t>arvestab</a:t>
            </a:r>
            <a:r>
              <a:rPr lang="en-US" dirty="0"/>
              <a:t> </a:t>
            </a:r>
            <a:r>
              <a:rPr lang="en-US" dirty="0" err="1"/>
              <a:t>teadlane</a:t>
            </a:r>
            <a:r>
              <a:rPr lang="en-US" dirty="0"/>
              <a:t> </a:t>
            </a:r>
            <a:r>
              <a:rPr lang="en-US" dirty="0" err="1"/>
              <a:t>kõigi</a:t>
            </a:r>
            <a:r>
              <a:rPr lang="en-US" dirty="0"/>
              <a:t> </a:t>
            </a:r>
            <a:r>
              <a:rPr lang="en-US" dirty="0" err="1"/>
              <a:t>teadustöösse</a:t>
            </a:r>
            <a:r>
              <a:rPr lang="en-US" dirty="0"/>
              <a:t> </a:t>
            </a:r>
            <a:r>
              <a:rPr lang="en-US" dirty="0" err="1"/>
              <a:t>panustanud</a:t>
            </a:r>
            <a:r>
              <a:rPr lang="en-US" dirty="0"/>
              <a:t> </a:t>
            </a:r>
            <a:r>
              <a:rPr lang="en-US" dirty="0" err="1"/>
              <a:t>teadlaste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koostööpartnerite</a:t>
            </a:r>
            <a:r>
              <a:rPr lang="en-US" dirty="0"/>
              <a:t> </a:t>
            </a:r>
            <a:r>
              <a:rPr lang="en-US" dirty="0" err="1"/>
              <a:t>huve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õigusi</a:t>
            </a:r>
            <a:r>
              <a:rPr lang="en-US" dirty="0"/>
              <a:t> </a:t>
            </a:r>
            <a:r>
              <a:rPr lang="en-US" dirty="0" err="1"/>
              <a:t>autorsuse</a:t>
            </a:r>
            <a:r>
              <a:rPr lang="en-US" dirty="0"/>
              <a:t>, </a:t>
            </a:r>
            <a:r>
              <a:rPr lang="en-US" dirty="0" err="1"/>
              <a:t>intellektuaalomandi</a:t>
            </a:r>
            <a:r>
              <a:rPr lang="en-US" dirty="0"/>
              <a:t>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tunnustamise</a:t>
            </a:r>
            <a:r>
              <a:rPr lang="en-US" dirty="0"/>
              <a:t> </a:t>
            </a:r>
            <a:r>
              <a:rPr lang="en-US" dirty="0" err="1"/>
              <a:t>küsimustes</a:t>
            </a:r>
            <a:r>
              <a:rPr lang="en-US" dirty="0"/>
              <a:t>. </a:t>
            </a:r>
            <a:r>
              <a:rPr lang="en-US" dirty="0" err="1"/>
              <a:t>Teadlane</a:t>
            </a:r>
            <a:r>
              <a:rPr lang="en-US" dirty="0"/>
              <a:t> </a:t>
            </a:r>
            <a:r>
              <a:rPr lang="en-US" dirty="0" err="1"/>
              <a:t>lepib</a:t>
            </a:r>
            <a:r>
              <a:rPr lang="en-US" dirty="0"/>
              <a:t> </a:t>
            </a:r>
            <a:r>
              <a:rPr lang="en-US" dirty="0" err="1"/>
              <a:t>kokku</a:t>
            </a:r>
            <a:r>
              <a:rPr lang="en-US" dirty="0"/>
              <a:t> </a:t>
            </a:r>
            <a:r>
              <a:rPr lang="en-US" dirty="0" err="1"/>
              <a:t>teaduspublikatsiooni</a:t>
            </a:r>
            <a:r>
              <a:rPr lang="en-US" dirty="0"/>
              <a:t> </a:t>
            </a:r>
            <a:r>
              <a:rPr lang="en-US" dirty="0" err="1"/>
              <a:t>autorsuses</a:t>
            </a:r>
            <a:r>
              <a:rPr lang="en-US" dirty="0"/>
              <a:t> </a:t>
            </a:r>
            <a:r>
              <a:rPr lang="en-US" dirty="0" err="1"/>
              <a:t>publikatsiooni</a:t>
            </a:r>
            <a:r>
              <a:rPr lang="en-US" dirty="0"/>
              <a:t> </a:t>
            </a:r>
            <a:r>
              <a:rPr lang="en-US" dirty="0" err="1"/>
              <a:t>panustajate</a:t>
            </a:r>
            <a:r>
              <a:rPr lang="en-US" dirty="0"/>
              <a:t> </a:t>
            </a:r>
            <a:r>
              <a:rPr lang="en-US" dirty="0" err="1"/>
              <a:t>osas</a:t>
            </a:r>
            <a:r>
              <a:rPr lang="en-US" dirty="0"/>
              <a:t>, </a:t>
            </a:r>
            <a:r>
              <a:rPr lang="en-US" dirty="0" err="1"/>
              <a:t>tunnustab</a:t>
            </a:r>
            <a:r>
              <a:rPr lang="en-US" dirty="0"/>
              <a:t> </a:t>
            </a:r>
            <a:r>
              <a:rPr lang="en-US" dirty="0" err="1"/>
              <a:t>kolmandaid</a:t>
            </a:r>
            <a:r>
              <a:rPr lang="en-US" dirty="0"/>
              <a:t> </a:t>
            </a:r>
            <a:r>
              <a:rPr lang="en-US" dirty="0" err="1"/>
              <a:t>teaduspublikatsiooni</a:t>
            </a:r>
            <a:r>
              <a:rPr lang="en-US" dirty="0"/>
              <a:t> </a:t>
            </a:r>
            <a:r>
              <a:rPr lang="en-US" dirty="0" err="1"/>
              <a:t>valmimisse</a:t>
            </a:r>
            <a:r>
              <a:rPr lang="en-US" dirty="0"/>
              <a:t> </a:t>
            </a:r>
            <a:r>
              <a:rPr lang="en-US" dirty="0" err="1"/>
              <a:t>panustavaid</a:t>
            </a:r>
            <a:r>
              <a:rPr lang="en-US" dirty="0"/>
              <a:t> </a:t>
            </a:r>
            <a:r>
              <a:rPr lang="en-US" dirty="0" err="1"/>
              <a:t>isikuid</a:t>
            </a:r>
            <a:r>
              <a:rPr lang="en-US" dirty="0"/>
              <a:t>, </a:t>
            </a:r>
            <a:r>
              <a:rPr lang="en-US" dirty="0" err="1"/>
              <a:t>arvestab</a:t>
            </a:r>
            <a:r>
              <a:rPr lang="en-US" dirty="0"/>
              <a:t> </a:t>
            </a:r>
            <a:r>
              <a:rPr lang="en-US" dirty="0" err="1"/>
              <a:t>soovitusi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piiranguid</a:t>
            </a:r>
            <a:r>
              <a:rPr lang="en-US" dirty="0"/>
              <a:t> </a:t>
            </a:r>
            <a:r>
              <a:rPr lang="en-US" dirty="0" err="1"/>
              <a:t>avaldamisel</a:t>
            </a:r>
            <a:r>
              <a:rPr lang="en-US" dirty="0"/>
              <a:t>. </a:t>
            </a:r>
            <a:r>
              <a:rPr lang="en-US" dirty="0" err="1"/>
              <a:t>Publitseerimisel</a:t>
            </a:r>
            <a:r>
              <a:rPr lang="en-US" dirty="0"/>
              <a:t> </a:t>
            </a:r>
            <a:r>
              <a:rPr lang="en-US" dirty="0" err="1"/>
              <a:t>toetab</a:t>
            </a:r>
            <a:r>
              <a:rPr lang="en-US" dirty="0"/>
              <a:t> </a:t>
            </a:r>
            <a:r>
              <a:rPr lang="en-US" dirty="0" err="1"/>
              <a:t>teadusasutus</a:t>
            </a:r>
            <a:r>
              <a:rPr lang="en-US" dirty="0"/>
              <a:t> </a:t>
            </a:r>
            <a:r>
              <a:rPr lang="en-US" dirty="0" err="1"/>
              <a:t>ausat</a:t>
            </a:r>
            <a:r>
              <a:rPr lang="en-US" dirty="0"/>
              <a:t>, </a:t>
            </a:r>
            <a:r>
              <a:rPr lang="en-US" dirty="0" err="1"/>
              <a:t>õiglast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läbipaistvat</a:t>
            </a:r>
            <a:r>
              <a:rPr lang="en-US" dirty="0"/>
              <a:t> </a:t>
            </a:r>
            <a:r>
              <a:rPr lang="en-US" dirty="0" err="1"/>
              <a:t>autorsuse</a:t>
            </a:r>
            <a:r>
              <a:rPr lang="en-US" dirty="0"/>
              <a:t> </a:t>
            </a:r>
            <a:r>
              <a:rPr lang="en-US" dirty="0" err="1"/>
              <a:t>määramist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tunnustamist</a:t>
            </a:r>
            <a:r>
              <a:rPr lang="en-US" dirty="0"/>
              <a:t>;</a:t>
            </a:r>
          </a:p>
          <a:p>
            <a:endParaRPr lang="en-US" dirty="0" smtClean="0"/>
          </a:p>
          <a:p>
            <a:r>
              <a:rPr lang="en-US" dirty="0" err="1" smtClean="0"/>
              <a:t>Probleemid</a:t>
            </a:r>
            <a:r>
              <a:rPr lang="en-US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Noorteadlaste</a:t>
            </a:r>
            <a:r>
              <a:rPr lang="en-US" dirty="0" smtClean="0"/>
              <a:t>/</a:t>
            </a:r>
            <a:r>
              <a:rPr lang="en-US" dirty="0" err="1" smtClean="0"/>
              <a:t>doktorantide</a:t>
            </a:r>
            <a:r>
              <a:rPr lang="en-US" dirty="0" smtClean="0"/>
              <a:t> </a:t>
            </a:r>
            <a:r>
              <a:rPr lang="en-US" dirty="0" err="1" smtClean="0"/>
              <a:t>panuse</a:t>
            </a:r>
            <a:r>
              <a:rPr lang="en-US" dirty="0" smtClean="0"/>
              <a:t> </a:t>
            </a:r>
            <a:r>
              <a:rPr lang="en-US" dirty="0" err="1" smtClean="0"/>
              <a:t>ärakasutamine</a:t>
            </a:r>
            <a:r>
              <a:rPr lang="en-US" dirty="0" smtClean="0"/>
              <a:t>, </a:t>
            </a:r>
            <a:r>
              <a:rPr lang="en-US" dirty="0" err="1" smtClean="0"/>
              <a:t>tippajakirjad</a:t>
            </a:r>
            <a:r>
              <a:rPr lang="en-US" dirty="0" smtClean="0"/>
              <a:t> </a:t>
            </a:r>
            <a:r>
              <a:rPr lang="en-US" dirty="0" err="1" smtClean="0"/>
              <a:t>eelistavad</a:t>
            </a:r>
            <a:r>
              <a:rPr lang="en-US" dirty="0" smtClean="0"/>
              <a:t> </a:t>
            </a:r>
            <a:r>
              <a:rPr lang="en-US" dirty="0" err="1" smtClean="0"/>
              <a:t>soliidse</a:t>
            </a:r>
            <a:r>
              <a:rPr lang="en-US" dirty="0" smtClean="0"/>
              <a:t> </a:t>
            </a:r>
            <a:r>
              <a:rPr lang="en-US" dirty="0" err="1" smtClean="0"/>
              <a:t>akadeemilise</a:t>
            </a:r>
            <a:r>
              <a:rPr lang="en-US" dirty="0" smtClean="0"/>
              <a:t> </a:t>
            </a:r>
            <a:r>
              <a:rPr lang="en-US" dirty="0" err="1" smtClean="0"/>
              <a:t>pagasiga</a:t>
            </a:r>
            <a:r>
              <a:rPr lang="en-US" dirty="0" smtClean="0"/>
              <a:t> </a:t>
            </a:r>
            <a:r>
              <a:rPr lang="en-US" dirty="0" err="1" smtClean="0"/>
              <a:t>teadureid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Laboripõhine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sotsiaalteaduslik</a:t>
            </a:r>
            <a:r>
              <a:rPr lang="en-US" dirty="0" smtClean="0"/>
              <a:t> </a:t>
            </a:r>
            <a:r>
              <a:rPr lang="en-US" dirty="0" err="1" smtClean="0"/>
              <a:t>publitseerimine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Bibliomeetrilisest</a:t>
            </a:r>
            <a:r>
              <a:rPr lang="en-US" dirty="0" smtClean="0"/>
              <a:t> </a:t>
            </a:r>
            <a:r>
              <a:rPr lang="en-US" dirty="0" err="1" smtClean="0"/>
              <a:t>survest</a:t>
            </a:r>
            <a:r>
              <a:rPr lang="en-US" dirty="0" smtClean="0"/>
              <a:t> </a:t>
            </a:r>
            <a:r>
              <a:rPr lang="en-US" dirty="0" err="1" smtClean="0"/>
              <a:t>tulenev</a:t>
            </a:r>
            <a:r>
              <a:rPr lang="en-US" dirty="0" smtClean="0"/>
              <a:t> “</a:t>
            </a:r>
            <a:r>
              <a:rPr lang="en-US" dirty="0" err="1" smtClean="0"/>
              <a:t>akadeemiline</a:t>
            </a:r>
            <a:r>
              <a:rPr lang="en-US" dirty="0" smtClean="0"/>
              <a:t> </a:t>
            </a:r>
            <a:r>
              <a:rPr lang="en-US" dirty="0" err="1" smtClean="0"/>
              <a:t>kaubandus</a:t>
            </a:r>
            <a:r>
              <a:rPr lang="en-US" dirty="0" smtClean="0"/>
              <a:t>”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autoplagiarism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302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OBJEKTIIVSED KRITEERIUMID VS SUBJEKTIIVSUS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themetapicture.com</a:t>
            </a:r>
            <a:r>
              <a:rPr lang="en-US" dirty="0"/>
              <a:t>/</a:t>
            </a:r>
            <a:r>
              <a:rPr lang="en-US" dirty="0" err="1"/>
              <a:t>jasons</a:t>
            </a:r>
            <a:r>
              <a:rPr lang="en-US" dirty="0"/>
              <a:t>-shoe-preference/</a:t>
            </a:r>
          </a:p>
          <a:p>
            <a:endParaRPr lang="en-US" dirty="0"/>
          </a:p>
        </p:txBody>
      </p:sp>
      <p:pic>
        <p:nvPicPr>
          <p:cNvPr id="4" name="Picture 3" descr="images-1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04864"/>
            <a:ext cx="4176464" cy="415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1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SUBJEKTIIVNE HINNANG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Hinnangu</a:t>
            </a:r>
            <a:r>
              <a:rPr lang="en-US" dirty="0"/>
              <a:t> </a:t>
            </a:r>
            <a:r>
              <a:rPr lang="en-US" dirty="0" err="1"/>
              <a:t>andmine</a:t>
            </a:r>
            <a:r>
              <a:rPr lang="en-US" dirty="0"/>
              <a:t> </a:t>
            </a:r>
            <a:r>
              <a:rPr lang="en-US" dirty="0" err="1"/>
              <a:t>uurimis</a:t>
            </a:r>
            <a:r>
              <a:rPr lang="en-US" dirty="0"/>
              <a:t>-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teadustööle</a:t>
            </a:r>
            <a:r>
              <a:rPr lang="en-US" dirty="0"/>
              <a:t>, </a:t>
            </a:r>
            <a:r>
              <a:rPr lang="en-US" dirty="0" err="1"/>
              <a:t>millest</a:t>
            </a:r>
            <a:r>
              <a:rPr lang="en-US" dirty="0"/>
              <a:t> </a:t>
            </a:r>
            <a:r>
              <a:rPr lang="en-US" dirty="0" err="1"/>
              <a:t>oleneb</a:t>
            </a:r>
            <a:r>
              <a:rPr lang="en-US" dirty="0"/>
              <a:t> </a:t>
            </a:r>
            <a:r>
              <a:rPr lang="en-US" dirty="0" err="1"/>
              <a:t>selle</a:t>
            </a:r>
            <a:r>
              <a:rPr lang="en-US" dirty="0"/>
              <a:t> </a:t>
            </a:r>
            <a:r>
              <a:rPr lang="en-US" dirty="0" err="1"/>
              <a:t>autori</a:t>
            </a:r>
            <a:r>
              <a:rPr lang="en-US" dirty="0"/>
              <a:t> </a:t>
            </a:r>
            <a:r>
              <a:rPr lang="en-US" dirty="0" err="1"/>
              <a:t>edasised</a:t>
            </a:r>
            <a:r>
              <a:rPr lang="en-US" dirty="0"/>
              <a:t> </a:t>
            </a:r>
            <a:r>
              <a:rPr lang="en-US" dirty="0" err="1"/>
              <a:t>õpingud</a:t>
            </a:r>
            <a:r>
              <a:rPr lang="en-US" dirty="0"/>
              <a:t>, </a:t>
            </a:r>
            <a:r>
              <a:rPr lang="en-US" dirty="0" err="1"/>
              <a:t>karjäär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(</a:t>
            </a:r>
            <a:r>
              <a:rPr lang="en-US" dirty="0" err="1"/>
              <a:t>teadus</a:t>
            </a:r>
            <a:r>
              <a:rPr lang="en-US" dirty="0"/>
              <a:t>)</a:t>
            </a:r>
            <a:r>
              <a:rPr lang="en-US" dirty="0" err="1"/>
              <a:t>rahastus</a:t>
            </a:r>
            <a:r>
              <a:rPr lang="en-US" dirty="0"/>
              <a:t>, </a:t>
            </a:r>
            <a:r>
              <a:rPr lang="en-US" dirty="0" err="1"/>
              <a:t>peab</a:t>
            </a:r>
            <a:r>
              <a:rPr lang="en-US" dirty="0"/>
              <a:t> </a:t>
            </a:r>
            <a:r>
              <a:rPr lang="en-US" dirty="0" err="1"/>
              <a:t>olema</a:t>
            </a:r>
            <a:r>
              <a:rPr lang="en-US" dirty="0"/>
              <a:t> </a:t>
            </a:r>
            <a:r>
              <a:rPr lang="en-US" dirty="0" err="1"/>
              <a:t>objektiivne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põhjendatud</a:t>
            </a:r>
            <a:r>
              <a:rPr lang="en-US" dirty="0"/>
              <a:t>. </a:t>
            </a:r>
            <a:r>
              <a:rPr lang="en-US" dirty="0" err="1"/>
              <a:t>Teadusrahastamise</a:t>
            </a:r>
            <a:r>
              <a:rPr lang="en-US" dirty="0"/>
              <a:t>, </a:t>
            </a:r>
            <a:r>
              <a:rPr lang="en-US" dirty="0" err="1"/>
              <a:t>stipendiumite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toetuste</a:t>
            </a:r>
            <a:r>
              <a:rPr lang="en-US" dirty="0"/>
              <a:t> </a:t>
            </a:r>
            <a:r>
              <a:rPr lang="en-US" dirty="0" err="1"/>
              <a:t>määramisel</a:t>
            </a:r>
            <a:r>
              <a:rPr lang="en-US" dirty="0"/>
              <a:t> </a:t>
            </a:r>
            <a:r>
              <a:rPr lang="en-US" dirty="0" err="1"/>
              <a:t>lähtutakse</a:t>
            </a:r>
            <a:r>
              <a:rPr lang="en-US" dirty="0"/>
              <a:t> </a:t>
            </a:r>
            <a:r>
              <a:rPr lang="en-US" dirty="0" err="1"/>
              <a:t>mõõdetavatest</a:t>
            </a:r>
            <a:r>
              <a:rPr lang="en-US" dirty="0"/>
              <a:t> </a:t>
            </a:r>
            <a:r>
              <a:rPr lang="en-US" dirty="0" err="1"/>
              <a:t>kriteeriumitest</a:t>
            </a:r>
            <a:r>
              <a:rPr lang="en-US" dirty="0"/>
              <a:t>, </a:t>
            </a:r>
            <a:r>
              <a:rPr lang="en-US" dirty="0" err="1"/>
              <a:t>mis</a:t>
            </a:r>
            <a:r>
              <a:rPr lang="en-US" dirty="0"/>
              <a:t> </a:t>
            </a:r>
            <a:r>
              <a:rPr lang="en-US" dirty="0" err="1"/>
              <a:t>väljendavad</a:t>
            </a:r>
            <a:r>
              <a:rPr lang="en-US" dirty="0"/>
              <a:t> </a:t>
            </a:r>
            <a:r>
              <a:rPr lang="en-US" dirty="0" err="1"/>
              <a:t>konkurentsipõhiselt</a:t>
            </a:r>
            <a:r>
              <a:rPr lang="en-US" dirty="0"/>
              <a:t> </a:t>
            </a:r>
            <a:r>
              <a:rPr lang="en-US" dirty="0" err="1"/>
              <a:t>taotleja</a:t>
            </a:r>
            <a:r>
              <a:rPr lang="en-US" dirty="0"/>
              <a:t> </a:t>
            </a:r>
            <a:r>
              <a:rPr lang="en-US" dirty="0" err="1"/>
              <a:t>teadmisi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senist</a:t>
            </a:r>
            <a:r>
              <a:rPr lang="en-US" dirty="0"/>
              <a:t> </a:t>
            </a:r>
            <a:r>
              <a:rPr lang="en-US" dirty="0" err="1"/>
              <a:t>panust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 smtClean="0"/>
              <a:t>Jällegi</a:t>
            </a:r>
            <a:r>
              <a:rPr lang="en-US" dirty="0" smtClean="0"/>
              <a:t> </a:t>
            </a:r>
            <a:r>
              <a:rPr lang="en-US" dirty="0" err="1" smtClean="0"/>
              <a:t>distsipliinidevaheline</a:t>
            </a:r>
            <a:r>
              <a:rPr lang="en-US" dirty="0" smtClean="0"/>
              <a:t>, </a:t>
            </a:r>
            <a:r>
              <a:rPr lang="en-US" dirty="0" err="1" smtClean="0"/>
              <a:t>sooline</a:t>
            </a:r>
            <a:r>
              <a:rPr lang="en-US" dirty="0" smtClean="0"/>
              <a:t> </a:t>
            </a:r>
            <a:r>
              <a:rPr lang="en-US" dirty="0" err="1" smtClean="0"/>
              <a:t>vms</a:t>
            </a:r>
            <a:r>
              <a:rPr lang="en-US" dirty="0" smtClean="0"/>
              <a:t> </a:t>
            </a:r>
            <a:r>
              <a:rPr lang="en-US" dirty="0" err="1" smtClean="0"/>
              <a:t>ebavõrdsus</a:t>
            </a:r>
            <a:r>
              <a:rPr lang="en-US" dirty="0" smtClean="0"/>
              <a:t> </a:t>
            </a:r>
            <a:r>
              <a:rPr lang="en-US" dirty="0" err="1" smtClean="0"/>
              <a:t>või</a:t>
            </a:r>
            <a:r>
              <a:rPr lang="en-US" dirty="0" smtClean="0"/>
              <a:t> </a:t>
            </a:r>
            <a:r>
              <a:rPr lang="en-US" dirty="0" err="1" smtClean="0"/>
              <a:t>alaesindatus</a:t>
            </a:r>
            <a:r>
              <a:rPr lang="en-US" dirty="0" smtClean="0"/>
              <a:t> </a:t>
            </a:r>
            <a:r>
              <a:rPr lang="en-US" dirty="0" err="1" smtClean="0"/>
              <a:t>otsustuskogudes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 smtClean="0"/>
              <a:t>Rahvusvaheliste</a:t>
            </a:r>
            <a:r>
              <a:rPr lang="en-US" dirty="0" smtClean="0"/>
              <a:t> </a:t>
            </a:r>
            <a:r>
              <a:rPr lang="en-US" dirty="0" err="1" smtClean="0"/>
              <a:t>grantidega</a:t>
            </a:r>
            <a:r>
              <a:rPr lang="en-US" dirty="0" smtClean="0"/>
              <a:t> </a:t>
            </a:r>
            <a:r>
              <a:rPr lang="en-US" dirty="0" err="1" smtClean="0"/>
              <a:t>seotud</a:t>
            </a:r>
            <a:r>
              <a:rPr lang="en-US" dirty="0" smtClean="0"/>
              <a:t> </a:t>
            </a:r>
            <a:r>
              <a:rPr lang="en-US" dirty="0" err="1" smtClean="0"/>
              <a:t>ülim</a:t>
            </a:r>
            <a:r>
              <a:rPr lang="en-US" dirty="0" smtClean="0"/>
              <a:t> </a:t>
            </a:r>
            <a:r>
              <a:rPr lang="en-US" dirty="0" err="1" smtClean="0"/>
              <a:t>bürokraatia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 smtClean="0"/>
              <a:t>Otsusetegija</a:t>
            </a:r>
            <a:r>
              <a:rPr lang="en-US" dirty="0" smtClean="0"/>
              <a:t> </a:t>
            </a:r>
            <a:r>
              <a:rPr lang="en-US" dirty="0" err="1" smtClean="0"/>
              <a:t>eelistused</a:t>
            </a:r>
            <a:r>
              <a:rPr lang="en-US" dirty="0" smtClean="0"/>
              <a:t>, </a:t>
            </a:r>
            <a:r>
              <a:rPr lang="en-US" dirty="0" err="1" smtClean="0"/>
              <a:t>mis</a:t>
            </a:r>
            <a:r>
              <a:rPr lang="en-US" dirty="0" smtClean="0"/>
              <a:t> </a:t>
            </a:r>
            <a:r>
              <a:rPr lang="en-US" dirty="0" err="1" smtClean="0"/>
              <a:t>lähtuvad</a:t>
            </a:r>
            <a:r>
              <a:rPr lang="en-US" dirty="0" smtClean="0"/>
              <a:t> </a:t>
            </a:r>
            <a:r>
              <a:rPr lang="en-US" dirty="0" err="1" smtClean="0"/>
              <a:t>enda</a:t>
            </a:r>
            <a:r>
              <a:rPr lang="en-US" dirty="0" smtClean="0"/>
              <a:t> </a:t>
            </a:r>
            <a:r>
              <a:rPr lang="en-US" dirty="0" err="1" smtClean="0"/>
              <a:t>kasust</a:t>
            </a:r>
            <a:r>
              <a:rPr lang="en-US" dirty="0" smtClean="0"/>
              <a:t> (</a:t>
            </a:r>
            <a:r>
              <a:rPr lang="en-US" dirty="0" err="1" smtClean="0"/>
              <a:t>õppuri</a:t>
            </a:r>
            <a:r>
              <a:rPr lang="en-US" dirty="0" smtClean="0"/>
              <a:t> </a:t>
            </a:r>
            <a:r>
              <a:rPr lang="en-US" dirty="0" err="1" smtClean="0"/>
              <a:t>võimekus</a:t>
            </a:r>
            <a:r>
              <a:rPr lang="en-US" dirty="0"/>
              <a:t> </a:t>
            </a:r>
            <a:r>
              <a:rPr lang="en-US" dirty="0" err="1" smtClean="0"/>
              <a:t>kaasata</a:t>
            </a:r>
            <a:r>
              <a:rPr lang="en-US" dirty="0" smtClean="0"/>
              <a:t> </a:t>
            </a:r>
            <a:r>
              <a:rPr lang="en-US" dirty="0" err="1" smtClean="0"/>
              <a:t>otsusetegija</a:t>
            </a:r>
            <a:r>
              <a:rPr lang="en-US" dirty="0" smtClean="0"/>
              <a:t> </a:t>
            </a:r>
            <a:r>
              <a:rPr lang="en-US" dirty="0" err="1" smtClean="0"/>
              <a:t>publikatsioonide</a:t>
            </a:r>
            <a:r>
              <a:rPr lang="en-US" dirty="0" smtClean="0"/>
              <a:t> </a:t>
            </a:r>
            <a:r>
              <a:rPr lang="en-US" dirty="0" err="1" smtClean="0"/>
              <a:t>autoriteks</a:t>
            </a:r>
            <a:r>
              <a:rPr lang="en-US" dirty="0" smtClean="0"/>
              <a:t>, </a:t>
            </a:r>
            <a:r>
              <a:rPr lang="en-US" dirty="0" err="1" smtClean="0"/>
              <a:t>rahastatud</a:t>
            </a:r>
            <a:r>
              <a:rPr lang="en-US" dirty="0" smtClean="0"/>
              <a:t> </a:t>
            </a:r>
            <a:r>
              <a:rPr lang="en-US" dirty="0" err="1" smtClean="0"/>
              <a:t>uurimisgruppi</a:t>
            </a:r>
            <a:r>
              <a:rPr lang="en-US" dirty="0" smtClean="0"/>
              <a:t> </a:t>
            </a:r>
            <a:r>
              <a:rPr lang="en-US" dirty="0" err="1" smtClean="0"/>
              <a:t>jne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24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TEADVUSTATUD PROBLEEMKOHAD TEADUSMAAILMAS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83568" y="1484785"/>
            <a:ext cx="7546889" cy="4860454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412776"/>
            <a:ext cx="756084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Meeste</a:t>
            </a:r>
            <a:r>
              <a:rPr lang="en-US" dirty="0" smtClean="0"/>
              <a:t> </a:t>
            </a:r>
            <a:r>
              <a:rPr lang="en-US" dirty="0" err="1" smtClean="0"/>
              <a:t>eelistamine</a:t>
            </a:r>
            <a:r>
              <a:rPr lang="en-US" dirty="0" smtClean="0"/>
              <a:t>/ </a:t>
            </a:r>
            <a:r>
              <a:rPr lang="en-US" dirty="0" err="1" smtClean="0"/>
              <a:t>aga</a:t>
            </a:r>
            <a:r>
              <a:rPr lang="en-US" dirty="0" smtClean="0"/>
              <a:t> </a:t>
            </a:r>
            <a:r>
              <a:rPr lang="en-US" dirty="0" err="1" smtClean="0"/>
              <a:t>ka</a:t>
            </a:r>
            <a:r>
              <a:rPr lang="en-US" dirty="0" smtClean="0"/>
              <a:t> </a:t>
            </a:r>
            <a:r>
              <a:rPr lang="en-US" dirty="0" err="1" smtClean="0"/>
              <a:t>soolise</a:t>
            </a:r>
            <a:r>
              <a:rPr lang="en-US" dirty="0" smtClean="0"/>
              <a:t> </a:t>
            </a:r>
            <a:r>
              <a:rPr lang="en-US" dirty="0" err="1" smtClean="0"/>
              <a:t>diskrimineerimise</a:t>
            </a:r>
            <a:r>
              <a:rPr lang="en-US" dirty="0" smtClean="0"/>
              <a:t> </a:t>
            </a:r>
            <a:r>
              <a:rPr lang="en-US" dirty="0" err="1" smtClean="0"/>
              <a:t>argumendi</a:t>
            </a:r>
            <a:r>
              <a:rPr lang="en-US" dirty="0" smtClean="0"/>
              <a:t> </a:t>
            </a:r>
            <a:r>
              <a:rPr lang="en-US" dirty="0" err="1" smtClean="0"/>
              <a:t>ebaõige</a:t>
            </a:r>
            <a:r>
              <a:rPr lang="en-US" dirty="0" smtClean="0"/>
              <a:t> </a:t>
            </a:r>
            <a:r>
              <a:rPr lang="en-US" dirty="0" err="1" smtClean="0"/>
              <a:t>kasutamine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 smtClean="0"/>
              <a:t>Tehnoloogiate</a:t>
            </a:r>
            <a:r>
              <a:rPr lang="en-US" dirty="0" smtClean="0"/>
              <a:t> </a:t>
            </a:r>
            <a:r>
              <a:rPr lang="en-US" dirty="0" err="1" smtClean="0"/>
              <a:t>ebakohane</a:t>
            </a:r>
            <a:r>
              <a:rPr lang="en-US" dirty="0" smtClean="0"/>
              <a:t> </a:t>
            </a:r>
            <a:r>
              <a:rPr lang="en-US" dirty="0" err="1" smtClean="0"/>
              <a:t>kasutamine</a:t>
            </a:r>
            <a:r>
              <a:rPr lang="en-US" dirty="0" smtClean="0"/>
              <a:t> </a:t>
            </a:r>
            <a:r>
              <a:rPr lang="en-US" dirty="0" err="1" smtClean="0"/>
              <a:t>teadmiste</a:t>
            </a:r>
            <a:r>
              <a:rPr lang="en-US" dirty="0" smtClean="0"/>
              <a:t> </a:t>
            </a:r>
            <a:r>
              <a:rPr lang="en-US" dirty="0" err="1" smtClean="0"/>
              <a:t>kasutamise</a:t>
            </a:r>
            <a:r>
              <a:rPr lang="en-US" dirty="0" smtClean="0"/>
              <a:t> </a:t>
            </a:r>
            <a:r>
              <a:rPr lang="en-US" dirty="0" err="1" smtClean="0"/>
              <a:t>protsessis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 smtClean="0"/>
              <a:t>Õppuri</a:t>
            </a:r>
            <a:r>
              <a:rPr lang="en-US" dirty="0" smtClean="0"/>
              <a:t> “</a:t>
            </a:r>
            <a:r>
              <a:rPr lang="en-US" dirty="0" err="1" smtClean="0"/>
              <a:t>kliendistumine</a:t>
            </a:r>
            <a:r>
              <a:rPr lang="en-US" dirty="0" smtClean="0"/>
              <a:t>”, </a:t>
            </a:r>
            <a:r>
              <a:rPr lang="en-US" dirty="0" err="1" smtClean="0"/>
              <a:t>vähene</a:t>
            </a:r>
            <a:r>
              <a:rPr lang="en-US" dirty="0" smtClean="0"/>
              <a:t> </a:t>
            </a:r>
            <a:r>
              <a:rPr lang="en-US" dirty="0" err="1" smtClean="0"/>
              <a:t>respekt</a:t>
            </a:r>
            <a:r>
              <a:rPr lang="en-US" dirty="0" smtClean="0"/>
              <a:t> </a:t>
            </a:r>
            <a:r>
              <a:rPr lang="en-US" dirty="0" err="1" smtClean="0"/>
              <a:t>õppejõu</a:t>
            </a:r>
            <a:r>
              <a:rPr lang="en-US" dirty="0" smtClean="0"/>
              <a:t> </a:t>
            </a:r>
            <a:r>
              <a:rPr lang="en-US" dirty="0" err="1" smtClean="0"/>
              <a:t>suhtes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õppurite</a:t>
            </a:r>
            <a:r>
              <a:rPr lang="en-US" dirty="0" smtClean="0"/>
              <a:t> </a:t>
            </a:r>
            <a:r>
              <a:rPr lang="en-US" dirty="0" err="1" smtClean="0"/>
              <a:t>tagasiside</a:t>
            </a:r>
            <a:r>
              <a:rPr lang="en-US" dirty="0" smtClean="0"/>
              <a:t> </a:t>
            </a:r>
            <a:r>
              <a:rPr lang="en-US" dirty="0" err="1" smtClean="0"/>
              <a:t>ületähtsustamine</a:t>
            </a:r>
            <a:r>
              <a:rPr lang="en-US" dirty="0" smtClean="0"/>
              <a:t> </a:t>
            </a:r>
            <a:r>
              <a:rPr lang="en-US" dirty="0" err="1" smtClean="0"/>
              <a:t>teiste</a:t>
            </a:r>
            <a:r>
              <a:rPr lang="en-US" dirty="0" smtClean="0"/>
              <a:t> </a:t>
            </a:r>
            <a:r>
              <a:rPr lang="en-US" dirty="0" err="1" smtClean="0"/>
              <a:t>kontrollimeetodite</a:t>
            </a:r>
            <a:r>
              <a:rPr lang="en-US" dirty="0" smtClean="0"/>
              <a:t> </a:t>
            </a:r>
            <a:r>
              <a:rPr lang="en-US" dirty="0" err="1" smtClean="0"/>
              <a:t>kõrval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 smtClean="0"/>
              <a:t>Plagiaadi</a:t>
            </a:r>
            <a:r>
              <a:rPr lang="en-US" dirty="0" smtClean="0"/>
              <a:t> </a:t>
            </a:r>
            <a:r>
              <a:rPr lang="en-US" dirty="0" err="1" smtClean="0"/>
              <a:t>tuvastamise</a:t>
            </a:r>
            <a:r>
              <a:rPr lang="en-US" dirty="0" smtClean="0"/>
              <a:t> </a:t>
            </a:r>
            <a:r>
              <a:rPr lang="en-US" dirty="0" err="1" smtClean="0"/>
              <a:t>tarkvarade</a:t>
            </a:r>
            <a:r>
              <a:rPr lang="en-US" dirty="0" smtClean="0"/>
              <a:t> </a:t>
            </a:r>
            <a:r>
              <a:rPr lang="en-US" dirty="0" err="1" smtClean="0"/>
              <a:t>ebakohane</a:t>
            </a:r>
            <a:r>
              <a:rPr lang="en-US" dirty="0" smtClean="0"/>
              <a:t> </a:t>
            </a:r>
            <a:r>
              <a:rPr lang="en-US" dirty="0" err="1" smtClean="0"/>
              <a:t>kasutamine</a:t>
            </a:r>
            <a:r>
              <a:rPr lang="en-US" dirty="0" smtClean="0"/>
              <a:t> (</a:t>
            </a:r>
            <a:r>
              <a:rPr lang="en-US" dirty="0" err="1" smtClean="0"/>
              <a:t>nt</a:t>
            </a:r>
            <a:r>
              <a:rPr lang="en-US" dirty="0" smtClean="0"/>
              <a:t> </a:t>
            </a:r>
            <a:r>
              <a:rPr lang="en-US" dirty="0" err="1" smtClean="0"/>
              <a:t>viidatud</a:t>
            </a:r>
            <a:r>
              <a:rPr lang="en-US" dirty="0" smtClean="0"/>
              <a:t> </a:t>
            </a:r>
            <a:r>
              <a:rPr lang="en-US" dirty="0" err="1" smtClean="0"/>
              <a:t>seaduse</a:t>
            </a:r>
            <a:r>
              <a:rPr lang="en-US" dirty="0" smtClean="0"/>
              <a:t> </a:t>
            </a:r>
            <a:r>
              <a:rPr lang="en-US" dirty="0" err="1" smtClean="0"/>
              <a:t>tekst</a:t>
            </a:r>
            <a:r>
              <a:rPr lang="en-US" dirty="0" smtClean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 ole </a:t>
            </a:r>
            <a:r>
              <a:rPr lang="en-US" dirty="0" err="1" smtClean="0"/>
              <a:t>plagiaat</a:t>
            </a:r>
            <a:r>
              <a:rPr lang="en-US" dirty="0" smtClean="0"/>
              <a:t>)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 smtClean="0"/>
              <a:t>Informeeritud</a:t>
            </a:r>
            <a:r>
              <a:rPr lang="en-US" dirty="0" smtClean="0"/>
              <a:t> </a:t>
            </a:r>
            <a:r>
              <a:rPr lang="en-US" dirty="0" err="1" smtClean="0"/>
              <a:t>nõusolek</a:t>
            </a:r>
            <a:r>
              <a:rPr lang="en-US" dirty="0" smtClean="0"/>
              <a:t> </a:t>
            </a:r>
            <a:r>
              <a:rPr lang="en-US" dirty="0" err="1" smtClean="0"/>
              <a:t>oma</a:t>
            </a:r>
            <a:r>
              <a:rPr lang="en-US" dirty="0" smtClean="0"/>
              <a:t> </a:t>
            </a:r>
            <a:r>
              <a:rPr lang="en-US" dirty="0" err="1" smtClean="0"/>
              <a:t>andmete</a:t>
            </a:r>
            <a:r>
              <a:rPr lang="en-US" dirty="0" smtClean="0"/>
              <a:t> </a:t>
            </a:r>
            <a:r>
              <a:rPr lang="en-US" dirty="0" err="1" smtClean="0"/>
              <a:t>kasutamiseks</a:t>
            </a:r>
            <a:r>
              <a:rPr lang="en-US" dirty="0" smtClean="0"/>
              <a:t> </a:t>
            </a:r>
            <a:r>
              <a:rPr lang="en-US" dirty="0" err="1" smtClean="0"/>
              <a:t>kellegi</a:t>
            </a:r>
            <a:r>
              <a:rPr lang="en-US" dirty="0" smtClean="0"/>
              <a:t> </a:t>
            </a:r>
            <a:r>
              <a:rPr lang="en-US" dirty="0" err="1" smtClean="0"/>
              <a:t>teadustöös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921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TY_esitluse pohi_EST_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alTech_16-9">
  <a:themeElements>
    <a:clrScheme name="TalTech">
      <a:dk1>
        <a:srgbClr val="000000"/>
      </a:dk1>
      <a:lt1>
        <a:srgbClr val="FFFFFF"/>
      </a:lt1>
      <a:dk2>
        <a:srgbClr val="332B60"/>
      </a:dk2>
      <a:lt2>
        <a:srgbClr val="DADAE4"/>
      </a:lt2>
      <a:accent1>
        <a:srgbClr val="E4067E"/>
      </a:accent1>
      <a:accent2>
        <a:srgbClr val="9396B0"/>
      </a:accent2>
      <a:accent3>
        <a:srgbClr val="AB1352"/>
      </a:accent3>
      <a:accent4>
        <a:srgbClr val="FFB4D8"/>
      </a:accent4>
      <a:accent5>
        <a:srgbClr val="222A35"/>
      </a:accent5>
      <a:accent6>
        <a:srgbClr val="595959"/>
      </a:accent6>
      <a:hlink>
        <a:srgbClr val="FE69B2"/>
      </a:hlink>
      <a:folHlink>
        <a:srgbClr val="8496B0"/>
      </a:folHlink>
    </a:clrScheme>
    <a:fontScheme name="TTÜ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alTech_16-9" id="{E583337D-95F0-4164-8786-677E61ACC151}" vid="{EBADDFDA-25F0-4091-B598-75DE0652C745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'i kujundus">
  <a:themeElements>
    <a:clrScheme name="TalTech">
      <a:dk1>
        <a:srgbClr val="000000"/>
      </a:dk1>
      <a:lt1>
        <a:srgbClr val="FFFFFF"/>
      </a:lt1>
      <a:dk2>
        <a:srgbClr val="332B60"/>
      </a:dk2>
      <a:lt2>
        <a:srgbClr val="DADAE4"/>
      </a:lt2>
      <a:accent1>
        <a:srgbClr val="E4067E"/>
      </a:accent1>
      <a:accent2>
        <a:srgbClr val="9396B0"/>
      </a:accent2>
      <a:accent3>
        <a:srgbClr val="AB1352"/>
      </a:accent3>
      <a:accent4>
        <a:srgbClr val="FFB4D8"/>
      </a:accent4>
      <a:accent5>
        <a:srgbClr val="222A35"/>
      </a:accent5>
      <a:accent6>
        <a:srgbClr val="595959"/>
      </a:accent6>
      <a:hlink>
        <a:srgbClr val="FE69B2"/>
      </a:hlink>
      <a:folHlink>
        <a:srgbClr val="8496B0"/>
      </a:folHlink>
    </a:clrScheme>
    <a:fontScheme name="TTÜ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EWNEW" id="{65034802-83F1-DE41-A876-6851A238EDFE}" vid="{814C7433-F944-B249-91D8-8F253693ECE1}"/>
    </a:ext>
  </a:extLst>
</a:theme>
</file>

<file path=ppt/theme/theme7.xml><?xml version="1.0" encoding="utf-8"?>
<a:theme xmlns:a="http://schemas.openxmlformats.org/drawingml/2006/main" name="1_TalTech_16-9">
  <a:themeElements>
    <a:clrScheme name="TalTech">
      <a:dk1>
        <a:srgbClr val="000000"/>
      </a:dk1>
      <a:lt1>
        <a:srgbClr val="FFFFFF"/>
      </a:lt1>
      <a:dk2>
        <a:srgbClr val="332B60"/>
      </a:dk2>
      <a:lt2>
        <a:srgbClr val="DADAE4"/>
      </a:lt2>
      <a:accent1>
        <a:srgbClr val="E4067E"/>
      </a:accent1>
      <a:accent2>
        <a:srgbClr val="9396B0"/>
      </a:accent2>
      <a:accent3>
        <a:srgbClr val="AB1352"/>
      </a:accent3>
      <a:accent4>
        <a:srgbClr val="FFB4D8"/>
      </a:accent4>
      <a:accent5>
        <a:srgbClr val="222A35"/>
      </a:accent5>
      <a:accent6>
        <a:srgbClr val="595959"/>
      </a:accent6>
      <a:hlink>
        <a:srgbClr val="FE69B2"/>
      </a:hlink>
      <a:folHlink>
        <a:srgbClr val="8496B0"/>
      </a:folHlink>
    </a:clrScheme>
    <a:fontScheme name="TTÜ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alTech_16-9" id="{E583337D-95F0-4164-8786-677E61ACC151}" vid="{EBADDFDA-25F0-4091-B598-75DE0652C745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8098</TotalTime>
  <Words>423</Words>
  <Application>Microsoft Macintosh PowerPoint</Application>
  <PresentationFormat>On-screen Show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TTY_esitluse pohi_EST_2011</vt:lpstr>
      <vt:lpstr>TalTech_16-9</vt:lpstr>
      <vt:lpstr>2_Custom Design</vt:lpstr>
      <vt:lpstr>Custom Design</vt:lpstr>
      <vt:lpstr>1_Custom Design</vt:lpstr>
      <vt:lpstr>Office'i kujundus</vt:lpstr>
      <vt:lpstr>1_TalTech_16-9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Henri</dc:creator>
  <cp:lastModifiedBy>Tanel  Kerikmäe</cp:lastModifiedBy>
  <cp:revision>47</cp:revision>
  <dcterms:created xsi:type="dcterms:W3CDTF">2018-09-21T10:48:42Z</dcterms:created>
  <dcterms:modified xsi:type="dcterms:W3CDTF">2018-10-26T07:47:07Z</dcterms:modified>
</cp:coreProperties>
</file>