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9" r:id="rId2"/>
    <p:sldId id="278" r:id="rId3"/>
    <p:sldId id="274" r:id="rId4"/>
    <p:sldId id="283" r:id="rId5"/>
    <p:sldId id="303" r:id="rId6"/>
    <p:sldId id="304" r:id="rId7"/>
    <p:sldId id="326" r:id="rId8"/>
    <p:sldId id="309" r:id="rId9"/>
    <p:sldId id="310" r:id="rId10"/>
    <p:sldId id="325" r:id="rId11"/>
    <p:sldId id="316" r:id="rId12"/>
    <p:sldId id="327" r:id="rId13"/>
    <p:sldId id="318" r:id="rId14"/>
    <p:sldId id="321" r:id="rId15"/>
    <p:sldId id="319" r:id="rId16"/>
    <p:sldId id="317" r:id="rId17"/>
    <p:sldId id="320" r:id="rId18"/>
    <p:sldId id="322" r:id="rId1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1" clrIdx="0">
    <p:extLst>
      <p:ext uri="{19B8F6BF-5375-455C-9EA6-DF929625EA0E}">
        <p15:presenceInfo xmlns:p15="http://schemas.microsoft.com/office/powerpoint/2012/main" userId="b132392e8b2a7ca8" providerId="Windows Live"/>
      </p:ext>
    </p:extLst>
  </p:cmAuthor>
  <p:cmAuthor id="2" name="Imbi Henno" initials="IH" lastIdx="1" clrIdx="1">
    <p:extLst>
      <p:ext uri="{19B8F6BF-5375-455C-9EA6-DF929625EA0E}">
        <p15:presenceInfo xmlns:p15="http://schemas.microsoft.com/office/powerpoint/2012/main" userId="S-1-5-21-2009196460-3307222142-1538888278-14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0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66" autoAdjust="0"/>
    <p:restoredTop sz="85185"/>
  </p:normalViewPr>
  <p:slideViewPr>
    <p:cSldViewPr>
      <p:cViewPr varScale="1">
        <p:scale>
          <a:sx n="94" d="100"/>
          <a:sy n="94" d="100"/>
        </p:scale>
        <p:origin x="1472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46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48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aivivalk\Documents\1.%20Tallinna%20U&#776;likool\1.%20Magistrito&#776;o&#776;\Andmefailid\Tulemused%2010_04-18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\aivivalk\Documents\1.%20Tallinna%20U&#776;likool\1.%20Magistrito&#776;o&#776;\Andmefailid\Kirjeldav%20statistika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aivivalk\Documents\1.%20Tallinna%20U&#776;likool\1.%20Magistrito&#776;o&#776;\Andmefailid\Tulemused%2010_04-18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aivivalk\Documents\1.%20Tallinna%20U&#776;likool\1.%20Magistrito&#776;o&#776;\Andmefailid\Kirjeldav%20statistik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aivivalk\Documents\1.%20Tallinna%20U&#776;likool\1.%20Magistrito&#776;o&#776;\Andmefailid\Tulemused%2010_04-1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13161282733291"/>
          <c:y val="4.6965951806148785E-2"/>
          <c:w val="0.68022523641164057"/>
          <c:h val="0.738639929303731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'Sheet (2)'!$L$1704</c:f>
              <c:strCache>
                <c:ptCount val="1"/>
                <c:pt idx="0">
                  <c:v>Uurimustöö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numFmt formatCode="###0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'Sheet (2)'!$M$1703:$O$1703</c:f>
              <c:numCache>
                <c:formatCode>#,##0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'Sheet (2)'!$M$1704:$O$1704</c:f>
              <c:numCache>
                <c:formatCode>#,##0</c:formatCode>
                <c:ptCount val="3"/>
                <c:pt idx="0">
                  <c:v>5391</c:v>
                </c:pt>
                <c:pt idx="1">
                  <c:v>4995</c:v>
                </c:pt>
                <c:pt idx="2">
                  <c:v>4459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C6-B44B-8FE6-50A054F0829B}"/>
            </c:ext>
          </c:extLst>
        </c:ser>
        <c:ser>
          <c:idx val="1"/>
          <c:order val="1"/>
          <c:tx>
            <c:strRef>
              <c:f>'Sheet (2)'!$L$1705</c:f>
              <c:strCache>
                <c:ptCount val="1"/>
                <c:pt idx="0">
                  <c:v>Praktiline töö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numFmt formatCode="###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'Sheet (2)'!$M$1703:$O$1703</c:f>
              <c:numCache>
                <c:formatCode>#,##0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'Sheet (2)'!$M$1705:$O$1705</c:f>
              <c:numCache>
                <c:formatCode>#,##0</c:formatCode>
                <c:ptCount val="3"/>
                <c:pt idx="0">
                  <c:v>1328</c:v>
                </c:pt>
                <c:pt idx="1">
                  <c:v>1563</c:v>
                </c:pt>
                <c:pt idx="2">
                  <c:v>1697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C6-B44B-8FE6-50A054F08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2452400"/>
        <c:axId val="1"/>
      </c:barChart>
      <c:catAx>
        <c:axId val="2102452400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024524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0656710657880111E-3"/>
          <c:y val="0.91259938738472812"/>
          <c:w val="0.80293399417608569"/>
          <c:h val="7.9776640774585197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6352259919940938E-2"/>
          <c:y val="0.1434833920141691"/>
          <c:w val="0.57975064264926468"/>
          <c:h val="0.6472093870292737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FD-314B-A27E-AC00898373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FD-314B-A27E-AC00898373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FD-314B-A27E-AC00898373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FD-314B-A27E-AC00898373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FD-314B-A27E-AC00898373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0FD-314B-A27E-AC008983735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0FD-314B-A27E-AC008983735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0FD-314B-A27E-AC008983735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0FD-314B-A27E-AC008983735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0FD-314B-A27E-AC008983735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0FD-314B-A27E-AC008983735E}"/>
              </c:ext>
            </c:extLst>
          </c:dPt>
          <c:dLbls>
            <c:dLbl>
              <c:idx val="0"/>
              <c:layout>
                <c:manualLayout>
                  <c:x val="-4.2654030709942517E-2"/>
                  <c:y val="9.750183898359554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FD-314B-A27E-AC008983735E}"/>
                </c:ext>
              </c:extLst>
            </c:dLbl>
            <c:dLbl>
              <c:idx val="1"/>
              <c:layout>
                <c:manualLayout>
                  <c:x val="-6.9058906863716449E-2"/>
                  <c:y val="9.750183898359554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FD-314B-A27E-AC008983735E}"/>
                </c:ext>
              </c:extLst>
            </c:dLbl>
            <c:dLbl>
              <c:idx val="2"/>
              <c:layout>
                <c:manualLayout>
                  <c:x val="-2.0311443195210797E-2"/>
                  <c:y val="3.85472386679331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FD-314B-A27E-AC008983735E}"/>
                </c:ext>
              </c:extLst>
            </c:dLbl>
            <c:dLbl>
              <c:idx val="3"/>
              <c:layout>
                <c:manualLayout>
                  <c:x val="-0.17670955579833328"/>
                  <c:y val="1.3604907765152868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FD-314B-A27E-AC008983735E}"/>
                </c:ext>
              </c:extLst>
            </c:dLbl>
            <c:dLbl>
              <c:idx val="4"/>
              <c:layout>
                <c:manualLayout>
                  <c:x val="-2.8436020473295048E-2"/>
                  <c:y val="-0.117909200631324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FD-314B-A27E-AC008983735E}"/>
                </c:ext>
              </c:extLst>
            </c:dLbl>
            <c:dLbl>
              <c:idx val="5"/>
              <c:layout>
                <c:manualLayout>
                  <c:x val="9.1401494378448245E-2"/>
                  <c:y val="-2.494233090278025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FD-314B-A27E-AC008983735E}"/>
                </c:ext>
              </c:extLst>
            </c:dLbl>
            <c:dLbl>
              <c:idx val="6"/>
              <c:layout>
                <c:manualLayout>
                  <c:x val="0.10358836029557468"/>
                  <c:y val="3.4012358683930453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99940760956225E-2"/>
                      <c:h val="7.98042107368075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00FD-314B-A27E-AC008983735E}"/>
                </c:ext>
              </c:extLst>
            </c:dLbl>
            <c:dLbl>
              <c:idx val="7"/>
              <c:layout>
                <c:manualLayout>
                  <c:x val="8.3276917100363959E-2"/>
                  <c:y val="9.976932361112103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0FD-314B-A27E-AC008983735E}"/>
                </c:ext>
              </c:extLst>
            </c:dLbl>
            <c:dLbl>
              <c:idx val="10"/>
              <c:layout>
                <c:manualLayout>
                  <c:x val="3.2498309112337191E-2"/>
                  <c:y val="0.10203680823864651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0FD-314B-A27E-AC008983735E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Sheet1!$H$856:$H$866</c:f>
              <c:strCache>
                <c:ptCount val="11"/>
                <c:pt idx="0">
                  <c:v>Keel ja kirjandus</c:v>
                </c:pt>
                <c:pt idx="1">
                  <c:v>Võõrkeel</c:v>
                </c:pt>
                <c:pt idx="2">
                  <c:v>Matemaatika</c:v>
                </c:pt>
                <c:pt idx="3">
                  <c:v>Loodusained</c:v>
                </c:pt>
                <c:pt idx="4">
                  <c:v>Sotsiaalained</c:v>
                </c:pt>
                <c:pt idx="5">
                  <c:v>Kunstiained</c:v>
                </c:pt>
                <c:pt idx="6">
                  <c:v>Kehaline</c:v>
                </c:pt>
                <c:pt idx="7">
                  <c:v>Tehnoloogia</c:v>
                </c:pt>
                <c:pt idx="8">
                  <c:v>Pedagoogika</c:v>
                </c:pt>
                <c:pt idx="10">
                  <c:v>Majandus</c:v>
                </c:pt>
              </c:strCache>
            </c:strRef>
          </c:cat>
          <c:val>
            <c:numRef>
              <c:f>Sheet1!$I$856:$I$866</c:f>
              <c:numCache>
                <c:formatCode>####.0</c:formatCode>
                <c:ptCount val="11"/>
                <c:pt idx="0">
                  <c:v>7.1682190089023825</c:v>
                </c:pt>
                <c:pt idx="1">
                  <c:v>4.6158596202336231</c:v>
                </c:pt>
                <c:pt idx="2">
                  <c:v>1.6929964493387537</c:v>
                </c:pt>
                <c:pt idx="3">
                  <c:v>20.743065918797921</c:v>
                </c:pt>
                <c:pt idx="4">
                  <c:v>29.527093089075283</c:v>
                </c:pt>
                <c:pt idx="5">
                  <c:v>13.662326969587815</c:v>
                </c:pt>
                <c:pt idx="6">
                  <c:v>9.2111356970102403</c:v>
                </c:pt>
                <c:pt idx="7">
                  <c:v>8.2231256110739466</c:v>
                </c:pt>
                <c:pt idx="8">
                  <c:v>0.66896516235269898</c:v>
                </c:pt>
                <c:pt idx="10">
                  <c:v>4.4820665877630832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0FD-314B-A27E-AC0089837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egendEntry>
        <c:idx val="9"/>
        <c:delete val="1"/>
      </c:legendEntry>
      <c:layout>
        <c:manualLayout>
          <c:xMode val="edge"/>
          <c:yMode val="edge"/>
          <c:x val="0"/>
          <c:y val="0.79401026974139965"/>
          <c:w val="1"/>
          <c:h val="0.20598973025860037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684773679293858"/>
          <c:y val="5.6034482758620691E-2"/>
          <c:w val="0.56794486238946251"/>
          <c:h val="0.728116005973391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'Sheet (2)'!$I$1401</c:f>
              <c:strCache>
                <c:ptCount val="1"/>
                <c:pt idx="0">
                  <c:v>Uurimustöö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(2)'!$H$1402:$H$1405</c:f>
              <c:strCache>
                <c:ptCount val="4"/>
                <c:pt idx="0">
                  <c:v>Bioloogia</c:v>
                </c:pt>
                <c:pt idx="1">
                  <c:v>Geograafia</c:v>
                </c:pt>
                <c:pt idx="2">
                  <c:v>Keemia</c:v>
                </c:pt>
                <c:pt idx="3">
                  <c:v>Füüsika</c:v>
                </c:pt>
              </c:strCache>
            </c:strRef>
          </c:cat>
          <c:val>
            <c:numRef>
              <c:f>'Sheet (2)'!$I$1402:$I$1405</c:f>
              <c:numCache>
                <c:formatCode>#,##0.0%</c:formatCode>
                <c:ptCount val="4"/>
                <c:pt idx="0">
                  <c:v>0.17803974402155606</c:v>
                </c:pt>
                <c:pt idx="1">
                  <c:v>2.1017177500842036E-2</c:v>
                </c:pt>
                <c:pt idx="2">
                  <c:v>2.1825530481643648E-2</c:v>
                </c:pt>
                <c:pt idx="3">
                  <c:v>2.883125631525766E-2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3-C744-8F07-257DD46BDC6E}"/>
            </c:ext>
          </c:extLst>
        </c:ser>
        <c:ser>
          <c:idx val="1"/>
          <c:order val="1"/>
          <c:tx>
            <c:strRef>
              <c:f>'Sheet (2)'!$J$1401</c:f>
              <c:strCache>
                <c:ptCount val="1"/>
                <c:pt idx="0">
                  <c:v>Praktiline töö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(2)'!$H$1402:$H$1405</c:f>
              <c:strCache>
                <c:ptCount val="4"/>
                <c:pt idx="0">
                  <c:v>Bioloogia</c:v>
                </c:pt>
                <c:pt idx="1">
                  <c:v>Geograafia</c:v>
                </c:pt>
                <c:pt idx="2">
                  <c:v>Keemia</c:v>
                </c:pt>
                <c:pt idx="3">
                  <c:v>Füüsika</c:v>
                </c:pt>
              </c:strCache>
            </c:strRef>
          </c:cat>
          <c:val>
            <c:numRef>
              <c:f>'Sheet (2)'!$J$1402:$J$1405</c:f>
              <c:numCache>
                <c:formatCode>#,##0.0%</c:formatCode>
                <c:ptCount val="4"/>
                <c:pt idx="0">
                  <c:v>3.7707061900610288E-2</c:v>
                </c:pt>
                <c:pt idx="1">
                  <c:v>1.4603312990409765E-2</c:v>
                </c:pt>
                <c:pt idx="2">
                  <c:v>9.5902353966870087E-3</c:v>
                </c:pt>
                <c:pt idx="3">
                  <c:v>1.3295553618134264E-2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93-C744-8F07-257DD46BD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01718784"/>
        <c:axId val="1"/>
      </c:barChart>
      <c:catAx>
        <c:axId val="2101718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017187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340724909876477"/>
          <c:y val="4.1031967559294155E-2"/>
          <c:w val="0.53757675345658162"/>
          <c:h val="0.78398258008844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Sheet1!$G$1826</c:f>
              <c:strCache>
                <c:ptCount val="1"/>
                <c:pt idx="0">
                  <c:v>Uurimustöö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dLbl>
              <c:idx val="5"/>
              <c:numFmt formatCode="0%" sourceLinked="0"/>
              <c:spPr>
                <a:noFill/>
                <a:ln w="25400">
                  <a:noFill/>
                </a:ln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F75-214B-8501-84F93EBBFD7E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Sheet1!$H$1825:$Q$1825</c:f>
              <c:strCache>
                <c:ptCount val="10"/>
                <c:pt idx="0">
                  <c:v>Tehnoloogia</c:v>
                </c:pt>
                <c:pt idx="1">
                  <c:v>Majandus</c:v>
                </c:pt>
                <c:pt idx="2">
                  <c:v>Kunst </c:v>
                </c:pt>
                <c:pt idx="3">
                  <c:v>Võõrkeel</c:v>
                </c:pt>
                <c:pt idx="4">
                  <c:v>Matemaatika</c:v>
                </c:pt>
                <c:pt idx="5">
                  <c:v>Kehaline</c:v>
                </c:pt>
                <c:pt idx="6">
                  <c:v>Keel ja kirjandus</c:v>
                </c:pt>
                <c:pt idx="7">
                  <c:v>Pedagoogika</c:v>
                </c:pt>
                <c:pt idx="8">
                  <c:v>Sotsiaalaained</c:v>
                </c:pt>
                <c:pt idx="9">
                  <c:v>Loodusained</c:v>
                </c:pt>
              </c:strCache>
            </c:strRef>
          </c:cat>
          <c:val>
            <c:numRef>
              <c:f>Sheet1!$H$1826:$Q$1826</c:f>
              <c:numCache>
                <c:formatCode>####.0%</c:formatCode>
                <c:ptCount val="10"/>
                <c:pt idx="0">
                  <c:v>0.43241551939924905</c:v>
                </c:pt>
                <c:pt idx="1">
                  <c:v>0.48564867967853043</c:v>
                </c:pt>
                <c:pt idx="2">
                  <c:v>0.52843691148775895</c:v>
                </c:pt>
                <c:pt idx="3">
                  <c:v>0.60423634336677812</c:v>
                </c:pt>
                <c:pt idx="4">
                  <c:v>0.78723404255319152</c:v>
                </c:pt>
                <c:pt idx="5">
                  <c:v>0.79217877094972067</c:v>
                </c:pt>
                <c:pt idx="6">
                  <c:v>0.80473797559224691</c:v>
                </c:pt>
                <c:pt idx="7">
                  <c:v>0.81538461538461537</c:v>
                </c:pt>
                <c:pt idx="8">
                  <c:v>0.90536772394562559</c:v>
                </c:pt>
                <c:pt idx="9">
                  <c:v>0.91441329694864792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75-214B-8501-84F93EBBFD7E}"/>
            </c:ext>
          </c:extLst>
        </c:ser>
        <c:ser>
          <c:idx val="1"/>
          <c:order val="1"/>
          <c:tx>
            <c:strRef>
              <c:f>Sheet1!$G$1827</c:f>
              <c:strCache>
                <c:ptCount val="1"/>
                <c:pt idx="0">
                  <c:v>Praktiline töö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 w="25400">
                <a:noFill/>
              </a:ln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Sheet1!$H$1825:$Q$1825</c:f>
              <c:strCache>
                <c:ptCount val="10"/>
                <c:pt idx="0">
                  <c:v>Tehnoloogia</c:v>
                </c:pt>
                <c:pt idx="1">
                  <c:v>Majandus</c:v>
                </c:pt>
                <c:pt idx="2">
                  <c:v>Kunst </c:v>
                </c:pt>
                <c:pt idx="3">
                  <c:v>Võõrkeel</c:v>
                </c:pt>
                <c:pt idx="4">
                  <c:v>Matemaatika</c:v>
                </c:pt>
                <c:pt idx="5">
                  <c:v>Kehaline</c:v>
                </c:pt>
                <c:pt idx="6">
                  <c:v>Keel ja kirjandus</c:v>
                </c:pt>
                <c:pt idx="7">
                  <c:v>Pedagoogika</c:v>
                </c:pt>
                <c:pt idx="8">
                  <c:v>Sotsiaalaained</c:v>
                </c:pt>
                <c:pt idx="9">
                  <c:v>Loodusained</c:v>
                </c:pt>
              </c:strCache>
            </c:strRef>
          </c:cat>
          <c:val>
            <c:numRef>
              <c:f>Sheet1!$H$1827:$Q$1827</c:f>
              <c:numCache>
                <c:formatCode>####.0%</c:formatCode>
                <c:ptCount val="10"/>
                <c:pt idx="0">
                  <c:v>0.56758448060075095</c:v>
                </c:pt>
                <c:pt idx="1">
                  <c:v>0.51435132032146957</c:v>
                </c:pt>
                <c:pt idx="2">
                  <c:v>0.47156308851224105</c:v>
                </c:pt>
                <c:pt idx="3">
                  <c:v>0.39576365663322188</c:v>
                </c:pt>
                <c:pt idx="4">
                  <c:v>0.21276595744680851</c:v>
                </c:pt>
                <c:pt idx="5">
                  <c:v>0.20782122905027933</c:v>
                </c:pt>
                <c:pt idx="6">
                  <c:v>0.19526202440775303</c:v>
                </c:pt>
                <c:pt idx="7">
                  <c:v>0.1846153846153846</c:v>
                </c:pt>
                <c:pt idx="8">
                  <c:v>9.4632276054374354E-2</c:v>
                </c:pt>
                <c:pt idx="9">
                  <c:v>8.558670305135202E-2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75-214B-8501-84F93EBBF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36242048"/>
        <c:axId val="1"/>
      </c:barChart>
      <c:catAx>
        <c:axId val="203624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362420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97265700019206"/>
          <c:y val="3.3639222990089042E-2"/>
          <c:w val="0.72392484416222114"/>
          <c:h val="0.800397794312408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 (2)'!$I$1004</c:f>
              <c:strCache>
                <c:ptCount val="1"/>
                <c:pt idx="0">
                  <c:v>Bioloogia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(2)'!$H$1005:$H$1019</c:f>
              <c:strCache>
                <c:ptCount val="15"/>
                <c:pt idx="0">
                  <c:v>Põlvamaa</c:v>
                </c:pt>
                <c:pt idx="1">
                  <c:v>Jõgevamaa</c:v>
                </c:pt>
                <c:pt idx="2">
                  <c:v>Saaremaa</c:v>
                </c:pt>
                <c:pt idx="3">
                  <c:v>Harjumaa</c:v>
                </c:pt>
                <c:pt idx="4">
                  <c:v>Lääne-Virumaa</c:v>
                </c:pt>
                <c:pt idx="5">
                  <c:v>Valgamaa</c:v>
                </c:pt>
                <c:pt idx="6">
                  <c:v>Ida-Virumaa</c:v>
                </c:pt>
                <c:pt idx="7">
                  <c:v>Tartumaa</c:v>
                </c:pt>
                <c:pt idx="8">
                  <c:v>Järvamaa</c:v>
                </c:pt>
                <c:pt idx="9">
                  <c:v>Hiiumaa</c:v>
                </c:pt>
                <c:pt idx="10">
                  <c:v>Viljandimaa</c:v>
                </c:pt>
                <c:pt idx="11">
                  <c:v>Pärnumaa</c:v>
                </c:pt>
                <c:pt idx="12">
                  <c:v>Raplamaa</c:v>
                </c:pt>
                <c:pt idx="13">
                  <c:v>Läänemaa</c:v>
                </c:pt>
                <c:pt idx="14">
                  <c:v>Võrumaa</c:v>
                </c:pt>
              </c:strCache>
            </c:strRef>
          </c:cat>
          <c:val>
            <c:numRef>
              <c:f>'Sheet (2)'!$I$1005:$I$1019</c:f>
              <c:numCache>
                <c:formatCode>#,##0.0%</c:formatCode>
                <c:ptCount val="15"/>
                <c:pt idx="0">
                  <c:v>0.18508287292817679</c:v>
                </c:pt>
                <c:pt idx="1">
                  <c:v>0.16770186335403725</c:v>
                </c:pt>
                <c:pt idx="2">
                  <c:v>0.1588235294117647</c:v>
                </c:pt>
                <c:pt idx="3">
                  <c:v>0.15579753500059831</c:v>
                </c:pt>
                <c:pt idx="4">
                  <c:v>0.15492957746478875</c:v>
                </c:pt>
                <c:pt idx="5">
                  <c:v>0.14917127071823205</c:v>
                </c:pt>
                <c:pt idx="6">
                  <c:v>0.14773396115361978</c:v>
                </c:pt>
                <c:pt idx="7">
                  <c:v>0.1358768406961178</c:v>
                </c:pt>
                <c:pt idx="8">
                  <c:v>0.13580246913580246</c:v>
                </c:pt>
                <c:pt idx="9">
                  <c:v>0.12</c:v>
                </c:pt>
                <c:pt idx="10">
                  <c:v>0.11717171717171718</c:v>
                </c:pt>
                <c:pt idx="11">
                  <c:v>0.11578947368421053</c:v>
                </c:pt>
                <c:pt idx="12">
                  <c:v>0.11385199240986717</c:v>
                </c:pt>
                <c:pt idx="13">
                  <c:v>0.10514541387024609</c:v>
                </c:pt>
                <c:pt idx="14">
                  <c:v>0.10291262135922331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D0-4849-AC56-E548C92A3719}"/>
            </c:ext>
          </c:extLst>
        </c:ser>
        <c:ser>
          <c:idx val="1"/>
          <c:order val="1"/>
          <c:tx>
            <c:strRef>
              <c:f>'Sheet (2)'!$J$1004</c:f>
              <c:strCache>
                <c:ptCount val="1"/>
                <c:pt idx="0">
                  <c:v>Geograafia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(2)'!$H$1005:$H$1019</c:f>
              <c:strCache>
                <c:ptCount val="15"/>
                <c:pt idx="0">
                  <c:v>Põlvamaa</c:v>
                </c:pt>
                <c:pt idx="1">
                  <c:v>Jõgevamaa</c:v>
                </c:pt>
                <c:pt idx="2">
                  <c:v>Saaremaa</c:v>
                </c:pt>
                <c:pt idx="3">
                  <c:v>Harjumaa</c:v>
                </c:pt>
                <c:pt idx="4">
                  <c:v>Lääne-Virumaa</c:v>
                </c:pt>
                <c:pt idx="5">
                  <c:v>Valgamaa</c:v>
                </c:pt>
                <c:pt idx="6">
                  <c:v>Ida-Virumaa</c:v>
                </c:pt>
                <c:pt idx="7">
                  <c:v>Tartumaa</c:v>
                </c:pt>
                <c:pt idx="8">
                  <c:v>Järvamaa</c:v>
                </c:pt>
                <c:pt idx="9">
                  <c:v>Hiiumaa</c:v>
                </c:pt>
                <c:pt idx="10">
                  <c:v>Viljandimaa</c:v>
                </c:pt>
                <c:pt idx="11">
                  <c:v>Pärnumaa</c:v>
                </c:pt>
                <c:pt idx="12">
                  <c:v>Raplamaa</c:v>
                </c:pt>
                <c:pt idx="13">
                  <c:v>Läänemaa</c:v>
                </c:pt>
                <c:pt idx="14">
                  <c:v>Võrumaa</c:v>
                </c:pt>
              </c:strCache>
            </c:strRef>
          </c:cat>
          <c:val>
            <c:numRef>
              <c:f>'Sheet (2)'!$J$1005:$J$1019</c:f>
              <c:numCache>
                <c:formatCode>#,##0.0%</c:formatCode>
                <c:ptCount val="15"/>
                <c:pt idx="0">
                  <c:v>3.3149171270718231E-2</c:v>
                </c:pt>
                <c:pt idx="1">
                  <c:v>1.4492753623188406E-2</c:v>
                </c:pt>
                <c:pt idx="2">
                  <c:v>1.5686274509803921E-2</c:v>
                </c:pt>
                <c:pt idx="3">
                  <c:v>2.2376450879502213E-2</c:v>
                </c:pt>
                <c:pt idx="4">
                  <c:v>1.1917659804983749E-2</c:v>
                </c:pt>
                <c:pt idx="5">
                  <c:v>1.6574585635359115E-2</c:v>
                </c:pt>
                <c:pt idx="6">
                  <c:v>2.177751618599176E-2</c:v>
                </c:pt>
                <c:pt idx="7">
                  <c:v>1.0709504685408299E-2</c:v>
                </c:pt>
                <c:pt idx="8">
                  <c:v>9.876543209876543E-3</c:v>
                </c:pt>
                <c:pt idx="9">
                  <c:v>4.8000000000000001E-2</c:v>
                </c:pt>
                <c:pt idx="10">
                  <c:v>2.2222222222222223E-2</c:v>
                </c:pt>
                <c:pt idx="11">
                  <c:v>2.672064777327935E-2</c:v>
                </c:pt>
                <c:pt idx="12">
                  <c:v>1.3282732447817837E-2</c:v>
                </c:pt>
                <c:pt idx="13">
                  <c:v>2.2371364653243849E-2</c:v>
                </c:pt>
                <c:pt idx="14">
                  <c:v>1.5533980582524271E-2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D0-4849-AC56-E548C92A3719}"/>
            </c:ext>
          </c:extLst>
        </c:ser>
        <c:ser>
          <c:idx val="2"/>
          <c:order val="2"/>
          <c:tx>
            <c:strRef>
              <c:f>'Sheet (2)'!$K$1004</c:f>
              <c:strCache>
                <c:ptCount val="1"/>
                <c:pt idx="0">
                  <c:v>Keemia</c:v>
                </c:pt>
              </c:strCache>
            </c:strRef>
          </c:tx>
          <c:spPr>
            <a:solidFill>
              <a:srgbClr val="00B0F0"/>
            </a:solidFill>
            <a:ln w="25400">
              <a:noFill/>
            </a:ln>
          </c:spPr>
          <c:invertIfNegative val="0"/>
          <c:dLbls>
            <c:dLbl>
              <c:idx val="9"/>
              <c:layout>
                <c:manualLayout>
                  <c:x val="4.571561861511081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D0-4849-AC56-E548C92A3719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(2)'!$H$1005:$H$1019</c:f>
              <c:strCache>
                <c:ptCount val="15"/>
                <c:pt idx="0">
                  <c:v>Põlvamaa</c:v>
                </c:pt>
                <c:pt idx="1">
                  <c:v>Jõgevamaa</c:v>
                </c:pt>
                <c:pt idx="2">
                  <c:v>Saaremaa</c:v>
                </c:pt>
                <c:pt idx="3">
                  <c:v>Harjumaa</c:v>
                </c:pt>
                <c:pt idx="4">
                  <c:v>Lääne-Virumaa</c:v>
                </c:pt>
                <c:pt idx="5">
                  <c:v>Valgamaa</c:v>
                </c:pt>
                <c:pt idx="6">
                  <c:v>Ida-Virumaa</c:v>
                </c:pt>
                <c:pt idx="7">
                  <c:v>Tartumaa</c:v>
                </c:pt>
                <c:pt idx="8">
                  <c:v>Järvamaa</c:v>
                </c:pt>
                <c:pt idx="9">
                  <c:v>Hiiumaa</c:v>
                </c:pt>
                <c:pt idx="10">
                  <c:v>Viljandimaa</c:v>
                </c:pt>
                <c:pt idx="11">
                  <c:v>Pärnumaa</c:v>
                </c:pt>
                <c:pt idx="12">
                  <c:v>Raplamaa</c:v>
                </c:pt>
                <c:pt idx="13">
                  <c:v>Läänemaa</c:v>
                </c:pt>
                <c:pt idx="14">
                  <c:v>Võrumaa</c:v>
                </c:pt>
              </c:strCache>
            </c:strRef>
          </c:cat>
          <c:val>
            <c:numRef>
              <c:f>'Sheet (2)'!$K$1005:$K$1019</c:f>
              <c:numCache>
                <c:formatCode>#,##0.0%</c:formatCode>
                <c:ptCount val="15"/>
                <c:pt idx="0">
                  <c:v>1.9337016574585635E-2</c:v>
                </c:pt>
                <c:pt idx="1">
                  <c:v>2.4844720496894408E-2</c:v>
                </c:pt>
                <c:pt idx="2">
                  <c:v>9.8039215686274508E-3</c:v>
                </c:pt>
                <c:pt idx="3">
                  <c:v>1.9504606916357546E-2</c:v>
                </c:pt>
                <c:pt idx="4">
                  <c:v>1.0834236186348862E-2</c:v>
                </c:pt>
                <c:pt idx="5">
                  <c:v>2.2099447513812157E-2</c:v>
                </c:pt>
                <c:pt idx="6">
                  <c:v>2.3543260741612712E-2</c:v>
                </c:pt>
                <c:pt idx="7">
                  <c:v>2.3761713520749662E-2</c:v>
                </c:pt>
                <c:pt idx="8">
                  <c:v>1.9753086419753086E-2</c:v>
                </c:pt>
                <c:pt idx="9">
                  <c:v>8.0000000000000002E-3</c:v>
                </c:pt>
                <c:pt idx="10">
                  <c:v>2.0202020202020204E-2</c:v>
                </c:pt>
                <c:pt idx="11">
                  <c:v>1.0526315789473684E-2</c:v>
                </c:pt>
                <c:pt idx="12">
                  <c:v>1.8975332068311195E-2</c:v>
                </c:pt>
                <c:pt idx="13">
                  <c:v>6.7114093959731551E-3</c:v>
                </c:pt>
                <c:pt idx="14">
                  <c:v>1.3592233009708738E-2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D0-4849-AC56-E548C92A3719}"/>
            </c:ext>
          </c:extLst>
        </c:ser>
        <c:ser>
          <c:idx val="3"/>
          <c:order val="3"/>
          <c:tx>
            <c:strRef>
              <c:f>'Sheet (2)'!$L$1004</c:f>
              <c:strCache>
                <c:ptCount val="1"/>
                <c:pt idx="0">
                  <c:v>Füüsika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8"/>
              <c:layout>
                <c:manualLayout>
                  <c:x val="1.2190831630696402E-2"/>
                  <c:y val="-6.14254159728512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D0-4849-AC56-E548C92A3719}"/>
                </c:ext>
              </c:extLst>
            </c:dLbl>
            <c:dLbl>
              <c:idx val="9"/>
              <c:layout>
                <c:manualLayout>
                  <c:x val="1.41021284520091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D0-4849-AC56-E548C92A3719}"/>
                </c:ext>
              </c:extLst>
            </c:dLbl>
            <c:dLbl>
              <c:idx val="13"/>
              <c:layout>
                <c:manualLayout>
                  <c:x val="7.619269769185209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D0-4849-AC56-E548C92A3719}"/>
                </c:ext>
              </c:extLst>
            </c:dLbl>
            <c:dLbl>
              <c:idx val="14"/>
              <c:layout>
                <c:manualLayout>
                  <c:x val="6.095415815348256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D0-4849-AC56-E548C92A3719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(2)'!$H$1005:$H$1019</c:f>
              <c:strCache>
                <c:ptCount val="15"/>
                <c:pt idx="0">
                  <c:v>Põlvamaa</c:v>
                </c:pt>
                <c:pt idx="1">
                  <c:v>Jõgevamaa</c:v>
                </c:pt>
                <c:pt idx="2">
                  <c:v>Saaremaa</c:v>
                </c:pt>
                <c:pt idx="3">
                  <c:v>Harjumaa</c:v>
                </c:pt>
                <c:pt idx="4">
                  <c:v>Lääne-Virumaa</c:v>
                </c:pt>
                <c:pt idx="5">
                  <c:v>Valgamaa</c:v>
                </c:pt>
                <c:pt idx="6">
                  <c:v>Ida-Virumaa</c:v>
                </c:pt>
                <c:pt idx="7">
                  <c:v>Tartumaa</c:v>
                </c:pt>
                <c:pt idx="8">
                  <c:v>Järvamaa</c:v>
                </c:pt>
                <c:pt idx="9">
                  <c:v>Hiiumaa</c:v>
                </c:pt>
                <c:pt idx="10">
                  <c:v>Viljandimaa</c:v>
                </c:pt>
                <c:pt idx="11">
                  <c:v>Pärnumaa</c:v>
                </c:pt>
                <c:pt idx="12">
                  <c:v>Raplamaa</c:v>
                </c:pt>
                <c:pt idx="13">
                  <c:v>Läänemaa</c:v>
                </c:pt>
                <c:pt idx="14">
                  <c:v>Võrumaa</c:v>
                </c:pt>
              </c:strCache>
            </c:strRef>
          </c:cat>
          <c:val>
            <c:numRef>
              <c:f>'Sheet (2)'!$L$1005:$L$1019</c:f>
              <c:numCache>
                <c:formatCode>#,##0.0%</c:formatCode>
                <c:ptCount val="15"/>
                <c:pt idx="0">
                  <c:v>3.0386740331491711E-2</c:v>
                </c:pt>
                <c:pt idx="1">
                  <c:v>1.6563146997929608E-2</c:v>
                </c:pt>
                <c:pt idx="2">
                  <c:v>1.9607843137254902E-2</c:v>
                </c:pt>
                <c:pt idx="3">
                  <c:v>2.9077420126839778E-2</c:v>
                </c:pt>
                <c:pt idx="4">
                  <c:v>2.3835319609967497E-2</c:v>
                </c:pt>
                <c:pt idx="5">
                  <c:v>1.1049723756906079E-2</c:v>
                </c:pt>
                <c:pt idx="6">
                  <c:v>3.4137728075338436E-2</c:v>
                </c:pt>
                <c:pt idx="7">
                  <c:v>2.710843373493976E-2</c:v>
                </c:pt>
                <c:pt idx="8">
                  <c:v>2.4691358024691358E-3</c:v>
                </c:pt>
                <c:pt idx="9">
                  <c:v>8.0000000000000002E-3</c:v>
                </c:pt>
                <c:pt idx="10">
                  <c:v>1.0101010101010102E-2</c:v>
                </c:pt>
                <c:pt idx="11">
                  <c:v>2.2672064777327937E-2</c:v>
                </c:pt>
                <c:pt idx="12">
                  <c:v>1.1385199240986717E-2</c:v>
                </c:pt>
                <c:pt idx="13">
                  <c:v>1.1185682326621925E-2</c:v>
                </c:pt>
                <c:pt idx="14">
                  <c:v>1.1650485436893203E-2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D0-4849-AC56-E548C92A3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2101471056"/>
        <c:axId val="1"/>
      </c:barChart>
      <c:catAx>
        <c:axId val="210147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014710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66303544529240921"/>
          <c:y val="5.8501600693546006E-2"/>
          <c:w val="0.30657722812653443"/>
          <c:h val="0.28534162855516659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26487-46EA-7345-A900-320199BC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95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endParaRPr lang="et-EE"/>
          </a:p>
        </p:txBody>
      </p:sp>
      <p:sp>
        <p:nvSpPr>
          <p:cNvPr id="6151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3188" y="1143000"/>
            <a:ext cx="4105275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52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0050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E314BED-B06C-4493-9959-73D3F288AF98}" type="slidenum">
              <a:rPr lang="et-EE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8814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2E314BED-B06C-4493-9959-73D3F288AF98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69010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2E314BED-B06C-4493-9959-73D3F288AF98}" type="slidenum">
              <a:rPr lang="et-EE" smtClean="0"/>
              <a:pPr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5521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E314BED-B06C-4493-9959-73D3F288AF98}" type="slidenum">
              <a:rPr lang="et-EE" smtClean="0"/>
              <a:pPr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53210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Uurimisküsimus 2: Kas gümnaasiumides, mis osalesid PISA 2015s ja mille keskmine loodusteaduslik sooritus oli üle vabariigi keskmise ning kus oli rohkem tippsooritajaid, koostatakse oluliselt enam ka loodusteaduslikke uurimistöid?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E314BED-B06C-4493-9959-73D3F288AF98}" type="slidenum">
              <a:rPr lang="et-EE" smtClean="0"/>
              <a:pPr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26588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Praktiliste</a:t>
            </a:r>
            <a:r>
              <a:rPr lang="en-US" dirty="0"/>
              <a:t> </a:t>
            </a:r>
            <a:r>
              <a:rPr lang="en-US" dirty="0" err="1"/>
              <a:t>tööde</a:t>
            </a:r>
            <a:r>
              <a:rPr lang="en-US" dirty="0"/>
              <a:t> </a:t>
            </a:r>
            <a:r>
              <a:rPr lang="en-US" dirty="0" err="1"/>
              <a:t>osakaalu</a:t>
            </a:r>
            <a:r>
              <a:rPr lang="en-US" dirty="0"/>
              <a:t> </a:t>
            </a:r>
            <a:r>
              <a:rPr lang="en-US" dirty="0" err="1"/>
              <a:t>kasv</a:t>
            </a:r>
            <a:r>
              <a:rPr lang="en-US" dirty="0"/>
              <a:t> on </a:t>
            </a:r>
            <a:r>
              <a:rPr lang="en-US" dirty="0" err="1"/>
              <a:t>tõenäoliselt</a:t>
            </a:r>
            <a:r>
              <a:rPr lang="en-US" dirty="0"/>
              <a:t> </a:t>
            </a:r>
            <a:r>
              <a:rPr lang="en-US" dirty="0" err="1"/>
              <a:t>jätkuv</a:t>
            </a:r>
            <a:r>
              <a:rPr lang="en-US" dirty="0"/>
              <a:t>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2E314BED-B06C-4493-9959-73D3F288AF98}" type="slidenum">
              <a:rPr lang="et-EE" smtClean="0"/>
              <a:pPr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9883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t-EE" sz="1200" dirty="0">
                <a:solidFill>
                  <a:schemeClr val="tx1"/>
                </a:solidFill>
              </a:rPr>
              <a:t>tippsooritajate seas koostati enim loodusteaduslikke töid bioloogias; 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E314BED-B06C-4493-9959-73D3F288AF98}" type="slidenum">
              <a:rPr lang="et-EE" smtClean="0"/>
              <a:pPr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2909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t-EE" sz="1200" dirty="0">
                <a:solidFill>
                  <a:schemeClr val="tx1"/>
                </a:solidFill>
              </a:rPr>
              <a:t>tippsooritajate seas koostati enim loodusteaduslikke töid bioloogias; 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E314BED-B06C-4493-9959-73D3F288AF98}" type="slidenum">
              <a:rPr lang="et-EE" smtClean="0"/>
              <a:pPr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9164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2E314BED-B06C-4493-9959-73D3F288AF98}" type="slidenum">
              <a:rPr lang="et-EE" smtClean="0"/>
              <a:pPr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4397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E314BED-B06C-4493-9959-73D3F288AF98}" type="slidenum">
              <a:rPr lang="et-EE" smtClean="0"/>
              <a:pPr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553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E314BED-B06C-4493-9959-73D3F288AF98}" type="slidenum">
              <a:rPr lang="et-EE" smtClean="0"/>
              <a:pPr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493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t-EE" dirty="0"/>
              <a:t>õppeasutuse number – igale õppeasutusel omistati individuaalne kood;</a:t>
            </a:r>
            <a:endParaRPr lang="en-GB" dirty="0"/>
          </a:p>
          <a:p>
            <a:pPr lvl="1"/>
            <a:r>
              <a:rPr lang="et-EE" dirty="0"/>
              <a:t>lõpetamis aasta – gümnaasiumi lõpetamise aasta, tööd 1) 2015, 2) 2016, 3) 2017;</a:t>
            </a:r>
            <a:endParaRPr lang="en-GB" dirty="0"/>
          </a:p>
          <a:p>
            <a:pPr lvl="1"/>
            <a:r>
              <a:rPr lang="et-EE" dirty="0"/>
              <a:t>kooli omandivorm – jaotati gümnaasiumi või keskkooli omaniku alusel: 1) riik, 2) kohalik omavalitsus või 3) erakool;</a:t>
            </a:r>
            <a:endParaRPr lang="en-GB" dirty="0"/>
          </a:p>
          <a:p>
            <a:pPr lvl="1"/>
            <a:r>
              <a:rPr lang="et-EE" dirty="0"/>
              <a:t>maakond – Eesti maakond, kuhu gümnaasium või keskkool kuulub, igale maakonnale omistati individuaalne kood (1-15);</a:t>
            </a:r>
          </a:p>
          <a:p>
            <a:pPr lvl="1"/>
            <a:r>
              <a:rPr lang="et-EE" dirty="0"/>
              <a:t>maakool või linnakool – piirkond kuhu kool kuulub: 1) linnakool, kui kool asub linnalises asulas; 2) maakool, kui kool asub väljaspool linna;</a:t>
            </a:r>
            <a:endParaRPr lang="en-GB" dirty="0"/>
          </a:p>
          <a:p>
            <a:pPr lvl="1"/>
            <a:r>
              <a:rPr lang="et-EE" dirty="0"/>
              <a:t>suuremate linnade gümnaasiumid – autor tõi eraldi välja neli suuremat linna: 1) Tallinn, 2) Tartu, 3) Narva, 4) Pärnu, ülejäänud kirjed paigutusid 5) muu asula alla; </a:t>
            </a:r>
            <a:endParaRPr lang="en-GB" dirty="0"/>
          </a:p>
          <a:p>
            <a:pPr lvl="1"/>
            <a:r>
              <a:rPr lang="et-EE" dirty="0"/>
              <a:t>valdav õppeasutuse õppekeel – eesti keel või vene keel;</a:t>
            </a:r>
            <a:endParaRPr lang="en-GB" dirty="0"/>
          </a:p>
          <a:p>
            <a:pPr lvl="1"/>
            <a:r>
              <a:rPr lang="et-EE" dirty="0"/>
              <a:t>kooli suurus – õpilaste arvu järgi jaotati gümnaasiumid ja keskkoolid viide gruppi: 1) kuni 50 õpilast gümnaasiumis, 2) 51-100 õpilast, 3) 101-150 õpilast, 4) 151-200 õpilast, 5) üle 200 õpilase gümnaasiumis, eraldi toodi välja täiskasvanute gümnaasiumid, mille suurust ei määratud;</a:t>
            </a:r>
            <a:endParaRPr lang="en-GB" dirty="0"/>
          </a:p>
          <a:p>
            <a:pPr lvl="1"/>
            <a:r>
              <a:rPr lang="et-EE" dirty="0"/>
              <a:t>uurimistöö valdkond – eesti keel ja kirjandus, võõrkeel, matemaatika, loodusained, sotisaalained, kunstivaldkond, kehaline kasvatus, tehnoloogia, pedagoogika, majandus; </a:t>
            </a:r>
            <a:endParaRPr lang="en-GB" dirty="0"/>
          </a:p>
          <a:p>
            <a:pPr lvl="1"/>
            <a:endParaRPr lang="en-GB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E314BED-B06C-4493-9959-73D3F288AF98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4472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E314BED-B06C-4493-9959-73D3F288AF98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6701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E314BED-B06C-4493-9959-73D3F288AF98}" type="slidenum">
              <a:rPr lang="et-EE" smtClean="0"/>
              <a:pPr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95950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Uurimisküsimus 1: Millistesse valdkondadesse on jaotunud kolme viimase aastakäigu gümnaasiumide lõpetajate uurimis- ja praktilised tööd ning millise osakaalu moodustavad nendest loodusainete tööd?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E314BED-B06C-4493-9959-73D3F288AF98}" type="slidenum">
              <a:rPr lang="et-EE" smtClean="0"/>
              <a:pPr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1413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E314BED-B06C-4493-9959-73D3F288AF98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92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908720"/>
            <a:ext cx="7704856" cy="2664296"/>
          </a:xfrm>
        </p:spPr>
        <p:txBody>
          <a:bodyPr anchor="b"/>
          <a:lstStyle>
            <a:lvl1pPr algn="l">
              <a:lnSpc>
                <a:spcPct val="70000"/>
              </a:lnSpc>
              <a:defRPr sz="8000" b="0"/>
            </a:lvl1pPr>
          </a:lstStyle>
          <a:p>
            <a:r>
              <a:rPr lang="et-EE" dirty="0"/>
              <a:t>ESITLUSE</a:t>
            </a:r>
            <a:br>
              <a:rPr lang="en-US" dirty="0"/>
            </a:br>
            <a:r>
              <a:rPr lang="en-US" dirty="0"/>
              <a:t>PEALKIRI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149080"/>
            <a:ext cx="7704856" cy="12961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</a:t>
            </a:r>
            <a:r>
              <a:rPr lang="et-EE" dirty="0"/>
              <a:t>UTORI NIMI</a:t>
            </a:r>
            <a:r>
              <a:rPr lang="en-US" dirty="0"/>
              <a:t> </a:t>
            </a:r>
          </a:p>
          <a:p>
            <a:r>
              <a:rPr lang="et-EE" dirty="0"/>
              <a:t>Kuupäev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0987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692696"/>
            <a:ext cx="2340000" cy="2340000"/>
          </a:xfrm>
          <a:solidFill>
            <a:srgbClr val="B20533"/>
          </a:solidFill>
        </p:spPr>
        <p:txBody>
          <a:bodyPr lIns="180000" tIns="374400" rIns="180000" bIns="14040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 err="1"/>
              <a:t>tähtis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2" y="3284983"/>
            <a:ext cx="7704780" cy="2016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i="1"/>
            </a:lvl1pPr>
          </a:lstStyle>
          <a:p>
            <a:pPr lvl="0"/>
            <a:r>
              <a:rPr lang="et-EE" dirty="0"/>
              <a:t>Oluline sõnum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dirty="0"/>
              <a:t>1.</a:t>
            </a:r>
          </a:p>
        </p:txBody>
      </p:sp>
      <p:sp>
        <p:nvSpPr>
          <p:cNvPr id="3" name="Slaidinumbri kohatäid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330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mber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6136" y="692696"/>
            <a:ext cx="2340000" cy="2340000"/>
          </a:xfrm>
          <a:solidFill>
            <a:srgbClr val="B20533"/>
          </a:solidFill>
        </p:spPr>
        <p:txBody>
          <a:bodyPr lIns="180000" tIns="374400" rIns="180000" bIns="14040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 err="1"/>
              <a:t>tähtis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5576" y="692696"/>
            <a:ext cx="2340000" cy="234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2" y="3284983"/>
            <a:ext cx="7704780" cy="2016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i="1"/>
            </a:lvl1pPr>
          </a:lstStyle>
          <a:p>
            <a:pPr lvl="0"/>
            <a:r>
              <a:rPr lang="et-EE" dirty="0"/>
              <a:t>Oluline sõnum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3456136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dirty="0"/>
              <a:t>2.</a:t>
            </a:r>
          </a:p>
        </p:txBody>
      </p:sp>
      <p:sp>
        <p:nvSpPr>
          <p:cNvPr id="3" name="Slaidinumbri kohatäid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43889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mber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432" y="692696"/>
            <a:ext cx="2340000" cy="2340000"/>
          </a:xfrm>
          <a:solidFill>
            <a:srgbClr val="B20533"/>
          </a:solidFill>
        </p:spPr>
        <p:txBody>
          <a:bodyPr lIns="180000" tIns="374400" rIns="180000" bIns="14040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 err="1"/>
              <a:t>tähtis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5576" y="692696"/>
            <a:ext cx="2340000" cy="234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56136" y="692696"/>
            <a:ext cx="2340000" cy="234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2" y="3284983"/>
            <a:ext cx="7704780" cy="2016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i="1"/>
            </a:lvl1pPr>
          </a:lstStyle>
          <a:p>
            <a:pPr lvl="0"/>
            <a:r>
              <a:rPr lang="et-EE" dirty="0"/>
              <a:t>Oluline sõnum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6120432" y="836712"/>
            <a:ext cx="1656184" cy="864096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dirty="0"/>
              <a:t>3.</a:t>
            </a:r>
          </a:p>
        </p:txBody>
      </p:sp>
      <p:sp>
        <p:nvSpPr>
          <p:cNvPr id="3" name="Slaidinumbri kohatäid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7483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9048"/>
            <a:ext cx="8223250" cy="1138239"/>
          </a:xfrm>
        </p:spPr>
        <p:txBody>
          <a:bodyPr anchor="t"/>
          <a:lstStyle>
            <a:lvl1pPr algn="r">
              <a:defRPr sz="4800">
                <a:solidFill>
                  <a:srgbClr val="B20533"/>
                </a:solidFill>
              </a:defRPr>
            </a:lvl1pPr>
          </a:lstStyle>
          <a:p>
            <a:r>
              <a:rPr lang="et-EE" dirty="0"/>
              <a:t>Tabeli pealkiri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68315" y="1773337"/>
            <a:ext cx="8207375" cy="3671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Slaidinumbri kohatäid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89202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46800" y="188640"/>
            <a:ext cx="2997200" cy="299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4978896" cy="576064"/>
          </a:xfrm>
        </p:spPr>
        <p:txBody>
          <a:bodyPr anchor="t"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/>
              <a:t>PEALKIRI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2590" y="1484784"/>
            <a:ext cx="4967287" cy="388843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t-EE" dirty="0"/>
              <a:t>Click to edit Master text styles</a:t>
            </a:r>
          </a:p>
        </p:txBody>
      </p:sp>
      <p:sp>
        <p:nvSpPr>
          <p:cNvPr id="3" name="Slaidinumbri kohatä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7975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20" y="4653136"/>
            <a:ext cx="7886700" cy="10081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611560" y="4365104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1188" y="548059"/>
            <a:ext cx="3529012" cy="3529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00563" y="548059"/>
            <a:ext cx="3959225" cy="352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t-EE" dirty="0"/>
              <a:t>Click to edit Master text styles</a:t>
            </a:r>
          </a:p>
          <a:p>
            <a:pPr lvl="1"/>
            <a:r>
              <a:rPr lang="et-EE" dirty="0"/>
              <a:t>Second level</a:t>
            </a:r>
          </a:p>
          <a:p>
            <a:pPr lvl="2"/>
            <a:r>
              <a:rPr lang="et-EE" dirty="0"/>
              <a:t>Third level</a:t>
            </a:r>
          </a:p>
          <a:p>
            <a:pPr lvl="3"/>
            <a:r>
              <a:rPr lang="et-EE" dirty="0"/>
              <a:t>Fourth level</a:t>
            </a:r>
          </a:p>
          <a:p>
            <a:pPr lvl="4"/>
            <a:r>
              <a:rPr lang="et-EE" dirty="0"/>
              <a:t>Fifth level</a:t>
            </a:r>
            <a:endParaRPr lang="en-US" dirty="0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08636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20" y="4653136"/>
            <a:ext cx="7886700" cy="10081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611560" y="4365104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88023" y="692075"/>
            <a:ext cx="3744416" cy="34570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t-EE" dirty="0"/>
              <a:t>Click to edit Master text styles</a:t>
            </a:r>
          </a:p>
          <a:p>
            <a:pPr lvl="1"/>
            <a:r>
              <a:rPr lang="et-EE" dirty="0"/>
              <a:t>Second level</a:t>
            </a:r>
          </a:p>
          <a:p>
            <a:pPr lvl="2"/>
            <a:r>
              <a:rPr lang="et-EE" dirty="0"/>
              <a:t>Third level</a:t>
            </a:r>
          </a:p>
          <a:p>
            <a:pPr lvl="3"/>
            <a:r>
              <a:rPr lang="et-EE" dirty="0"/>
              <a:t>Fourth level</a:t>
            </a:r>
          </a:p>
          <a:p>
            <a:pPr lvl="4"/>
            <a:r>
              <a:rPr lang="et-EE" dirty="0"/>
              <a:t>Fifth level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1560" y="692075"/>
            <a:ext cx="3745048" cy="34570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t-EE" dirty="0"/>
              <a:t>Click to edit Master text styles</a:t>
            </a:r>
          </a:p>
          <a:p>
            <a:pPr lvl="1"/>
            <a:r>
              <a:rPr lang="et-EE" dirty="0"/>
              <a:t>Second level</a:t>
            </a:r>
          </a:p>
          <a:p>
            <a:pPr lvl="2"/>
            <a:r>
              <a:rPr lang="et-EE" dirty="0"/>
              <a:t>Third level</a:t>
            </a:r>
          </a:p>
          <a:p>
            <a:pPr lvl="3"/>
            <a:r>
              <a:rPr lang="et-EE" dirty="0"/>
              <a:t>Fourth level</a:t>
            </a:r>
          </a:p>
          <a:p>
            <a:pPr lvl="4"/>
            <a:r>
              <a:rPr lang="et-EE" dirty="0"/>
              <a:t>Fifth level</a:t>
            </a:r>
            <a:endParaRPr lang="en-US" dirty="0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4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32400" y="3033762"/>
            <a:ext cx="2340000" cy="234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63277" y="548680"/>
            <a:ext cx="4824413" cy="4824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832400" y="549226"/>
            <a:ext cx="2340000" cy="234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45360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0032" y="692696"/>
            <a:ext cx="3532386" cy="4608512"/>
          </a:xfrm>
        </p:spPr>
        <p:txBody>
          <a:bodyPr/>
          <a:lstStyle>
            <a:lvl1pPr indent="0">
              <a:lnSpc>
                <a:spcPct val="150000"/>
              </a:lnSpc>
              <a:defRPr sz="2400" baseline="0"/>
            </a:lvl1pPr>
          </a:lstStyle>
          <a:p>
            <a:r>
              <a:rPr lang="et-EE" dirty="0"/>
              <a:t>Brändiga seotud info</a:t>
            </a:r>
            <a:endParaRPr lang="en-US" dirty="0"/>
          </a:p>
        </p:txBody>
      </p:sp>
      <p:pic>
        <p:nvPicPr>
          <p:cNvPr id="3" name="Picture 2" descr="uutmoodi akadeemiline vektor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4" y="548680"/>
            <a:ext cx="4569269" cy="5328592"/>
          </a:xfrm>
          <a:prstGeom prst="rect">
            <a:avLst/>
          </a:prstGeom>
        </p:spPr>
      </p:pic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15319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1560" y="1412776"/>
            <a:ext cx="7886700" cy="2880320"/>
          </a:xfrm>
          <a:prstGeom prst="rect">
            <a:avLst/>
          </a:prstGeom>
        </p:spPr>
        <p:txBody>
          <a:bodyPr/>
          <a:lstStyle>
            <a:lvl1pPr marL="0" marR="0" indent="0" algn="ctr" defTabSz="4492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533"/>
              </a:buClr>
              <a:buSzPct val="100000"/>
              <a:buFont typeface="Lucida Grande"/>
              <a:buNone/>
              <a:tabLst/>
              <a:defRPr sz="3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err="1"/>
              <a:t>Tere</a:t>
            </a:r>
            <a:r>
              <a:rPr lang="en-US" dirty="0"/>
              <a:t> </a:t>
            </a:r>
            <a:r>
              <a:rPr lang="en-US" dirty="0" err="1"/>
              <a:t>tulemast</a:t>
            </a:r>
            <a:r>
              <a:rPr lang="en-US" dirty="0"/>
              <a:t>!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Narva</a:t>
            </a:r>
            <a:r>
              <a:rPr lang="en-US" dirty="0"/>
              <a:t> </a:t>
            </a:r>
            <a:r>
              <a:rPr lang="en-US" dirty="0" err="1"/>
              <a:t>mnt</a:t>
            </a:r>
            <a:r>
              <a:rPr lang="en-US" dirty="0"/>
              <a:t> 25, </a:t>
            </a:r>
            <a:r>
              <a:rPr lang="et-EE" dirty="0"/>
              <a:t>10120 </a:t>
            </a:r>
            <a:r>
              <a:rPr lang="en-US" dirty="0"/>
              <a:t>Tallinn </a:t>
            </a:r>
          </a:p>
          <a:p>
            <a:pPr lvl="0"/>
            <a:r>
              <a:rPr lang="en-US" dirty="0"/>
              <a:t>www.tlu.ee</a:t>
            </a:r>
          </a:p>
          <a:p>
            <a:pPr lvl="0"/>
            <a:r>
              <a:rPr lang="en-US" dirty="0" err="1"/>
              <a:t>tlu@tlu.ee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611560" y="5157192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675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47" y="476672"/>
            <a:ext cx="7886700" cy="3384376"/>
          </a:xfrm>
        </p:spPr>
        <p:txBody>
          <a:bodyPr anchor="b"/>
          <a:lstStyle>
            <a:lvl1pPr algn="ctr">
              <a:lnSpc>
                <a:spcPct val="75000"/>
              </a:lnSpc>
              <a:defRPr sz="8000" b="0"/>
            </a:lvl1pPr>
          </a:lstStyle>
          <a:p>
            <a:r>
              <a:rPr lang="et-EE" dirty="0"/>
              <a:t>Vahepeal</a:t>
            </a:r>
            <a:r>
              <a:rPr lang="en-US" dirty="0" err="1"/>
              <a:t>kiri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047" y="4581129"/>
            <a:ext cx="7886700" cy="8640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err="1"/>
              <a:t>Alapealkiri</a:t>
            </a:r>
            <a:r>
              <a:rPr lang="en-US" dirty="0"/>
              <a:t> / </a:t>
            </a:r>
            <a:r>
              <a:rPr lang="en-US" dirty="0" err="1"/>
              <a:t>Autori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t-EE" dirty="0"/>
              <a:t> / Kuupäev</a:t>
            </a:r>
            <a:endParaRPr lang="en-US" dirty="0"/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589287" y="4149081"/>
            <a:ext cx="7896225" cy="1588"/>
          </a:xfrm>
          <a:prstGeom prst="line">
            <a:avLst/>
          </a:prstGeom>
          <a:noFill/>
          <a:ln w="25560">
            <a:solidFill>
              <a:srgbClr val="B913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303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/>
              <a:t>Pealkiri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3250" cy="3984277"/>
          </a:xfrm>
          <a:prstGeom prst="rect">
            <a:avLst/>
          </a:prstGeo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5849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/>
              <a:t>Pealkiri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2" y="1604963"/>
            <a:ext cx="4035425" cy="3912269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5027" y="1604963"/>
            <a:ext cx="4035425" cy="3912269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593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rgbClr val="B20533"/>
                </a:solidFill>
              </a:defRPr>
            </a:lvl1pPr>
          </a:lstStyle>
          <a:p>
            <a:r>
              <a:rPr lang="et-EE" dirty="0"/>
              <a:t>Pealkiri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40" y="1681163"/>
            <a:ext cx="3868737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/>
              <a:t>Vahepealkiri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40" y="2505075"/>
            <a:ext cx="3868737" cy="3012157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/>
              <a:t>Vahepealkiri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012157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5162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 userDrawn="1"/>
        </p:nvSpPr>
        <p:spPr>
          <a:xfrm>
            <a:off x="457200" y="2132857"/>
            <a:ext cx="8223250" cy="2160240"/>
          </a:xfrm>
          <a:prstGeom prst="rect">
            <a:avLst/>
          </a:prstGeom>
        </p:spPr>
        <p:txBody>
          <a:bodyPr/>
          <a:lstStyle>
            <a:lvl1pPr marL="165600" indent="-342000" algn="l" defTabSz="449263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lang="en-GB" sz="2600" kern="1200" dirty="0" smtClean="0">
                <a:solidFill>
                  <a:srgbClr val="000000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800100" indent="-3429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22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2pPr>
            <a:lvl3pPr marL="1200150" indent="-28575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18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t-EE" sz="3400" i="1" dirty="0"/>
          </a:p>
        </p:txBody>
      </p:sp>
      <p:sp>
        <p:nvSpPr>
          <p:cNvPr id="3" name="Slaidinumbri kohatä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18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40" y="457200"/>
            <a:ext cx="2949575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 err="1"/>
              <a:t>Väide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51920" y="457200"/>
            <a:ext cx="4629150" cy="5204048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Oluline</a:t>
            </a:r>
            <a:r>
              <a:rPr lang="en-US" dirty="0"/>
              <a:t> </a:t>
            </a:r>
            <a:r>
              <a:rPr lang="en-US" dirty="0" err="1"/>
              <a:t>sõnum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60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9672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6096" y="476672"/>
            <a:ext cx="3168352" cy="1584176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pealkiri</a:t>
            </a:r>
            <a:endParaRPr lang="et-E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476672"/>
            <a:ext cx="4629150" cy="4896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36096" y="2276872"/>
            <a:ext cx="3168352" cy="3096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170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6444208" y="0"/>
            <a:ext cx="2699792" cy="2780928"/>
          </a:xfrm>
          <a:prstGeom prst="rect">
            <a:avLst/>
          </a:prstGeom>
          <a:solidFill>
            <a:srgbClr val="B205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1188" y="620688"/>
            <a:ext cx="5329237" cy="48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t-EE" dirty="0"/>
              <a:t>Click to edit Master text styles</a:t>
            </a:r>
          </a:p>
          <a:p>
            <a:pPr lvl="1"/>
            <a:r>
              <a:rPr lang="et-EE" dirty="0"/>
              <a:t>Second level</a:t>
            </a:r>
          </a:p>
          <a:p>
            <a:pPr lvl="2"/>
            <a:r>
              <a:rPr lang="et-EE" dirty="0"/>
              <a:t>Third level</a:t>
            </a:r>
          </a:p>
          <a:p>
            <a:pPr lvl="3"/>
            <a:r>
              <a:rPr lang="et-EE" dirty="0"/>
              <a:t>Fourth level</a:t>
            </a:r>
          </a:p>
          <a:p>
            <a:pPr lvl="4"/>
            <a:r>
              <a:rPr lang="et-EE" dirty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443663" y="2780928"/>
            <a:ext cx="2700337" cy="270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732240" y="260648"/>
            <a:ext cx="2088232" cy="2232248"/>
          </a:xfrm>
        </p:spPr>
        <p:txBody>
          <a:bodyPr anchor="ctr"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TÄHTIS</a:t>
            </a:r>
            <a:br>
              <a:rPr lang="en-US" dirty="0"/>
            </a:br>
            <a:r>
              <a:rPr lang="et-EE" dirty="0"/>
              <a:t>INFO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1327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5" y="5400677"/>
            <a:ext cx="377348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86150" y="1"/>
            <a:ext cx="5670550" cy="188640"/>
          </a:xfrm>
          <a:prstGeom prst="rect">
            <a:avLst/>
          </a:prstGeom>
          <a:solidFill>
            <a:srgbClr val="B2053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3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Pealkiri</a:t>
            </a:r>
            <a:endParaRPr lang="en-GB" dirty="0"/>
          </a:p>
        </p:txBody>
      </p:sp>
      <p:sp>
        <p:nvSpPr>
          <p:cNvPr id="3" name="Slaidinumbri kohatäide 2"/>
          <p:cNvSpPr>
            <a:spLocks noGrp="1"/>
          </p:cNvSpPr>
          <p:nvPr>
            <p:ph type="sldNum" sz="quarter" idx="4"/>
          </p:nvPr>
        </p:nvSpPr>
        <p:spPr>
          <a:xfrm>
            <a:off x="27769" y="6381328"/>
            <a:ext cx="473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A1921-A2CF-4F2F-A93B-7C120D28384D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4" r:id="rId3"/>
    <p:sldLayoutId id="2147483656" r:id="rId4"/>
    <p:sldLayoutId id="2147483657" r:id="rId5"/>
    <p:sldLayoutId id="2147483659" r:id="rId6"/>
    <p:sldLayoutId id="2147483660" r:id="rId7"/>
    <p:sldLayoutId id="2147483661" r:id="rId8"/>
    <p:sldLayoutId id="2147483662" r:id="rId9"/>
    <p:sldLayoutId id="2147483669" r:id="rId10"/>
    <p:sldLayoutId id="2147483670" r:id="rId11"/>
    <p:sldLayoutId id="2147483671" r:id="rId12"/>
    <p:sldLayoutId id="2147483665" r:id="rId13"/>
    <p:sldLayoutId id="2147483666" r:id="rId14"/>
    <p:sldLayoutId id="2147483667" r:id="rId15"/>
    <p:sldLayoutId id="2147483668" r:id="rId16"/>
    <p:sldLayoutId id="2147483663" r:id="rId17"/>
    <p:sldLayoutId id="2147483673" r:id="rId18"/>
    <p:sldLayoutId id="2147483672" r:id="rId19"/>
  </p:sldLayoutIdLst>
  <p:hf hdr="0" dt="0"/>
  <p:txStyles>
    <p:titleStyle>
      <a:lvl1pPr algn="l" defTabSz="449263" rtl="0" fontAlgn="base">
        <a:lnSpc>
          <a:spcPct val="7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lang="en-GB" sz="4800" b="0" i="1" kern="1200" dirty="0" smtClean="0">
          <a:solidFill>
            <a:srgbClr val="000000"/>
          </a:solidFill>
          <a:latin typeface="Minion Pro"/>
          <a:ea typeface="ＭＳ Ｐゴシック" panose="020B0600070205080204" pitchFamily="34" charset="-128"/>
          <a:cs typeface="Minion Pro"/>
        </a:defRPr>
      </a:lvl1pPr>
      <a:lvl2pPr marL="742950" indent="-28575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2pPr>
      <a:lvl3pPr marL="1143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3pPr>
      <a:lvl4pPr marL="1600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4pPr>
      <a:lvl5pPr marL="20574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0000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9pPr>
    </p:titleStyle>
    <p:bodyStyle>
      <a:lvl1pPr marL="165600" indent="-342000" algn="l" defTabSz="449263" rtl="0" fontAlgn="base">
        <a:lnSpc>
          <a:spcPct val="90000"/>
        </a:lnSpc>
        <a:spcBef>
          <a:spcPts val="750"/>
        </a:spcBef>
        <a:spcAft>
          <a:spcPct val="0"/>
        </a:spcAft>
        <a:buClr>
          <a:srgbClr val="B20533"/>
        </a:buClr>
        <a:buSzPct val="100000"/>
        <a:buFont typeface="Lucida Grande"/>
        <a:buChar char="-"/>
        <a:defRPr lang="en-GB" sz="2600" kern="1200" dirty="0" smtClean="0">
          <a:solidFill>
            <a:srgbClr val="000000"/>
          </a:solidFill>
          <a:latin typeface="Minion Pro" panose="02040503050201020203" pitchFamily="18" charset="0"/>
          <a:ea typeface="+mn-ea"/>
          <a:cs typeface="+mn-cs"/>
        </a:defRPr>
      </a:lvl1pPr>
      <a:lvl2pPr marL="800100" indent="-3429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B20533"/>
        </a:buClr>
        <a:buSzPct val="100000"/>
        <a:buFont typeface="Lucida Grande"/>
        <a:buChar char="-"/>
        <a:defRPr sz="2200" kern="1200">
          <a:solidFill>
            <a:srgbClr val="000000"/>
          </a:solidFill>
          <a:latin typeface="Minion Pro"/>
          <a:ea typeface="+mn-ea"/>
          <a:cs typeface="Minion Pro"/>
        </a:defRPr>
      </a:lvl2pPr>
      <a:lvl3pPr marL="1200150" indent="-28575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B20533"/>
        </a:buClr>
        <a:buSzPct val="100000"/>
        <a:buFont typeface="Lucida Grande"/>
        <a:buChar char="-"/>
        <a:defRPr sz="1800" kern="1200">
          <a:solidFill>
            <a:srgbClr val="000000"/>
          </a:solidFill>
          <a:latin typeface="Minion Pro"/>
          <a:ea typeface="+mn-ea"/>
          <a:cs typeface="Minion Pro"/>
        </a:defRPr>
      </a:lvl3pPr>
      <a:lvl4pPr marL="1600200" indent="-2286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Minion Pro"/>
          <a:ea typeface="+mn-ea"/>
          <a:cs typeface="Minion Pro"/>
        </a:defRPr>
      </a:lvl4pPr>
      <a:lvl5pPr marL="2057400" indent="-228600" algn="l" defTabSz="449263" rtl="0" fontAlgn="base">
        <a:lnSpc>
          <a:spcPct val="90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300" kern="1200">
          <a:solidFill>
            <a:srgbClr val="000000"/>
          </a:solidFill>
          <a:latin typeface="Minion Pro"/>
          <a:ea typeface="+mn-ea"/>
          <a:cs typeface="Minion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04856" cy="2664296"/>
          </a:xfrm>
        </p:spPr>
        <p:txBody>
          <a:bodyPr/>
          <a:lstStyle/>
          <a:p>
            <a:r>
              <a:rPr lang="et-EE" sz="5400" dirty="0">
                <a:solidFill>
                  <a:srgbClr val="B20533"/>
                </a:solidFill>
              </a:rPr>
              <a:t>Loodusteadustega seotud uurimistööd </a:t>
            </a:r>
            <a:br>
              <a:rPr lang="et-EE" sz="5400" dirty="0">
                <a:solidFill>
                  <a:srgbClr val="B20533"/>
                </a:solidFill>
              </a:rPr>
            </a:br>
            <a:r>
              <a:rPr lang="et-EE" sz="5400" dirty="0">
                <a:solidFill>
                  <a:srgbClr val="B20533"/>
                </a:solidFill>
              </a:rPr>
              <a:t>Eesti gümnaasiumites</a:t>
            </a:r>
            <a:br>
              <a:rPr lang="et-EE" sz="5400" dirty="0">
                <a:solidFill>
                  <a:srgbClr val="B20533"/>
                </a:solidFill>
              </a:rPr>
            </a:br>
            <a:endParaRPr lang="et-EE" sz="5400" dirty="0">
              <a:solidFill>
                <a:srgbClr val="B205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509120"/>
            <a:ext cx="7704856" cy="1296144"/>
          </a:xfrm>
        </p:spPr>
        <p:txBody>
          <a:bodyPr/>
          <a:lstStyle/>
          <a:p>
            <a:r>
              <a:rPr lang="et-EE" sz="2800" dirty="0">
                <a:solidFill>
                  <a:srgbClr val="B20533"/>
                </a:solidFill>
              </a:rPr>
              <a:t>Aivi </a:t>
            </a:r>
            <a:r>
              <a:rPr lang="et-EE" sz="2800" dirty="0" err="1">
                <a:solidFill>
                  <a:srgbClr val="B20533"/>
                </a:solidFill>
              </a:rPr>
              <a:t>Leimann</a:t>
            </a:r>
            <a:endParaRPr lang="et-EE" sz="2800" dirty="0">
              <a:solidFill>
                <a:srgbClr val="B20533"/>
              </a:solidFill>
            </a:endParaRPr>
          </a:p>
          <a:p>
            <a:endParaRPr lang="et-EE" sz="2800" dirty="0">
              <a:solidFill>
                <a:srgbClr val="B20533"/>
              </a:solidFill>
            </a:endParaRPr>
          </a:p>
          <a:p>
            <a:r>
              <a:rPr lang="et-EE" sz="2000" dirty="0">
                <a:solidFill>
                  <a:srgbClr val="B20533"/>
                </a:solidFill>
              </a:rPr>
              <a:t>Tapa Gümnaasiumi õpetaja</a:t>
            </a:r>
          </a:p>
        </p:txBody>
      </p:sp>
    </p:spTree>
    <p:extLst>
      <p:ext uri="{BB962C8B-B14F-4D97-AF65-F5344CB8AC3E}">
        <p14:creationId xmlns:p14="http://schemas.microsoft.com/office/powerpoint/2010/main" val="129139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1F72-D370-5B42-B86F-CA29555D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 dirty="0"/>
              <a:t>Uurimis- ja praktiliste tööde loodusainete sisene jaotus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7046F-25DE-2445-8CDD-9F7D10E0C3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10</a:t>
            </a:fld>
            <a:endParaRPr lang="et-EE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7459A3E-53CF-0345-B789-6CBA32CF7B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176678"/>
              </p:ext>
            </p:extLst>
          </p:nvPr>
        </p:nvGraphicFramePr>
        <p:xfrm>
          <a:off x="457200" y="902330"/>
          <a:ext cx="8223250" cy="398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914EC20E-9533-DE4C-92C7-8C5D789BC7A7}"/>
              </a:ext>
            </a:extLst>
          </p:cNvPr>
          <p:cNvSpPr txBox="1">
            <a:spLocks/>
          </p:cNvSpPr>
          <p:nvPr/>
        </p:nvSpPr>
        <p:spPr>
          <a:xfrm>
            <a:off x="137185" y="5067093"/>
            <a:ext cx="8958253" cy="16258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165600" indent="-342000" algn="l" defTabSz="449263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lang="en-GB" sz="2600" i="1" kern="1200">
                <a:solidFill>
                  <a:srgbClr val="000000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800100" indent="-3429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22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2pPr>
            <a:lvl3pPr marL="1200150" indent="-28575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18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400" dirty="0">
                <a:solidFill>
                  <a:schemeClr val="tx1"/>
                </a:solidFill>
              </a:rPr>
              <a:t>kõrgeim keskmine uurimistööde hinne saadi eesti keeles ja kirjanduses, madalaim kehalises kasvatuses. Loodusainete keskmine hinne oli vabariigi keskmisel (4,42) tasemel;</a:t>
            </a:r>
          </a:p>
          <a:p>
            <a:r>
              <a:rPr lang="et-EE" sz="2400" dirty="0">
                <a:solidFill>
                  <a:schemeClr val="tx1"/>
                </a:solidFill>
              </a:rPr>
              <a:t>praktiliste tööde puhul oli viite osakaal suurem;</a:t>
            </a:r>
          </a:p>
        </p:txBody>
      </p:sp>
    </p:spTree>
    <p:extLst>
      <p:ext uri="{BB962C8B-B14F-4D97-AF65-F5344CB8AC3E}">
        <p14:creationId xmlns:p14="http://schemas.microsoft.com/office/powerpoint/2010/main" val="102811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6901" y="181511"/>
            <a:ext cx="8832173" cy="1138239"/>
          </a:xfrm>
        </p:spPr>
        <p:txBody>
          <a:bodyPr/>
          <a:lstStyle/>
          <a:p>
            <a:r>
              <a:rPr lang="et-EE" sz="3200" dirty="0"/>
              <a:t>Uurimuslike ja praktiliste tööde jaotus valdkondade kaupa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z="1600" smtClean="0">
                <a:solidFill>
                  <a:schemeClr val="tx1"/>
                </a:solidFill>
              </a:rPr>
              <a:t>11</a:t>
            </a:fld>
            <a:endParaRPr lang="et-EE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6E73A84-DA57-6F4A-A6A0-753FCE37C2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719592"/>
              </p:ext>
            </p:extLst>
          </p:nvPr>
        </p:nvGraphicFramePr>
        <p:xfrm>
          <a:off x="-198784" y="1108811"/>
          <a:ext cx="514806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1E143DBA-30A3-B744-931E-A7660754FDF4}"/>
              </a:ext>
            </a:extLst>
          </p:cNvPr>
          <p:cNvSpPr txBox="1">
            <a:spLocks/>
          </p:cNvSpPr>
          <p:nvPr/>
        </p:nvSpPr>
        <p:spPr>
          <a:xfrm>
            <a:off x="4211960" y="1412776"/>
            <a:ext cx="5069821" cy="4620349"/>
          </a:xfrm>
          <a:prstGeom prst="rect">
            <a:avLst/>
          </a:prstGeom>
        </p:spPr>
        <p:txBody>
          <a:bodyPr/>
          <a:lstStyle>
            <a:lvl1pPr marL="165600" indent="-342000" algn="l" defTabSz="449263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lang="en-GB" sz="2600" i="1" kern="1200">
                <a:solidFill>
                  <a:srgbClr val="000000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800100" indent="-3429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22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2pPr>
            <a:lvl3pPr marL="1200150" indent="-28575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18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400" dirty="0">
                <a:solidFill>
                  <a:schemeClr val="tx1"/>
                </a:solidFill>
              </a:rPr>
              <a:t>tööde arv vähenes enim füüsikas (40%-</a:t>
            </a:r>
            <a:r>
              <a:rPr lang="et-EE" sz="2400" dirty="0" err="1">
                <a:solidFill>
                  <a:schemeClr val="tx1"/>
                </a:solidFill>
              </a:rPr>
              <a:t>lt</a:t>
            </a:r>
            <a:r>
              <a:rPr lang="et-EE" sz="2400" dirty="0">
                <a:solidFill>
                  <a:schemeClr val="tx1"/>
                </a:solidFill>
              </a:rPr>
              <a:t> 28%-</a:t>
            </a:r>
            <a:r>
              <a:rPr lang="et-EE" sz="2400" dirty="0" err="1">
                <a:solidFill>
                  <a:schemeClr val="tx1"/>
                </a:solidFill>
              </a:rPr>
              <a:t>le</a:t>
            </a:r>
            <a:r>
              <a:rPr lang="et-EE" sz="2400" dirty="0">
                <a:solidFill>
                  <a:schemeClr val="tx1"/>
                </a:solidFill>
              </a:rPr>
              <a:t>) ning tõusis enim geograafias, (31%-</a:t>
            </a:r>
            <a:r>
              <a:rPr lang="et-EE" sz="2400" dirty="0" err="1">
                <a:solidFill>
                  <a:schemeClr val="tx1"/>
                </a:solidFill>
              </a:rPr>
              <a:t>lt</a:t>
            </a:r>
            <a:r>
              <a:rPr lang="et-EE" sz="2400" dirty="0">
                <a:solidFill>
                  <a:schemeClr val="tx1"/>
                </a:solidFill>
              </a:rPr>
              <a:t> 39-le); </a:t>
            </a:r>
          </a:p>
          <a:p>
            <a:endParaRPr lang="et-EE" sz="2400" dirty="0">
              <a:solidFill>
                <a:schemeClr val="tx1"/>
              </a:solidFill>
            </a:endParaRPr>
          </a:p>
          <a:p>
            <a:r>
              <a:rPr lang="et-EE" sz="2400" dirty="0">
                <a:solidFill>
                  <a:schemeClr val="tx1"/>
                </a:solidFill>
              </a:rPr>
              <a:t>praktiliste tööde osakaal oli suurim üle 200 õpilasega gümnaasiumides;</a:t>
            </a:r>
          </a:p>
          <a:p>
            <a:endParaRPr lang="et-EE" sz="2400" dirty="0">
              <a:solidFill>
                <a:schemeClr val="tx1"/>
              </a:solidFill>
            </a:endParaRPr>
          </a:p>
          <a:p>
            <a:r>
              <a:rPr lang="et-EE" sz="2400" dirty="0">
                <a:solidFill>
                  <a:schemeClr val="tx1"/>
                </a:solidFill>
              </a:rPr>
              <a:t>kuni 100 õpilasega gümnaasiumides on viimase kolme aasta jooksul tööde arv langenud 8-9%;</a:t>
            </a:r>
          </a:p>
        </p:txBody>
      </p:sp>
    </p:spTree>
    <p:extLst>
      <p:ext uri="{BB962C8B-B14F-4D97-AF65-F5344CB8AC3E}">
        <p14:creationId xmlns:p14="http://schemas.microsoft.com/office/powerpoint/2010/main" val="3512579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1651-7A40-5847-B5DE-0282E797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993" y="-60695"/>
            <a:ext cx="8223250" cy="1012752"/>
          </a:xfrm>
        </p:spPr>
        <p:txBody>
          <a:bodyPr/>
          <a:lstStyle/>
          <a:p>
            <a:r>
              <a:rPr lang="et-EE" sz="3200" dirty="0"/>
              <a:t>Uurimis- ja praktiliste tööde jaotus maakondades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0B86B-8A52-8E42-A5A0-9543355BC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7769" y="6381328"/>
            <a:ext cx="473224" cy="365125"/>
          </a:xfrm>
        </p:spPr>
        <p:txBody>
          <a:bodyPr/>
          <a:lstStyle/>
          <a:p>
            <a:fld id="{E05A1921-A2CF-4F2F-A93B-7C120D28384D}" type="slidenum">
              <a:rPr lang="et-EE" smtClean="0"/>
              <a:t>12</a:t>
            </a:fld>
            <a:endParaRPr lang="et-E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4AE437-11ED-6849-AC66-967CA30496EB}"/>
              </a:ext>
            </a:extLst>
          </p:cNvPr>
          <p:cNvSpPr txBox="1">
            <a:spLocks/>
          </p:cNvSpPr>
          <p:nvPr/>
        </p:nvSpPr>
        <p:spPr>
          <a:xfrm>
            <a:off x="48291" y="952057"/>
            <a:ext cx="8223250" cy="1317648"/>
          </a:xfrm>
          <a:prstGeom prst="rect">
            <a:avLst/>
          </a:prstGeom>
        </p:spPr>
        <p:txBody>
          <a:bodyPr/>
          <a:lstStyle>
            <a:lvl1pPr marL="165600" indent="-342000" algn="l" defTabSz="449263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lang="en-GB" sz="2600" i="1" kern="1200">
                <a:solidFill>
                  <a:srgbClr val="000000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800100" indent="-3429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22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2pPr>
            <a:lvl3pPr marL="1200150" indent="-28575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18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t-E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26D9A9-2CC2-9E4F-AAAB-9733D925A3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1258" y="620688"/>
            <a:ext cx="8061749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06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1651-7A40-5847-B5DE-0282E797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111547"/>
            <a:ext cx="8223250" cy="1012752"/>
          </a:xfrm>
        </p:spPr>
        <p:txBody>
          <a:bodyPr/>
          <a:lstStyle/>
          <a:p>
            <a:r>
              <a:rPr lang="et-EE" sz="3200" dirty="0"/>
              <a:t>Loodusaineliste uurimis- ja praktiliste tööde jaotus maakondade kaupa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0B86B-8A52-8E42-A5A0-9543355BC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13</a:t>
            </a:fld>
            <a:endParaRPr lang="et-EE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8B1A43-2767-D848-94F4-525143C88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623972"/>
              </p:ext>
            </p:extLst>
          </p:nvPr>
        </p:nvGraphicFramePr>
        <p:xfrm>
          <a:off x="27769" y="2229002"/>
          <a:ext cx="9612560" cy="512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4AE437-11ED-6849-AC66-967CA30496EB}"/>
              </a:ext>
            </a:extLst>
          </p:cNvPr>
          <p:cNvSpPr txBox="1">
            <a:spLocks/>
          </p:cNvSpPr>
          <p:nvPr/>
        </p:nvSpPr>
        <p:spPr>
          <a:xfrm>
            <a:off x="48291" y="952057"/>
            <a:ext cx="8223250" cy="1317648"/>
          </a:xfrm>
          <a:prstGeom prst="rect">
            <a:avLst/>
          </a:prstGeom>
        </p:spPr>
        <p:txBody>
          <a:bodyPr/>
          <a:lstStyle>
            <a:lvl1pPr marL="165600" indent="-342000" algn="l" defTabSz="449263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lang="en-GB" sz="2600" i="1" kern="1200">
                <a:solidFill>
                  <a:srgbClr val="000000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800100" indent="-3429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22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2pPr>
            <a:lvl3pPr marL="1200150" indent="-28575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18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400" dirty="0"/>
              <a:t>Saaremaal koostati 17% töödest gümnaasiumides, kus üle poole </a:t>
            </a:r>
            <a:r>
              <a:rPr lang="et-EE" sz="2400" dirty="0">
                <a:solidFill>
                  <a:schemeClr val="tx1"/>
                </a:solidFill>
              </a:rPr>
              <a:t>lõputöödest</a:t>
            </a:r>
            <a:r>
              <a:rPr lang="et-EE" sz="2400" dirty="0">
                <a:solidFill>
                  <a:srgbClr val="FF0000"/>
                </a:solidFill>
              </a:rPr>
              <a:t> </a:t>
            </a:r>
            <a:r>
              <a:rPr lang="et-EE" sz="2400" dirty="0"/>
              <a:t>on LT uurimistööd;</a:t>
            </a:r>
          </a:p>
          <a:p>
            <a:r>
              <a:rPr lang="et-EE" sz="2400" dirty="0"/>
              <a:t>Suurim LT tööde arvu langus kolme aasta jooksul oli Põlvamaal ja Võrumaal;</a:t>
            </a:r>
            <a:endParaRPr lang="et-EE" sz="28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9048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1651-7A40-5847-B5DE-0282E797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99" y="243755"/>
            <a:ext cx="8223250" cy="1138239"/>
          </a:xfrm>
        </p:spPr>
        <p:txBody>
          <a:bodyPr/>
          <a:lstStyle/>
          <a:p>
            <a:r>
              <a:rPr lang="et-EE" sz="4400" dirty="0"/>
              <a:t>Tulemused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98977-41A2-1042-B292-359AFED6D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3984277"/>
          </a:xfrm>
        </p:spPr>
        <p:txBody>
          <a:bodyPr/>
          <a:lstStyle/>
          <a:p>
            <a:r>
              <a:rPr lang="et-EE" sz="2800" dirty="0"/>
              <a:t>Linnagümnaasiumides koostati rohkem LT uurimistöid, kui maagümnaasiumides. Maagümnaasiumides seevastu koostati rohkem praktilisi töid.</a:t>
            </a:r>
          </a:p>
          <a:p>
            <a:r>
              <a:rPr lang="et-EE" sz="2800" dirty="0"/>
              <a:t>16% kõikidest töödest koostatakse vene õppekeelega gümnaasiumides, nendest 91% olid uurimistööd.</a:t>
            </a:r>
          </a:p>
          <a:p>
            <a:r>
              <a:rPr lang="et-EE" sz="2800" dirty="0"/>
              <a:t>LT uurimistööd moodustasid vene gümnaasiumide töödest 25%, eesti gümnaasiumides töödest 20%.</a:t>
            </a:r>
          </a:p>
          <a:p>
            <a:r>
              <a:rPr lang="et-EE" sz="2800" dirty="0"/>
              <a:t>Vene gümnaasiumide populaarseim õppeaine oli bioloogia.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0B86B-8A52-8E42-A5A0-9543355BC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18452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1651-7A40-5847-B5DE-0282E797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47" y="116632"/>
            <a:ext cx="8223250" cy="1138239"/>
          </a:xfrm>
        </p:spPr>
        <p:txBody>
          <a:bodyPr/>
          <a:lstStyle/>
          <a:p>
            <a:r>
              <a:rPr lang="et-EE" sz="4400" dirty="0"/>
              <a:t>Tulemused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98977-41A2-1042-B292-359AFED6D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17" y="908720"/>
            <a:ext cx="8448644" cy="3600400"/>
          </a:xfrm>
        </p:spPr>
        <p:txBody>
          <a:bodyPr/>
          <a:lstStyle/>
          <a:p>
            <a:endParaRPr lang="et-EE" sz="2800" dirty="0">
              <a:solidFill>
                <a:schemeClr val="tx1"/>
              </a:solidFill>
            </a:endParaRPr>
          </a:p>
          <a:p>
            <a:r>
              <a:rPr lang="et-EE" sz="2800" dirty="0">
                <a:solidFill>
                  <a:schemeClr val="tx1"/>
                </a:solidFill>
              </a:rPr>
              <a:t>Gümnaasiumite hulka, kus LT uurimistööd moodustasid üle 46% kõikidest uurimistöödest, ei kuulunud ühtegi kõrge tippsooritajate osakaaluga gümnaasiumit.</a:t>
            </a:r>
          </a:p>
          <a:p>
            <a:r>
              <a:rPr lang="et-EE" sz="2800" dirty="0"/>
              <a:t>Uurimistööde osakaal oli madalam gümnaasiumides, kus LT sooritus oli üle vabariigi keskmise.</a:t>
            </a:r>
          </a:p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0B86B-8A52-8E42-A5A0-9543355BC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8947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2129" y="116632"/>
            <a:ext cx="8223250" cy="1138239"/>
          </a:xfrm>
        </p:spPr>
        <p:txBody>
          <a:bodyPr/>
          <a:lstStyle/>
          <a:p>
            <a:r>
              <a:rPr lang="et-EE" sz="4400" dirty="0">
                <a:solidFill>
                  <a:srgbClr val="FF0000"/>
                </a:solidFill>
              </a:rPr>
              <a:t>Järeldused ja kokkuvõte I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2674" y="980728"/>
            <a:ext cx="8501813" cy="439248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t-EE" sz="2400" dirty="0">
                <a:solidFill>
                  <a:schemeClr val="tx1"/>
                </a:solidFill>
              </a:rPr>
              <a:t>Enim koostatakse uurimis- ja praktilisi töid sotsiaalvaldkonnas ja loodusvaldkonnas ning seetõttu langeb suurim juhendamiskoormus sotsiaalainete ning loodusainete õpetajatele.</a:t>
            </a:r>
          </a:p>
          <a:p>
            <a:pPr>
              <a:lnSpc>
                <a:spcPct val="114000"/>
              </a:lnSpc>
            </a:pPr>
            <a:r>
              <a:rPr lang="et-EE" sz="2400" dirty="0">
                <a:solidFill>
                  <a:schemeClr val="tx1"/>
                </a:solidFill>
              </a:rPr>
              <a:t>Kolme aasta lõikes on kasvanud praktiliste tööde osakaal, langenud on loodusteaduslike uurimistööde osakaal.</a:t>
            </a:r>
          </a:p>
          <a:p>
            <a:pPr>
              <a:lnSpc>
                <a:spcPct val="114000"/>
              </a:lnSpc>
            </a:pPr>
            <a:r>
              <a:rPr lang="et-EE" sz="2400" dirty="0">
                <a:solidFill>
                  <a:schemeClr val="tx1"/>
                </a:solidFill>
              </a:rPr>
              <a:t>Uurimistööde arvu vähenemisel võib olla põhjusteks väike tippsooritajate osakaal Eestis, vähene loodusteaduslik huvi ning ebapiisav teaduse mõistmine.</a:t>
            </a:r>
          </a:p>
          <a:p>
            <a:pPr>
              <a:lnSpc>
                <a:spcPct val="114000"/>
              </a:lnSpc>
            </a:pPr>
            <a:r>
              <a:rPr lang="et-EE" sz="2400" dirty="0">
                <a:solidFill>
                  <a:schemeClr val="tx1"/>
                </a:solidFill>
              </a:rPr>
              <a:t>Vene õppekeelega gümnaasiumites koostatakse rohkem õpilasuurimusi, eriti loodusteaduslikke uurimistöid.</a:t>
            </a:r>
            <a:endParaRPr lang="et-EE" sz="2200" dirty="0">
              <a:solidFill>
                <a:schemeClr val="tx1"/>
              </a:solidFill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z="1600" smtClean="0">
                <a:solidFill>
                  <a:schemeClr val="tx1"/>
                </a:solidFill>
              </a:rPr>
              <a:t>16</a:t>
            </a:fld>
            <a:endParaRPr lang="et-E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20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8514"/>
            <a:ext cx="8223250" cy="1138239"/>
          </a:xfrm>
        </p:spPr>
        <p:txBody>
          <a:bodyPr/>
          <a:lstStyle/>
          <a:p>
            <a:r>
              <a:rPr lang="et-EE" sz="4400" dirty="0">
                <a:solidFill>
                  <a:srgbClr val="FF0000"/>
                </a:solidFill>
              </a:rPr>
              <a:t>Järeldused ja kokkuvõte II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7769" y="836712"/>
            <a:ext cx="9141844" cy="439248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t-EE" dirty="0">
                <a:solidFill>
                  <a:schemeClr val="tx1"/>
                </a:solidFill>
              </a:rPr>
              <a:t>Kõrge tippsooritajate osakaaluga gümnaasiumite seas ei olnud LT uurimistööde rohkusega silmapaistvaid koole. </a:t>
            </a:r>
          </a:p>
          <a:p>
            <a:pPr>
              <a:lnSpc>
                <a:spcPct val="114000"/>
              </a:lnSpc>
            </a:pPr>
            <a:r>
              <a:rPr lang="et-EE" dirty="0">
                <a:solidFill>
                  <a:schemeClr val="tx1"/>
                </a:solidFill>
              </a:rPr>
              <a:t>Gümnaasiumites, kus keskmine LT tulemus ületas vabariigi keskmist, koostati uurimistöid harvemini kui keskmisel või alla keskmist sooritavates gümnaasiumites.</a:t>
            </a:r>
          </a:p>
          <a:p>
            <a:pPr>
              <a:lnSpc>
                <a:spcPct val="114000"/>
              </a:lnSpc>
            </a:pPr>
            <a:r>
              <a:rPr lang="et-EE" dirty="0">
                <a:solidFill>
                  <a:schemeClr val="tx1"/>
                </a:solidFill>
              </a:rPr>
              <a:t>Eesti põhikooli õpilaste loodusteaduslik edu PISA uuringutes ei realiseeru gümnaasiumis huvina koostada loodusteaduslik uurimistöö.</a:t>
            </a:r>
          </a:p>
          <a:p>
            <a:pPr>
              <a:lnSpc>
                <a:spcPct val="114000"/>
              </a:lnSpc>
            </a:pPr>
            <a:r>
              <a:rPr lang="et-EE" dirty="0">
                <a:solidFill>
                  <a:schemeClr val="tx1"/>
                </a:solidFill>
              </a:rPr>
              <a:t>Gümnaasiumid peaksid rohkem keskenduma LT kirjaoskuse tõstmisele, uurimusliku õppe rakendamisele ning huvi suurendamisele loodusteaduste vastu.</a:t>
            </a:r>
          </a:p>
          <a:p>
            <a:pPr>
              <a:lnSpc>
                <a:spcPct val="114000"/>
              </a:lnSpc>
            </a:pPr>
            <a:endParaRPr lang="et-EE" sz="2400" dirty="0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z="1600" smtClean="0">
                <a:solidFill>
                  <a:schemeClr val="tx1"/>
                </a:solidFill>
              </a:rPr>
              <a:t>17</a:t>
            </a:fld>
            <a:endParaRPr lang="et-E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47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0F9689-9177-8642-BA70-BA09BF725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400" dirty="0"/>
              <a:t> Tänan tähelepanu eest.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z="1600" smtClean="0">
                <a:solidFill>
                  <a:schemeClr val="tx1"/>
                </a:solidFill>
              </a:rPr>
              <a:t>18</a:t>
            </a:fld>
            <a:endParaRPr lang="et-E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1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4978896" cy="576064"/>
          </a:xfrm>
        </p:spPr>
        <p:txBody>
          <a:bodyPr/>
          <a:lstStyle/>
          <a:p>
            <a:r>
              <a:rPr lang="et-EE" sz="4400" dirty="0"/>
              <a:t>Probleemid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560" y="1988840"/>
            <a:ext cx="7705834" cy="3888432"/>
          </a:xfrm>
        </p:spPr>
        <p:txBody>
          <a:bodyPr/>
          <a:lstStyle/>
          <a:p>
            <a:pPr marL="457200" indent="-457200">
              <a:lnSpc>
                <a:spcPct val="114000"/>
              </a:lnSpc>
            </a:pPr>
            <a:r>
              <a:rPr lang="et-EE" sz="2800" i="1" dirty="0"/>
              <a:t>Puudub ülevaade, millistes valdkondades ja millistel teemadel uurimistöid sooritatakse.</a:t>
            </a:r>
          </a:p>
          <a:p>
            <a:pPr marL="457200" indent="-457200">
              <a:lnSpc>
                <a:spcPct val="114000"/>
              </a:lnSpc>
            </a:pPr>
            <a:r>
              <a:rPr lang="et-EE" sz="2800" i="1" dirty="0">
                <a:solidFill>
                  <a:schemeClr val="tx1"/>
                </a:solidFill>
              </a:rPr>
              <a:t>Noorte vähene huvi siduda oma tulevik loodusteadustega.</a:t>
            </a:r>
          </a:p>
          <a:p>
            <a:pPr marL="457200" indent="-457200">
              <a:lnSpc>
                <a:spcPct val="114000"/>
              </a:lnSpc>
            </a:pPr>
            <a:endParaRPr lang="et-EE" dirty="0"/>
          </a:p>
          <a:p>
            <a:endParaRPr lang="et-EE" dirty="0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1921-A2CF-4F2F-A93B-7C120D28384D}" type="slidenum">
              <a:rPr lang="et-EE" sz="1600" smtClean="0">
                <a:solidFill>
                  <a:schemeClr val="tx1"/>
                </a:solidFill>
              </a:rPr>
              <a:t>2</a:t>
            </a:fld>
            <a:endParaRPr lang="et-E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5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4036" y="116632"/>
            <a:ext cx="8223250" cy="1138239"/>
          </a:xfrm>
        </p:spPr>
        <p:txBody>
          <a:bodyPr/>
          <a:lstStyle/>
          <a:p>
            <a:r>
              <a:rPr lang="et-EE" sz="4400" dirty="0"/>
              <a:t>Töö eesmärgid</a:t>
            </a:r>
            <a:endParaRPr lang="en-US" sz="4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2260" y="1086595"/>
            <a:ext cx="8901739" cy="5765725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t-EE" sz="2400" dirty="0">
                <a:solidFill>
                  <a:schemeClr val="tx1"/>
                </a:solidFill>
              </a:rPr>
              <a:t>Põhjendada, kuidas sai gümnaasiumi lõpetamise tingimuseks uurimis- või praktiline töö. </a:t>
            </a:r>
          </a:p>
          <a:p>
            <a:pPr>
              <a:lnSpc>
                <a:spcPct val="114000"/>
              </a:lnSpc>
            </a:pPr>
            <a:r>
              <a:rPr lang="et-EE" sz="2400" dirty="0">
                <a:solidFill>
                  <a:schemeClr val="tx1"/>
                </a:solidFill>
              </a:rPr>
              <a:t>Tuginedes EHIS andmebaasile kodeerida</a:t>
            </a:r>
            <a:r>
              <a:rPr lang="et-EE" sz="2400" dirty="0">
                <a:solidFill>
                  <a:srgbClr val="FF0000"/>
                </a:solidFill>
              </a:rPr>
              <a:t> </a:t>
            </a:r>
            <a:r>
              <a:rPr lang="et-EE" sz="2400" dirty="0">
                <a:solidFill>
                  <a:schemeClr val="tx1"/>
                </a:solidFill>
              </a:rPr>
              <a:t>ja analüüsida 2015.-2017. aasta gümnasistide uurimis- ja praktilised tööd.</a:t>
            </a:r>
          </a:p>
          <a:p>
            <a:pPr>
              <a:lnSpc>
                <a:spcPct val="114000"/>
              </a:lnSpc>
            </a:pPr>
            <a:r>
              <a:rPr lang="et-EE" sz="2400" dirty="0">
                <a:solidFill>
                  <a:schemeClr val="tx1"/>
                </a:solidFill>
              </a:rPr>
              <a:t>Viia läbi kirjeldava ja üldistava statistika analüüsid maakonniti, õppekeeleti, gümnaasiumide suuruse, omandivormi, linn/maa jt tunnuste alusel. </a:t>
            </a:r>
          </a:p>
          <a:p>
            <a:pPr>
              <a:lnSpc>
                <a:spcPct val="114000"/>
              </a:lnSpc>
            </a:pPr>
            <a:r>
              <a:rPr lang="et-EE" sz="2400" dirty="0">
                <a:solidFill>
                  <a:schemeClr val="tx1"/>
                </a:solidFill>
              </a:rPr>
              <a:t>Analüüsida, kas gümnaasiumides, mis osalesid PISA 2015s ja mille keskmine loodusteaduslik (LT) sooritus oli üle vabariigi keskmise ning kus oli rohkem tippsooritajaid, koostatakse oluliselt enam ka LT uurimistöid.</a:t>
            </a:r>
          </a:p>
          <a:p>
            <a:pPr>
              <a:lnSpc>
                <a:spcPct val="114000"/>
              </a:lnSpc>
            </a:pPr>
            <a:endParaRPr lang="et-EE" sz="2000" dirty="0"/>
          </a:p>
          <a:p>
            <a:pPr>
              <a:lnSpc>
                <a:spcPct val="114000"/>
              </a:lnSpc>
            </a:pPr>
            <a:endParaRPr lang="et-EE" sz="2400" dirty="0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z="1600" smtClean="0">
                <a:solidFill>
                  <a:schemeClr val="tx1"/>
                </a:solidFill>
              </a:rPr>
              <a:t>3</a:t>
            </a:fld>
            <a:endParaRPr lang="et-EE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8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6701" y="18159"/>
            <a:ext cx="8223250" cy="1138239"/>
          </a:xfrm>
        </p:spPr>
        <p:txBody>
          <a:bodyPr/>
          <a:lstStyle/>
          <a:p>
            <a:r>
              <a:rPr lang="et-EE" sz="4400" dirty="0"/>
              <a:t>Taustaks</a:t>
            </a:r>
            <a:endParaRPr lang="en-US" sz="4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36701" y="836712"/>
            <a:ext cx="8652681" cy="539492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t-EE" sz="3200" dirty="0">
                <a:solidFill>
                  <a:schemeClr val="tx1"/>
                </a:solidFill>
              </a:rPr>
              <a:t>Loodusteaduste- ja tehnoloogialane kirjaoskus</a:t>
            </a:r>
          </a:p>
          <a:p>
            <a:pPr lvl="1">
              <a:lnSpc>
                <a:spcPct val="114000"/>
              </a:lnSpc>
            </a:pPr>
            <a:r>
              <a:rPr lang="et-EE" sz="2400" dirty="0">
                <a:solidFill>
                  <a:schemeClr val="tx1"/>
                </a:solidFill>
              </a:rPr>
              <a:t>Erinevad lähenemised loodusteaduslikule kirjaoskusele (</a:t>
            </a:r>
            <a:r>
              <a:rPr lang="et-EE" sz="2400" dirty="0" err="1">
                <a:solidFill>
                  <a:schemeClr val="tx1"/>
                </a:solidFill>
              </a:rPr>
              <a:t>Bybee</a:t>
            </a:r>
            <a:r>
              <a:rPr lang="et-EE" sz="2400" dirty="0">
                <a:solidFill>
                  <a:schemeClr val="tx1"/>
                </a:solidFill>
              </a:rPr>
              <a:t>, 1997; </a:t>
            </a:r>
            <a:r>
              <a:rPr lang="et-EE" sz="2400" dirty="0" err="1">
                <a:solidFill>
                  <a:schemeClr val="tx1"/>
                </a:solidFill>
              </a:rPr>
              <a:t>Shamos</a:t>
            </a:r>
            <a:r>
              <a:rPr lang="et-EE" sz="2400" dirty="0">
                <a:solidFill>
                  <a:schemeClr val="tx1"/>
                </a:solidFill>
              </a:rPr>
              <a:t>, 2005; </a:t>
            </a:r>
            <a:r>
              <a:rPr lang="et-EE" sz="2400" dirty="0" err="1">
                <a:solidFill>
                  <a:schemeClr val="tx1"/>
                </a:solidFill>
              </a:rPr>
              <a:t>Holbrook</a:t>
            </a:r>
            <a:r>
              <a:rPr lang="et-EE" sz="2400" dirty="0">
                <a:solidFill>
                  <a:schemeClr val="tx1"/>
                </a:solidFill>
              </a:rPr>
              <a:t> &amp; Rannikmäe, 2009; OECD, 2013);</a:t>
            </a:r>
          </a:p>
          <a:p>
            <a:pPr lvl="1">
              <a:lnSpc>
                <a:spcPct val="114000"/>
              </a:lnSpc>
            </a:pPr>
            <a:r>
              <a:rPr lang="et-EE" sz="2400" dirty="0">
                <a:solidFill>
                  <a:schemeClr val="tx1"/>
                </a:solidFill>
              </a:rPr>
              <a:t>Loodusteaduslik kirjaoskus on üks osa 21. sajandi oskustest (AACTE &amp; P21, 2010; </a:t>
            </a:r>
            <a:r>
              <a:rPr lang="et-EE" sz="2400" dirty="0" err="1">
                <a:solidFill>
                  <a:schemeClr val="tx1"/>
                </a:solidFill>
              </a:rPr>
              <a:t>Davies</a:t>
            </a:r>
            <a:r>
              <a:rPr lang="et-EE" sz="2400" dirty="0">
                <a:solidFill>
                  <a:schemeClr val="tx1"/>
                </a:solidFill>
              </a:rPr>
              <a:t> et </a:t>
            </a:r>
            <a:r>
              <a:rPr lang="et-EE" sz="2400" dirty="0" err="1">
                <a:solidFill>
                  <a:schemeClr val="tx1"/>
                </a:solidFill>
              </a:rPr>
              <a:t>al</a:t>
            </a:r>
            <a:r>
              <a:rPr lang="et-EE" sz="2400" dirty="0">
                <a:solidFill>
                  <a:schemeClr val="tx1"/>
                </a:solidFill>
              </a:rPr>
              <a:t>., 2011);</a:t>
            </a:r>
            <a:endParaRPr lang="et-EE" sz="2800" dirty="0"/>
          </a:p>
          <a:p>
            <a:pPr marL="0" lvl="0" indent="0">
              <a:buNone/>
            </a:pPr>
            <a:r>
              <a:rPr lang="et-EE" sz="2800" dirty="0"/>
              <a:t>Uurimusliku õppe rakendamine loodusainete tundides</a:t>
            </a:r>
          </a:p>
          <a:p>
            <a:pPr lvl="1"/>
            <a:r>
              <a:rPr lang="et-EE" sz="2400" dirty="0"/>
              <a:t>Kuigi uurimuslikku õpet rakendatakse väidetavalt tihti, ei saada paremaid tulemusi loodusteadustes (OECD, 2016a);</a:t>
            </a:r>
          </a:p>
          <a:p>
            <a:pPr lvl="1"/>
            <a:r>
              <a:rPr lang="et-EE" sz="2400" dirty="0"/>
              <a:t>Tippsooritajate vähesus peitub klassiruumi tasandi teguritel (Henno, 2015).</a:t>
            </a:r>
          </a:p>
          <a:p>
            <a:pPr lvl="1">
              <a:lnSpc>
                <a:spcPct val="114000"/>
              </a:lnSpc>
            </a:pPr>
            <a:endParaRPr lang="et-EE" sz="2400" dirty="0">
              <a:solidFill>
                <a:schemeClr val="tx1"/>
              </a:solidFill>
            </a:endParaRP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z="1600" smtClean="0">
                <a:solidFill>
                  <a:schemeClr val="tx1"/>
                </a:solidFill>
              </a:rPr>
              <a:t>4</a:t>
            </a:fld>
            <a:endParaRPr lang="et-E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AC9E0-C4A0-F648-B5A5-339B1354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37" y="192005"/>
            <a:ext cx="8223250" cy="1138239"/>
          </a:xfrm>
        </p:spPr>
        <p:txBody>
          <a:bodyPr/>
          <a:lstStyle/>
          <a:p>
            <a:r>
              <a:rPr lang="et-EE" sz="4400" dirty="0"/>
              <a:t>Taustaks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78D39-49F7-C243-911D-43D0E0815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81" y="932805"/>
            <a:ext cx="8603660" cy="4992389"/>
          </a:xfrm>
        </p:spPr>
        <p:txBody>
          <a:bodyPr/>
          <a:lstStyle/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r>
              <a:rPr lang="et-EE" sz="2800" dirty="0"/>
              <a:t>Uurimistöö tingimused ja koostamise protsess</a:t>
            </a:r>
          </a:p>
          <a:p>
            <a:pPr lvl="1"/>
            <a:r>
              <a:rPr lang="et-EE" sz="2400" dirty="0"/>
              <a:t>Uurimistöö kui lõpetamise tingimus (Riigikogud Kultuurikomisjon, 2010; Maasalu, 2009);</a:t>
            </a:r>
          </a:p>
          <a:p>
            <a:pPr lvl="1"/>
            <a:r>
              <a:rPr lang="et-EE" sz="2400" dirty="0"/>
              <a:t>Uurimistöö eesmärgid (Haridus- ja teadusminister, 2011);</a:t>
            </a:r>
          </a:p>
          <a:p>
            <a:pPr lvl="1"/>
            <a:r>
              <a:rPr lang="et-EE" sz="2400" dirty="0"/>
              <a:t>Uurimistöö koostamise korraldus (Haridus- ja teadusminister, 2011; Vabariigi Valitsus, 2014);</a:t>
            </a:r>
          </a:p>
          <a:p>
            <a:pPr lvl="1"/>
            <a:r>
              <a:rPr lang="et-EE" sz="2400" dirty="0"/>
              <a:t>Juhendaja roll (</a:t>
            </a:r>
            <a:r>
              <a:rPr lang="et-EE" sz="2400" dirty="0" err="1"/>
              <a:t>Habakukk</a:t>
            </a:r>
            <a:r>
              <a:rPr lang="et-EE" sz="2400" dirty="0"/>
              <a:t> &amp; Henno, 2012; </a:t>
            </a:r>
            <a:r>
              <a:rPr lang="et-EE" sz="2400" dirty="0" err="1"/>
              <a:t>Schulz</a:t>
            </a:r>
            <a:r>
              <a:rPr lang="et-EE" sz="2400" dirty="0"/>
              <a:t>, 2012).</a:t>
            </a:r>
          </a:p>
          <a:p>
            <a:pPr lvl="1"/>
            <a:endParaRPr lang="et-EE" sz="2400" i="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t-EE" sz="2800" dirty="0"/>
              <a:t>PISA 2015 Eesti tulemused</a:t>
            </a:r>
          </a:p>
          <a:p>
            <a:pPr lvl="1"/>
            <a:r>
              <a:rPr lang="et-EE" sz="2400" dirty="0"/>
              <a:t>PISA 2015 annab tagasisidet õpilaste sooritustest ja </a:t>
            </a:r>
            <a:r>
              <a:rPr lang="et-EE" sz="2400" dirty="0" err="1"/>
              <a:t>motivatsioonilistest</a:t>
            </a:r>
            <a:r>
              <a:rPr lang="et-EE" sz="2400" dirty="0"/>
              <a:t> näitajatest loodusteaduse valdkonnas (OECD, 2016a).</a:t>
            </a:r>
          </a:p>
          <a:p>
            <a:pPr lvl="1"/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E93B1-95D1-E74B-A957-1F391FBD2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4047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0B05-628D-344D-84A3-47D74893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39" y="188640"/>
            <a:ext cx="8223250" cy="1138239"/>
          </a:xfrm>
        </p:spPr>
        <p:txBody>
          <a:bodyPr/>
          <a:lstStyle/>
          <a:p>
            <a:r>
              <a:rPr lang="et-EE" sz="4400" dirty="0"/>
              <a:t>Metoodika</a:t>
            </a:r>
            <a:r>
              <a:rPr lang="et-EE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81341-7548-234A-A9DC-BEC2E17D1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61" y="1118112"/>
            <a:ext cx="8867328" cy="5256584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Uuring I: </a:t>
            </a:r>
          </a:p>
          <a:p>
            <a:pPr marL="0" indent="0">
              <a:buNone/>
            </a:pPr>
            <a:r>
              <a:rPr lang="et-EE" dirty="0"/>
              <a:t>Teostati 2015-2017. aastate uurimis- ja praktiliste tööde kategoriseerimine </a:t>
            </a:r>
            <a:r>
              <a:rPr lang="et-EE" dirty="0" err="1"/>
              <a:t>EHIS-e</a:t>
            </a:r>
            <a:r>
              <a:rPr lang="et-EE" dirty="0"/>
              <a:t> andmetele tuginedes. </a:t>
            </a:r>
          </a:p>
          <a:p>
            <a:pPr marL="0" indent="0">
              <a:buNone/>
            </a:pPr>
            <a:r>
              <a:rPr lang="et-EE" dirty="0"/>
              <a:t>Kokku kategoriseeriti 19 433 kirjet</a:t>
            </a:r>
            <a:r>
              <a:rPr lang="et-EE" dirty="0">
                <a:solidFill>
                  <a:schemeClr val="tx1"/>
                </a:solidFill>
              </a:rPr>
              <a:t>, 197 gümnaasiumist. </a:t>
            </a:r>
          </a:p>
          <a:p>
            <a:pPr marL="0" indent="0">
              <a:buNone/>
            </a:pPr>
            <a:r>
              <a:rPr lang="et-EE" dirty="0"/>
              <a:t>Moodustati lisatunnused:</a:t>
            </a:r>
          </a:p>
          <a:p>
            <a:pPr marL="342900">
              <a:buFont typeface="Wingdings" panose="05000000000000000000" pitchFamily="2" charset="2"/>
              <a:buChar char="ü"/>
            </a:pPr>
            <a:r>
              <a:rPr lang="et-EE" sz="2000" dirty="0"/>
              <a:t>lõpetamise </a:t>
            </a:r>
            <a:r>
              <a:rPr lang="et-EE" sz="2000" dirty="0">
                <a:solidFill>
                  <a:schemeClr val="tx1"/>
                </a:solidFill>
              </a:rPr>
              <a:t>aasta (2015, 2016, 2017); </a:t>
            </a:r>
            <a:r>
              <a:rPr lang="et-EE" sz="2000" dirty="0"/>
              <a:t>kooli omandivorm; </a:t>
            </a:r>
            <a:r>
              <a:rPr lang="et-EE" sz="2000" dirty="0">
                <a:solidFill>
                  <a:schemeClr val="tx1"/>
                </a:solidFill>
              </a:rPr>
              <a:t>maakond; </a:t>
            </a:r>
            <a:r>
              <a:rPr lang="et-EE" sz="2000" dirty="0"/>
              <a:t>maa-/linnakool;  õppekeel; suurlinna koolid; kooli suurus; uurimistöö valdkond; loodusainete täpsustus; </a:t>
            </a:r>
            <a:r>
              <a:rPr lang="et-EE" sz="2000" dirty="0">
                <a:solidFill>
                  <a:schemeClr val="tx1"/>
                </a:solidFill>
              </a:rPr>
              <a:t>praktiliste ja uurimistööde % gümnaasiumi kohta; loodusteaduslike uurimistööde % gümnaasiumi kohta jne. </a:t>
            </a:r>
          </a:p>
          <a:p>
            <a:endParaRPr lang="et-EE" sz="2400" dirty="0"/>
          </a:p>
          <a:p>
            <a:pPr marL="342900">
              <a:buFont typeface="Wingdings" panose="05000000000000000000" pitchFamily="2" charset="2"/>
              <a:buChar char="ü"/>
            </a:pPr>
            <a:endParaRPr lang="en-GB" sz="2000" dirty="0"/>
          </a:p>
          <a:p>
            <a:pPr marL="634500" lvl="1" indent="0">
              <a:buNone/>
            </a:pPr>
            <a:endParaRPr lang="et-EE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t-EE" dirty="0"/>
          </a:p>
          <a:p>
            <a:pPr lvl="1"/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FA306-1E3A-9142-8AA4-8197022281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0370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0B05-628D-344D-84A3-47D74893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39" y="188640"/>
            <a:ext cx="8223250" cy="1138239"/>
          </a:xfrm>
        </p:spPr>
        <p:txBody>
          <a:bodyPr/>
          <a:lstStyle/>
          <a:p>
            <a:r>
              <a:rPr lang="et-EE" sz="4400" dirty="0"/>
              <a:t>Metoodika</a:t>
            </a:r>
            <a:r>
              <a:rPr lang="et-EE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81341-7548-234A-A9DC-BEC2E17D1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61" y="1118112"/>
            <a:ext cx="8867328" cy="5256584"/>
          </a:xfrm>
        </p:spPr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chemeClr val="tx1"/>
                </a:solidFill>
              </a:rPr>
              <a:t>Uuring II:</a:t>
            </a:r>
          </a:p>
          <a:p>
            <a:pPr marL="0" indent="0">
              <a:buNone/>
            </a:pPr>
            <a:r>
              <a:rPr lang="et-EE" dirty="0">
                <a:solidFill>
                  <a:schemeClr val="tx1"/>
                </a:solidFill>
              </a:rPr>
              <a:t>Valimisse kuulusid PISA 2015 uuringus osalenud gümnaasiumid. Kokku </a:t>
            </a:r>
            <a:r>
              <a:rPr lang="et-EE" dirty="0"/>
              <a:t>12 400 kirjet, 115 koolist. </a:t>
            </a:r>
          </a:p>
          <a:p>
            <a:pPr marL="0" indent="0">
              <a:buNone/>
            </a:pPr>
            <a:r>
              <a:rPr lang="et-EE" dirty="0"/>
              <a:t>Moodustati lisatunnused: </a:t>
            </a:r>
          </a:p>
          <a:p>
            <a:pPr marL="342900">
              <a:buFont typeface="Wingdings" panose="05000000000000000000" pitchFamily="2" charset="2"/>
              <a:buChar char="ü"/>
            </a:pPr>
            <a:r>
              <a:rPr lang="et-EE" sz="2000" dirty="0"/>
              <a:t>Kooli keskmine sooritus: alla vabariigi keskmise taseme, keskmisel tasemel, üle vabariigi keskmise taseme;</a:t>
            </a:r>
          </a:p>
          <a:p>
            <a:pPr marL="342900">
              <a:buFont typeface="Wingdings" panose="05000000000000000000" pitchFamily="2" charset="2"/>
              <a:buChar char="ü"/>
            </a:pPr>
            <a:r>
              <a:rPr lang="et-EE" sz="2000" dirty="0"/>
              <a:t>tippsooritajad gümnaasiumis: kuni 10%, 10-21%, üle 21%.</a:t>
            </a:r>
          </a:p>
          <a:p>
            <a:endParaRPr lang="et-EE" sz="2400" dirty="0"/>
          </a:p>
          <a:p>
            <a:pPr marL="342900">
              <a:buFont typeface="Wingdings" panose="05000000000000000000" pitchFamily="2" charset="2"/>
              <a:buChar char="ü"/>
            </a:pPr>
            <a:endParaRPr lang="en-GB" sz="2000" dirty="0"/>
          </a:p>
          <a:p>
            <a:pPr marL="634500" lvl="1" indent="0">
              <a:buNone/>
            </a:pPr>
            <a:endParaRPr lang="et-EE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t-EE" dirty="0"/>
          </a:p>
          <a:p>
            <a:pPr lvl="1"/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FA306-1E3A-9142-8AA4-8197022281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0877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512" y="194828"/>
            <a:ext cx="8964488" cy="1138239"/>
          </a:xfrm>
        </p:spPr>
        <p:txBody>
          <a:bodyPr/>
          <a:lstStyle/>
          <a:p>
            <a:r>
              <a:rPr lang="et-EE" sz="3200" dirty="0"/>
              <a:t>Uurimistööde ja praktiliste tööde arv 2015-2017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25554" y="5538019"/>
            <a:ext cx="5859819" cy="1319981"/>
          </a:xfrm>
        </p:spPr>
        <p:txBody>
          <a:bodyPr/>
          <a:lstStyle/>
          <a:p>
            <a:pPr marL="457200" indent="-457200">
              <a:lnSpc>
                <a:spcPct val="100000"/>
              </a:lnSpc>
            </a:pPr>
            <a:endParaRPr lang="et-EE" sz="2400" dirty="0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z="1600" smtClean="0">
                <a:solidFill>
                  <a:schemeClr val="tx1"/>
                </a:solidFill>
              </a:rPr>
              <a:t>8</a:t>
            </a:fld>
            <a:endParaRPr lang="et-EE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A2610D1-0C98-8643-90AF-DE9EC88BD6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49515"/>
              </p:ext>
            </p:extLst>
          </p:nvPr>
        </p:nvGraphicFramePr>
        <p:xfrm>
          <a:off x="168052" y="1276822"/>
          <a:ext cx="5472608" cy="399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3DE3A0BC-4EA2-434D-911E-AE516EAC3463}"/>
              </a:ext>
            </a:extLst>
          </p:cNvPr>
          <p:cNvSpPr txBox="1">
            <a:spLocks/>
          </p:cNvSpPr>
          <p:nvPr/>
        </p:nvSpPr>
        <p:spPr>
          <a:xfrm>
            <a:off x="4723677" y="1182788"/>
            <a:ext cx="4536504" cy="1319981"/>
          </a:xfrm>
          <a:prstGeom prst="rect">
            <a:avLst/>
          </a:prstGeom>
        </p:spPr>
        <p:txBody>
          <a:bodyPr/>
          <a:lstStyle>
            <a:lvl1pPr marL="165600" indent="-342000" algn="l" defTabSz="449263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lang="en-GB" sz="2600" i="1" kern="1200">
                <a:solidFill>
                  <a:srgbClr val="000000"/>
                </a:solidFill>
                <a:latin typeface="Minion Pro" panose="02040503050201020203" pitchFamily="18" charset="0"/>
                <a:ea typeface="+mn-ea"/>
                <a:cs typeface="+mn-cs"/>
              </a:defRPr>
            </a:lvl1pPr>
            <a:lvl2pPr marL="800100" indent="-3429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22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2pPr>
            <a:lvl3pPr marL="1200150" indent="-28575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B20533"/>
              </a:buClr>
              <a:buSzPct val="100000"/>
              <a:buFont typeface="Lucida Grande"/>
              <a:buChar char="-"/>
              <a:defRPr sz="18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300" i="1" kern="1200">
                <a:solidFill>
                  <a:srgbClr val="000000"/>
                </a:solidFill>
                <a:latin typeface="Minion Pro"/>
                <a:ea typeface="+mn-ea"/>
                <a:cs typeface="Minion Pro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400" dirty="0">
                <a:solidFill>
                  <a:schemeClr val="tx1"/>
                </a:solidFill>
              </a:rPr>
              <a:t>kolme aasta lõikes vähenes uurimistööde arv 80%-</a:t>
            </a:r>
            <a:r>
              <a:rPr lang="et-EE" sz="2400" dirty="0" err="1">
                <a:solidFill>
                  <a:schemeClr val="tx1"/>
                </a:solidFill>
              </a:rPr>
              <a:t>lt</a:t>
            </a:r>
            <a:r>
              <a:rPr lang="et-EE" sz="2400" dirty="0">
                <a:solidFill>
                  <a:schemeClr val="tx1"/>
                </a:solidFill>
              </a:rPr>
              <a:t> 72%-</a:t>
            </a:r>
            <a:r>
              <a:rPr lang="et-EE" sz="2400" dirty="0" err="1">
                <a:solidFill>
                  <a:schemeClr val="tx1"/>
                </a:solidFill>
              </a:rPr>
              <a:t>le</a:t>
            </a:r>
            <a:r>
              <a:rPr lang="et-EE" sz="2400" dirty="0">
                <a:solidFill>
                  <a:schemeClr val="tx1"/>
                </a:solidFill>
              </a:rPr>
              <a:t> ning praktiliste tööde arv suurenes 20%-</a:t>
            </a:r>
            <a:r>
              <a:rPr lang="et-EE" sz="2400" dirty="0" err="1">
                <a:solidFill>
                  <a:schemeClr val="tx1"/>
                </a:solidFill>
              </a:rPr>
              <a:t>lt</a:t>
            </a:r>
            <a:r>
              <a:rPr lang="et-EE" sz="2400" dirty="0">
                <a:solidFill>
                  <a:schemeClr val="tx1"/>
                </a:solidFill>
              </a:rPr>
              <a:t> 28%-</a:t>
            </a:r>
            <a:r>
              <a:rPr lang="et-EE" sz="2400" dirty="0" err="1">
                <a:solidFill>
                  <a:schemeClr val="tx1"/>
                </a:solidFill>
              </a:rPr>
              <a:t>ni</a:t>
            </a:r>
            <a:r>
              <a:rPr lang="et-EE" sz="2400" dirty="0">
                <a:solidFill>
                  <a:schemeClr val="tx1"/>
                </a:solidFill>
              </a:rPr>
              <a:t>;</a:t>
            </a:r>
          </a:p>
          <a:p>
            <a:r>
              <a:rPr lang="et-EE" sz="2400" dirty="0">
                <a:solidFill>
                  <a:schemeClr val="tx1"/>
                </a:solidFill>
              </a:rPr>
              <a:t>uurimuslike töid oli rohkem eragümnaasiumites (91%), praktilisi töid sooritati rohkem riigigümnaasiumites (31%); </a:t>
            </a:r>
          </a:p>
          <a:p>
            <a:r>
              <a:rPr lang="et-EE" sz="2400" dirty="0">
                <a:solidFill>
                  <a:schemeClr val="tx1"/>
                </a:solidFill>
              </a:rPr>
              <a:t>kolme aasta lõikes on kasvanud praktiliste tööde osakaal, langenud on LT uurimistööde osakaal;</a:t>
            </a:r>
          </a:p>
          <a:p>
            <a:endParaRPr lang="et-EE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266975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94970-CD23-D742-A86B-FAC5BF58F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1921-A2CF-4F2F-A93B-7C120D28384D}" type="slidenum">
              <a:rPr lang="et-EE" smtClean="0"/>
              <a:t>9</a:t>
            </a:fld>
            <a:endParaRPr lang="et-EE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8B49DD7-F027-F641-B267-98179DBA30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622726"/>
              </p:ext>
            </p:extLst>
          </p:nvPr>
        </p:nvGraphicFramePr>
        <p:xfrm>
          <a:off x="1567939" y="223095"/>
          <a:ext cx="7272808" cy="6634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itle 1">
            <a:extLst>
              <a:ext uri="{FF2B5EF4-FFF2-40B4-BE49-F238E27FC236}">
                <a16:creationId xmlns:a16="http://schemas.microsoft.com/office/drawing/2014/main" id="{55C3A9DE-1B91-3843-B3FC-CA133611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38" y="111547"/>
            <a:ext cx="9145257" cy="1138239"/>
          </a:xfrm>
        </p:spPr>
        <p:txBody>
          <a:bodyPr/>
          <a:lstStyle/>
          <a:p>
            <a:r>
              <a:rPr lang="et-EE" sz="3200" dirty="0"/>
              <a:t>Uurimis- ja praktiliste tööde jaotus valdkondadesse</a:t>
            </a:r>
          </a:p>
        </p:txBody>
      </p:sp>
    </p:spTree>
    <p:extLst>
      <p:ext uri="{BB962C8B-B14F-4D97-AF65-F5344CB8AC3E}">
        <p14:creationId xmlns:p14="http://schemas.microsoft.com/office/powerpoint/2010/main" val="32597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LÜ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05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8508</TotalTime>
  <Words>1191</Words>
  <Application>Microsoft Macintosh PowerPoint</Application>
  <PresentationFormat>On-screen Show (4:3)</PresentationFormat>
  <Paragraphs>146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Lucida Grande</vt:lpstr>
      <vt:lpstr>Minion Pro</vt:lpstr>
      <vt:lpstr>Times New Roman</vt:lpstr>
      <vt:lpstr>Wingdings</vt:lpstr>
      <vt:lpstr>Office Theme</vt:lpstr>
      <vt:lpstr>Loodusteadustega seotud uurimistööd  Eesti gümnaasiumites </vt:lpstr>
      <vt:lpstr>Probleemid</vt:lpstr>
      <vt:lpstr>Töö eesmärgid</vt:lpstr>
      <vt:lpstr>Taustaks</vt:lpstr>
      <vt:lpstr>Taustaks</vt:lpstr>
      <vt:lpstr>Metoodika </vt:lpstr>
      <vt:lpstr>Metoodika </vt:lpstr>
      <vt:lpstr>Uurimistööde ja praktiliste tööde arv 2015-2017</vt:lpstr>
      <vt:lpstr>Uurimis- ja praktiliste tööde jaotus valdkondadesse</vt:lpstr>
      <vt:lpstr>Uurimis- ja praktiliste tööde loodusainete sisene jaotus</vt:lpstr>
      <vt:lpstr>Uurimuslike ja praktiliste tööde jaotus valdkondade kaupa</vt:lpstr>
      <vt:lpstr>Uurimis- ja praktiliste tööde jaotus maakondades</vt:lpstr>
      <vt:lpstr>Loodusaineliste uurimis- ja praktiliste tööde jaotus maakondade kaupa</vt:lpstr>
      <vt:lpstr>Tulemused</vt:lpstr>
      <vt:lpstr>Tulemused</vt:lpstr>
      <vt:lpstr>Järeldused ja kokkuvõte I</vt:lpstr>
      <vt:lpstr>Järeldused ja kokkuvõte II</vt:lpstr>
      <vt:lpstr> Tänan tähelepanu eest.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Regina Raidma</dc:creator>
  <cp:lastModifiedBy>Aivi Leimann</cp:lastModifiedBy>
  <cp:revision>395</cp:revision>
  <cp:lastPrinted>2018-10-25T19:18:29Z</cp:lastPrinted>
  <dcterms:created xsi:type="dcterms:W3CDTF">2013-01-09T16:04:06Z</dcterms:created>
  <dcterms:modified xsi:type="dcterms:W3CDTF">2018-10-25T21:01:43Z</dcterms:modified>
</cp:coreProperties>
</file>