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63" r:id="rId4"/>
    <p:sldId id="261" r:id="rId5"/>
    <p:sldId id="260" r:id="rId6"/>
    <p:sldId id="264" r:id="rId7"/>
    <p:sldId id="262" r:id="rId8"/>
    <p:sldId id="259" r:id="rId9"/>
    <p:sldId id="265" r:id="rId10"/>
    <p:sldId id="267" r:id="rId11"/>
    <p:sldId id="268" r:id="rId12"/>
    <p:sldId id="274" r:id="rId13"/>
    <p:sldId id="269" r:id="rId14"/>
    <p:sldId id="258" r:id="rId15"/>
    <p:sldId id="272" r:id="rId16"/>
    <p:sldId id="271" r:id="rId17"/>
    <p:sldId id="266" r:id="rId18"/>
    <p:sldId id="275" r:id="rId19"/>
    <p:sldId id="257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67"/>
    <p:restoredTop sz="93168"/>
  </p:normalViewPr>
  <p:slideViewPr>
    <p:cSldViewPr snapToGrid="0" snapToObjects="1">
      <p:cViewPr>
        <p:scale>
          <a:sx n="100" d="100"/>
          <a:sy n="100" d="100"/>
        </p:scale>
        <p:origin x="24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CAD44-344B-2D42-A23F-1664770A4E93}" type="datetimeFigureOut">
              <a:rPr lang="en-US" smtClean="0"/>
              <a:t>10/9/18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BFCCE-CB1F-D34C-8020-E17B907E3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3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B4D9-1C7B-1A47-89EE-0E0815FA169F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5361-B694-6C4E-8FC5-5F6BA53F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41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B4D9-1C7B-1A47-89EE-0E0815FA169F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5361-B694-6C4E-8FC5-5F6BA53F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11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B4D9-1C7B-1A47-89EE-0E0815FA169F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5361-B694-6C4E-8FC5-5F6BA53F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4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B4D9-1C7B-1A47-89EE-0E0815FA169F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5361-B694-6C4E-8FC5-5F6BA53F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40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B4D9-1C7B-1A47-89EE-0E0815FA169F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5361-B694-6C4E-8FC5-5F6BA53F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22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B4D9-1C7B-1A47-89EE-0E0815FA169F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5361-B694-6C4E-8FC5-5F6BA53F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2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B4D9-1C7B-1A47-89EE-0E0815FA169F}" type="datetimeFigureOut">
              <a:rPr lang="en-US" smtClean="0"/>
              <a:t>10/9/18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5361-B694-6C4E-8FC5-5F6BA53F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29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B4D9-1C7B-1A47-89EE-0E0815FA169F}" type="datetimeFigureOut">
              <a:rPr lang="en-US" smtClean="0"/>
              <a:t>10/9/18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5361-B694-6C4E-8FC5-5F6BA53F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B4D9-1C7B-1A47-89EE-0E0815FA169F}" type="datetimeFigureOut">
              <a:rPr lang="en-US" smtClean="0"/>
              <a:t>10/9/18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5361-B694-6C4E-8FC5-5F6BA53F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B4D9-1C7B-1A47-89EE-0E0815FA169F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5361-B694-6C4E-8FC5-5F6BA53F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1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B4D9-1C7B-1A47-89EE-0E0815FA169F}" type="datetimeFigureOut">
              <a:rPr lang="en-US" smtClean="0"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5361-B694-6C4E-8FC5-5F6BA53F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9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FB4D9-1C7B-1A47-89EE-0E0815FA169F}" type="datetimeFigureOut">
              <a:rPr lang="en-US" smtClean="0"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75361-B694-6C4E-8FC5-5F6BA53F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4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43697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Millist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teadust</a:t>
            </a:r>
            <a:r>
              <a:rPr lang="en-US" b="1" dirty="0" smtClean="0">
                <a:solidFill>
                  <a:schemeClr val="bg1"/>
                </a:solidFill>
              </a:rPr>
              <a:t> me </a:t>
            </a:r>
            <a:r>
              <a:rPr lang="en-US" b="1" dirty="0" err="1" smtClean="0">
                <a:solidFill>
                  <a:schemeClr val="bg1"/>
                </a:solidFill>
              </a:rPr>
              <a:t>vajame</a:t>
            </a:r>
            <a:r>
              <a:rPr lang="en-US" b="1" dirty="0" smtClean="0">
                <a:solidFill>
                  <a:schemeClr val="bg1"/>
                </a:solidFill>
              </a:rPr>
              <a:t>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bg1"/>
                </a:solidFill>
              </a:rPr>
              <a:t>Marek Tamm</a:t>
            </a:r>
          </a:p>
          <a:p>
            <a:r>
              <a:rPr lang="en-US" sz="3400" dirty="0" smtClean="0">
                <a:solidFill>
                  <a:schemeClr val="bg1"/>
                </a:solidFill>
              </a:rPr>
              <a:t>(</a:t>
            </a:r>
            <a:r>
              <a:rPr lang="en-US" sz="3400" dirty="0" err="1" smtClean="0">
                <a:solidFill>
                  <a:schemeClr val="bg1"/>
                </a:solidFill>
              </a:rPr>
              <a:t>Tallinna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Ülikool</a:t>
            </a:r>
            <a:r>
              <a:rPr lang="en-US" sz="3400" dirty="0" smtClean="0">
                <a:solidFill>
                  <a:schemeClr val="bg1"/>
                </a:solidFill>
              </a:rPr>
              <a:t>)</a:t>
            </a:r>
            <a:endParaRPr lang="en-US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59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" y="45721"/>
            <a:ext cx="3439896" cy="3395979"/>
          </a:xfrm>
        </p:spPr>
        <p:txBody>
          <a:bodyPr>
            <a:normAutofit fontScale="90000"/>
          </a:bodyPr>
          <a:lstStyle/>
          <a:p>
            <a:r>
              <a:rPr lang="en-US" sz="4400" dirty="0" err="1" smtClean="0">
                <a:solidFill>
                  <a:schemeClr val="bg1"/>
                </a:solidFill>
              </a:rPr>
              <a:t>Konflktid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maailmas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maksavad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aastas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u. 14 </a:t>
            </a:r>
            <a:r>
              <a:rPr lang="en-US" sz="4400" dirty="0" err="1" smtClean="0">
                <a:solidFill>
                  <a:schemeClr val="bg1"/>
                </a:solidFill>
              </a:rPr>
              <a:t>triljonit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dollarit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96" y="0"/>
            <a:ext cx="871400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" y="5435600"/>
            <a:ext cx="343989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err="1" smtClean="0">
                <a:solidFill>
                  <a:schemeClr val="bg1"/>
                </a:solidFill>
              </a:rPr>
              <a:t>Allikas</a:t>
            </a:r>
            <a:r>
              <a:rPr lang="en-US" sz="1700" dirty="0" smtClean="0">
                <a:solidFill>
                  <a:schemeClr val="bg1"/>
                </a:solidFill>
              </a:rPr>
              <a:t>: </a:t>
            </a:r>
            <a:r>
              <a:rPr lang="en-US" sz="1700" dirty="0" err="1" smtClean="0">
                <a:solidFill>
                  <a:schemeClr val="bg1"/>
                </a:solidFill>
              </a:rPr>
              <a:t>Maailmamajanduse</a:t>
            </a:r>
            <a:r>
              <a:rPr lang="en-US" sz="1700" dirty="0" smtClean="0">
                <a:solidFill>
                  <a:schemeClr val="bg1"/>
                </a:solidFill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</a:rPr>
              <a:t>Foorum</a:t>
            </a:r>
            <a:r>
              <a:rPr lang="en-US" sz="1700" dirty="0" smtClean="0">
                <a:solidFill>
                  <a:schemeClr val="bg1"/>
                </a:solidFill>
              </a:rPr>
              <a:t>, </a:t>
            </a:r>
            <a:r>
              <a:rPr lang="en-US" sz="1700" dirty="0" err="1" smtClean="0">
                <a:solidFill>
                  <a:schemeClr val="bg1"/>
                </a:solidFill>
              </a:rPr>
              <a:t>jaanuar</a:t>
            </a:r>
            <a:r>
              <a:rPr lang="en-US" sz="1700" dirty="0" smtClean="0">
                <a:solidFill>
                  <a:schemeClr val="bg1"/>
                </a:solidFill>
              </a:rPr>
              <a:t> 2018 https://</a:t>
            </a:r>
            <a:r>
              <a:rPr lang="en-US" sz="1700" dirty="0" err="1" smtClean="0">
                <a:solidFill>
                  <a:schemeClr val="bg1"/>
                </a:solidFill>
              </a:rPr>
              <a:t>www.weforum.org</a:t>
            </a:r>
            <a:r>
              <a:rPr lang="en-US" sz="1700" dirty="0" smtClean="0">
                <a:solidFill>
                  <a:schemeClr val="bg1"/>
                </a:solidFill>
              </a:rPr>
              <a:t>/agenda/2018/01/conflict-costs-global-economy-14-trillion-a-year/ 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000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" t="43738" r="-556" b="3646"/>
          <a:stretch/>
        </p:blipFill>
        <p:spPr>
          <a:xfrm>
            <a:off x="6457276" y="0"/>
            <a:ext cx="5734724" cy="478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" b="56851"/>
          <a:stretch/>
        </p:blipFill>
        <p:spPr>
          <a:xfrm>
            <a:off x="-23101" y="0"/>
            <a:ext cx="6480377" cy="4787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05400"/>
            <a:ext cx="78331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Konflikt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läheb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riigi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majandusele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aastas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maksma</a:t>
            </a:r>
            <a:r>
              <a:rPr lang="en-US" sz="2400" dirty="0" smtClean="0">
                <a:solidFill>
                  <a:schemeClr val="bg1"/>
                </a:solidFill>
              </a:rPr>
              <a:t> 2–8,4%  </a:t>
            </a:r>
            <a:r>
              <a:rPr lang="en-US" sz="2400" dirty="0" err="1" smtClean="0">
                <a:solidFill>
                  <a:schemeClr val="bg1"/>
                </a:solidFill>
              </a:rPr>
              <a:t>SKPst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Konflikt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naberriigis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läheb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majandusele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maksna</a:t>
            </a:r>
            <a:r>
              <a:rPr lang="en-US" sz="2400" dirty="0" smtClean="0">
                <a:solidFill>
                  <a:schemeClr val="bg1"/>
                </a:solidFill>
              </a:rPr>
              <a:t> 1,4% </a:t>
            </a:r>
            <a:r>
              <a:rPr lang="en-US" sz="2400" dirty="0" err="1" smtClean="0">
                <a:solidFill>
                  <a:schemeClr val="bg1"/>
                </a:solidFill>
              </a:rPr>
              <a:t>SKPst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00" y="6393597"/>
            <a:ext cx="1217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Allikas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Maailmapank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märts</a:t>
            </a:r>
            <a:r>
              <a:rPr lang="en-US" dirty="0" smtClean="0">
                <a:solidFill>
                  <a:schemeClr val="bg1"/>
                </a:solidFill>
              </a:rPr>
              <a:t> 2018, https://</a:t>
            </a:r>
            <a:r>
              <a:rPr lang="en-US" dirty="0" err="1" smtClean="0">
                <a:solidFill>
                  <a:schemeClr val="bg1"/>
                </a:solidFill>
              </a:rPr>
              <a:t>www.worldbank.org</a:t>
            </a:r>
            <a:r>
              <a:rPr lang="en-US" dirty="0" smtClean="0">
                <a:solidFill>
                  <a:schemeClr val="bg1"/>
                </a:solidFill>
              </a:rPr>
              <a:t>/</a:t>
            </a:r>
            <a:r>
              <a:rPr lang="en-US" dirty="0" err="1" smtClean="0">
                <a:solidFill>
                  <a:schemeClr val="bg1"/>
                </a:solidFill>
              </a:rPr>
              <a:t>en</a:t>
            </a:r>
            <a:r>
              <a:rPr lang="en-US" dirty="0" smtClean="0">
                <a:solidFill>
                  <a:schemeClr val="bg1"/>
                </a:solidFill>
              </a:rPr>
              <a:t>/news/infographic/2018/03/01/the-economic-cost-of-conflict</a:t>
            </a:r>
          </a:p>
        </p:txBody>
      </p:sp>
    </p:spTree>
    <p:extLst>
      <p:ext uri="{BB962C8B-B14F-4D97-AF65-F5344CB8AC3E}">
        <p14:creationId xmlns:p14="http://schemas.microsoft.com/office/powerpoint/2010/main" val="54573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4100" y="6482497"/>
            <a:ext cx="1027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RAND </a:t>
            </a:r>
            <a:r>
              <a:rPr lang="en-US" dirty="0" err="1" smtClean="0">
                <a:solidFill>
                  <a:schemeClr val="bg1"/>
                </a:solidFill>
              </a:rPr>
              <a:t>Corporation’i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konfliktikulude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kalkulaator</a:t>
            </a:r>
            <a:r>
              <a:rPr lang="en-US" dirty="0" smtClean="0">
                <a:solidFill>
                  <a:schemeClr val="bg1"/>
                </a:solidFill>
              </a:rPr>
              <a:t>: https</a:t>
            </a:r>
            <a:r>
              <a:rPr lang="en-US" dirty="0">
                <a:solidFill>
                  <a:schemeClr val="bg1"/>
                </a:solidFill>
              </a:rPr>
              <a:t>://</a:t>
            </a:r>
            <a:r>
              <a:rPr lang="en-US" dirty="0" err="1">
                <a:solidFill>
                  <a:schemeClr val="bg1"/>
                </a:solidFill>
              </a:rPr>
              <a:t>www.rand.org</a:t>
            </a:r>
            <a:r>
              <a:rPr lang="en-US" dirty="0">
                <a:solidFill>
                  <a:schemeClr val="bg1"/>
                </a:solidFill>
              </a:rPr>
              <a:t>/pubs/tools/TL178.html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28500" cy="644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99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879599"/>
          </a:xfrm>
        </p:spPr>
        <p:txBody>
          <a:bodyPr>
            <a:noAutofit/>
          </a:bodyPr>
          <a:lstStyle/>
          <a:p>
            <a:r>
              <a:rPr lang="en-US" sz="4300" b="1" dirty="0" err="1">
                <a:solidFill>
                  <a:schemeClr val="bg1"/>
                </a:solidFill>
              </a:rPr>
              <a:t>Mida</a:t>
            </a:r>
            <a:r>
              <a:rPr lang="en-US" sz="4300" b="1" dirty="0">
                <a:solidFill>
                  <a:schemeClr val="bg1"/>
                </a:solidFill>
              </a:rPr>
              <a:t> me </a:t>
            </a:r>
            <a:r>
              <a:rPr lang="en-US" sz="4300" b="1" dirty="0" err="1">
                <a:solidFill>
                  <a:schemeClr val="bg1"/>
                </a:solidFill>
              </a:rPr>
              <a:t>kaitseme</a:t>
            </a:r>
            <a:r>
              <a:rPr lang="en-US" sz="4300" b="1" dirty="0">
                <a:solidFill>
                  <a:schemeClr val="bg1"/>
                </a:solidFill>
              </a:rPr>
              <a:t>, </a:t>
            </a:r>
            <a:r>
              <a:rPr lang="en-US" sz="4300" b="1" dirty="0" err="1">
                <a:solidFill>
                  <a:schemeClr val="bg1"/>
                </a:solidFill>
              </a:rPr>
              <a:t>kui</a:t>
            </a:r>
            <a:r>
              <a:rPr lang="en-US" sz="4300" b="1" dirty="0">
                <a:solidFill>
                  <a:schemeClr val="bg1"/>
                </a:solidFill>
              </a:rPr>
              <a:t> me </a:t>
            </a:r>
            <a:r>
              <a:rPr lang="en-US" sz="4300" b="1" dirty="0" err="1">
                <a:solidFill>
                  <a:schemeClr val="bg1"/>
                </a:solidFill>
              </a:rPr>
              <a:t>kaitseme</a:t>
            </a:r>
            <a:r>
              <a:rPr lang="en-US" sz="4300" b="1" dirty="0">
                <a:solidFill>
                  <a:schemeClr val="bg1"/>
                </a:solidFill>
              </a:rPr>
              <a:t> </a:t>
            </a:r>
            <a:r>
              <a:rPr lang="en-US" sz="4300" b="1" dirty="0" err="1">
                <a:solidFill>
                  <a:schemeClr val="bg1"/>
                </a:solidFill>
              </a:rPr>
              <a:t>Eestit</a:t>
            </a:r>
            <a:r>
              <a:rPr lang="en-US" sz="4300" b="1" dirty="0">
                <a:solidFill>
                  <a:schemeClr val="bg1"/>
                </a:solidFill>
              </a:rPr>
              <a:t> </a:t>
            </a:r>
            <a:r>
              <a:rPr lang="en-US" sz="4300" b="1" dirty="0" err="1">
                <a:solidFill>
                  <a:schemeClr val="bg1"/>
                </a:solidFill>
              </a:rPr>
              <a:t>ehk</a:t>
            </a:r>
            <a:r>
              <a:rPr lang="en-US" sz="4300" b="1" dirty="0">
                <a:solidFill>
                  <a:schemeClr val="bg1"/>
                </a:solidFill>
              </a:rPr>
              <a:t> </a:t>
            </a:r>
            <a:r>
              <a:rPr lang="en-US" sz="4300" b="1" dirty="0" err="1">
                <a:solidFill>
                  <a:schemeClr val="bg1"/>
                </a:solidFill>
              </a:rPr>
              <a:t>kuidas</a:t>
            </a:r>
            <a:r>
              <a:rPr lang="en-US" sz="4300" b="1" dirty="0">
                <a:solidFill>
                  <a:schemeClr val="bg1"/>
                </a:solidFill>
              </a:rPr>
              <a:t> </a:t>
            </a:r>
            <a:r>
              <a:rPr lang="en-US" sz="4300" b="1" dirty="0" err="1" smtClean="0">
                <a:solidFill>
                  <a:schemeClr val="bg1"/>
                </a:solidFill>
              </a:rPr>
              <a:t>humanitaar</a:t>
            </a:r>
            <a:r>
              <a:rPr lang="en-US" sz="4300" b="1" dirty="0" smtClean="0">
                <a:solidFill>
                  <a:schemeClr val="bg1"/>
                </a:solidFill>
              </a:rPr>
              <a:t>- ja </a:t>
            </a:r>
            <a:r>
              <a:rPr lang="en-US" sz="4300" b="1" dirty="0" err="1">
                <a:solidFill>
                  <a:schemeClr val="bg1"/>
                </a:solidFill>
              </a:rPr>
              <a:t>sotsiaalteadused</a:t>
            </a:r>
            <a:r>
              <a:rPr lang="en-US" sz="4300" b="1" dirty="0">
                <a:solidFill>
                  <a:schemeClr val="bg1"/>
                </a:solidFill>
              </a:rPr>
              <a:t> </a:t>
            </a:r>
            <a:r>
              <a:rPr lang="en-US" sz="4300" b="1" dirty="0" err="1" smtClean="0">
                <a:solidFill>
                  <a:schemeClr val="bg1"/>
                </a:solidFill>
              </a:rPr>
              <a:t>kaitsevad</a:t>
            </a:r>
            <a:r>
              <a:rPr lang="en-US" sz="4300" b="1" dirty="0">
                <a:solidFill>
                  <a:schemeClr val="bg1"/>
                </a:solidFill>
              </a:rPr>
              <a:t/>
            </a:r>
            <a:br>
              <a:rPr lang="en-US" sz="4300" b="1" dirty="0">
                <a:solidFill>
                  <a:schemeClr val="bg1"/>
                </a:solidFill>
              </a:rPr>
            </a:br>
            <a:r>
              <a:rPr lang="en-US" sz="4300" b="1" dirty="0" err="1" smtClean="0">
                <a:solidFill>
                  <a:schemeClr val="bg1"/>
                </a:solidFill>
              </a:rPr>
              <a:t>eesti</a:t>
            </a:r>
            <a:r>
              <a:rPr lang="en-US" sz="4300" b="1" dirty="0" smtClean="0">
                <a:solidFill>
                  <a:schemeClr val="bg1"/>
                </a:solidFill>
              </a:rPr>
              <a:t> </a:t>
            </a:r>
            <a:r>
              <a:rPr lang="en-US" sz="4300" b="1" dirty="0" err="1">
                <a:solidFill>
                  <a:schemeClr val="bg1"/>
                </a:solidFill>
              </a:rPr>
              <a:t>keelt</a:t>
            </a:r>
            <a:r>
              <a:rPr lang="en-US" sz="4300" b="1" dirty="0">
                <a:solidFill>
                  <a:schemeClr val="bg1"/>
                </a:solidFill>
              </a:rPr>
              <a:t> ja </a:t>
            </a:r>
            <a:r>
              <a:rPr lang="en-US" sz="4300" b="1" dirty="0" err="1">
                <a:solidFill>
                  <a:schemeClr val="bg1"/>
                </a:solidFill>
              </a:rPr>
              <a:t>kultuuri</a:t>
            </a:r>
            <a:r>
              <a:rPr lang="en-US" sz="43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100" y="2077812"/>
            <a:ext cx="11772900" cy="2786288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</a:pPr>
            <a:r>
              <a:rPr lang="en-US" sz="3200" dirty="0" err="1" smtClean="0">
                <a:solidFill>
                  <a:schemeClr val="bg1"/>
                </a:solidFill>
              </a:rPr>
              <a:t>Humanitaar</a:t>
            </a:r>
            <a:r>
              <a:rPr lang="en-US" sz="3200" dirty="0" smtClean="0">
                <a:solidFill>
                  <a:schemeClr val="bg1"/>
                </a:solidFill>
              </a:rPr>
              <a:t>- ja </a:t>
            </a:r>
            <a:r>
              <a:rPr lang="en-US" sz="3200" dirty="0" err="1" smtClean="0">
                <a:solidFill>
                  <a:schemeClr val="bg1"/>
                </a:solidFill>
              </a:rPr>
              <a:t>sotsiaalteadustel</a:t>
            </a:r>
            <a:r>
              <a:rPr lang="en-US" sz="3200" dirty="0" smtClean="0">
                <a:solidFill>
                  <a:schemeClr val="bg1"/>
                </a:solidFill>
              </a:rPr>
              <a:t> on </a:t>
            </a:r>
            <a:r>
              <a:rPr lang="en-US" sz="3200" dirty="0" err="1" smtClean="0">
                <a:solidFill>
                  <a:schemeClr val="bg1"/>
                </a:solidFill>
              </a:rPr>
              <a:t>Eestis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põhiseaduslik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missioon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panustada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eesti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keele</a:t>
            </a:r>
            <a:r>
              <a:rPr lang="en-US" sz="3200" dirty="0" smtClean="0">
                <a:solidFill>
                  <a:schemeClr val="bg1"/>
                </a:solidFill>
              </a:rPr>
              <a:t> ja </a:t>
            </a:r>
            <a:r>
              <a:rPr lang="en-US" sz="3200" dirty="0" err="1" smtClean="0">
                <a:solidFill>
                  <a:schemeClr val="bg1"/>
                </a:solidFill>
              </a:rPr>
              <a:t>kultuuri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säilimisse</a:t>
            </a:r>
            <a:r>
              <a:rPr lang="en-US" sz="3200" dirty="0" smtClean="0">
                <a:solidFill>
                  <a:schemeClr val="bg1"/>
                </a:solidFill>
              </a:rPr>
              <a:t> ja </a:t>
            </a:r>
            <a:r>
              <a:rPr lang="en-US" sz="3200" dirty="0" err="1" smtClean="0">
                <a:solidFill>
                  <a:schemeClr val="bg1"/>
                </a:solidFill>
              </a:rPr>
              <a:t>arendamisse</a:t>
            </a:r>
            <a:r>
              <a:rPr lang="en-US" sz="3200" dirty="0" smtClean="0">
                <a:solidFill>
                  <a:schemeClr val="bg1"/>
                </a:solidFill>
              </a:rPr>
              <a:t>. See peaks </a:t>
            </a:r>
            <a:r>
              <a:rPr lang="en-US" sz="3200" dirty="0" err="1" smtClean="0">
                <a:solidFill>
                  <a:schemeClr val="bg1"/>
                </a:solidFill>
              </a:rPr>
              <a:t>tagama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neile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riiklikus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plaanis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eristaatuse</a:t>
            </a:r>
            <a:r>
              <a:rPr lang="en-US" sz="3200" dirty="0" smtClean="0">
                <a:solidFill>
                  <a:schemeClr val="bg1"/>
                </a:solidFill>
              </a:rPr>
              <a:t>, mille </a:t>
            </a:r>
            <a:r>
              <a:rPr lang="en-US" sz="3200" dirty="0" err="1" smtClean="0">
                <a:solidFill>
                  <a:schemeClr val="bg1"/>
                </a:solidFill>
              </a:rPr>
              <a:t>kohta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praktikas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leiab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paraku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vaid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mõne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pigem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juhusliku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näite</a:t>
            </a:r>
            <a:r>
              <a:rPr lang="en-US" sz="3200" dirty="0" smtClean="0">
                <a:solidFill>
                  <a:schemeClr val="bg1"/>
                </a:solidFill>
              </a:rPr>
              <a:t> (</a:t>
            </a:r>
            <a:r>
              <a:rPr lang="en-US" sz="3200" dirty="0" err="1" smtClean="0">
                <a:solidFill>
                  <a:schemeClr val="bg1"/>
                </a:solidFill>
              </a:rPr>
              <a:t>Eesti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Keele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Instituudi</a:t>
            </a:r>
            <a:r>
              <a:rPr lang="en-US" sz="3200" dirty="0" smtClean="0">
                <a:solidFill>
                  <a:schemeClr val="bg1"/>
                </a:solidFill>
              </a:rPr>
              <a:t> ja </a:t>
            </a:r>
            <a:r>
              <a:rPr lang="en-US" sz="3200" dirty="0" err="1" smtClean="0">
                <a:solidFill>
                  <a:schemeClr val="bg1"/>
                </a:solidFill>
              </a:rPr>
              <a:t>Eesti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Kirjandusmuuseumi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toetamine</a:t>
            </a:r>
            <a:r>
              <a:rPr lang="en-US" sz="3200" dirty="0" smtClean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rahvusprofessuuride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loomine</a:t>
            </a:r>
            <a:r>
              <a:rPr lang="en-US" sz="3200" dirty="0">
                <a:solidFill>
                  <a:schemeClr val="bg1"/>
                </a:solidFill>
              </a:rPr>
              <a:t> TÜs</a:t>
            </a:r>
            <a:r>
              <a:rPr lang="en-US" sz="3200" dirty="0" smtClean="0">
                <a:solidFill>
                  <a:schemeClr val="bg1"/>
                </a:solidFill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</a:rPr>
              <a:t>riiklikud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kultuuriprogrammid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jms</a:t>
            </a:r>
            <a:r>
              <a:rPr lang="en-US" sz="3200" dirty="0" smtClean="0">
                <a:solidFill>
                  <a:schemeClr val="bg1"/>
                </a:solidFill>
              </a:rPr>
              <a:t>).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49580" y="4430078"/>
            <a:ext cx="11338560" cy="1764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0930" y="4889500"/>
            <a:ext cx="11772900" cy="20193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200" dirty="0" err="1" smtClean="0">
                <a:solidFill>
                  <a:schemeClr val="bg1"/>
                </a:solidFill>
              </a:rPr>
              <a:t>Humanitaar</a:t>
            </a:r>
            <a:r>
              <a:rPr lang="en-US" sz="3200" dirty="0" smtClean="0">
                <a:solidFill>
                  <a:schemeClr val="bg1"/>
                </a:solidFill>
              </a:rPr>
              <a:t>- ja </a:t>
            </a:r>
            <a:r>
              <a:rPr lang="en-US" sz="3200" dirty="0" err="1" smtClean="0">
                <a:solidFill>
                  <a:schemeClr val="bg1"/>
                </a:solidFill>
              </a:rPr>
              <a:t>sotsiaalteadused</a:t>
            </a:r>
            <a:r>
              <a:rPr lang="en-US" sz="3200" dirty="0" smtClean="0">
                <a:solidFill>
                  <a:schemeClr val="bg1"/>
                </a:solidFill>
              </a:rPr>
              <a:t> on </a:t>
            </a:r>
            <a:r>
              <a:rPr lang="en-US" sz="3200" dirty="0" err="1" smtClean="0">
                <a:solidFill>
                  <a:schemeClr val="bg1"/>
                </a:solidFill>
              </a:rPr>
              <a:t>ühe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väikeriigi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alusteadused</a:t>
            </a:r>
            <a:r>
              <a:rPr lang="en-US" sz="3200" dirty="0" smtClean="0">
                <a:solidFill>
                  <a:schemeClr val="bg1"/>
                </a:solidFill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</a:rPr>
              <a:t>nende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arendamine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tagab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sotsiaalse</a:t>
            </a:r>
            <a:r>
              <a:rPr lang="en-US" sz="3200" dirty="0" smtClean="0">
                <a:solidFill>
                  <a:schemeClr val="bg1"/>
                </a:solidFill>
              </a:rPr>
              <a:t> ja </a:t>
            </a:r>
            <a:r>
              <a:rPr lang="en-US" sz="3200" dirty="0" err="1" smtClean="0">
                <a:solidFill>
                  <a:schemeClr val="bg1"/>
                </a:solidFill>
              </a:rPr>
              <a:t>kultuurilise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identiteedi</a:t>
            </a:r>
            <a:r>
              <a:rPr lang="en-US" sz="3200" dirty="0" smtClean="0">
                <a:solidFill>
                  <a:schemeClr val="bg1"/>
                </a:solidFill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</a:rPr>
              <a:t>enesekindluse</a:t>
            </a:r>
            <a:r>
              <a:rPr lang="en-US" sz="3200" dirty="0" smtClean="0">
                <a:solidFill>
                  <a:schemeClr val="bg1"/>
                </a:solidFill>
              </a:rPr>
              <a:t> ja </a:t>
            </a:r>
            <a:r>
              <a:rPr lang="en-US" sz="3200" dirty="0" err="1" smtClean="0">
                <a:solidFill>
                  <a:schemeClr val="bg1"/>
                </a:solidFill>
              </a:rPr>
              <a:t>refleksiivsuse</a:t>
            </a:r>
            <a:r>
              <a:rPr lang="en-US" sz="3200" dirty="0" smtClean="0">
                <a:solidFill>
                  <a:schemeClr val="bg1"/>
                </a:solidFill>
              </a:rPr>
              <a:t>. </a:t>
            </a:r>
            <a:r>
              <a:rPr lang="en-US" sz="3200" dirty="0" err="1" smtClean="0">
                <a:solidFill>
                  <a:schemeClr val="bg1"/>
                </a:solidFill>
              </a:rPr>
              <a:t>Tugev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identiteet</a:t>
            </a:r>
            <a:r>
              <a:rPr lang="en-US" sz="3200" dirty="0" smtClean="0">
                <a:solidFill>
                  <a:schemeClr val="bg1"/>
                </a:solidFill>
              </a:rPr>
              <a:t> ja </a:t>
            </a:r>
            <a:r>
              <a:rPr lang="en-US" sz="3200" dirty="0" err="1" smtClean="0">
                <a:solidFill>
                  <a:schemeClr val="bg1"/>
                </a:solidFill>
              </a:rPr>
              <a:t>eneseanalüüsi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võime</a:t>
            </a:r>
            <a:r>
              <a:rPr lang="en-US" sz="3200" dirty="0" smtClean="0">
                <a:solidFill>
                  <a:schemeClr val="bg1"/>
                </a:solidFill>
              </a:rPr>
              <a:t> on </a:t>
            </a:r>
            <a:r>
              <a:rPr lang="en-US" sz="3200" dirty="0" err="1" smtClean="0">
                <a:solidFill>
                  <a:schemeClr val="bg1"/>
                </a:solidFill>
              </a:rPr>
              <a:t>igasuguse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riigikaitse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vältimatu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eeldus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67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0580" y="68580"/>
            <a:ext cx="6629400" cy="805543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solidFill>
                  <a:schemeClr val="bg1"/>
                </a:solidFill>
              </a:rPr>
              <a:t>Prof. </a:t>
            </a:r>
            <a:r>
              <a:rPr lang="en-US" sz="4500" b="1" dirty="0" err="1" smtClean="0">
                <a:solidFill>
                  <a:schemeClr val="bg1"/>
                </a:solidFill>
              </a:rPr>
              <a:t>Peeter</a:t>
            </a:r>
            <a:r>
              <a:rPr lang="en-US" sz="4500" b="1" dirty="0" smtClean="0">
                <a:solidFill>
                  <a:schemeClr val="bg1"/>
                </a:solidFill>
              </a:rPr>
              <a:t> </a:t>
            </a:r>
            <a:r>
              <a:rPr lang="en-US" sz="4500" b="1" dirty="0" err="1" smtClean="0">
                <a:solidFill>
                  <a:schemeClr val="bg1"/>
                </a:solidFill>
              </a:rPr>
              <a:t>Torop</a:t>
            </a:r>
            <a:r>
              <a:rPr lang="en-US" sz="4500" b="1" dirty="0" smtClean="0">
                <a:solidFill>
                  <a:schemeClr val="bg1"/>
                </a:solidFill>
              </a:rPr>
              <a:t> (2011):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0580" y="1090023"/>
            <a:ext cx="7551420" cy="5447937"/>
          </a:xfrm>
        </p:spPr>
        <p:txBody>
          <a:bodyPr>
            <a:noAutofit/>
          </a:bodyPr>
          <a:lstStyle/>
          <a:p>
            <a:r>
              <a:rPr lang="en-US" sz="3400" dirty="0" smtClean="0">
                <a:solidFill>
                  <a:schemeClr val="bg1"/>
                </a:solidFill>
              </a:rPr>
              <a:t>“</a:t>
            </a:r>
            <a:r>
              <a:rPr lang="en-US" sz="3400" dirty="0" err="1" smtClean="0">
                <a:solidFill>
                  <a:schemeClr val="bg1"/>
                </a:solidFill>
              </a:rPr>
              <a:t>Kultuur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saab</a:t>
            </a:r>
            <a:r>
              <a:rPr lang="en-US" sz="3400" dirty="0" smtClean="0">
                <a:solidFill>
                  <a:schemeClr val="bg1"/>
                </a:solidFill>
              </a:rPr>
              <a:t> end </a:t>
            </a:r>
            <a:r>
              <a:rPr lang="en-US" sz="3400" dirty="0" err="1" smtClean="0">
                <a:solidFill>
                  <a:schemeClr val="bg1"/>
                </a:solidFill>
              </a:rPr>
              <a:t>mõista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vaid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pideva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enesekirjeldamise</a:t>
            </a:r>
            <a:r>
              <a:rPr lang="en-US" sz="3400" dirty="0" smtClean="0">
                <a:solidFill>
                  <a:schemeClr val="bg1"/>
                </a:solidFill>
              </a:rPr>
              <a:t> ja </a:t>
            </a:r>
            <a:r>
              <a:rPr lang="en-US" sz="3400" dirty="0" err="1" smtClean="0">
                <a:solidFill>
                  <a:schemeClr val="bg1"/>
                </a:solidFill>
              </a:rPr>
              <a:t>lakkamatu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enesemõtestamise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kaudu</a:t>
            </a:r>
            <a:r>
              <a:rPr lang="en-US" sz="3400" dirty="0" smtClean="0">
                <a:solidFill>
                  <a:schemeClr val="bg1"/>
                </a:solidFill>
              </a:rPr>
              <a:t>. </a:t>
            </a:r>
            <a:r>
              <a:rPr lang="en-US" sz="3400" dirty="0" err="1" smtClean="0">
                <a:solidFill>
                  <a:schemeClr val="bg1"/>
                </a:solidFill>
              </a:rPr>
              <a:t>Humanitaar</a:t>
            </a:r>
            <a:r>
              <a:rPr lang="en-US" sz="3400" dirty="0" smtClean="0">
                <a:solidFill>
                  <a:schemeClr val="bg1"/>
                </a:solidFill>
              </a:rPr>
              <a:t>- ja </a:t>
            </a:r>
            <a:r>
              <a:rPr lang="en-US" sz="3400" dirty="0" err="1" smtClean="0">
                <a:solidFill>
                  <a:schemeClr val="bg1"/>
                </a:solidFill>
              </a:rPr>
              <a:t>sotsiaalteaduste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kui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tagasisideteaduste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üks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missioone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ongi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tagada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kultuurile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enesemõistmise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võime</a:t>
            </a:r>
            <a:r>
              <a:rPr lang="en-US" sz="3400" dirty="0" smtClean="0">
                <a:solidFill>
                  <a:schemeClr val="bg1"/>
                </a:solidFill>
              </a:rPr>
              <a:t>. </a:t>
            </a:r>
            <a:r>
              <a:rPr lang="en-US" sz="3400" dirty="0" err="1" smtClean="0">
                <a:solidFill>
                  <a:schemeClr val="bg1"/>
                </a:solidFill>
              </a:rPr>
              <a:t>Enese-mõistmiseta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puuduks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kultuuril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identiteet</a:t>
            </a:r>
            <a:r>
              <a:rPr lang="en-US" sz="3400" dirty="0" smtClean="0">
                <a:solidFill>
                  <a:schemeClr val="bg1"/>
                </a:solidFill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</a:rPr>
              <a:t>ilma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identiteedita</a:t>
            </a:r>
            <a:r>
              <a:rPr lang="en-US" sz="3400" dirty="0" smtClean="0">
                <a:solidFill>
                  <a:schemeClr val="bg1"/>
                </a:solidFill>
              </a:rPr>
              <a:t> on </a:t>
            </a:r>
            <a:r>
              <a:rPr lang="en-US" sz="3400" dirty="0" err="1" smtClean="0">
                <a:solidFill>
                  <a:schemeClr val="bg1"/>
                </a:solidFill>
              </a:rPr>
              <a:t>aga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raske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luua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dialoogi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ümbritseva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maailmaga</a:t>
            </a:r>
            <a:r>
              <a:rPr lang="en-US" sz="3400" dirty="0" smtClean="0">
                <a:solidFill>
                  <a:schemeClr val="bg1"/>
                </a:solidFill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</a:rPr>
              <a:t>teiste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kultuuridega</a:t>
            </a:r>
            <a:r>
              <a:rPr lang="en-US" sz="3400" dirty="0" smtClean="0">
                <a:solidFill>
                  <a:schemeClr val="bg1"/>
                </a:solidFill>
              </a:rPr>
              <a:t> – olla </a:t>
            </a:r>
            <a:r>
              <a:rPr lang="en-US" sz="3400" dirty="0" err="1" smtClean="0">
                <a:solidFill>
                  <a:schemeClr val="bg1"/>
                </a:solidFill>
              </a:rPr>
              <a:t>ühtaegu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dialoogi-võimeline</a:t>
            </a:r>
            <a:r>
              <a:rPr lang="en-US" sz="3400" dirty="0" smtClean="0">
                <a:solidFill>
                  <a:schemeClr val="bg1"/>
                </a:solidFill>
              </a:rPr>
              <a:t> ja </a:t>
            </a:r>
            <a:r>
              <a:rPr lang="en-US" sz="3400" dirty="0" err="1" smtClean="0">
                <a:solidFill>
                  <a:schemeClr val="bg1"/>
                </a:solidFill>
              </a:rPr>
              <a:t>vaimselt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sõltumatu</a:t>
            </a:r>
            <a:r>
              <a:rPr lang="en-US" sz="3400" dirty="0" smtClean="0">
                <a:solidFill>
                  <a:schemeClr val="bg1"/>
                </a:solidFill>
              </a:rPr>
              <a:t>.”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0660" y="731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29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40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346885"/>
          </a:xfrm>
        </p:spPr>
        <p:txBody>
          <a:bodyPr>
            <a:normAutofit/>
          </a:bodyPr>
          <a:lstStyle/>
          <a:p>
            <a:r>
              <a:rPr lang="en-US" sz="6700" b="1" dirty="0" err="1" smtClean="0">
                <a:solidFill>
                  <a:schemeClr val="bg1"/>
                </a:solidFill>
              </a:rPr>
              <a:t>Kas</a:t>
            </a:r>
            <a:r>
              <a:rPr lang="en-US" sz="6700" b="1" dirty="0" smtClean="0">
                <a:solidFill>
                  <a:schemeClr val="bg1"/>
                </a:solidFill>
              </a:rPr>
              <a:t> </a:t>
            </a:r>
            <a:r>
              <a:rPr lang="en-US" sz="6700" b="1" dirty="0" err="1" smtClean="0">
                <a:solidFill>
                  <a:schemeClr val="bg1"/>
                </a:solidFill>
              </a:rPr>
              <a:t>kõiges</a:t>
            </a:r>
            <a:r>
              <a:rPr lang="en-US" sz="6700" b="1" dirty="0" smtClean="0">
                <a:solidFill>
                  <a:schemeClr val="bg1"/>
                </a:solidFill>
              </a:rPr>
              <a:t> </a:t>
            </a:r>
            <a:r>
              <a:rPr lang="en-US" sz="6700" b="1" dirty="0" err="1" smtClean="0">
                <a:solidFill>
                  <a:schemeClr val="bg1"/>
                </a:solidFill>
              </a:rPr>
              <a:t>öeldus</a:t>
            </a:r>
            <a:r>
              <a:rPr lang="en-US" sz="6700" b="1" dirty="0" smtClean="0">
                <a:solidFill>
                  <a:schemeClr val="bg1"/>
                </a:solidFill>
              </a:rPr>
              <a:t> on </a:t>
            </a:r>
            <a:r>
              <a:rPr lang="en-US" sz="6700" b="1" dirty="0" err="1" smtClean="0">
                <a:solidFill>
                  <a:schemeClr val="bg1"/>
                </a:solidFill>
              </a:rPr>
              <a:t>midagi</a:t>
            </a:r>
            <a:r>
              <a:rPr lang="en-US" sz="6700" b="1" dirty="0" smtClean="0">
                <a:solidFill>
                  <a:schemeClr val="bg1"/>
                </a:solidFill>
              </a:rPr>
              <a:t> </a:t>
            </a:r>
            <a:r>
              <a:rPr lang="en-US" sz="6700" b="1" dirty="0" err="1" smtClean="0">
                <a:solidFill>
                  <a:schemeClr val="bg1"/>
                </a:solidFill>
              </a:rPr>
              <a:t>uut</a:t>
            </a:r>
            <a:r>
              <a:rPr lang="en-US" sz="6700" b="1" dirty="0" smtClean="0">
                <a:solidFill>
                  <a:schemeClr val="bg1"/>
                </a:solidFill>
              </a:rPr>
              <a:t>?</a:t>
            </a:r>
            <a:endParaRPr lang="en-US" sz="6700" b="1" dirty="0">
              <a:solidFill>
                <a:schemeClr val="bg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49580" y="4430078"/>
            <a:ext cx="11338560" cy="1764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61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6020" y="45720"/>
            <a:ext cx="7109460" cy="805543"/>
          </a:xfrm>
        </p:spPr>
        <p:txBody>
          <a:bodyPr>
            <a:normAutofit/>
          </a:bodyPr>
          <a:lstStyle/>
          <a:p>
            <a:r>
              <a:rPr lang="en-US" sz="4500" b="1" dirty="0" err="1" smtClean="0">
                <a:solidFill>
                  <a:schemeClr val="bg1"/>
                </a:solidFill>
              </a:rPr>
              <a:t>Jüri</a:t>
            </a:r>
            <a:r>
              <a:rPr lang="en-US" sz="4500" b="1" dirty="0">
                <a:solidFill>
                  <a:schemeClr val="bg1"/>
                </a:solidFill>
              </a:rPr>
              <a:t> </a:t>
            </a:r>
            <a:r>
              <a:rPr lang="en-US" sz="4500" b="1" dirty="0" err="1" smtClean="0">
                <a:solidFill>
                  <a:schemeClr val="bg1"/>
                </a:solidFill>
              </a:rPr>
              <a:t>Ratas</a:t>
            </a:r>
            <a:r>
              <a:rPr lang="en-US" sz="4500" b="1" dirty="0" smtClean="0">
                <a:solidFill>
                  <a:schemeClr val="bg1"/>
                </a:solidFill>
              </a:rPr>
              <a:t> (</a:t>
            </a:r>
            <a:r>
              <a:rPr lang="en-US" sz="4800" b="1" dirty="0">
                <a:solidFill>
                  <a:schemeClr val="bg1"/>
                </a:solidFill>
              </a:rPr>
              <a:t>10.01.2018</a:t>
            </a:r>
            <a:r>
              <a:rPr lang="en-US" sz="4500" b="1" dirty="0" smtClean="0">
                <a:solidFill>
                  <a:schemeClr val="bg1"/>
                </a:solidFill>
              </a:rPr>
              <a:t>):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47920" y="1100852"/>
            <a:ext cx="7277100" cy="5551408"/>
          </a:xfrm>
        </p:spPr>
        <p:txBody>
          <a:bodyPr>
            <a:no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“</a:t>
            </a:r>
            <a:r>
              <a:rPr lang="en-US" sz="3500" dirty="0" err="1">
                <a:solidFill>
                  <a:schemeClr val="bg1"/>
                </a:solidFill>
              </a:rPr>
              <a:t>Teadus</a:t>
            </a:r>
            <a:r>
              <a:rPr lang="en-US" sz="3500" dirty="0">
                <a:solidFill>
                  <a:schemeClr val="bg1"/>
                </a:solidFill>
              </a:rPr>
              <a:t>- ja </a:t>
            </a:r>
            <a:r>
              <a:rPr lang="en-US" sz="3500" dirty="0" err="1">
                <a:solidFill>
                  <a:schemeClr val="bg1"/>
                </a:solidFill>
              </a:rPr>
              <a:t>arendustegevuse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kogutulu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ei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saa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loomulikult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mõõta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ainult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numbrites</a:t>
            </a:r>
            <a:r>
              <a:rPr lang="en-US" sz="3500" dirty="0">
                <a:solidFill>
                  <a:schemeClr val="bg1"/>
                </a:solidFill>
              </a:rPr>
              <a:t>. </a:t>
            </a:r>
            <a:r>
              <a:rPr lang="en-US" sz="3500" dirty="0" err="1">
                <a:solidFill>
                  <a:schemeClr val="bg1"/>
                </a:solidFill>
              </a:rPr>
              <a:t>Raske</a:t>
            </a:r>
            <a:r>
              <a:rPr lang="en-US" sz="3500" dirty="0">
                <a:solidFill>
                  <a:schemeClr val="bg1"/>
                </a:solidFill>
              </a:rPr>
              <a:t> on </a:t>
            </a:r>
            <a:r>
              <a:rPr lang="en-US" sz="3500" dirty="0" err="1">
                <a:solidFill>
                  <a:schemeClr val="bg1"/>
                </a:solidFill>
              </a:rPr>
              <a:t>ülehinnata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meie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rahvusteaduste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mõju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keele</a:t>
            </a:r>
            <a:r>
              <a:rPr lang="en-US" sz="3500" dirty="0">
                <a:solidFill>
                  <a:schemeClr val="bg1"/>
                </a:solidFill>
              </a:rPr>
              <a:t> ja </a:t>
            </a:r>
            <a:r>
              <a:rPr lang="en-US" sz="3500" dirty="0" err="1">
                <a:solidFill>
                  <a:schemeClr val="bg1"/>
                </a:solidFill>
              </a:rPr>
              <a:t>kultuuri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arengule</a:t>
            </a:r>
            <a:r>
              <a:rPr lang="en-US" sz="3500" dirty="0">
                <a:solidFill>
                  <a:schemeClr val="bg1"/>
                </a:solidFill>
              </a:rPr>
              <a:t>, </a:t>
            </a:r>
            <a:r>
              <a:rPr lang="en-US" sz="3500" dirty="0" err="1">
                <a:solidFill>
                  <a:schemeClr val="bg1"/>
                </a:solidFill>
              </a:rPr>
              <a:t>teadlaste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eksperthinnangute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mõju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laiema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avalikkuse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hoiakutele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või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riigi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julgeolekule</a:t>
            </a:r>
            <a:r>
              <a:rPr lang="en-US" sz="3500" dirty="0">
                <a:solidFill>
                  <a:schemeClr val="bg1"/>
                </a:solidFill>
              </a:rPr>
              <a:t> (…) </a:t>
            </a:r>
            <a:r>
              <a:rPr lang="en-US" sz="3500" dirty="0" err="1">
                <a:solidFill>
                  <a:schemeClr val="bg1"/>
                </a:solidFill>
              </a:rPr>
              <a:t>Teadusel</a:t>
            </a:r>
            <a:r>
              <a:rPr lang="en-US" sz="3500" dirty="0">
                <a:solidFill>
                  <a:schemeClr val="bg1"/>
                </a:solidFill>
              </a:rPr>
              <a:t> on </a:t>
            </a:r>
            <a:r>
              <a:rPr lang="en-US" sz="3500" dirty="0" err="1">
                <a:solidFill>
                  <a:schemeClr val="bg1"/>
                </a:solidFill>
              </a:rPr>
              <a:t>keskne</a:t>
            </a:r>
            <a:r>
              <a:rPr lang="en-US" sz="3500" dirty="0">
                <a:solidFill>
                  <a:schemeClr val="bg1"/>
                </a:solidFill>
              </a:rPr>
              <a:t> roll </a:t>
            </a:r>
            <a:r>
              <a:rPr lang="en-US" sz="3500" dirty="0" err="1">
                <a:solidFill>
                  <a:schemeClr val="bg1"/>
                </a:solidFill>
              </a:rPr>
              <a:t>ühiskonna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sidususe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tagajana</a:t>
            </a:r>
            <a:r>
              <a:rPr lang="en-US" sz="3500" dirty="0">
                <a:solidFill>
                  <a:schemeClr val="bg1"/>
                </a:solidFill>
              </a:rPr>
              <a:t>, </a:t>
            </a:r>
            <a:r>
              <a:rPr lang="en-US" sz="3500" dirty="0" err="1">
                <a:solidFill>
                  <a:schemeClr val="bg1"/>
                </a:solidFill>
              </a:rPr>
              <a:t>majanduse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arendajana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ning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seeläbi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meie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kõigi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heaolu</a:t>
            </a:r>
            <a:r>
              <a:rPr lang="en-US" sz="3500" dirty="0">
                <a:solidFill>
                  <a:schemeClr val="bg1"/>
                </a:solidFill>
              </a:rPr>
              <a:t> ja </a:t>
            </a:r>
            <a:r>
              <a:rPr lang="en-US" sz="3500" dirty="0" err="1">
                <a:solidFill>
                  <a:schemeClr val="bg1"/>
                </a:solidFill>
              </a:rPr>
              <a:t>elujärje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parandamises</a:t>
            </a:r>
            <a:r>
              <a:rPr lang="en-US" sz="3500" dirty="0">
                <a:solidFill>
                  <a:schemeClr val="bg1"/>
                </a:solidFill>
              </a:rPr>
              <a:t>.” 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0660" y="731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2"/>
          <a:srcRect l="15879" r="36807"/>
          <a:stretch/>
        </p:blipFill>
        <p:spPr>
          <a:xfrm>
            <a:off x="0" y="-12700"/>
            <a:ext cx="4752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89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900" y="45721"/>
            <a:ext cx="6515100" cy="919479"/>
          </a:xfrm>
        </p:spPr>
        <p:txBody>
          <a:bodyPr>
            <a:normAutofit/>
          </a:bodyPr>
          <a:lstStyle/>
          <a:p>
            <a:pPr algn="l"/>
            <a:r>
              <a:rPr lang="en-US" sz="4700" b="1" dirty="0" err="1">
                <a:solidFill>
                  <a:schemeClr val="bg1"/>
                </a:solidFill>
              </a:rPr>
              <a:t>Juhan</a:t>
            </a:r>
            <a:r>
              <a:rPr lang="en-US" sz="4700" b="1" dirty="0">
                <a:solidFill>
                  <a:schemeClr val="bg1"/>
                </a:solidFill>
              </a:rPr>
              <a:t> Parts (16.03.2004</a:t>
            </a:r>
            <a:r>
              <a:rPr lang="en-US" sz="4700" b="1" dirty="0" smtClean="0">
                <a:solidFill>
                  <a:schemeClr val="bg1"/>
                </a:solidFill>
              </a:rPr>
              <a:t>):</a:t>
            </a:r>
            <a:endParaRPr lang="en-US" sz="47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900" y="1168400"/>
            <a:ext cx="5905500" cy="5410200"/>
          </a:xfrm>
        </p:spPr>
        <p:txBody>
          <a:bodyPr>
            <a:noAutofit/>
          </a:bodyPr>
          <a:lstStyle/>
          <a:p>
            <a:pPr algn="l"/>
            <a:r>
              <a:rPr lang="en-US" sz="4200" dirty="0" smtClean="0">
                <a:solidFill>
                  <a:schemeClr val="bg1"/>
                </a:solidFill>
              </a:rPr>
              <a:t>“</a:t>
            </a:r>
            <a:r>
              <a:rPr lang="en-US" sz="4200" dirty="0" err="1" smtClean="0">
                <a:solidFill>
                  <a:schemeClr val="bg1"/>
                </a:solidFill>
              </a:rPr>
              <a:t>Peame</a:t>
            </a:r>
            <a:r>
              <a:rPr lang="en-US" sz="4200" dirty="0" smtClean="0">
                <a:solidFill>
                  <a:schemeClr val="bg1"/>
                </a:solidFill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</a:rPr>
              <a:t>mõistma</a:t>
            </a:r>
            <a:r>
              <a:rPr lang="en-US" sz="4200" dirty="0" smtClean="0">
                <a:solidFill>
                  <a:schemeClr val="bg1"/>
                </a:solidFill>
              </a:rPr>
              <a:t>, et </a:t>
            </a:r>
            <a:r>
              <a:rPr lang="en-US" sz="4200" dirty="0" err="1" smtClean="0">
                <a:solidFill>
                  <a:schemeClr val="bg1"/>
                </a:solidFill>
              </a:rPr>
              <a:t>innovatsioonivõime</a:t>
            </a:r>
            <a:r>
              <a:rPr lang="en-US" sz="4200" dirty="0" smtClean="0">
                <a:solidFill>
                  <a:schemeClr val="bg1"/>
                </a:solidFill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</a:rPr>
              <a:t>arendamine</a:t>
            </a:r>
            <a:r>
              <a:rPr lang="en-US" sz="4200" dirty="0" smtClean="0">
                <a:solidFill>
                  <a:schemeClr val="bg1"/>
                </a:solidFill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</a:rPr>
              <a:t>ei</a:t>
            </a:r>
            <a:r>
              <a:rPr lang="en-US" sz="4200" dirty="0" smtClean="0">
                <a:solidFill>
                  <a:schemeClr val="bg1"/>
                </a:solidFill>
              </a:rPr>
              <a:t> ole </a:t>
            </a:r>
            <a:r>
              <a:rPr lang="en-US" sz="4200" dirty="0" err="1" smtClean="0">
                <a:solidFill>
                  <a:schemeClr val="bg1"/>
                </a:solidFill>
              </a:rPr>
              <a:t>mitte</a:t>
            </a:r>
            <a:r>
              <a:rPr lang="en-US" sz="4200" dirty="0" smtClean="0">
                <a:solidFill>
                  <a:schemeClr val="bg1"/>
                </a:solidFill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</a:rPr>
              <a:t>niivõrd</a:t>
            </a:r>
            <a:r>
              <a:rPr lang="en-US" sz="4200" dirty="0" smtClean="0">
                <a:solidFill>
                  <a:schemeClr val="bg1"/>
                </a:solidFill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</a:rPr>
              <a:t>tehnoloogiline</a:t>
            </a:r>
            <a:r>
              <a:rPr lang="en-US" sz="4200" dirty="0" smtClean="0">
                <a:solidFill>
                  <a:schemeClr val="bg1"/>
                </a:solidFill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</a:rPr>
              <a:t>ega</a:t>
            </a:r>
            <a:r>
              <a:rPr lang="en-US" sz="4200" dirty="0" smtClean="0">
                <a:solidFill>
                  <a:schemeClr val="bg1"/>
                </a:solidFill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</a:rPr>
              <a:t>ka</a:t>
            </a:r>
            <a:r>
              <a:rPr lang="en-US" sz="4200" dirty="0" smtClean="0">
                <a:solidFill>
                  <a:schemeClr val="bg1"/>
                </a:solidFill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</a:rPr>
              <a:t>mitte</a:t>
            </a:r>
            <a:r>
              <a:rPr lang="en-US" sz="4200" dirty="0" smtClean="0">
                <a:solidFill>
                  <a:schemeClr val="bg1"/>
                </a:solidFill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</a:rPr>
              <a:t>finantsiline</a:t>
            </a:r>
            <a:r>
              <a:rPr lang="en-US" sz="4200" dirty="0" smtClean="0">
                <a:solidFill>
                  <a:schemeClr val="bg1"/>
                </a:solidFill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</a:rPr>
              <a:t>küsimus</a:t>
            </a:r>
            <a:r>
              <a:rPr lang="en-US" sz="4200" dirty="0" smtClean="0">
                <a:solidFill>
                  <a:schemeClr val="bg1"/>
                </a:solidFill>
              </a:rPr>
              <a:t>. See on </a:t>
            </a:r>
            <a:r>
              <a:rPr lang="en-US" sz="4200" dirty="0" err="1" smtClean="0">
                <a:solidFill>
                  <a:schemeClr val="bg1"/>
                </a:solidFill>
              </a:rPr>
              <a:t>küsimus</a:t>
            </a:r>
            <a:r>
              <a:rPr lang="en-US" sz="4200" dirty="0" smtClean="0">
                <a:solidFill>
                  <a:schemeClr val="bg1"/>
                </a:solidFill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</a:rPr>
              <a:t>kultuurist</a:t>
            </a:r>
            <a:r>
              <a:rPr lang="en-US" sz="4200" dirty="0" smtClean="0">
                <a:solidFill>
                  <a:schemeClr val="bg1"/>
                </a:solidFill>
              </a:rPr>
              <a:t>, </a:t>
            </a:r>
            <a:r>
              <a:rPr lang="en-US" sz="4200" dirty="0" err="1" smtClean="0">
                <a:solidFill>
                  <a:schemeClr val="bg1"/>
                </a:solidFill>
              </a:rPr>
              <a:t>inimeste</a:t>
            </a:r>
            <a:r>
              <a:rPr lang="en-US" sz="4200" dirty="0" smtClean="0">
                <a:solidFill>
                  <a:schemeClr val="bg1"/>
                </a:solidFill>
              </a:rPr>
              <a:t> </a:t>
            </a:r>
            <a:r>
              <a:rPr lang="en-US" sz="4200" dirty="0" err="1" smtClean="0">
                <a:solidFill>
                  <a:schemeClr val="bg1"/>
                </a:solidFill>
              </a:rPr>
              <a:t>väärtushinnangutest</a:t>
            </a:r>
            <a:r>
              <a:rPr lang="en-US" sz="4200" dirty="0" smtClean="0">
                <a:solidFill>
                  <a:schemeClr val="bg1"/>
                </a:solidFill>
              </a:rPr>
              <a:t>, </a:t>
            </a:r>
            <a:r>
              <a:rPr lang="en-US" sz="4200" dirty="0" err="1" smtClean="0">
                <a:solidFill>
                  <a:schemeClr val="bg1"/>
                </a:solidFill>
              </a:rPr>
              <a:t>hoiakutest</a:t>
            </a:r>
            <a:r>
              <a:rPr lang="en-US" sz="4200" dirty="0" smtClean="0">
                <a:solidFill>
                  <a:schemeClr val="bg1"/>
                </a:solidFill>
              </a:rPr>
              <a:t> ja </a:t>
            </a:r>
            <a:r>
              <a:rPr lang="en-US" sz="4200" dirty="0" err="1" smtClean="0">
                <a:solidFill>
                  <a:schemeClr val="bg1"/>
                </a:solidFill>
              </a:rPr>
              <a:t>tavadest</a:t>
            </a:r>
            <a:r>
              <a:rPr lang="en-US" sz="4200" dirty="0" smtClean="0">
                <a:solidFill>
                  <a:schemeClr val="bg1"/>
                </a:solidFill>
              </a:rPr>
              <a:t>.”</a:t>
            </a:r>
            <a:endParaRPr lang="en-US" sz="4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896" t="-1" r="21163" b="-1435"/>
          <a:stretch/>
        </p:blipFill>
        <p:spPr>
          <a:xfrm>
            <a:off x="7189400" y="0"/>
            <a:ext cx="500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35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900" y="45721"/>
            <a:ext cx="6515100" cy="919479"/>
          </a:xfrm>
        </p:spPr>
        <p:txBody>
          <a:bodyPr>
            <a:normAutofit/>
          </a:bodyPr>
          <a:lstStyle/>
          <a:p>
            <a:pPr algn="l"/>
            <a:r>
              <a:rPr lang="en-US" sz="4700" b="1" dirty="0" smtClean="0">
                <a:solidFill>
                  <a:schemeClr val="bg1"/>
                </a:solidFill>
              </a:rPr>
              <a:t>Mart </a:t>
            </a:r>
            <a:r>
              <a:rPr lang="en-US" sz="4700" b="1" dirty="0" err="1" smtClean="0">
                <a:solidFill>
                  <a:schemeClr val="bg1"/>
                </a:solidFill>
              </a:rPr>
              <a:t>Laar</a:t>
            </a:r>
            <a:r>
              <a:rPr lang="en-US" sz="4700" b="1" dirty="0" smtClean="0">
                <a:solidFill>
                  <a:schemeClr val="bg1"/>
                </a:solidFill>
              </a:rPr>
              <a:t> (7.12.2000):</a:t>
            </a:r>
            <a:endParaRPr lang="en-US" sz="47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900" y="1168400"/>
            <a:ext cx="6515100" cy="5511800"/>
          </a:xfrm>
        </p:spPr>
        <p:txBody>
          <a:bodyPr>
            <a:noAutofit/>
          </a:bodyPr>
          <a:lstStyle/>
          <a:p>
            <a:pPr algn="l"/>
            <a:r>
              <a:rPr lang="en-US" sz="3300" dirty="0" smtClean="0">
                <a:solidFill>
                  <a:schemeClr val="bg1"/>
                </a:solidFill>
              </a:rPr>
              <a:t>“[</a:t>
            </a:r>
            <a:r>
              <a:rPr lang="en-US" sz="3300" dirty="0" err="1">
                <a:solidFill>
                  <a:schemeClr val="bg1"/>
                </a:solidFill>
              </a:rPr>
              <a:t>M</a:t>
            </a:r>
            <a:r>
              <a:rPr lang="en-US" sz="3300" dirty="0" err="1" smtClean="0">
                <a:solidFill>
                  <a:schemeClr val="bg1"/>
                </a:solidFill>
              </a:rPr>
              <a:t>eil</a:t>
            </a:r>
            <a:r>
              <a:rPr lang="en-US" sz="3300" dirty="0" smtClean="0">
                <a:solidFill>
                  <a:schemeClr val="bg1"/>
                </a:solidFill>
              </a:rPr>
              <a:t> on </a:t>
            </a:r>
            <a:r>
              <a:rPr lang="en-US" sz="3300" dirty="0" err="1" smtClean="0">
                <a:solidFill>
                  <a:schemeClr val="bg1"/>
                </a:solidFill>
              </a:rPr>
              <a:t>vaja</a:t>
            </a:r>
            <a:r>
              <a:rPr lang="en-US" sz="3300" dirty="0" smtClean="0">
                <a:solidFill>
                  <a:schemeClr val="bg1"/>
                </a:solidFill>
              </a:rPr>
              <a:t>] </a:t>
            </a:r>
            <a:r>
              <a:rPr lang="en-US" sz="3300" dirty="0" err="1" smtClean="0">
                <a:solidFill>
                  <a:schemeClr val="bg1"/>
                </a:solidFill>
              </a:rPr>
              <a:t>realiseerida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visiooni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teadmistepõhisest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Eestist</a:t>
            </a:r>
            <a:r>
              <a:rPr lang="en-US" sz="3300" dirty="0">
                <a:solidFill>
                  <a:schemeClr val="bg1"/>
                </a:solidFill>
              </a:rPr>
              <a:t>, </a:t>
            </a:r>
            <a:r>
              <a:rPr lang="en-US" sz="3300" dirty="0" err="1">
                <a:solidFill>
                  <a:schemeClr val="bg1"/>
                </a:solidFill>
              </a:rPr>
              <a:t>kus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uute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teadmiste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otsingutele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suunatud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uuringud</a:t>
            </a:r>
            <a:r>
              <a:rPr lang="en-US" sz="3300" dirty="0">
                <a:solidFill>
                  <a:schemeClr val="bg1"/>
                </a:solidFill>
              </a:rPr>
              <a:t>, </a:t>
            </a:r>
            <a:r>
              <a:rPr lang="en-US" sz="3300" dirty="0" err="1">
                <a:solidFill>
                  <a:schemeClr val="bg1"/>
                </a:solidFill>
              </a:rPr>
              <a:t>teadmiste</a:t>
            </a:r>
            <a:r>
              <a:rPr lang="en-US" sz="3300" dirty="0">
                <a:solidFill>
                  <a:schemeClr val="bg1"/>
                </a:solidFill>
              </a:rPr>
              <a:t> ja </a:t>
            </a:r>
            <a:r>
              <a:rPr lang="en-US" sz="3300" dirty="0" err="1">
                <a:solidFill>
                  <a:schemeClr val="bg1"/>
                </a:solidFill>
              </a:rPr>
              <a:t>oskuste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rakendamine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ning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inimkapitali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areng</a:t>
            </a:r>
            <a:r>
              <a:rPr lang="en-US" sz="3300" dirty="0">
                <a:solidFill>
                  <a:schemeClr val="bg1"/>
                </a:solidFill>
              </a:rPr>
              <a:t> on </a:t>
            </a:r>
            <a:r>
              <a:rPr lang="en-US" sz="3300" dirty="0" err="1">
                <a:solidFill>
                  <a:schemeClr val="bg1"/>
                </a:solidFill>
              </a:rPr>
              <a:t>majanduse</a:t>
            </a:r>
            <a:r>
              <a:rPr lang="en-US" sz="3300" dirty="0">
                <a:solidFill>
                  <a:schemeClr val="bg1"/>
                </a:solidFill>
              </a:rPr>
              <a:t> ja </a:t>
            </a:r>
            <a:r>
              <a:rPr lang="en-US" sz="3300" dirty="0" err="1">
                <a:solidFill>
                  <a:schemeClr val="bg1"/>
                </a:solidFill>
              </a:rPr>
              <a:t>tööjõu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konkurentsi-võime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ning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elukvaliteedi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kasvu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allikaks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ning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Eesti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teadlaskonna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tulemused</a:t>
            </a:r>
            <a:r>
              <a:rPr lang="en-US" sz="3300" dirty="0">
                <a:solidFill>
                  <a:schemeClr val="bg1"/>
                </a:solidFill>
              </a:rPr>
              <a:t> on </a:t>
            </a:r>
            <a:r>
              <a:rPr lang="en-US" sz="3300" dirty="0" err="1">
                <a:solidFill>
                  <a:schemeClr val="bg1"/>
                </a:solidFill>
              </a:rPr>
              <a:t>osa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maailma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teadusest</a:t>
            </a:r>
            <a:r>
              <a:rPr lang="en-US" sz="3300" dirty="0">
                <a:solidFill>
                  <a:schemeClr val="bg1"/>
                </a:solidFill>
              </a:rPr>
              <a:t>. </a:t>
            </a:r>
            <a:r>
              <a:rPr lang="en-US" sz="3300" dirty="0" err="1">
                <a:solidFill>
                  <a:schemeClr val="bg1"/>
                </a:solidFill>
              </a:rPr>
              <a:t>Teadus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toetab</a:t>
            </a:r>
            <a:r>
              <a:rPr lang="en-US" sz="3300" dirty="0">
                <a:solidFill>
                  <a:schemeClr val="bg1"/>
                </a:solidFill>
              </a:rPr>
              <a:t> ja </a:t>
            </a:r>
            <a:r>
              <a:rPr lang="en-US" sz="3300" dirty="0" err="1">
                <a:solidFill>
                  <a:schemeClr val="bg1"/>
                </a:solidFill>
              </a:rPr>
              <a:t>edendab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rahvuslikke</a:t>
            </a:r>
            <a:r>
              <a:rPr lang="en-US" sz="3300" dirty="0">
                <a:solidFill>
                  <a:schemeClr val="bg1"/>
                </a:solidFill>
              </a:rPr>
              <a:t> ja </a:t>
            </a:r>
            <a:r>
              <a:rPr lang="en-US" sz="3300" dirty="0" err="1">
                <a:solidFill>
                  <a:schemeClr val="bg1"/>
                </a:solidFill>
              </a:rPr>
              <a:t>vaimseid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väärtusi</a:t>
            </a:r>
            <a:r>
              <a:rPr lang="en-US" sz="3300" dirty="0">
                <a:solidFill>
                  <a:schemeClr val="bg1"/>
                </a:solidFill>
              </a:rPr>
              <a:t>, </a:t>
            </a:r>
            <a:r>
              <a:rPr lang="en-US" sz="3300" dirty="0" err="1">
                <a:solidFill>
                  <a:schemeClr val="bg1"/>
                </a:solidFill>
              </a:rPr>
              <a:t>mis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annavad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Eestile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tema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näo</a:t>
            </a:r>
            <a:r>
              <a:rPr lang="en-US" sz="3300" dirty="0" smtClean="0">
                <a:solidFill>
                  <a:schemeClr val="bg1"/>
                </a:solidFill>
              </a:rPr>
              <a:t>.”</a:t>
            </a:r>
            <a:endParaRPr lang="en-US" sz="33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56" t="1" r="3771" b="-706"/>
          <a:stretch/>
        </p:blipFill>
        <p:spPr>
          <a:xfrm>
            <a:off x="6832600" y="-1"/>
            <a:ext cx="5364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1060" y="89053"/>
            <a:ext cx="6629400" cy="736963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solidFill>
                  <a:schemeClr val="bg1"/>
                </a:solidFill>
              </a:rPr>
              <a:t>Prof. </a:t>
            </a:r>
            <a:r>
              <a:rPr lang="en-US" sz="4500" b="1" dirty="0" err="1" smtClean="0">
                <a:solidFill>
                  <a:schemeClr val="bg1"/>
                </a:solidFill>
              </a:rPr>
              <a:t>Peeter</a:t>
            </a:r>
            <a:r>
              <a:rPr lang="en-US" sz="4500" b="1" dirty="0" smtClean="0">
                <a:solidFill>
                  <a:schemeClr val="bg1"/>
                </a:solidFill>
              </a:rPr>
              <a:t> </a:t>
            </a:r>
            <a:r>
              <a:rPr lang="en-US" sz="4500" b="1" dirty="0" err="1" smtClean="0">
                <a:solidFill>
                  <a:schemeClr val="bg1"/>
                </a:solidFill>
              </a:rPr>
              <a:t>Tarvel</a:t>
            </a:r>
            <a:r>
              <a:rPr lang="en-US" sz="4500" b="1" dirty="0" smtClean="0">
                <a:solidFill>
                  <a:schemeClr val="bg1"/>
                </a:solidFill>
              </a:rPr>
              <a:t> (1936):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1060" y="1189753"/>
            <a:ext cx="7343140" cy="5538708"/>
          </a:xfrm>
        </p:spPr>
        <p:txBody>
          <a:bodyPr>
            <a:noAutofit/>
          </a:bodyPr>
          <a:lstStyle/>
          <a:p>
            <a:r>
              <a:rPr lang="en-US" sz="3700" dirty="0" smtClean="0">
                <a:solidFill>
                  <a:schemeClr val="bg1"/>
                </a:solidFill>
              </a:rPr>
              <a:t>“</a:t>
            </a:r>
            <a:r>
              <a:rPr lang="en-US" sz="3700" dirty="0" err="1" smtClean="0">
                <a:solidFill>
                  <a:schemeClr val="bg1"/>
                </a:solidFill>
              </a:rPr>
              <a:t>Nüüd</a:t>
            </a:r>
            <a:r>
              <a:rPr lang="en-US" sz="3700" dirty="0" smtClean="0">
                <a:solidFill>
                  <a:schemeClr val="bg1"/>
                </a:solidFill>
              </a:rPr>
              <a:t>, </a:t>
            </a:r>
            <a:r>
              <a:rPr lang="en-US" sz="3700" dirty="0" err="1" smtClean="0">
                <a:solidFill>
                  <a:schemeClr val="bg1"/>
                </a:solidFill>
              </a:rPr>
              <a:t>millal</a:t>
            </a:r>
            <a:r>
              <a:rPr lang="en-US" sz="3700" dirty="0" smtClean="0">
                <a:solidFill>
                  <a:schemeClr val="bg1"/>
                </a:solidFill>
              </a:rPr>
              <a:t> me </a:t>
            </a:r>
            <a:r>
              <a:rPr lang="en-US" sz="3700" dirty="0" err="1" smtClean="0">
                <a:solidFill>
                  <a:schemeClr val="bg1"/>
                </a:solidFill>
              </a:rPr>
              <a:t>oleme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saanud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oma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riigi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saatuse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eest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vastutust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kandvaiks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kodanikeks</a:t>
            </a:r>
            <a:r>
              <a:rPr lang="en-US" sz="3700" dirty="0" smtClean="0">
                <a:solidFill>
                  <a:schemeClr val="bg1"/>
                </a:solidFill>
              </a:rPr>
              <a:t>, on </a:t>
            </a:r>
            <a:r>
              <a:rPr lang="en-US" sz="3700" dirty="0" err="1" smtClean="0">
                <a:solidFill>
                  <a:schemeClr val="bg1"/>
                </a:solidFill>
              </a:rPr>
              <a:t>meie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rahva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poliitilise</a:t>
            </a:r>
            <a:r>
              <a:rPr lang="en-US" sz="3700" dirty="0" smtClean="0">
                <a:solidFill>
                  <a:schemeClr val="bg1"/>
                </a:solidFill>
              </a:rPr>
              <a:t> ja </a:t>
            </a:r>
            <a:r>
              <a:rPr lang="en-US" sz="3700" dirty="0" err="1" smtClean="0">
                <a:solidFill>
                  <a:schemeClr val="bg1"/>
                </a:solidFill>
              </a:rPr>
              <a:t>kultuurilise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taseme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tõstmine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peamiselt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vastava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humanitaar-teadusliku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hariduse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süvendamise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teel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Eesti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demokraatliku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riigivormi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säilitamise</a:t>
            </a:r>
            <a:r>
              <a:rPr lang="en-US" sz="3700" dirty="0" smtClean="0">
                <a:solidFill>
                  <a:schemeClr val="bg1"/>
                </a:solidFill>
              </a:rPr>
              <a:t> ja </a:t>
            </a:r>
            <a:r>
              <a:rPr lang="en-US" sz="3700" dirty="0" err="1" smtClean="0">
                <a:solidFill>
                  <a:schemeClr val="bg1"/>
                </a:solidFill>
              </a:rPr>
              <a:t>eesti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rahva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poliitilise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iseseisvuse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kindlustamise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olulisimaid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eeltingimusi</a:t>
            </a:r>
            <a:r>
              <a:rPr lang="en-US" sz="3700" dirty="0" smtClean="0">
                <a:solidFill>
                  <a:schemeClr val="bg1"/>
                </a:solidFill>
              </a:rPr>
              <a:t>.”</a:t>
            </a:r>
            <a:endParaRPr lang="en-US" sz="37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22" t="5751" r="1542" b="4685"/>
          <a:stretch/>
        </p:blipFill>
        <p:spPr>
          <a:xfrm>
            <a:off x="0" y="0"/>
            <a:ext cx="4494129" cy="6803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0660" y="731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700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39561"/>
            <a:ext cx="9144000" cy="957897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Ettekande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põhiküsimused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18780"/>
            <a:ext cx="11338560" cy="741362"/>
          </a:xfrm>
        </p:spPr>
        <p:txBody>
          <a:bodyPr>
            <a:normAutofit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US" sz="3400" dirty="0" err="1" smtClean="0">
                <a:solidFill>
                  <a:schemeClr val="bg1"/>
                </a:solidFill>
              </a:rPr>
              <a:t>Mis</a:t>
            </a:r>
            <a:r>
              <a:rPr lang="en-US" sz="3400" dirty="0" smtClean="0">
                <a:solidFill>
                  <a:schemeClr val="bg1"/>
                </a:solidFill>
              </a:rPr>
              <a:t> on </a:t>
            </a:r>
            <a:r>
              <a:rPr lang="en-US" sz="3400" dirty="0" err="1" smtClean="0">
                <a:solidFill>
                  <a:schemeClr val="bg1"/>
                </a:solidFill>
              </a:rPr>
              <a:t>teadus</a:t>
            </a:r>
            <a:r>
              <a:rPr lang="en-US" sz="3400" dirty="0" smtClean="0">
                <a:solidFill>
                  <a:schemeClr val="bg1"/>
                </a:solidFill>
              </a:rPr>
              <a:t>?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49580" y="2312402"/>
            <a:ext cx="11338560" cy="752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charset="0"/>
              <a:buChar char="•"/>
            </a:pPr>
            <a:r>
              <a:rPr lang="en-US" sz="3400" dirty="0" err="1">
                <a:solidFill>
                  <a:schemeClr val="bg1"/>
                </a:solidFill>
              </a:rPr>
              <a:t>Milleks</a:t>
            </a:r>
            <a:r>
              <a:rPr lang="en-US" sz="3400" dirty="0">
                <a:solidFill>
                  <a:schemeClr val="bg1"/>
                </a:solidFill>
              </a:rPr>
              <a:t> on </a:t>
            </a:r>
            <a:r>
              <a:rPr lang="en-US" sz="3400" dirty="0" err="1">
                <a:solidFill>
                  <a:schemeClr val="bg1"/>
                </a:solidFill>
              </a:rPr>
              <a:t>vaja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humanitaar</a:t>
            </a:r>
            <a:r>
              <a:rPr lang="en-US" sz="3400" dirty="0">
                <a:solidFill>
                  <a:schemeClr val="bg1"/>
                </a:solidFill>
              </a:rPr>
              <a:t>- ja </a:t>
            </a:r>
            <a:r>
              <a:rPr lang="en-US" sz="3400" dirty="0" err="1">
                <a:solidFill>
                  <a:schemeClr val="bg1"/>
                </a:solidFill>
              </a:rPr>
              <a:t>sotsiaalteadusi</a:t>
            </a:r>
            <a:r>
              <a:rPr lang="en-US" sz="3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35369" y="3110023"/>
            <a:ext cx="11338560" cy="109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charset="0"/>
              <a:buChar char="•"/>
            </a:pPr>
            <a:r>
              <a:rPr lang="en-US" sz="3400" dirty="0" err="1">
                <a:solidFill>
                  <a:schemeClr val="bg1"/>
                </a:solidFill>
              </a:rPr>
              <a:t>Kui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palju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maksavad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konfliktid</a:t>
            </a:r>
            <a:r>
              <a:rPr lang="en-US" sz="3400" dirty="0">
                <a:solidFill>
                  <a:schemeClr val="bg1"/>
                </a:solidFill>
              </a:rPr>
              <a:t> ja </a:t>
            </a:r>
            <a:r>
              <a:rPr lang="en-US" sz="3400" dirty="0" err="1">
                <a:solidFill>
                  <a:schemeClr val="bg1"/>
                </a:solidFill>
              </a:rPr>
              <a:t>sotsiaalsed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probleemid</a:t>
            </a:r>
            <a:r>
              <a:rPr lang="en-US" sz="3400" dirty="0" smtClean="0">
                <a:solidFill>
                  <a:schemeClr val="bg1"/>
                </a:solidFill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</a:rPr>
              <a:t>ehk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mis</a:t>
            </a:r>
            <a:r>
              <a:rPr lang="en-US" sz="3400" dirty="0">
                <a:solidFill>
                  <a:schemeClr val="bg1"/>
                </a:solidFill>
              </a:rPr>
              <a:t> on </a:t>
            </a:r>
            <a:r>
              <a:rPr lang="en-US" sz="3400" dirty="0" err="1">
                <a:solidFill>
                  <a:schemeClr val="bg1"/>
                </a:solidFill>
              </a:rPr>
              <a:t>humanitaar</a:t>
            </a:r>
            <a:r>
              <a:rPr lang="en-US" sz="3400" dirty="0">
                <a:solidFill>
                  <a:schemeClr val="bg1"/>
                </a:solidFill>
              </a:rPr>
              <a:t>- ja </a:t>
            </a:r>
            <a:r>
              <a:rPr lang="en-US" sz="3400" dirty="0" err="1">
                <a:solidFill>
                  <a:schemeClr val="bg1"/>
                </a:solidFill>
              </a:rPr>
              <a:t>sotsiaalteaduste</a:t>
            </a:r>
            <a:r>
              <a:rPr lang="en-US" sz="3400" dirty="0">
                <a:solidFill>
                  <a:schemeClr val="bg1"/>
                </a:solidFill>
              </a:rPr>
              <a:t> hind?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51842" y="4386890"/>
            <a:ext cx="11338560" cy="1717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charset="0"/>
              <a:buChar char="•"/>
            </a:pPr>
            <a:r>
              <a:rPr lang="en-US" sz="3400" dirty="0" err="1" smtClean="0">
                <a:solidFill>
                  <a:schemeClr val="bg1"/>
                </a:solidFill>
              </a:rPr>
              <a:t>Mida</a:t>
            </a:r>
            <a:r>
              <a:rPr lang="en-US" sz="3400" dirty="0" smtClean="0">
                <a:solidFill>
                  <a:schemeClr val="bg1"/>
                </a:solidFill>
              </a:rPr>
              <a:t> me </a:t>
            </a:r>
            <a:r>
              <a:rPr lang="en-US" sz="3400" dirty="0" err="1" smtClean="0">
                <a:solidFill>
                  <a:schemeClr val="bg1"/>
                </a:solidFill>
              </a:rPr>
              <a:t>kaitseme</a:t>
            </a:r>
            <a:r>
              <a:rPr lang="en-US" sz="3400" dirty="0" smtClean="0">
                <a:solidFill>
                  <a:schemeClr val="bg1"/>
                </a:solidFill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</a:rPr>
              <a:t>kui</a:t>
            </a:r>
            <a:r>
              <a:rPr lang="en-US" sz="3400" dirty="0" smtClean="0">
                <a:solidFill>
                  <a:schemeClr val="bg1"/>
                </a:solidFill>
              </a:rPr>
              <a:t> me </a:t>
            </a:r>
            <a:r>
              <a:rPr lang="en-US" sz="3400" dirty="0" err="1" smtClean="0">
                <a:solidFill>
                  <a:schemeClr val="bg1"/>
                </a:solidFill>
              </a:rPr>
              <a:t>kaitseme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Eestit</a:t>
            </a:r>
            <a:r>
              <a:rPr lang="en-US" sz="3400" dirty="0" smtClean="0">
                <a:solidFill>
                  <a:schemeClr val="bg1"/>
                </a:solidFill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</a:rPr>
              <a:t>ehk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k</a:t>
            </a:r>
            <a:r>
              <a:rPr lang="en-US" sz="3400" dirty="0" err="1" smtClean="0">
                <a:solidFill>
                  <a:schemeClr val="bg1"/>
                </a:solidFill>
              </a:rPr>
              <a:t>uidas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humanitaar</a:t>
            </a:r>
            <a:r>
              <a:rPr lang="en-US" sz="3400" dirty="0" smtClean="0">
                <a:solidFill>
                  <a:schemeClr val="bg1"/>
                </a:solidFill>
              </a:rPr>
              <a:t>- ja </a:t>
            </a:r>
            <a:r>
              <a:rPr lang="en-US" sz="3400" dirty="0" err="1" smtClean="0">
                <a:solidFill>
                  <a:schemeClr val="bg1"/>
                </a:solidFill>
              </a:rPr>
              <a:t>sotsiaalteadused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kaitsevad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eesti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keelt</a:t>
            </a:r>
            <a:r>
              <a:rPr lang="en-US" sz="3400" dirty="0">
                <a:solidFill>
                  <a:schemeClr val="bg1"/>
                </a:solidFill>
              </a:rPr>
              <a:t> ja </a:t>
            </a:r>
            <a:r>
              <a:rPr lang="en-US" sz="3400" dirty="0" err="1">
                <a:solidFill>
                  <a:schemeClr val="bg1"/>
                </a:solidFill>
              </a:rPr>
              <a:t>kultuuri</a:t>
            </a:r>
            <a:r>
              <a:rPr lang="en-US" sz="3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7352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0" y="5969001"/>
            <a:ext cx="3202940" cy="737116"/>
          </a:xfrm>
        </p:spPr>
        <p:txBody>
          <a:bodyPr>
            <a:normAutofit/>
          </a:bodyPr>
          <a:lstStyle/>
          <a:p>
            <a:pPr algn="ctr"/>
            <a:r>
              <a:rPr lang="en-US" sz="3300" b="1" dirty="0" err="1" smtClean="0">
                <a:solidFill>
                  <a:schemeClr val="bg1"/>
                </a:solidFill>
              </a:rPr>
              <a:t>Tänu</a:t>
            </a:r>
            <a:r>
              <a:rPr lang="en-US" sz="3300" b="1" dirty="0" smtClean="0">
                <a:solidFill>
                  <a:schemeClr val="bg1"/>
                </a:solidFill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</a:rPr>
              <a:t>kuulamast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0660" y="731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09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33888"/>
            <a:ext cx="9144000" cy="1136656"/>
          </a:xfrm>
        </p:spPr>
        <p:txBody>
          <a:bodyPr>
            <a:normAutofit/>
          </a:bodyPr>
          <a:lstStyle/>
          <a:p>
            <a:r>
              <a:rPr lang="en-US" sz="6300" b="1" dirty="0" err="1" smtClean="0">
                <a:solidFill>
                  <a:schemeClr val="bg1"/>
                </a:solidFill>
              </a:rPr>
              <a:t>Mis</a:t>
            </a:r>
            <a:r>
              <a:rPr lang="en-US" sz="6300" b="1" dirty="0" smtClean="0">
                <a:solidFill>
                  <a:schemeClr val="bg1"/>
                </a:solidFill>
              </a:rPr>
              <a:t> on </a:t>
            </a:r>
            <a:r>
              <a:rPr lang="en-US" sz="6300" b="1" dirty="0" err="1" smtClean="0">
                <a:solidFill>
                  <a:schemeClr val="bg1"/>
                </a:solidFill>
              </a:rPr>
              <a:t>teadus</a:t>
            </a:r>
            <a:r>
              <a:rPr lang="en-US" sz="6300" b="1" dirty="0" smtClean="0">
                <a:solidFill>
                  <a:schemeClr val="bg1"/>
                </a:solidFill>
              </a:rPr>
              <a:t>?</a:t>
            </a:r>
            <a:endParaRPr lang="en-US" sz="63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492" y="1223359"/>
            <a:ext cx="11652422" cy="1564322"/>
          </a:xfrm>
        </p:spPr>
        <p:txBody>
          <a:bodyPr>
            <a:normAutofit/>
          </a:bodyPr>
          <a:lstStyle/>
          <a:p>
            <a:pPr algn="l"/>
            <a:r>
              <a:rPr lang="en-US" sz="3300" dirty="0" err="1" smtClean="0">
                <a:solidFill>
                  <a:schemeClr val="bg1"/>
                </a:solidFill>
              </a:rPr>
              <a:t>Teadus</a:t>
            </a:r>
            <a:r>
              <a:rPr lang="en-US" sz="3300" dirty="0" smtClean="0">
                <a:solidFill>
                  <a:schemeClr val="bg1"/>
                </a:solidFill>
              </a:rPr>
              <a:t> on </a:t>
            </a:r>
            <a:r>
              <a:rPr lang="en-US" sz="3300" dirty="0" err="1" smtClean="0">
                <a:solidFill>
                  <a:schemeClr val="bg1"/>
                </a:solidFill>
              </a:rPr>
              <a:t>igasugune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distsiplinaarne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teadmine</a:t>
            </a:r>
            <a:r>
              <a:rPr lang="en-US" sz="3300" dirty="0" smtClean="0">
                <a:solidFill>
                  <a:schemeClr val="bg1"/>
                </a:solidFill>
              </a:rPr>
              <a:t>, </a:t>
            </a:r>
            <a:r>
              <a:rPr lang="en-US" sz="3300" dirty="0" err="1" smtClean="0">
                <a:solidFill>
                  <a:schemeClr val="bg1"/>
                </a:solidFill>
              </a:rPr>
              <a:t>s.t.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teadmine</a:t>
            </a:r>
            <a:r>
              <a:rPr lang="en-US" sz="3300" dirty="0" smtClean="0">
                <a:solidFill>
                  <a:schemeClr val="bg1"/>
                </a:solidFill>
              </a:rPr>
              <a:t>, </a:t>
            </a:r>
            <a:r>
              <a:rPr lang="en-US" sz="3300" dirty="0" err="1" smtClean="0">
                <a:solidFill>
                  <a:schemeClr val="bg1"/>
                </a:solidFill>
              </a:rPr>
              <a:t>mis</a:t>
            </a:r>
            <a:r>
              <a:rPr lang="en-US" sz="3300" dirty="0" smtClean="0">
                <a:solidFill>
                  <a:schemeClr val="bg1"/>
                </a:solidFill>
              </a:rPr>
              <a:t> on </a:t>
            </a:r>
            <a:r>
              <a:rPr lang="en-US" sz="3300" dirty="0" err="1" smtClean="0">
                <a:solidFill>
                  <a:schemeClr val="bg1"/>
                </a:solidFill>
              </a:rPr>
              <a:t>loodud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konkreetses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distsipliinis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kehtivate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episteemiliste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reeglite</a:t>
            </a:r>
            <a:r>
              <a:rPr lang="en-US" sz="3300" dirty="0" smtClean="0">
                <a:solidFill>
                  <a:schemeClr val="bg1"/>
                </a:solidFill>
              </a:rPr>
              <a:t> ja </a:t>
            </a:r>
            <a:r>
              <a:rPr lang="en-US" sz="3300" dirty="0" err="1" smtClean="0">
                <a:solidFill>
                  <a:schemeClr val="bg1"/>
                </a:solidFill>
              </a:rPr>
              <a:t>väärtuste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alusel</a:t>
            </a:r>
            <a:r>
              <a:rPr lang="en-US" sz="3300" dirty="0" smtClean="0">
                <a:solidFill>
                  <a:schemeClr val="bg1"/>
                </a:solidFill>
              </a:rPr>
              <a:t>.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9492" y="2806672"/>
            <a:ext cx="11932508" cy="2349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300" dirty="0" err="1" smtClean="0">
                <a:solidFill>
                  <a:schemeClr val="bg1"/>
                </a:solidFill>
              </a:rPr>
              <a:t>Eesti</a:t>
            </a:r>
            <a:r>
              <a:rPr lang="en-US" sz="3300" dirty="0" smtClean="0">
                <a:solidFill>
                  <a:schemeClr val="bg1"/>
                </a:solidFill>
              </a:rPr>
              <a:t> keel (</a:t>
            </a:r>
            <a:r>
              <a:rPr lang="en-US" sz="3300" dirty="0" err="1" smtClean="0">
                <a:solidFill>
                  <a:schemeClr val="bg1"/>
                </a:solidFill>
              </a:rPr>
              <a:t>saksa</a:t>
            </a:r>
            <a:r>
              <a:rPr lang="en-US" sz="3300" dirty="0" smtClean="0">
                <a:solidFill>
                  <a:schemeClr val="bg1"/>
                </a:solidFill>
              </a:rPr>
              <a:t> ja </a:t>
            </a:r>
            <a:r>
              <a:rPr lang="en-US" sz="3300" dirty="0" err="1" smtClean="0">
                <a:solidFill>
                  <a:schemeClr val="bg1"/>
                </a:solidFill>
              </a:rPr>
              <a:t>vene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keele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eeskujul</a:t>
            </a:r>
            <a:r>
              <a:rPr lang="en-US" sz="3300" dirty="0" smtClean="0">
                <a:solidFill>
                  <a:schemeClr val="bg1"/>
                </a:solidFill>
              </a:rPr>
              <a:t>) </a:t>
            </a:r>
            <a:r>
              <a:rPr lang="en-US" sz="3300" dirty="0" err="1" smtClean="0">
                <a:solidFill>
                  <a:schemeClr val="bg1"/>
                </a:solidFill>
              </a:rPr>
              <a:t>ei</a:t>
            </a:r>
            <a:r>
              <a:rPr lang="en-US" sz="3300" dirty="0" smtClean="0">
                <a:solidFill>
                  <a:schemeClr val="bg1"/>
                </a:solidFill>
              </a:rPr>
              <a:t> tee </a:t>
            </a:r>
            <a:r>
              <a:rPr lang="en-US" sz="3300" dirty="0" err="1" smtClean="0">
                <a:solidFill>
                  <a:schemeClr val="bg1"/>
                </a:solidFill>
              </a:rPr>
              <a:t>vahet</a:t>
            </a:r>
            <a:r>
              <a:rPr lang="en-US" sz="3300" dirty="0" smtClean="0">
                <a:solidFill>
                  <a:schemeClr val="bg1"/>
                </a:solidFill>
              </a:rPr>
              <a:t>, </a:t>
            </a:r>
            <a:r>
              <a:rPr lang="en-US" sz="3300" dirty="0" err="1" smtClean="0">
                <a:solidFill>
                  <a:schemeClr val="bg1"/>
                </a:solidFill>
              </a:rPr>
              <a:t>nagu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seda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tehakse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inglise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keeles</a:t>
            </a:r>
            <a:r>
              <a:rPr lang="en-US" sz="3300" dirty="0" smtClean="0">
                <a:solidFill>
                  <a:schemeClr val="bg1"/>
                </a:solidFill>
              </a:rPr>
              <a:t>, “</a:t>
            </a:r>
            <a:r>
              <a:rPr lang="en-US" sz="3300" dirty="0" err="1" smtClean="0">
                <a:solidFill>
                  <a:schemeClr val="bg1"/>
                </a:solidFill>
              </a:rPr>
              <a:t>humanitaaria</a:t>
            </a:r>
            <a:r>
              <a:rPr lang="en-US" sz="3300" dirty="0" smtClean="0">
                <a:solidFill>
                  <a:schemeClr val="bg1"/>
                </a:solidFill>
              </a:rPr>
              <a:t> ja </a:t>
            </a:r>
            <a:r>
              <a:rPr lang="en-US" sz="3300" dirty="0" err="1" smtClean="0">
                <a:solidFill>
                  <a:schemeClr val="bg1"/>
                </a:solidFill>
              </a:rPr>
              <a:t>kunstide</a:t>
            </a:r>
            <a:r>
              <a:rPr lang="en-US" sz="3300" dirty="0" smtClean="0">
                <a:solidFill>
                  <a:schemeClr val="bg1"/>
                </a:solidFill>
              </a:rPr>
              <a:t>” (</a:t>
            </a:r>
            <a:r>
              <a:rPr lang="en-US" sz="3300" i="1" dirty="0" smtClean="0">
                <a:solidFill>
                  <a:schemeClr val="bg1"/>
                </a:solidFill>
              </a:rPr>
              <a:t>arts and humanities</a:t>
            </a:r>
            <a:r>
              <a:rPr lang="en-US" sz="3300" dirty="0" smtClean="0">
                <a:solidFill>
                  <a:schemeClr val="bg1"/>
                </a:solidFill>
              </a:rPr>
              <a:t>) </a:t>
            </a:r>
            <a:r>
              <a:rPr lang="en-US" sz="3300" dirty="0" err="1" smtClean="0">
                <a:solidFill>
                  <a:schemeClr val="bg1"/>
                </a:solidFill>
              </a:rPr>
              <a:t>ning</a:t>
            </a:r>
            <a:r>
              <a:rPr lang="en-US" sz="3300" dirty="0" smtClean="0">
                <a:solidFill>
                  <a:schemeClr val="bg1"/>
                </a:solidFill>
              </a:rPr>
              <a:t> “</a:t>
            </a:r>
            <a:r>
              <a:rPr lang="en-US" sz="3300" dirty="0" err="1" smtClean="0">
                <a:solidFill>
                  <a:schemeClr val="bg1"/>
                </a:solidFill>
              </a:rPr>
              <a:t>teaduste</a:t>
            </a:r>
            <a:r>
              <a:rPr lang="en-US" sz="3300" dirty="0" smtClean="0">
                <a:solidFill>
                  <a:schemeClr val="bg1"/>
                </a:solidFill>
              </a:rPr>
              <a:t>” (</a:t>
            </a:r>
            <a:r>
              <a:rPr lang="en-US" sz="3300" i="1" dirty="0" smtClean="0">
                <a:solidFill>
                  <a:schemeClr val="bg1"/>
                </a:solidFill>
              </a:rPr>
              <a:t>sciences</a:t>
            </a:r>
            <a:r>
              <a:rPr lang="en-US" sz="3300" dirty="0" smtClean="0">
                <a:solidFill>
                  <a:schemeClr val="bg1"/>
                </a:solidFill>
              </a:rPr>
              <a:t>)</a:t>
            </a:r>
            <a:r>
              <a:rPr lang="en-US" sz="3300" i="1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vahel</a:t>
            </a:r>
            <a:r>
              <a:rPr lang="en-US" sz="3300" dirty="0" smtClean="0">
                <a:solidFill>
                  <a:schemeClr val="bg1"/>
                </a:solidFill>
              </a:rPr>
              <a:t>. </a:t>
            </a:r>
            <a:r>
              <a:rPr lang="en-US" sz="3300" dirty="0" err="1" smtClean="0">
                <a:solidFill>
                  <a:schemeClr val="bg1"/>
                </a:solidFill>
              </a:rPr>
              <a:t>Eesti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keeles</a:t>
            </a:r>
            <a:r>
              <a:rPr lang="en-US" sz="3300" dirty="0" smtClean="0">
                <a:solidFill>
                  <a:schemeClr val="bg1"/>
                </a:solidFill>
              </a:rPr>
              <a:t> on </a:t>
            </a:r>
            <a:r>
              <a:rPr lang="en-US" sz="3300" dirty="0" err="1" smtClean="0">
                <a:solidFill>
                  <a:schemeClr val="bg1"/>
                </a:solidFill>
              </a:rPr>
              <a:t>humanitaar</a:t>
            </a:r>
            <a:r>
              <a:rPr lang="en-US" sz="3300" dirty="0" smtClean="0">
                <a:solidFill>
                  <a:schemeClr val="bg1"/>
                </a:solidFill>
              </a:rPr>
              <a:t>- ja </a:t>
            </a:r>
            <a:r>
              <a:rPr lang="en-US" sz="3300" dirty="0" err="1" smtClean="0">
                <a:solidFill>
                  <a:schemeClr val="bg1"/>
                </a:solidFill>
              </a:rPr>
              <a:t>sotsiaalteadused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samasugused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teadused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nagu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kõik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teisedki</a:t>
            </a:r>
            <a:r>
              <a:rPr lang="en-US" sz="3300" dirty="0" smtClean="0">
                <a:solidFill>
                  <a:schemeClr val="bg1"/>
                </a:solidFill>
              </a:rPr>
              <a:t>.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9492" y="5301051"/>
            <a:ext cx="11652422" cy="151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300" dirty="0" err="1" smtClean="0">
                <a:solidFill>
                  <a:schemeClr val="bg1"/>
                </a:solidFill>
              </a:rPr>
              <a:t>Jutud</a:t>
            </a:r>
            <a:r>
              <a:rPr lang="en-US" sz="3300" dirty="0" smtClean="0">
                <a:solidFill>
                  <a:schemeClr val="bg1"/>
                </a:solidFill>
              </a:rPr>
              <a:t> “</a:t>
            </a:r>
            <a:r>
              <a:rPr lang="en-US" sz="3300" dirty="0" err="1" smtClean="0">
                <a:solidFill>
                  <a:schemeClr val="bg1"/>
                </a:solidFill>
              </a:rPr>
              <a:t>kahest</a:t>
            </a:r>
            <a:r>
              <a:rPr lang="en-US" sz="3300" dirty="0" smtClean="0">
                <a:solidFill>
                  <a:schemeClr val="bg1"/>
                </a:solidFill>
              </a:rPr>
              <a:t>” </a:t>
            </a:r>
            <a:r>
              <a:rPr lang="en-US" sz="3300" dirty="0" err="1" smtClean="0">
                <a:solidFill>
                  <a:schemeClr val="bg1"/>
                </a:solidFill>
              </a:rPr>
              <a:t>või</a:t>
            </a:r>
            <a:r>
              <a:rPr lang="en-US" sz="3300" dirty="0" smtClean="0">
                <a:solidFill>
                  <a:schemeClr val="bg1"/>
                </a:solidFill>
              </a:rPr>
              <a:t> “</a:t>
            </a:r>
            <a:r>
              <a:rPr lang="en-US" sz="3300" dirty="0" err="1" smtClean="0">
                <a:solidFill>
                  <a:schemeClr val="bg1"/>
                </a:solidFill>
              </a:rPr>
              <a:t>kolmest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kultuurist</a:t>
            </a:r>
            <a:r>
              <a:rPr lang="en-US" sz="3300" dirty="0" smtClean="0">
                <a:solidFill>
                  <a:schemeClr val="bg1"/>
                </a:solidFill>
              </a:rPr>
              <a:t>” </a:t>
            </a:r>
            <a:r>
              <a:rPr lang="en-US" sz="3300" dirty="0" err="1" smtClean="0">
                <a:solidFill>
                  <a:schemeClr val="bg1"/>
                </a:solidFill>
              </a:rPr>
              <a:t>teaduses</a:t>
            </a:r>
            <a:r>
              <a:rPr lang="en-US" sz="3300" dirty="0" smtClean="0">
                <a:solidFill>
                  <a:schemeClr val="bg1"/>
                </a:solidFill>
              </a:rPr>
              <a:t> on </a:t>
            </a:r>
            <a:r>
              <a:rPr lang="en-US" sz="3300" dirty="0" err="1" smtClean="0">
                <a:solidFill>
                  <a:schemeClr val="bg1"/>
                </a:solidFill>
              </a:rPr>
              <a:t>ebatäpsed</a:t>
            </a:r>
            <a:r>
              <a:rPr lang="en-US" sz="3300" dirty="0" smtClean="0">
                <a:solidFill>
                  <a:schemeClr val="bg1"/>
                </a:solidFill>
              </a:rPr>
              <a:t>; </a:t>
            </a:r>
            <a:r>
              <a:rPr lang="en-US" sz="3300" dirty="0" err="1" smtClean="0">
                <a:solidFill>
                  <a:schemeClr val="bg1"/>
                </a:solidFill>
              </a:rPr>
              <a:t>kõik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teadused</a:t>
            </a:r>
            <a:r>
              <a:rPr lang="en-US" sz="3300" dirty="0" smtClean="0">
                <a:solidFill>
                  <a:schemeClr val="bg1"/>
                </a:solidFill>
              </a:rPr>
              <a:t> on </a:t>
            </a:r>
            <a:r>
              <a:rPr lang="en-US" sz="3300" dirty="0" err="1" smtClean="0">
                <a:solidFill>
                  <a:schemeClr val="bg1"/>
                </a:solidFill>
              </a:rPr>
              <a:t>korraga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nii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erinevad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kui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põhilises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samad</a:t>
            </a:r>
            <a:r>
              <a:rPr lang="en-US" sz="3300" dirty="0" smtClean="0">
                <a:solidFill>
                  <a:schemeClr val="bg1"/>
                </a:solidFill>
              </a:rPr>
              <a:t>. </a:t>
            </a:r>
            <a:r>
              <a:rPr lang="en-US" sz="3300" dirty="0" err="1" smtClean="0">
                <a:solidFill>
                  <a:schemeClr val="bg1"/>
                </a:solidFill>
              </a:rPr>
              <a:t>Erineb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peamiselt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nende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sotsiaalne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funktsioon</a:t>
            </a:r>
            <a:r>
              <a:rPr lang="en-US" sz="3300" dirty="0" smtClean="0">
                <a:solidFill>
                  <a:schemeClr val="bg1"/>
                </a:solidFill>
              </a:rPr>
              <a:t>.</a:t>
            </a:r>
            <a:endParaRPr lang="en-US" sz="3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1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74320"/>
            <a:ext cx="6880860" cy="1204561"/>
          </a:xfrm>
        </p:spPr>
        <p:txBody>
          <a:bodyPr>
            <a:normAutofit fontScale="90000"/>
          </a:bodyPr>
          <a:lstStyle/>
          <a:p>
            <a:r>
              <a:rPr lang="en-US" sz="4500" b="1" dirty="0" smtClean="0">
                <a:solidFill>
                  <a:schemeClr val="bg1"/>
                </a:solidFill>
              </a:rPr>
              <a:t>Stephen </a:t>
            </a:r>
            <a:r>
              <a:rPr lang="en-US" sz="4500" b="1" dirty="0" smtClean="0">
                <a:solidFill>
                  <a:schemeClr val="bg1"/>
                </a:solidFill>
              </a:rPr>
              <a:t>Jay </a:t>
            </a:r>
            <a:r>
              <a:rPr lang="en-US" sz="4500" b="1" dirty="0" smtClean="0">
                <a:solidFill>
                  <a:schemeClr val="bg1"/>
                </a:solidFill>
              </a:rPr>
              <a:t>Gould, “</a:t>
            </a:r>
            <a:r>
              <a:rPr lang="en-US" sz="4500" b="1" dirty="0" err="1" smtClean="0">
                <a:solidFill>
                  <a:schemeClr val="bg1"/>
                </a:solidFill>
              </a:rPr>
              <a:t>Siil</a:t>
            </a:r>
            <a:r>
              <a:rPr lang="en-US" sz="4500" b="1" dirty="0" smtClean="0">
                <a:solidFill>
                  <a:schemeClr val="bg1"/>
                </a:solidFill>
              </a:rPr>
              <a:t>, </a:t>
            </a:r>
            <a:r>
              <a:rPr lang="en-US" sz="4500" b="1" dirty="0" err="1">
                <a:solidFill>
                  <a:schemeClr val="bg1"/>
                </a:solidFill>
              </a:rPr>
              <a:t>r</a:t>
            </a:r>
            <a:r>
              <a:rPr lang="en-US" sz="4500" b="1" dirty="0" err="1" smtClean="0">
                <a:solidFill>
                  <a:schemeClr val="bg1"/>
                </a:solidFill>
              </a:rPr>
              <a:t>ebane</a:t>
            </a:r>
            <a:r>
              <a:rPr lang="en-US" sz="4500" b="1" dirty="0" smtClean="0">
                <a:solidFill>
                  <a:schemeClr val="bg1"/>
                </a:solidFill>
              </a:rPr>
              <a:t> ja </a:t>
            </a:r>
            <a:r>
              <a:rPr lang="en-US" sz="4500" b="1" dirty="0" err="1" smtClean="0">
                <a:solidFill>
                  <a:schemeClr val="bg1"/>
                </a:solidFill>
              </a:rPr>
              <a:t>tsensori</a:t>
            </a:r>
            <a:r>
              <a:rPr lang="en-US" sz="4500" b="1" dirty="0" smtClean="0">
                <a:solidFill>
                  <a:schemeClr val="bg1"/>
                </a:solidFill>
              </a:rPr>
              <a:t> </a:t>
            </a:r>
            <a:r>
              <a:rPr lang="en-US" sz="4500" b="1" dirty="0" err="1" smtClean="0">
                <a:solidFill>
                  <a:schemeClr val="bg1"/>
                </a:solidFill>
              </a:rPr>
              <a:t>roosk</a:t>
            </a:r>
            <a:r>
              <a:rPr lang="en-US" sz="4500" b="1" dirty="0" smtClean="0">
                <a:solidFill>
                  <a:schemeClr val="bg1"/>
                </a:solidFill>
              </a:rPr>
              <a:t>” </a:t>
            </a:r>
            <a:r>
              <a:rPr lang="en-US" sz="4500" b="1" dirty="0" smtClean="0">
                <a:solidFill>
                  <a:schemeClr val="bg1"/>
                </a:solidFill>
              </a:rPr>
              <a:t>(2003</a:t>
            </a:r>
            <a:r>
              <a:rPr lang="en-US" sz="4500" b="1" dirty="0" smtClean="0">
                <a:solidFill>
                  <a:schemeClr val="bg1"/>
                </a:solidFill>
              </a:rPr>
              <a:t>)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" y="1669143"/>
            <a:ext cx="7658100" cy="4945017"/>
          </a:xfrm>
        </p:spPr>
        <p:txBody>
          <a:bodyPr>
            <a:noAutofit/>
          </a:bodyPr>
          <a:lstStyle/>
          <a:p>
            <a:r>
              <a:rPr lang="en-US" sz="3500" dirty="0" err="1" smtClean="0">
                <a:solidFill>
                  <a:schemeClr val="bg1"/>
                </a:solidFill>
              </a:rPr>
              <a:t>Gouldi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teos</a:t>
            </a:r>
            <a:r>
              <a:rPr lang="en-US" sz="3500" dirty="0" smtClean="0">
                <a:solidFill>
                  <a:schemeClr val="bg1"/>
                </a:solidFill>
              </a:rPr>
              <a:t> on </a:t>
            </a:r>
            <a:r>
              <a:rPr lang="en-US" sz="3500" dirty="0" err="1" smtClean="0">
                <a:solidFill>
                  <a:schemeClr val="bg1"/>
                </a:solidFill>
              </a:rPr>
              <a:t>kantud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ühest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kesksest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ideest</a:t>
            </a:r>
            <a:r>
              <a:rPr lang="en-US" sz="3500" dirty="0" smtClean="0">
                <a:solidFill>
                  <a:schemeClr val="bg1"/>
                </a:solidFill>
              </a:rPr>
              <a:t>: </a:t>
            </a:r>
            <a:r>
              <a:rPr lang="en-US" sz="3500" dirty="0" err="1" smtClean="0">
                <a:solidFill>
                  <a:schemeClr val="bg1"/>
                </a:solidFill>
              </a:rPr>
              <a:t>näidata</a:t>
            </a:r>
            <a:r>
              <a:rPr lang="en-US" sz="3500" dirty="0" smtClean="0">
                <a:solidFill>
                  <a:schemeClr val="bg1"/>
                </a:solidFill>
              </a:rPr>
              <a:t>, </a:t>
            </a:r>
            <a:r>
              <a:rPr lang="en-US" sz="3500" dirty="0" err="1" smtClean="0">
                <a:solidFill>
                  <a:schemeClr val="bg1"/>
                </a:solidFill>
              </a:rPr>
              <a:t>kuidas</a:t>
            </a:r>
            <a:r>
              <a:rPr lang="en-US" sz="3500" dirty="0" smtClean="0">
                <a:solidFill>
                  <a:schemeClr val="bg1"/>
                </a:solidFill>
              </a:rPr>
              <a:t> ja </a:t>
            </a:r>
            <a:r>
              <a:rPr lang="en-US" sz="3500" dirty="0" err="1" smtClean="0">
                <a:solidFill>
                  <a:schemeClr val="bg1"/>
                </a:solidFill>
              </a:rPr>
              <a:t>miks</a:t>
            </a:r>
            <a:r>
              <a:rPr lang="en-US" sz="3500" dirty="0" smtClean="0">
                <a:solidFill>
                  <a:schemeClr val="bg1"/>
                </a:solidFill>
              </a:rPr>
              <a:t> on </a:t>
            </a:r>
            <a:r>
              <a:rPr lang="en-US" sz="3500" dirty="0" err="1" smtClean="0">
                <a:solidFill>
                  <a:schemeClr val="bg1"/>
                </a:solidFill>
              </a:rPr>
              <a:t>lääne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kultuuris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kujunenud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lõhe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humanitaar-teaduste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smtClean="0">
                <a:solidFill>
                  <a:schemeClr val="bg1"/>
                </a:solidFill>
              </a:rPr>
              <a:t>(</a:t>
            </a:r>
            <a:r>
              <a:rPr lang="en-US" sz="3500" i="1" dirty="0" smtClean="0">
                <a:solidFill>
                  <a:schemeClr val="bg1"/>
                </a:solidFill>
              </a:rPr>
              <a:t>humanities</a:t>
            </a:r>
            <a:r>
              <a:rPr lang="en-US" sz="3500" dirty="0" smtClean="0">
                <a:solidFill>
                  <a:schemeClr val="bg1"/>
                </a:solidFill>
              </a:rPr>
              <a:t>) ja </a:t>
            </a:r>
            <a:r>
              <a:rPr lang="en-US" sz="3500" dirty="0" err="1" smtClean="0">
                <a:solidFill>
                  <a:schemeClr val="bg1"/>
                </a:solidFill>
              </a:rPr>
              <a:t>loodusteaduste</a:t>
            </a:r>
            <a:r>
              <a:rPr lang="en-US" sz="3500" dirty="0" smtClean="0">
                <a:solidFill>
                  <a:schemeClr val="bg1"/>
                </a:solidFill>
              </a:rPr>
              <a:t> (</a:t>
            </a:r>
            <a:r>
              <a:rPr lang="en-US" sz="3500" i="1" dirty="0" smtClean="0">
                <a:solidFill>
                  <a:schemeClr val="bg1"/>
                </a:solidFill>
              </a:rPr>
              <a:t>science</a:t>
            </a:r>
            <a:r>
              <a:rPr lang="en-US" sz="3500" dirty="0" smtClean="0">
                <a:solidFill>
                  <a:schemeClr val="bg1"/>
                </a:solidFill>
              </a:rPr>
              <a:t>) </a:t>
            </a:r>
            <a:r>
              <a:rPr lang="en-US" sz="3500" dirty="0" err="1" smtClean="0">
                <a:solidFill>
                  <a:schemeClr val="bg1"/>
                </a:solidFill>
              </a:rPr>
              <a:t>vahel</a:t>
            </a:r>
            <a:r>
              <a:rPr lang="en-US" sz="3500" dirty="0" smtClean="0">
                <a:solidFill>
                  <a:schemeClr val="bg1"/>
                </a:solidFill>
              </a:rPr>
              <a:t>, </a:t>
            </a:r>
            <a:r>
              <a:rPr lang="en-US" sz="3500" dirty="0" err="1" smtClean="0">
                <a:solidFill>
                  <a:schemeClr val="bg1"/>
                </a:solidFill>
              </a:rPr>
              <a:t>ning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kutsuda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üles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seda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lõhet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ületama</a:t>
            </a:r>
            <a:r>
              <a:rPr lang="en-US" sz="3500" dirty="0" smtClean="0">
                <a:solidFill>
                  <a:schemeClr val="bg1"/>
                </a:solidFill>
              </a:rPr>
              <a:t>, „</a:t>
            </a:r>
            <a:r>
              <a:rPr lang="en-US" sz="3500" dirty="0" err="1" smtClean="0">
                <a:solidFill>
                  <a:schemeClr val="bg1"/>
                </a:solidFill>
              </a:rPr>
              <a:t>ära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leppima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võrdsetel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alustel</a:t>
            </a:r>
            <a:r>
              <a:rPr lang="en-US" sz="3500" dirty="0" smtClean="0">
                <a:solidFill>
                  <a:schemeClr val="bg1"/>
                </a:solidFill>
              </a:rPr>
              <a:t>, </a:t>
            </a:r>
            <a:r>
              <a:rPr lang="en-US" sz="3500" dirty="0" err="1" smtClean="0">
                <a:solidFill>
                  <a:schemeClr val="bg1"/>
                </a:solidFill>
              </a:rPr>
              <a:t>arvestades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mõlema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valdkonna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sisemisi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erinevusi</a:t>
            </a:r>
            <a:r>
              <a:rPr lang="en-US" sz="3500" dirty="0" smtClean="0">
                <a:solidFill>
                  <a:schemeClr val="bg1"/>
                </a:solidFill>
              </a:rPr>
              <a:t>, </a:t>
            </a:r>
            <a:r>
              <a:rPr lang="en-US" sz="3500" dirty="0" err="1" smtClean="0">
                <a:solidFill>
                  <a:schemeClr val="bg1"/>
                </a:solidFill>
              </a:rPr>
              <a:t>tunnustades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nende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võrdset</a:t>
            </a:r>
            <a:r>
              <a:rPr lang="en-US" sz="3500" dirty="0" smtClean="0">
                <a:solidFill>
                  <a:schemeClr val="bg1"/>
                </a:solidFill>
              </a:rPr>
              <a:t>, </a:t>
            </a:r>
            <a:r>
              <a:rPr lang="en-US" sz="3500" dirty="0" err="1" smtClean="0">
                <a:solidFill>
                  <a:schemeClr val="bg1"/>
                </a:solidFill>
              </a:rPr>
              <a:t>ent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erinevat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väärtust</a:t>
            </a:r>
            <a:r>
              <a:rPr lang="en-US" sz="3500" dirty="0" smtClean="0">
                <a:solidFill>
                  <a:schemeClr val="bg1"/>
                </a:solidFill>
              </a:rPr>
              <a:t>, </a:t>
            </a:r>
            <a:r>
              <a:rPr lang="en-US" sz="3500" dirty="0" err="1" smtClean="0">
                <a:solidFill>
                  <a:schemeClr val="bg1"/>
                </a:solidFill>
              </a:rPr>
              <a:t>mõistes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mõlema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vaieldamatut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vajalikkust</a:t>
            </a:r>
            <a:r>
              <a:rPr lang="en-US" sz="3500" dirty="0">
                <a:solidFill>
                  <a:schemeClr val="bg1"/>
                </a:solidFill>
              </a:rPr>
              <a:t>.</a:t>
            </a:r>
            <a:r>
              <a:rPr lang="en-US" sz="3500" dirty="0" smtClean="0">
                <a:solidFill>
                  <a:schemeClr val="bg1"/>
                </a:solidFill>
              </a:rPr>
              <a:t>”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0660" y="731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676" r="16810"/>
          <a:stretch/>
        </p:blipFill>
        <p:spPr>
          <a:xfrm>
            <a:off x="7726680" y="0"/>
            <a:ext cx="4457700" cy="680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39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320" y="45720"/>
            <a:ext cx="7109460" cy="805543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solidFill>
                  <a:schemeClr val="bg1"/>
                </a:solidFill>
              </a:rPr>
              <a:t>Prof. </a:t>
            </a:r>
            <a:r>
              <a:rPr lang="en-US" sz="4500" b="1" dirty="0" err="1" smtClean="0">
                <a:solidFill>
                  <a:schemeClr val="bg1"/>
                </a:solidFill>
              </a:rPr>
              <a:t>Jaan</a:t>
            </a:r>
            <a:r>
              <a:rPr lang="en-US" sz="4500" b="1" dirty="0" smtClean="0">
                <a:solidFill>
                  <a:schemeClr val="bg1"/>
                </a:solidFill>
              </a:rPr>
              <a:t> </a:t>
            </a:r>
            <a:r>
              <a:rPr lang="en-US" sz="4500" b="1" dirty="0" err="1" smtClean="0">
                <a:solidFill>
                  <a:schemeClr val="bg1"/>
                </a:solidFill>
              </a:rPr>
              <a:t>Undusk</a:t>
            </a:r>
            <a:r>
              <a:rPr lang="en-US" sz="4500" b="1" dirty="0" smtClean="0">
                <a:solidFill>
                  <a:schemeClr val="bg1"/>
                </a:solidFill>
              </a:rPr>
              <a:t> (2016):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46320" y="1100852"/>
            <a:ext cx="7277100" cy="5551408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“</a:t>
            </a:r>
            <a:r>
              <a:rPr lang="en-US" sz="3300" dirty="0" err="1" smtClean="0">
                <a:solidFill>
                  <a:schemeClr val="bg1"/>
                </a:solidFill>
              </a:rPr>
              <a:t>Humanitaarteaduste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üks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põhilisi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ülesandeid</a:t>
            </a:r>
            <a:r>
              <a:rPr lang="en-US" sz="3300" dirty="0" smtClean="0">
                <a:solidFill>
                  <a:schemeClr val="bg1"/>
                </a:solidFill>
              </a:rPr>
              <a:t> on </a:t>
            </a:r>
            <a:r>
              <a:rPr lang="en-US" sz="3300" dirty="0" err="1" smtClean="0">
                <a:solidFill>
                  <a:schemeClr val="bg1"/>
                </a:solidFill>
              </a:rPr>
              <a:t>säilitada</a:t>
            </a:r>
            <a:r>
              <a:rPr lang="en-US" sz="3300" dirty="0" smtClean="0">
                <a:solidFill>
                  <a:schemeClr val="bg1"/>
                </a:solidFill>
              </a:rPr>
              <a:t> ja </a:t>
            </a:r>
            <a:r>
              <a:rPr lang="en-US" sz="3300" dirty="0" err="1" smtClean="0">
                <a:solidFill>
                  <a:schemeClr val="bg1"/>
                </a:solidFill>
              </a:rPr>
              <a:t>edendada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mõtlemise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paljusust</a:t>
            </a:r>
            <a:r>
              <a:rPr lang="en-US" sz="3300" dirty="0" smtClean="0">
                <a:solidFill>
                  <a:schemeClr val="bg1"/>
                </a:solidFill>
              </a:rPr>
              <a:t> (…) </a:t>
            </a:r>
            <a:r>
              <a:rPr lang="en-US" sz="3300" dirty="0" err="1" smtClean="0">
                <a:solidFill>
                  <a:schemeClr val="bg1"/>
                </a:solidFill>
              </a:rPr>
              <a:t>Humanitaar</a:t>
            </a:r>
            <a:r>
              <a:rPr lang="en-US" sz="3300" dirty="0" smtClean="0">
                <a:solidFill>
                  <a:schemeClr val="bg1"/>
                </a:solidFill>
              </a:rPr>
              <a:t>- ja </a:t>
            </a:r>
            <a:r>
              <a:rPr lang="en-US" sz="3300" dirty="0" err="1" smtClean="0">
                <a:solidFill>
                  <a:schemeClr val="bg1"/>
                </a:solidFill>
              </a:rPr>
              <a:t>reaalteadused</a:t>
            </a:r>
            <a:r>
              <a:rPr lang="en-US" sz="3300" dirty="0" smtClean="0">
                <a:solidFill>
                  <a:schemeClr val="bg1"/>
                </a:solidFill>
              </a:rPr>
              <a:t> on </a:t>
            </a:r>
            <a:r>
              <a:rPr lang="en-US" sz="3300" dirty="0" err="1" smtClean="0">
                <a:solidFill>
                  <a:schemeClr val="bg1"/>
                </a:solidFill>
              </a:rPr>
              <a:t>vastastikku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sõltuvad</a:t>
            </a:r>
            <a:r>
              <a:rPr lang="en-US" sz="3300" dirty="0" smtClean="0">
                <a:solidFill>
                  <a:schemeClr val="bg1"/>
                </a:solidFill>
              </a:rPr>
              <a:t>. </a:t>
            </a:r>
            <a:r>
              <a:rPr lang="en-US" sz="3300" dirty="0" err="1" smtClean="0">
                <a:solidFill>
                  <a:schemeClr val="bg1"/>
                </a:solidFill>
              </a:rPr>
              <a:t>Tõeline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teadusrevolutsioon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saab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toimuda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üksnes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täppis</a:t>
            </a:r>
            <a:r>
              <a:rPr lang="en-US" sz="3300" dirty="0" smtClean="0">
                <a:solidFill>
                  <a:schemeClr val="bg1"/>
                </a:solidFill>
              </a:rPr>
              <a:t>- ja </a:t>
            </a:r>
            <a:r>
              <a:rPr lang="en-US" sz="3300" dirty="0" err="1" smtClean="0">
                <a:solidFill>
                  <a:schemeClr val="bg1"/>
                </a:solidFill>
              </a:rPr>
              <a:t>loodusteadustes</a:t>
            </a:r>
            <a:r>
              <a:rPr lang="en-US" sz="3300" dirty="0" smtClean="0">
                <a:solidFill>
                  <a:schemeClr val="bg1"/>
                </a:solidFill>
              </a:rPr>
              <a:t>, see on </a:t>
            </a:r>
            <a:r>
              <a:rPr lang="en-US" sz="3300" dirty="0" err="1" smtClean="0">
                <a:solidFill>
                  <a:schemeClr val="bg1"/>
                </a:solidFill>
              </a:rPr>
              <a:t>tõsi</a:t>
            </a:r>
            <a:r>
              <a:rPr lang="en-US" sz="3300" dirty="0" smtClean="0">
                <a:solidFill>
                  <a:schemeClr val="bg1"/>
                </a:solidFill>
              </a:rPr>
              <a:t>. (…) </a:t>
            </a:r>
            <a:r>
              <a:rPr lang="en-US" sz="3300" dirty="0" err="1" smtClean="0">
                <a:solidFill>
                  <a:schemeClr val="bg1"/>
                </a:solidFill>
              </a:rPr>
              <a:t>Samas</a:t>
            </a:r>
            <a:r>
              <a:rPr lang="en-US" sz="3300" dirty="0" smtClean="0">
                <a:solidFill>
                  <a:schemeClr val="bg1"/>
                </a:solidFill>
              </a:rPr>
              <a:t> on </a:t>
            </a:r>
            <a:r>
              <a:rPr lang="en-US" sz="3300" dirty="0" err="1" smtClean="0">
                <a:solidFill>
                  <a:schemeClr val="bg1"/>
                </a:solidFill>
              </a:rPr>
              <a:t>aga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iga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uue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revolutsioonilise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ühesuse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tekkimise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eelduseks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humanitaarse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paljususe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varu</a:t>
            </a:r>
            <a:r>
              <a:rPr lang="en-US" sz="3300" dirty="0" smtClean="0">
                <a:solidFill>
                  <a:schemeClr val="bg1"/>
                </a:solidFill>
              </a:rPr>
              <a:t>. </a:t>
            </a:r>
            <a:r>
              <a:rPr lang="en-US" sz="3300" dirty="0" err="1" smtClean="0">
                <a:solidFill>
                  <a:schemeClr val="bg1"/>
                </a:solidFill>
              </a:rPr>
              <a:t>Teiste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sõnadega</a:t>
            </a:r>
            <a:r>
              <a:rPr lang="en-US" sz="3300" dirty="0" smtClean="0">
                <a:solidFill>
                  <a:schemeClr val="bg1"/>
                </a:solidFill>
              </a:rPr>
              <a:t>, </a:t>
            </a:r>
            <a:r>
              <a:rPr lang="en-US" sz="3300" dirty="0" err="1" smtClean="0">
                <a:solidFill>
                  <a:schemeClr val="bg1"/>
                </a:solidFill>
              </a:rPr>
              <a:t>iga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teadusrevolutsioon</a:t>
            </a:r>
            <a:r>
              <a:rPr lang="en-US" sz="3300" dirty="0" smtClean="0">
                <a:solidFill>
                  <a:schemeClr val="bg1"/>
                </a:solidFill>
              </a:rPr>
              <a:t> on </a:t>
            </a:r>
            <a:r>
              <a:rPr lang="en-US" sz="3300" dirty="0" err="1" smtClean="0">
                <a:solidFill>
                  <a:schemeClr val="bg1"/>
                </a:solidFill>
              </a:rPr>
              <a:t>tingitud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humanitaarse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mõtlemise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sissetungist</a:t>
            </a:r>
            <a:r>
              <a:rPr lang="en-US" sz="3300" dirty="0" smtClean="0">
                <a:solidFill>
                  <a:schemeClr val="bg1"/>
                </a:solidFill>
              </a:rPr>
              <a:t> </a:t>
            </a:r>
            <a:r>
              <a:rPr lang="en-US" sz="3300" dirty="0" err="1" smtClean="0">
                <a:solidFill>
                  <a:schemeClr val="bg1"/>
                </a:solidFill>
              </a:rPr>
              <a:t>täppisteadustesse</a:t>
            </a:r>
            <a:r>
              <a:rPr lang="en-US" sz="3300" dirty="0" smtClean="0">
                <a:solidFill>
                  <a:schemeClr val="bg1"/>
                </a:solidFill>
              </a:rPr>
              <a:t>.”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0660" y="731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872" r="34024"/>
          <a:stretch/>
        </p:blipFill>
        <p:spPr>
          <a:xfrm>
            <a:off x="7740" y="0"/>
            <a:ext cx="46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71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5721"/>
            <a:ext cx="9144000" cy="1750378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Milleks</a:t>
            </a:r>
            <a:r>
              <a:rPr lang="en-US" b="1" dirty="0" smtClean="0">
                <a:solidFill>
                  <a:schemeClr val="bg1"/>
                </a:solidFill>
              </a:rPr>
              <a:t> on </a:t>
            </a:r>
            <a:r>
              <a:rPr lang="en-US" b="1" dirty="0" err="1" smtClean="0">
                <a:solidFill>
                  <a:schemeClr val="bg1"/>
                </a:solidFill>
              </a:rPr>
              <a:t>vaja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humanitaar</a:t>
            </a:r>
            <a:r>
              <a:rPr lang="en-US" b="1" dirty="0" smtClean="0">
                <a:solidFill>
                  <a:schemeClr val="bg1"/>
                </a:solidFill>
              </a:rPr>
              <a:t>- ja </a:t>
            </a:r>
            <a:r>
              <a:rPr lang="en-US" b="1" dirty="0" err="1" smtClean="0">
                <a:solidFill>
                  <a:schemeClr val="bg1"/>
                </a:solidFill>
              </a:rPr>
              <a:t>sotsiaalteadusi</a:t>
            </a:r>
            <a:r>
              <a:rPr lang="en-US" b="1" dirty="0" smtClean="0">
                <a:solidFill>
                  <a:schemeClr val="bg1"/>
                </a:solidFill>
              </a:rPr>
              <a:t>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22580" y="1966278"/>
            <a:ext cx="11338560" cy="255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dirty="0" err="1" smtClean="0">
                <a:solidFill>
                  <a:schemeClr val="bg1"/>
                </a:solidFill>
              </a:rPr>
              <a:t>Kui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meie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ühiskond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kipub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lagunema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tülitsevateks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leerideks</a:t>
            </a:r>
            <a:r>
              <a:rPr lang="en-US" sz="3400" dirty="0" smtClean="0">
                <a:solidFill>
                  <a:schemeClr val="bg1"/>
                </a:solidFill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</a:rPr>
              <a:t>kui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etnilised</a:t>
            </a:r>
            <a:r>
              <a:rPr lang="en-US" sz="3400" dirty="0" smtClean="0">
                <a:solidFill>
                  <a:schemeClr val="bg1"/>
                </a:solidFill>
              </a:rPr>
              <a:t> pinged </a:t>
            </a:r>
            <a:r>
              <a:rPr lang="en-US" sz="3400" dirty="0" err="1" smtClean="0">
                <a:solidFill>
                  <a:schemeClr val="bg1"/>
                </a:solidFill>
              </a:rPr>
              <a:t>koguvad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hoogu</a:t>
            </a:r>
            <a:r>
              <a:rPr lang="en-US" sz="3400" dirty="0" smtClean="0">
                <a:solidFill>
                  <a:schemeClr val="bg1"/>
                </a:solidFill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</a:rPr>
              <a:t>levib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usk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posijatesse</a:t>
            </a:r>
            <a:r>
              <a:rPr lang="en-US" sz="3400" dirty="0" smtClean="0">
                <a:solidFill>
                  <a:schemeClr val="bg1"/>
                </a:solidFill>
              </a:rPr>
              <a:t> ja </a:t>
            </a:r>
            <a:r>
              <a:rPr lang="en-US" sz="3400" dirty="0" err="1" smtClean="0">
                <a:solidFill>
                  <a:schemeClr val="bg1"/>
                </a:solidFill>
              </a:rPr>
              <a:t>tähetarkadesse</a:t>
            </a:r>
            <a:r>
              <a:rPr lang="en-US" sz="3400" dirty="0" smtClean="0">
                <a:solidFill>
                  <a:schemeClr val="bg1"/>
                </a:solidFill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</a:rPr>
              <a:t>siis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ei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aita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meid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edumeelsed</a:t>
            </a:r>
            <a:r>
              <a:rPr lang="en-US" sz="3400" dirty="0" smtClean="0">
                <a:solidFill>
                  <a:schemeClr val="bg1"/>
                </a:solidFill>
              </a:rPr>
              <a:t> IT-</a:t>
            </a:r>
            <a:r>
              <a:rPr lang="en-US" sz="3400" dirty="0" err="1" smtClean="0">
                <a:solidFill>
                  <a:schemeClr val="bg1"/>
                </a:solidFill>
              </a:rPr>
              <a:t>lahendused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ega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kosmoseuuringud</a:t>
            </a:r>
            <a:r>
              <a:rPr lang="en-US" sz="3400" dirty="0" smtClean="0">
                <a:solidFill>
                  <a:schemeClr val="bg1"/>
                </a:solidFill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</a:rPr>
              <a:t>vaid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vana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hea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humanitaarne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haridus</a:t>
            </a:r>
            <a:r>
              <a:rPr lang="en-US" sz="3400" dirty="0" smtClean="0">
                <a:solidFill>
                  <a:schemeClr val="bg1"/>
                </a:solidFill>
              </a:rPr>
              <a:t> ja </a:t>
            </a:r>
            <a:r>
              <a:rPr lang="en-US" sz="3400" dirty="0" err="1" smtClean="0">
                <a:solidFill>
                  <a:schemeClr val="bg1"/>
                </a:solidFill>
              </a:rPr>
              <a:t>teadmised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ühiskonna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toimimisest</a:t>
            </a:r>
            <a:r>
              <a:rPr lang="en-US" sz="3400" dirty="0" smtClean="0">
                <a:solidFill>
                  <a:schemeClr val="bg1"/>
                </a:solidFill>
              </a:rPr>
              <a:t>.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63220" y="4826318"/>
            <a:ext cx="11338560" cy="1536382"/>
          </a:xfrm>
        </p:spPr>
        <p:txBody>
          <a:bodyPr>
            <a:normAutofit/>
          </a:bodyPr>
          <a:lstStyle/>
          <a:p>
            <a:pPr algn="l"/>
            <a:r>
              <a:rPr lang="en-US" sz="3400" dirty="0" err="1" smtClean="0">
                <a:solidFill>
                  <a:schemeClr val="bg1"/>
                </a:solidFill>
              </a:rPr>
              <a:t>Teadused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moodustavad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mõtestatud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terviku</a:t>
            </a:r>
            <a:r>
              <a:rPr lang="en-US" sz="3400" dirty="0" smtClean="0">
                <a:solidFill>
                  <a:schemeClr val="bg1"/>
                </a:solidFill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</a:rPr>
              <a:t>kus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jagatakse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samu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alushoiakuid</a:t>
            </a:r>
            <a:r>
              <a:rPr lang="en-US" sz="3400" dirty="0" smtClean="0">
                <a:solidFill>
                  <a:schemeClr val="bg1"/>
                </a:solidFill>
              </a:rPr>
              <a:t> ja </a:t>
            </a:r>
            <a:r>
              <a:rPr lang="et-EE" sz="3400" dirty="0">
                <a:solidFill>
                  <a:schemeClr val="bg1"/>
                </a:solidFill>
              </a:rPr>
              <a:t>-</a:t>
            </a:r>
            <a:r>
              <a:rPr lang="en-US" sz="3400" dirty="0" err="1" smtClean="0">
                <a:solidFill>
                  <a:schemeClr val="bg1"/>
                </a:solidFill>
              </a:rPr>
              <a:t>väärtusi</a:t>
            </a:r>
            <a:r>
              <a:rPr lang="en-US" sz="3400" dirty="0" smtClean="0">
                <a:solidFill>
                  <a:schemeClr val="bg1"/>
                </a:solidFill>
              </a:rPr>
              <a:t> (</a:t>
            </a:r>
            <a:r>
              <a:rPr lang="en-US" sz="3400" dirty="0" err="1" smtClean="0">
                <a:solidFill>
                  <a:schemeClr val="bg1"/>
                </a:solidFill>
              </a:rPr>
              <a:t>selles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osas</a:t>
            </a:r>
            <a:r>
              <a:rPr lang="en-US" sz="3400" dirty="0" smtClean="0">
                <a:solidFill>
                  <a:schemeClr val="bg1"/>
                </a:solidFill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</a:rPr>
              <a:t>kuidas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teadmisi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luuakse</a:t>
            </a:r>
            <a:r>
              <a:rPr lang="en-US" sz="3400" dirty="0" smtClean="0">
                <a:solidFill>
                  <a:schemeClr val="bg1"/>
                </a:solidFill>
              </a:rPr>
              <a:t>), </a:t>
            </a:r>
            <a:r>
              <a:rPr lang="en-US" sz="3400" dirty="0" err="1" smtClean="0">
                <a:solidFill>
                  <a:schemeClr val="bg1"/>
                </a:solidFill>
              </a:rPr>
              <a:t>ent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mis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täidavad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ühiskonnas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erinevaid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rolle</a:t>
            </a:r>
            <a:r>
              <a:rPr lang="en-US" sz="3400" dirty="0" smtClean="0">
                <a:solidFill>
                  <a:schemeClr val="bg1"/>
                </a:solidFill>
              </a:rPr>
              <a:t>.</a:t>
            </a:r>
            <a:endParaRPr lang="en-US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30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820" y="68580"/>
            <a:ext cx="6911338" cy="805543"/>
          </a:xfrm>
        </p:spPr>
        <p:txBody>
          <a:bodyPr>
            <a:normAutofit fontScale="90000"/>
          </a:bodyPr>
          <a:lstStyle/>
          <a:p>
            <a:r>
              <a:rPr lang="en-US" sz="4500" b="1" dirty="0" smtClean="0">
                <a:solidFill>
                  <a:schemeClr val="bg1"/>
                </a:solidFill>
              </a:rPr>
              <a:t>Prof. Jürgen </a:t>
            </a:r>
            <a:r>
              <a:rPr lang="en-US" sz="4500" b="1" dirty="0" err="1" smtClean="0">
                <a:solidFill>
                  <a:schemeClr val="bg1"/>
                </a:solidFill>
              </a:rPr>
              <a:t>Mittelstraß</a:t>
            </a:r>
            <a:r>
              <a:rPr lang="en-US" sz="4500" b="1" dirty="0" smtClean="0">
                <a:solidFill>
                  <a:schemeClr val="bg1"/>
                </a:solidFill>
              </a:rPr>
              <a:t> (1989):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5391" y="1090023"/>
            <a:ext cx="6625010" cy="5640977"/>
          </a:xfrm>
        </p:spPr>
        <p:txBody>
          <a:bodyPr>
            <a:noAutofit/>
          </a:bodyPr>
          <a:lstStyle/>
          <a:p>
            <a:r>
              <a:rPr lang="en-US" sz="3400" dirty="0" err="1" smtClean="0">
                <a:solidFill>
                  <a:schemeClr val="bg1"/>
                </a:solidFill>
              </a:rPr>
              <a:t>Humanitaar</a:t>
            </a:r>
            <a:r>
              <a:rPr lang="en-US" sz="3400" dirty="0" smtClean="0">
                <a:solidFill>
                  <a:schemeClr val="bg1"/>
                </a:solidFill>
              </a:rPr>
              <a:t>- ja </a:t>
            </a:r>
            <a:r>
              <a:rPr lang="en-US" sz="3400" dirty="0" err="1" smtClean="0">
                <a:solidFill>
                  <a:schemeClr val="bg1"/>
                </a:solidFill>
              </a:rPr>
              <a:t>sotsiaalteadused</a:t>
            </a:r>
            <a:r>
              <a:rPr lang="en-US" sz="3400" dirty="0" smtClean="0">
                <a:solidFill>
                  <a:schemeClr val="bg1"/>
                </a:solidFill>
              </a:rPr>
              <a:t> on n-</a:t>
            </a:r>
            <a:r>
              <a:rPr lang="en-US" sz="3400" dirty="0" err="1" smtClean="0">
                <a:solidFill>
                  <a:schemeClr val="bg1"/>
                </a:solidFill>
              </a:rPr>
              <a:t>ö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orienteerivad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teadused</a:t>
            </a:r>
            <a:r>
              <a:rPr lang="en-US" sz="3400" dirty="0">
                <a:solidFill>
                  <a:schemeClr val="bg1"/>
                </a:solidFill>
              </a:rPr>
              <a:t>.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L</a:t>
            </a:r>
            <a:r>
              <a:rPr lang="en-US" sz="3400" dirty="0" err="1" smtClean="0">
                <a:solidFill>
                  <a:schemeClr val="bg1"/>
                </a:solidFill>
              </a:rPr>
              <a:t>oodus</a:t>
            </a:r>
            <a:r>
              <a:rPr lang="en-US" sz="3400" dirty="0" smtClean="0">
                <a:solidFill>
                  <a:schemeClr val="bg1"/>
                </a:solidFill>
              </a:rPr>
              <a:t>- ja </a:t>
            </a:r>
            <a:r>
              <a:rPr lang="en-US" sz="3400" dirty="0" err="1" smtClean="0">
                <a:solidFill>
                  <a:schemeClr val="bg1"/>
                </a:solidFill>
              </a:rPr>
              <a:t>tehnikateadused</a:t>
            </a:r>
            <a:r>
              <a:rPr lang="en-US" sz="3400" dirty="0" smtClean="0">
                <a:solidFill>
                  <a:schemeClr val="bg1"/>
                </a:solidFill>
              </a:rPr>
              <a:t> on </a:t>
            </a:r>
            <a:r>
              <a:rPr lang="en-US" sz="3400" dirty="0" err="1" smtClean="0">
                <a:solidFill>
                  <a:schemeClr val="bg1"/>
                </a:solidFill>
              </a:rPr>
              <a:t>aga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ennekõike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valdamisteadused</a:t>
            </a:r>
            <a:r>
              <a:rPr lang="en-US" sz="3400" dirty="0" smtClean="0">
                <a:solidFill>
                  <a:schemeClr val="bg1"/>
                </a:solidFill>
              </a:rPr>
              <a:t>. </a:t>
            </a:r>
            <a:r>
              <a:rPr lang="en-US" sz="3400" dirty="0" err="1" smtClean="0">
                <a:solidFill>
                  <a:schemeClr val="bg1"/>
                </a:solidFill>
              </a:rPr>
              <a:t>Kui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viimaste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eesmärk</a:t>
            </a:r>
            <a:r>
              <a:rPr lang="en-US" sz="3400" dirty="0" smtClean="0">
                <a:solidFill>
                  <a:schemeClr val="bg1"/>
                </a:solidFill>
              </a:rPr>
              <a:t> on </a:t>
            </a:r>
            <a:r>
              <a:rPr lang="en-US" sz="3400" dirty="0" err="1" smtClean="0">
                <a:solidFill>
                  <a:schemeClr val="bg1"/>
                </a:solidFill>
              </a:rPr>
              <a:t>pakkuda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positiivseid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teadmisi</a:t>
            </a:r>
            <a:r>
              <a:rPr lang="en-US" sz="3400" dirty="0" smtClean="0">
                <a:solidFill>
                  <a:schemeClr val="bg1"/>
                </a:solidFill>
              </a:rPr>
              <a:t>, mille </a:t>
            </a:r>
            <a:r>
              <a:rPr lang="en-US" sz="3400" dirty="0" err="1" smtClean="0">
                <a:solidFill>
                  <a:schemeClr val="bg1"/>
                </a:solidFill>
              </a:rPr>
              <a:t>aitaksid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maailmas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toimuvat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enda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valdusse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hõlmata</a:t>
            </a:r>
            <a:r>
              <a:rPr lang="en-US" sz="3400" dirty="0" smtClean="0">
                <a:solidFill>
                  <a:schemeClr val="bg1"/>
                </a:solidFill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</a:rPr>
              <a:t>siis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humanitaar</a:t>
            </a:r>
            <a:r>
              <a:rPr lang="en-US" sz="3400" dirty="0" smtClean="0">
                <a:solidFill>
                  <a:schemeClr val="bg1"/>
                </a:solidFill>
              </a:rPr>
              <a:t>- ja </a:t>
            </a:r>
            <a:r>
              <a:rPr lang="en-US" sz="3400" dirty="0" err="1" smtClean="0">
                <a:solidFill>
                  <a:schemeClr val="bg1"/>
                </a:solidFill>
              </a:rPr>
              <a:t>sotsiaalteadused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pakuvad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regulatiivseid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teadmisi</a:t>
            </a:r>
            <a:r>
              <a:rPr lang="en-US" sz="3400" dirty="0" smtClean="0">
                <a:solidFill>
                  <a:schemeClr val="bg1"/>
                </a:solidFill>
              </a:rPr>
              <a:t> – </a:t>
            </a:r>
            <a:r>
              <a:rPr lang="en-US" sz="3400" dirty="0" err="1" smtClean="0">
                <a:solidFill>
                  <a:schemeClr val="bg1"/>
                </a:solidFill>
              </a:rPr>
              <a:t>sihte</a:t>
            </a:r>
            <a:r>
              <a:rPr lang="en-US" sz="3400" dirty="0" smtClean="0">
                <a:solidFill>
                  <a:schemeClr val="bg1"/>
                </a:solidFill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</a:rPr>
              <a:t>tugipunkte</a:t>
            </a:r>
            <a:r>
              <a:rPr lang="en-US" sz="3400" dirty="0" smtClean="0">
                <a:solidFill>
                  <a:schemeClr val="bg1"/>
                </a:solidFill>
              </a:rPr>
              <a:t> ja </a:t>
            </a:r>
            <a:r>
              <a:rPr lang="en-US" sz="3400" dirty="0" err="1" smtClean="0">
                <a:solidFill>
                  <a:schemeClr val="bg1"/>
                </a:solidFill>
              </a:rPr>
              <a:t>norme</a:t>
            </a:r>
            <a:r>
              <a:rPr lang="en-US" sz="3400" dirty="0" smtClean="0">
                <a:solidFill>
                  <a:schemeClr val="bg1"/>
                </a:solidFill>
              </a:rPr>
              <a:t>, </a:t>
            </a:r>
            <a:r>
              <a:rPr lang="en-US" sz="3400" dirty="0" err="1" smtClean="0">
                <a:solidFill>
                  <a:schemeClr val="bg1"/>
                </a:solidFill>
              </a:rPr>
              <a:t>mis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aitavad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maailmas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orienteeruda</a:t>
            </a:r>
            <a:r>
              <a:rPr lang="en-US" sz="3400" dirty="0" smtClean="0">
                <a:solidFill>
                  <a:schemeClr val="bg1"/>
                </a:solidFill>
              </a:rPr>
              <a:t>.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0660" y="731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086"/>
          <a:stretch/>
        </p:blipFill>
        <p:spPr>
          <a:xfrm>
            <a:off x="0" y="-45721"/>
            <a:ext cx="52578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89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74320"/>
            <a:ext cx="6880860" cy="805543"/>
          </a:xfrm>
        </p:spPr>
        <p:txBody>
          <a:bodyPr>
            <a:normAutofit fontScale="90000"/>
          </a:bodyPr>
          <a:lstStyle/>
          <a:p>
            <a:r>
              <a:rPr lang="en-US" sz="4500" b="1" dirty="0" smtClean="0">
                <a:solidFill>
                  <a:schemeClr val="bg1"/>
                </a:solidFill>
              </a:rPr>
              <a:t>Prof. Martha Nussbaum (2010):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" y="1364343"/>
            <a:ext cx="6606540" cy="4945017"/>
          </a:xfrm>
        </p:spPr>
        <p:txBody>
          <a:bodyPr>
            <a:noAutofit/>
          </a:bodyPr>
          <a:lstStyle/>
          <a:p>
            <a:r>
              <a:rPr lang="en-US" sz="3700" dirty="0" smtClean="0">
                <a:solidFill>
                  <a:schemeClr val="bg1"/>
                </a:solidFill>
              </a:rPr>
              <a:t>“</a:t>
            </a:r>
            <a:r>
              <a:rPr lang="en-US" sz="3700" dirty="0" err="1" smtClean="0">
                <a:solidFill>
                  <a:schemeClr val="bg1"/>
                </a:solidFill>
              </a:rPr>
              <a:t>Humanitaarteadused</a:t>
            </a:r>
            <a:r>
              <a:rPr lang="en-US" sz="3700" dirty="0" smtClean="0">
                <a:solidFill>
                  <a:schemeClr val="bg1"/>
                </a:solidFill>
              </a:rPr>
              <a:t> ja -</a:t>
            </a:r>
            <a:r>
              <a:rPr lang="en-US" sz="3700" dirty="0" err="1" smtClean="0">
                <a:solidFill>
                  <a:schemeClr val="bg1"/>
                </a:solidFill>
              </a:rPr>
              <a:t>haridus</a:t>
            </a:r>
            <a:r>
              <a:rPr lang="en-US" sz="3700" dirty="0" smtClean="0">
                <a:solidFill>
                  <a:schemeClr val="bg1"/>
                </a:solidFill>
              </a:rPr>
              <a:t> on </a:t>
            </a:r>
            <a:r>
              <a:rPr lang="en-US" sz="3700" dirty="0" err="1" smtClean="0">
                <a:solidFill>
                  <a:schemeClr val="bg1"/>
                </a:solidFill>
              </a:rPr>
              <a:t>eelduseks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demokraatia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toimimisele</a:t>
            </a:r>
            <a:r>
              <a:rPr lang="en-US" sz="3700" dirty="0" smtClean="0">
                <a:solidFill>
                  <a:schemeClr val="bg1"/>
                </a:solidFill>
              </a:rPr>
              <a:t>: </a:t>
            </a:r>
            <a:r>
              <a:rPr lang="en-US" sz="3700" dirty="0" err="1" smtClean="0">
                <a:solidFill>
                  <a:schemeClr val="bg1"/>
                </a:solidFill>
              </a:rPr>
              <a:t>demokraatlik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režiim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eeldab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kriitiliselt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mõtlevaid</a:t>
            </a:r>
            <a:r>
              <a:rPr lang="en-US" sz="3700" dirty="0" smtClean="0">
                <a:solidFill>
                  <a:schemeClr val="bg1"/>
                </a:solidFill>
              </a:rPr>
              <a:t>, </a:t>
            </a:r>
            <a:r>
              <a:rPr lang="en-US" sz="3700" dirty="0" err="1" smtClean="0">
                <a:solidFill>
                  <a:schemeClr val="bg1"/>
                </a:solidFill>
              </a:rPr>
              <a:t>laia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silmaringi</a:t>
            </a:r>
            <a:r>
              <a:rPr lang="en-US" sz="3700" dirty="0" smtClean="0">
                <a:solidFill>
                  <a:schemeClr val="bg1"/>
                </a:solidFill>
              </a:rPr>
              <a:t> ja </a:t>
            </a:r>
            <a:r>
              <a:rPr lang="en-US" sz="3700" dirty="0" err="1" smtClean="0">
                <a:solidFill>
                  <a:schemeClr val="bg1"/>
                </a:solidFill>
              </a:rPr>
              <a:t>elava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kujutlus-võimega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kodanikke</a:t>
            </a:r>
            <a:r>
              <a:rPr lang="en-US" sz="3700" dirty="0" smtClean="0">
                <a:solidFill>
                  <a:schemeClr val="bg1"/>
                </a:solidFill>
              </a:rPr>
              <a:t>, </a:t>
            </a:r>
            <a:r>
              <a:rPr lang="en-US" sz="3700" dirty="0" err="1" smtClean="0">
                <a:solidFill>
                  <a:schemeClr val="bg1"/>
                </a:solidFill>
              </a:rPr>
              <a:t>kes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suudavad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valida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erinevate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normide</a:t>
            </a:r>
            <a:r>
              <a:rPr lang="en-US" sz="3700" dirty="0" smtClean="0">
                <a:solidFill>
                  <a:schemeClr val="bg1"/>
                </a:solidFill>
              </a:rPr>
              <a:t> ja </a:t>
            </a:r>
            <a:r>
              <a:rPr lang="en-US" sz="3700" dirty="0" err="1" smtClean="0">
                <a:solidFill>
                  <a:schemeClr val="bg1"/>
                </a:solidFill>
              </a:rPr>
              <a:t>väärtuste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vahel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ning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mõista</a:t>
            </a:r>
            <a:r>
              <a:rPr lang="en-US" sz="3700" dirty="0" smtClean="0">
                <a:solidFill>
                  <a:schemeClr val="bg1"/>
                </a:solidFill>
              </a:rPr>
              <a:t> ja </a:t>
            </a:r>
            <a:r>
              <a:rPr lang="en-US" sz="3700" dirty="0" err="1" smtClean="0">
                <a:solidFill>
                  <a:schemeClr val="bg1"/>
                </a:solidFill>
              </a:rPr>
              <a:t>hinnata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kultuurilisi</a:t>
            </a:r>
            <a:r>
              <a:rPr lang="en-US" sz="3700" dirty="0" smtClean="0">
                <a:solidFill>
                  <a:schemeClr val="bg1"/>
                </a:solidFill>
              </a:rPr>
              <a:t> </a:t>
            </a:r>
            <a:r>
              <a:rPr lang="en-US" sz="3700" dirty="0" err="1" smtClean="0">
                <a:solidFill>
                  <a:schemeClr val="bg1"/>
                </a:solidFill>
              </a:rPr>
              <a:t>erinevusi</a:t>
            </a:r>
            <a:r>
              <a:rPr lang="en-US" sz="3700" dirty="0" smtClean="0">
                <a:solidFill>
                  <a:schemeClr val="bg1"/>
                </a:solidFill>
              </a:rPr>
              <a:t>.”</a:t>
            </a:r>
            <a:endParaRPr lang="en-US" sz="37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0660" y="731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50" y="0"/>
            <a:ext cx="471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69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00" y="45720"/>
            <a:ext cx="12052300" cy="2252979"/>
          </a:xfrm>
        </p:spPr>
        <p:txBody>
          <a:bodyPr>
            <a:normAutofit/>
          </a:bodyPr>
          <a:lstStyle/>
          <a:p>
            <a:r>
              <a:rPr lang="en-US" sz="5100" b="1" dirty="0" err="1" smtClean="0">
                <a:solidFill>
                  <a:schemeClr val="bg1"/>
                </a:solidFill>
              </a:rPr>
              <a:t>Kui</a:t>
            </a:r>
            <a:r>
              <a:rPr lang="en-US" sz="5100" b="1" dirty="0" smtClean="0">
                <a:solidFill>
                  <a:schemeClr val="bg1"/>
                </a:solidFill>
              </a:rPr>
              <a:t> </a:t>
            </a:r>
            <a:r>
              <a:rPr lang="en-US" sz="5100" b="1" dirty="0" err="1" smtClean="0">
                <a:solidFill>
                  <a:schemeClr val="bg1"/>
                </a:solidFill>
              </a:rPr>
              <a:t>palju</a:t>
            </a:r>
            <a:r>
              <a:rPr lang="en-US" sz="5100" b="1" dirty="0" smtClean="0">
                <a:solidFill>
                  <a:schemeClr val="bg1"/>
                </a:solidFill>
              </a:rPr>
              <a:t> </a:t>
            </a:r>
            <a:r>
              <a:rPr lang="en-US" sz="5100" b="1" dirty="0" err="1" smtClean="0">
                <a:solidFill>
                  <a:schemeClr val="bg1"/>
                </a:solidFill>
              </a:rPr>
              <a:t>maksavad</a:t>
            </a:r>
            <a:r>
              <a:rPr lang="en-US" sz="5100" b="1" dirty="0" smtClean="0">
                <a:solidFill>
                  <a:schemeClr val="bg1"/>
                </a:solidFill>
              </a:rPr>
              <a:t> </a:t>
            </a:r>
            <a:r>
              <a:rPr lang="en-US" sz="5100" b="1" dirty="0" err="1" smtClean="0">
                <a:solidFill>
                  <a:schemeClr val="bg1"/>
                </a:solidFill>
              </a:rPr>
              <a:t>konfliktid</a:t>
            </a:r>
            <a:r>
              <a:rPr lang="en-US" sz="5100" b="1" dirty="0" smtClean="0">
                <a:solidFill>
                  <a:schemeClr val="bg1"/>
                </a:solidFill>
              </a:rPr>
              <a:t> ja </a:t>
            </a:r>
            <a:r>
              <a:rPr lang="en-US" sz="5100" b="1" dirty="0" err="1" smtClean="0">
                <a:solidFill>
                  <a:schemeClr val="bg1"/>
                </a:solidFill>
              </a:rPr>
              <a:t>sotsiaalsed</a:t>
            </a:r>
            <a:r>
              <a:rPr lang="en-US" sz="5100" b="1" dirty="0" smtClean="0">
                <a:solidFill>
                  <a:schemeClr val="bg1"/>
                </a:solidFill>
              </a:rPr>
              <a:t> </a:t>
            </a:r>
            <a:r>
              <a:rPr lang="en-US" sz="5100" b="1" dirty="0" err="1" smtClean="0">
                <a:solidFill>
                  <a:schemeClr val="bg1"/>
                </a:solidFill>
              </a:rPr>
              <a:t>probleemid</a:t>
            </a:r>
            <a:r>
              <a:rPr lang="en-US" sz="5100" b="1" dirty="0" smtClean="0">
                <a:solidFill>
                  <a:schemeClr val="bg1"/>
                </a:solidFill>
              </a:rPr>
              <a:t> </a:t>
            </a:r>
            <a:r>
              <a:rPr lang="en-US" sz="5100" b="1" dirty="0" err="1" smtClean="0">
                <a:solidFill>
                  <a:schemeClr val="bg1"/>
                </a:solidFill>
              </a:rPr>
              <a:t>Eestis</a:t>
            </a:r>
            <a:r>
              <a:rPr lang="en-US" sz="5100" b="1" dirty="0" smtClean="0">
                <a:solidFill>
                  <a:schemeClr val="bg1"/>
                </a:solidFill>
              </a:rPr>
              <a:t> </a:t>
            </a:r>
            <a:r>
              <a:rPr lang="en-US" sz="5100" b="1" dirty="0" err="1" smtClean="0">
                <a:solidFill>
                  <a:schemeClr val="bg1"/>
                </a:solidFill>
              </a:rPr>
              <a:t>ehk</a:t>
            </a:r>
            <a:r>
              <a:rPr lang="en-US" sz="5100" b="1" dirty="0" smtClean="0">
                <a:solidFill>
                  <a:schemeClr val="bg1"/>
                </a:solidFill>
              </a:rPr>
              <a:t> </a:t>
            </a:r>
            <a:r>
              <a:rPr lang="en-US" sz="5100" b="1" dirty="0" err="1" smtClean="0">
                <a:solidFill>
                  <a:schemeClr val="bg1"/>
                </a:solidFill>
              </a:rPr>
              <a:t>mis</a:t>
            </a:r>
            <a:r>
              <a:rPr lang="en-US" sz="5100" b="1" dirty="0" smtClean="0">
                <a:solidFill>
                  <a:schemeClr val="bg1"/>
                </a:solidFill>
              </a:rPr>
              <a:t> on </a:t>
            </a:r>
            <a:r>
              <a:rPr lang="en-US" sz="5100" b="1" dirty="0" err="1">
                <a:solidFill>
                  <a:schemeClr val="bg1"/>
                </a:solidFill>
              </a:rPr>
              <a:t>h</a:t>
            </a:r>
            <a:r>
              <a:rPr lang="en-US" sz="5100" b="1" dirty="0" err="1" smtClean="0">
                <a:solidFill>
                  <a:schemeClr val="bg1"/>
                </a:solidFill>
              </a:rPr>
              <a:t>umanitaar</a:t>
            </a:r>
            <a:r>
              <a:rPr lang="en-US" sz="5100" b="1" dirty="0" smtClean="0">
                <a:solidFill>
                  <a:schemeClr val="bg1"/>
                </a:solidFill>
              </a:rPr>
              <a:t>- ja </a:t>
            </a:r>
            <a:r>
              <a:rPr lang="en-US" sz="5100" b="1" dirty="0" err="1" smtClean="0">
                <a:solidFill>
                  <a:schemeClr val="bg1"/>
                </a:solidFill>
              </a:rPr>
              <a:t>sotsiaalteaduste</a:t>
            </a:r>
            <a:r>
              <a:rPr lang="en-US" sz="5100" b="1" dirty="0" smtClean="0">
                <a:solidFill>
                  <a:schemeClr val="bg1"/>
                </a:solidFill>
              </a:rPr>
              <a:t> hind?</a:t>
            </a:r>
            <a:endParaRPr lang="en-US" sz="51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700" y="2425700"/>
            <a:ext cx="12052300" cy="44323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000" dirty="0" err="1" smtClean="0">
                <a:solidFill>
                  <a:schemeClr val="bg1"/>
                </a:solidFill>
              </a:rPr>
              <a:t>Kui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palju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maksis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Pronksiöö</a:t>
            </a:r>
            <a:r>
              <a:rPr lang="en-US" sz="3000" dirty="0" smtClean="0">
                <a:solidFill>
                  <a:schemeClr val="bg1"/>
                </a:solidFill>
              </a:rPr>
              <a:t>? </a:t>
            </a:r>
            <a:r>
              <a:rPr lang="en-US" sz="3000" dirty="0" err="1" smtClean="0">
                <a:solidFill>
                  <a:schemeClr val="bg1"/>
                </a:solidFill>
              </a:rPr>
              <a:t>Kui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palju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maksab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sotsiaalne</a:t>
            </a:r>
            <a:r>
              <a:rPr lang="en-US" sz="3000" dirty="0" smtClean="0">
                <a:solidFill>
                  <a:schemeClr val="bg1"/>
                </a:solidFill>
              </a:rPr>
              <a:t> ja </a:t>
            </a:r>
            <a:r>
              <a:rPr lang="en-US" sz="3000" dirty="0" err="1" smtClean="0">
                <a:solidFill>
                  <a:schemeClr val="bg1"/>
                </a:solidFill>
              </a:rPr>
              <a:t>hariduslik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segregatsioon</a:t>
            </a:r>
            <a:r>
              <a:rPr lang="en-US" sz="3000" dirty="0" smtClean="0">
                <a:solidFill>
                  <a:schemeClr val="bg1"/>
                </a:solidFill>
              </a:rPr>
              <a:t>? </a:t>
            </a:r>
            <a:r>
              <a:rPr lang="en-US" sz="3000" dirty="0" err="1" smtClean="0">
                <a:solidFill>
                  <a:schemeClr val="bg1"/>
                </a:solidFill>
              </a:rPr>
              <a:t>Kui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palju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maksab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vaktsineerimisest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keeldumine</a:t>
            </a:r>
            <a:r>
              <a:rPr lang="en-US" sz="3000" dirty="0" smtClean="0">
                <a:solidFill>
                  <a:schemeClr val="bg1"/>
                </a:solidFill>
              </a:rPr>
              <a:t>? </a:t>
            </a:r>
            <a:r>
              <a:rPr lang="en-US" sz="3000" dirty="0" err="1" smtClean="0">
                <a:solidFill>
                  <a:schemeClr val="bg1"/>
                </a:solidFill>
              </a:rPr>
              <a:t>Kui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palju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maksab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võitlus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valeuudiste</a:t>
            </a:r>
            <a:r>
              <a:rPr lang="en-US" sz="3000" dirty="0" smtClean="0">
                <a:solidFill>
                  <a:schemeClr val="bg1"/>
                </a:solidFill>
              </a:rPr>
              <a:t> ja </a:t>
            </a:r>
            <a:r>
              <a:rPr lang="en-US" sz="3000" dirty="0" err="1" smtClean="0">
                <a:solidFill>
                  <a:schemeClr val="bg1"/>
                </a:solidFill>
              </a:rPr>
              <a:t>vaenuliku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propagandaga</a:t>
            </a:r>
            <a:r>
              <a:rPr lang="en-US" sz="3000" dirty="0" smtClean="0">
                <a:solidFill>
                  <a:schemeClr val="bg1"/>
                </a:solidFill>
              </a:rPr>
              <a:t>?</a:t>
            </a:r>
            <a:endParaRPr lang="en-US" sz="600" dirty="0" smtClean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6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dirty="0" err="1" smtClean="0">
                <a:solidFill>
                  <a:schemeClr val="bg1"/>
                </a:solidFill>
              </a:rPr>
              <a:t>Eestis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kahjuks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ei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tegeleta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sotsiaalsete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konfliktide</a:t>
            </a:r>
            <a:r>
              <a:rPr lang="en-US" sz="3000" dirty="0" smtClean="0">
                <a:solidFill>
                  <a:schemeClr val="bg1"/>
                </a:solidFill>
              </a:rPr>
              <a:t> ja </a:t>
            </a:r>
            <a:r>
              <a:rPr lang="en-US" sz="3000" dirty="0" err="1" smtClean="0">
                <a:solidFill>
                  <a:schemeClr val="bg1"/>
                </a:solidFill>
              </a:rPr>
              <a:t>probleemide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kulu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väljaarvutamisega</a:t>
            </a:r>
            <a:r>
              <a:rPr lang="en-US" sz="3000" dirty="0" smtClean="0">
                <a:solidFill>
                  <a:schemeClr val="bg1"/>
                </a:solidFill>
              </a:rPr>
              <a:t>, see </a:t>
            </a:r>
            <a:r>
              <a:rPr lang="en-US" sz="3000" dirty="0" err="1" smtClean="0">
                <a:solidFill>
                  <a:schemeClr val="bg1"/>
                </a:solidFill>
              </a:rPr>
              <a:t>aga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tähendab</a:t>
            </a:r>
            <a:r>
              <a:rPr lang="en-US" sz="3000" dirty="0" smtClean="0">
                <a:solidFill>
                  <a:schemeClr val="bg1"/>
                </a:solidFill>
              </a:rPr>
              <a:t>, et </a:t>
            </a:r>
            <a:r>
              <a:rPr lang="en-US" sz="3000" dirty="0" err="1" smtClean="0">
                <a:solidFill>
                  <a:schemeClr val="bg1"/>
                </a:solidFill>
              </a:rPr>
              <a:t>puudub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võimalus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hinnata</a:t>
            </a:r>
            <a:r>
              <a:rPr lang="en-US" sz="3000" dirty="0" smtClean="0">
                <a:solidFill>
                  <a:schemeClr val="bg1"/>
                </a:solidFill>
              </a:rPr>
              <a:t>, </a:t>
            </a:r>
            <a:r>
              <a:rPr lang="en-US" sz="3000" dirty="0" err="1" smtClean="0">
                <a:solidFill>
                  <a:schemeClr val="bg1"/>
                </a:solidFill>
              </a:rPr>
              <a:t>kui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palju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aitaks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ühiskonna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parem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analüüs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smtClean="0">
                <a:solidFill>
                  <a:schemeClr val="bg1"/>
                </a:solidFill>
              </a:rPr>
              <a:t>ja </a:t>
            </a:r>
            <a:r>
              <a:rPr lang="en-US" sz="3000" dirty="0" err="1" smtClean="0">
                <a:solidFill>
                  <a:schemeClr val="bg1"/>
                </a:solidFill>
              </a:rPr>
              <a:t>tundmine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hilisemaid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kulusid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kokku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hoida</a:t>
            </a:r>
            <a:r>
              <a:rPr lang="en-US" sz="3000" dirty="0" smtClean="0">
                <a:solidFill>
                  <a:schemeClr val="bg1"/>
                </a:solidFill>
              </a:rPr>
              <a:t>. </a:t>
            </a:r>
            <a:r>
              <a:rPr lang="en-US" sz="3000" dirty="0" err="1" smtClean="0">
                <a:solidFill>
                  <a:schemeClr val="bg1"/>
                </a:solidFill>
              </a:rPr>
              <a:t>Rahvusvaheline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kogemus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näitab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aga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üheselt</a:t>
            </a:r>
            <a:r>
              <a:rPr lang="en-US" sz="3000" dirty="0" smtClean="0">
                <a:solidFill>
                  <a:schemeClr val="bg1"/>
                </a:solidFill>
              </a:rPr>
              <a:t>, et </a:t>
            </a:r>
            <a:r>
              <a:rPr lang="en-US" sz="3000" dirty="0" err="1" smtClean="0">
                <a:solidFill>
                  <a:schemeClr val="bg1"/>
                </a:solidFill>
              </a:rPr>
              <a:t>konfliktide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ärahoidmine</a:t>
            </a:r>
            <a:r>
              <a:rPr lang="en-US" sz="3000" dirty="0" smtClean="0">
                <a:solidFill>
                  <a:schemeClr val="bg1"/>
                </a:solidFill>
              </a:rPr>
              <a:t> ja </a:t>
            </a:r>
            <a:r>
              <a:rPr lang="en-US" sz="3000" dirty="0" err="1" smtClean="0">
                <a:solidFill>
                  <a:schemeClr val="bg1"/>
                </a:solidFill>
              </a:rPr>
              <a:t>teadmispõhine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lahendamine</a:t>
            </a:r>
            <a:r>
              <a:rPr lang="en-US" sz="3000" dirty="0" smtClean="0">
                <a:solidFill>
                  <a:schemeClr val="bg1"/>
                </a:solidFill>
              </a:rPr>
              <a:t> on </a:t>
            </a:r>
            <a:r>
              <a:rPr lang="en-US" sz="3000" dirty="0" err="1" smtClean="0">
                <a:solidFill>
                  <a:schemeClr val="bg1"/>
                </a:solidFill>
              </a:rPr>
              <a:t>riigile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oluliselt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odavam</a:t>
            </a:r>
            <a:r>
              <a:rPr lang="en-US" sz="3000" dirty="0" smtClean="0">
                <a:solidFill>
                  <a:schemeClr val="bg1"/>
                </a:solidFill>
              </a:rPr>
              <a:t>, </a:t>
            </a:r>
            <a:r>
              <a:rPr lang="en-US" sz="3000" dirty="0" err="1" smtClean="0">
                <a:solidFill>
                  <a:schemeClr val="bg1"/>
                </a:solidFill>
              </a:rPr>
              <a:t>kui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tagajärgede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kinni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maksmine</a:t>
            </a:r>
            <a:r>
              <a:rPr lang="en-US" sz="3000" dirty="0" smtClean="0">
                <a:solidFill>
                  <a:schemeClr val="bg1"/>
                </a:solidFill>
              </a:rPr>
              <a:t>.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49580" y="4430078"/>
            <a:ext cx="11338560" cy="1764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26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1002</Words>
  <Application>Microsoft Macintosh PowerPoint</Application>
  <PresentationFormat>Widescreen</PresentationFormat>
  <Paragraphs>48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Calibri Light</vt:lpstr>
      <vt:lpstr>Arial</vt:lpstr>
      <vt:lpstr>Office Theme</vt:lpstr>
      <vt:lpstr>Millist teadust me vajame?</vt:lpstr>
      <vt:lpstr>Ettekande põhiküsimused</vt:lpstr>
      <vt:lpstr>Mis on teadus?</vt:lpstr>
      <vt:lpstr>Stephen Jay Gould, “Siil, rebane ja tsensori roosk” (2003)</vt:lpstr>
      <vt:lpstr>Prof. Jaan Undusk (2016):</vt:lpstr>
      <vt:lpstr>Milleks on vaja humanitaar- ja sotsiaalteadusi?</vt:lpstr>
      <vt:lpstr>Prof. Jürgen Mittelstraß (1989):</vt:lpstr>
      <vt:lpstr>Prof. Martha Nussbaum (2010):</vt:lpstr>
      <vt:lpstr>Kui palju maksavad konfliktid ja sotsiaalsed probleemid Eestis ehk mis on humanitaar- ja sotsiaalteaduste hind?</vt:lpstr>
      <vt:lpstr>Konflktid maailmas maksavad aastas u. 14 triljonit dollarit</vt:lpstr>
      <vt:lpstr>PowerPoint Presentation</vt:lpstr>
      <vt:lpstr>PowerPoint Presentation</vt:lpstr>
      <vt:lpstr>Mida me kaitseme, kui me kaitseme Eestit ehk kuidas humanitaar- ja sotsiaalteadused kaitsevad eesti keelt ja kultuuri?</vt:lpstr>
      <vt:lpstr>Prof. Peeter Torop (2011):</vt:lpstr>
      <vt:lpstr>Kas kõiges öeldus on midagi uut?</vt:lpstr>
      <vt:lpstr>Jüri Ratas (10.01.2018):</vt:lpstr>
      <vt:lpstr>Juhan Parts (16.03.2004):</vt:lpstr>
      <vt:lpstr>Mart Laar (7.12.2000):</vt:lpstr>
      <vt:lpstr>Prof. Peeter Tarvel (1936):</vt:lpstr>
      <vt:lpstr>Tänu kuulamast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Marek Tamm</dc:creator>
  <cp:lastModifiedBy>Marek Tamm</cp:lastModifiedBy>
  <cp:revision>49</cp:revision>
  <dcterms:created xsi:type="dcterms:W3CDTF">2018-10-07T19:07:35Z</dcterms:created>
  <dcterms:modified xsi:type="dcterms:W3CDTF">2018-10-09T20:42:35Z</dcterms:modified>
</cp:coreProperties>
</file>