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handoutMasterIdLst>
    <p:handoutMasterId r:id="rId21"/>
  </p:handoutMasterIdLst>
  <p:sldIdLst>
    <p:sldId id="257" r:id="rId2"/>
    <p:sldId id="353" r:id="rId3"/>
    <p:sldId id="357" r:id="rId4"/>
    <p:sldId id="313" r:id="rId5"/>
    <p:sldId id="401" r:id="rId6"/>
    <p:sldId id="366" r:id="rId7"/>
    <p:sldId id="383" r:id="rId8"/>
    <p:sldId id="385" r:id="rId9"/>
    <p:sldId id="407" r:id="rId10"/>
    <p:sldId id="408" r:id="rId11"/>
    <p:sldId id="389" r:id="rId12"/>
    <p:sldId id="386" r:id="rId13"/>
    <p:sldId id="388" r:id="rId14"/>
    <p:sldId id="409" r:id="rId15"/>
    <p:sldId id="405" r:id="rId16"/>
    <p:sldId id="413" r:id="rId17"/>
    <p:sldId id="406" r:id="rId18"/>
    <p:sldId id="404" r:id="rId19"/>
    <p:sldId id="41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575A5D"/>
    <a:srgbClr val="F0F1F2"/>
    <a:srgbClr val="0000F0"/>
    <a:srgbClr val="A7A9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3" autoAdjust="0"/>
    <p:restoredTop sz="96412" autoAdjust="0"/>
  </p:normalViewPr>
  <p:slideViewPr>
    <p:cSldViewPr snapToGrid="0">
      <p:cViewPr varScale="1">
        <p:scale>
          <a:sx n="47" d="100"/>
          <a:sy n="47" d="100"/>
        </p:scale>
        <p:origin x="-1200" y="-1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sulling:Downloads:922017081x1g13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415856130308204"/>
          <c:y val="0.156758817740472"/>
          <c:w val="0.945407643077377"/>
          <c:h val="0.725689661926588"/>
        </c:manualLayout>
      </c:layout>
      <c:barChart>
        <c:barDir val="col"/>
        <c:grouping val="clustered"/>
        <c:varyColors val="0"/>
        <c:ser>
          <c:idx val="0"/>
          <c:order val="0"/>
          <c:tx>
            <c:strRef>
              <c:f>NewMkt_Sector_e!$C$13</c:f>
              <c:strCache>
                <c:ptCount val="1"/>
                <c:pt idx="0">
                  <c:v>Manufacturing industries</c:v>
                </c:pt>
              </c:strCache>
            </c:strRef>
          </c:tx>
          <c:spPr>
            <a:solidFill>
              <a:srgbClr val="006BB6"/>
            </a:solidFill>
            <a:ln w="25400">
              <a:noFill/>
            </a:ln>
          </c:spPr>
          <c:invertIfNegative val="0"/>
          <c:cat>
            <c:strRef>
              <c:f>NewMkt_Sector_e!$B$14:$B$46</c:f>
              <c:strCache>
                <c:ptCount val="33"/>
                <c:pt idx="0">
                  <c:v>IRL</c:v>
                </c:pt>
                <c:pt idx="1">
                  <c:v>AUT</c:v>
                </c:pt>
                <c:pt idx="2">
                  <c:v>BEL</c:v>
                </c:pt>
                <c:pt idx="3">
                  <c:v>FIN</c:v>
                </c:pt>
                <c:pt idx="4">
                  <c:v>LUX</c:v>
                </c:pt>
                <c:pt idx="5">
                  <c:v>NLD</c:v>
                </c:pt>
                <c:pt idx="6">
                  <c:v>NOR</c:v>
                </c:pt>
                <c:pt idx="7">
                  <c:v>FRA</c:v>
                </c:pt>
                <c:pt idx="8">
                  <c:v>SVN</c:v>
                </c:pt>
                <c:pt idx="9">
                  <c:v>CHE</c:v>
                </c:pt>
                <c:pt idx="10">
                  <c:v>SWE</c:v>
                </c:pt>
                <c:pt idx="11">
                  <c:v>DEU</c:v>
                </c:pt>
                <c:pt idx="12">
                  <c:v>AUS</c:v>
                </c:pt>
                <c:pt idx="13">
                  <c:v>ITA</c:v>
                </c:pt>
                <c:pt idx="14">
                  <c:v>GRC</c:v>
                </c:pt>
                <c:pt idx="15">
                  <c:v>TUR</c:v>
                </c:pt>
                <c:pt idx="16">
                  <c:v>CZE</c:v>
                </c:pt>
                <c:pt idx="17">
                  <c:v>PRT</c:v>
                </c:pt>
                <c:pt idx="18">
                  <c:v>NZL</c:v>
                </c:pt>
                <c:pt idx="19">
                  <c:v>USA</c:v>
                </c:pt>
                <c:pt idx="20">
                  <c:v>GBR</c:v>
                </c:pt>
                <c:pt idx="21">
                  <c:v>DNK</c:v>
                </c:pt>
                <c:pt idx="22">
                  <c:v>JPN</c:v>
                </c:pt>
                <c:pt idx="23">
                  <c:v>SVK</c:v>
                </c:pt>
                <c:pt idx="24">
                  <c:v>HUN</c:v>
                </c:pt>
                <c:pt idx="25">
                  <c:v>LVA</c:v>
                </c:pt>
                <c:pt idx="26">
                  <c:v>ESP</c:v>
                </c:pt>
                <c:pt idx="27">
                  <c:v>POL</c:v>
                </c:pt>
                <c:pt idx="28">
                  <c:v>KOR</c:v>
                </c:pt>
                <c:pt idx="29">
                  <c:v>BRA</c:v>
                </c:pt>
                <c:pt idx="30">
                  <c:v>RUS</c:v>
                </c:pt>
                <c:pt idx="31">
                  <c:v>CHL</c:v>
                </c:pt>
                <c:pt idx="32">
                  <c:v>EST</c:v>
                </c:pt>
              </c:strCache>
            </c:strRef>
          </c:cat>
          <c:val>
            <c:numRef>
              <c:f>NewMkt_Sector_e!$C$14:$C$46</c:f>
              <c:numCache>
                <c:formatCode>#\ #,#00</c:formatCode>
                <c:ptCount val="33"/>
                <c:pt idx="0">
                  <c:v>30.730478589421</c:v>
                </c:pt>
                <c:pt idx="1">
                  <c:v>28.138189776458</c:v>
                </c:pt>
                <c:pt idx="2">
                  <c:v>25.399933977836</c:v>
                </c:pt>
                <c:pt idx="3">
                  <c:v>24.484461225675</c:v>
                </c:pt>
                <c:pt idx="4">
                  <c:v>23.94822006472494</c:v>
                </c:pt>
                <c:pt idx="5">
                  <c:v>23.327239488117</c:v>
                </c:pt>
                <c:pt idx="6">
                  <c:v>22.96635086573</c:v>
                </c:pt>
                <c:pt idx="7">
                  <c:v>21.276166116982</c:v>
                </c:pt>
                <c:pt idx="8">
                  <c:v>21.238047307499</c:v>
                </c:pt>
                <c:pt idx="9">
                  <c:v>19.587789043436</c:v>
                </c:pt>
                <c:pt idx="10">
                  <c:v>18.917207535222</c:v>
                </c:pt>
                <c:pt idx="11">
                  <c:v>18.757921419518</c:v>
                </c:pt>
                <c:pt idx="12">
                  <c:v>17.965591056846</c:v>
                </c:pt>
                <c:pt idx="13">
                  <c:v>17.794689119171</c:v>
                </c:pt>
                <c:pt idx="14">
                  <c:v>17.266789482499</c:v>
                </c:pt>
                <c:pt idx="15">
                  <c:v>16.921752603119</c:v>
                </c:pt>
                <c:pt idx="16">
                  <c:v>16.601058198118</c:v>
                </c:pt>
                <c:pt idx="17">
                  <c:v>14.39850974488</c:v>
                </c:pt>
                <c:pt idx="18">
                  <c:v>12.870090634441</c:v>
                </c:pt>
                <c:pt idx="19">
                  <c:v>12.71025023431123</c:v>
                </c:pt>
                <c:pt idx="20">
                  <c:v>12.664203427941</c:v>
                </c:pt>
                <c:pt idx="21">
                  <c:v>11.807699118282</c:v>
                </c:pt>
                <c:pt idx="22">
                  <c:v>9.9483542762629</c:v>
                </c:pt>
                <c:pt idx="23">
                  <c:v>8.8277443393523</c:v>
                </c:pt>
                <c:pt idx="24">
                  <c:v>7.3523221551845</c:v>
                </c:pt>
                <c:pt idx="25">
                  <c:v>7.2830583026689</c:v>
                </c:pt>
                <c:pt idx="26">
                  <c:v>7.269511640046093</c:v>
                </c:pt>
                <c:pt idx="27">
                  <c:v>6.5567203044668</c:v>
                </c:pt>
                <c:pt idx="28" formatCode="#,#00">
                  <c:v>5.5370612634143</c:v>
                </c:pt>
                <c:pt idx="29">
                  <c:v>3.7688545437263</c:v>
                </c:pt>
                <c:pt idx="30">
                  <c:v>3.46556098768488</c:v>
                </c:pt>
                <c:pt idx="31">
                  <c:v>2.6805017238991</c:v>
                </c:pt>
                <c:pt idx="32">
                  <c:v>0.60790273556231</c:v>
                </c:pt>
              </c:numCache>
            </c:numRef>
          </c:val>
        </c:ser>
        <c:ser>
          <c:idx val="1"/>
          <c:order val="1"/>
          <c:tx>
            <c:strRef>
              <c:f>NewMkt_Sector_e!$D$13</c:f>
              <c:strCache>
                <c:ptCount val="1"/>
                <c:pt idx="0">
                  <c:v>Service industries</c:v>
                </c:pt>
              </c:strCache>
            </c:strRef>
          </c:tx>
          <c:spPr>
            <a:solidFill>
              <a:srgbClr val="7FA8D9"/>
            </a:solidFill>
            <a:ln w="25400">
              <a:noFill/>
            </a:ln>
          </c:spPr>
          <c:invertIfNegative val="0"/>
          <c:cat>
            <c:strRef>
              <c:f>NewMkt_Sector_e!$B$14:$B$46</c:f>
              <c:strCache>
                <c:ptCount val="33"/>
                <c:pt idx="0">
                  <c:v>IRL</c:v>
                </c:pt>
                <c:pt idx="1">
                  <c:v>AUT</c:v>
                </c:pt>
                <c:pt idx="2">
                  <c:v>BEL</c:v>
                </c:pt>
                <c:pt idx="3">
                  <c:v>FIN</c:v>
                </c:pt>
                <c:pt idx="4">
                  <c:v>LUX</c:v>
                </c:pt>
                <c:pt idx="5">
                  <c:v>NLD</c:v>
                </c:pt>
                <c:pt idx="6">
                  <c:v>NOR</c:v>
                </c:pt>
                <c:pt idx="7">
                  <c:v>FRA</c:v>
                </c:pt>
                <c:pt idx="8">
                  <c:v>SVN</c:v>
                </c:pt>
                <c:pt idx="9">
                  <c:v>CHE</c:v>
                </c:pt>
                <c:pt idx="10">
                  <c:v>SWE</c:v>
                </c:pt>
                <c:pt idx="11">
                  <c:v>DEU</c:v>
                </c:pt>
                <c:pt idx="12">
                  <c:v>AUS</c:v>
                </c:pt>
                <c:pt idx="13">
                  <c:v>ITA</c:v>
                </c:pt>
                <c:pt idx="14">
                  <c:v>GRC</c:v>
                </c:pt>
                <c:pt idx="15">
                  <c:v>TUR</c:v>
                </c:pt>
                <c:pt idx="16">
                  <c:v>CZE</c:v>
                </c:pt>
                <c:pt idx="17">
                  <c:v>PRT</c:v>
                </c:pt>
                <c:pt idx="18">
                  <c:v>NZL</c:v>
                </c:pt>
                <c:pt idx="19">
                  <c:v>USA</c:v>
                </c:pt>
                <c:pt idx="20">
                  <c:v>GBR</c:v>
                </c:pt>
                <c:pt idx="21">
                  <c:v>DNK</c:v>
                </c:pt>
                <c:pt idx="22">
                  <c:v>JPN</c:v>
                </c:pt>
                <c:pt idx="23">
                  <c:v>SVK</c:v>
                </c:pt>
                <c:pt idx="24">
                  <c:v>HUN</c:v>
                </c:pt>
                <c:pt idx="25">
                  <c:v>LVA</c:v>
                </c:pt>
                <c:pt idx="26">
                  <c:v>ESP</c:v>
                </c:pt>
                <c:pt idx="27">
                  <c:v>POL</c:v>
                </c:pt>
                <c:pt idx="28">
                  <c:v>KOR</c:v>
                </c:pt>
                <c:pt idx="29">
                  <c:v>BRA</c:v>
                </c:pt>
                <c:pt idx="30">
                  <c:v>RUS</c:v>
                </c:pt>
                <c:pt idx="31">
                  <c:v>CHL</c:v>
                </c:pt>
                <c:pt idx="32">
                  <c:v>EST</c:v>
                </c:pt>
              </c:strCache>
            </c:strRef>
          </c:cat>
          <c:val>
            <c:numRef>
              <c:f>NewMkt_Sector_e!$D$14:$D$46</c:f>
              <c:numCache>
                <c:formatCode>#\ #,#00</c:formatCode>
                <c:ptCount val="33"/>
                <c:pt idx="0">
                  <c:v>18.917141604559</c:v>
                </c:pt>
                <c:pt idx="1">
                  <c:v>18.168709444845</c:v>
                </c:pt>
                <c:pt idx="2">
                  <c:v>20.110328611773</c:v>
                </c:pt>
                <c:pt idx="3">
                  <c:v>18.439865433137</c:v>
                </c:pt>
                <c:pt idx="4">
                  <c:v>17.322834645669</c:v>
                </c:pt>
                <c:pt idx="5">
                  <c:v>17.074198988196</c:v>
                </c:pt>
                <c:pt idx="6">
                  <c:v>22.699271980586</c:v>
                </c:pt>
                <c:pt idx="7">
                  <c:v>16.826637001009</c:v>
                </c:pt>
                <c:pt idx="8">
                  <c:v>14.76814516129</c:v>
                </c:pt>
                <c:pt idx="9">
                  <c:v>11.138942968819</c:v>
                </c:pt>
                <c:pt idx="10">
                  <c:v>18.68732907930698</c:v>
                </c:pt>
                <c:pt idx="11">
                  <c:v>8.9795918367347</c:v>
                </c:pt>
                <c:pt idx="12">
                  <c:v>16.649035723004</c:v>
                </c:pt>
                <c:pt idx="13">
                  <c:v>12.2172057336</c:v>
                </c:pt>
                <c:pt idx="14">
                  <c:v>13.536243492191</c:v>
                </c:pt>
                <c:pt idx="15">
                  <c:v>13.510307244466</c:v>
                </c:pt>
                <c:pt idx="16">
                  <c:v>10.825088339129</c:v>
                </c:pt>
                <c:pt idx="17">
                  <c:v>14.962681312491</c:v>
                </c:pt>
                <c:pt idx="18">
                  <c:v>7.9054120906303</c:v>
                </c:pt>
                <c:pt idx="19">
                  <c:v>7.581736954385812</c:v>
                </c:pt>
                <c:pt idx="20">
                  <c:v>10.107674900294</c:v>
                </c:pt>
                <c:pt idx="21">
                  <c:v>12.402885122883</c:v>
                </c:pt>
                <c:pt idx="22">
                  <c:v>4.942734810871494</c:v>
                </c:pt>
                <c:pt idx="23">
                  <c:v>6.9473684210526</c:v>
                </c:pt>
                <c:pt idx="24">
                  <c:v>7.027486540096285</c:v>
                </c:pt>
                <c:pt idx="25">
                  <c:v>6.0136840952038</c:v>
                </c:pt>
                <c:pt idx="26">
                  <c:v>4.6702310702027</c:v>
                </c:pt>
                <c:pt idx="27">
                  <c:v>3.951916429833294</c:v>
                </c:pt>
                <c:pt idx="28">
                  <c:v>#N/A</c:v>
                </c:pt>
                <c:pt idx="29">
                  <c:v>7.6432975735795</c:v>
                </c:pt>
                <c:pt idx="30">
                  <c:v>2.043066922050032</c:v>
                </c:pt>
                <c:pt idx="31">
                  <c:v>1.4346265134056</c:v>
                </c:pt>
                <c:pt idx="32">
                  <c:v>1.3796909492274</c:v>
                </c:pt>
              </c:numCache>
            </c:numRef>
          </c:val>
        </c:ser>
        <c:dLbls>
          <c:showLegendKey val="0"/>
          <c:showVal val="0"/>
          <c:showCatName val="0"/>
          <c:showSerName val="0"/>
          <c:showPercent val="0"/>
          <c:showBubbleSize val="0"/>
        </c:dLbls>
        <c:gapWidth val="75"/>
        <c:axId val="-2147326200"/>
        <c:axId val="2141313608"/>
      </c:barChart>
      <c:lineChart>
        <c:grouping val="standard"/>
        <c:varyColors val="0"/>
        <c:ser>
          <c:idx val="2"/>
          <c:order val="2"/>
          <c:tx>
            <c:strRef>
              <c:f>NewMkt_Sector_e!$E$13</c:f>
              <c:strCache>
                <c:ptCount val="1"/>
                <c:pt idx="0">
                  <c:v>Manufacturing industries (2010-12)</c:v>
                </c:pt>
              </c:strCache>
            </c:strRef>
          </c:tx>
          <c:spPr>
            <a:ln>
              <a:noFill/>
            </a:ln>
          </c:spPr>
          <c:marker>
            <c:symbol val="diamond"/>
            <c:size val="7"/>
            <c:spPr>
              <a:solidFill>
                <a:schemeClr val="bg1"/>
              </a:solidFill>
              <a:ln w="6350">
                <a:solidFill>
                  <a:schemeClr val="tx1"/>
                </a:solidFill>
              </a:ln>
            </c:spPr>
          </c:marker>
          <c:cat>
            <c:strRef>
              <c:f>NewMkt_Sector_e!$B$14:$B$46</c:f>
              <c:strCache>
                <c:ptCount val="33"/>
                <c:pt idx="0">
                  <c:v>IRL</c:v>
                </c:pt>
                <c:pt idx="1">
                  <c:v>AUT</c:v>
                </c:pt>
                <c:pt idx="2">
                  <c:v>BEL</c:v>
                </c:pt>
                <c:pt idx="3">
                  <c:v>FIN</c:v>
                </c:pt>
                <c:pt idx="4">
                  <c:v>LUX</c:v>
                </c:pt>
                <c:pt idx="5">
                  <c:v>NLD</c:v>
                </c:pt>
                <c:pt idx="6">
                  <c:v>NOR</c:v>
                </c:pt>
                <c:pt idx="7">
                  <c:v>FRA</c:v>
                </c:pt>
                <c:pt idx="8">
                  <c:v>SVN</c:v>
                </c:pt>
                <c:pt idx="9">
                  <c:v>CHE</c:v>
                </c:pt>
                <c:pt idx="10">
                  <c:v>SWE</c:v>
                </c:pt>
                <c:pt idx="11">
                  <c:v>DEU</c:v>
                </c:pt>
                <c:pt idx="12">
                  <c:v>AUS</c:v>
                </c:pt>
                <c:pt idx="13">
                  <c:v>ITA</c:v>
                </c:pt>
                <c:pt idx="14">
                  <c:v>GRC</c:v>
                </c:pt>
                <c:pt idx="15">
                  <c:v>TUR</c:v>
                </c:pt>
                <c:pt idx="16">
                  <c:v>CZE</c:v>
                </c:pt>
                <c:pt idx="17">
                  <c:v>PRT</c:v>
                </c:pt>
                <c:pt idx="18">
                  <c:v>NZL</c:v>
                </c:pt>
                <c:pt idx="19">
                  <c:v>USA</c:v>
                </c:pt>
                <c:pt idx="20">
                  <c:v>GBR</c:v>
                </c:pt>
                <c:pt idx="21">
                  <c:v>DNK</c:v>
                </c:pt>
                <c:pt idx="22">
                  <c:v>JPN</c:v>
                </c:pt>
                <c:pt idx="23">
                  <c:v>SVK</c:v>
                </c:pt>
                <c:pt idx="24">
                  <c:v>HUN</c:v>
                </c:pt>
                <c:pt idx="25">
                  <c:v>LVA</c:v>
                </c:pt>
                <c:pt idx="26">
                  <c:v>ESP</c:v>
                </c:pt>
                <c:pt idx="27">
                  <c:v>POL</c:v>
                </c:pt>
                <c:pt idx="28">
                  <c:v>KOR</c:v>
                </c:pt>
                <c:pt idx="29">
                  <c:v>BRA</c:v>
                </c:pt>
                <c:pt idx="30">
                  <c:v>RUS</c:v>
                </c:pt>
                <c:pt idx="31">
                  <c:v>CHL</c:v>
                </c:pt>
                <c:pt idx="32">
                  <c:v>EST</c:v>
                </c:pt>
              </c:strCache>
            </c:strRef>
          </c:cat>
          <c:val>
            <c:numRef>
              <c:f>NewMkt_Sector_e!$E$14:$E$46</c:f>
              <c:numCache>
                <c:formatCode>#\ #,#00</c:formatCode>
                <c:ptCount val="33"/>
                <c:pt idx="0">
                  <c:v>24.068767908309</c:v>
                </c:pt>
                <c:pt idx="1">
                  <c:v>21.752404213097</c:v>
                </c:pt>
                <c:pt idx="2">
                  <c:v>24.819064430715</c:v>
                </c:pt>
                <c:pt idx="3">
                  <c:v>22.88401253918498</c:v>
                </c:pt>
                <c:pt idx="4">
                  <c:v>23.151125401929</c:v>
                </c:pt>
                <c:pt idx="5">
                  <c:v>23.839921433833</c:v>
                </c:pt>
                <c:pt idx="6">
                  <c:v>17.817589576547</c:v>
                </c:pt>
                <c:pt idx="7">
                  <c:v>19.432749110611</c:v>
                </c:pt>
                <c:pt idx="8">
                  <c:v>#N/A</c:v>
                </c:pt>
                <c:pt idx="9">
                  <c:v>15.406269</c:v>
                </c:pt>
                <c:pt idx="10">
                  <c:v>18.680986235063</c:v>
                </c:pt>
                <c:pt idx="11">
                  <c:v>19.09231205316394</c:v>
                </c:pt>
                <c:pt idx="12">
                  <c:v>10.841283607979</c:v>
                </c:pt>
                <c:pt idx="13">
                  <c:v>18.75504399021</c:v>
                </c:pt>
                <c:pt idx="14">
                  <c:v>14.708089449197</c:v>
                </c:pt>
                <c:pt idx="15">
                  <c:v>11.655186232909</c:v>
                </c:pt>
                <c:pt idx="16">
                  <c:v>16.442072103605</c:v>
                </c:pt>
                <c:pt idx="17">
                  <c:v>13.44462215114</c:v>
                </c:pt>
                <c:pt idx="18">
                  <c:v>#N/A</c:v>
                </c:pt>
                <c:pt idx="19">
                  <c:v>#N/A</c:v>
                </c:pt>
                <c:pt idx="20">
                  <c:v>15.181616502765</c:v>
                </c:pt>
                <c:pt idx="21">
                  <c:v>13.6606442511</c:v>
                </c:pt>
                <c:pt idx="22">
                  <c:v>12.684836343103</c:v>
                </c:pt>
                <c:pt idx="23">
                  <c:v>9.3182494790116</c:v>
                </c:pt>
                <c:pt idx="24">
                  <c:v>6.7743687211512</c:v>
                </c:pt>
                <c:pt idx="25">
                  <c:v>9.9352051835853</c:v>
                </c:pt>
                <c:pt idx="26">
                  <c:v>6.7807486631016</c:v>
                </c:pt>
                <c:pt idx="27">
                  <c:v>6.0186016447014</c:v>
                </c:pt>
                <c:pt idx="28">
                  <c:v>5.375154551961991</c:v>
                </c:pt>
                <c:pt idx="29">
                  <c:v>3.6630231812303</c:v>
                </c:pt>
                <c:pt idx="30">
                  <c:v>#N/A</c:v>
                </c:pt>
                <c:pt idx="31">
                  <c:v>8.547678973373586</c:v>
                </c:pt>
                <c:pt idx="32">
                  <c:v>#N/A</c:v>
                </c:pt>
              </c:numCache>
            </c:numRef>
          </c:val>
          <c:smooth val="0"/>
        </c:ser>
        <c:dLbls>
          <c:showLegendKey val="0"/>
          <c:showVal val="0"/>
          <c:showCatName val="0"/>
          <c:showSerName val="0"/>
          <c:showPercent val="0"/>
          <c:showBubbleSize val="0"/>
        </c:dLbls>
        <c:marker val="1"/>
        <c:smooth val="0"/>
        <c:axId val="-2147326200"/>
        <c:axId val="2141313608"/>
      </c:lineChart>
      <c:catAx>
        <c:axId val="-2147326200"/>
        <c:scaling>
          <c:orientation val="minMax"/>
        </c:scaling>
        <c:delete val="0"/>
        <c:axPos val="b"/>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2700000" vert="horz"/>
          <a:lstStyle/>
          <a:p>
            <a:pPr>
              <a:defRPr sz="800" b="0" i="0" u="none" strike="noStrike" baseline="0">
                <a:solidFill>
                  <a:srgbClr val="000000"/>
                </a:solidFill>
                <a:latin typeface="Arial Narrow"/>
                <a:ea typeface="Arial Narrow"/>
                <a:cs typeface="Arial Narrow"/>
              </a:defRPr>
            </a:pPr>
            <a:endParaRPr lang="en-US"/>
          </a:p>
        </c:txPr>
        <c:crossAx val="2141313608"/>
        <c:crosses val="autoZero"/>
        <c:auto val="1"/>
        <c:lblAlgn val="ctr"/>
        <c:lblOffset val="0"/>
        <c:tickLblSkip val="1"/>
        <c:noMultiLvlLbl val="0"/>
      </c:catAx>
      <c:valAx>
        <c:axId val="2141313608"/>
        <c:scaling>
          <c:orientation val="minMax"/>
        </c:scaling>
        <c:delete val="0"/>
        <c:axPos val="l"/>
        <c:majorGridlines>
          <c:spPr>
            <a:ln w="9525" cmpd="sng">
              <a:solidFill>
                <a:srgbClr val="FFFFFF"/>
              </a:solidFill>
              <a:prstDash val="solid"/>
            </a:ln>
          </c:spPr>
        </c:majorGridlines>
        <c:title>
          <c:tx>
            <c:rich>
              <a:bodyPr rot="0" vert="horz"/>
              <a:lstStyle/>
              <a:p>
                <a:pPr algn="ctr">
                  <a:defRPr sz="800" b="0" i="0" u="none" strike="noStrike" baseline="0">
                    <a:solidFill>
                      <a:srgbClr val="000000"/>
                    </a:solidFill>
                    <a:latin typeface="Arial Narrow"/>
                    <a:ea typeface="Arial Narrow"/>
                    <a:cs typeface="Arial Narrow"/>
                  </a:defRPr>
                </a:pPr>
                <a:r>
                  <a:rPr lang="en-GB"/>
                  <a:t>%</a:t>
                </a:r>
              </a:p>
            </c:rich>
          </c:tx>
          <c:layout>
            <c:manualLayout>
              <c:xMode val="edge"/>
              <c:yMode val="edge"/>
              <c:x val="0.0107890534662188"/>
              <c:y val="0.0692046271993779"/>
            </c:manualLayout>
          </c:layout>
          <c:overlay val="0"/>
        </c:title>
        <c:numFmt formatCode="General"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0" vert="horz"/>
          <a:lstStyle/>
          <a:p>
            <a:pPr>
              <a:defRPr sz="800" b="0" i="0" u="none" strike="noStrike" baseline="0">
                <a:solidFill>
                  <a:srgbClr val="000000"/>
                </a:solidFill>
                <a:latin typeface="Arial Narrow"/>
                <a:ea typeface="Arial Narrow"/>
                <a:cs typeface="Arial Narrow"/>
              </a:defRPr>
            </a:pPr>
            <a:endParaRPr lang="en-US"/>
          </a:p>
        </c:txPr>
        <c:crossAx val="-2147326200"/>
        <c:crosses val="autoZero"/>
        <c:crossBetween val="between"/>
      </c:valAx>
      <c:spPr>
        <a:solidFill>
          <a:srgbClr val="EAEAEA"/>
        </a:solidFill>
        <a:ln w="3175" cmpd="sng">
          <a:solidFill>
            <a:schemeClr val="tx1"/>
          </a:solidFill>
        </a:ln>
      </c:spPr>
    </c:plotArea>
    <c:legend>
      <c:legendPos val="t"/>
      <c:legendEntry>
        <c:idx val="0"/>
        <c:txPr>
          <a:bodyPr/>
          <a:lstStyle/>
          <a:p>
            <a:pPr>
              <a:defRPr sz="620" b="0" i="0" u="none" strike="noStrike" baseline="0">
                <a:solidFill>
                  <a:srgbClr val="000000"/>
                </a:solidFill>
                <a:latin typeface="Arial Narrow"/>
                <a:ea typeface="Arial Narrow"/>
                <a:cs typeface="Arial Narrow"/>
              </a:defRPr>
            </a:pPr>
            <a:endParaRPr lang="en-US"/>
          </a:p>
        </c:txPr>
      </c:legendEntry>
      <c:legendEntry>
        <c:idx val="1"/>
        <c:txPr>
          <a:bodyPr/>
          <a:lstStyle/>
          <a:p>
            <a:pPr>
              <a:defRPr sz="620" b="0" i="0" u="none" strike="noStrike" baseline="0">
                <a:solidFill>
                  <a:srgbClr val="000000"/>
                </a:solidFill>
                <a:latin typeface="Arial Narrow"/>
                <a:ea typeface="Arial Narrow"/>
                <a:cs typeface="Arial Narrow"/>
              </a:defRPr>
            </a:pPr>
            <a:endParaRPr lang="en-US"/>
          </a:p>
        </c:txPr>
      </c:legendEntry>
      <c:layout>
        <c:manualLayout>
          <c:xMode val="edge"/>
          <c:yMode val="edge"/>
          <c:x val="0.0432602830240625"/>
          <c:y val="0.0199206765820939"/>
          <c:w val="0.942064680726098"/>
          <c:h val="0.0794497909983474"/>
        </c:manualLayout>
      </c:layout>
      <c:overlay val="1"/>
      <c:spPr>
        <a:solidFill>
          <a:srgbClr val="EAEAEA"/>
        </a:solidFill>
        <a:ln w="25400">
          <a:noFill/>
        </a:ln>
      </c:spPr>
      <c:txPr>
        <a:bodyPr/>
        <a:lstStyle/>
        <a:p>
          <a:pPr>
            <a:defRPr sz="620" b="0" i="0" u="none" strike="noStrike" baseline="0">
              <a:solidFill>
                <a:srgbClr val="000000"/>
              </a:solidFill>
              <a:latin typeface="Arial Narrow"/>
              <a:ea typeface="Arial Narrow"/>
              <a:cs typeface="Arial Narrow"/>
            </a:defRPr>
          </a:pPr>
          <a:endParaRPr lang="en-US"/>
        </a:p>
      </c:txPr>
    </c:legend>
    <c:plotVisOnly val="1"/>
    <c:dispBlanksAs val="gap"/>
    <c:showDLblsOverMax val="1"/>
  </c:chart>
  <c:spPr>
    <a:noFill/>
    <a:ln w="9525">
      <a:noFill/>
    </a:ln>
    <a:extLst>
      <a:ext uri="{909E8E84-426E-40dd-AFC4-6F175D3DCCD1}">
        <a14:hiddenFill xmlns:a14="http://schemas.microsoft.com/office/drawing/2010/main">
          <a:solidFill>
            <a:srgbClr val="FFFFFF"/>
          </a:solidFill>
        </a14:hiddenFill>
      </a:ext>
    </a:extLst>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EEC46B-2097-7343-BA5E-CB8825E51423}" type="datetimeFigureOut">
              <a:rPr lang="en-US" smtClean="0"/>
              <a:t>07/10/18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BE2CC5-1982-B74E-A4F7-1165780C0F7A}" type="slidenum">
              <a:rPr lang="en-US" smtClean="0"/>
              <a:t>‹#›</a:t>
            </a:fld>
            <a:endParaRPr lang="en-US"/>
          </a:p>
        </p:txBody>
      </p:sp>
    </p:spTree>
    <p:extLst>
      <p:ext uri="{BB962C8B-B14F-4D97-AF65-F5344CB8AC3E}">
        <p14:creationId xmlns:p14="http://schemas.microsoft.com/office/powerpoint/2010/main" val="11652133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vaslaidi pealkiri">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903445"/>
            <a:ext cx="12192000" cy="1698170"/>
          </a:xfrm>
        </p:spPr>
        <p:txBody>
          <a:bodyPr anchor="b"/>
          <a:lstStyle>
            <a:lvl1pPr algn="ctr">
              <a:defRPr sz="7000">
                <a:latin typeface="Aino Headline" panose="020B0605040201020504" pitchFamily="34" charset="0"/>
              </a:defRPr>
            </a:lvl1pPr>
          </a:lstStyle>
          <a:p>
            <a:r>
              <a:rPr lang="en-US" dirty="0" err="1"/>
              <a:t>Avaslaidi</a:t>
            </a:r>
            <a:r>
              <a:rPr lang="en-US" dirty="0"/>
              <a:t> </a:t>
            </a:r>
            <a:r>
              <a:rPr lang="en-US" dirty="0" err="1"/>
              <a:t>pealkiri</a:t>
            </a:r>
            <a:endParaRPr lang="en-GB" dirty="0"/>
          </a:p>
        </p:txBody>
      </p:sp>
      <p:sp>
        <p:nvSpPr>
          <p:cNvPr id="3" name="Subtitle 2"/>
          <p:cNvSpPr>
            <a:spLocks noGrp="1"/>
          </p:cNvSpPr>
          <p:nvPr>
            <p:ph type="subTitle" idx="1" hasCustomPrompt="1"/>
          </p:nvPr>
        </p:nvSpPr>
        <p:spPr>
          <a:xfrm>
            <a:off x="1524000" y="3788229"/>
            <a:ext cx="9144000" cy="1469571"/>
          </a:xfrm>
        </p:spPr>
        <p:txBody>
          <a:bodyPr/>
          <a:lstStyle>
            <a:lvl1pPr marL="0" indent="0" algn="ctr">
              <a:buNone/>
              <a:defRPr sz="3000" b="0">
                <a:solidFill>
                  <a:schemeClr val="tx1"/>
                </a:solidFill>
                <a:latin typeface="Aino" panose="020B06050402010205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Väike</a:t>
            </a:r>
            <a:r>
              <a:rPr lang="en-US" dirty="0"/>
              <a:t> </a:t>
            </a:r>
            <a:r>
              <a:rPr lang="en-US" dirty="0" err="1"/>
              <a:t>alapealkiri</a:t>
            </a:r>
            <a:endParaRPr lang="en-GB" dirty="0"/>
          </a:p>
        </p:txBody>
      </p:sp>
    </p:spTree>
    <p:extLst>
      <p:ext uri="{BB962C8B-B14F-4D97-AF65-F5344CB8AC3E}">
        <p14:creationId xmlns:p14="http://schemas.microsoft.com/office/powerpoint/2010/main" val="2682285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ealkiri + Sisu + Foto">
    <p:bg>
      <p:bgPr>
        <a:solidFill>
          <a:srgbClr val="0000F0"/>
        </a:solidFill>
        <a:effectLst/>
      </p:bgPr>
    </p:bg>
    <p:spTree>
      <p:nvGrpSpPr>
        <p:cNvPr id="1" name=""/>
        <p:cNvGrpSpPr/>
        <p:nvPr/>
      </p:nvGrpSpPr>
      <p:grpSpPr>
        <a:xfrm>
          <a:off x="0" y="0"/>
          <a:ext cx="0" cy="0"/>
          <a:chOff x="0" y="0"/>
          <a:chExt cx="0" cy="0"/>
        </a:xfrm>
      </p:grpSpPr>
      <p:sp>
        <p:nvSpPr>
          <p:cNvPr id="8" name="Content Placeholder 2"/>
          <p:cNvSpPr>
            <a:spLocks noGrp="1"/>
          </p:cNvSpPr>
          <p:nvPr>
            <p:ph idx="10" hasCustomPrompt="1"/>
          </p:nvPr>
        </p:nvSpPr>
        <p:spPr>
          <a:xfrm>
            <a:off x="720000" y="3041779"/>
            <a:ext cx="4971673" cy="3079200"/>
          </a:xfrm>
        </p:spPr>
        <p:txBody>
          <a:bodyPr/>
          <a:lstStyle>
            <a:lvl1pPr>
              <a:buClr>
                <a:schemeClr val="bg1"/>
              </a:buClr>
              <a:defRPr sz="2000">
                <a:solidFill>
                  <a:schemeClr val="bg1"/>
                </a:solidFill>
                <a:latin typeface="+mn-lt"/>
              </a:defRPr>
            </a:lvl1pPr>
          </a:lstStyle>
          <a:p>
            <a:pPr lvl="0"/>
            <a:r>
              <a:rPr lang="sv-SE" dirty="0"/>
              <a:t>sisufakt 1</a:t>
            </a:r>
          </a:p>
          <a:p>
            <a:pPr lvl="0"/>
            <a:r>
              <a:rPr lang="sv-SE" dirty="0"/>
              <a:t>sisufakt 2</a:t>
            </a:r>
          </a:p>
          <a:p>
            <a:pPr lvl="0"/>
            <a:r>
              <a:rPr lang="sv-SE" dirty="0"/>
              <a:t>sisufakt 3</a:t>
            </a:r>
          </a:p>
          <a:p>
            <a:pPr lvl="0"/>
            <a:r>
              <a:rPr lang="sv-SE" dirty="0"/>
              <a:t>sisufakt 4</a:t>
            </a:r>
          </a:p>
          <a:p>
            <a:pPr lvl="0"/>
            <a:r>
              <a:rPr lang="sv-SE" dirty="0"/>
              <a:t>sisufakt 5</a:t>
            </a:r>
            <a:endParaRPr lang="en-GB" dirty="0"/>
          </a:p>
        </p:txBody>
      </p:sp>
      <p:sp>
        <p:nvSpPr>
          <p:cNvPr id="9" name="Title 1"/>
          <p:cNvSpPr>
            <a:spLocks noGrp="1"/>
          </p:cNvSpPr>
          <p:nvPr>
            <p:ph type="title" hasCustomPrompt="1"/>
          </p:nvPr>
        </p:nvSpPr>
        <p:spPr>
          <a:xfrm>
            <a:off x="720000" y="720000"/>
            <a:ext cx="4971673" cy="1957886"/>
          </a:xfrm>
        </p:spPr>
        <p:txBody>
          <a:bodyPr/>
          <a:lstStyle>
            <a:lvl1pPr>
              <a:defRPr>
                <a:solidFill>
                  <a:schemeClr val="bg1"/>
                </a:solidFill>
              </a:defRPr>
            </a:lvl1pPr>
          </a:lstStyle>
          <a:p>
            <a:r>
              <a:rPr lang="en-US" dirty="0" err="1"/>
              <a:t>Oluline</a:t>
            </a:r>
            <a:r>
              <a:rPr lang="en-US" dirty="0"/>
              <a:t> </a:t>
            </a:r>
            <a:r>
              <a:rPr lang="en-US" dirty="0" err="1"/>
              <a:t>tekstilõik</a:t>
            </a:r>
            <a:r>
              <a:rPr lang="en-US" dirty="0"/>
              <a:t> </a:t>
            </a:r>
            <a:r>
              <a:rPr lang="en-US" dirty="0" err="1"/>
              <a:t>kestab</a:t>
            </a:r>
            <a:r>
              <a:rPr lang="en-US" dirty="0"/>
              <a:t> </a:t>
            </a:r>
            <a:r>
              <a:rPr lang="en-US" dirty="0" err="1"/>
              <a:t>paar</a:t>
            </a:r>
            <a:r>
              <a:rPr lang="en-US" dirty="0"/>
              <a:t> </a:t>
            </a:r>
            <a:r>
              <a:rPr lang="en-US" dirty="0" err="1"/>
              <a:t>rida</a:t>
            </a:r>
            <a:r>
              <a:rPr lang="en-US" dirty="0"/>
              <a:t> </a:t>
            </a:r>
            <a:r>
              <a:rPr lang="en-US" dirty="0" err="1"/>
              <a:t>veel</a:t>
            </a:r>
            <a:r>
              <a:rPr lang="et-EE" dirty="0"/>
              <a:t> </a:t>
            </a:r>
            <a:r>
              <a:rPr lang="en-US" dirty="0"/>
              <a:t>ja </a:t>
            </a:r>
            <a:r>
              <a:rPr lang="en-US" dirty="0" err="1"/>
              <a:t>siis</a:t>
            </a:r>
            <a:r>
              <a:rPr lang="en-US" dirty="0"/>
              <a:t> </a:t>
            </a:r>
            <a:r>
              <a:rPr lang="en-US" dirty="0" err="1"/>
              <a:t>sisu</a:t>
            </a:r>
            <a:r>
              <a:rPr lang="en-US" dirty="0"/>
              <a:t>.</a:t>
            </a:r>
            <a:endParaRPr lang="en-GB" dirty="0"/>
          </a:p>
        </p:txBody>
      </p:sp>
      <p:sp>
        <p:nvSpPr>
          <p:cNvPr id="5" name="Picture Placeholder 4"/>
          <p:cNvSpPr>
            <a:spLocks noGrp="1"/>
          </p:cNvSpPr>
          <p:nvPr>
            <p:ph type="pic" sz="quarter" idx="11" hasCustomPrompt="1"/>
          </p:nvPr>
        </p:nvSpPr>
        <p:spPr>
          <a:xfrm>
            <a:off x="6092890" y="0"/>
            <a:ext cx="6099109" cy="6858000"/>
          </a:xfrm>
          <a:solidFill>
            <a:srgbClr val="F0F1F2"/>
          </a:solidFill>
        </p:spPr>
        <p:txBody>
          <a:bodyPr tIns="2880000" anchor="t"/>
          <a:lstStyle>
            <a:lvl1pPr marL="0" indent="0" algn="ctr">
              <a:buNone/>
              <a:defRPr sz="1600">
                <a:solidFill>
                  <a:srgbClr val="575A5D"/>
                </a:solidFill>
              </a:defRPr>
            </a:lvl1pPr>
          </a:lstStyle>
          <a:p>
            <a:r>
              <a:rPr lang="et-EE" dirty="0" err="1"/>
              <a:t>Click</a:t>
            </a:r>
            <a:r>
              <a:rPr lang="et-EE" dirty="0"/>
              <a:t> </a:t>
            </a:r>
            <a:r>
              <a:rPr lang="et-EE" dirty="0" err="1"/>
              <a:t>icon</a:t>
            </a:r>
            <a:r>
              <a:rPr lang="et-EE" dirty="0"/>
              <a:t> </a:t>
            </a:r>
            <a:r>
              <a:rPr lang="et-EE" dirty="0" err="1"/>
              <a:t>to</a:t>
            </a:r>
            <a:r>
              <a:rPr lang="et-EE" dirty="0"/>
              <a:t> </a:t>
            </a:r>
            <a:r>
              <a:rPr lang="et-EE" dirty="0" err="1"/>
              <a:t>add</a:t>
            </a:r>
            <a:r>
              <a:rPr lang="et-EE" dirty="0"/>
              <a:t> </a:t>
            </a:r>
            <a:r>
              <a:rPr lang="et-EE" dirty="0" err="1"/>
              <a:t>pictures</a:t>
            </a:r>
            <a:endParaRPr lang="en-GB" dirty="0"/>
          </a:p>
        </p:txBody>
      </p:sp>
    </p:spTree>
    <p:extLst>
      <p:ext uri="{BB962C8B-B14F-4D97-AF65-F5344CB8AC3E}">
        <p14:creationId xmlns:p14="http://schemas.microsoft.com/office/powerpoint/2010/main" val="3653468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ealkiri +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0"/>
            <a:ext cx="4850376" cy="6858000"/>
          </a:xfrm>
        </p:spPr>
        <p:txBody>
          <a:bodyPr anchor="ctr"/>
          <a:lstStyle>
            <a:lvl1pPr>
              <a:lnSpc>
                <a:spcPct val="110000"/>
              </a:lnSpc>
              <a:defRPr sz="7400">
                <a:solidFill>
                  <a:srgbClr val="0000F0"/>
                </a:solidFill>
              </a:defRPr>
            </a:lvl1pPr>
          </a:lstStyle>
          <a:p>
            <a:r>
              <a:rPr lang="en-US" dirty="0" err="1"/>
              <a:t>Pealkiri</a:t>
            </a:r>
            <a:r>
              <a:rPr lang="en-US" dirty="0"/>
              <a:t/>
            </a:r>
            <a:br>
              <a:rPr lang="en-US" dirty="0"/>
            </a:br>
            <a:r>
              <a:rPr lang="en-US" dirty="0"/>
              <a:t>ja </a:t>
            </a:r>
            <a:r>
              <a:rPr lang="en-US" dirty="0" err="1"/>
              <a:t>infogr</a:t>
            </a:r>
            <a:r>
              <a:rPr lang="en-US" dirty="0"/>
              <a:t>.</a:t>
            </a:r>
            <a:endParaRPr lang="en-GB" dirty="0"/>
          </a:p>
        </p:txBody>
      </p:sp>
      <p:sp>
        <p:nvSpPr>
          <p:cNvPr id="5" name="Chart Placeholder 4"/>
          <p:cNvSpPr>
            <a:spLocks noGrp="1"/>
          </p:cNvSpPr>
          <p:nvPr>
            <p:ph type="chart" sz="quarter" idx="10"/>
          </p:nvPr>
        </p:nvSpPr>
        <p:spPr>
          <a:xfrm>
            <a:off x="6083559" y="755781"/>
            <a:ext cx="5355966" cy="5365620"/>
          </a:xfrm>
        </p:spPr>
        <p:txBody>
          <a:bodyPr tIns="2088000"/>
          <a:lstStyle>
            <a:lvl1pPr marL="0" indent="0" algn="ctr">
              <a:buNone/>
              <a:defRPr sz="1600">
                <a:solidFill>
                  <a:srgbClr val="575A5D"/>
                </a:solidFill>
              </a:defRPr>
            </a:lvl1pPr>
          </a:lstStyle>
          <a:p>
            <a:r>
              <a:rPr lang="et-EE" dirty="0" err="1"/>
              <a:t>Click</a:t>
            </a:r>
            <a:r>
              <a:rPr lang="et-EE" dirty="0"/>
              <a:t> </a:t>
            </a:r>
            <a:r>
              <a:rPr lang="et-EE" dirty="0" err="1"/>
              <a:t>icon</a:t>
            </a:r>
            <a:r>
              <a:rPr lang="et-EE" dirty="0"/>
              <a:t> </a:t>
            </a:r>
            <a:r>
              <a:rPr lang="et-EE" dirty="0" err="1"/>
              <a:t>to</a:t>
            </a:r>
            <a:r>
              <a:rPr lang="et-EE" dirty="0"/>
              <a:t> </a:t>
            </a:r>
            <a:r>
              <a:rPr lang="et-EE" dirty="0" err="1"/>
              <a:t>add</a:t>
            </a:r>
            <a:r>
              <a:rPr lang="et-EE" dirty="0"/>
              <a:t> </a:t>
            </a:r>
            <a:r>
              <a:rPr lang="et-EE" dirty="0" err="1"/>
              <a:t>chart</a:t>
            </a:r>
            <a:endParaRPr lang="en-GB" dirty="0"/>
          </a:p>
        </p:txBody>
      </p:sp>
    </p:spTree>
    <p:extLst>
      <p:ext uri="{BB962C8B-B14F-4D97-AF65-F5344CB8AC3E}">
        <p14:creationId xmlns:p14="http://schemas.microsoft.com/office/powerpoint/2010/main" val="3515448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ealkiri + Chart negatiiv">
    <p:bg>
      <p:bgPr>
        <a:solidFill>
          <a:srgbClr val="0000F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0"/>
            <a:ext cx="4850376" cy="6858000"/>
          </a:xfrm>
        </p:spPr>
        <p:txBody>
          <a:bodyPr anchor="ctr"/>
          <a:lstStyle>
            <a:lvl1pPr>
              <a:lnSpc>
                <a:spcPct val="110000"/>
              </a:lnSpc>
              <a:defRPr sz="7400">
                <a:solidFill>
                  <a:schemeClr val="bg1"/>
                </a:solidFill>
              </a:defRPr>
            </a:lvl1pPr>
          </a:lstStyle>
          <a:p>
            <a:r>
              <a:rPr lang="en-US" dirty="0" err="1"/>
              <a:t>Pealkiri</a:t>
            </a:r>
            <a:r>
              <a:rPr lang="en-US" dirty="0"/>
              <a:t/>
            </a:r>
            <a:br>
              <a:rPr lang="en-US" dirty="0"/>
            </a:br>
            <a:r>
              <a:rPr lang="en-US" dirty="0"/>
              <a:t>ja </a:t>
            </a:r>
            <a:r>
              <a:rPr lang="en-US" dirty="0" err="1"/>
              <a:t>infogr</a:t>
            </a:r>
            <a:r>
              <a:rPr lang="en-US" dirty="0"/>
              <a:t>.</a:t>
            </a:r>
            <a:endParaRPr lang="en-GB" dirty="0"/>
          </a:p>
        </p:txBody>
      </p:sp>
      <p:sp>
        <p:nvSpPr>
          <p:cNvPr id="5" name="Chart Placeholder 4"/>
          <p:cNvSpPr>
            <a:spLocks noGrp="1"/>
          </p:cNvSpPr>
          <p:nvPr>
            <p:ph type="chart" sz="quarter" idx="10"/>
          </p:nvPr>
        </p:nvSpPr>
        <p:spPr>
          <a:xfrm>
            <a:off x="6083559" y="755781"/>
            <a:ext cx="5355966" cy="5365620"/>
          </a:xfrm>
        </p:spPr>
        <p:txBody>
          <a:bodyPr tIns="2088000"/>
          <a:lstStyle>
            <a:lvl1pPr marL="0" indent="0" algn="ctr">
              <a:buNone/>
              <a:defRPr sz="1600">
                <a:solidFill>
                  <a:schemeClr val="bg1"/>
                </a:solidFill>
              </a:defRPr>
            </a:lvl1pPr>
          </a:lstStyle>
          <a:p>
            <a:r>
              <a:rPr lang="et-EE" dirty="0" err="1"/>
              <a:t>Click</a:t>
            </a:r>
            <a:r>
              <a:rPr lang="et-EE" dirty="0"/>
              <a:t> </a:t>
            </a:r>
            <a:r>
              <a:rPr lang="et-EE" dirty="0" err="1"/>
              <a:t>icon</a:t>
            </a:r>
            <a:r>
              <a:rPr lang="et-EE" dirty="0"/>
              <a:t> </a:t>
            </a:r>
            <a:r>
              <a:rPr lang="et-EE" dirty="0" err="1"/>
              <a:t>to</a:t>
            </a:r>
            <a:r>
              <a:rPr lang="et-EE" dirty="0"/>
              <a:t> </a:t>
            </a:r>
            <a:r>
              <a:rPr lang="et-EE" dirty="0" err="1"/>
              <a:t>add</a:t>
            </a:r>
            <a:r>
              <a:rPr lang="et-EE" dirty="0"/>
              <a:t> </a:t>
            </a:r>
            <a:r>
              <a:rPr lang="et-EE" dirty="0" err="1"/>
              <a:t>chart</a:t>
            </a:r>
            <a:endParaRPr lang="en-GB" dirty="0"/>
          </a:p>
        </p:txBody>
      </p:sp>
    </p:spTree>
    <p:extLst>
      <p:ext uri="{BB962C8B-B14F-4D97-AF65-F5344CB8AC3E}">
        <p14:creationId xmlns:p14="http://schemas.microsoft.com/office/powerpoint/2010/main" val="3635375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txBox="1">
            <a:spLocks/>
          </p:cNvSpPr>
          <p:nvPr userDrawn="1"/>
        </p:nvSpPr>
        <p:spPr>
          <a:xfrm>
            <a:off x="403774" y="6356351"/>
            <a:ext cx="350607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Innovation Perspectives 2018</a:t>
            </a:r>
          </a:p>
        </p:txBody>
      </p:sp>
      <p:sp>
        <p:nvSpPr>
          <p:cNvPr id="8" name="TextBox 7">
            <a:extLst>
              <a:ext uri="{FF2B5EF4-FFF2-40B4-BE49-F238E27FC236}">
                <a16:creationId xmlns:a16="http://schemas.microsoft.com/office/drawing/2014/main" xmlns="" id="{DADE35D7-FEE9-A84C-BF12-F1DC8C00B6CF}"/>
              </a:ext>
            </a:extLst>
          </p:cNvPr>
          <p:cNvSpPr txBox="1"/>
          <p:nvPr userDrawn="1"/>
        </p:nvSpPr>
        <p:spPr>
          <a:xfrm>
            <a:off x="7973810" y="6303801"/>
            <a:ext cx="2923810" cy="369332"/>
          </a:xfrm>
          <a:prstGeom prst="rect">
            <a:avLst/>
          </a:prstGeom>
          <a:noFill/>
        </p:spPr>
        <p:txBody>
          <a:bodyPr wrap="none" rtlCol="0">
            <a:spAutoFit/>
          </a:bodyPr>
          <a:lstStyle/>
          <a:p>
            <a:r>
              <a:rPr lang="en-US" b="1" i="1" dirty="0">
                <a:solidFill>
                  <a:srgbClr val="0070C0"/>
                </a:solidFill>
                <a:latin typeface="Arial Rounded MT Bold" charset="0"/>
                <a:ea typeface="Arial Rounded MT Bold" charset="0"/>
                <a:cs typeface="Arial Rounded MT Bold" charset="0"/>
              </a:rPr>
              <a:t>Innovation Perspectives</a:t>
            </a:r>
          </a:p>
        </p:txBody>
      </p:sp>
    </p:spTree>
    <p:extLst>
      <p:ext uri="{BB962C8B-B14F-4D97-AF65-F5344CB8AC3E}">
        <p14:creationId xmlns:p14="http://schemas.microsoft.com/office/powerpoint/2010/main" val="3494181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vaslaidi pealkiri negatiiv">
    <p:bg>
      <p:bgPr>
        <a:solidFill>
          <a:srgbClr val="0000F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903445"/>
            <a:ext cx="12192000" cy="1698170"/>
          </a:xfrm>
        </p:spPr>
        <p:txBody>
          <a:bodyPr anchor="b"/>
          <a:lstStyle>
            <a:lvl1pPr algn="ctr">
              <a:defRPr sz="7000">
                <a:solidFill>
                  <a:schemeClr val="bg1"/>
                </a:solidFill>
              </a:defRPr>
            </a:lvl1pPr>
          </a:lstStyle>
          <a:p>
            <a:r>
              <a:rPr lang="en-US" dirty="0" err="1"/>
              <a:t>Avaslaidi</a:t>
            </a:r>
            <a:r>
              <a:rPr lang="en-US" dirty="0"/>
              <a:t> </a:t>
            </a:r>
            <a:r>
              <a:rPr lang="en-US" dirty="0" err="1"/>
              <a:t>pealkiri</a:t>
            </a:r>
            <a:endParaRPr lang="en-GB" dirty="0"/>
          </a:p>
        </p:txBody>
      </p:sp>
      <p:sp>
        <p:nvSpPr>
          <p:cNvPr id="3" name="Subtitle 2"/>
          <p:cNvSpPr>
            <a:spLocks noGrp="1"/>
          </p:cNvSpPr>
          <p:nvPr>
            <p:ph type="subTitle" idx="1" hasCustomPrompt="1"/>
          </p:nvPr>
        </p:nvSpPr>
        <p:spPr>
          <a:xfrm>
            <a:off x="1524000" y="3788229"/>
            <a:ext cx="9144000" cy="1469571"/>
          </a:xfrm>
        </p:spPr>
        <p:txBody>
          <a:bodyPr/>
          <a:lstStyle>
            <a:lvl1pPr marL="0" indent="0" algn="ctr">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Väike</a:t>
            </a:r>
            <a:r>
              <a:rPr lang="en-US" dirty="0"/>
              <a:t> </a:t>
            </a:r>
            <a:r>
              <a:rPr lang="en-US" dirty="0" err="1"/>
              <a:t>alapealkiri</a:t>
            </a:r>
            <a:endParaRPr lang="en-GB" dirty="0"/>
          </a:p>
        </p:txBody>
      </p:sp>
    </p:spTree>
    <p:extLst>
      <p:ext uri="{BB962C8B-B14F-4D97-AF65-F5344CB8AC3E}">
        <p14:creationId xmlns:p14="http://schemas.microsoft.com/office/powerpoint/2010/main" val="2886437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aslaidi pealkiri fotoga">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903445"/>
            <a:ext cx="12192000" cy="1698170"/>
          </a:xfrm>
        </p:spPr>
        <p:txBody>
          <a:bodyPr anchor="b"/>
          <a:lstStyle>
            <a:lvl1pPr algn="ctr">
              <a:defRPr sz="7000">
                <a:solidFill>
                  <a:schemeClr val="tx1"/>
                </a:solidFill>
              </a:defRPr>
            </a:lvl1pPr>
          </a:lstStyle>
          <a:p>
            <a:r>
              <a:rPr lang="en-US" dirty="0" err="1"/>
              <a:t>Avaslaidi</a:t>
            </a:r>
            <a:r>
              <a:rPr lang="en-US" dirty="0"/>
              <a:t> </a:t>
            </a:r>
            <a:r>
              <a:rPr lang="en-US" dirty="0" err="1"/>
              <a:t>pealkiri</a:t>
            </a:r>
            <a:r>
              <a:rPr lang="en-US" dirty="0"/>
              <a:t> </a:t>
            </a:r>
            <a:r>
              <a:rPr lang="en-US" dirty="0" err="1"/>
              <a:t>fotoga</a:t>
            </a:r>
            <a:endParaRPr lang="en-GB" dirty="0"/>
          </a:p>
        </p:txBody>
      </p:sp>
      <p:sp>
        <p:nvSpPr>
          <p:cNvPr id="3" name="Subtitle 2"/>
          <p:cNvSpPr>
            <a:spLocks noGrp="1"/>
          </p:cNvSpPr>
          <p:nvPr>
            <p:ph type="subTitle" idx="1" hasCustomPrompt="1"/>
          </p:nvPr>
        </p:nvSpPr>
        <p:spPr>
          <a:xfrm>
            <a:off x="1524000" y="3788229"/>
            <a:ext cx="9144000" cy="1469571"/>
          </a:xfrm>
        </p:spPr>
        <p:txBody>
          <a:bodyPr/>
          <a:lstStyle>
            <a:lvl1pPr marL="0" indent="0" algn="ctr">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Väike</a:t>
            </a:r>
            <a:r>
              <a:rPr lang="en-US" dirty="0"/>
              <a:t> </a:t>
            </a:r>
            <a:r>
              <a:rPr lang="en-US" dirty="0" err="1"/>
              <a:t>alapealkiri</a:t>
            </a:r>
            <a:endParaRPr lang="en-GB" dirty="0"/>
          </a:p>
        </p:txBody>
      </p:sp>
      <p:sp>
        <p:nvSpPr>
          <p:cNvPr id="5" name="Picture Placeholder 4"/>
          <p:cNvSpPr>
            <a:spLocks noGrp="1"/>
          </p:cNvSpPr>
          <p:nvPr>
            <p:ph type="pic" sz="quarter" idx="10" hasCustomPrompt="1"/>
          </p:nvPr>
        </p:nvSpPr>
        <p:spPr>
          <a:xfrm>
            <a:off x="0" y="0"/>
            <a:ext cx="12192000" cy="6858000"/>
          </a:xfrm>
        </p:spPr>
        <p:txBody>
          <a:bodyPr tIns="2880000" anchor="t"/>
          <a:lstStyle>
            <a:lvl1pPr marL="0" indent="0" algn="ctr">
              <a:buNone/>
              <a:defRPr sz="1600">
                <a:solidFill>
                  <a:srgbClr val="575A5D"/>
                </a:solidFill>
              </a:defRPr>
            </a:lvl1pPr>
          </a:lstStyle>
          <a:p>
            <a:r>
              <a:rPr lang="et-EE" dirty="0" err="1"/>
              <a:t>Click</a:t>
            </a:r>
            <a:r>
              <a:rPr lang="et-EE" dirty="0"/>
              <a:t> </a:t>
            </a:r>
            <a:r>
              <a:rPr lang="et-EE" dirty="0" err="1"/>
              <a:t>icon</a:t>
            </a:r>
            <a:r>
              <a:rPr lang="et-EE" dirty="0"/>
              <a:t> </a:t>
            </a:r>
            <a:r>
              <a:rPr lang="et-EE" dirty="0" err="1"/>
              <a:t>to</a:t>
            </a:r>
            <a:r>
              <a:rPr lang="et-EE" dirty="0"/>
              <a:t> </a:t>
            </a:r>
            <a:r>
              <a:rPr lang="et-EE" dirty="0" err="1"/>
              <a:t>add</a:t>
            </a:r>
            <a:r>
              <a:rPr lang="et-EE" dirty="0"/>
              <a:t> </a:t>
            </a:r>
            <a:r>
              <a:rPr lang="et-EE" dirty="0" err="1"/>
              <a:t>pictures</a:t>
            </a:r>
            <a:endParaRPr lang="en-GB" dirty="0"/>
          </a:p>
        </p:txBody>
      </p:sp>
    </p:spTree>
    <p:extLst>
      <p:ext uri="{BB962C8B-B14F-4D97-AF65-F5344CB8AC3E}">
        <p14:creationId xmlns:p14="http://schemas.microsoft.com/office/powerpoint/2010/main" val="84947847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ealkiri + Sis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0000" y="2631233"/>
            <a:ext cx="10515600" cy="3489746"/>
          </a:xfrm>
        </p:spPr>
        <p:txBody>
          <a:bodyPr/>
          <a:lstStyle>
            <a:lvl1pPr>
              <a:buClr>
                <a:srgbClr val="575A5D"/>
              </a:buClr>
              <a:defRPr sz="2000">
                <a:solidFill>
                  <a:srgbClr val="575A5D"/>
                </a:solidFill>
                <a:latin typeface="Aino" panose="020B0605040201020504" pitchFamily="34" charset="0"/>
              </a:defRPr>
            </a:lvl1pPr>
          </a:lstStyle>
          <a:p>
            <a:pPr lvl="0"/>
            <a:r>
              <a:rPr lang="sv-SE" dirty="0"/>
              <a:t>sisufakt 1</a:t>
            </a:r>
          </a:p>
          <a:p>
            <a:pPr lvl="0"/>
            <a:r>
              <a:rPr lang="sv-SE" dirty="0"/>
              <a:t>sisufakt 2</a:t>
            </a:r>
          </a:p>
          <a:p>
            <a:pPr lvl="0"/>
            <a:r>
              <a:rPr lang="sv-SE" dirty="0"/>
              <a:t>sisufakt 3</a:t>
            </a:r>
          </a:p>
          <a:p>
            <a:pPr lvl="0"/>
            <a:r>
              <a:rPr lang="sv-SE" dirty="0"/>
              <a:t>sisufakt 4</a:t>
            </a:r>
          </a:p>
          <a:p>
            <a:pPr lvl="0"/>
            <a:r>
              <a:rPr lang="sv-SE" dirty="0"/>
              <a:t>sisufakt 5</a:t>
            </a:r>
            <a:endParaRPr lang="en-GB" dirty="0"/>
          </a:p>
        </p:txBody>
      </p:sp>
      <p:sp>
        <p:nvSpPr>
          <p:cNvPr id="10" name="Title 1"/>
          <p:cNvSpPr>
            <a:spLocks noGrp="1"/>
          </p:cNvSpPr>
          <p:nvPr>
            <p:ph type="title" hasCustomPrompt="1"/>
          </p:nvPr>
        </p:nvSpPr>
        <p:spPr>
          <a:xfrm>
            <a:off x="720000" y="720000"/>
            <a:ext cx="10515600" cy="1325563"/>
          </a:xfrm>
        </p:spPr>
        <p:txBody>
          <a:bodyPr/>
          <a:lstStyle>
            <a:lvl1pPr>
              <a:defRPr/>
            </a:lvl1pPr>
          </a:lstStyle>
          <a:p>
            <a:r>
              <a:rPr lang="en-US" dirty="0" err="1"/>
              <a:t>Oluline</a:t>
            </a:r>
            <a:r>
              <a:rPr lang="en-US" dirty="0"/>
              <a:t> </a:t>
            </a:r>
            <a:r>
              <a:rPr lang="en-US" dirty="0" err="1"/>
              <a:t>tekstilõik</a:t>
            </a:r>
            <a:r>
              <a:rPr lang="en-US" dirty="0"/>
              <a:t> </a:t>
            </a:r>
            <a:r>
              <a:rPr lang="en-US" dirty="0" err="1"/>
              <a:t>kestab</a:t>
            </a:r>
            <a:r>
              <a:rPr lang="en-US" dirty="0"/>
              <a:t> </a:t>
            </a:r>
            <a:r>
              <a:rPr lang="en-US" dirty="0" err="1"/>
              <a:t>paar</a:t>
            </a:r>
            <a:r>
              <a:rPr lang="en-US" dirty="0"/>
              <a:t> </a:t>
            </a:r>
            <a:r>
              <a:rPr lang="en-US" dirty="0" err="1"/>
              <a:t>rida</a:t>
            </a:r>
            <a:r>
              <a:rPr lang="en-US" dirty="0"/>
              <a:t> </a:t>
            </a:r>
            <a:r>
              <a:rPr lang="en-US" dirty="0" err="1"/>
              <a:t>veel</a:t>
            </a:r>
            <a:r>
              <a:rPr lang="en-US" dirty="0"/>
              <a:t> </a:t>
            </a:r>
            <a:br>
              <a:rPr lang="en-US" dirty="0"/>
            </a:br>
            <a:r>
              <a:rPr lang="en-US" dirty="0"/>
              <a:t>ja </a:t>
            </a:r>
            <a:r>
              <a:rPr lang="en-US" dirty="0" err="1"/>
              <a:t>siis</a:t>
            </a:r>
            <a:r>
              <a:rPr lang="en-US" dirty="0"/>
              <a:t> </a:t>
            </a:r>
            <a:r>
              <a:rPr lang="en-US" dirty="0" err="1"/>
              <a:t>millalgi</a:t>
            </a:r>
            <a:r>
              <a:rPr lang="en-US" dirty="0"/>
              <a:t> </a:t>
            </a:r>
            <a:r>
              <a:rPr lang="en-US" dirty="0" err="1"/>
              <a:t>hiljem</a:t>
            </a:r>
            <a:r>
              <a:rPr lang="en-US" dirty="0"/>
              <a:t> </a:t>
            </a:r>
            <a:r>
              <a:rPr lang="en-US" dirty="0" err="1"/>
              <a:t>tuleb</a:t>
            </a:r>
            <a:r>
              <a:rPr lang="en-US" dirty="0"/>
              <a:t> </a:t>
            </a:r>
            <a:r>
              <a:rPr lang="en-US" dirty="0" err="1"/>
              <a:t>sisu</a:t>
            </a:r>
            <a:r>
              <a:rPr lang="en-US" dirty="0"/>
              <a:t>.</a:t>
            </a:r>
            <a:endParaRPr lang="en-GB" dirty="0"/>
          </a:p>
        </p:txBody>
      </p:sp>
    </p:spTree>
    <p:extLst>
      <p:ext uri="{BB962C8B-B14F-4D97-AF65-F5344CB8AC3E}">
        <p14:creationId xmlns:p14="http://schemas.microsoft.com/office/powerpoint/2010/main" val="183213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ahepealkir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363894"/>
            <a:ext cx="7220352" cy="1390261"/>
          </a:xfrm>
        </p:spPr>
        <p:txBody>
          <a:bodyPr anchor="t"/>
          <a:lstStyle>
            <a:lvl1pPr>
              <a:lnSpc>
                <a:spcPct val="100000"/>
              </a:lnSpc>
              <a:defRPr sz="3200" baseline="0"/>
            </a:lvl1pPr>
          </a:lstStyle>
          <a:p>
            <a:r>
              <a:rPr lang="et-EE" dirty="0"/>
              <a:t>vahepealkiri</a:t>
            </a:r>
            <a:endParaRPr lang="en-GB" dirty="0"/>
          </a:p>
        </p:txBody>
      </p:sp>
    </p:spTree>
    <p:extLst>
      <p:ext uri="{BB962C8B-B14F-4D97-AF65-F5344CB8AC3E}">
        <p14:creationId xmlns:p14="http://schemas.microsoft.com/office/powerpoint/2010/main" val="2497418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ahepealkiri negatiiv">
    <p:bg>
      <p:bgPr>
        <a:solidFill>
          <a:srgbClr val="0000F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363894"/>
            <a:ext cx="7220352" cy="1390261"/>
          </a:xfrm>
        </p:spPr>
        <p:txBody>
          <a:bodyPr anchor="t"/>
          <a:lstStyle>
            <a:lvl1pPr>
              <a:lnSpc>
                <a:spcPct val="100000"/>
              </a:lnSpc>
              <a:defRPr sz="3200" baseline="0">
                <a:solidFill>
                  <a:schemeClr val="bg1"/>
                </a:solidFill>
              </a:defRPr>
            </a:lvl1pPr>
          </a:lstStyle>
          <a:p>
            <a:r>
              <a:rPr lang="et-EE" dirty="0"/>
              <a:t>vahepealkiri</a:t>
            </a:r>
            <a:endParaRPr lang="en-GB" dirty="0"/>
          </a:p>
        </p:txBody>
      </p:sp>
    </p:spTree>
    <p:extLst>
      <p:ext uri="{BB962C8B-B14F-4D97-AF65-F5344CB8AC3E}">
        <p14:creationId xmlns:p14="http://schemas.microsoft.com/office/powerpoint/2010/main" val="1593099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ahepealkiri fotoga">
    <p:bg>
      <p:bgPr>
        <a:solidFill>
          <a:srgbClr val="F0F1F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p:spPr>
        <p:txBody>
          <a:bodyPr tIns="2880000" anchor="t"/>
          <a:lstStyle>
            <a:lvl1pPr marL="0" indent="0" algn="ctr">
              <a:buNone/>
              <a:defRPr sz="1600">
                <a:solidFill>
                  <a:srgbClr val="575A5D"/>
                </a:solidFill>
              </a:defRPr>
            </a:lvl1pPr>
          </a:lstStyle>
          <a:p>
            <a:r>
              <a:rPr lang="et-EE" dirty="0" err="1"/>
              <a:t>Click</a:t>
            </a:r>
            <a:r>
              <a:rPr lang="et-EE" dirty="0"/>
              <a:t> </a:t>
            </a:r>
            <a:r>
              <a:rPr lang="et-EE" dirty="0" err="1"/>
              <a:t>icon</a:t>
            </a:r>
            <a:r>
              <a:rPr lang="et-EE" dirty="0"/>
              <a:t> </a:t>
            </a:r>
            <a:r>
              <a:rPr lang="et-EE" dirty="0" err="1"/>
              <a:t>to</a:t>
            </a:r>
            <a:r>
              <a:rPr lang="et-EE" dirty="0"/>
              <a:t> </a:t>
            </a:r>
            <a:r>
              <a:rPr lang="et-EE" dirty="0" err="1"/>
              <a:t>add</a:t>
            </a:r>
            <a:r>
              <a:rPr lang="et-EE" dirty="0"/>
              <a:t> </a:t>
            </a:r>
            <a:r>
              <a:rPr lang="et-EE" dirty="0" err="1"/>
              <a:t>pictures</a:t>
            </a:r>
            <a:endParaRPr lang="en-GB" dirty="0"/>
          </a:p>
        </p:txBody>
      </p:sp>
      <p:sp>
        <p:nvSpPr>
          <p:cNvPr id="6" name="Title 1"/>
          <p:cNvSpPr>
            <a:spLocks noGrp="1"/>
          </p:cNvSpPr>
          <p:nvPr>
            <p:ph type="title" hasCustomPrompt="1"/>
          </p:nvPr>
        </p:nvSpPr>
        <p:spPr>
          <a:xfrm>
            <a:off x="720000" y="363894"/>
            <a:ext cx="7220352" cy="1390261"/>
          </a:xfrm>
        </p:spPr>
        <p:txBody>
          <a:bodyPr anchor="t"/>
          <a:lstStyle>
            <a:lvl1pPr>
              <a:lnSpc>
                <a:spcPct val="100000"/>
              </a:lnSpc>
              <a:defRPr sz="3200" baseline="0">
                <a:solidFill>
                  <a:schemeClr val="tx1"/>
                </a:solidFill>
              </a:defRPr>
            </a:lvl1pPr>
          </a:lstStyle>
          <a:p>
            <a:r>
              <a:rPr lang="et-EE" dirty="0"/>
              <a:t>vahepealkiri fotoga</a:t>
            </a:r>
            <a:endParaRPr lang="en-GB" dirty="0"/>
          </a:p>
        </p:txBody>
      </p:sp>
    </p:spTree>
    <p:extLst>
      <p:ext uri="{BB962C8B-B14F-4D97-AF65-F5344CB8AC3E}">
        <p14:creationId xmlns:p14="http://schemas.microsoft.com/office/powerpoint/2010/main" val="1795101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p:bg>
      <p:bgPr>
        <a:solidFill>
          <a:srgbClr val="F0F1F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6858000"/>
          </a:xfrm>
        </p:spPr>
        <p:txBody>
          <a:bodyPr tIns="2880000" anchor="t"/>
          <a:lstStyle>
            <a:lvl1pPr marL="0" indent="0" algn="ctr">
              <a:buNone/>
              <a:defRPr sz="1600">
                <a:solidFill>
                  <a:srgbClr val="575A5D"/>
                </a:solidFill>
              </a:defRPr>
            </a:lvl1pPr>
          </a:lstStyle>
          <a:p>
            <a:r>
              <a:rPr lang="et-EE" dirty="0" err="1"/>
              <a:t>Click</a:t>
            </a:r>
            <a:r>
              <a:rPr lang="et-EE" dirty="0"/>
              <a:t> </a:t>
            </a:r>
            <a:r>
              <a:rPr lang="et-EE" dirty="0" err="1"/>
              <a:t>icon</a:t>
            </a:r>
            <a:r>
              <a:rPr lang="et-EE" dirty="0"/>
              <a:t> </a:t>
            </a:r>
            <a:r>
              <a:rPr lang="et-EE" dirty="0" err="1"/>
              <a:t>to</a:t>
            </a:r>
            <a:r>
              <a:rPr lang="et-EE" dirty="0"/>
              <a:t> </a:t>
            </a:r>
            <a:r>
              <a:rPr lang="et-EE" dirty="0" err="1"/>
              <a:t>add</a:t>
            </a:r>
            <a:r>
              <a:rPr lang="et-EE" dirty="0"/>
              <a:t> </a:t>
            </a:r>
            <a:r>
              <a:rPr lang="et-EE" dirty="0" err="1"/>
              <a:t>pictures</a:t>
            </a:r>
            <a:endParaRPr lang="en-GB" dirty="0"/>
          </a:p>
        </p:txBody>
      </p:sp>
    </p:spTree>
    <p:extLst>
      <p:ext uri="{BB962C8B-B14F-4D97-AF65-F5344CB8AC3E}">
        <p14:creationId xmlns:p14="http://schemas.microsoft.com/office/powerpoint/2010/main" val="3975209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alkiri + Sisu + Foto">
    <p:spTree>
      <p:nvGrpSpPr>
        <p:cNvPr id="1" name=""/>
        <p:cNvGrpSpPr/>
        <p:nvPr/>
      </p:nvGrpSpPr>
      <p:grpSpPr>
        <a:xfrm>
          <a:off x="0" y="0"/>
          <a:ext cx="0" cy="0"/>
          <a:chOff x="0" y="0"/>
          <a:chExt cx="0" cy="0"/>
        </a:xfrm>
      </p:grpSpPr>
      <p:sp>
        <p:nvSpPr>
          <p:cNvPr id="11" name="Picture Placeholder 4"/>
          <p:cNvSpPr>
            <a:spLocks noGrp="1"/>
          </p:cNvSpPr>
          <p:nvPr>
            <p:ph type="pic" sz="quarter" idx="11" hasCustomPrompt="1"/>
          </p:nvPr>
        </p:nvSpPr>
        <p:spPr>
          <a:xfrm>
            <a:off x="6092890" y="0"/>
            <a:ext cx="6099109" cy="6858000"/>
          </a:xfrm>
          <a:solidFill>
            <a:srgbClr val="F0F1F2"/>
          </a:solidFill>
        </p:spPr>
        <p:txBody>
          <a:bodyPr tIns="2880000" anchor="t"/>
          <a:lstStyle>
            <a:lvl1pPr marL="0" indent="0" algn="ctr">
              <a:buNone/>
              <a:defRPr sz="1600">
                <a:solidFill>
                  <a:srgbClr val="575A5D"/>
                </a:solidFill>
              </a:defRPr>
            </a:lvl1pPr>
          </a:lstStyle>
          <a:p>
            <a:r>
              <a:rPr lang="et-EE" dirty="0" err="1"/>
              <a:t>Click</a:t>
            </a:r>
            <a:r>
              <a:rPr lang="et-EE" dirty="0"/>
              <a:t> </a:t>
            </a:r>
            <a:r>
              <a:rPr lang="et-EE" dirty="0" err="1"/>
              <a:t>icon</a:t>
            </a:r>
            <a:r>
              <a:rPr lang="et-EE" dirty="0"/>
              <a:t> </a:t>
            </a:r>
            <a:r>
              <a:rPr lang="et-EE" dirty="0" err="1"/>
              <a:t>to</a:t>
            </a:r>
            <a:r>
              <a:rPr lang="et-EE" dirty="0"/>
              <a:t> </a:t>
            </a:r>
            <a:r>
              <a:rPr lang="et-EE" dirty="0" err="1"/>
              <a:t>add</a:t>
            </a:r>
            <a:r>
              <a:rPr lang="et-EE" dirty="0"/>
              <a:t> </a:t>
            </a:r>
            <a:r>
              <a:rPr lang="et-EE" dirty="0" err="1"/>
              <a:t>pictures</a:t>
            </a:r>
            <a:endParaRPr lang="en-GB" dirty="0"/>
          </a:p>
        </p:txBody>
      </p:sp>
      <p:sp>
        <p:nvSpPr>
          <p:cNvPr id="8" name="Content Placeholder 2"/>
          <p:cNvSpPr>
            <a:spLocks noGrp="1"/>
          </p:cNvSpPr>
          <p:nvPr>
            <p:ph idx="10" hasCustomPrompt="1"/>
          </p:nvPr>
        </p:nvSpPr>
        <p:spPr>
          <a:xfrm>
            <a:off x="720000" y="3041779"/>
            <a:ext cx="4971673" cy="3079200"/>
          </a:xfrm>
        </p:spPr>
        <p:txBody>
          <a:bodyPr/>
          <a:lstStyle>
            <a:lvl1pPr>
              <a:buClr>
                <a:srgbClr val="575A5D"/>
              </a:buClr>
              <a:defRPr sz="2000">
                <a:solidFill>
                  <a:srgbClr val="575A5D"/>
                </a:solidFill>
                <a:latin typeface="+mn-lt"/>
              </a:defRPr>
            </a:lvl1pPr>
          </a:lstStyle>
          <a:p>
            <a:pPr lvl="0"/>
            <a:r>
              <a:rPr lang="sv-SE" dirty="0"/>
              <a:t>sisufakt 1</a:t>
            </a:r>
          </a:p>
          <a:p>
            <a:pPr lvl="0"/>
            <a:r>
              <a:rPr lang="sv-SE" dirty="0"/>
              <a:t>sisufakt 2</a:t>
            </a:r>
          </a:p>
          <a:p>
            <a:pPr lvl="0"/>
            <a:r>
              <a:rPr lang="sv-SE" dirty="0"/>
              <a:t>sisufakt 3</a:t>
            </a:r>
          </a:p>
          <a:p>
            <a:pPr lvl="0"/>
            <a:r>
              <a:rPr lang="sv-SE" dirty="0"/>
              <a:t>sisufakt 4</a:t>
            </a:r>
          </a:p>
          <a:p>
            <a:pPr lvl="0"/>
            <a:r>
              <a:rPr lang="sv-SE" dirty="0"/>
              <a:t>sisufakt 5</a:t>
            </a:r>
            <a:endParaRPr lang="en-GB" dirty="0"/>
          </a:p>
        </p:txBody>
      </p:sp>
      <p:sp>
        <p:nvSpPr>
          <p:cNvPr id="9" name="Title 1"/>
          <p:cNvSpPr>
            <a:spLocks noGrp="1"/>
          </p:cNvSpPr>
          <p:nvPr>
            <p:ph type="title" hasCustomPrompt="1"/>
          </p:nvPr>
        </p:nvSpPr>
        <p:spPr>
          <a:xfrm>
            <a:off x="720000" y="720000"/>
            <a:ext cx="4971673" cy="1957886"/>
          </a:xfrm>
        </p:spPr>
        <p:txBody>
          <a:bodyPr/>
          <a:lstStyle>
            <a:lvl1pPr>
              <a:defRPr/>
            </a:lvl1pPr>
          </a:lstStyle>
          <a:p>
            <a:r>
              <a:rPr lang="en-US" dirty="0" err="1"/>
              <a:t>Oluline</a:t>
            </a:r>
            <a:r>
              <a:rPr lang="en-US" dirty="0"/>
              <a:t> </a:t>
            </a:r>
            <a:r>
              <a:rPr lang="en-US" dirty="0" err="1"/>
              <a:t>tekstilõik</a:t>
            </a:r>
            <a:r>
              <a:rPr lang="en-US" dirty="0"/>
              <a:t> </a:t>
            </a:r>
            <a:r>
              <a:rPr lang="en-US" dirty="0" err="1"/>
              <a:t>kestab</a:t>
            </a:r>
            <a:r>
              <a:rPr lang="en-US" dirty="0"/>
              <a:t> </a:t>
            </a:r>
            <a:r>
              <a:rPr lang="en-US" dirty="0" err="1"/>
              <a:t>paar</a:t>
            </a:r>
            <a:r>
              <a:rPr lang="en-US" dirty="0"/>
              <a:t> </a:t>
            </a:r>
            <a:r>
              <a:rPr lang="en-US" dirty="0" err="1"/>
              <a:t>rida</a:t>
            </a:r>
            <a:r>
              <a:rPr lang="en-US" dirty="0"/>
              <a:t> </a:t>
            </a:r>
            <a:r>
              <a:rPr lang="en-US" dirty="0" err="1"/>
              <a:t>veel</a:t>
            </a:r>
            <a:r>
              <a:rPr lang="et-EE" dirty="0"/>
              <a:t> </a:t>
            </a:r>
            <a:r>
              <a:rPr lang="en-US" dirty="0"/>
              <a:t>ja </a:t>
            </a:r>
            <a:r>
              <a:rPr lang="en-US" dirty="0" err="1"/>
              <a:t>siis</a:t>
            </a:r>
            <a:r>
              <a:rPr lang="en-US" dirty="0"/>
              <a:t> </a:t>
            </a:r>
            <a:r>
              <a:rPr lang="en-US" dirty="0" err="1"/>
              <a:t>sisu</a:t>
            </a:r>
            <a:r>
              <a:rPr lang="en-US" dirty="0"/>
              <a:t>.</a:t>
            </a:r>
            <a:endParaRPr lang="en-GB" dirty="0"/>
          </a:p>
        </p:txBody>
      </p:sp>
    </p:spTree>
    <p:extLst>
      <p:ext uri="{BB962C8B-B14F-4D97-AF65-F5344CB8AC3E}">
        <p14:creationId xmlns:p14="http://schemas.microsoft.com/office/powerpoint/2010/main" val="39837451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720000"/>
            <a:ext cx="10515600" cy="1325563"/>
          </a:xfrm>
          <a:prstGeom prst="rect">
            <a:avLst/>
          </a:prstGeom>
        </p:spPr>
        <p:txBody>
          <a:bodyPr vert="horz" wrap="square" lIns="0" tIns="0" rIns="0" bIns="0" rtlCol="0" anchor="t">
            <a:noAutofit/>
          </a:bodyPr>
          <a:lstStyle/>
          <a:p>
            <a:r>
              <a:rPr lang="en-US" dirty="0" err="1"/>
              <a:t>Oluline</a:t>
            </a:r>
            <a:r>
              <a:rPr lang="en-US" dirty="0"/>
              <a:t> </a:t>
            </a:r>
            <a:r>
              <a:rPr lang="en-US" dirty="0" err="1"/>
              <a:t>tekstilõik</a:t>
            </a:r>
            <a:r>
              <a:rPr lang="en-US" dirty="0"/>
              <a:t> </a:t>
            </a:r>
            <a:r>
              <a:rPr lang="en-US" dirty="0" err="1"/>
              <a:t>kestab</a:t>
            </a:r>
            <a:r>
              <a:rPr lang="en-US" dirty="0"/>
              <a:t> </a:t>
            </a:r>
            <a:r>
              <a:rPr lang="en-US" dirty="0" err="1"/>
              <a:t>paar</a:t>
            </a:r>
            <a:r>
              <a:rPr lang="en-US" dirty="0"/>
              <a:t> </a:t>
            </a:r>
            <a:r>
              <a:rPr lang="en-US" dirty="0" err="1"/>
              <a:t>rida</a:t>
            </a:r>
            <a:r>
              <a:rPr lang="en-US" dirty="0"/>
              <a:t> </a:t>
            </a:r>
            <a:r>
              <a:rPr lang="en-US" dirty="0" err="1"/>
              <a:t>veel</a:t>
            </a:r>
            <a:r>
              <a:rPr lang="en-US" dirty="0"/>
              <a:t> </a:t>
            </a:r>
            <a:br>
              <a:rPr lang="en-US" dirty="0"/>
            </a:br>
            <a:r>
              <a:rPr lang="en-US" dirty="0"/>
              <a:t>ja </a:t>
            </a:r>
            <a:r>
              <a:rPr lang="en-US" dirty="0" err="1"/>
              <a:t>siis</a:t>
            </a:r>
            <a:r>
              <a:rPr lang="en-US" dirty="0"/>
              <a:t> </a:t>
            </a:r>
            <a:r>
              <a:rPr lang="en-US" dirty="0" err="1"/>
              <a:t>millalgi</a:t>
            </a:r>
            <a:r>
              <a:rPr lang="en-US" dirty="0"/>
              <a:t> </a:t>
            </a:r>
            <a:r>
              <a:rPr lang="en-US" dirty="0" err="1"/>
              <a:t>hiljem</a:t>
            </a:r>
            <a:r>
              <a:rPr lang="en-US" dirty="0"/>
              <a:t> </a:t>
            </a:r>
            <a:r>
              <a:rPr lang="en-US" dirty="0" err="1"/>
              <a:t>tuleb</a:t>
            </a:r>
            <a:r>
              <a:rPr lang="en-US" dirty="0"/>
              <a:t> </a:t>
            </a:r>
            <a:r>
              <a:rPr lang="en-US" dirty="0" err="1"/>
              <a:t>sisu</a:t>
            </a:r>
            <a:r>
              <a:rPr lang="en-US" dirty="0"/>
              <a:t>.</a:t>
            </a:r>
            <a:endParaRPr lang="en-GB" dirty="0"/>
          </a:p>
        </p:txBody>
      </p:sp>
      <p:sp>
        <p:nvSpPr>
          <p:cNvPr id="3" name="Text Placeholder 2"/>
          <p:cNvSpPr>
            <a:spLocks noGrp="1"/>
          </p:cNvSpPr>
          <p:nvPr>
            <p:ph type="body" idx="1"/>
          </p:nvPr>
        </p:nvSpPr>
        <p:spPr>
          <a:xfrm>
            <a:off x="720000" y="3041779"/>
            <a:ext cx="10515600" cy="3079200"/>
          </a:xfrm>
          <a:prstGeom prst="rect">
            <a:avLst/>
          </a:prstGeom>
        </p:spPr>
        <p:txBody>
          <a:bodyPr vert="horz" lIns="0" tIns="0" rIns="0" bIns="0" rtlCol="0">
            <a:noAutofit/>
          </a:bodyPr>
          <a:lstStyle/>
          <a:p>
            <a:pPr lvl="0"/>
            <a:r>
              <a:rPr lang="sv-SE" dirty="0"/>
              <a:t>sisufakt 1</a:t>
            </a:r>
          </a:p>
          <a:p>
            <a:pPr lvl="0"/>
            <a:r>
              <a:rPr lang="sv-SE" dirty="0"/>
              <a:t>sisufakt 2</a:t>
            </a:r>
          </a:p>
          <a:p>
            <a:pPr lvl="0"/>
            <a:r>
              <a:rPr lang="sv-SE" dirty="0"/>
              <a:t>sisufakt 3</a:t>
            </a:r>
          </a:p>
          <a:p>
            <a:pPr lvl="0"/>
            <a:r>
              <a:rPr lang="sv-SE" dirty="0"/>
              <a:t>sisufakt 4</a:t>
            </a:r>
          </a:p>
          <a:p>
            <a:pPr lvl="0"/>
            <a:r>
              <a:rPr lang="sv-SE" dirty="0"/>
              <a:t>sisufakt 5</a:t>
            </a:r>
            <a:endParaRPr lang="en-GB" dirty="0"/>
          </a:p>
        </p:txBody>
      </p:sp>
    </p:spTree>
    <p:extLst>
      <p:ext uri="{BB962C8B-B14F-4D97-AF65-F5344CB8AC3E}">
        <p14:creationId xmlns:p14="http://schemas.microsoft.com/office/powerpoint/2010/main" val="184343347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0" r:id="rId4"/>
    <p:sldLayoutId id="2147483651" r:id="rId5"/>
    <p:sldLayoutId id="2147483664" r:id="rId6"/>
    <p:sldLayoutId id="2147483663" r:id="rId7"/>
    <p:sldLayoutId id="2147483655" r:id="rId8"/>
    <p:sldLayoutId id="2147483657" r:id="rId9"/>
    <p:sldLayoutId id="2147483665" r:id="rId10"/>
    <p:sldLayoutId id="2147483666" r:id="rId11"/>
    <p:sldLayoutId id="2147483667" r:id="rId12"/>
    <p:sldLayoutId id="2147483670" r:id="rId13"/>
  </p:sldLayoutIdLst>
  <p:txStyles>
    <p:titleStyle>
      <a:lvl1pPr algn="l" defTabSz="914400" rtl="0" eaLnBrk="1" latinLnBrk="0" hangingPunct="1">
        <a:lnSpc>
          <a:spcPts val="5280"/>
        </a:lnSpc>
        <a:spcBef>
          <a:spcPct val="0"/>
        </a:spcBef>
        <a:buNone/>
        <a:defRPr sz="4400" kern="1200" spc="-110" baseline="0">
          <a:solidFill>
            <a:schemeClr val="tx1"/>
          </a:solidFill>
          <a:latin typeface="+mj-lt"/>
          <a:ea typeface="+mj-ea"/>
          <a:cs typeface="+mj-cs"/>
        </a:defRPr>
      </a:lvl1pPr>
    </p:titleStyle>
    <p:bodyStyle>
      <a:lvl1pPr marL="360000" indent="-360000" algn="l" defTabSz="914400" rtl="0" eaLnBrk="1" latinLnBrk="0" hangingPunct="1">
        <a:lnSpc>
          <a:spcPct val="110000"/>
        </a:lnSpc>
        <a:spcBef>
          <a:spcPts val="0"/>
        </a:spcBef>
        <a:buClr>
          <a:schemeClr val="accent1"/>
        </a:buClr>
        <a:buSzPct val="90000"/>
        <a:buFont typeface="Harju 27 Display" panose="020B0605040201020504" pitchFamily="34" charset="0"/>
        <a:buChar char="•"/>
        <a:defRPr sz="2000" kern="1200" spc="5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Harju 27 Display" panose="020B06050402010205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Harju 27 Display" panose="020B06050402010205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Harju 27 Display" panose="020B06050402010205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Harju 27 Display" panose="020B06050402010205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srcRect t="7813" b="7813"/>
          <a:stretch>
            <a:fillRect/>
          </a:stretch>
        </p:blipFill>
        <p:spPr/>
      </p:pic>
      <p:sp>
        <p:nvSpPr>
          <p:cNvPr id="8" name="Title 7"/>
          <p:cNvSpPr>
            <a:spLocks noGrp="1"/>
          </p:cNvSpPr>
          <p:nvPr>
            <p:ph type="ctrTitle"/>
          </p:nvPr>
        </p:nvSpPr>
        <p:spPr>
          <a:xfrm>
            <a:off x="0" y="1682807"/>
            <a:ext cx="12192000" cy="1698170"/>
          </a:xfrm>
        </p:spPr>
        <p:txBody>
          <a:bodyPr/>
          <a:lstStyle/>
          <a:p>
            <a:pPr>
              <a:lnSpc>
                <a:spcPct val="100000"/>
              </a:lnSpc>
            </a:pPr>
            <a:r>
              <a:rPr lang="fi-FI" sz="6000" dirty="0" err="1" smtClean="0"/>
              <a:t>Kuidas</a:t>
            </a:r>
            <a:r>
              <a:rPr lang="fi-FI" sz="6000" dirty="0" smtClean="0"/>
              <a:t> </a:t>
            </a:r>
            <a:r>
              <a:rPr lang="fi-FI" sz="6000" dirty="0" err="1" smtClean="0"/>
              <a:t>teadustulemusi</a:t>
            </a:r>
            <a:r>
              <a:rPr lang="fi-FI" sz="6000" dirty="0" smtClean="0"/>
              <a:t> </a:t>
            </a:r>
            <a:r>
              <a:rPr lang="fi-FI" sz="6000" dirty="0" err="1" smtClean="0"/>
              <a:t>majanduslikuks</a:t>
            </a:r>
            <a:r>
              <a:rPr lang="fi-FI" sz="6000" dirty="0" smtClean="0"/>
              <a:t> </a:t>
            </a:r>
            <a:r>
              <a:rPr lang="fi-FI" sz="6000" dirty="0" err="1" smtClean="0"/>
              <a:t>väärtuseks</a:t>
            </a:r>
            <a:r>
              <a:rPr lang="fi-FI" sz="6000" dirty="0" smtClean="0"/>
              <a:t> muuta?</a:t>
            </a:r>
            <a:endParaRPr lang="en-GB" sz="6000" dirty="0"/>
          </a:p>
        </p:txBody>
      </p:sp>
      <p:sp>
        <p:nvSpPr>
          <p:cNvPr id="9" name="Subtitle 8"/>
          <p:cNvSpPr>
            <a:spLocks noGrp="1"/>
          </p:cNvSpPr>
          <p:nvPr>
            <p:ph type="subTitle" idx="1"/>
          </p:nvPr>
        </p:nvSpPr>
        <p:spPr>
          <a:xfrm>
            <a:off x="1524000" y="4176418"/>
            <a:ext cx="9144000" cy="1469571"/>
          </a:xfrm>
        </p:spPr>
        <p:txBody>
          <a:bodyPr/>
          <a:lstStyle/>
          <a:p>
            <a:r>
              <a:rPr lang="en-GB" dirty="0"/>
              <a:t>Anne </a:t>
            </a:r>
            <a:r>
              <a:rPr lang="en-GB" dirty="0" err="1"/>
              <a:t>Sulling</a:t>
            </a:r>
            <a:endParaRPr lang="en-GB" dirty="0"/>
          </a:p>
        </p:txBody>
      </p:sp>
    </p:spTree>
    <p:extLst>
      <p:ext uri="{BB962C8B-B14F-4D97-AF65-F5344CB8AC3E}">
        <p14:creationId xmlns:p14="http://schemas.microsoft.com/office/powerpoint/2010/main" val="6632137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5572" y="1651519"/>
            <a:ext cx="10728142" cy="3489746"/>
          </a:xfrm>
        </p:spPr>
        <p:txBody>
          <a:bodyPr/>
          <a:lstStyle/>
          <a:p>
            <a:pPr marL="0" indent="0">
              <a:buNone/>
            </a:pPr>
            <a:r>
              <a:rPr lang="en-US" sz="2400" dirty="0" smtClean="0"/>
              <a:t>“Large </a:t>
            </a:r>
            <a:r>
              <a:rPr lang="en-US" sz="2400" dirty="0"/>
              <a:t>companies invest more in R&amp;D and have a higher RQ (research quotient, a measure of the return on R&amp;D investments). </a:t>
            </a:r>
            <a:r>
              <a:rPr lang="en-US" sz="2400" u="sng" dirty="0">
                <a:solidFill>
                  <a:srgbClr val="FF0000"/>
                </a:solidFill>
              </a:rPr>
              <a:t>Companies with more than 500 employees not only do 5.75 times more R&amp;D than small companies</a:t>
            </a:r>
            <a:r>
              <a:rPr lang="en-US" sz="2400" dirty="0"/>
              <a:t>, but their R&amp;D is 13% more productive — meaning large firms are the real engine of economic growth</a:t>
            </a:r>
            <a:r>
              <a:rPr lang="en-US" sz="2400" dirty="0" smtClean="0"/>
              <a:t>.”</a:t>
            </a:r>
            <a:endParaRPr lang="en-US" sz="2400" dirty="0"/>
          </a:p>
          <a:p>
            <a:endParaRPr lang="en-US" sz="1800" dirty="0"/>
          </a:p>
          <a:p>
            <a:pPr marL="0" indent="0">
              <a:buNone/>
            </a:pPr>
            <a:endParaRPr lang="en-US" sz="1800" dirty="0"/>
          </a:p>
          <a:p>
            <a:pPr marL="0" indent="0">
              <a:buNone/>
            </a:pPr>
            <a:endParaRPr lang="en-US" sz="1800" dirty="0"/>
          </a:p>
          <a:p>
            <a:pPr marL="0" indent="0">
              <a:buNone/>
            </a:pPr>
            <a:r>
              <a:rPr lang="en-US" sz="1800" dirty="0" smtClean="0"/>
              <a:t>		- Source</a:t>
            </a:r>
            <a:r>
              <a:rPr lang="en-US" sz="1800" dirty="0"/>
              <a:t>: Harvard Business Review. Research by Anne Marie Knott, 17 April 2018</a:t>
            </a:r>
          </a:p>
          <a:p>
            <a:endParaRPr lang="en-US" dirty="0"/>
          </a:p>
        </p:txBody>
      </p:sp>
    </p:spTree>
    <p:extLst>
      <p:ext uri="{BB962C8B-B14F-4D97-AF65-F5344CB8AC3E}">
        <p14:creationId xmlns:p14="http://schemas.microsoft.com/office/powerpoint/2010/main" val="20591495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err="1" smtClean="0"/>
              <a:t>Eelarve</a:t>
            </a:r>
            <a:r>
              <a:rPr lang="en-US" sz="2800" dirty="0" smtClean="0"/>
              <a:t> – 25 MEUR</a:t>
            </a:r>
          </a:p>
          <a:p>
            <a:r>
              <a:rPr lang="en-US" sz="2800" dirty="0" err="1" smtClean="0"/>
              <a:t>Välja</a:t>
            </a:r>
            <a:r>
              <a:rPr lang="en-US" sz="2800" dirty="0" smtClean="0"/>
              <a:t> </a:t>
            </a:r>
            <a:r>
              <a:rPr lang="en-US" sz="2800" dirty="0" err="1" smtClean="0"/>
              <a:t>antud</a:t>
            </a:r>
            <a:r>
              <a:rPr lang="en-US" sz="2800" dirty="0" smtClean="0"/>
              <a:t> </a:t>
            </a:r>
            <a:r>
              <a:rPr lang="en-US" sz="2800" dirty="0" err="1" smtClean="0"/>
              <a:t>toetusena</a:t>
            </a:r>
            <a:r>
              <a:rPr lang="en-US" sz="2800" dirty="0" smtClean="0"/>
              <a:t> – 10,35 MEUR</a:t>
            </a:r>
          </a:p>
          <a:p>
            <a:r>
              <a:rPr lang="en-US" sz="2800" dirty="0" err="1" smtClean="0">
                <a:solidFill>
                  <a:srgbClr val="FF0000"/>
                </a:solidFill>
              </a:rPr>
              <a:t>Kasutamata</a:t>
            </a:r>
            <a:r>
              <a:rPr lang="en-US" sz="2800" dirty="0" smtClean="0">
                <a:solidFill>
                  <a:srgbClr val="FF0000"/>
                </a:solidFill>
              </a:rPr>
              <a:t> – 14,66 MEUR</a:t>
            </a:r>
            <a:endParaRPr lang="en-US" sz="2800" dirty="0">
              <a:solidFill>
                <a:srgbClr val="FF0000"/>
              </a:solidFill>
            </a:endParaRPr>
          </a:p>
        </p:txBody>
      </p:sp>
      <p:sp>
        <p:nvSpPr>
          <p:cNvPr id="3" name="Title 2"/>
          <p:cNvSpPr>
            <a:spLocks noGrp="1"/>
          </p:cNvSpPr>
          <p:nvPr>
            <p:ph type="title"/>
          </p:nvPr>
        </p:nvSpPr>
        <p:spPr/>
        <p:txBody>
          <a:bodyPr/>
          <a:lstStyle/>
          <a:p>
            <a:r>
              <a:rPr lang="en-US" dirty="0" err="1" smtClean="0"/>
              <a:t>Nutika</a:t>
            </a:r>
            <a:r>
              <a:rPr lang="en-US" dirty="0" smtClean="0"/>
              <a:t> </a:t>
            </a:r>
            <a:r>
              <a:rPr lang="en-US" dirty="0" err="1" smtClean="0"/>
              <a:t>spetsialiseerumise</a:t>
            </a:r>
            <a:r>
              <a:rPr lang="en-US" dirty="0" smtClean="0"/>
              <a:t> </a:t>
            </a:r>
            <a:r>
              <a:rPr lang="en-US" dirty="0" err="1" smtClean="0"/>
              <a:t>rakendusuuringute</a:t>
            </a:r>
            <a:r>
              <a:rPr lang="en-US" dirty="0" smtClean="0"/>
              <a:t> </a:t>
            </a:r>
            <a:r>
              <a:rPr lang="en-US" dirty="0" err="1" smtClean="0"/>
              <a:t>toetusmeede</a:t>
            </a:r>
            <a:endParaRPr lang="en-US" dirty="0"/>
          </a:p>
        </p:txBody>
      </p:sp>
    </p:spTree>
    <p:extLst>
      <p:ext uri="{BB962C8B-B14F-4D97-AF65-F5344CB8AC3E}">
        <p14:creationId xmlns:p14="http://schemas.microsoft.com/office/powerpoint/2010/main" val="3718225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6836" y="2118694"/>
            <a:ext cx="10515600" cy="3489746"/>
          </a:xfrm>
        </p:spPr>
        <p:txBody>
          <a:bodyPr/>
          <a:lstStyle/>
          <a:p>
            <a:pPr marL="0" indent="0">
              <a:buNone/>
            </a:pPr>
            <a:r>
              <a:rPr lang="en-US" sz="2800" dirty="0"/>
              <a:t>"One thing is clear: we need more innovation, not less. </a:t>
            </a:r>
            <a:r>
              <a:rPr lang="en-US" sz="2800" b="1" u="sng" dirty="0"/>
              <a:t>Market forces alone will not be able to deliver that boost</a:t>
            </a:r>
            <a:r>
              <a:rPr lang="en-US" sz="2800" dirty="0"/>
              <a:t>, because innovation and invention are to some degree public goods."</a:t>
            </a:r>
            <a:r>
              <a:rPr lang="en-US" sz="2800" dirty="0"/>
              <a:t> </a:t>
            </a:r>
            <a:endParaRPr lang="en-US" sz="2800" dirty="0" smtClean="0"/>
          </a:p>
          <a:p>
            <a:pPr marL="0" indent="0">
              <a:buNone/>
            </a:pPr>
            <a:endParaRPr lang="en-US" sz="2800" dirty="0"/>
          </a:p>
          <a:p>
            <a:pPr marL="0" indent="0">
              <a:buNone/>
            </a:pPr>
            <a:r>
              <a:rPr lang="en-US" sz="2800" dirty="0" smtClean="0"/>
              <a:t>				        		- Christine </a:t>
            </a:r>
            <a:r>
              <a:rPr lang="en-US" sz="2800" dirty="0" err="1" smtClean="0"/>
              <a:t>Lagarde</a:t>
            </a:r>
            <a:r>
              <a:rPr lang="en-US" sz="2800" dirty="0" smtClean="0"/>
              <a:t>, </a:t>
            </a:r>
          </a:p>
          <a:p>
            <a:pPr marL="0" indent="0">
              <a:buNone/>
            </a:pPr>
            <a:r>
              <a:rPr lang="en-US" sz="2800" dirty="0"/>
              <a:t>	</a:t>
            </a:r>
            <a:r>
              <a:rPr lang="en-US" sz="2800" dirty="0" smtClean="0"/>
              <a:t>					</a:t>
            </a:r>
            <a:r>
              <a:rPr lang="en-US" sz="2800" dirty="0" err="1" smtClean="0"/>
              <a:t>Mananging</a:t>
            </a:r>
            <a:r>
              <a:rPr lang="en-US" sz="2800" dirty="0" smtClean="0"/>
              <a:t> director of IMF</a:t>
            </a:r>
            <a:endParaRPr lang="en-US" sz="2800" dirty="0"/>
          </a:p>
        </p:txBody>
      </p:sp>
    </p:spTree>
    <p:extLst>
      <p:ext uri="{BB962C8B-B14F-4D97-AF65-F5344CB8AC3E}">
        <p14:creationId xmlns:p14="http://schemas.microsoft.com/office/powerpoint/2010/main" val="18183320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0000" y="1596571"/>
            <a:ext cx="10515600" cy="4016408"/>
          </a:xfrm>
        </p:spPr>
        <p:txBody>
          <a:bodyPr/>
          <a:lstStyle/>
          <a:p>
            <a:endParaRPr lang="en-US" sz="2400" dirty="0"/>
          </a:p>
          <a:p>
            <a:pPr marL="0" indent="0">
              <a:buNone/>
            </a:pPr>
            <a:r>
              <a:rPr lang="en-US" sz="2400" dirty="0" smtClean="0"/>
              <a:t>“If </a:t>
            </a:r>
            <a:r>
              <a:rPr lang="en-US" sz="2400" dirty="0"/>
              <a:t>the external benefits from private R&amp;D are as large as the private benefit—as empirical studies suggest—then the socially efficient correction should reduce the marginal cost of R&amp;D by 50 percent. That is, </a:t>
            </a:r>
            <a:r>
              <a:rPr lang="en-US" sz="2400" b="1" u="sng" dirty="0"/>
              <a:t>the cost for a firm investing in extra R&amp;D should be reduced by 50 cents per dollar</a:t>
            </a:r>
            <a:r>
              <a:rPr lang="en-US" sz="2400" dirty="0" smtClean="0"/>
              <a:t>.” </a:t>
            </a:r>
          </a:p>
          <a:p>
            <a:endParaRPr lang="en-US" sz="2400" dirty="0"/>
          </a:p>
          <a:p>
            <a:pPr marL="0" indent="0">
              <a:buNone/>
            </a:pPr>
            <a:r>
              <a:rPr lang="en-US" sz="2400" dirty="0" smtClean="0"/>
              <a:t>						- IMF Fiscal Monitor, April 2016</a:t>
            </a:r>
            <a:endParaRPr lang="en-US" sz="2400" dirty="0"/>
          </a:p>
          <a:p>
            <a:endParaRPr lang="en-US" dirty="0"/>
          </a:p>
        </p:txBody>
      </p:sp>
    </p:spTree>
    <p:extLst>
      <p:ext uri="{BB962C8B-B14F-4D97-AF65-F5344CB8AC3E}">
        <p14:creationId xmlns:p14="http://schemas.microsoft.com/office/powerpoint/2010/main" val="639288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err="1" smtClean="0"/>
              <a:t>Paljude</a:t>
            </a:r>
            <a:r>
              <a:rPr lang="en-US" sz="2400" dirty="0" smtClean="0"/>
              <a:t> </a:t>
            </a:r>
            <a:r>
              <a:rPr lang="en-US" sz="2400" dirty="0" err="1" smtClean="0"/>
              <a:t>välisomanduses</a:t>
            </a:r>
            <a:r>
              <a:rPr lang="en-US" sz="2400" dirty="0" smtClean="0"/>
              <a:t> </a:t>
            </a:r>
            <a:r>
              <a:rPr lang="en-US" sz="2400" dirty="0" err="1" smtClean="0"/>
              <a:t>ettevõtete</a:t>
            </a:r>
            <a:r>
              <a:rPr lang="en-US" sz="2400" dirty="0" smtClean="0"/>
              <a:t> T&amp;A </a:t>
            </a:r>
            <a:r>
              <a:rPr lang="en-US" sz="2400" dirty="0" err="1" smtClean="0"/>
              <a:t>ja</a:t>
            </a:r>
            <a:r>
              <a:rPr lang="en-US" sz="2400" dirty="0" smtClean="0"/>
              <a:t> </a:t>
            </a:r>
            <a:r>
              <a:rPr lang="en-US" sz="2400" dirty="0" err="1" smtClean="0"/>
              <a:t>innovatsioonitegevus</a:t>
            </a:r>
            <a:r>
              <a:rPr lang="en-US" sz="2400" dirty="0" smtClean="0"/>
              <a:t> </a:t>
            </a:r>
            <a:r>
              <a:rPr lang="en-US" sz="2400" dirty="0" err="1" smtClean="0"/>
              <a:t>toimub</a:t>
            </a:r>
            <a:r>
              <a:rPr lang="en-US" sz="2400" dirty="0" smtClean="0"/>
              <a:t> </a:t>
            </a:r>
            <a:r>
              <a:rPr lang="en-US" sz="2400" dirty="0" err="1" smtClean="0"/>
              <a:t>väljaspool</a:t>
            </a:r>
            <a:r>
              <a:rPr lang="en-US" sz="2400" dirty="0" smtClean="0"/>
              <a:t> </a:t>
            </a:r>
            <a:r>
              <a:rPr lang="en-US" sz="2400" dirty="0" err="1" smtClean="0"/>
              <a:t>Eestit</a:t>
            </a:r>
            <a:endParaRPr lang="en-US" sz="2400" dirty="0" smtClean="0"/>
          </a:p>
          <a:p>
            <a:pPr marL="0" indent="0">
              <a:buNone/>
            </a:pPr>
            <a:endParaRPr lang="en-US" sz="2400" dirty="0"/>
          </a:p>
          <a:p>
            <a:r>
              <a:rPr lang="en-US" sz="2400" dirty="0" err="1" smtClean="0"/>
              <a:t>Väikestel</a:t>
            </a:r>
            <a:r>
              <a:rPr lang="en-US" sz="2400" dirty="0" smtClean="0"/>
              <a:t> </a:t>
            </a:r>
            <a:r>
              <a:rPr lang="en-US" sz="2400" dirty="0" err="1" smtClean="0"/>
              <a:t>ja</a:t>
            </a:r>
            <a:r>
              <a:rPr lang="en-US" sz="2400" dirty="0" smtClean="0"/>
              <a:t> </a:t>
            </a:r>
            <a:r>
              <a:rPr lang="en-US" sz="2400" dirty="0" err="1" smtClean="0"/>
              <a:t>keskmise</a:t>
            </a:r>
            <a:r>
              <a:rPr lang="en-US" sz="2400" dirty="0" smtClean="0"/>
              <a:t> </a:t>
            </a:r>
            <a:r>
              <a:rPr lang="en-US" sz="2400" dirty="0" err="1" smtClean="0"/>
              <a:t>suurusega</a:t>
            </a:r>
            <a:r>
              <a:rPr lang="en-US" sz="2400" dirty="0" smtClean="0"/>
              <a:t> </a:t>
            </a:r>
            <a:r>
              <a:rPr lang="en-US" sz="2400" dirty="0" err="1" smtClean="0"/>
              <a:t>Eesti</a:t>
            </a:r>
            <a:r>
              <a:rPr lang="en-US" sz="2400" dirty="0" smtClean="0"/>
              <a:t> </a:t>
            </a:r>
            <a:r>
              <a:rPr lang="en-US" sz="2400" dirty="0" err="1" smtClean="0"/>
              <a:t>ettevõtetel</a:t>
            </a:r>
            <a:r>
              <a:rPr lang="en-US" sz="2400" dirty="0" smtClean="0"/>
              <a:t> </a:t>
            </a:r>
            <a:r>
              <a:rPr lang="en-US" sz="2400" dirty="0" err="1" smtClean="0"/>
              <a:t>napib</a:t>
            </a:r>
            <a:r>
              <a:rPr lang="en-US" sz="2400" dirty="0" smtClean="0"/>
              <a:t> </a:t>
            </a:r>
            <a:r>
              <a:rPr lang="en-US" sz="2400" dirty="0" err="1" smtClean="0"/>
              <a:t>ressurssi</a:t>
            </a:r>
            <a:r>
              <a:rPr lang="en-US" sz="2400" dirty="0" smtClean="0"/>
              <a:t>, et </a:t>
            </a:r>
            <a:r>
              <a:rPr lang="en-US" sz="2400" dirty="0" err="1" smtClean="0"/>
              <a:t>hoida</a:t>
            </a:r>
            <a:r>
              <a:rPr lang="en-US" sz="2400" dirty="0" smtClean="0"/>
              <a:t> </a:t>
            </a:r>
            <a:r>
              <a:rPr lang="en-US" sz="2400" dirty="0" err="1" smtClean="0"/>
              <a:t>palgal</a:t>
            </a:r>
            <a:r>
              <a:rPr lang="en-US" sz="2400" dirty="0" smtClean="0"/>
              <a:t> </a:t>
            </a:r>
            <a:r>
              <a:rPr lang="en-US" sz="2400" dirty="0" err="1" smtClean="0"/>
              <a:t>teadlaste</a:t>
            </a:r>
            <a:r>
              <a:rPr lang="en-US" sz="2400" dirty="0" smtClean="0"/>
              <a:t> </a:t>
            </a:r>
            <a:r>
              <a:rPr lang="en-US" sz="2400" dirty="0" err="1" smtClean="0"/>
              <a:t>tiimi</a:t>
            </a:r>
            <a:r>
              <a:rPr lang="en-US" sz="2400" dirty="0" smtClean="0"/>
              <a:t> </a:t>
            </a:r>
            <a:r>
              <a:rPr lang="en-US" sz="2400" dirty="0" err="1" smtClean="0"/>
              <a:t>ja</a:t>
            </a:r>
            <a:r>
              <a:rPr lang="en-US" sz="2400" dirty="0" smtClean="0"/>
              <a:t> </a:t>
            </a:r>
            <a:r>
              <a:rPr lang="en-US" sz="2400" dirty="0" err="1" smtClean="0"/>
              <a:t>sisustada</a:t>
            </a:r>
            <a:r>
              <a:rPr lang="en-US" sz="2400" dirty="0"/>
              <a:t> </a:t>
            </a:r>
            <a:r>
              <a:rPr lang="en-US" sz="2400" dirty="0" err="1" smtClean="0"/>
              <a:t>ettevõtte</a:t>
            </a:r>
            <a:r>
              <a:rPr lang="en-US" sz="2400" dirty="0" smtClean="0"/>
              <a:t> </a:t>
            </a:r>
            <a:r>
              <a:rPr lang="en-US" sz="2400" dirty="0" err="1" smtClean="0"/>
              <a:t>sisene</a:t>
            </a:r>
            <a:r>
              <a:rPr lang="en-US" sz="2400" dirty="0" smtClean="0"/>
              <a:t> labor</a:t>
            </a:r>
          </a:p>
          <a:p>
            <a:endParaRPr lang="en-US" sz="2400" dirty="0" smtClean="0"/>
          </a:p>
        </p:txBody>
      </p:sp>
      <p:sp>
        <p:nvSpPr>
          <p:cNvPr id="3" name="Title 2"/>
          <p:cNvSpPr>
            <a:spLocks noGrp="1"/>
          </p:cNvSpPr>
          <p:nvPr>
            <p:ph type="title"/>
          </p:nvPr>
        </p:nvSpPr>
        <p:spPr/>
        <p:txBody>
          <a:bodyPr/>
          <a:lstStyle/>
          <a:p>
            <a:r>
              <a:rPr lang="en-US" dirty="0" err="1" smtClean="0"/>
              <a:t>Mida</a:t>
            </a:r>
            <a:r>
              <a:rPr lang="en-US" dirty="0" smtClean="0"/>
              <a:t> </a:t>
            </a:r>
            <a:r>
              <a:rPr lang="en-US" dirty="0" err="1" smtClean="0"/>
              <a:t>teha</a:t>
            </a:r>
            <a:r>
              <a:rPr lang="en-US" dirty="0" smtClean="0"/>
              <a:t> </a:t>
            </a:r>
            <a:r>
              <a:rPr lang="en-US" dirty="0" err="1" smtClean="0"/>
              <a:t>kui</a:t>
            </a:r>
            <a:r>
              <a:rPr lang="en-US" dirty="0" smtClean="0"/>
              <a:t>:</a:t>
            </a:r>
            <a:endParaRPr lang="en-US" dirty="0"/>
          </a:p>
        </p:txBody>
      </p:sp>
    </p:spTree>
    <p:extLst>
      <p:ext uri="{BB962C8B-B14F-4D97-AF65-F5344CB8AC3E}">
        <p14:creationId xmlns:p14="http://schemas.microsoft.com/office/powerpoint/2010/main" val="11847877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3A2392-97FB-5944-A209-BC000DF55F5D}"/>
              </a:ext>
            </a:extLst>
          </p:cNvPr>
          <p:cNvSpPr>
            <a:spLocks noGrp="1"/>
          </p:cNvSpPr>
          <p:nvPr>
            <p:ph type="title"/>
          </p:nvPr>
        </p:nvSpPr>
        <p:spPr/>
        <p:txBody>
          <a:bodyPr/>
          <a:lstStyle/>
          <a:p>
            <a:r>
              <a:rPr lang="en-US" sz="4000" dirty="0" err="1"/>
              <a:t>Ettevõtete</a:t>
            </a:r>
            <a:r>
              <a:rPr lang="en-US" sz="4000" dirty="0"/>
              <a:t> </a:t>
            </a:r>
            <a:r>
              <a:rPr lang="en-US" sz="4000" dirty="0" err="1" smtClean="0"/>
              <a:t>teenindajateks</a:t>
            </a:r>
            <a:r>
              <a:rPr lang="en-US" sz="4000" dirty="0" smtClean="0"/>
              <a:t> T&amp;A </a:t>
            </a:r>
            <a:r>
              <a:rPr lang="en-US" sz="4000" dirty="0" err="1" smtClean="0"/>
              <a:t>vallas</a:t>
            </a:r>
            <a:r>
              <a:rPr lang="en-US" sz="4000" dirty="0" smtClean="0"/>
              <a:t> </a:t>
            </a:r>
            <a:r>
              <a:rPr lang="en-US" sz="4000" dirty="0"/>
              <a:t>on </a:t>
            </a:r>
            <a:r>
              <a:rPr lang="en-US" sz="4000" dirty="0" err="1"/>
              <a:t>paljudes</a:t>
            </a:r>
            <a:r>
              <a:rPr lang="en-US" sz="4000" dirty="0"/>
              <a:t> </a:t>
            </a:r>
            <a:r>
              <a:rPr lang="en-US" sz="4000" dirty="0" err="1" smtClean="0"/>
              <a:t>riikides</a:t>
            </a:r>
            <a:r>
              <a:rPr lang="en-US" sz="4000" dirty="0" smtClean="0"/>
              <a:t> </a:t>
            </a:r>
            <a:r>
              <a:rPr lang="en-US" sz="4000" dirty="0" err="1"/>
              <a:t>rakendusuuringute</a:t>
            </a:r>
            <a:r>
              <a:rPr lang="en-US" sz="4000" dirty="0"/>
              <a:t> </a:t>
            </a:r>
            <a:r>
              <a:rPr lang="en-US" sz="4000" dirty="0" err="1"/>
              <a:t>keskused</a:t>
            </a:r>
            <a:endParaRPr lang="en-US" sz="4000" dirty="0"/>
          </a:p>
        </p:txBody>
      </p:sp>
      <p:grpSp>
        <p:nvGrpSpPr>
          <p:cNvPr id="4" name="Group 3">
            <a:extLst>
              <a:ext uri="{FF2B5EF4-FFF2-40B4-BE49-F238E27FC236}">
                <a16:creationId xmlns:a16="http://schemas.microsoft.com/office/drawing/2014/main" xmlns="" id="{1F725CCD-05A9-A745-AC36-FBA0C2DAC6F0}"/>
              </a:ext>
            </a:extLst>
          </p:cNvPr>
          <p:cNvGrpSpPr/>
          <p:nvPr/>
        </p:nvGrpSpPr>
        <p:grpSpPr>
          <a:xfrm>
            <a:off x="638029" y="4635158"/>
            <a:ext cx="11144580" cy="767076"/>
            <a:chOff x="478515" y="5007157"/>
            <a:chExt cx="8358435" cy="767076"/>
          </a:xfrm>
          <a:gradFill flip="none" rotWithShape="1">
            <a:gsLst>
              <a:gs pos="14000">
                <a:schemeClr val="bg1">
                  <a:lumMod val="75000"/>
                </a:schemeClr>
              </a:gs>
              <a:gs pos="82000">
                <a:schemeClr val="accent5"/>
              </a:gs>
              <a:gs pos="50000">
                <a:schemeClr val="accent5">
                  <a:lumMod val="20000"/>
                  <a:lumOff val="80000"/>
                </a:schemeClr>
              </a:gs>
            </a:gsLst>
            <a:lin ang="0" scaled="1"/>
            <a:tileRect/>
          </a:gradFill>
        </p:grpSpPr>
        <p:sp>
          <p:nvSpPr>
            <p:cNvPr id="5" name="AutoShape 49">
              <a:extLst>
                <a:ext uri="{FF2B5EF4-FFF2-40B4-BE49-F238E27FC236}">
                  <a16:creationId xmlns:a16="http://schemas.microsoft.com/office/drawing/2014/main" xmlns="" id="{F1AFAF47-CDFB-204D-98A5-E499DBC2228D}"/>
                </a:ext>
              </a:extLst>
            </p:cNvPr>
            <p:cNvSpPr>
              <a:spLocks noChangeArrowheads="1"/>
            </p:cNvSpPr>
            <p:nvPr/>
          </p:nvSpPr>
          <p:spPr bwMode="gray">
            <a:xfrm>
              <a:off x="478515" y="5007748"/>
              <a:ext cx="1747714" cy="759175"/>
            </a:xfrm>
            <a:custGeom>
              <a:avLst/>
              <a:gdLst>
                <a:gd name="connsiteX0" fmla="*/ 0 w 1868932"/>
                <a:gd name="connsiteY0" fmla="*/ 0 h 759175"/>
                <a:gd name="connsiteX1" fmla="*/ 1573537 w 1868932"/>
                <a:gd name="connsiteY1" fmla="*/ 0 h 759175"/>
                <a:gd name="connsiteX2" fmla="*/ 1868932 w 1868932"/>
                <a:gd name="connsiteY2" fmla="*/ 379588 h 759175"/>
                <a:gd name="connsiteX3" fmla="*/ 1573537 w 1868932"/>
                <a:gd name="connsiteY3" fmla="*/ 759175 h 759175"/>
                <a:gd name="connsiteX4" fmla="*/ 0 w 1868932"/>
                <a:gd name="connsiteY4" fmla="*/ 759175 h 759175"/>
                <a:gd name="connsiteX5" fmla="*/ 295395 w 1868932"/>
                <a:gd name="connsiteY5" fmla="*/ 379588 h 759175"/>
                <a:gd name="connsiteX6" fmla="*/ 0 w 1868932"/>
                <a:gd name="connsiteY6" fmla="*/ 0 h 759175"/>
                <a:gd name="connsiteX0" fmla="*/ 1198 w 1870130"/>
                <a:gd name="connsiteY0" fmla="*/ 0 h 759175"/>
                <a:gd name="connsiteX1" fmla="*/ 1574735 w 1870130"/>
                <a:gd name="connsiteY1" fmla="*/ 0 h 759175"/>
                <a:gd name="connsiteX2" fmla="*/ 1870130 w 1870130"/>
                <a:gd name="connsiteY2" fmla="*/ 379588 h 759175"/>
                <a:gd name="connsiteX3" fmla="*/ 1574735 w 1870130"/>
                <a:gd name="connsiteY3" fmla="*/ 759175 h 759175"/>
                <a:gd name="connsiteX4" fmla="*/ 1198 w 1870130"/>
                <a:gd name="connsiteY4" fmla="*/ 759175 h 759175"/>
                <a:gd name="connsiteX5" fmla="*/ 0 w 1870130"/>
                <a:gd name="connsiteY5" fmla="*/ 364378 h 759175"/>
                <a:gd name="connsiteX6" fmla="*/ 1198 w 1870130"/>
                <a:gd name="connsiteY6" fmla="*/ 0 h 75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0130" h="759175">
                  <a:moveTo>
                    <a:pt x="1198" y="0"/>
                  </a:moveTo>
                  <a:lnTo>
                    <a:pt x="1574735" y="0"/>
                  </a:lnTo>
                  <a:lnTo>
                    <a:pt x="1870130" y="379588"/>
                  </a:lnTo>
                  <a:lnTo>
                    <a:pt x="1574735" y="759175"/>
                  </a:lnTo>
                  <a:lnTo>
                    <a:pt x="1198" y="759175"/>
                  </a:lnTo>
                  <a:cubicBezTo>
                    <a:pt x="799" y="627576"/>
                    <a:pt x="399" y="495977"/>
                    <a:pt x="0" y="364378"/>
                  </a:cubicBezTo>
                  <a:cubicBezTo>
                    <a:pt x="399" y="242919"/>
                    <a:pt x="799" y="121459"/>
                    <a:pt x="1198" y="0"/>
                  </a:cubicBezTo>
                  <a:close/>
                </a:path>
              </a:pathLst>
            </a:custGeom>
            <a:grpFill/>
            <a:ln w="19050">
              <a:solidFill>
                <a:srgbClr val="FFFFFF"/>
              </a:solidFill>
              <a:miter lim="800000"/>
              <a:headEnd/>
              <a:tailEnd/>
            </a:ln>
          </p:spPr>
          <p:txBody>
            <a:bodyPr/>
            <a:lstStyle/>
            <a:p>
              <a:pPr>
                <a:defRPr/>
              </a:pPr>
              <a:endParaRPr lang="en-US" sz="2400" dirty="0">
                <a:solidFill>
                  <a:prstClr val="black"/>
                </a:solidFill>
                <a:latin typeface="Arial" charset="0"/>
                <a:ea typeface="+mn-ea"/>
              </a:endParaRPr>
            </a:p>
          </p:txBody>
        </p:sp>
        <p:sp>
          <p:nvSpPr>
            <p:cNvPr id="6" name="AutoShape 49">
              <a:extLst>
                <a:ext uri="{FF2B5EF4-FFF2-40B4-BE49-F238E27FC236}">
                  <a16:creationId xmlns:a16="http://schemas.microsoft.com/office/drawing/2014/main" xmlns="" id="{5630AC50-8E69-BA45-840B-8305676B3571}"/>
                </a:ext>
              </a:extLst>
            </p:cNvPr>
            <p:cNvSpPr>
              <a:spLocks noChangeArrowheads="1"/>
            </p:cNvSpPr>
            <p:nvPr/>
          </p:nvSpPr>
          <p:spPr bwMode="gray">
            <a:xfrm>
              <a:off x="3533582" y="5007157"/>
              <a:ext cx="2487706" cy="759175"/>
            </a:xfrm>
            <a:prstGeom prst="chevron">
              <a:avLst>
                <a:gd name="adj" fmla="val 38910"/>
              </a:avLst>
            </a:prstGeom>
            <a:grpFill/>
            <a:ln w="19050">
              <a:solidFill>
                <a:srgbClr val="FFFFFF"/>
              </a:solidFill>
              <a:miter lim="800000"/>
              <a:headEnd/>
              <a:tailEnd/>
            </a:ln>
          </p:spPr>
          <p:txBody>
            <a:bodyPr/>
            <a:lstStyle/>
            <a:p>
              <a:pPr>
                <a:defRPr/>
              </a:pPr>
              <a:endParaRPr lang="en-US" sz="2400" dirty="0">
                <a:solidFill>
                  <a:prstClr val="black"/>
                </a:solidFill>
                <a:latin typeface="Arial" charset="0"/>
                <a:ea typeface="+mn-ea"/>
              </a:endParaRPr>
            </a:p>
          </p:txBody>
        </p:sp>
        <p:sp>
          <p:nvSpPr>
            <p:cNvPr id="7" name="AutoShape 49">
              <a:extLst>
                <a:ext uri="{FF2B5EF4-FFF2-40B4-BE49-F238E27FC236}">
                  <a16:creationId xmlns:a16="http://schemas.microsoft.com/office/drawing/2014/main" xmlns="" id="{8089CCBA-C14C-3045-964E-C538D170416D}"/>
                </a:ext>
              </a:extLst>
            </p:cNvPr>
            <p:cNvSpPr>
              <a:spLocks noChangeArrowheads="1"/>
            </p:cNvSpPr>
            <p:nvPr/>
          </p:nvSpPr>
          <p:spPr bwMode="gray">
            <a:xfrm>
              <a:off x="5774073" y="5007157"/>
              <a:ext cx="1778685" cy="759175"/>
            </a:xfrm>
            <a:prstGeom prst="chevron">
              <a:avLst>
                <a:gd name="adj" fmla="val 38910"/>
              </a:avLst>
            </a:prstGeom>
            <a:grpFill/>
            <a:ln w="19050">
              <a:solidFill>
                <a:srgbClr val="FFFFFF"/>
              </a:solidFill>
              <a:miter lim="800000"/>
              <a:headEnd/>
              <a:tailEnd/>
            </a:ln>
          </p:spPr>
          <p:txBody>
            <a:bodyPr/>
            <a:lstStyle/>
            <a:p>
              <a:pPr>
                <a:defRPr/>
              </a:pPr>
              <a:endParaRPr lang="en-US" sz="2400" dirty="0">
                <a:solidFill>
                  <a:prstClr val="black"/>
                </a:solidFill>
                <a:latin typeface="Arial" charset="0"/>
                <a:ea typeface="+mn-ea"/>
              </a:endParaRPr>
            </a:p>
          </p:txBody>
        </p:sp>
        <p:sp>
          <p:nvSpPr>
            <p:cNvPr id="8" name="AutoShape 49">
              <a:extLst>
                <a:ext uri="{FF2B5EF4-FFF2-40B4-BE49-F238E27FC236}">
                  <a16:creationId xmlns:a16="http://schemas.microsoft.com/office/drawing/2014/main" xmlns="" id="{79CE10DE-03C0-3D41-B5EE-E41270B91586}"/>
                </a:ext>
              </a:extLst>
            </p:cNvPr>
            <p:cNvSpPr>
              <a:spLocks noChangeArrowheads="1"/>
            </p:cNvSpPr>
            <p:nvPr/>
          </p:nvSpPr>
          <p:spPr bwMode="gray">
            <a:xfrm>
              <a:off x="7332882" y="5007157"/>
              <a:ext cx="1504068" cy="759175"/>
            </a:xfrm>
            <a:prstGeom prst="chevron">
              <a:avLst>
                <a:gd name="adj" fmla="val 38910"/>
              </a:avLst>
            </a:prstGeom>
            <a:grpFill/>
            <a:ln w="19050">
              <a:solidFill>
                <a:srgbClr val="FFFFFF"/>
              </a:solidFill>
              <a:miter lim="800000"/>
              <a:headEnd/>
              <a:tailEnd/>
            </a:ln>
          </p:spPr>
          <p:txBody>
            <a:bodyPr/>
            <a:lstStyle/>
            <a:p>
              <a:pPr>
                <a:defRPr/>
              </a:pPr>
              <a:endParaRPr lang="en-US" sz="2400" dirty="0">
                <a:solidFill>
                  <a:prstClr val="black"/>
                </a:solidFill>
                <a:latin typeface="Arial" charset="0"/>
                <a:ea typeface="+mn-ea"/>
              </a:endParaRPr>
            </a:p>
          </p:txBody>
        </p:sp>
        <p:sp>
          <p:nvSpPr>
            <p:cNvPr id="9" name="AutoShape 49">
              <a:extLst>
                <a:ext uri="{FF2B5EF4-FFF2-40B4-BE49-F238E27FC236}">
                  <a16:creationId xmlns:a16="http://schemas.microsoft.com/office/drawing/2014/main" xmlns="" id="{D3CBD357-17E7-E540-9B7E-518EF8A6B19D}"/>
                </a:ext>
              </a:extLst>
            </p:cNvPr>
            <p:cNvSpPr>
              <a:spLocks noChangeArrowheads="1"/>
            </p:cNvSpPr>
            <p:nvPr/>
          </p:nvSpPr>
          <p:spPr bwMode="gray">
            <a:xfrm>
              <a:off x="2002143" y="5015058"/>
              <a:ext cx="1773854" cy="759175"/>
            </a:xfrm>
            <a:prstGeom prst="chevron">
              <a:avLst>
                <a:gd name="adj" fmla="val 38910"/>
              </a:avLst>
            </a:prstGeom>
            <a:grpFill/>
            <a:ln w="19050">
              <a:solidFill>
                <a:srgbClr val="FFFFFF"/>
              </a:solidFill>
              <a:miter lim="800000"/>
              <a:headEnd/>
              <a:tailEnd/>
            </a:ln>
          </p:spPr>
          <p:txBody>
            <a:bodyPr/>
            <a:lstStyle/>
            <a:p>
              <a:pPr>
                <a:defRPr/>
              </a:pPr>
              <a:endParaRPr lang="en-US" sz="2400" dirty="0">
                <a:solidFill>
                  <a:prstClr val="black"/>
                </a:solidFill>
                <a:latin typeface="Arial" charset="0"/>
                <a:ea typeface="+mn-ea"/>
              </a:endParaRPr>
            </a:p>
          </p:txBody>
        </p:sp>
      </p:grpSp>
      <p:sp>
        <p:nvSpPr>
          <p:cNvPr id="10" name="Rectangle 10">
            <a:extLst>
              <a:ext uri="{FF2B5EF4-FFF2-40B4-BE49-F238E27FC236}">
                <a16:creationId xmlns:a16="http://schemas.microsoft.com/office/drawing/2014/main" xmlns="" id="{01F5E350-862E-A649-8572-53CB5650ECA5}"/>
              </a:ext>
            </a:extLst>
          </p:cNvPr>
          <p:cNvSpPr>
            <a:spLocks/>
          </p:cNvSpPr>
          <p:nvPr/>
        </p:nvSpPr>
        <p:spPr bwMode="auto">
          <a:xfrm>
            <a:off x="817033" y="4713289"/>
            <a:ext cx="1828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077" bIns="0" anchor="ctr">
            <a:spAutoFit/>
          </a:bodyPr>
          <a:lstStyle/>
          <a:p>
            <a:pPr marL="38100"/>
            <a:r>
              <a:rPr lang="en-US" b="1" dirty="0">
                <a:solidFill>
                  <a:srgbClr val="000000"/>
                </a:solidFill>
                <a:latin typeface="Calibri" charset="0"/>
                <a:sym typeface="Arial Narrow" charset="0"/>
              </a:rPr>
              <a:t>Fundamental </a:t>
            </a:r>
            <a:br>
              <a:rPr lang="en-US" b="1" dirty="0">
                <a:solidFill>
                  <a:srgbClr val="000000"/>
                </a:solidFill>
                <a:latin typeface="Calibri" charset="0"/>
                <a:sym typeface="Arial Narrow" charset="0"/>
              </a:rPr>
            </a:br>
            <a:r>
              <a:rPr lang="en-US" b="1" dirty="0">
                <a:solidFill>
                  <a:srgbClr val="000000"/>
                </a:solidFill>
                <a:latin typeface="Calibri" charset="0"/>
                <a:sym typeface="Arial Narrow" charset="0"/>
              </a:rPr>
              <a:t>Science</a:t>
            </a:r>
          </a:p>
        </p:txBody>
      </p:sp>
      <p:sp>
        <p:nvSpPr>
          <p:cNvPr id="11" name="Rectangle 14">
            <a:extLst>
              <a:ext uri="{FF2B5EF4-FFF2-40B4-BE49-F238E27FC236}">
                <a16:creationId xmlns:a16="http://schemas.microsoft.com/office/drawing/2014/main" xmlns="" id="{56CCAA54-4FB4-3B43-9833-66CEA5938E99}"/>
              </a:ext>
            </a:extLst>
          </p:cNvPr>
          <p:cNvSpPr>
            <a:spLocks/>
          </p:cNvSpPr>
          <p:nvPr/>
        </p:nvSpPr>
        <p:spPr bwMode="auto">
          <a:xfrm>
            <a:off x="3113618" y="4713289"/>
            <a:ext cx="149013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077" bIns="0" anchor="ctr">
            <a:spAutoFit/>
          </a:bodyPr>
          <a:lstStyle/>
          <a:p>
            <a:pPr marL="38100"/>
            <a:r>
              <a:rPr lang="en-US" b="1" dirty="0">
                <a:solidFill>
                  <a:srgbClr val="000000"/>
                </a:solidFill>
                <a:latin typeface="Calibri" charset="0"/>
                <a:sym typeface="Arial Narrow" charset="0"/>
              </a:rPr>
              <a:t> Basic </a:t>
            </a:r>
            <a:br>
              <a:rPr lang="en-US" b="1" dirty="0">
                <a:solidFill>
                  <a:srgbClr val="000000"/>
                </a:solidFill>
                <a:latin typeface="Calibri" charset="0"/>
                <a:sym typeface="Arial Narrow" charset="0"/>
              </a:rPr>
            </a:br>
            <a:r>
              <a:rPr lang="en-US" b="1" dirty="0">
                <a:solidFill>
                  <a:srgbClr val="000000"/>
                </a:solidFill>
                <a:latin typeface="Calibri" charset="0"/>
                <a:sym typeface="Arial Narrow" charset="0"/>
              </a:rPr>
              <a:t> Research</a:t>
            </a:r>
          </a:p>
        </p:txBody>
      </p:sp>
      <p:sp>
        <p:nvSpPr>
          <p:cNvPr id="12" name="Rectangle 16">
            <a:extLst>
              <a:ext uri="{FF2B5EF4-FFF2-40B4-BE49-F238E27FC236}">
                <a16:creationId xmlns:a16="http://schemas.microsoft.com/office/drawing/2014/main" xmlns="" id="{1091D153-9680-6848-B306-2D63FC8973B7}"/>
              </a:ext>
            </a:extLst>
          </p:cNvPr>
          <p:cNvSpPr>
            <a:spLocks/>
          </p:cNvSpPr>
          <p:nvPr/>
        </p:nvSpPr>
        <p:spPr bwMode="auto">
          <a:xfrm>
            <a:off x="5560484" y="4713289"/>
            <a:ext cx="141393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077" bIns="0" anchor="ctr">
            <a:spAutoFit/>
          </a:bodyPr>
          <a:lstStyle/>
          <a:p>
            <a:pPr marL="38100"/>
            <a:r>
              <a:rPr lang="en-US" b="1" dirty="0">
                <a:latin typeface="Calibri" charset="0"/>
                <a:sym typeface="Arial Narrow" charset="0"/>
              </a:rPr>
              <a:t>Applied </a:t>
            </a:r>
            <a:br>
              <a:rPr lang="en-US" b="1" dirty="0">
                <a:latin typeface="Calibri" charset="0"/>
                <a:sym typeface="Arial Narrow" charset="0"/>
              </a:rPr>
            </a:br>
            <a:r>
              <a:rPr lang="en-US" b="1" dirty="0">
                <a:latin typeface="Calibri" charset="0"/>
                <a:sym typeface="Arial Narrow" charset="0"/>
              </a:rPr>
              <a:t>Research</a:t>
            </a:r>
          </a:p>
        </p:txBody>
      </p:sp>
      <p:sp>
        <p:nvSpPr>
          <p:cNvPr id="13" name="Rectangle 19">
            <a:extLst>
              <a:ext uri="{FF2B5EF4-FFF2-40B4-BE49-F238E27FC236}">
                <a16:creationId xmlns:a16="http://schemas.microsoft.com/office/drawing/2014/main" xmlns="" id="{9D22A052-03C0-0544-BD91-172105014A6A}"/>
              </a:ext>
            </a:extLst>
          </p:cNvPr>
          <p:cNvSpPr>
            <a:spLocks/>
          </p:cNvSpPr>
          <p:nvPr/>
        </p:nvSpPr>
        <p:spPr bwMode="auto">
          <a:xfrm>
            <a:off x="7806267" y="4713289"/>
            <a:ext cx="215053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077" bIns="0" anchor="ctr">
            <a:spAutoFit/>
          </a:bodyPr>
          <a:lstStyle/>
          <a:p>
            <a:pPr marL="38100"/>
            <a:r>
              <a:rPr lang="en-US" b="1" dirty="0">
                <a:solidFill>
                  <a:srgbClr val="000000"/>
                </a:solidFill>
                <a:latin typeface="Calibri" charset="0"/>
                <a:sym typeface="Arial Narrow" charset="0"/>
              </a:rPr>
              <a:t>   Product </a:t>
            </a:r>
            <a:br>
              <a:rPr lang="en-US" b="1" dirty="0">
                <a:solidFill>
                  <a:srgbClr val="000000"/>
                </a:solidFill>
                <a:latin typeface="Calibri" charset="0"/>
                <a:sym typeface="Arial Narrow" charset="0"/>
              </a:rPr>
            </a:br>
            <a:r>
              <a:rPr lang="en-US" b="1" dirty="0">
                <a:solidFill>
                  <a:srgbClr val="000000"/>
                </a:solidFill>
                <a:latin typeface="Calibri" charset="0"/>
                <a:sym typeface="Arial Narrow" charset="0"/>
              </a:rPr>
              <a:t>   Development</a:t>
            </a:r>
          </a:p>
        </p:txBody>
      </p:sp>
      <p:sp>
        <p:nvSpPr>
          <p:cNvPr id="14" name="Rectangle 22">
            <a:extLst>
              <a:ext uri="{FF2B5EF4-FFF2-40B4-BE49-F238E27FC236}">
                <a16:creationId xmlns:a16="http://schemas.microsoft.com/office/drawing/2014/main" xmlns="" id="{F885139C-1235-0149-8AA1-EF850D2E52E8}"/>
              </a:ext>
            </a:extLst>
          </p:cNvPr>
          <p:cNvSpPr>
            <a:spLocks/>
          </p:cNvSpPr>
          <p:nvPr/>
        </p:nvSpPr>
        <p:spPr bwMode="auto">
          <a:xfrm>
            <a:off x="10111318" y="4838701"/>
            <a:ext cx="1543049"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077" bIns="0" anchor="ctr">
            <a:spAutoFit/>
          </a:bodyPr>
          <a:lstStyle/>
          <a:p>
            <a:pPr marL="38100" algn="just"/>
            <a:r>
              <a:rPr lang="en-US" b="1" dirty="0">
                <a:solidFill>
                  <a:srgbClr val="000000"/>
                </a:solidFill>
                <a:latin typeface="Calibri" charset="0"/>
                <a:sym typeface="Arial Narrow" charset="0"/>
              </a:rPr>
              <a:t> Production</a:t>
            </a:r>
          </a:p>
        </p:txBody>
      </p:sp>
      <p:grpSp>
        <p:nvGrpSpPr>
          <p:cNvPr id="15" name="Group 14">
            <a:extLst>
              <a:ext uri="{FF2B5EF4-FFF2-40B4-BE49-F238E27FC236}">
                <a16:creationId xmlns:a16="http://schemas.microsoft.com/office/drawing/2014/main" xmlns="" id="{007730A6-3EDF-E048-BBF4-9898F03C4630}"/>
              </a:ext>
            </a:extLst>
          </p:cNvPr>
          <p:cNvGrpSpPr/>
          <p:nvPr/>
        </p:nvGrpSpPr>
        <p:grpSpPr>
          <a:xfrm>
            <a:off x="681567" y="2324101"/>
            <a:ext cx="10678584" cy="2187575"/>
            <a:chOff x="511175" y="2324100"/>
            <a:chExt cx="8008938" cy="2187575"/>
          </a:xfrm>
        </p:grpSpPr>
        <p:sp>
          <p:nvSpPr>
            <p:cNvPr id="16" name="AutoShape 5">
              <a:extLst>
                <a:ext uri="{FF2B5EF4-FFF2-40B4-BE49-F238E27FC236}">
                  <a16:creationId xmlns:a16="http://schemas.microsoft.com/office/drawing/2014/main" xmlns="" id="{EEAD467D-BFD6-7B45-B0F5-7AD7E32D072C}"/>
                </a:ext>
              </a:extLst>
            </p:cNvPr>
            <p:cNvSpPr>
              <a:spLocks/>
            </p:cNvSpPr>
            <p:nvPr/>
          </p:nvSpPr>
          <p:spPr bwMode="auto">
            <a:xfrm>
              <a:off x="511175" y="2422525"/>
              <a:ext cx="4648200" cy="2089150"/>
            </a:xfrm>
            <a:custGeom>
              <a:avLst/>
              <a:gdLst>
                <a:gd name="T0" fmla="*/ 0 w 21584"/>
                <a:gd name="T1" fmla="*/ 2147483647 h 21600"/>
                <a:gd name="T2" fmla="*/ 2147483647 w 21584"/>
                <a:gd name="T3" fmla="*/ 2147483647 h 21600"/>
                <a:gd name="T4" fmla="*/ 2147483647 w 21584"/>
                <a:gd name="T5" fmla="*/ 0 h 21600"/>
                <a:gd name="T6" fmla="*/ 0 w 21584"/>
                <a:gd name="T7" fmla="*/ 2147483647 h 21600"/>
                <a:gd name="T8" fmla="*/ 0 w 21584"/>
                <a:gd name="T9" fmla="*/ 2147483647 h 21600"/>
                <a:gd name="T10" fmla="*/ 0 60000 65536"/>
                <a:gd name="T11" fmla="*/ 0 60000 65536"/>
                <a:gd name="T12" fmla="*/ 0 60000 65536"/>
                <a:gd name="T13" fmla="*/ 0 60000 65536"/>
                <a:gd name="T14" fmla="*/ 0 60000 65536"/>
                <a:gd name="T15" fmla="*/ 0 w 21584"/>
                <a:gd name="T16" fmla="*/ 0 h 21600"/>
                <a:gd name="T17" fmla="*/ 21584 w 21584"/>
                <a:gd name="T18" fmla="*/ 21600 h 21600"/>
              </a:gdLst>
              <a:ahLst/>
              <a:cxnLst>
                <a:cxn ang="T10">
                  <a:pos x="T0" y="T1"/>
                </a:cxn>
                <a:cxn ang="T11">
                  <a:pos x="T2" y="T3"/>
                </a:cxn>
                <a:cxn ang="T12">
                  <a:pos x="T4" y="T5"/>
                </a:cxn>
                <a:cxn ang="T13">
                  <a:pos x="T6" y="T7"/>
                </a:cxn>
                <a:cxn ang="T14">
                  <a:pos x="T8" y="T9"/>
                </a:cxn>
              </a:cxnLst>
              <a:rect l="T15" t="T16" r="T17" b="T18"/>
              <a:pathLst>
                <a:path w="21584" h="21600">
                  <a:moveTo>
                    <a:pt x="0" y="21600"/>
                  </a:moveTo>
                  <a:cubicBezTo>
                    <a:pt x="0" y="21600"/>
                    <a:pt x="9104" y="21600"/>
                    <a:pt x="21584" y="21600"/>
                  </a:cubicBezTo>
                  <a:cubicBezTo>
                    <a:pt x="13672" y="18014"/>
                    <a:pt x="8304" y="0"/>
                    <a:pt x="4144" y="0"/>
                  </a:cubicBezTo>
                  <a:cubicBezTo>
                    <a:pt x="-16" y="0"/>
                    <a:pt x="232" y="10008"/>
                    <a:pt x="0" y="21600"/>
                  </a:cubicBezTo>
                  <a:close/>
                  <a:moveTo>
                    <a:pt x="0" y="21600"/>
                  </a:moveTo>
                </a:path>
              </a:pathLst>
            </a:custGeom>
            <a:solidFill>
              <a:srgbClr val="7F7F7F">
                <a:alpha val="49803"/>
              </a:srgbClr>
            </a:solidFill>
            <a:ln w="12700">
              <a:noFill/>
              <a:miter lim="800000"/>
              <a:headEnd/>
              <a:tailEnd/>
            </a:ln>
          </p:spPr>
          <p:txBody>
            <a:bodyPr lIns="0" tIns="0" rIns="0" bIns="0"/>
            <a:lstStyle/>
            <a:p>
              <a:pPr>
                <a:defRPr/>
              </a:pPr>
              <a:endParaRPr lang="en-US" sz="2400" dirty="0">
                <a:solidFill>
                  <a:prstClr val="black"/>
                </a:solidFill>
                <a:latin typeface="Calibri"/>
                <a:ea typeface="+mn-ea"/>
                <a:cs typeface="+mn-cs"/>
              </a:endParaRPr>
            </a:p>
          </p:txBody>
        </p:sp>
        <p:sp>
          <p:nvSpPr>
            <p:cNvPr id="17" name="AutoShape 6">
              <a:extLst>
                <a:ext uri="{FF2B5EF4-FFF2-40B4-BE49-F238E27FC236}">
                  <a16:creationId xmlns:a16="http://schemas.microsoft.com/office/drawing/2014/main" xmlns="" id="{3F9C34D1-8909-F844-B2AF-D90911499B0D}"/>
                </a:ext>
              </a:extLst>
            </p:cNvPr>
            <p:cNvSpPr>
              <a:spLocks/>
            </p:cNvSpPr>
            <p:nvPr/>
          </p:nvSpPr>
          <p:spPr bwMode="auto">
            <a:xfrm flipH="1">
              <a:off x="3873500" y="2422525"/>
              <a:ext cx="4646613" cy="2089150"/>
            </a:xfrm>
            <a:custGeom>
              <a:avLst/>
              <a:gdLst/>
              <a:ahLst/>
              <a:cxnLst/>
              <a:rect l="0" t="0" r="r" b="b"/>
              <a:pathLst>
                <a:path w="21584" h="21600">
                  <a:moveTo>
                    <a:pt x="0" y="21600"/>
                  </a:moveTo>
                  <a:cubicBezTo>
                    <a:pt x="0" y="21600"/>
                    <a:pt x="9104" y="21600"/>
                    <a:pt x="21584" y="21600"/>
                  </a:cubicBezTo>
                  <a:cubicBezTo>
                    <a:pt x="13672" y="18014"/>
                    <a:pt x="8304" y="0"/>
                    <a:pt x="4144" y="0"/>
                  </a:cubicBezTo>
                  <a:cubicBezTo>
                    <a:pt x="-16" y="0"/>
                    <a:pt x="232" y="10008"/>
                    <a:pt x="0" y="21600"/>
                  </a:cubicBezTo>
                  <a:close/>
                  <a:moveTo>
                    <a:pt x="0" y="21600"/>
                  </a:moveTo>
                </a:path>
              </a:pathLst>
            </a:custGeom>
            <a:solidFill>
              <a:srgbClr val="09A5BC"/>
            </a:solidFill>
            <a:ln w="12700">
              <a:noFill/>
              <a:miter lim="800000"/>
              <a:headEnd/>
              <a:tailEnd/>
            </a:ln>
          </p:spPr>
          <p:txBody>
            <a:bodyPr lIns="0" tIns="0" rIns="0" bIns="0"/>
            <a:lstStyle/>
            <a:p>
              <a:pPr>
                <a:defRPr/>
              </a:pPr>
              <a:endParaRPr lang="en-US" sz="700" b="1" dirty="0">
                <a:solidFill>
                  <a:prstClr val="black"/>
                </a:solidFill>
                <a:latin typeface="Calibri"/>
                <a:ea typeface="+mn-ea"/>
                <a:cs typeface="+mn-cs"/>
              </a:endParaRPr>
            </a:p>
          </p:txBody>
        </p:sp>
        <p:pic>
          <p:nvPicPr>
            <p:cNvPr id="18" name="Picture 17">
              <a:extLst>
                <a:ext uri="{FF2B5EF4-FFF2-40B4-BE49-F238E27FC236}">
                  <a16:creationId xmlns:a16="http://schemas.microsoft.com/office/drawing/2014/main" xmlns="" id="{E1A58215-19B6-5742-A812-5E964F7A2BC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262188" y="2324100"/>
              <a:ext cx="47117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Rectangle 25">
            <a:extLst>
              <a:ext uri="{FF2B5EF4-FFF2-40B4-BE49-F238E27FC236}">
                <a16:creationId xmlns:a16="http://schemas.microsoft.com/office/drawing/2014/main" xmlns="" id="{41EA91FE-2E2F-3040-B77D-D618B8B489E3}"/>
              </a:ext>
            </a:extLst>
          </p:cNvPr>
          <p:cNvSpPr>
            <a:spLocks/>
          </p:cNvSpPr>
          <p:nvPr/>
        </p:nvSpPr>
        <p:spPr bwMode="auto">
          <a:xfrm>
            <a:off x="5164667" y="3051021"/>
            <a:ext cx="1932879"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10" bIns="0"/>
          <a:lstStyle/>
          <a:p>
            <a:pPr marL="38100" algn="ctr"/>
            <a:r>
              <a:rPr lang="en-US" sz="2400" b="1" dirty="0">
                <a:solidFill>
                  <a:srgbClr val="000000"/>
                </a:solidFill>
                <a:latin typeface="Calibri" charset="0"/>
                <a:sym typeface="Arial" charset="0"/>
              </a:rPr>
              <a:t>Applied</a:t>
            </a:r>
          </a:p>
          <a:p>
            <a:pPr marL="38100" algn="ctr"/>
            <a:r>
              <a:rPr lang="en-US" sz="2400" b="1" dirty="0">
                <a:solidFill>
                  <a:srgbClr val="000000"/>
                </a:solidFill>
                <a:latin typeface="Calibri" charset="0"/>
                <a:sym typeface="Arial" charset="0"/>
              </a:rPr>
              <a:t>Research</a:t>
            </a:r>
          </a:p>
          <a:p>
            <a:pPr marL="38100" algn="ctr"/>
            <a:r>
              <a:rPr lang="en-US" sz="2400" b="1" dirty="0">
                <a:solidFill>
                  <a:srgbClr val="000000"/>
                </a:solidFill>
                <a:latin typeface="Calibri" charset="0"/>
                <a:sym typeface="Arial" charset="0"/>
              </a:rPr>
              <a:t>Institutes</a:t>
            </a:r>
          </a:p>
        </p:txBody>
      </p:sp>
      <p:sp>
        <p:nvSpPr>
          <p:cNvPr id="20" name="Rectangle 23">
            <a:extLst>
              <a:ext uri="{FF2B5EF4-FFF2-40B4-BE49-F238E27FC236}">
                <a16:creationId xmlns:a16="http://schemas.microsoft.com/office/drawing/2014/main" xmlns="" id="{0A242B63-B5F4-FE4D-8EB2-013EDA7843C4}"/>
              </a:ext>
            </a:extLst>
          </p:cNvPr>
          <p:cNvSpPr>
            <a:spLocks/>
          </p:cNvSpPr>
          <p:nvPr/>
        </p:nvSpPr>
        <p:spPr bwMode="auto">
          <a:xfrm>
            <a:off x="977901" y="3095625"/>
            <a:ext cx="2865967"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10" bIns="0"/>
          <a:lstStyle/>
          <a:p>
            <a:pPr marL="38100"/>
            <a:r>
              <a:rPr lang="en-US" sz="2400" b="1" dirty="0">
                <a:solidFill>
                  <a:srgbClr val="000000"/>
                </a:solidFill>
                <a:latin typeface="Calibri" charset="0"/>
                <a:sym typeface="Arial" charset="0"/>
              </a:rPr>
              <a:t>Universities,  </a:t>
            </a:r>
          </a:p>
          <a:p>
            <a:pPr marL="38100"/>
            <a:r>
              <a:rPr lang="en-US" sz="2400" b="1" dirty="0">
                <a:solidFill>
                  <a:srgbClr val="000000"/>
                </a:solidFill>
                <a:latin typeface="Calibri" charset="0"/>
                <a:sym typeface="Arial" charset="0"/>
              </a:rPr>
              <a:t>National Labs</a:t>
            </a:r>
          </a:p>
        </p:txBody>
      </p:sp>
      <p:sp>
        <p:nvSpPr>
          <p:cNvPr id="21" name="Rectangle 26">
            <a:extLst>
              <a:ext uri="{FF2B5EF4-FFF2-40B4-BE49-F238E27FC236}">
                <a16:creationId xmlns:a16="http://schemas.microsoft.com/office/drawing/2014/main" xmlns="" id="{46E4A2F1-4728-8545-BFDB-067505EF6729}"/>
              </a:ext>
            </a:extLst>
          </p:cNvPr>
          <p:cNvSpPr>
            <a:spLocks/>
          </p:cNvSpPr>
          <p:nvPr/>
        </p:nvSpPr>
        <p:spPr bwMode="auto">
          <a:xfrm>
            <a:off x="9262128" y="3095626"/>
            <a:ext cx="17043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10" bIns="0">
            <a:spAutoFit/>
          </a:bodyPr>
          <a:lstStyle/>
          <a:p>
            <a:pPr marL="38100" algn="r"/>
            <a:r>
              <a:rPr lang="en-US" sz="2400" b="1" dirty="0">
                <a:solidFill>
                  <a:srgbClr val="000000"/>
                </a:solidFill>
                <a:latin typeface="Calibri" charset="0"/>
                <a:sym typeface="Arial" charset="0"/>
              </a:rPr>
              <a:t>Corporations</a:t>
            </a:r>
          </a:p>
        </p:txBody>
      </p:sp>
    </p:spTree>
    <p:extLst>
      <p:ext uri="{BB962C8B-B14F-4D97-AF65-F5344CB8AC3E}">
        <p14:creationId xmlns:p14="http://schemas.microsoft.com/office/powerpoint/2010/main" val="853298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26924504"/>
              </p:ext>
            </p:extLst>
          </p:nvPr>
        </p:nvGraphicFramePr>
        <p:xfrm>
          <a:off x="317526" y="1323313"/>
          <a:ext cx="11580298" cy="4485639"/>
        </p:xfrm>
        <a:graphic>
          <a:graphicData uri="http://schemas.openxmlformats.org/drawingml/2006/table">
            <a:tbl>
              <a:tblPr firstRow="1" bandRow="1">
                <a:tableStyleId>{5C22544A-7EE6-4342-B048-85BDC9FD1C3A}</a:tableStyleId>
              </a:tblPr>
              <a:tblGrid>
                <a:gridCol w="5117744"/>
                <a:gridCol w="6462554"/>
              </a:tblGrid>
              <a:tr h="370840">
                <a:tc>
                  <a:txBody>
                    <a:bodyPr/>
                    <a:lstStyle/>
                    <a:p>
                      <a:r>
                        <a:rPr lang="en-US" dirty="0" err="1" smtClean="0"/>
                        <a:t>Ülikool</a:t>
                      </a:r>
                      <a:endParaRPr lang="en-US" dirty="0"/>
                    </a:p>
                  </a:txBody>
                  <a:tcPr/>
                </a:tc>
                <a:tc>
                  <a:txBody>
                    <a:bodyPr/>
                    <a:lstStyle/>
                    <a:p>
                      <a:r>
                        <a:rPr lang="en-US" dirty="0" err="1" smtClean="0"/>
                        <a:t>Rakendusuuringute</a:t>
                      </a:r>
                      <a:r>
                        <a:rPr lang="en-US" baseline="0" dirty="0" smtClean="0"/>
                        <a:t> </a:t>
                      </a:r>
                      <a:r>
                        <a:rPr lang="en-US" baseline="0" dirty="0" err="1" smtClean="0"/>
                        <a:t>keskus</a:t>
                      </a:r>
                      <a:endParaRPr lang="en-US" dirty="0"/>
                    </a:p>
                  </a:txBody>
                  <a:tcPr/>
                </a:tc>
              </a:tr>
              <a:tr h="370840">
                <a:tc>
                  <a:txBody>
                    <a:bodyPr/>
                    <a:lstStyle/>
                    <a:p>
                      <a:r>
                        <a:rPr lang="en-US" dirty="0" err="1" smtClean="0"/>
                        <a:t>Eksistentsi</a:t>
                      </a:r>
                      <a:r>
                        <a:rPr lang="en-US" baseline="0" dirty="0" smtClean="0"/>
                        <a:t> </a:t>
                      </a:r>
                      <a:r>
                        <a:rPr lang="en-US" baseline="0" dirty="0" err="1" smtClean="0"/>
                        <a:t>mõte</a:t>
                      </a:r>
                      <a:r>
                        <a:rPr lang="en-US" baseline="0" dirty="0" smtClean="0"/>
                        <a:t>: </a:t>
                      </a:r>
                      <a:r>
                        <a:rPr lang="en-US" baseline="0" dirty="0" err="1" smtClean="0"/>
                        <a:t>õppetöö</a:t>
                      </a:r>
                      <a:r>
                        <a:rPr lang="en-US" baseline="0" dirty="0" smtClean="0"/>
                        <a:t> </a:t>
                      </a:r>
                      <a:r>
                        <a:rPr lang="en-US" baseline="0" dirty="0" err="1" smtClean="0"/>
                        <a:t>ja</a:t>
                      </a:r>
                      <a:r>
                        <a:rPr lang="en-US" baseline="0" dirty="0" smtClean="0"/>
                        <a:t> </a:t>
                      </a:r>
                      <a:r>
                        <a:rPr lang="en-US" baseline="0" dirty="0" err="1" smtClean="0"/>
                        <a:t>teadmiste</a:t>
                      </a:r>
                      <a:r>
                        <a:rPr lang="en-US" baseline="0" dirty="0" smtClean="0"/>
                        <a:t> </a:t>
                      </a:r>
                      <a:r>
                        <a:rPr lang="en-US" baseline="0" dirty="0" err="1" smtClean="0"/>
                        <a:t>loome</a:t>
                      </a:r>
                      <a:endParaRPr lang="en-US" dirty="0"/>
                    </a:p>
                  </a:txBody>
                  <a:tcPr/>
                </a:tc>
                <a:tc>
                  <a:txBody>
                    <a:bodyPr/>
                    <a:lstStyle/>
                    <a:p>
                      <a:r>
                        <a:rPr lang="en-US" dirty="0" err="1" smtClean="0"/>
                        <a:t>Eksistentsi</a:t>
                      </a:r>
                      <a:r>
                        <a:rPr lang="en-US" baseline="0" dirty="0" smtClean="0"/>
                        <a:t> </a:t>
                      </a:r>
                      <a:r>
                        <a:rPr lang="en-US" baseline="0" dirty="0" err="1" smtClean="0"/>
                        <a:t>mõte</a:t>
                      </a:r>
                      <a:r>
                        <a:rPr lang="en-US" baseline="0" dirty="0" smtClean="0"/>
                        <a:t>: </a:t>
                      </a:r>
                      <a:r>
                        <a:rPr lang="en-US" baseline="0" dirty="0" err="1" smtClean="0"/>
                        <a:t>ettevõtete</a:t>
                      </a:r>
                      <a:r>
                        <a:rPr lang="en-US" baseline="0" dirty="0" smtClean="0"/>
                        <a:t> </a:t>
                      </a:r>
                      <a:r>
                        <a:rPr lang="en-US" baseline="0" dirty="0" err="1" smtClean="0"/>
                        <a:t>abistamine</a:t>
                      </a:r>
                      <a:endParaRPr lang="en-US" baseline="0" dirty="0" smtClean="0"/>
                    </a:p>
                    <a:p>
                      <a:endParaRPr lang="en-US" dirty="0"/>
                    </a:p>
                  </a:txBody>
                  <a:tcPr/>
                </a:tc>
              </a:tr>
              <a:tr h="370840">
                <a:tc>
                  <a:txBody>
                    <a:bodyPr/>
                    <a:lstStyle/>
                    <a:p>
                      <a:r>
                        <a:rPr lang="en-US" dirty="0" err="1" smtClean="0"/>
                        <a:t>Hinnatakse</a:t>
                      </a:r>
                      <a:r>
                        <a:rPr lang="en-US" dirty="0" smtClean="0"/>
                        <a:t> </a:t>
                      </a:r>
                      <a:r>
                        <a:rPr lang="en-US" dirty="0" err="1" smtClean="0"/>
                        <a:t>õppetöö</a:t>
                      </a:r>
                      <a:r>
                        <a:rPr lang="en-US" dirty="0" smtClean="0"/>
                        <a:t> </a:t>
                      </a:r>
                      <a:r>
                        <a:rPr lang="en-US" dirty="0" err="1" smtClean="0"/>
                        <a:t>taset</a:t>
                      </a:r>
                      <a:r>
                        <a:rPr lang="en-US" dirty="0" smtClean="0"/>
                        <a:t>, </a:t>
                      </a:r>
                      <a:r>
                        <a:rPr lang="en-US" baseline="0" dirty="0" err="1" smtClean="0"/>
                        <a:t>publikatsioonide</a:t>
                      </a:r>
                      <a:r>
                        <a:rPr lang="en-US" baseline="0" dirty="0" smtClean="0"/>
                        <a:t> </a:t>
                      </a:r>
                      <a:r>
                        <a:rPr lang="en-US" baseline="0" dirty="0" err="1" smtClean="0"/>
                        <a:t>arvu</a:t>
                      </a:r>
                      <a:endParaRPr lang="en-US" dirty="0"/>
                    </a:p>
                  </a:txBody>
                  <a:tcPr/>
                </a:tc>
                <a:tc>
                  <a:txBody>
                    <a:bodyPr/>
                    <a:lstStyle/>
                    <a:p>
                      <a:r>
                        <a:rPr lang="en-US" dirty="0" err="1" smtClean="0"/>
                        <a:t>Hinnatakse</a:t>
                      </a:r>
                      <a:r>
                        <a:rPr lang="en-US" dirty="0" smtClean="0"/>
                        <a:t> </a:t>
                      </a:r>
                      <a:r>
                        <a:rPr lang="en-US" dirty="0" err="1" smtClean="0"/>
                        <a:t>äritulemusi</a:t>
                      </a:r>
                      <a:endParaRPr lang="en-US" baseline="0" dirty="0" smtClean="0"/>
                    </a:p>
                    <a:p>
                      <a:endParaRPr lang="en-US" dirty="0" smtClean="0"/>
                    </a:p>
                  </a:txBody>
                  <a:tcPr/>
                </a:tc>
              </a:tr>
              <a:tr h="370840">
                <a:tc>
                  <a:txBody>
                    <a:bodyPr/>
                    <a:lstStyle/>
                    <a:p>
                      <a:r>
                        <a:rPr lang="en-US" dirty="0" err="1" smtClean="0"/>
                        <a:t>Avatud</a:t>
                      </a:r>
                      <a:r>
                        <a:rPr lang="en-US" dirty="0" smtClean="0"/>
                        <a:t> </a:t>
                      </a:r>
                      <a:r>
                        <a:rPr lang="en-US" dirty="0" err="1" smtClean="0"/>
                        <a:t>akadeemiline</a:t>
                      </a:r>
                      <a:r>
                        <a:rPr lang="en-US" dirty="0" smtClean="0"/>
                        <a:t> </a:t>
                      </a:r>
                      <a:r>
                        <a:rPr lang="en-US" dirty="0" err="1" smtClean="0"/>
                        <a:t>keskkond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Tehnoloogia</a:t>
                      </a:r>
                      <a:r>
                        <a:rPr lang="en-US" baseline="0" dirty="0" err="1" smtClean="0"/>
                        <a:t>siirde</a:t>
                      </a:r>
                      <a:r>
                        <a:rPr lang="en-US" baseline="0" dirty="0" smtClean="0"/>
                        <a:t> </a:t>
                      </a:r>
                      <a:r>
                        <a:rPr lang="en-US" baseline="0" dirty="0" err="1" smtClean="0"/>
                        <a:t>kogemustega</a:t>
                      </a:r>
                      <a:r>
                        <a:rPr lang="en-US" baseline="0" dirty="0" smtClean="0"/>
                        <a:t> </a:t>
                      </a:r>
                      <a:r>
                        <a:rPr lang="en-US" baseline="0" dirty="0" err="1" smtClean="0"/>
                        <a:t>p</a:t>
                      </a:r>
                      <a:r>
                        <a:rPr lang="en-US" dirty="0" err="1" smtClean="0"/>
                        <a:t>rofessionaalsed</a:t>
                      </a:r>
                      <a:r>
                        <a:rPr lang="en-US" baseline="0" dirty="0" smtClean="0"/>
                        <a:t> </a:t>
                      </a:r>
                      <a:r>
                        <a:rPr lang="en-US" baseline="0" dirty="0" err="1" smtClean="0"/>
                        <a:t>arendustöötajad</a:t>
                      </a:r>
                      <a:r>
                        <a:rPr lang="en-US" baseline="0" dirty="0" smtClean="0"/>
                        <a:t>, </a:t>
                      </a:r>
                      <a:r>
                        <a:rPr lang="en-US" baseline="0" dirty="0" err="1" smtClean="0"/>
                        <a:t>kellele</a:t>
                      </a:r>
                      <a:r>
                        <a:rPr lang="en-US" baseline="0" dirty="0" smtClean="0"/>
                        <a:t> on </a:t>
                      </a:r>
                      <a:r>
                        <a:rPr lang="en-US" baseline="0" dirty="0" err="1" smtClean="0"/>
                        <a:t>tehtud</a:t>
                      </a:r>
                      <a:r>
                        <a:rPr lang="en-US" dirty="0" smtClean="0"/>
                        <a:t> </a:t>
                      </a:r>
                      <a:r>
                        <a:rPr lang="en-US" dirty="0" err="1" smtClean="0"/>
                        <a:t>taustakontroll</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r h="370840">
                <a:tc>
                  <a:txBody>
                    <a:bodyPr/>
                    <a:lstStyle/>
                    <a:p>
                      <a:endParaRPr lang="en-US" dirty="0"/>
                    </a:p>
                  </a:txBody>
                  <a:tcPr/>
                </a:tc>
                <a:tc>
                  <a:txBody>
                    <a:bodyPr/>
                    <a:lstStyle/>
                    <a:p>
                      <a:r>
                        <a:rPr lang="en-US" dirty="0" err="1" smtClean="0"/>
                        <a:t>Klienditeenindus</a:t>
                      </a:r>
                      <a:r>
                        <a:rPr lang="en-US" dirty="0" smtClean="0"/>
                        <a:t> on </a:t>
                      </a:r>
                      <a:r>
                        <a:rPr lang="en-US" dirty="0" err="1" smtClean="0"/>
                        <a:t>prioriteet</a:t>
                      </a:r>
                      <a:r>
                        <a:rPr lang="en-US" dirty="0" smtClean="0"/>
                        <a:t>.</a:t>
                      </a:r>
                      <a:r>
                        <a:rPr lang="en-US" baseline="0" dirty="0" smtClean="0"/>
                        <a:t> </a:t>
                      </a:r>
                      <a:r>
                        <a:rPr lang="en-US" dirty="0" err="1" smtClean="0"/>
                        <a:t>Tööprotsessid</a:t>
                      </a:r>
                      <a:r>
                        <a:rPr lang="en-US" dirty="0" smtClean="0"/>
                        <a:t> </a:t>
                      </a:r>
                      <a:r>
                        <a:rPr lang="en-US" dirty="0" err="1" smtClean="0"/>
                        <a:t>selgelt</a:t>
                      </a:r>
                      <a:r>
                        <a:rPr lang="en-US" dirty="0" smtClean="0"/>
                        <a:t> </a:t>
                      </a:r>
                      <a:r>
                        <a:rPr lang="en-US" dirty="0" err="1" smtClean="0"/>
                        <a:t>defineeritud</a:t>
                      </a:r>
                      <a:r>
                        <a:rPr lang="en-US" dirty="0" smtClean="0"/>
                        <a:t>.</a:t>
                      </a:r>
                      <a:r>
                        <a:rPr lang="en-US" baseline="0" dirty="0" smtClean="0"/>
                        <a:t> </a:t>
                      </a:r>
                      <a:endParaRPr lang="en-US" dirty="0" smtClean="0"/>
                    </a:p>
                  </a:txBody>
                  <a:tcPr/>
                </a:tc>
              </a:tr>
              <a:tr h="370840">
                <a:tc>
                  <a:txBody>
                    <a:bodyPr/>
                    <a:lstStyle/>
                    <a:p>
                      <a:r>
                        <a:rPr lang="en-US" dirty="0" err="1" smtClean="0"/>
                        <a:t>Reeglina</a:t>
                      </a:r>
                      <a:r>
                        <a:rPr lang="en-US" dirty="0" smtClean="0"/>
                        <a:t> </a:t>
                      </a:r>
                      <a:r>
                        <a:rPr lang="en-US" dirty="0" err="1" smtClean="0"/>
                        <a:t>teeb</a:t>
                      </a:r>
                      <a:r>
                        <a:rPr lang="en-US" dirty="0" smtClean="0"/>
                        <a:t> </a:t>
                      </a:r>
                      <a:r>
                        <a:rPr lang="en-US" dirty="0" err="1" smtClean="0"/>
                        <a:t>teadlane</a:t>
                      </a:r>
                      <a:r>
                        <a:rPr lang="en-US" dirty="0" smtClean="0"/>
                        <a:t> </a:t>
                      </a:r>
                      <a:r>
                        <a:rPr lang="en-US" dirty="0" err="1" smtClean="0"/>
                        <a:t>süvauuringuid</a:t>
                      </a:r>
                      <a:r>
                        <a:rPr lang="en-US" dirty="0" smtClean="0"/>
                        <a:t> </a:t>
                      </a:r>
                      <a:r>
                        <a:rPr lang="en-US" dirty="0" err="1" smtClean="0"/>
                        <a:t>ühes</a:t>
                      </a:r>
                      <a:r>
                        <a:rPr lang="en-US" dirty="0" smtClean="0"/>
                        <a:t> </a:t>
                      </a:r>
                      <a:r>
                        <a:rPr lang="en-US" dirty="0" err="1" smtClean="0"/>
                        <a:t>valdkonnas</a:t>
                      </a:r>
                      <a:endParaRPr lang="en-US" dirty="0"/>
                    </a:p>
                  </a:txBody>
                  <a:tcPr/>
                </a:tc>
                <a:tc>
                  <a:txBody>
                    <a:bodyPr/>
                    <a:lstStyle/>
                    <a:p>
                      <a:r>
                        <a:rPr lang="en-US" dirty="0" err="1" smtClean="0"/>
                        <a:t>Kombineerivad</a:t>
                      </a:r>
                      <a:r>
                        <a:rPr lang="en-US" baseline="0" dirty="0" smtClean="0"/>
                        <a:t> </a:t>
                      </a:r>
                      <a:r>
                        <a:rPr lang="en-US" baseline="0" dirty="0" err="1" smtClean="0"/>
                        <a:t>erinevate</a:t>
                      </a:r>
                      <a:r>
                        <a:rPr lang="en-US" baseline="0" dirty="0" smtClean="0"/>
                        <a:t> </a:t>
                      </a:r>
                      <a:r>
                        <a:rPr lang="en-US" baseline="0" dirty="0" err="1" smtClean="0"/>
                        <a:t>valdkondade</a:t>
                      </a:r>
                      <a:r>
                        <a:rPr lang="en-US" baseline="0" dirty="0" smtClean="0"/>
                        <a:t> </a:t>
                      </a:r>
                      <a:r>
                        <a:rPr lang="en-US" baseline="0" dirty="0" err="1" smtClean="0"/>
                        <a:t>teadmisi</a:t>
                      </a:r>
                      <a:r>
                        <a:rPr lang="en-US" baseline="0" dirty="0" smtClean="0"/>
                        <a:t> </a:t>
                      </a:r>
                      <a:r>
                        <a:rPr lang="en-US" baseline="0" dirty="0" err="1" smtClean="0"/>
                        <a:t>ja</a:t>
                      </a:r>
                      <a:r>
                        <a:rPr lang="en-US" baseline="0" dirty="0" smtClean="0"/>
                        <a:t> </a:t>
                      </a:r>
                      <a:r>
                        <a:rPr lang="en-US" baseline="0" dirty="0" err="1" smtClean="0"/>
                        <a:t>toovad</a:t>
                      </a:r>
                      <a:r>
                        <a:rPr lang="en-US" baseline="0" dirty="0" smtClean="0"/>
                        <a:t> </a:t>
                      </a:r>
                      <a:r>
                        <a:rPr lang="en-US" baseline="0" dirty="0" err="1" smtClean="0"/>
                        <a:t>inimesi</a:t>
                      </a:r>
                      <a:r>
                        <a:rPr lang="en-US" baseline="0" dirty="0" smtClean="0"/>
                        <a:t> </a:t>
                      </a:r>
                      <a:r>
                        <a:rPr lang="en-US" baseline="0" dirty="0" err="1" smtClean="0"/>
                        <a:t>kokku</a:t>
                      </a:r>
                      <a:r>
                        <a:rPr lang="en-US" baseline="0" dirty="0" smtClean="0"/>
                        <a:t>.</a:t>
                      </a:r>
                      <a:endParaRPr lang="en-US" dirty="0"/>
                    </a:p>
                  </a:txBody>
                  <a:tcPr/>
                </a:tc>
              </a:tr>
              <a:tr h="370840">
                <a:tc>
                  <a:txBody>
                    <a:bodyPr/>
                    <a:lstStyle/>
                    <a:p>
                      <a:endParaRPr lang="en-US" dirty="0"/>
                    </a:p>
                  </a:txBody>
                  <a:tcPr/>
                </a:tc>
                <a:tc>
                  <a:txBody>
                    <a:bodyPr/>
                    <a:lstStyle/>
                    <a:p>
                      <a:r>
                        <a:rPr lang="en-US" dirty="0" err="1" smtClean="0"/>
                        <a:t>Keskne</a:t>
                      </a:r>
                      <a:r>
                        <a:rPr lang="en-US" dirty="0" smtClean="0"/>
                        <a:t> roll</a:t>
                      </a:r>
                      <a:r>
                        <a:rPr lang="en-US" baseline="0" dirty="0" smtClean="0"/>
                        <a:t> </a:t>
                      </a:r>
                      <a:r>
                        <a:rPr lang="en-US" baseline="0" dirty="0" err="1" smtClean="0"/>
                        <a:t>innovatsiooni</a:t>
                      </a:r>
                      <a:r>
                        <a:rPr lang="en-US" baseline="0" dirty="0" smtClean="0"/>
                        <a:t> </a:t>
                      </a:r>
                      <a:r>
                        <a:rPr lang="en-US" baseline="0" dirty="0" err="1" smtClean="0"/>
                        <a:t>ökosüsteemide</a:t>
                      </a:r>
                      <a:r>
                        <a:rPr lang="en-US" baseline="0" dirty="0" smtClean="0"/>
                        <a:t> </a:t>
                      </a:r>
                      <a:r>
                        <a:rPr lang="en-US" baseline="0" dirty="0" err="1" smtClean="0"/>
                        <a:t>loomises</a:t>
                      </a:r>
                      <a:r>
                        <a:rPr lang="en-US" baseline="0" dirty="0" smtClean="0"/>
                        <a:t>—</a:t>
                      </a:r>
                      <a:r>
                        <a:rPr lang="en-US" baseline="0" dirty="0" err="1" smtClean="0"/>
                        <a:t>ettevõtetele</a:t>
                      </a:r>
                      <a:r>
                        <a:rPr lang="en-US" baseline="0" dirty="0" smtClean="0"/>
                        <a:t> </a:t>
                      </a:r>
                      <a:r>
                        <a:rPr lang="en-US" baseline="0" dirty="0" err="1" smtClean="0"/>
                        <a:t>koostöömudeli</a:t>
                      </a:r>
                      <a:r>
                        <a:rPr lang="en-US" baseline="0" dirty="0" smtClean="0"/>
                        <a:t> </a:t>
                      </a:r>
                      <a:r>
                        <a:rPr lang="en-US" baseline="0" dirty="0" err="1" smtClean="0"/>
                        <a:t>loomine</a:t>
                      </a:r>
                      <a:r>
                        <a:rPr lang="en-US" baseline="0" dirty="0" smtClean="0"/>
                        <a:t>.</a:t>
                      </a:r>
                      <a:endParaRPr lang="en-US" dirty="0"/>
                    </a:p>
                  </a:txBody>
                  <a:tcPr/>
                </a:tc>
              </a:tr>
            </a:tbl>
          </a:graphicData>
        </a:graphic>
      </p:graphicFrame>
    </p:spTree>
    <p:extLst>
      <p:ext uri="{BB962C8B-B14F-4D97-AF65-F5344CB8AC3E}">
        <p14:creationId xmlns:p14="http://schemas.microsoft.com/office/powerpoint/2010/main" val="4016544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0746" y="3368254"/>
            <a:ext cx="9627556" cy="3489746"/>
          </a:xfrm>
        </p:spPr>
        <p:txBody>
          <a:bodyPr/>
          <a:lstStyle/>
          <a:p>
            <a:r>
              <a:rPr lang="en-US" dirty="0" smtClean="0"/>
              <a:t>TRL1 – basic principles observed</a:t>
            </a:r>
          </a:p>
          <a:p>
            <a:r>
              <a:rPr lang="en-US" dirty="0" smtClean="0"/>
              <a:t>TRL2 – technology concept formulated</a:t>
            </a:r>
          </a:p>
          <a:p>
            <a:r>
              <a:rPr lang="en-US" dirty="0" smtClean="0"/>
              <a:t>TRL3 – experimental proof of concept</a:t>
            </a:r>
          </a:p>
          <a:p>
            <a:r>
              <a:rPr lang="en-US" dirty="0" smtClean="0"/>
              <a:t>TRL4 – technology validated in lab</a:t>
            </a:r>
          </a:p>
          <a:p>
            <a:r>
              <a:rPr lang="en-US" dirty="0" smtClean="0"/>
              <a:t>TRL5 – technology validated in relevant environment</a:t>
            </a:r>
          </a:p>
          <a:p>
            <a:r>
              <a:rPr lang="en-US" dirty="0" smtClean="0"/>
              <a:t>TRL6 – technology demonstrated in relevant environment</a:t>
            </a:r>
          </a:p>
          <a:p>
            <a:r>
              <a:rPr lang="en-US" dirty="0" smtClean="0"/>
              <a:t>TRL7 – system prototype demonstration in operational environment</a:t>
            </a:r>
          </a:p>
          <a:p>
            <a:r>
              <a:rPr lang="en-US" dirty="0" smtClean="0"/>
              <a:t>TRL8 – system complete and qualified</a:t>
            </a:r>
          </a:p>
          <a:p>
            <a:r>
              <a:rPr lang="en-US" dirty="0" smtClean="0"/>
              <a:t>TRL9 – actual system proven in operational environment</a:t>
            </a:r>
          </a:p>
        </p:txBody>
      </p:sp>
      <p:pic>
        <p:nvPicPr>
          <p:cNvPr id="8" name="Picture 7"/>
          <p:cNvPicPr>
            <a:picLocks noChangeAspect="1"/>
          </p:cNvPicPr>
          <p:nvPr/>
        </p:nvPicPr>
        <p:blipFill>
          <a:blip r:embed="rId2"/>
          <a:stretch>
            <a:fillRect/>
          </a:stretch>
        </p:blipFill>
        <p:spPr>
          <a:xfrm>
            <a:off x="643040" y="274394"/>
            <a:ext cx="9872618" cy="3022600"/>
          </a:xfrm>
          <a:prstGeom prst="rect">
            <a:avLst/>
          </a:prstGeom>
        </p:spPr>
      </p:pic>
      <p:sp>
        <p:nvSpPr>
          <p:cNvPr id="3" name="TextBox 2"/>
          <p:cNvSpPr txBox="1"/>
          <p:nvPr/>
        </p:nvSpPr>
        <p:spPr>
          <a:xfrm>
            <a:off x="11106898" y="38674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554590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1046" y="1884591"/>
            <a:ext cx="10515600" cy="3738603"/>
          </a:xfrm>
        </p:spPr>
        <p:txBody>
          <a:bodyPr/>
          <a:lstStyle/>
          <a:p>
            <a:pPr>
              <a:lnSpc>
                <a:spcPct val="80000"/>
              </a:lnSpc>
            </a:pPr>
            <a:r>
              <a:rPr lang="en-US" sz="2400" dirty="0" err="1" smtClean="0"/>
              <a:t>Platvorm</a:t>
            </a:r>
            <a:r>
              <a:rPr lang="en-US" sz="2400" dirty="0" smtClean="0"/>
              <a:t> </a:t>
            </a:r>
            <a:r>
              <a:rPr lang="en-US" sz="2400" dirty="0" err="1" smtClean="0"/>
              <a:t>innovatsioonivaldkonna</a:t>
            </a:r>
            <a:r>
              <a:rPr lang="en-US" sz="2400" dirty="0" smtClean="0"/>
              <a:t> </a:t>
            </a:r>
            <a:r>
              <a:rPr lang="en-US" sz="2400" dirty="0" err="1" smtClean="0"/>
              <a:t>aruteludeks</a:t>
            </a:r>
            <a:r>
              <a:rPr lang="en-US" sz="2400" dirty="0" smtClean="0"/>
              <a:t> </a:t>
            </a:r>
            <a:r>
              <a:rPr lang="en-US" sz="2400" dirty="0" err="1" smtClean="0"/>
              <a:t>Riigikogus</a:t>
            </a:r>
            <a:endParaRPr lang="en-US" sz="2400" dirty="0" smtClean="0"/>
          </a:p>
          <a:p>
            <a:pPr>
              <a:lnSpc>
                <a:spcPct val="80000"/>
              </a:lnSpc>
            </a:pPr>
            <a:endParaRPr lang="en-US" sz="2400" dirty="0"/>
          </a:p>
          <a:p>
            <a:pPr>
              <a:lnSpc>
                <a:spcPct val="80000"/>
              </a:lnSpc>
            </a:pPr>
            <a:r>
              <a:rPr lang="en-US" sz="2400" dirty="0" smtClean="0"/>
              <a:t>T&amp;A </a:t>
            </a:r>
            <a:r>
              <a:rPr lang="en-US" sz="2400" dirty="0" err="1" smtClean="0"/>
              <a:t>kulutuste</a:t>
            </a:r>
            <a:r>
              <a:rPr lang="en-US" sz="2400" dirty="0" smtClean="0"/>
              <a:t> </a:t>
            </a:r>
            <a:r>
              <a:rPr lang="en-US" sz="2400" dirty="0" err="1" smtClean="0"/>
              <a:t>osaline</a:t>
            </a:r>
            <a:r>
              <a:rPr lang="en-US" sz="2400" dirty="0" smtClean="0"/>
              <a:t> </a:t>
            </a:r>
            <a:r>
              <a:rPr lang="en-US" sz="2400" dirty="0" err="1" smtClean="0"/>
              <a:t>eesmärgistamine</a:t>
            </a:r>
            <a:r>
              <a:rPr lang="en-US" sz="2400" dirty="0" smtClean="0"/>
              <a:t> </a:t>
            </a:r>
            <a:r>
              <a:rPr lang="en-US" sz="2400" dirty="0" err="1" smtClean="0"/>
              <a:t>innovatsiooni</a:t>
            </a:r>
            <a:r>
              <a:rPr lang="en-US" sz="2400" dirty="0" smtClean="0"/>
              <a:t> </a:t>
            </a:r>
            <a:r>
              <a:rPr lang="en-US" sz="2400" dirty="0" err="1" smtClean="0"/>
              <a:t>eesmärgil</a:t>
            </a:r>
            <a:endParaRPr lang="en-US" sz="2400" dirty="0" smtClean="0"/>
          </a:p>
          <a:p>
            <a:pPr>
              <a:lnSpc>
                <a:spcPct val="80000"/>
              </a:lnSpc>
            </a:pPr>
            <a:endParaRPr lang="en-US" sz="2400" dirty="0"/>
          </a:p>
          <a:p>
            <a:pPr>
              <a:lnSpc>
                <a:spcPct val="80000"/>
              </a:lnSpc>
            </a:pPr>
            <a:r>
              <a:rPr lang="en-US" sz="2400" dirty="0" err="1" smtClean="0"/>
              <a:t>Rakendusuuringute</a:t>
            </a:r>
            <a:r>
              <a:rPr lang="en-US" sz="2400" dirty="0" smtClean="0"/>
              <a:t> </a:t>
            </a:r>
            <a:r>
              <a:rPr lang="en-US" sz="2400" dirty="0" err="1" smtClean="0"/>
              <a:t>keskus</a:t>
            </a:r>
            <a:r>
              <a:rPr lang="en-US" sz="2400" dirty="0" smtClean="0"/>
              <a:t> ?</a:t>
            </a:r>
          </a:p>
          <a:p>
            <a:pPr>
              <a:lnSpc>
                <a:spcPct val="80000"/>
              </a:lnSpc>
            </a:pPr>
            <a:endParaRPr lang="en-US" sz="2400" dirty="0"/>
          </a:p>
          <a:p>
            <a:pPr>
              <a:lnSpc>
                <a:spcPct val="80000"/>
              </a:lnSpc>
            </a:pPr>
            <a:r>
              <a:rPr lang="en-US" sz="2400" dirty="0" err="1" smtClean="0"/>
              <a:t>Varase</a:t>
            </a:r>
            <a:r>
              <a:rPr lang="en-US" sz="2400" dirty="0" smtClean="0"/>
              <a:t> </a:t>
            </a:r>
            <a:r>
              <a:rPr lang="en-US" sz="2400" dirty="0" err="1" smtClean="0"/>
              <a:t>faasi</a:t>
            </a:r>
            <a:r>
              <a:rPr lang="en-US" sz="2400" dirty="0" smtClean="0"/>
              <a:t> </a:t>
            </a:r>
            <a:r>
              <a:rPr lang="en-US" sz="2400" dirty="0" err="1" smtClean="0"/>
              <a:t>kõrgtehnoloogia</a:t>
            </a:r>
            <a:r>
              <a:rPr lang="en-US" sz="2400" dirty="0" smtClean="0"/>
              <a:t> </a:t>
            </a:r>
            <a:r>
              <a:rPr lang="en-US" sz="2400" dirty="0" err="1" smtClean="0"/>
              <a:t>ettevõtete</a:t>
            </a:r>
            <a:r>
              <a:rPr lang="en-US" sz="2400" dirty="0" smtClean="0"/>
              <a:t> </a:t>
            </a:r>
            <a:r>
              <a:rPr lang="en-US" sz="2400" dirty="0" err="1" smtClean="0"/>
              <a:t>riskikapitali</a:t>
            </a:r>
            <a:r>
              <a:rPr lang="en-US" sz="2400" dirty="0" smtClean="0"/>
              <a:t> fond </a:t>
            </a:r>
          </a:p>
          <a:p>
            <a:pPr>
              <a:lnSpc>
                <a:spcPct val="80000"/>
              </a:lnSpc>
            </a:pPr>
            <a:endParaRPr lang="en-US" sz="2400" dirty="0"/>
          </a:p>
          <a:p>
            <a:pPr>
              <a:lnSpc>
                <a:spcPct val="80000"/>
              </a:lnSpc>
            </a:pPr>
            <a:r>
              <a:rPr lang="en-US" sz="2400" dirty="0" err="1" smtClean="0"/>
              <a:t>Inkubaatorid</a:t>
            </a:r>
            <a:r>
              <a:rPr lang="en-US" sz="2400" dirty="0" smtClean="0"/>
              <a:t>, </a:t>
            </a:r>
            <a:r>
              <a:rPr lang="en-US" sz="2400" dirty="0" err="1" smtClean="0"/>
              <a:t>kiirendid</a:t>
            </a:r>
            <a:r>
              <a:rPr lang="en-US" sz="2400" dirty="0" smtClean="0"/>
              <a:t>, </a:t>
            </a:r>
            <a:r>
              <a:rPr lang="en-US" sz="2400" dirty="0" err="1" smtClean="0"/>
              <a:t>milles</a:t>
            </a:r>
            <a:r>
              <a:rPr lang="en-US" sz="2400" dirty="0" smtClean="0"/>
              <a:t> </a:t>
            </a:r>
            <a:r>
              <a:rPr lang="en-US" sz="2400" dirty="0" err="1" smtClean="0"/>
              <a:t>ettevõtja</a:t>
            </a:r>
            <a:r>
              <a:rPr lang="en-US" sz="2400" dirty="0" smtClean="0"/>
              <a:t> </a:t>
            </a:r>
            <a:r>
              <a:rPr lang="en-US" sz="2400" dirty="0" err="1" smtClean="0"/>
              <a:t>saab</a:t>
            </a:r>
            <a:r>
              <a:rPr lang="en-US" sz="2400" dirty="0" smtClean="0"/>
              <a:t> </a:t>
            </a:r>
            <a:r>
              <a:rPr lang="en-US" sz="2400" dirty="0" err="1" smtClean="0"/>
              <a:t>sisulist</a:t>
            </a:r>
            <a:r>
              <a:rPr lang="en-US" sz="2400" dirty="0" smtClean="0"/>
              <a:t> </a:t>
            </a:r>
            <a:r>
              <a:rPr lang="en-US" sz="2400" dirty="0" err="1" smtClean="0"/>
              <a:t>tuge</a:t>
            </a:r>
            <a:endParaRPr lang="en-US" sz="2400" dirty="0" smtClean="0"/>
          </a:p>
          <a:p>
            <a:pPr>
              <a:lnSpc>
                <a:spcPct val="80000"/>
              </a:lnSpc>
            </a:pPr>
            <a:endParaRPr lang="en-US" sz="2400" dirty="0"/>
          </a:p>
          <a:p>
            <a:pPr>
              <a:lnSpc>
                <a:spcPct val="80000"/>
              </a:lnSpc>
            </a:pPr>
            <a:r>
              <a:rPr lang="en-US" sz="2400" dirty="0" err="1" smtClean="0"/>
              <a:t>Toetusmeetmed</a:t>
            </a:r>
            <a:r>
              <a:rPr lang="en-US" sz="2400" dirty="0" smtClean="0"/>
              <a:t> </a:t>
            </a:r>
            <a:r>
              <a:rPr lang="en-US" sz="2400" dirty="0" err="1" smtClean="0"/>
              <a:t>rakendusuuringuteks</a:t>
            </a:r>
            <a:r>
              <a:rPr lang="en-US" sz="2400" dirty="0" smtClean="0"/>
              <a:t> </a:t>
            </a:r>
            <a:r>
              <a:rPr lang="en-US" sz="2400" dirty="0" err="1" smtClean="0"/>
              <a:t>ja</a:t>
            </a:r>
            <a:r>
              <a:rPr lang="en-US" sz="2400" dirty="0" smtClean="0"/>
              <a:t> </a:t>
            </a:r>
            <a:r>
              <a:rPr lang="en-US" sz="2400" dirty="0" err="1" smtClean="0"/>
              <a:t>tootearenduseks</a:t>
            </a:r>
            <a:r>
              <a:rPr lang="en-US" sz="2400" dirty="0" smtClean="0"/>
              <a:t>, </a:t>
            </a:r>
            <a:r>
              <a:rPr lang="en-US" sz="2400" dirty="0" err="1" smtClean="0"/>
              <a:t>mis</a:t>
            </a:r>
            <a:r>
              <a:rPr lang="en-US" sz="2400" dirty="0" smtClean="0"/>
              <a:t> </a:t>
            </a:r>
            <a:r>
              <a:rPr lang="en-US" sz="2400" dirty="0" err="1" smtClean="0"/>
              <a:t>lähtuvad</a:t>
            </a:r>
            <a:r>
              <a:rPr lang="en-US" sz="2400" dirty="0" smtClean="0"/>
              <a:t> </a:t>
            </a:r>
            <a:r>
              <a:rPr lang="en-US" sz="2400" dirty="0" err="1" smtClean="0"/>
              <a:t>ettevõtete</a:t>
            </a:r>
            <a:r>
              <a:rPr lang="en-US" sz="2400" dirty="0" smtClean="0"/>
              <a:t> </a:t>
            </a:r>
            <a:r>
              <a:rPr lang="en-US" sz="2400" dirty="0" err="1" smtClean="0"/>
              <a:t>vajadustest</a:t>
            </a:r>
            <a:endParaRPr lang="en-US" sz="2400" dirty="0" smtClean="0"/>
          </a:p>
          <a:p>
            <a:pPr>
              <a:lnSpc>
                <a:spcPct val="80000"/>
              </a:lnSpc>
            </a:pPr>
            <a:endParaRPr lang="en-US" sz="2400" dirty="0"/>
          </a:p>
          <a:p>
            <a:pPr>
              <a:lnSpc>
                <a:spcPct val="80000"/>
              </a:lnSpc>
            </a:pPr>
            <a:r>
              <a:rPr lang="en-US" sz="2400" dirty="0" err="1" smtClean="0"/>
              <a:t>Ülikoolide</a:t>
            </a:r>
            <a:r>
              <a:rPr lang="en-US" sz="2400" dirty="0" smtClean="0"/>
              <a:t> </a:t>
            </a:r>
            <a:r>
              <a:rPr lang="en-US" sz="2400" dirty="0" err="1" smtClean="0"/>
              <a:t>tehnoloogiasiirde</a:t>
            </a:r>
            <a:r>
              <a:rPr lang="en-US" sz="2400" dirty="0" smtClean="0"/>
              <a:t> </a:t>
            </a:r>
            <a:r>
              <a:rPr lang="en-US" sz="2400" dirty="0" err="1" smtClean="0"/>
              <a:t>bürood</a:t>
            </a:r>
            <a:r>
              <a:rPr lang="en-US" sz="2400" dirty="0" smtClean="0"/>
              <a:t> </a:t>
            </a:r>
            <a:r>
              <a:rPr lang="en-US" sz="2400" dirty="0" err="1" smtClean="0"/>
              <a:t>piisavalt</a:t>
            </a:r>
            <a:r>
              <a:rPr lang="en-US" sz="2400" dirty="0" smtClean="0"/>
              <a:t> </a:t>
            </a:r>
            <a:r>
              <a:rPr lang="en-US" sz="2400" dirty="0" err="1" smtClean="0"/>
              <a:t>mehitada</a:t>
            </a:r>
            <a:endParaRPr lang="en-US" sz="2400" dirty="0" smtClean="0"/>
          </a:p>
          <a:p>
            <a:pPr>
              <a:lnSpc>
                <a:spcPct val="80000"/>
              </a:lnSpc>
            </a:pPr>
            <a:endParaRPr lang="en-US" sz="2400" dirty="0"/>
          </a:p>
          <a:p>
            <a:pPr>
              <a:lnSpc>
                <a:spcPct val="80000"/>
              </a:lnSpc>
            </a:pPr>
            <a:endParaRPr lang="en-US" sz="2400" dirty="0" smtClean="0"/>
          </a:p>
        </p:txBody>
      </p:sp>
      <p:sp>
        <p:nvSpPr>
          <p:cNvPr id="3" name="Title 2"/>
          <p:cNvSpPr>
            <a:spLocks noGrp="1"/>
          </p:cNvSpPr>
          <p:nvPr>
            <p:ph type="title"/>
          </p:nvPr>
        </p:nvSpPr>
        <p:spPr>
          <a:xfrm>
            <a:off x="720000" y="530813"/>
            <a:ext cx="10515600" cy="1325563"/>
          </a:xfrm>
        </p:spPr>
        <p:txBody>
          <a:bodyPr/>
          <a:lstStyle/>
          <a:p>
            <a:r>
              <a:rPr lang="en-US" sz="2800" dirty="0" err="1" smtClean="0"/>
              <a:t>Mida</a:t>
            </a:r>
            <a:r>
              <a:rPr lang="en-US" sz="2800" dirty="0" smtClean="0"/>
              <a:t> </a:t>
            </a:r>
            <a:r>
              <a:rPr lang="en-US" sz="2800" dirty="0" err="1" smtClean="0"/>
              <a:t>teha</a:t>
            </a:r>
            <a:r>
              <a:rPr lang="en-US" sz="2800" dirty="0" smtClean="0"/>
              <a:t>, et </a:t>
            </a:r>
            <a:r>
              <a:rPr lang="en-US" sz="2800" dirty="0" err="1" smtClean="0"/>
              <a:t>teadustegevusest</a:t>
            </a:r>
            <a:r>
              <a:rPr lang="en-US" sz="2800" dirty="0" smtClean="0"/>
              <a:t> </a:t>
            </a:r>
            <a:r>
              <a:rPr lang="en-US" sz="2800" dirty="0" err="1" smtClean="0"/>
              <a:t>tekiks</a:t>
            </a:r>
            <a:r>
              <a:rPr lang="en-US" sz="2800" dirty="0" smtClean="0"/>
              <a:t> </a:t>
            </a:r>
            <a:r>
              <a:rPr lang="en-US" sz="2800" dirty="0" err="1" smtClean="0"/>
              <a:t>rohkem</a:t>
            </a:r>
            <a:r>
              <a:rPr lang="en-US" sz="2800" dirty="0" smtClean="0"/>
              <a:t> </a:t>
            </a:r>
            <a:r>
              <a:rPr lang="en-US" sz="2800" dirty="0" err="1" smtClean="0"/>
              <a:t>majanduslikku</a:t>
            </a:r>
            <a:r>
              <a:rPr lang="en-US" sz="2800" dirty="0" smtClean="0"/>
              <a:t> </a:t>
            </a:r>
            <a:r>
              <a:rPr lang="en-US" sz="2800" dirty="0" err="1" smtClean="0"/>
              <a:t>väärtust</a:t>
            </a:r>
            <a:r>
              <a:rPr lang="en-US" sz="2800" dirty="0" smtClean="0"/>
              <a:t>?</a:t>
            </a:r>
            <a:endParaRPr lang="en-US" sz="2800" dirty="0"/>
          </a:p>
        </p:txBody>
      </p:sp>
    </p:spTree>
    <p:extLst>
      <p:ext uri="{BB962C8B-B14F-4D97-AF65-F5344CB8AC3E}">
        <p14:creationId xmlns:p14="http://schemas.microsoft.com/office/powerpoint/2010/main" val="37746807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7999"/>
          </a:xfrm>
        </p:spPr>
        <p:txBody>
          <a:bodyPr anchor="ctr"/>
          <a:lstStyle/>
          <a:p>
            <a:r>
              <a:rPr lang="en-GB" dirty="0" err="1"/>
              <a:t>Tänud</a:t>
            </a:r>
            <a:r>
              <a:rPr lang="en-GB" dirty="0"/>
              <a:t>!</a:t>
            </a:r>
          </a:p>
        </p:txBody>
      </p:sp>
    </p:spTree>
    <p:extLst>
      <p:ext uri="{BB962C8B-B14F-4D97-AF65-F5344CB8AC3E}">
        <p14:creationId xmlns:p14="http://schemas.microsoft.com/office/powerpoint/2010/main" val="2189665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01322" y="408937"/>
            <a:ext cx="9907726" cy="1398049"/>
          </a:xfrm>
        </p:spPr>
        <p:txBody>
          <a:bodyPr/>
          <a:lstStyle/>
          <a:p>
            <a:r>
              <a:rPr lang="en-GB" sz="3200" dirty="0" err="1" smtClean="0"/>
              <a:t>Eestis</a:t>
            </a:r>
            <a:r>
              <a:rPr lang="en-GB" sz="3200" dirty="0" smtClean="0"/>
              <a:t> on </a:t>
            </a:r>
            <a:r>
              <a:rPr lang="en-GB" sz="3200" dirty="0" err="1" smtClean="0"/>
              <a:t>innovaatilisi</a:t>
            </a:r>
            <a:r>
              <a:rPr lang="en-GB" sz="3200" dirty="0" smtClean="0"/>
              <a:t> </a:t>
            </a:r>
            <a:r>
              <a:rPr lang="en-GB" sz="3200" dirty="0" err="1" smtClean="0"/>
              <a:t>tooteid</a:t>
            </a:r>
            <a:r>
              <a:rPr lang="en-GB" sz="3200" dirty="0" smtClean="0"/>
              <a:t> </a:t>
            </a:r>
            <a:r>
              <a:rPr lang="en-GB" sz="3200" dirty="0" err="1" smtClean="0"/>
              <a:t>ja</a:t>
            </a:r>
            <a:r>
              <a:rPr lang="en-GB" sz="3200" dirty="0" smtClean="0"/>
              <a:t> </a:t>
            </a:r>
            <a:r>
              <a:rPr lang="en-GB" sz="3200" dirty="0" err="1" smtClean="0"/>
              <a:t>teenuseid</a:t>
            </a:r>
            <a:r>
              <a:rPr lang="en-GB" sz="3200" dirty="0" smtClean="0"/>
              <a:t> </a:t>
            </a:r>
            <a:r>
              <a:rPr lang="en-GB" sz="3200" dirty="0" err="1" smtClean="0"/>
              <a:t>turule</a:t>
            </a:r>
            <a:r>
              <a:rPr lang="en-GB" sz="3200" dirty="0" smtClean="0"/>
              <a:t> </a:t>
            </a:r>
            <a:r>
              <a:rPr lang="en-GB" sz="3200" dirty="0" err="1" smtClean="0"/>
              <a:t>toovate</a:t>
            </a:r>
            <a:r>
              <a:rPr lang="en-GB" sz="3200" dirty="0" smtClean="0"/>
              <a:t> </a:t>
            </a:r>
            <a:r>
              <a:rPr lang="en-GB" sz="3200" dirty="0" err="1" smtClean="0"/>
              <a:t>ettevõtete</a:t>
            </a:r>
            <a:r>
              <a:rPr lang="en-GB" sz="3200" dirty="0" smtClean="0"/>
              <a:t> </a:t>
            </a:r>
            <a:r>
              <a:rPr lang="en-GB" sz="3200" dirty="0" err="1" smtClean="0"/>
              <a:t>osakaal</a:t>
            </a:r>
            <a:r>
              <a:rPr lang="en-GB" sz="3200" dirty="0" smtClean="0"/>
              <a:t> OECD </a:t>
            </a:r>
            <a:r>
              <a:rPr lang="en-GB" sz="3200" dirty="0" err="1" smtClean="0"/>
              <a:t>madalaim</a:t>
            </a:r>
            <a:r>
              <a:rPr lang="en-GB" sz="3200" dirty="0" smtClean="0"/>
              <a:t> (2017)</a:t>
            </a:r>
            <a:endParaRPr lang="en-GB" sz="3200" dirty="0"/>
          </a:p>
        </p:txBody>
      </p:sp>
      <p:graphicFrame>
        <p:nvGraphicFramePr>
          <p:cNvPr id="6" name="Chart 5"/>
          <p:cNvGraphicFramePr>
            <a:graphicFrameLocks/>
          </p:cNvGraphicFramePr>
          <p:nvPr>
            <p:extLst>
              <p:ext uri="{D42A27DB-BD31-4B8C-83A1-F6EECF244321}">
                <p14:modId xmlns:p14="http://schemas.microsoft.com/office/powerpoint/2010/main" val="1283090159"/>
              </p:ext>
            </p:extLst>
          </p:nvPr>
        </p:nvGraphicFramePr>
        <p:xfrm>
          <a:off x="560337" y="2072807"/>
          <a:ext cx="10795827" cy="4032857"/>
        </p:xfrm>
        <a:graphic>
          <a:graphicData uri="http://schemas.openxmlformats.org/drawingml/2006/chart">
            <c:chart xmlns:c="http://schemas.openxmlformats.org/drawingml/2006/chart" xmlns:r="http://schemas.openxmlformats.org/officeDocument/2006/relationships" r:id="rId2"/>
          </a:graphicData>
        </a:graphic>
      </p:graphicFrame>
      <p:sp>
        <p:nvSpPr>
          <p:cNvPr id="5" name="Connector 4"/>
          <p:cNvSpPr/>
          <p:nvPr/>
        </p:nvSpPr>
        <p:spPr>
          <a:xfrm>
            <a:off x="10795000" y="5319400"/>
            <a:ext cx="707572" cy="671285"/>
          </a:xfrm>
          <a:prstGeom prst="flowChartConnector">
            <a:avLst/>
          </a:prstGeom>
          <a:solidFill>
            <a:srgbClr val="FFFFFF">
              <a:alpha val="0"/>
            </a:srgbClr>
          </a:solidFill>
          <a:ln w="85725">
            <a:solidFill>
              <a:srgbClr val="FF48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prstDash val="solid"/>
              </a:ln>
            </a:endParaRPr>
          </a:p>
        </p:txBody>
      </p:sp>
      <p:sp>
        <p:nvSpPr>
          <p:cNvPr id="7" name="TextBox 6"/>
          <p:cNvSpPr txBox="1"/>
          <p:nvPr/>
        </p:nvSpPr>
        <p:spPr>
          <a:xfrm>
            <a:off x="922121" y="6227429"/>
            <a:ext cx="7006596" cy="369332"/>
          </a:xfrm>
          <a:prstGeom prst="rect">
            <a:avLst/>
          </a:prstGeom>
          <a:noFill/>
        </p:spPr>
        <p:txBody>
          <a:bodyPr wrap="none" rtlCol="0">
            <a:spAutoFit/>
          </a:bodyPr>
          <a:lstStyle/>
          <a:p>
            <a:r>
              <a:rPr lang="en-US" dirty="0" err="1" smtClean="0"/>
              <a:t>Allikas</a:t>
            </a:r>
            <a:r>
              <a:rPr lang="en-US" dirty="0" smtClean="0"/>
              <a:t>: OECD Science, Technology and Industry Scoreboard 2017</a:t>
            </a:r>
            <a:endParaRPr lang="en-US" dirty="0"/>
          </a:p>
        </p:txBody>
      </p:sp>
    </p:spTree>
    <p:extLst>
      <p:ext uri="{BB962C8B-B14F-4D97-AF65-F5344CB8AC3E}">
        <p14:creationId xmlns:p14="http://schemas.microsoft.com/office/powerpoint/2010/main" val="16892045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6714" y="1343089"/>
            <a:ext cx="10515600" cy="5369768"/>
          </a:xfrm>
        </p:spPr>
        <p:txBody>
          <a:bodyPr/>
          <a:lstStyle/>
          <a:p>
            <a:pPr fontAlgn="base"/>
            <a:r>
              <a:rPr lang="et-EE" sz="3600" dirty="0"/>
              <a:t>Mida teeb majanduskomisjon?</a:t>
            </a:r>
            <a:endParaRPr lang="en-US" sz="3600" b="1" dirty="0"/>
          </a:p>
          <a:p>
            <a:pPr fontAlgn="base"/>
            <a:r>
              <a:rPr lang="et-EE" dirty="0"/>
              <a:t>Majanduskomisjon on Riigikogu alatine komisjon, mis suunab seadusloomet ja </a:t>
            </a:r>
            <a:r>
              <a:rPr lang="et-EE" b="1" u="sng" dirty="0"/>
              <a:t>kontrollib valitsust paljudes majandusega seotud või seda otseselt mõjutavates </a:t>
            </a:r>
            <a:r>
              <a:rPr lang="et-EE" b="1" u="sng" dirty="0" smtClean="0"/>
              <a:t>valdkondades</a:t>
            </a:r>
            <a:r>
              <a:rPr lang="et-EE" u="sng" dirty="0" smtClean="0"/>
              <a:t>.</a:t>
            </a:r>
            <a:r>
              <a:rPr lang="et-EE" dirty="0" smtClean="0"/>
              <a:t> Komisjon </a:t>
            </a:r>
            <a:r>
              <a:rPr lang="et-EE" dirty="0"/>
              <a:t>tegeleb küsimustega, mis käsitlevad ehitust ja elamumajandust, postiteenuseid ja elektroonilise side temaatikat, energeetikat, transporti, turismi, riigivara ja riigihangetega seonduvat, nõudeid pakutavatele toodetele ja teenustele, majandusarengut, ettevõtlust jpm.</a:t>
            </a:r>
            <a:endParaRPr lang="en-US" dirty="0"/>
          </a:p>
          <a:p>
            <a:pPr marL="0" indent="0" fontAlgn="base">
              <a:buNone/>
            </a:pPr>
            <a:endParaRPr lang="en-US" dirty="0"/>
          </a:p>
          <a:p>
            <a:pPr fontAlgn="base"/>
            <a:r>
              <a:rPr lang="et-EE" sz="3600" dirty="0"/>
              <a:t>Mida teeb kultuurikomisjon?</a:t>
            </a:r>
            <a:endParaRPr lang="en-US" sz="3600" dirty="0"/>
          </a:p>
          <a:p>
            <a:pPr fontAlgn="base"/>
            <a:r>
              <a:rPr lang="et-EE" dirty="0"/>
              <a:t>Kultuurikomisjon on Riigikogu alatine komisjon, mis tegeleb haridust, teadust, noorsootööd, keelt, meediat, muinsuskaitset, sporti, loovisikuid, etendusasutusi, muuseume ja raamatukogusid käsitleva seadusloomega. Selleks valmistab ta ette seaduste ja otsuste arutelusid Riigikogus. Komisjon kontrollib oma töövaldkonnas ka valitsuse tegevust.</a:t>
            </a:r>
            <a:endParaRPr lang="en-US" dirty="0"/>
          </a:p>
          <a:p>
            <a:pPr marL="0" indent="0">
              <a:buNone/>
            </a:pPr>
            <a:endParaRPr lang="en-US" dirty="0"/>
          </a:p>
        </p:txBody>
      </p:sp>
      <p:sp>
        <p:nvSpPr>
          <p:cNvPr id="4" name="Title 8"/>
          <p:cNvSpPr>
            <a:spLocks noGrp="1"/>
          </p:cNvSpPr>
          <p:nvPr>
            <p:ph type="title"/>
          </p:nvPr>
        </p:nvSpPr>
        <p:spPr>
          <a:xfrm>
            <a:off x="665571" y="429714"/>
            <a:ext cx="9907726" cy="1398049"/>
          </a:xfrm>
        </p:spPr>
        <p:txBody>
          <a:bodyPr/>
          <a:lstStyle/>
          <a:p>
            <a:r>
              <a:rPr lang="en-GB" sz="3600" dirty="0" err="1" smtClean="0"/>
              <a:t>Kes</a:t>
            </a:r>
            <a:r>
              <a:rPr lang="en-GB" sz="3600" dirty="0" smtClean="0"/>
              <a:t> </a:t>
            </a:r>
            <a:r>
              <a:rPr lang="en-GB" sz="3600" dirty="0" err="1" smtClean="0"/>
              <a:t>tegeleb</a:t>
            </a:r>
            <a:r>
              <a:rPr lang="en-GB" sz="3600" dirty="0" smtClean="0"/>
              <a:t> </a:t>
            </a:r>
            <a:r>
              <a:rPr lang="en-GB" sz="3600" dirty="0" err="1" smtClean="0"/>
              <a:t>Riigikogus</a:t>
            </a:r>
            <a:r>
              <a:rPr lang="en-GB" sz="3600" dirty="0" smtClean="0"/>
              <a:t> </a:t>
            </a:r>
            <a:r>
              <a:rPr lang="en-GB" sz="3600" dirty="0" err="1" smtClean="0"/>
              <a:t>innovatsioonipoliitikaga</a:t>
            </a:r>
            <a:r>
              <a:rPr lang="en-GB" sz="3600" dirty="0" smtClean="0"/>
              <a:t>?</a:t>
            </a:r>
            <a:endParaRPr lang="en-GB" sz="3600" dirty="0"/>
          </a:p>
        </p:txBody>
      </p:sp>
    </p:spTree>
    <p:extLst>
      <p:ext uri="{BB962C8B-B14F-4D97-AF65-F5344CB8AC3E}">
        <p14:creationId xmlns:p14="http://schemas.microsoft.com/office/powerpoint/2010/main" val="34127193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6611" y="1846928"/>
            <a:ext cx="10515600" cy="786096"/>
          </a:xfrm>
        </p:spPr>
        <p:txBody>
          <a:bodyPr/>
          <a:lstStyle/>
          <a:p>
            <a:r>
              <a:rPr lang="en-US" sz="3600" dirty="0" smtClean="0"/>
              <a:t>T</a:t>
            </a:r>
            <a:r>
              <a:rPr lang="en-US" sz="3600" dirty="0" smtClean="0"/>
              <a:t>&amp;A </a:t>
            </a:r>
            <a:r>
              <a:rPr lang="en-US" sz="3600" dirty="0" err="1" smtClean="0"/>
              <a:t>poliitika</a:t>
            </a:r>
            <a:r>
              <a:rPr lang="en-US" sz="3600" dirty="0"/>
              <a:t> = </a:t>
            </a:r>
            <a:r>
              <a:rPr lang="en-US" sz="3600" dirty="0" err="1"/>
              <a:t>Innovatsioonipoliitika</a:t>
            </a:r>
            <a:endParaRPr lang="en-US" sz="3600" dirty="0"/>
          </a:p>
        </p:txBody>
      </p:sp>
      <p:sp>
        <p:nvSpPr>
          <p:cNvPr id="3" name="Title 2"/>
          <p:cNvSpPr>
            <a:spLocks noGrp="1"/>
          </p:cNvSpPr>
          <p:nvPr>
            <p:ph type="title"/>
          </p:nvPr>
        </p:nvSpPr>
        <p:spPr/>
        <p:txBody>
          <a:bodyPr/>
          <a:lstStyle/>
          <a:p>
            <a:r>
              <a:rPr lang="en-US" dirty="0" smtClean="0"/>
              <a:t>Israelis </a:t>
            </a:r>
            <a:endParaRPr lang="en-US" dirty="0"/>
          </a:p>
        </p:txBody>
      </p:sp>
      <p:sp>
        <p:nvSpPr>
          <p:cNvPr id="4" name="Title 2"/>
          <p:cNvSpPr txBox="1">
            <a:spLocks/>
          </p:cNvSpPr>
          <p:nvPr/>
        </p:nvSpPr>
        <p:spPr>
          <a:xfrm>
            <a:off x="554876" y="3318685"/>
            <a:ext cx="10515600" cy="1325563"/>
          </a:xfrm>
          <a:prstGeom prst="rect">
            <a:avLst/>
          </a:prstGeom>
        </p:spPr>
        <p:txBody>
          <a:bodyPr vert="horz" wrap="square" lIns="0" tIns="0" rIns="0" bIns="0" rtlCol="0" anchor="t">
            <a:noAutofit/>
          </a:bodyPr>
          <a:lstStyle>
            <a:lvl1pPr algn="l" defTabSz="914400" rtl="0" eaLnBrk="1" latinLnBrk="0" hangingPunct="1">
              <a:lnSpc>
                <a:spcPts val="5280"/>
              </a:lnSpc>
              <a:spcBef>
                <a:spcPct val="0"/>
              </a:spcBef>
              <a:buNone/>
              <a:defRPr sz="4400" kern="1200" spc="-110" baseline="0">
                <a:solidFill>
                  <a:schemeClr val="tx1"/>
                </a:solidFill>
                <a:latin typeface="+mj-lt"/>
                <a:ea typeface="+mj-ea"/>
                <a:cs typeface="+mj-cs"/>
              </a:defRPr>
            </a:lvl1pPr>
          </a:lstStyle>
          <a:p>
            <a:r>
              <a:rPr lang="en-US" dirty="0" err="1" smtClean="0"/>
              <a:t>Eestis</a:t>
            </a:r>
            <a:r>
              <a:rPr lang="en-US" dirty="0" smtClean="0"/>
              <a:t> ?</a:t>
            </a:r>
            <a:endParaRPr lang="en-US" dirty="0"/>
          </a:p>
        </p:txBody>
      </p:sp>
      <p:sp>
        <p:nvSpPr>
          <p:cNvPr id="5" name="Content Placeholder 1"/>
          <p:cNvSpPr txBox="1">
            <a:spLocks/>
          </p:cNvSpPr>
          <p:nvPr/>
        </p:nvSpPr>
        <p:spPr>
          <a:xfrm>
            <a:off x="816367" y="4538982"/>
            <a:ext cx="10515600" cy="1623413"/>
          </a:xfrm>
          <a:prstGeom prst="rect">
            <a:avLst/>
          </a:prstGeom>
        </p:spPr>
        <p:txBody>
          <a:bodyPr vert="horz" lIns="0" tIns="0" rIns="0" bIns="0" rtlCol="0">
            <a:noAutofit/>
          </a:bodyPr>
          <a:lstStyle>
            <a:lvl1pPr marL="360000" indent="-360000" algn="l" defTabSz="914400" rtl="0" eaLnBrk="1" latinLnBrk="0" hangingPunct="1">
              <a:lnSpc>
                <a:spcPct val="110000"/>
              </a:lnSpc>
              <a:spcBef>
                <a:spcPts val="0"/>
              </a:spcBef>
              <a:buClr>
                <a:srgbClr val="575A5D"/>
              </a:buClr>
              <a:buSzPct val="90000"/>
              <a:buFont typeface="Harju 27 Display" panose="020B0605040201020504" pitchFamily="34" charset="0"/>
              <a:buChar char="•"/>
              <a:defRPr sz="2000" kern="1200" spc="50" baseline="0">
                <a:solidFill>
                  <a:srgbClr val="575A5D"/>
                </a:solidFill>
                <a:latin typeface="Aino" panose="020B06050402010205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Harju 27 Display" panose="020B06050402010205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Harju 27 Display" panose="020B06050402010205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Harju 27 Display" panose="020B06050402010205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Harju 27 Display" panose="020B06050402010205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p>
        </p:txBody>
      </p:sp>
      <p:sp>
        <p:nvSpPr>
          <p:cNvPr id="7" name="Content Placeholder 1"/>
          <p:cNvSpPr txBox="1">
            <a:spLocks/>
          </p:cNvSpPr>
          <p:nvPr/>
        </p:nvSpPr>
        <p:spPr>
          <a:xfrm>
            <a:off x="680057" y="4737579"/>
            <a:ext cx="10515600" cy="786096"/>
          </a:xfrm>
          <a:prstGeom prst="rect">
            <a:avLst/>
          </a:prstGeom>
        </p:spPr>
        <p:txBody>
          <a:bodyPr vert="horz" lIns="0" tIns="0" rIns="0" bIns="0" rtlCol="0">
            <a:noAutofit/>
          </a:bodyPr>
          <a:lstStyle>
            <a:lvl1pPr marL="360000" indent="-360000" algn="l" defTabSz="914400" rtl="0" eaLnBrk="1" latinLnBrk="0" hangingPunct="1">
              <a:lnSpc>
                <a:spcPct val="110000"/>
              </a:lnSpc>
              <a:spcBef>
                <a:spcPts val="0"/>
              </a:spcBef>
              <a:buClr>
                <a:srgbClr val="575A5D"/>
              </a:buClr>
              <a:buSzPct val="90000"/>
              <a:buFont typeface="Harju 27 Display" panose="020B0605040201020504" pitchFamily="34" charset="0"/>
              <a:buChar char="•"/>
              <a:defRPr sz="2000" kern="1200" spc="50" baseline="0">
                <a:solidFill>
                  <a:srgbClr val="575A5D"/>
                </a:solidFill>
                <a:latin typeface="Aino" panose="020B06050402010205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Harju 27 Display" panose="020B06050402010205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Harju 27 Display" panose="020B06050402010205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Harju 27 Display" panose="020B06050402010205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Harju 27 Display" panose="020B06050402010205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smtClean="0"/>
              <a:t>T&amp;A </a:t>
            </a:r>
            <a:r>
              <a:rPr lang="en-US" sz="3600" dirty="0" err="1" smtClean="0"/>
              <a:t>poliitika</a:t>
            </a:r>
            <a:r>
              <a:rPr lang="en-US" sz="3600" dirty="0" smtClean="0"/>
              <a:t> = </a:t>
            </a:r>
            <a:r>
              <a:rPr lang="en-US" sz="3600" dirty="0" err="1" smtClean="0"/>
              <a:t>kultuuripoliitika</a:t>
            </a:r>
            <a:r>
              <a:rPr lang="en-US" sz="3600" dirty="0" smtClean="0"/>
              <a:t> ?</a:t>
            </a:r>
            <a:endParaRPr lang="en-US" sz="3600" dirty="0"/>
          </a:p>
        </p:txBody>
      </p:sp>
    </p:spTree>
    <p:extLst>
      <p:ext uri="{BB962C8B-B14F-4D97-AF65-F5344CB8AC3E}">
        <p14:creationId xmlns:p14="http://schemas.microsoft.com/office/powerpoint/2010/main" val="7577505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015" y="2053891"/>
            <a:ext cx="10515600" cy="3489746"/>
          </a:xfrm>
        </p:spPr>
        <p:txBody>
          <a:bodyPr/>
          <a:lstStyle/>
          <a:p>
            <a:r>
              <a:rPr lang="en-US" b="1" dirty="0" err="1"/>
              <a:t>Seeneteadlased</a:t>
            </a:r>
            <a:r>
              <a:rPr lang="en-US" b="1" dirty="0"/>
              <a:t>:</a:t>
            </a:r>
            <a:endParaRPr lang="en-US" dirty="0"/>
          </a:p>
          <a:p>
            <a:r>
              <a:rPr lang="en-US" dirty="0" err="1"/>
              <a:t>Urmas</a:t>
            </a:r>
            <a:r>
              <a:rPr lang="en-US" dirty="0"/>
              <a:t> </a:t>
            </a:r>
            <a:r>
              <a:rPr lang="en-US" dirty="0" err="1"/>
              <a:t>Kõljalg</a:t>
            </a:r>
            <a:r>
              <a:rPr lang="en-US" dirty="0"/>
              <a:t> (</a:t>
            </a:r>
            <a:r>
              <a:rPr lang="en-US" dirty="0" err="1"/>
              <a:t>mükoloogiaprofessor</a:t>
            </a:r>
            <a:r>
              <a:rPr lang="en-US" dirty="0"/>
              <a:t>, </a:t>
            </a:r>
            <a:r>
              <a:rPr lang="en-US" dirty="0" err="1"/>
              <a:t>akadeemik</a:t>
            </a:r>
            <a:r>
              <a:rPr lang="en-US" dirty="0"/>
              <a:t>) </a:t>
            </a:r>
          </a:p>
          <a:p>
            <a:r>
              <a:rPr lang="en-US" dirty="0" err="1"/>
              <a:t>Leho</a:t>
            </a:r>
            <a:r>
              <a:rPr lang="en-US" dirty="0"/>
              <a:t> </a:t>
            </a:r>
            <a:r>
              <a:rPr lang="en-US" dirty="0" err="1"/>
              <a:t>Tedersoo</a:t>
            </a:r>
            <a:r>
              <a:rPr lang="en-US" dirty="0"/>
              <a:t> (</a:t>
            </a:r>
            <a:r>
              <a:rPr lang="en-US" dirty="0" err="1"/>
              <a:t>mükoloogia</a:t>
            </a:r>
            <a:r>
              <a:rPr lang="en-US" dirty="0"/>
              <a:t> </a:t>
            </a:r>
            <a:r>
              <a:rPr lang="en-US" dirty="0" err="1"/>
              <a:t>vanemteadur</a:t>
            </a:r>
            <a:r>
              <a:rPr lang="en-US" dirty="0"/>
              <a:t>) </a:t>
            </a:r>
          </a:p>
          <a:p>
            <a:endParaRPr lang="en-US" b="1" dirty="0" smtClean="0"/>
          </a:p>
          <a:p>
            <a:r>
              <a:rPr lang="en-US" b="1" dirty="0" err="1" smtClean="0"/>
              <a:t>Taimeteadlased</a:t>
            </a:r>
            <a:r>
              <a:rPr lang="en-US" b="1" dirty="0"/>
              <a:t>:</a:t>
            </a:r>
            <a:endParaRPr lang="en-US" dirty="0"/>
          </a:p>
          <a:p>
            <a:r>
              <a:rPr lang="en-US" dirty="0"/>
              <a:t>Martin </a:t>
            </a:r>
            <a:r>
              <a:rPr lang="en-US" dirty="0" err="1"/>
              <a:t>Zobel</a:t>
            </a:r>
            <a:r>
              <a:rPr lang="en-US" dirty="0"/>
              <a:t> (</a:t>
            </a:r>
            <a:r>
              <a:rPr lang="en-US" dirty="0" err="1"/>
              <a:t>taimeökoloogia</a:t>
            </a:r>
            <a:r>
              <a:rPr lang="en-US" dirty="0"/>
              <a:t> professor, </a:t>
            </a:r>
            <a:r>
              <a:rPr lang="en-US" dirty="0" err="1"/>
              <a:t>akadeemik</a:t>
            </a:r>
            <a:r>
              <a:rPr lang="en-US" dirty="0"/>
              <a:t>)</a:t>
            </a:r>
          </a:p>
          <a:p>
            <a:r>
              <a:rPr lang="en-US" dirty="0" err="1"/>
              <a:t>Ülo</a:t>
            </a:r>
            <a:r>
              <a:rPr lang="en-US" dirty="0"/>
              <a:t> </a:t>
            </a:r>
            <a:r>
              <a:rPr lang="en-US" dirty="0" err="1"/>
              <a:t>Niinemets</a:t>
            </a:r>
            <a:r>
              <a:rPr lang="en-US" dirty="0"/>
              <a:t> (</a:t>
            </a:r>
            <a:r>
              <a:rPr lang="en-US" dirty="0" err="1"/>
              <a:t>taimekasvatuse</a:t>
            </a:r>
            <a:r>
              <a:rPr lang="en-US" dirty="0"/>
              <a:t> </a:t>
            </a:r>
            <a:r>
              <a:rPr lang="en-US" dirty="0" err="1"/>
              <a:t>ja</a:t>
            </a:r>
            <a:r>
              <a:rPr lang="en-US" dirty="0"/>
              <a:t> </a:t>
            </a:r>
            <a:r>
              <a:rPr lang="en-US" dirty="0" err="1"/>
              <a:t>taimebioloogia</a:t>
            </a:r>
            <a:r>
              <a:rPr lang="en-US" dirty="0"/>
              <a:t> professor, </a:t>
            </a:r>
            <a:r>
              <a:rPr lang="en-US" dirty="0" err="1"/>
              <a:t>akadeemik</a:t>
            </a:r>
            <a:r>
              <a:rPr lang="en-US" dirty="0"/>
              <a:t>)</a:t>
            </a:r>
          </a:p>
          <a:p>
            <a:endParaRPr lang="en-US" b="1" dirty="0" smtClean="0"/>
          </a:p>
          <a:p>
            <a:r>
              <a:rPr lang="en-US" b="1" dirty="0" err="1" smtClean="0"/>
              <a:t>Geneetikateadlased</a:t>
            </a:r>
            <a:r>
              <a:rPr lang="en-US" b="1" dirty="0"/>
              <a:t>:</a:t>
            </a:r>
            <a:endParaRPr lang="en-US" dirty="0"/>
          </a:p>
          <a:p>
            <a:r>
              <a:rPr lang="en-US" dirty="0"/>
              <a:t>Andres </a:t>
            </a:r>
            <a:r>
              <a:rPr lang="en-US" dirty="0" err="1"/>
              <a:t>Metspalu</a:t>
            </a:r>
            <a:r>
              <a:rPr lang="en-US" dirty="0"/>
              <a:t> (</a:t>
            </a:r>
            <a:r>
              <a:rPr lang="en-US" dirty="0" err="1"/>
              <a:t>Eesti</a:t>
            </a:r>
            <a:r>
              <a:rPr lang="en-US" dirty="0"/>
              <a:t> </a:t>
            </a:r>
            <a:r>
              <a:rPr lang="en-US" dirty="0" err="1"/>
              <a:t>geenivaramu</a:t>
            </a:r>
            <a:r>
              <a:rPr lang="en-US" dirty="0"/>
              <a:t> </a:t>
            </a:r>
            <a:r>
              <a:rPr lang="en-US" dirty="0" err="1"/>
              <a:t>direktor</a:t>
            </a:r>
            <a:r>
              <a:rPr lang="en-US" dirty="0"/>
              <a:t>)</a:t>
            </a:r>
          </a:p>
          <a:p>
            <a:r>
              <a:rPr lang="en-US" dirty="0" err="1"/>
              <a:t>Tõnu</a:t>
            </a:r>
            <a:r>
              <a:rPr lang="en-US" dirty="0"/>
              <a:t> </a:t>
            </a:r>
            <a:r>
              <a:rPr lang="en-US" dirty="0" err="1"/>
              <a:t>Esko</a:t>
            </a:r>
            <a:r>
              <a:rPr lang="en-US" dirty="0"/>
              <a:t> (</a:t>
            </a:r>
            <a:r>
              <a:rPr lang="en-US" dirty="0" err="1"/>
              <a:t>populatsiooni</a:t>
            </a:r>
            <a:r>
              <a:rPr lang="en-US" dirty="0"/>
              <a:t>- </a:t>
            </a:r>
            <a:r>
              <a:rPr lang="en-US" dirty="0" err="1"/>
              <a:t>ja</a:t>
            </a:r>
            <a:r>
              <a:rPr lang="en-US" dirty="0"/>
              <a:t> </a:t>
            </a:r>
            <a:r>
              <a:rPr lang="en-US" dirty="0" err="1"/>
              <a:t>funktsionaalse</a:t>
            </a:r>
            <a:r>
              <a:rPr lang="en-US" dirty="0"/>
              <a:t> </a:t>
            </a:r>
            <a:r>
              <a:rPr lang="en-US" dirty="0" err="1"/>
              <a:t>genoomika</a:t>
            </a:r>
            <a:r>
              <a:rPr lang="en-US" dirty="0"/>
              <a:t> </a:t>
            </a:r>
            <a:r>
              <a:rPr lang="en-US" dirty="0" err="1"/>
              <a:t>vanemteadur</a:t>
            </a:r>
            <a:r>
              <a:rPr lang="en-US" dirty="0"/>
              <a:t>)</a:t>
            </a:r>
          </a:p>
          <a:p>
            <a:r>
              <a:rPr lang="en-US" dirty="0"/>
              <a:t>Markus </a:t>
            </a:r>
            <a:r>
              <a:rPr lang="en-US" dirty="0" err="1"/>
              <a:t>Perola</a:t>
            </a:r>
            <a:r>
              <a:rPr lang="en-US" dirty="0"/>
              <a:t> (</a:t>
            </a:r>
            <a:r>
              <a:rPr lang="en-US" dirty="0" err="1"/>
              <a:t>külalisprofessor</a:t>
            </a:r>
            <a:r>
              <a:rPr lang="en-US" dirty="0"/>
              <a:t>)</a:t>
            </a:r>
          </a:p>
          <a:p>
            <a:endParaRPr lang="en-US" dirty="0"/>
          </a:p>
        </p:txBody>
      </p:sp>
      <p:sp>
        <p:nvSpPr>
          <p:cNvPr id="3" name="Title 2"/>
          <p:cNvSpPr>
            <a:spLocks noGrp="1"/>
          </p:cNvSpPr>
          <p:nvPr>
            <p:ph type="title"/>
          </p:nvPr>
        </p:nvSpPr>
        <p:spPr>
          <a:xfrm>
            <a:off x="675046" y="421209"/>
            <a:ext cx="10515600" cy="1094503"/>
          </a:xfrm>
        </p:spPr>
        <p:txBody>
          <a:bodyPr/>
          <a:lstStyle/>
          <a:p>
            <a:r>
              <a:rPr lang="en-US" sz="3200" dirty="0" err="1" smtClean="0"/>
              <a:t>Seitse</a:t>
            </a:r>
            <a:r>
              <a:rPr lang="en-US" sz="3200" dirty="0" smtClean="0"/>
              <a:t> </a:t>
            </a:r>
            <a:r>
              <a:rPr lang="en-US" sz="3200" dirty="0" err="1" smtClean="0"/>
              <a:t>Eesti</a:t>
            </a:r>
            <a:r>
              <a:rPr lang="en-US" sz="3200" dirty="0" smtClean="0"/>
              <a:t> </a:t>
            </a:r>
            <a:r>
              <a:rPr lang="en-US" sz="3200" dirty="0" err="1" smtClean="0"/>
              <a:t>teadlast</a:t>
            </a:r>
            <a:r>
              <a:rPr lang="en-US" sz="3200" dirty="0" smtClean="0"/>
              <a:t> on </a:t>
            </a:r>
            <a:r>
              <a:rPr lang="en-US" sz="3200" dirty="0" err="1" smtClean="0"/>
              <a:t>maailma</a:t>
            </a:r>
            <a:r>
              <a:rPr lang="en-US" sz="3200" dirty="0" smtClean="0"/>
              <a:t> </a:t>
            </a:r>
            <a:r>
              <a:rPr lang="en-US" sz="3200" dirty="0" err="1" smtClean="0"/>
              <a:t>enim</a:t>
            </a:r>
            <a:r>
              <a:rPr lang="en-US" sz="3200" dirty="0" smtClean="0"/>
              <a:t> </a:t>
            </a:r>
            <a:r>
              <a:rPr lang="en-US" sz="3200" dirty="0" err="1" smtClean="0"/>
              <a:t>viidatud</a:t>
            </a:r>
            <a:r>
              <a:rPr lang="en-US" sz="3200" dirty="0" smtClean="0"/>
              <a:t> </a:t>
            </a:r>
            <a:r>
              <a:rPr lang="en-US" sz="3200" dirty="0" err="1" smtClean="0"/>
              <a:t>teadlaste</a:t>
            </a:r>
            <a:r>
              <a:rPr lang="en-US" sz="3200" dirty="0" smtClean="0"/>
              <a:t> seas, </a:t>
            </a:r>
            <a:r>
              <a:rPr lang="en-US" sz="3200" dirty="0" err="1" smtClean="0"/>
              <a:t>kuid</a:t>
            </a:r>
            <a:r>
              <a:rPr lang="en-US" sz="3200" dirty="0" smtClean="0"/>
              <a:t> </a:t>
            </a:r>
            <a:r>
              <a:rPr lang="en-US" sz="3200" dirty="0" err="1" smtClean="0"/>
              <a:t>mitte</a:t>
            </a:r>
            <a:r>
              <a:rPr lang="en-US" sz="3200" dirty="0" smtClean="0"/>
              <a:t> </a:t>
            </a:r>
            <a:r>
              <a:rPr lang="en-US" sz="3200" dirty="0" err="1" smtClean="0"/>
              <a:t>ühtegi</a:t>
            </a:r>
            <a:r>
              <a:rPr lang="en-US" sz="3200" dirty="0" smtClean="0"/>
              <a:t> </a:t>
            </a:r>
            <a:r>
              <a:rPr lang="en-US" sz="3200" dirty="0" err="1" smtClean="0"/>
              <a:t>tehnikateaduste</a:t>
            </a:r>
            <a:r>
              <a:rPr lang="en-US" sz="3200" dirty="0" smtClean="0"/>
              <a:t> </a:t>
            </a:r>
            <a:r>
              <a:rPr lang="en-US" sz="3200" dirty="0" err="1" smtClean="0"/>
              <a:t>esindajat</a:t>
            </a:r>
            <a:endParaRPr lang="en-US" sz="3200" dirty="0"/>
          </a:p>
        </p:txBody>
      </p:sp>
    </p:spTree>
    <p:extLst>
      <p:ext uri="{BB962C8B-B14F-4D97-AF65-F5344CB8AC3E}">
        <p14:creationId xmlns:p14="http://schemas.microsoft.com/office/powerpoint/2010/main" val="13548318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63966" y="309174"/>
            <a:ext cx="10515600" cy="1325563"/>
          </a:xfrm>
        </p:spPr>
        <p:txBody>
          <a:bodyPr/>
          <a:lstStyle/>
          <a:p>
            <a:r>
              <a:rPr lang="et-EE" sz="3200" dirty="0" smtClean="0"/>
              <a:t>Erinevate eesmärkide rahastamine olgu selgelt piiritletud</a:t>
            </a:r>
            <a:endParaRPr lang="en-GB" sz="3200" dirty="0"/>
          </a:p>
        </p:txBody>
      </p:sp>
      <p:sp>
        <p:nvSpPr>
          <p:cNvPr id="18" name="Content Placeholder 9"/>
          <p:cNvSpPr txBox="1">
            <a:spLocks/>
          </p:cNvSpPr>
          <p:nvPr/>
        </p:nvSpPr>
        <p:spPr>
          <a:xfrm>
            <a:off x="720000" y="4705830"/>
            <a:ext cx="3463850" cy="1998110"/>
          </a:xfrm>
          <a:prstGeom prst="rect">
            <a:avLst/>
          </a:prstGeom>
        </p:spPr>
        <p:txBody>
          <a:bodyPr lIns="0" tIns="0" rIns="0" bIns="0" anchor="t"/>
          <a:lstStyle>
            <a:lvl1pPr marL="360000" indent="-360000" algn="l" defTabSz="914400" rtl="0" eaLnBrk="1" latinLnBrk="0" hangingPunct="1">
              <a:lnSpc>
                <a:spcPct val="110000"/>
              </a:lnSpc>
              <a:spcBef>
                <a:spcPts val="0"/>
              </a:spcBef>
              <a:buClr>
                <a:schemeClr val="accent1"/>
              </a:buClr>
              <a:buSzPct val="90000"/>
              <a:buFont typeface="Harju 27 Display" panose="020B0605040201020504" pitchFamily="34" charset="0"/>
              <a:buChar char="•"/>
              <a:defRPr sz="3000" kern="1200" spc="50" baseline="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Harju 27 Display" panose="020B06050402010205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Harju 27 Display" panose="020B06050402010205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Harju 27 Display" panose="020B06050402010205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Harju 27 Display" panose="020B06050402010205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5000"/>
              </a:lnSpc>
              <a:buSzPct val="100000"/>
              <a:buNone/>
            </a:pPr>
            <a:r>
              <a:rPr lang="fi-FI" sz="1800" b="1" dirty="0" err="1" smtClean="0">
                <a:solidFill>
                  <a:srgbClr val="575A5D"/>
                </a:solidFill>
                <a:latin typeface="+mn-lt"/>
              </a:rPr>
              <a:t>Vastutaja</a:t>
            </a:r>
            <a:r>
              <a:rPr lang="fi-FI" sz="1800" dirty="0" smtClean="0">
                <a:solidFill>
                  <a:srgbClr val="575A5D"/>
                </a:solidFill>
                <a:latin typeface="+mn-lt"/>
              </a:rPr>
              <a:t>: </a:t>
            </a:r>
            <a:r>
              <a:rPr lang="fi-FI" sz="1800" dirty="0" err="1" smtClean="0">
                <a:solidFill>
                  <a:srgbClr val="575A5D"/>
                </a:solidFill>
                <a:latin typeface="+mn-lt"/>
              </a:rPr>
              <a:t>Haridusministeerium</a:t>
            </a:r>
            <a:endParaRPr lang="fi-FI" sz="1800" dirty="0" smtClean="0">
              <a:solidFill>
                <a:srgbClr val="575A5D"/>
              </a:solidFill>
              <a:latin typeface="+mn-lt"/>
            </a:endParaRPr>
          </a:p>
          <a:p>
            <a:pPr marL="0" indent="0">
              <a:lnSpc>
                <a:spcPct val="135000"/>
              </a:lnSpc>
              <a:buSzPct val="100000"/>
              <a:buNone/>
            </a:pPr>
            <a:r>
              <a:rPr lang="fi-FI" sz="1800" b="1" dirty="0" err="1" smtClean="0">
                <a:solidFill>
                  <a:srgbClr val="575A5D"/>
                </a:solidFill>
                <a:latin typeface="+mn-lt"/>
              </a:rPr>
              <a:t>Vahendid</a:t>
            </a:r>
            <a:r>
              <a:rPr lang="fi-FI" sz="1800" dirty="0" smtClean="0">
                <a:solidFill>
                  <a:srgbClr val="575A5D"/>
                </a:solidFill>
                <a:latin typeface="+mn-lt"/>
              </a:rPr>
              <a:t>: </a:t>
            </a:r>
            <a:r>
              <a:rPr lang="fi-FI" sz="1800" dirty="0" err="1" smtClean="0">
                <a:solidFill>
                  <a:srgbClr val="575A5D"/>
                </a:solidFill>
                <a:latin typeface="+mn-lt"/>
              </a:rPr>
              <a:t>Teadusgrantid</a:t>
            </a:r>
            <a:endParaRPr lang="fi-FI" sz="1800" dirty="0" smtClean="0">
              <a:solidFill>
                <a:srgbClr val="575A5D"/>
              </a:solidFill>
              <a:latin typeface="+mn-lt"/>
            </a:endParaRPr>
          </a:p>
          <a:p>
            <a:pPr marL="0" indent="0">
              <a:lnSpc>
                <a:spcPct val="135000"/>
              </a:lnSpc>
              <a:buSzPct val="100000"/>
              <a:buNone/>
            </a:pPr>
            <a:r>
              <a:rPr lang="fi-FI" sz="1800" b="1" dirty="0" err="1" smtClean="0">
                <a:solidFill>
                  <a:srgbClr val="575A5D"/>
                </a:solidFill>
                <a:latin typeface="+mn-lt"/>
              </a:rPr>
              <a:t>Oodatav</a:t>
            </a:r>
            <a:r>
              <a:rPr lang="fi-FI" sz="1800" b="1" dirty="0" smtClean="0">
                <a:solidFill>
                  <a:srgbClr val="575A5D"/>
                </a:solidFill>
                <a:latin typeface="+mn-lt"/>
              </a:rPr>
              <a:t> </a:t>
            </a:r>
            <a:r>
              <a:rPr lang="fi-FI" sz="1800" b="1" dirty="0" smtClean="0">
                <a:solidFill>
                  <a:srgbClr val="575A5D"/>
                </a:solidFill>
                <a:latin typeface="+mn-lt"/>
              </a:rPr>
              <a:t>tulemus</a:t>
            </a:r>
            <a:r>
              <a:rPr lang="fi-FI" sz="1800" dirty="0" smtClean="0">
                <a:solidFill>
                  <a:srgbClr val="575A5D"/>
                </a:solidFill>
                <a:latin typeface="+mn-lt"/>
              </a:rPr>
              <a:t>: </a:t>
            </a:r>
            <a:r>
              <a:rPr lang="fi-FI" sz="1800" dirty="0" err="1" smtClean="0">
                <a:solidFill>
                  <a:srgbClr val="575A5D"/>
                </a:solidFill>
                <a:latin typeface="+mn-lt"/>
              </a:rPr>
              <a:t>teaduspublikatsioonid</a:t>
            </a:r>
            <a:r>
              <a:rPr lang="fi-FI" sz="1800" dirty="0" smtClean="0">
                <a:solidFill>
                  <a:srgbClr val="575A5D"/>
                </a:solidFill>
                <a:latin typeface="+mn-lt"/>
              </a:rPr>
              <a:t> </a:t>
            </a:r>
            <a:endParaRPr lang="en-GB" sz="1800" dirty="0">
              <a:solidFill>
                <a:srgbClr val="575A5D"/>
              </a:solidFill>
              <a:latin typeface="+mn-lt"/>
            </a:endParaRPr>
          </a:p>
        </p:txBody>
      </p:sp>
      <p:sp>
        <p:nvSpPr>
          <p:cNvPr id="19" name="Title 8"/>
          <p:cNvSpPr txBox="1">
            <a:spLocks/>
          </p:cNvSpPr>
          <p:nvPr/>
        </p:nvSpPr>
        <p:spPr>
          <a:xfrm>
            <a:off x="720000" y="3698910"/>
            <a:ext cx="3519884" cy="505164"/>
          </a:xfrm>
          <a:prstGeom prst="rect">
            <a:avLst/>
          </a:prstGeom>
        </p:spPr>
        <p:txBody>
          <a:bodyPr vert="horz" wrap="square" lIns="0" tIns="0" rIns="0" bIns="0" rtlCol="0" anchor="t">
            <a:noAutofit/>
          </a:bodyPr>
          <a:lstStyle>
            <a:lvl1pPr algn="l" defTabSz="914400" rtl="0" eaLnBrk="1" latinLnBrk="0" hangingPunct="1">
              <a:lnSpc>
                <a:spcPts val="5280"/>
              </a:lnSpc>
              <a:spcBef>
                <a:spcPct val="0"/>
              </a:spcBef>
              <a:buNone/>
              <a:defRPr sz="4400" kern="1200" spc="-110" baseline="0">
                <a:solidFill>
                  <a:schemeClr val="tx1"/>
                </a:solidFill>
                <a:latin typeface="+mj-lt"/>
                <a:ea typeface="+mj-ea"/>
                <a:cs typeface="+mj-cs"/>
              </a:defRPr>
            </a:lvl1pPr>
          </a:lstStyle>
          <a:p>
            <a:pPr>
              <a:lnSpc>
                <a:spcPct val="100000"/>
              </a:lnSpc>
            </a:pPr>
            <a:r>
              <a:rPr lang="en-GB" sz="2000" b="1" spc="0" dirty="0" err="1" smtClean="0">
                <a:latin typeface="+mn-lt"/>
              </a:rPr>
              <a:t>Baasteadus</a:t>
            </a:r>
            <a:r>
              <a:rPr lang="en-GB" sz="2000" b="1" spc="0" dirty="0" smtClean="0">
                <a:latin typeface="+mn-lt"/>
              </a:rPr>
              <a:t> </a:t>
            </a:r>
            <a:r>
              <a:rPr lang="en-GB" sz="2000" b="1" spc="0" dirty="0" err="1" smtClean="0">
                <a:latin typeface="+mn-lt"/>
              </a:rPr>
              <a:t>ja</a:t>
            </a:r>
            <a:r>
              <a:rPr lang="en-GB" sz="2000" b="1" spc="0" dirty="0" smtClean="0">
                <a:latin typeface="+mn-lt"/>
              </a:rPr>
              <a:t> </a:t>
            </a:r>
            <a:r>
              <a:rPr lang="en-GB" sz="2000" b="1" spc="0" dirty="0" err="1" smtClean="0">
                <a:latin typeface="+mn-lt"/>
              </a:rPr>
              <a:t>ettevõtlusega</a:t>
            </a:r>
            <a:r>
              <a:rPr lang="en-GB" sz="2000" b="1" spc="0" dirty="0" smtClean="0">
                <a:latin typeface="+mn-lt"/>
              </a:rPr>
              <a:t> </a:t>
            </a:r>
            <a:r>
              <a:rPr lang="en-GB" sz="2000" b="1" spc="0" dirty="0" err="1" smtClean="0">
                <a:latin typeface="+mn-lt"/>
              </a:rPr>
              <a:t>mitteseotud</a:t>
            </a:r>
            <a:r>
              <a:rPr lang="en-GB" sz="2000" b="1" spc="0" dirty="0" smtClean="0">
                <a:latin typeface="+mn-lt"/>
              </a:rPr>
              <a:t> </a:t>
            </a:r>
            <a:r>
              <a:rPr lang="en-GB" sz="2000" b="1" spc="0" dirty="0" err="1" smtClean="0">
                <a:latin typeface="+mn-lt"/>
              </a:rPr>
              <a:t>rakendussuuringud</a:t>
            </a:r>
            <a:endParaRPr lang="en-GB" sz="2000" b="1" spc="0" dirty="0">
              <a:latin typeface="+mn-lt"/>
            </a:endParaRPr>
          </a:p>
        </p:txBody>
      </p:sp>
      <p:sp>
        <p:nvSpPr>
          <p:cNvPr id="21" name="Content Placeholder 9"/>
          <p:cNvSpPr txBox="1">
            <a:spLocks/>
          </p:cNvSpPr>
          <p:nvPr/>
        </p:nvSpPr>
        <p:spPr>
          <a:xfrm>
            <a:off x="4445236" y="4129438"/>
            <a:ext cx="3418160" cy="2207889"/>
          </a:xfrm>
          <a:prstGeom prst="rect">
            <a:avLst/>
          </a:prstGeom>
        </p:spPr>
        <p:txBody>
          <a:bodyPr lIns="0" tIns="0" rIns="0" bIns="0" anchor="t"/>
          <a:lstStyle>
            <a:lvl1pPr marL="360000" indent="-360000" algn="l" defTabSz="914400" rtl="0" eaLnBrk="1" latinLnBrk="0" hangingPunct="1">
              <a:lnSpc>
                <a:spcPct val="110000"/>
              </a:lnSpc>
              <a:spcBef>
                <a:spcPts val="0"/>
              </a:spcBef>
              <a:buClr>
                <a:schemeClr val="accent1"/>
              </a:buClr>
              <a:buSzPct val="90000"/>
              <a:buFont typeface="Harju 27 Display" panose="020B0605040201020504" pitchFamily="34" charset="0"/>
              <a:buChar char="•"/>
              <a:defRPr sz="3000" kern="1200" spc="50" baseline="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Harju 27 Display" panose="020B06050402010205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Harju 27 Display" panose="020B06050402010205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Harju 27 Display" panose="020B06050402010205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Harju 27 Display" panose="020B06050402010205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5000"/>
              </a:lnSpc>
              <a:buSzPct val="100000"/>
              <a:buNone/>
            </a:pPr>
            <a:r>
              <a:rPr lang="fi-FI" sz="1800" b="1" dirty="0" err="1" smtClean="0">
                <a:solidFill>
                  <a:srgbClr val="575A5D"/>
                </a:solidFill>
                <a:latin typeface="+mn-lt"/>
              </a:rPr>
              <a:t>Vastutaja</a:t>
            </a:r>
            <a:r>
              <a:rPr lang="fi-FI" sz="1800" b="1" dirty="0" smtClean="0">
                <a:solidFill>
                  <a:srgbClr val="575A5D"/>
                </a:solidFill>
                <a:latin typeface="+mn-lt"/>
              </a:rPr>
              <a:t>: </a:t>
            </a:r>
            <a:r>
              <a:rPr lang="fi-FI" sz="1800" dirty="0" err="1" smtClean="0">
                <a:solidFill>
                  <a:srgbClr val="575A5D"/>
                </a:solidFill>
                <a:latin typeface="+mn-lt"/>
              </a:rPr>
              <a:t>Innovation</a:t>
            </a:r>
            <a:r>
              <a:rPr lang="fi-FI" sz="1800" dirty="0" smtClean="0">
                <a:solidFill>
                  <a:srgbClr val="575A5D"/>
                </a:solidFill>
                <a:latin typeface="+mn-lt"/>
              </a:rPr>
              <a:t> </a:t>
            </a:r>
            <a:r>
              <a:rPr lang="fi-FI" sz="1800" dirty="0" err="1" smtClean="0">
                <a:solidFill>
                  <a:srgbClr val="575A5D"/>
                </a:solidFill>
                <a:latin typeface="+mn-lt"/>
              </a:rPr>
              <a:t>Authority</a:t>
            </a:r>
            <a:endParaRPr lang="fi-FI" sz="1800" dirty="0" smtClean="0">
              <a:solidFill>
                <a:srgbClr val="575A5D"/>
              </a:solidFill>
              <a:latin typeface="+mn-lt"/>
            </a:endParaRPr>
          </a:p>
          <a:p>
            <a:pPr marL="0" indent="0">
              <a:lnSpc>
                <a:spcPct val="135000"/>
              </a:lnSpc>
              <a:buSzPct val="100000"/>
              <a:buNone/>
            </a:pPr>
            <a:r>
              <a:rPr lang="fi-FI" sz="1800" b="1" dirty="0" err="1" smtClean="0">
                <a:solidFill>
                  <a:srgbClr val="575A5D"/>
                </a:solidFill>
                <a:latin typeface="+mn-lt"/>
              </a:rPr>
              <a:t>Vahendid</a:t>
            </a:r>
            <a:r>
              <a:rPr lang="fi-FI" sz="1800" dirty="0" smtClean="0">
                <a:solidFill>
                  <a:srgbClr val="575A5D"/>
                </a:solidFill>
                <a:latin typeface="+mn-lt"/>
              </a:rPr>
              <a:t>: </a:t>
            </a:r>
            <a:r>
              <a:rPr lang="fi-FI" sz="1800" dirty="0" err="1" smtClean="0">
                <a:solidFill>
                  <a:srgbClr val="575A5D"/>
                </a:solidFill>
                <a:latin typeface="+mn-lt"/>
              </a:rPr>
              <a:t>Rakendusuuringute</a:t>
            </a:r>
            <a:r>
              <a:rPr lang="fi-FI" sz="1800" dirty="0" smtClean="0">
                <a:solidFill>
                  <a:srgbClr val="575A5D"/>
                </a:solidFill>
                <a:latin typeface="+mn-lt"/>
              </a:rPr>
              <a:t> ja </a:t>
            </a:r>
            <a:r>
              <a:rPr lang="fi-FI" sz="1800" dirty="0" err="1" smtClean="0">
                <a:solidFill>
                  <a:srgbClr val="575A5D"/>
                </a:solidFill>
                <a:latin typeface="+mn-lt"/>
              </a:rPr>
              <a:t>tootearenduse</a:t>
            </a:r>
            <a:r>
              <a:rPr lang="fi-FI" sz="1800" dirty="0" smtClean="0">
                <a:solidFill>
                  <a:srgbClr val="575A5D"/>
                </a:solidFill>
                <a:latin typeface="+mn-lt"/>
              </a:rPr>
              <a:t> </a:t>
            </a:r>
            <a:r>
              <a:rPr lang="fi-FI" sz="1800" dirty="0" err="1" smtClean="0">
                <a:solidFill>
                  <a:srgbClr val="575A5D"/>
                </a:solidFill>
                <a:latin typeface="+mn-lt"/>
              </a:rPr>
              <a:t>alane</a:t>
            </a:r>
            <a:r>
              <a:rPr lang="fi-FI" sz="1800" dirty="0" smtClean="0">
                <a:solidFill>
                  <a:srgbClr val="575A5D"/>
                </a:solidFill>
                <a:latin typeface="+mn-lt"/>
              </a:rPr>
              <a:t> </a:t>
            </a:r>
            <a:r>
              <a:rPr lang="fi-FI" sz="1800" dirty="0" err="1" smtClean="0">
                <a:solidFill>
                  <a:srgbClr val="575A5D"/>
                </a:solidFill>
                <a:latin typeface="+mn-lt"/>
              </a:rPr>
              <a:t>tugi</a:t>
            </a:r>
            <a:endParaRPr lang="fi-FI" sz="1800" dirty="0" smtClean="0">
              <a:solidFill>
                <a:srgbClr val="575A5D"/>
              </a:solidFill>
              <a:latin typeface="+mn-lt"/>
            </a:endParaRPr>
          </a:p>
          <a:p>
            <a:pPr marL="0" indent="0">
              <a:lnSpc>
                <a:spcPct val="135000"/>
              </a:lnSpc>
              <a:buSzPct val="100000"/>
              <a:buNone/>
            </a:pPr>
            <a:r>
              <a:rPr lang="fi-FI" sz="1800" b="1" dirty="0" err="1" smtClean="0">
                <a:solidFill>
                  <a:srgbClr val="575A5D"/>
                </a:solidFill>
                <a:latin typeface="+mn-lt"/>
              </a:rPr>
              <a:t>Oodatav</a:t>
            </a:r>
            <a:r>
              <a:rPr lang="fi-FI" sz="1800" b="1" dirty="0" smtClean="0">
                <a:solidFill>
                  <a:srgbClr val="575A5D"/>
                </a:solidFill>
                <a:latin typeface="+mn-lt"/>
              </a:rPr>
              <a:t> tulemus: </a:t>
            </a:r>
            <a:r>
              <a:rPr lang="fi-FI" sz="1800" dirty="0" err="1" smtClean="0">
                <a:solidFill>
                  <a:srgbClr val="575A5D"/>
                </a:solidFill>
                <a:latin typeface="+mn-lt"/>
              </a:rPr>
              <a:t>uued</a:t>
            </a:r>
            <a:r>
              <a:rPr lang="fi-FI" sz="1800" dirty="0">
                <a:solidFill>
                  <a:srgbClr val="575A5D"/>
                </a:solidFill>
                <a:latin typeface="+mn-lt"/>
              </a:rPr>
              <a:t> </a:t>
            </a:r>
            <a:r>
              <a:rPr lang="fi-FI" sz="1800" dirty="0" err="1" smtClean="0">
                <a:solidFill>
                  <a:srgbClr val="575A5D"/>
                </a:solidFill>
                <a:latin typeface="+mn-lt"/>
              </a:rPr>
              <a:t>innovaatilised</a:t>
            </a:r>
            <a:r>
              <a:rPr lang="fi-FI" sz="1800" dirty="0" smtClean="0">
                <a:solidFill>
                  <a:srgbClr val="575A5D"/>
                </a:solidFill>
                <a:latin typeface="+mn-lt"/>
              </a:rPr>
              <a:t> </a:t>
            </a:r>
            <a:r>
              <a:rPr lang="fi-FI" sz="1800" dirty="0" err="1" smtClean="0">
                <a:solidFill>
                  <a:srgbClr val="575A5D"/>
                </a:solidFill>
                <a:latin typeface="+mn-lt"/>
              </a:rPr>
              <a:t>tooted</a:t>
            </a:r>
            <a:r>
              <a:rPr lang="fi-FI" sz="1800" dirty="0" smtClean="0">
                <a:solidFill>
                  <a:srgbClr val="575A5D"/>
                </a:solidFill>
                <a:latin typeface="+mn-lt"/>
              </a:rPr>
              <a:t> </a:t>
            </a:r>
            <a:r>
              <a:rPr lang="fi-FI" sz="1800" dirty="0" err="1" smtClean="0">
                <a:solidFill>
                  <a:srgbClr val="575A5D"/>
                </a:solidFill>
                <a:latin typeface="+mn-lt"/>
              </a:rPr>
              <a:t>või</a:t>
            </a:r>
            <a:r>
              <a:rPr lang="fi-FI" sz="1800" dirty="0" smtClean="0">
                <a:solidFill>
                  <a:srgbClr val="575A5D"/>
                </a:solidFill>
                <a:latin typeface="+mn-lt"/>
              </a:rPr>
              <a:t> </a:t>
            </a:r>
            <a:r>
              <a:rPr lang="fi-FI" sz="1800" dirty="0" err="1" smtClean="0">
                <a:solidFill>
                  <a:srgbClr val="575A5D"/>
                </a:solidFill>
                <a:latin typeface="+mn-lt"/>
              </a:rPr>
              <a:t>teenused</a:t>
            </a:r>
            <a:endParaRPr lang="en-GB" sz="1800" dirty="0">
              <a:solidFill>
                <a:srgbClr val="575A5D"/>
              </a:solidFill>
              <a:latin typeface="+mn-lt"/>
            </a:endParaRPr>
          </a:p>
        </p:txBody>
      </p:sp>
      <p:sp>
        <p:nvSpPr>
          <p:cNvPr id="22" name="Title 8"/>
          <p:cNvSpPr txBox="1">
            <a:spLocks/>
          </p:cNvSpPr>
          <p:nvPr/>
        </p:nvSpPr>
        <p:spPr>
          <a:xfrm>
            <a:off x="4445237" y="3680236"/>
            <a:ext cx="3380804" cy="505164"/>
          </a:xfrm>
          <a:prstGeom prst="rect">
            <a:avLst/>
          </a:prstGeom>
        </p:spPr>
        <p:txBody>
          <a:bodyPr vert="horz" wrap="square" lIns="0" tIns="0" rIns="0" bIns="0" rtlCol="0" anchor="t">
            <a:noAutofit/>
          </a:bodyPr>
          <a:lstStyle>
            <a:lvl1pPr algn="l" defTabSz="914400" rtl="0" eaLnBrk="1" latinLnBrk="0" hangingPunct="1">
              <a:lnSpc>
                <a:spcPts val="5280"/>
              </a:lnSpc>
              <a:spcBef>
                <a:spcPct val="0"/>
              </a:spcBef>
              <a:buNone/>
              <a:defRPr sz="4400" kern="1200" spc="-110" baseline="0">
                <a:solidFill>
                  <a:schemeClr val="tx1"/>
                </a:solidFill>
                <a:latin typeface="+mj-lt"/>
                <a:ea typeface="+mj-ea"/>
                <a:cs typeface="+mj-cs"/>
              </a:defRPr>
            </a:lvl1pPr>
          </a:lstStyle>
          <a:p>
            <a:pPr>
              <a:lnSpc>
                <a:spcPct val="100000"/>
              </a:lnSpc>
            </a:pPr>
            <a:r>
              <a:rPr lang="en-GB" sz="2000" b="1" spc="0" dirty="0" err="1" smtClean="0">
                <a:latin typeface="+mn-lt"/>
              </a:rPr>
              <a:t>Innovatsiooni</a:t>
            </a:r>
            <a:r>
              <a:rPr lang="en-GB" sz="2000" b="1" spc="0" dirty="0" smtClean="0">
                <a:latin typeface="+mn-lt"/>
              </a:rPr>
              <a:t> </a:t>
            </a:r>
            <a:r>
              <a:rPr lang="en-GB" sz="2000" b="1" spc="0" dirty="0" err="1" smtClean="0">
                <a:latin typeface="+mn-lt"/>
              </a:rPr>
              <a:t>rahastamine</a:t>
            </a:r>
            <a:endParaRPr lang="en-GB" sz="2000" b="1" spc="0" dirty="0">
              <a:latin typeface="+mn-lt"/>
            </a:endParaRPr>
          </a:p>
        </p:txBody>
      </p:sp>
      <p:sp>
        <p:nvSpPr>
          <p:cNvPr id="24" name="Title 8"/>
          <p:cNvSpPr txBox="1">
            <a:spLocks/>
          </p:cNvSpPr>
          <p:nvPr/>
        </p:nvSpPr>
        <p:spPr>
          <a:xfrm>
            <a:off x="8190272" y="3661562"/>
            <a:ext cx="3225693" cy="672747"/>
          </a:xfrm>
          <a:prstGeom prst="rect">
            <a:avLst/>
          </a:prstGeom>
        </p:spPr>
        <p:txBody>
          <a:bodyPr vert="horz" wrap="square" lIns="0" tIns="0" rIns="0" bIns="0" rtlCol="0" anchor="t">
            <a:noAutofit/>
          </a:bodyPr>
          <a:lstStyle>
            <a:lvl1pPr algn="l" defTabSz="914400" rtl="0" eaLnBrk="1" latinLnBrk="0" hangingPunct="1">
              <a:lnSpc>
                <a:spcPts val="5280"/>
              </a:lnSpc>
              <a:spcBef>
                <a:spcPct val="0"/>
              </a:spcBef>
              <a:buNone/>
              <a:defRPr sz="4400" kern="1200" spc="-110" baseline="0">
                <a:solidFill>
                  <a:schemeClr val="tx1"/>
                </a:solidFill>
                <a:latin typeface="+mj-lt"/>
                <a:ea typeface="+mj-ea"/>
                <a:cs typeface="+mj-cs"/>
              </a:defRPr>
            </a:lvl1pPr>
          </a:lstStyle>
          <a:p>
            <a:pPr>
              <a:lnSpc>
                <a:spcPct val="110000"/>
              </a:lnSpc>
            </a:pPr>
            <a:r>
              <a:rPr lang="en-GB" sz="2000" b="1" spc="0" dirty="0" err="1" smtClean="0">
                <a:latin typeface="+mn-lt"/>
              </a:rPr>
              <a:t>Traditsioonilise</a:t>
            </a:r>
            <a:r>
              <a:rPr lang="en-GB" sz="2000" b="1" spc="0" dirty="0" smtClean="0">
                <a:latin typeface="+mn-lt"/>
              </a:rPr>
              <a:t> </a:t>
            </a:r>
            <a:r>
              <a:rPr lang="en-GB" sz="2000" b="1" spc="0" dirty="0" err="1" smtClean="0">
                <a:latin typeface="+mn-lt"/>
              </a:rPr>
              <a:t>ettevõtluse</a:t>
            </a:r>
            <a:r>
              <a:rPr lang="en-GB" sz="2000" b="1" spc="0" dirty="0" smtClean="0">
                <a:latin typeface="+mn-lt"/>
              </a:rPr>
              <a:t> </a:t>
            </a:r>
            <a:r>
              <a:rPr lang="en-GB" sz="2000" b="1" spc="0" dirty="0" err="1" smtClean="0">
                <a:latin typeface="+mn-lt"/>
              </a:rPr>
              <a:t>toetamine</a:t>
            </a:r>
            <a:endParaRPr lang="en-GB" sz="2000" b="1" spc="0" dirty="0">
              <a:latin typeface="+mn-lt"/>
            </a:endParaRPr>
          </a:p>
        </p:txBody>
      </p:sp>
      <p:sp>
        <p:nvSpPr>
          <p:cNvPr id="11" name="Content Placeholder 9"/>
          <p:cNvSpPr txBox="1">
            <a:spLocks/>
          </p:cNvSpPr>
          <p:nvPr/>
        </p:nvSpPr>
        <p:spPr>
          <a:xfrm>
            <a:off x="8202471" y="4575112"/>
            <a:ext cx="3697658" cy="1797366"/>
          </a:xfrm>
          <a:prstGeom prst="rect">
            <a:avLst/>
          </a:prstGeom>
        </p:spPr>
        <p:txBody>
          <a:bodyPr lIns="0" tIns="0" rIns="0" bIns="0" anchor="t"/>
          <a:lstStyle>
            <a:lvl1pPr marL="360000" indent="-360000" algn="l" defTabSz="914400" rtl="0" eaLnBrk="1" latinLnBrk="0" hangingPunct="1">
              <a:lnSpc>
                <a:spcPct val="110000"/>
              </a:lnSpc>
              <a:spcBef>
                <a:spcPts val="0"/>
              </a:spcBef>
              <a:buClr>
                <a:schemeClr val="accent1"/>
              </a:buClr>
              <a:buSzPct val="90000"/>
              <a:buFont typeface="Harju 27 Display" panose="020B0605040201020504" pitchFamily="34" charset="0"/>
              <a:buChar char="•"/>
              <a:defRPr sz="3000" kern="1200" spc="50" baseline="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Harju 27 Display" panose="020B06050402010205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Harju 27 Display" panose="020B06050402010205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Harju 27 Display" panose="020B06050402010205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Harju 27 Display" panose="020B06050402010205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5000"/>
              </a:lnSpc>
              <a:buSzPct val="100000"/>
              <a:buNone/>
            </a:pPr>
            <a:r>
              <a:rPr lang="fi-FI" sz="1800" b="1" dirty="0" err="1" smtClean="0">
                <a:solidFill>
                  <a:srgbClr val="575A5D"/>
                </a:solidFill>
                <a:latin typeface="+mn-lt"/>
              </a:rPr>
              <a:t>Vastutaja</a:t>
            </a:r>
            <a:r>
              <a:rPr lang="fi-FI" sz="1800" b="1" dirty="0" smtClean="0">
                <a:solidFill>
                  <a:srgbClr val="575A5D"/>
                </a:solidFill>
                <a:latin typeface="+mn-lt"/>
              </a:rPr>
              <a:t>: </a:t>
            </a:r>
            <a:r>
              <a:rPr lang="fi-FI" sz="1800" dirty="0" err="1" smtClean="0">
                <a:solidFill>
                  <a:srgbClr val="575A5D"/>
                </a:solidFill>
                <a:latin typeface="+mn-lt"/>
              </a:rPr>
              <a:t>Majandusministeerium</a:t>
            </a:r>
            <a:endParaRPr lang="fi-FI" sz="1800" dirty="0" smtClean="0">
              <a:solidFill>
                <a:srgbClr val="575A5D"/>
              </a:solidFill>
              <a:latin typeface="+mn-lt"/>
            </a:endParaRPr>
          </a:p>
          <a:p>
            <a:pPr marL="0" indent="0">
              <a:lnSpc>
                <a:spcPct val="135000"/>
              </a:lnSpc>
              <a:buSzPct val="100000"/>
              <a:buNone/>
            </a:pPr>
            <a:r>
              <a:rPr lang="fi-FI" sz="1800" b="1" dirty="0" err="1" smtClean="0">
                <a:solidFill>
                  <a:srgbClr val="575A5D"/>
                </a:solidFill>
                <a:latin typeface="+mn-lt"/>
              </a:rPr>
              <a:t>Vahendid</a:t>
            </a:r>
            <a:r>
              <a:rPr lang="fi-FI" sz="1800" dirty="0" smtClean="0">
                <a:solidFill>
                  <a:srgbClr val="575A5D"/>
                </a:solidFill>
                <a:latin typeface="+mn-lt"/>
              </a:rPr>
              <a:t>: </a:t>
            </a:r>
            <a:r>
              <a:rPr lang="fi-FI" sz="1800" dirty="0" err="1" smtClean="0">
                <a:solidFill>
                  <a:srgbClr val="575A5D"/>
                </a:solidFill>
                <a:latin typeface="+mn-lt"/>
              </a:rPr>
              <a:t>Ettevõtlustoetused</a:t>
            </a:r>
            <a:endParaRPr lang="fi-FI" sz="1800" dirty="0" smtClean="0">
              <a:solidFill>
                <a:srgbClr val="575A5D"/>
              </a:solidFill>
              <a:latin typeface="+mn-lt"/>
            </a:endParaRPr>
          </a:p>
          <a:p>
            <a:pPr marL="0" indent="0">
              <a:lnSpc>
                <a:spcPct val="135000"/>
              </a:lnSpc>
              <a:buSzPct val="100000"/>
              <a:buNone/>
            </a:pPr>
            <a:r>
              <a:rPr lang="fi-FI" sz="1800" b="1" dirty="0" err="1" smtClean="0">
                <a:solidFill>
                  <a:srgbClr val="575A5D"/>
                </a:solidFill>
                <a:latin typeface="+mn-lt"/>
              </a:rPr>
              <a:t>Oodatav</a:t>
            </a:r>
            <a:r>
              <a:rPr lang="fi-FI" sz="1800" b="1" dirty="0" smtClean="0">
                <a:solidFill>
                  <a:srgbClr val="575A5D"/>
                </a:solidFill>
                <a:latin typeface="+mn-lt"/>
              </a:rPr>
              <a:t> tulemus</a:t>
            </a:r>
            <a:r>
              <a:rPr lang="fi-FI" sz="1800" dirty="0" smtClean="0">
                <a:solidFill>
                  <a:srgbClr val="575A5D"/>
                </a:solidFill>
                <a:latin typeface="+mn-lt"/>
              </a:rPr>
              <a:t>: </a:t>
            </a:r>
            <a:r>
              <a:rPr lang="fi-FI" sz="1800" dirty="0" err="1" smtClean="0">
                <a:solidFill>
                  <a:srgbClr val="575A5D"/>
                </a:solidFill>
                <a:latin typeface="+mn-lt"/>
              </a:rPr>
              <a:t>traditsioonilise</a:t>
            </a:r>
            <a:r>
              <a:rPr lang="fi-FI" sz="1800" dirty="0" smtClean="0">
                <a:solidFill>
                  <a:srgbClr val="575A5D"/>
                </a:solidFill>
                <a:latin typeface="+mn-lt"/>
              </a:rPr>
              <a:t> </a:t>
            </a:r>
            <a:r>
              <a:rPr lang="fi-FI" sz="1800" dirty="0" err="1" smtClean="0">
                <a:solidFill>
                  <a:srgbClr val="575A5D"/>
                </a:solidFill>
                <a:latin typeface="+mn-lt"/>
              </a:rPr>
              <a:t>ettevõtluse</a:t>
            </a:r>
            <a:r>
              <a:rPr lang="fi-FI" sz="1800" dirty="0" smtClean="0">
                <a:solidFill>
                  <a:srgbClr val="575A5D"/>
                </a:solidFill>
                <a:latin typeface="+mn-lt"/>
              </a:rPr>
              <a:t> </a:t>
            </a:r>
            <a:r>
              <a:rPr lang="fi-FI" sz="1800" dirty="0" err="1" smtClean="0">
                <a:solidFill>
                  <a:srgbClr val="575A5D"/>
                </a:solidFill>
                <a:latin typeface="+mn-lt"/>
              </a:rPr>
              <a:t>areng</a:t>
            </a:r>
            <a:endParaRPr lang="en-GB" sz="1800" dirty="0">
              <a:solidFill>
                <a:srgbClr val="575A5D"/>
              </a:solidFill>
              <a:latin typeface="+mn-lt"/>
            </a:endParaRPr>
          </a:p>
        </p:txBody>
      </p:sp>
      <p:pic>
        <p:nvPicPr>
          <p:cNvPr id="4" name="Picture 3"/>
          <p:cNvPicPr>
            <a:picLocks noChangeAspect="1"/>
          </p:cNvPicPr>
          <p:nvPr/>
        </p:nvPicPr>
        <p:blipFill>
          <a:blip r:embed="rId2"/>
          <a:stretch>
            <a:fillRect/>
          </a:stretch>
        </p:blipFill>
        <p:spPr>
          <a:xfrm>
            <a:off x="739527" y="1419220"/>
            <a:ext cx="3220187" cy="2158274"/>
          </a:xfrm>
          <a:prstGeom prst="rect">
            <a:avLst/>
          </a:prstGeom>
        </p:spPr>
      </p:pic>
      <p:pic>
        <p:nvPicPr>
          <p:cNvPr id="5" name="Picture 4"/>
          <p:cNvPicPr>
            <a:picLocks noChangeAspect="1"/>
          </p:cNvPicPr>
          <p:nvPr/>
        </p:nvPicPr>
        <p:blipFill>
          <a:blip r:embed="rId3"/>
          <a:stretch>
            <a:fillRect/>
          </a:stretch>
        </p:blipFill>
        <p:spPr>
          <a:xfrm>
            <a:off x="4320501" y="1400545"/>
            <a:ext cx="3244050" cy="2160956"/>
          </a:xfrm>
          <a:prstGeom prst="rect">
            <a:avLst/>
          </a:prstGeom>
        </p:spPr>
      </p:pic>
      <p:pic>
        <p:nvPicPr>
          <p:cNvPr id="6" name="Picture 5"/>
          <p:cNvPicPr>
            <a:picLocks noChangeAspect="1"/>
          </p:cNvPicPr>
          <p:nvPr/>
        </p:nvPicPr>
        <p:blipFill>
          <a:blip r:embed="rId4"/>
          <a:stretch>
            <a:fillRect/>
          </a:stretch>
        </p:blipFill>
        <p:spPr>
          <a:xfrm>
            <a:off x="7957440" y="1366958"/>
            <a:ext cx="3641538" cy="2218437"/>
          </a:xfrm>
          <a:prstGeom prst="rect">
            <a:avLst/>
          </a:prstGeom>
        </p:spPr>
      </p:pic>
    </p:spTree>
    <p:extLst>
      <p:ext uri="{BB962C8B-B14F-4D97-AF65-F5344CB8AC3E}">
        <p14:creationId xmlns:p14="http://schemas.microsoft.com/office/powerpoint/2010/main" val="8195041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8437" y="6208559"/>
            <a:ext cx="2712526" cy="369332"/>
          </a:xfrm>
          <a:prstGeom prst="rect">
            <a:avLst/>
          </a:prstGeom>
          <a:noFill/>
        </p:spPr>
        <p:txBody>
          <a:bodyPr wrap="none" rtlCol="0">
            <a:spAutoFit/>
          </a:bodyPr>
          <a:lstStyle/>
          <a:p>
            <a:r>
              <a:rPr lang="en-US" dirty="0" err="1" smtClean="0">
                <a:solidFill>
                  <a:srgbClr val="575A5D"/>
                </a:solidFill>
              </a:rPr>
              <a:t>Allikas</a:t>
            </a:r>
            <a:r>
              <a:rPr lang="en-US" dirty="0" smtClean="0">
                <a:solidFill>
                  <a:srgbClr val="575A5D"/>
                </a:solidFill>
              </a:rPr>
              <a:t>: </a:t>
            </a:r>
            <a:r>
              <a:rPr lang="en-US" dirty="0" err="1" smtClean="0">
                <a:solidFill>
                  <a:srgbClr val="575A5D"/>
                </a:solidFill>
              </a:rPr>
              <a:t>Swedbank</a:t>
            </a:r>
            <a:r>
              <a:rPr lang="en-US" dirty="0" smtClean="0">
                <a:solidFill>
                  <a:srgbClr val="575A5D"/>
                </a:solidFill>
              </a:rPr>
              <a:t>, 2017</a:t>
            </a:r>
            <a:endParaRPr lang="en-US" dirty="0">
              <a:solidFill>
                <a:srgbClr val="575A5D"/>
              </a:solidFill>
            </a:endParaRPr>
          </a:p>
        </p:txBody>
      </p:sp>
      <p:pic>
        <p:nvPicPr>
          <p:cNvPr id="3" name="Picture 2"/>
          <p:cNvPicPr>
            <a:picLocks noChangeAspect="1"/>
          </p:cNvPicPr>
          <p:nvPr/>
        </p:nvPicPr>
        <p:blipFill>
          <a:blip r:embed="rId2"/>
          <a:stretch>
            <a:fillRect/>
          </a:stretch>
        </p:blipFill>
        <p:spPr>
          <a:xfrm>
            <a:off x="952500" y="749300"/>
            <a:ext cx="10274300" cy="5346700"/>
          </a:xfrm>
          <a:prstGeom prst="rect">
            <a:avLst/>
          </a:prstGeom>
        </p:spPr>
      </p:pic>
    </p:spTree>
    <p:extLst>
      <p:ext uri="{BB962C8B-B14F-4D97-AF65-F5344CB8AC3E}">
        <p14:creationId xmlns:p14="http://schemas.microsoft.com/office/powerpoint/2010/main" val="37746439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4227" y="451672"/>
            <a:ext cx="10515600" cy="1325563"/>
          </a:xfrm>
        </p:spPr>
        <p:txBody>
          <a:bodyPr/>
          <a:lstStyle/>
          <a:p>
            <a:r>
              <a:rPr lang="en-US" sz="3600" dirty="0" err="1" smtClean="0"/>
              <a:t>Investeeringute</a:t>
            </a:r>
            <a:r>
              <a:rPr lang="en-US" sz="3600" dirty="0" smtClean="0"/>
              <a:t> </a:t>
            </a:r>
            <a:r>
              <a:rPr lang="en-US" sz="3600" dirty="0" err="1" smtClean="0"/>
              <a:t>fookus</a:t>
            </a:r>
            <a:r>
              <a:rPr lang="en-US" sz="3600" dirty="0" smtClean="0"/>
              <a:t> – 2% TA-</a:t>
            </a:r>
            <a:r>
              <a:rPr lang="en-US" sz="3600" dirty="0" err="1" smtClean="0"/>
              <a:t>sse</a:t>
            </a:r>
            <a:r>
              <a:rPr lang="en-US" sz="3600" dirty="0" smtClean="0"/>
              <a:t> </a:t>
            </a:r>
            <a:r>
              <a:rPr lang="en-US" sz="3600" dirty="0" err="1" smtClean="0"/>
              <a:t>võrreldes</a:t>
            </a:r>
            <a:r>
              <a:rPr lang="en-US" sz="3600" dirty="0" smtClean="0"/>
              <a:t> 8%-</a:t>
            </a:r>
            <a:r>
              <a:rPr lang="en-US" sz="3600" dirty="0" err="1" smtClean="0"/>
              <a:t>ga</a:t>
            </a:r>
            <a:r>
              <a:rPr lang="en-US" sz="3600" dirty="0" smtClean="0"/>
              <a:t> </a:t>
            </a:r>
            <a:r>
              <a:rPr lang="en-US" sz="3600" dirty="0" err="1" smtClean="0"/>
              <a:t>EL’is</a:t>
            </a:r>
            <a:r>
              <a:rPr lang="en-US" sz="3600" dirty="0" smtClean="0"/>
              <a:t> </a:t>
            </a:r>
            <a:r>
              <a:rPr lang="en-US" sz="3600" dirty="0" err="1" smtClean="0"/>
              <a:t>keskmiselt</a:t>
            </a:r>
            <a:endParaRPr lang="en-US" sz="3600" dirty="0"/>
          </a:p>
        </p:txBody>
      </p:sp>
      <p:pic>
        <p:nvPicPr>
          <p:cNvPr id="4" name="Picture 3"/>
          <p:cNvPicPr>
            <a:picLocks noChangeAspect="1"/>
          </p:cNvPicPr>
          <p:nvPr/>
        </p:nvPicPr>
        <p:blipFill>
          <a:blip r:embed="rId2"/>
          <a:stretch>
            <a:fillRect/>
          </a:stretch>
        </p:blipFill>
        <p:spPr>
          <a:xfrm>
            <a:off x="1323614" y="1878290"/>
            <a:ext cx="8979107" cy="4143475"/>
          </a:xfrm>
          <a:prstGeom prst="rect">
            <a:avLst/>
          </a:prstGeom>
        </p:spPr>
      </p:pic>
      <p:sp>
        <p:nvSpPr>
          <p:cNvPr id="2" name="TextBox 1"/>
          <p:cNvSpPr txBox="1"/>
          <p:nvPr/>
        </p:nvSpPr>
        <p:spPr>
          <a:xfrm>
            <a:off x="298846" y="6237092"/>
            <a:ext cx="3340553" cy="369332"/>
          </a:xfrm>
          <a:prstGeom prst="rect">
            <a:avLst/>
          </a:prstGeom>
          <a:noFill/>
        </p:spPr>
        <p:txBody>
          <a:bodyPr wrap="none" rtlCol="0">
            <a:spAutoFit/>
          </a:bodyPr>
          <a:lstStyle/>
          <a:p>
            <a:r>
              <a:rPr lang="en-US" dirty="0" err="1" smtClean="0">
                <a:solidFill>
                  <a:srgbClr val="575A5D"/>
                </a:solidFill>
              </a:rPr>
              <a:t>Allikas</a:t>
            </a:r>
            <a:r>
              <a:rPr lang="en-US" dirty="0" smtClean="0">
                <a:solidFill>
                  <a:srgbClr val="575A5D"/>
                </a:solidFill>
              </a:rPr>
              <a:t>: EIB Investment Survey</a:t>
            </a:r>
            <a:endParaRPr lang="en-US" dirty="0">
              <a:solidFill>
                <a:srgbClr val="575A5D"/>
              </a:solidFill>
            </a:endParaRPr>
          </a:p>
        </p:txBody>
      </p:sp>
    </p:spTree>
    <p:extLst>
      <p:ext uri="{BB962C8B-B14F-4D97-AF65-F5344CB8AC3E}">
        <p14:creationId xmlns:p14="http://schemas.microsoft.com/office/powerpoint/2010/main" val="40021366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135" r="384"/>
          <a:stretch/>
        </p:blipFill>
        <p:spPr>
          <a:xfrm>
            <a:off x="5805715" y="1827343"/>
            <a:ext cx="5288644" cy="4203343"/>
          </a:xfrm>
        </p:spPr>
      </p:pic>
      <p:sp>
        <p:nvSpPr>
          <p:cNvPr id="3" name="Title 2"/>
          <p:cNvSpPr>
            <a:spLocks noGrp="1"/>
          </p:cNvSpPr>
          <p:nvPr>
            <p:ph type="title"/>
          </p:nvPr>
        </p:nvSpPr>
        <p:spPr>
          <a:xfrm>
            <a:off x="720000" y="720000"/>
            <a:ext cx="10515600" cy="949143"/>
          </a:xfrm>
        </p:spPr>
        <p:txBody>
          <a:bodyPr/>
          <a:lstStyle/>
          <a:p>
            <a:r>
              <a:rPr lang="en-US" sz="3600" dirty="0" err="1" smtClean="0"/>
              <a:t>Suurettevõtted</a:t>
            </a:r>
            <a:r>
              <a:rPr lang="en-US" sz="3600" dirty="0" smtClean="0"/>
              <a:t> </a:t>
            </a:r>
            <a:r>
              <a:rPr lang="en-US" sz="3600" dirty="0" err="1" smtClean="0"/>
              <a:t>Eestis</a:t>
            </a:r>
            <a:r>
              <a:rPr lang="en-US" sz="3600" dirty="0" smtClean="0"/>
              <a:t> </a:t>
            </a:r>
            <a:r>
              <a:rPr lang="en-US" sz="3600" dirty="0" err="1" smtClean="0"/>
              <a:t>investeerivad</a:t>
            </a:r>
            <a:r>
              <a:rPr lang="en-US" sz="3600" dirty="0" smtClean="0"/>
              <a:t> </a:t>
            </a:r>
            <a:r>
              <a:rPr lang="en-US" sz="3600" dirty="0" err="1" smtClean="0"/>
              <a:t>innovatsiooni</a:t>
            </a:r>
            <a:r>
              <a:rPr lang="en-US" sz="3600" dirty="0" smtClean="0"/>
              <a:t> </a:t>
            </a:r>
            <a:r>
              <a:rPr lang="en-US" sz="3600" dirty="0" err="1" smtClean="0"/>
              <a:t>pigem</a:t>
            </a:r>
            <a:r>
              <a:rPr lang="en-US" sz="3600" dirty="0" smtClean="0"/>
              <a:t> </a:t>
            </a:r>
            <a:r>
              <a:rPr lang="en-US" sz="3600" dirty="0" err="1" smtClean="0"/>
              <a:t>vähe</a:t>
            </a:r>
            <a:endParaRPr lang="en-US" sz="3600" dirty="0"/>
          </a:p>
        </p:txBody>
      </p:sp>
      <p:sp>
        <p:nvSpPr>
          <p:cNvPr id="5" name="TextBox 4"/>
          <p:cNvSpPr txBox="1"/>
          <p:nvPr/>
        </p:nvSpPr>
        <p:spPr>
          <a:xfrm>
            <a:off x="380999" y="6277428"/>
            <a:ext cx="3340553" cy="369332"/>
          </a:xfrm>
          <a:prstGeom prst="rect">
            <a:avLst/>
          </a:prstGeom>
          <a:noFill/>
        </p:spPr>
        <p:txBody>
          <a:bodyPr wrap="none" rtlCol="0">
            <a:spAutoFit/>
          </a:bodyPr>
          <a:lstStyle/>
          <a:p>
            <a:r>
              <a:rPr lang="en-US" dirty="0" err="1" smtClean="0"/>
              <a:t>Allikas</a:t>
            </a:r>
            <a:r>
              <a:rPr lang="en-US" dirty="0" smtClean="0"/>
              <a:t>: EIB Investment Survey</a:t>
            </a:r>
            <a:endParaRPr lang="en-US" dirty="0"/>
          </a:p>
        </p:txBody>
      </p:sp>
      <p:sp>
        <p:nvSpPr>
          <p:cNvPr id="6" name="TextBox 5"/>
          <p:cNvSpPr txBox="1"/>
          <p:nvPr/>
        </p:nvSpPr>
        <p:spPr>
          <a:xfrm>
            <a:off x="544286" y="2558143"/>
            <a:ext cx="5098143" cy="2308324"/>
          </a:xfrm>
          <a:prstGeom prst="rect">
            <a:avLst/>
          </a:prstGeom>
          <a:noFill/>
        </p:spPr>
        <p:txBody>
          <a:bodyPr wrap="square" rtlCol="0">
            <a:spAutoFit/>
          </a:bodyPr>
          <a:lstStyle/>
          <a:p>
            <a:r>
              <a:rPr lang="en-US" dirty="0" err="1" smtClean="0"/>
              <a:t>Ainult</a:t>
            </a:r>
            <a:r>
              <a:rPr lang="en-US" dirty="0" smtClean="0"/>
              <a:t> 14% </a:t>
            </a:r>
            <a:r>
              <a:rPr lang="en-US" dirty="0" err="1" smtClean="0"/>
              <a:t>kõigist</a:t>
            </a:r>
            <a:r>
              <a:rPr lang="en-US" dirty="0" smtClean="0"/>
              <a:t> </a:t>
            </a:r>
            <a:r>
              <a:rPr lang="en-US" dirty="0" err="1" smtClean="0"/>
              <a:t>ettevõtetest</a:t>
            </a:r>
            <a:r>
              <a:rPr lang="en-US" dirty="0" smtClean="0"/>
              <a:t> </a:t>
            </a:r>
            <a:r>
              <a:rPr lang="en-US" dirty="0" err="1" smtClean="0"/>
              <a:t>investeerib</a:t>
            </a:r>
            <a:r>
              <a:rPr lang="en-US" dirty="0" smtClean="0"/>
              <a:t> </a:t>
            </a:r>
            <a:r>
              <a:rPr lang="en-US" dirty="0" err="1" smtClean="0"/>
              <a:t>toote</a:t>
            </a:r>
            <a:r>
              <a:rPr lang="en-US" dirty="0" smtClean="0"/>
              <a:t>-, </a:t>
            </a:r>
            <a:r>
              <a:rPr lang="en-US" dirty="0" err="1" smtClean="0"/>
              <a:t>teenuse</a:t>
            </a:r>
            <a:r>
              <a:rPr lang="en-US" dirty="0" smtClean="0"/>
              <a:t>- </a:t>
            </a:r>
            <a:r>
              <a:rPr lang="en-US" dirty="0" err="1" smtClean="0"/>
              <a:t>protseside</a:t>
            </a:r>
            <a:r>
              <a:rPr lang="en-US" dirty="0" smtClean="0"/>
              <a:t> </a:t>
            </a:r>
            <a:r>
              <a:rPr lang="en-US" dirty="0" err="1" smtClean="0"/>
              <a:t>arendusse</a:t>
            </a:r>
            <a:endParaRPr lang="en-US" dirty="0" smtClean="0"/>
          </a:p>
          <a:p>
            <a:endParaRPr lang="en-US" dirty="0"/>
          </a:p>
          <a:p>
            <a:r>
              <a:rPr lang="en-US" dirty="0" smtClean="0">
                <a:sym typeface="Wingdings"/>
              </a:rPr>
              <a:t> </a:t>
            </a:r>
            <a:r>
              <a:rPr lang="en-US" dirty="0" smtClean="0"/>
              <a:t>See on </a:t>
            </a:r>
            <a:r>
              <a:rPr lang="en-US" dirty="0" err="1" smtClean="0"/>
              <a:t>madalaim</a:t>
            </a:r>
            <a:r>
              <a:rPr lang="en-US" dirty="0" smtClean="0"/>
              <a:t> </a:t>
            </a:r>
            <a:r>
              <a:rPr lang="en-US" dirty="0" err="1" smtClean="0"/>
              <a:t>näitaja</a:t>
            </a:r>
            <a:r>
              <a:rPr lang="en-US" dirty="0" smtClean="0"/>
              <a:t> </a:t>
            </a:r>
            <a:r>
              <a:rPr lang="en-US" dirty="0" err="1" smtClean="0"/>
              <a:t>Euroopa</a:t>
            </a:r>
            <a:r>
              <a:rPr lang="en-US" dirty="0" smtClean="0"/>
              <a:t> </a:t>
            </a:r>
            <a:r>
              <a:rPr lang="en-US" dirty="0" err="1" smtClean="0"/>
              <a:t>Liidus</a:t>
            </a:r>
            <a:endParaRPr lang="en-US" dirty="0" smtClean="0"/>
          </a:p>
          <a:p>
            <a:endParaRPr lang="en-US" dirty="0"/>
          </a:p>
          <a:p>
            <a:r>
              <a:rPr lang="en-US" dirty="0" err="1" smtClean="0"/>
              <a:t>Globaalsele</a:t>
            </a:r>
            <a:r>
              <a:rPr lang="en-US" dirty="0" smtClean="0"/>
              <a:t> </a:t>
            </a:r>
            <a:r>
              <a:rPr lang="en-US" dirty="0" err="1" smtClean="0"/>
              <a:t>turule</a:t>
            </a:r>
            <a:r>
              <a:rPr lang="en-US" dirty="0" smtClean="0"/>
              <a:t> </a:t>
            </a:r>
            <a:r>
              <a:rPr lang="en-US" dirty="0" err="1" smtClean="0"/>
              <a:t>mõeldud</a:t>
            </a:r>
            <a:r>
              <a:rPr lang="en-US" dirty="0" smtClean="0"/>
              <a:t> </a:t>
            </a:r>
            <a:r>
              <a:rPr lang="en-US" dirty="0" err="1" smtClean="0"/>
              <a:t>innovatsiooni</a:t>
            </a:r>
            <a:r>
              <a:rPr lang="en-US" dirty="0" smtClean="0"/>
              <a:t> </a:t>
            </a:r>
            <a:r>
              <a:rPr lang="en-US" dirty="0" err="1" smtClean="0"/>
              <a:t>praktiliselt</a:t>
            </a:r>
            <a:r>
              <a:rPr lang="en-US" dirty="0" smtClean="0"/>
              <a:t> </a:t>
            </a:r>
            <a:r>
              <a:rPr lang="en-US" dirty="0" err="1" smtClean="0"/>
              <a:t>ei</a:t>
            </a:r>
            <a:r>
              <a:rPr lang="en-US" dirty="0" smtClean="0"/>
              <a:t> </a:t>
            </a:r>
            <a:r>
              <a:rPr lang="en-US" dirty="0" err="1" smtClean="0"/>
              <a:t>teki</a:t>
            </a:r>
            <a:endParaRPr lang="en-US" dirty="0" smtClean="0"/>
          </a:p>
          <a:p>
            <a:endParaRPr lang="en-US" dirty="0"/>
          </a:p>
        </p:txBody>
      </p:sp>
      <p:sp>
        <p:nvSpPr>
          <p:cNvPr id="7" name="Connector 6"/>
          <p:cNvSpPr/>
          <p:nvPr/>
        </p:nvSpPr>
        <p:spPr>
          <a:xfrm>
            <a:off x="10359064" y="4485256"/>
            <a:ext cx="707572" cy="671285"/>
          </a:xfrm>
          <a:prstGeom prst="flowChartConnector">
            <a:avLst/>
          </a:prstGeom>
          <a:solidFill>
            <a:srgbClr val="FFFFFF">
              <a:alpha val="0"/>
            </a:srgbClr>
          </a:solidFill>
          <a:ln w="85725">
            <a:solidFill>
              <a:srgbClr val="FF48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prstDash val="solid"/>
              </a:ln>
            </a:endParaRPr>
          </a:p>
        </p:txBody>
      </p:sp>
    </p:spTree>
    <p:extLst>
      <p:ext uri="{BB962C8B-B14F-4D97-AF65-F5344CB8AC3E}">
        <p14:creationId xmlns:p14="http://schemas.microsoft.com/office/powerpoint/2010/main" val="55328211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E-Estonia">
      <a:dk1>
        <a:srgbClr val="0000F0"/>
      </a:dk1>
      <a:lt1>
        <a:sysClr val="window" lastClr="FFFFFF"/>
      </a:lt1>
      <a:dk2>
        <a:srgbClr val="0000F0"/>
      </a:dk2>
      <a:lt2>
        <a:srgbClr val="FFFFFF"/>
      </a:lt2>
      <a:accent1>
        <a:srgbClr val="0000F0"/>
      </a:accent1>
      <a:accent2>
        <a:srgbClr val="FF2DB4"/>
      </a:accent2>
      <a:accent3>
        <a:srgbClr val="2E6347"/>
      </a:accent3>
      <a:accent4>
        <a:srgbClr val="964542"/>
      </a:accent4>
      <a:accent5>
        <a:srgbClr val="98A589"/>
      </a:accent5>
      <a:accent6>
        <a:srgbClr val="FF4800"/>
      </a:accent6>
      <a:hlink>
        <a:srgbClr val="575A5D"/>
      </a:hlink>
      <a:folHlink>
        <a:srgbClr val="323334"/>
      </a:folHlink>
    </a:clrScheme>
    <a:fontScheme name="Aino_Font">
      <a:majorFont>
        <a:latin typeface="Aino Headline"/>
        <a:ea typeface=""/>
        <a:cs typeface=""/>
      </a:majorFont>
      <a:minorFont>
        <a:latin typeface="Ain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22787</TotalTime>
  <Words>803</Words>
  <Application>Microsoft Macintosh PowerPoint</Application>
  <PresentationFormat>Custom</PresentationFormat>
  <Paragraphs>120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Kuidas teadustulemusi majanduslikuks väärtuseks muuta?</vt:lpstr>
      <vt:lpstr>Eestis on innovaatilisi tooteid ja teenuseid turule toovate ettevõtete osakaal OECD madalaim (2017)</vt:lpstr>
      <vt:lpstr>Kes tegeleb Riigikogus innovatsioonipoliitikaga?</vt:lpstr>
      <vt:lpstr>Israelis </vt:lpstr>
      <vt:lpstr>Seitse Eesti teadlast on maailma enim viidatud teadlaste seas, kuid mitte ühtegi tehnikateaduste esindajat</vt:lpstr>
      <vt:lpstr>Erinevate eesmärkide rahastamine olgu selgelt piiritletud</vt:lpstr>
      <vt:lpstr>PowerPoint Presentation</vt:lpstr>
      <vt:lpstr>Investeeringute fookus – 2% TA-sse võrreldes 8%-ga EL’is keskmiselt</vt:lpstr>
      <vt:lpstr>Suurettevõtted Eestis investeerivad innovatsiooni pigem vähe</vt:lpstr>
      <vt:lpstr>PowerPoint Presentation</vt:lpstr>
      <vt:lpstr>Nutika spetsialiseerumise rakendusuuringute toetusmeede</vt:lpstr>
      <vt:lpstr>PowerPoint Presentation</vt:lpstr>
      <vt:lpstr>PowerPoint Presentation</vt:lpstr>
      <vt:lpstr>Mida teha kui:</vt:lpstr>
      <vt:lpstr>Ettevõtete teenindajateks T&amp;A vallas on paljudes riikides rakendusuuringute keskused</vt:lpstr>
      <vt:lpstr>PowerPoint Presentation</vt:lpstr>
      <vt:lpstr>PowerPoint Presentation</vt:lpstr>
      <vt:lpstr>Mida teha, et teadustegevusest tekiks rohkem majanduslikku väärtust?</vt:lpstr>
      <vt:lpstr>Tänud!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Erkin Antov</dc:creator>
  <cp:lastModifiedBy>Anne Sulling</cp:lastModifiedBy>
  <cp:revision>145</cp:revision>
  <cp:lastPrinted>2018-10-10T07:26:15Z</cp:lastPrinted>
  <dcterms:created xsi:type="dcterms:W3CDTF">2017-01-11T10:43:45Z</dcterms:created>
  <dcterms:modified xsi:type="dcterms:W3CDTF">2018-10-10T08:26:39Z</dcterms:modified>
</cp:coreProperties>
</file>