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1050" r:id="rId3"/>
    <p:sldId id="1051" r:id="rId4"/>
    <p:sldId id="1052" r:id="rId5"/>
    <p:sldId id="1054" r:id="rId6"/>
    <p:sldId id="1053" r:id="rId7"/>
    <p:sldId id="1055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E"/>
    <a:srgbClr val="808285"/>
    <a:srgbClr val="96004F"/>
    <a:srgbClr val="4D4D4F"/>
    <a:srgbClr val="C9C9C9"/>
    <a:srgbClr val="D385A9"/>
    <a:srgbClr val="C25B88"/>
    <a:srgbClr val="C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7" autoAdjust="0"/>
    <p:restoredTop sz="94674"/>
  </p:normalViewPr>
  <p:slideViewPr>
    <p:cSldViewPr snapToGrid="0" snapToObjects="1" showGuides="1">
      <p:cViewPr varScale="1">
        <p:scale>
          <a:sx n="104" d="100"/>
          <a:sy n="104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38200" y="4797425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65962"/>
            <a:ext cx="4738535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</a:t>
            </a:r>
            <a:br>
              <a:rPr lang="et-EE" dirty="0"/>
            </a:br>
            <a:r>
              <a:rPr lang="et-EE" dirty="0"/>
              <a:t>tekstilaade</a:t>
            </a:r>
          </a:p>
        </p:txBody>
      </p:sp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5"/>
            <a:ext cx="8964612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491175"/>
            <a:ext cx="8964611" cy="38540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pic>
        <p:nvPicPr>
          <p:cNvPr id="8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74221" y="4813635"/>
            <a:ext cx="10162092" cy="132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68077" y="4770910"/>
            <a:ext cx="10159444" cy="1996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t-EE" dirty="0"/>
              <a:t>Tallinna tehnikaülikool</a:t>
            </a:r>
          </a:p>
          <a:p>
            <a:pPr lvl="1"/>
            <a:r>
              <a:rPr lang="et-EE" dirty="0"/>
              <a:t>Ehitajate tee 5, 19086 Tallinn, Tel 620 2002 (E-R 8,30–17.00)</a:t>
            </a:r>
            <a:endParaRPr lang="et-EE" sz="1800" b="1" dirty="0">
              <a:solidFill>
                <a:srgbClr val="E4067E"/>
              </a:solidFill>
              <a:latin typeface="Verdana" panose="020B0604030504040204" pitchFamily="34" charset="0"/>
            </a:endParaRPr>
          </a:p>
          <a:p>
            <a:pPr lvl="1"/>
            <a:r>
              <a:rPr lang="et-EE" sz="1800" b="1" dirty="0">
                <a:solidFill>
                  <a:srgbClr val="E4067E"/>
                </a:solidFill>
                <a:latin typeface="Verdana" panose="020B0604030504040204" pitchFamily="34" charset="0"/>
              </a:rPr>
              <a:t>Taltech.ee</a:t>
            </a:r>
            <a:endParaRPr lang="et-EE" dirty="0"/>
          </a:p>
        </p:txBody>
      </p:sp>
      <p:pic>
        <p:nvPicPr>
          <p:cNvPr id="9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5"/>
            <a:ext cx="8802242" cy="4716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71700" y="3042303"/>
            <a:ext cx="8790444" cy="330293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171700" y="2144994"/>
            <a:ext cx="8790444" cy="77766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Verdana" charset="0"/>
              </a:defRPr>
            </a:lvl1pPr>
            <a:lvl2pPr marL="685800" indent="-228600">
              <a:buFont typeface="Verdana" panose="020B0604030504040204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 marL="1143000" indent="-228600">
              <a:buFont typeface="Verdana" panose="020B0604030504040204" pitchFamily="34" charset="0"/>
              <a:buChar char="–"/>
              <a:defRPr sz="1200"/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62877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6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196269"/>
            <a:ext cx="8964613" cy="414896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044004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49275"/>
            <a:ext cx="4248151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171700" y="1628776"/>
            <a:ext cx="4351731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 dirty="0"/>
              <a:t>Click to edit Master text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171700" y="1628776"/>
            <a:ext cx="4351731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49275"/>
            <a:ext cx="4248151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171700" y="5204389"/>
            <a:ext cx="4351731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58471"/>
            <a:ext cx="10657281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text 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71701" y="1628776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888163" y="1628775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5"/>
            <a:ext cx="5109317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88589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 dirty="0"/>
              <a:t>Click to edit Master 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71700" y="1628775"/>
            <a:ext cx="8964613" cy="471646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462334" y="5732251"/>
            <a:ext cx="1085205" cy="6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9" r:id="rId11"/>
    <p:sldLayoutId id="2147483920" r:id="rId12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838200" y="4500865"/>
            <a:ext cx="10307595" cy="852877"/>
          </a:xfrm>
        </p:spPr>
        <p:txBody>
          <a:bodyPr/>
          <a:lstStyle/>
          <a:p>
            <a:r>
              <a:rPr lang="et-EE" dirty="0"/>
              <a:t>Kuidas hinnata (tuleviku)teadust?</a:t>
            </a:r>
            <a:r>
              <a:rPr lang="en-US" dirty="0"/>
              <a:t> </a:t>
            </a:r>
            <a:endParaRPr lang="et-EE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3"/>
          </p:nvPr>
        </p:nvSpPr>
        <p:spPr>
          <a:xfrm>
            <a:off x="838200" y="5316671"/>
            <a:ext cx="5327822" cy="707979"/>
          </a:xfrm>
        </p:spPr>
        <p:txBody>
          <a:bodyPr/>
          <a:lstStyle/>
          <a:p>
            <a:r>
              <a:rPr lang="en-US" dirty="0"/>
              <a:t>Jarek Kurnitski</a:t>
            </a:r>
          </a:p>
          <a:p>
            <a:r>
              <a:rPr lang="en-US" dirty="0"/>
              <a:t>15.11.2018 „teadusEST2018“ </a:t>
            </a:r>
            <a:endParaRPr lang="et-E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D22E86D-F835-9542-A844-E8A3B10F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r="19118"/>
          <a:stretch>
            <a:fillRect/>
          </a:stretch>
        </p:blipFill>
        <p:spPr bwMode="auto">
          <a:xfrm>
            <a:off x="0" y="0"/>
            <a:ext cx="44577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7E12863-40BE-AB41-B851-A87653F24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0"/>
            <a:ext cx="37306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6652AC5-7A5A-4F4C-814B-178431E6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322887"/>
            <a:ext cx="41687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FE87A3-3224-054E-BD3A-14C2056B56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Esimene NÄIDE: </a:t>
            </a:r>
            <a:r>
              <a:rPr lang="et-EE" dirty="0" err="1"/>
              <a:t>selfie</a:t>
            </a:r>
            <a:r>
              <a:rPr lang="et-EE"/>
              <a:t>-uurija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03F06-F812-5347-8603-005F514C3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 sz="2000" dirty="0"/>
              <a:t>Ajend: </a:t>
            </a:r>
          </a:p>
          <a:p>
            <a:r>
              <a:rPr lang="et-EE" sz="2000" dirty="0"/>
              <a:t>Inimesed hakkasid millegipärast massiliselt </a:t>
            </a:r>
            <a:r>
              <a:rPr lang="et-EE" sz="2000" dirty="0" err="1"/>
              <a:t>selfisid</a:t>
            </a:r>
            <a:r>
              <a:rPr lang="et-EE" sz="2000" dirty="0"/>
              <a:t> tegema</a:t>
            </a:r>
          </a:p>
          <a:p>
            <a:endParaRPr lang="et-E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See, kes avaldas „esimese“ teadusartikli antud teemal või nišis saab kindlasti edaspidi palju viidatud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Eeldused saada kuulsaks „</a:t>
            </a:r>
            <a:r>
              <a:rPr lang="et-EE" sz="2000" dirty="0" err="1"/>
              <a:t>selfie</a:t>
            </a:r>
            <a:r>
              <a:rPr lang="et-EE" sz="2000" dirty="0"/>
              <a:t>-uurijaks“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Teerajajate puhul ei ole kahtlust uudsuses</a:t>
            </a:r>
          </a:p>
          <a:p>
            <a:endParaRPr lang="et-EE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9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DD1F9-EDE9-9A48-883C-4BC97764E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Teine </a:t>
            </a:r>
            <a:r>
              <a:rPr lang="en-US" err="1"/>
              <a:t>näide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3ADE2-1E15-8E46-A866-35763EF9E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1795" y="1628775"/>
            <a:ext cx="5535827" cy="4716463"/>
          </a:xfrm>
        </p:spPr>
        <p:txBody>
          <a:bodyPr/>
          <a:lstStyle/>
          <a:p>
            <a:r>
              <a:rPr lang="et-EE" sz="2000" dirty="0"/>
              <a:t>Idee:</a:t>
            </a:r>
          </a:p>
          <a:p>
            <a:r>
              <a:rPr lang="et-EE" sz="2000" dirty="0"/>
              <a:t>Leida vähim alginvesteeringu ja püsikulude summa hoone kasutusaja jooksul (2010)</a:t>
            </a:r>
          </a:p>
          <a:p>
            <a:endParaRPr lang="et-EE" sz="2000" dirty="0"/>
          </a:p>
          <a:p>
            <a:r>
              <a:rPr lang="et-EE" sz="2000" dirty="0"/>
              <a:t>Esimeste teadusartiklite (2011) uudsuses ei kahtle keegi</a:t>
            </a:r>
          </a:p>
          <a:p>
            <a:endParaRPr lang="et-EE" sz="2000" dirty="0"/>
          </a:p>
          <a:p>
            <a:r>
              <a:rPr lang="et-EE" sz="2000" dirty="0"/>
              <a:t>Aga järgmised sajad artiklid samal teemal? Kordused vältimatud, kohalik kontekst võib jääda ainukeseks originaalsuseks.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12888-36B2-CF4B-A9CF-EE5B2E72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169" y="1360163"/>
            <a:ext cx="3670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BE217-EA8A-D74A-9B86-B02D39423A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(TULEVIKU)</a:t>
            </a:r>
            <a:r>
              <a:rPr lang="en-US" err="1"/>
              <a:t>Teadus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13C28-C50D-2547-8400-458002CD7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Mõlemad näited ei ole tavapärased, sest esimeseks (või esimeste seas) olemiseks on õnne vaid väga vähestel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Enamikel juhtumitel tegeletakse juba püstitatud probleemide arendamise ja uurimisega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Tulevikuteema kui selline ei ole probleem – igat hindajat tabab sellist taotlust lugedes vau!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Küll on teada-tuntud probleem liiga uudse tulemuse avaldamisega – ajakirja retsensendid ei saa tihti aru</a:t>
            </a:r>
          </a:p>
        </p:txBody>
      </p:sp>
    </p:spTree>
    <p:extLst>
      <p:ext uri="{BB962C8B-B14F-4D97-AF65-F5344CB8AC3E}">
        <p14:creationId xmlns:p14="http://schemas.microsoft.com/office/powerpoint/2010/main" val="23467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3504D0-9CDD-2545-B768-39BDA361DF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/>
              <a:t>Samal teemal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5132D-A1AC-0B48-BEEA-DCA09DAE5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1092" y="1628775"/>
            <a:ext cx="3842951" cy="4716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/>
              <a:t>Mis on uudsus kui tuhatkond artiklit on taustal?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/>
              <a:t>Kes üldse suudab sellist massi objektiivselt hinnata?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/>
              <a:t>Lihtne soovitus on sellisel teemal enam uusi doktoritöid mitte käivitada.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530C4-D139-A74E-B0DC-A0C9DB46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20" y="0"/>
            <a:ext cx="5920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3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DF18B-51FC-A143-B709-D5F690171E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/>
              <a:t>Kuidas me hindame teadust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70F77-C083-7F47-9B62-4165B581F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 sz="2000" dirty="0"/>
              <a:t>Uudsus (</a:t>
            </a:r>
            <a:r>
              <a:rPr lang="en-US" sz="2000" dirty="0"/>
              <a:t>new contribution</a:t>
            </a:r>
            <a:r>
              <a:rPr lang="et-EE" sz="2000" dirty="0"/>
              <a:t>) – kõige kesksem ja keerulisem küsimus</a:t>
            </a:r>
          </a:p>
          <a:p>
            <a:r>
              <a:rPr lang="et-EE" sz="2000" dirty="0"/>
              <a:t>Juba oluliselt lihtsam: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Originaalsus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Ajakohasus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Põhjalikkus ja põhjendatus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 err="1"/>
              <a:t>Track</a:t>
            </a:r>
            <a:endParaRPr lang="et-E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…</a:t>
            </a:r>
          </a:p>
          <a:p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/>
              <a:t>Paneelid üritavad leida laia teadmisega eksperte, kes suudavad hinnata suurt arvu taotlusi – nende puhul paratamatu, et uue teadmise loomise hindamine jääb nõrgaks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/>
              <a:t>Aitab ainult piisavalt suur ekspertide arv (mitmed eksperdid hindavad mitmeid taotlusi võrdlusmomendi säilitamiseks)</a:t>
            </a:r>
          </a:p>
        </p:txBody>
      </p:sp>
    </p:spTree>
    <p:extLst>
      <p:ext uri="{BB962C8B-B14F-4D97-AF65-F5344CB8AC3E}">
        <p14:creationId xmlns:p14="http://schemas.microsoft.com/office/powerpoint/2010/main" val="166068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BECC6-280C-FB40-AE46-5A9AAA453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MIS TAGAB KVALITEEDI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D89C-D57D-334C-AB96-62FC5B82B2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 sz="2000" dirty="0"/>
              <a:t>Teadust tuleb rahastada, et tagada uudsus – et Eesti ülikoolides tegeletaks originaalsete küsimustega mitte teiste kordamisega</a:t>
            </a:r>
          </a:p>
          <a:p>
            <a:endParaRPr lang="et-EE" sz="2000" dirty="0"/>
          </a:p>
          <a:p>
            <a:r>
              <a:rPr lang="et-EE" sz="2000" dirty="0"/>
              <a:t>Konkurentsipõhine rahastus (suunamata temaatikaga) on tõestanud uudsuse tagamist – ilmselt ainuvõimalik instrument kiiresti muutuvas maailmas: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/>
              <a:t>Näiteks rakenduslikel aladel ei välista konkurentsipõhine rahastus rakendatavuse põhjenduse küsimist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/>
              <a:t>Valdkondade vahel tohutud erisused – ühtset malli ei ole ja ei tule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/>
              <a:t>Kõrvale on kindlasti vaja ka ühiskonna valupunktide/ kitsamate temaatikate </a:t>
            </a:r>
            <a:r>
              <a:rPr lang="et-EE" sz="1800" dirty="0" err="1"/>
              <a:t>rahastusprogramme</a:t>
            </a:r>
            <a:r>
              <a:rPr lang="et-EE" sz="1800" dirty="0"/>
              <a:t> (mille vajadusi ja lahenduskäike on võimalik ette näha)</a:t>
            </a:r>
          </a:p>
          <a:p>
            <a:endParaRPr lang="et-EE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2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FFB4D8"/>
      </a:accent4>
      <a:accent5>
        <a:srgbClr val="222A35"/>
      </a:accent5>
      <a:accent6>
        <a:srgbClr val="595959"/>
      </a:accent6>
      <a:hlink>
        <a:srgbClr val="FE69B2"/>
      </a:hlink>
      <a:folHlink>
        <a:srgbClr val="8496B0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Tech_16-9" id="{E583337D-95F0-4164-8786-677E61ACC151}" vid="{EBADDFDA-25F0-4091-B598-75DE0652C7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TalTech_16-9</Template>
  <TotalTime>1424</TotalTime>
  <Words>336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Wingdings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Thalfeldt</dc:creator>
  <cp:lastModifiedBy>Jarek Kurnitski</cp:lastModifiedBy>
  <cp:revision>123</cp:revision>
  <dcterms:created xsi:type="dcterms:W3CDTF">2018-10-03T08:09:24Z</dcterms:created>
  <dcterms:modified xsi:type="dcterms:W3CDTF">2018-11-14T20:51:26Z</dcterms:modified>
</cp:coreProperties>
</file>