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8A2BF-BCED-4A5F-9F66-B4A56B6FC4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64929-169B-4E27-8BC7-BFE935102531}">
      <dgm:prSet custT="1"/>
      <dgm:spPr/>
      <dgm:t>
        <a:bodyPr/>
        <a:lstStyle/>
        <a:p>
          <a:pPr rtl="0"/>
          <a:r>
            <a:rPr lang="et-EE" sz="1600" b="0" i="0" baseline="0" dirty="0" smtClean="0"/>
            <a:t>Tööturu üldised suundumused </a:t>
          </a:r>
          <a:endParaRPr lang="et-EE" sz="1600" baseline="0" dirty="0"/>
        </a:p>
      </dgm:t>
    </dgm:pt>
    <dgm:pt modelId="{B2AE0602-7508-4378-A30F-AEAD1B1D895C}" type="parTrans" cxnId="{17C4842A-AFDE-41AF-9E1A-C6FC366E25DE}">
      <dgm:prSet/>
      <dgm:spPr/>
      <dgm:t>
        <a:bodyPr/>
        <a:lstStyle/>
        <a:p>
          <a:endParaRPr lang="en-US"/>
        </a:p>
      </dgm:t>
    </dgm:pt>
    <dgm:pt modelId="{CEBB9799-BA9C-4A10-B439-953825CAE0F2}" type="sibTrans" cxnId="{17C4842A-AFDE-41AF-9E1A-C6FC366E25DE}">
      <dgm:prSet/>
      <dgm:spPr/>
      <dgm:t>
        <a:bodyPr/>
        <a:lstStyle/>
        <a:p>
          <a:endParaRPr lang="en-US"/>
        </a:p>
      </dgm:t>
    </dgm:pt>
    <dgm:pt modelId="{4D3F663B-9856-47CA-9CD4-FFE778580778}">
      <dgm:prSet custT="1"/>
      <dgm:spPr/>
      <dgm:t>
        <a:bodyPr/>
        <a:lstStyle/>
        <a:p>
          <a:pPr rtl="0"/>
          <a:r>
            <a:rPr lang="et-EE" sz="1500" b="0" i="0" baseline="0" dirty="0" smtClean="0"/>
            <a:t>Haridus- ja koolitussüsteem</a:t>
          </a:r>
          <a:endParaRPr lang="et-EE" sz="1500" baseline="0" dirty="0"/>
        </a:p>
      </dgm:t>
    </dgm:pt>
    <dgm:pt modelId="{3369783B-B1C6-4B65-90EE-E915D752C599}" type="parTrans" cxnId="{CCD1A422-1C46-478D-BFA1-CD6D3B3CF295}">
      <dgm:prSet/>
      <dgm:spPr/>
      <dgm:t>
        <a:bodyPr/>
        <a:lstStyle/>
        <a:p>
          <a:endParaRPr lang="en-US"/>
        </a:p>
      </dgm:t>
    </dgm:pt>
    <dgm:pt modelId="{AB0085FF-9DE9-44C2-AAF0-CF752AE9E737}" type="sibTrans" cxnId="{CCD1A422-1C46-478D-BFA1-CD6D3B3CF295}">
      <dgm:prSet/>
      <dgm:spPr/>
      <dgm:t>
        <a:bodyPr/>
        <a:lstStyle/>
        <a:p>
          <a:endParaRPr lang="en-US"/>
        </a:p>
      </dgm:t>
    </dgm:pt>
    <dgm:pt modelId="{11A8B821-BF6C-426D-B929-B77F1BCFBAD8}">
      <dgm:prSet custT="1"/>
      <dgm:spPr/>
      <dgm:t>
        <a:bodyPr/>
        <a:lstStyle/>
        <a:p>
          <a:pPr rtl="0"/>
          <a:r>
            <a:rPr lang="et-EE" sz="1700" b="0" i="0" baseline="0" dirty="0" smtClean="0"/>
            <a:t>Tööõigus</a:t>
          </a:r>
          <a:endParaRPr lang="et-EE" sz="1700" baseline="0" dirty="0"/>
        </a:p>
      </dgm:t>
    </dgm:pt>
    <dgm:pt modelId="{BD957851-E34B-4C69-9CB1-8AC65AE1D81C}" type="parTrans" cxnId="{D0E0EAAC-209E-44AA-9FD9-4B4DCA048EF7}">
      <dgm:prSet/>
      <dgm:spPr/>
      <dgm:t>
        <a:bodyPr/>
        <a:lstStyle/>
        <a:p>
          <a:endParaRPr lang="en-US"/>
        </a:p>
      </dgm:t>
    </dgm:pt>
    <dgm:pt modelId="{C501C7C2-B25B-4E5F-81DB-F5CC3BBE131A}" type="sibTrans" cxnId="{D0E0EAAC-209E-44AA-9FD9-4B4DCA048EF7}">
      <dgm:prSet/>
      <dgm:spPr/>
      <dgm:t>
        <a:bodyPr/>
        <a:lstStyle/>
        <a:p>
          <a:endParaRPr lang="en-US"/>
        </a:p>
      </dgm:t>
    </dgm:pt>
    <dgm:pt modelId="{4DB2FA6D-1B77-4CDE-9C27-D61E649EA674}">
      <dgm:prSet custT="1"/>
      <dgm:spPr/>
      <dgm:t>
        <a:bodyPr/>
        <a:lstStyle/>
        <a:p>
          <a:pPr rtl="0"/>
          <a:r>
            <a:rPr lang="et-EE" sz="1600" b="0" i="0" baseline="0" dirty="0" smtClean="0"/>
            <a:t>Sotsiaalkaitse-</a:t>
          </a:r>
        </a:p>
        <a:p>
          <a:pPr rtl="0"/>
          <a:r>
            <a:rPr lang="et-EE" sz="1600" b="0" i="0" baseline="0" dirty="0" smtClean="0"/>
            <a:t>süsteem</a:t>
          </a:r>
          <a:endParaRPr lang="et-EE" sz="1600" baseline="0" dirty="0"/>
        </a:p>
      </dgm:t>
    </dgm:pt>
    <dgm:pt modelId="{0ED790BF-6755-4604-9179-E064C05DCACA}" type="parTrans" cxnId="{50008C7B-FE11-4E76-BD25-474405767D55}">
      <dgm:prSet/>
      <dgm:spPr/>
      <dgm:t>
        <a:bodyPr/>
        <a:lstStyle/>
        <a:p>
          <a:endParaRPr lang="en-US"/>
        </a:p>
      </dgm:t>
    </dgm:pt>
    <dgm:pt modelId="{B36757F6-0479-4A32-AD58-8BC156C754D3}" type="sibTrans" cxnId="{50008C7B-FE11-4E76-BD25-474405767D55}">
      <dgm:prSet/>
      <dgm:spPr/>
      <dgm:t>
        <a:bodyPr/>
        <a:lstStyle/>
        <a:p>
          <a:endParaRPr lang="en-US"/>
        </a:p>
      </dgm:t>
    </dgm:pt>
    <dgm:pt modelId="{36087A2D-102B-413F-9670-E234A081C0D4}">
      <dgm:prSet/>
      <dgm:spPr/>
      <dgm:t>
        <a:bodyPr/>
        <a:lstStyle/>
        <a:p>
          <a:pPr rtl="0"/>
          <a:r>
            <a:rPr lang="et-EE" b="0" i="0" dirty="0" smtClean="0"/>
            <a:t>Ravikindlustus-süsteem</a:t>
          </a:r>
          <a:endParaRPr lang="et-EE" dirty="0"/>
        </a:p>
      </dgm:t>
    </dgm:pt>
    <dgm:pt modelId="{4ADE9D25-EF50-4375-9A7B-50DC62719CC4}" type="parTrans" cxnId="{12EC81FB-CD35-44BA-9C35-322EF37B0792}">
      <dgm:prSet/>
      <dgm:spPr/>
      <dgm:t>
        <a:bodyPr/>
        <a:lstStyle/>
        <a:p>
          <a:endParaRPr lang="en-US"/>
        </a:p>
      </dgm:t>
    </dgm:pt>
    <dgm:pt modelId="{18C8DF34-2D01-4662-B72C-A73CFC2269BC}" type="sibTrans" cxnId="{12EC81FB-CD35-44BA-9C35-322EF37B0792}">
      <dgm:prSet/>
      <dgm:spPr/>
      <dgm:t>
        <a:bodyPr/>
        <a:lstStyle/>
        <a:p>
          <a:endParaRPr lang="en-US"/>
        </a:p>
      </dgm:t>
    </dgm:pt>
    <dgm:pt modelId="{19E644CE-5656-472B-BCEC-D081A6CB8ABF}" type="pres">
      <dgm:prSet presAssocID="{55F8A2BF-BCED-4A5F-9F66-B4A56B6FC4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4B1A5A2-1F2E-4EEF-82E4-DE53BA63ECBD}" type="pres">
      <dgm:prSet presAssocID="{55F8A2BF-BCED-4A5F-9F66-B4A56B6FC4D4}" presName="arrow" presStyleLbl="bgShp" presStyleIdx="0" presStyleCnt="1"/>
      <dgm:spPr/>
    </dgm:pt>
    <dgm:pt modelId="{142C79F6-1746-495A-BABF-60184815448F}" type="pres">
      <dgm:prSet presAssocID="{55F8A2BF-BCED-4A5F-9F66-B4A56B6FC4D4}" presName="linearProcess" presStyleCnt="0"/>
      <dgm:spPr/>
    </dgm:pt>
    <dgm:pt modelId="{79099E6B-A443-4718-8510-1E91F2142926}" type="pres">
      <dgm:prSet presAssocID="{D8A64929-169B-4E27-8BC7-BFE93510253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E6075C8-7BAB-428E-9BDC-32B1DBC751B8}" type="pres">
      <dgm:prSet presAssocID="{CEBB9799-BA9C-4A10-B439-953825CAE0F2}" presName="sibTrans" presStyleCnt="0"/>
      <dgm:spPr/>
    </dgm:pt>
    <dgm:pt modelId="{CD075AA2-C845-40DA-8A10-3B64D414EEDD}" type="pres">
      <dgm:prSet presAssocID="{4D3F663B-9856-47CA-9CD4-FFE77858077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19DF7F0-066E-4F58-A1E6-7D1771E24601}" type="pres">
      <dgm:prSet presAssocID="{AB0085FF-9DE9-44C2-AAF0-CF752AE9E737}" presName="sibTrans" presStyleCnt="0"/>
      <dgm:spPr/>
    </dgm:pt>
    <dgm:pt modelId="{AE85F358-E374-4668-A322-1D675D8B46BA}" type="pres">
      <dgm:prSet presAssocID="{11A8B821-BF6C-426D-B929-B77F1BCFBAD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FD7E25E-9D38-4D44-97B5-49AEA8401862}" type="pres">
      <dgm:prSet presAssocID="{C501C7C2-B25B-4E5F-81DB-F5CC3BBE131A}" presName="sibTrans" presStyleCnt="0"/>
      <dgm:spPr/>
    </dgm:pt>
    <dgm:pt modelId="{AEEADA11-175F-4568-AC91-49499BBA7275}" type="pres">
      <dgm:prSet presAssocID="{4DB2FA6D-1B77-4CDE-9C27-D61E649EA67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2E934D0-4903-4F57-8BA6-E8F13D5FE7EB}" type="pres">
      <dgm:prSet presAssocID="{B36757F6-0479-4A32-AD58-8BC156C754D3}" presName="sibTrans" presStyleCnt="0"/>
      <dgm:spPr/>
    </dgm:pt>
    <dgm:pt modelId="{C474370C-A39F-4309-8076-1789AC8F2CE5}" type="pres">
      <dgm:prSet presAssocID="{36087A2D-102B-413F-9670-E234A081C0D4}" presName="textNode" presStyleLbl="node1" presStyleIdx="4" presStyleCnt="5" custLinFactNeighborX="15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EB216-B5BB-4A88-B315-9D12C5738C64}" type="presOf" srcId="{36087A2D-102B-413F-9670-E234A081C0D4}" destId="{C474370C-A39F-4309-8076-1789AC8F2CE5}" srcOrd="0" destOrd="0" presId="urn:microsoft.com/office/officeart/2005/8/layout/hProcess9"/>
    <dgm:cxn modelId="{C39DA7F2-64E9-4E07-B76B-4B40110F6D72}" type="presOf" srcId="{55F8A2BF-BCED-4A5F-9F66-B4A56B6FC4D4}" destId="{19E644CE-5656-472B-BCEC-D081A6CB8ABF}" srcOrd="0" destOrd="0" presId="urn:microsoft.com/office/officeart/2005/8/layout/hProcess9"/>
    <dgm:cxn modelId="{D0E0EAAC-209E-44AA-9FD9-4B4DCA048EF7}" srcId="{55F8A2BF-BCED-4A5F-9F66-B4A56B6FC4D4}" destId="{11A8B821-BF6C-426D-B929-B77F1BCFBAD8}" srcOrd="2" destOrd="0" parTransId="{BD957851-E34B-4C69-9CB1-8AC65AE1D81C}" sibTransId="{C501C7C2-B25B-4E5F-81DB-F5CC3BBE131A}"/>
    <dgm:cxn modelId="{9E01CF38-3407-4F72-9D00-9A7EB8510DDE}" type="presOf" srcId="{4D3F663B-9856-47CA-9CD4-FFE778580778}" destId="{CD075AA2-C845-40DA-8A10-3B64D414EEDD}" srcOrd="0" destOrd="0" presId="urn:microsoft.com/office/officeart/2005/8/layout/hProcess9"/>
    <dgm:cxn modelId="{08C12194-E12F-4B5A-A6BB-7BF6F3838C70}" type="presOf" srcId="{4DB2FA6D-1B77-4CDE-9C27-D61E649EA674}" destId="{AEEADA11-175F-4568-AC91-49499BBA7275}" srcOrd="0" destOrd="0" presId="urn:microsoft.com/office/officeart/2005/8/layout/hProcess9"/>
    <dgm:cxn modelId="{12EC81FB-CD35-44BA-9C35-322EF37B0792}" srcId="{55F8A2BF-BCED-4A5F-9F66-B4A56B6FC4D4}" destId="{36087A2D-102B-413F-9670-E234A081C0D4}" srcOrd="4" destOrd="0" parTransId="{4ADE9D25-EF50-4375-9A7B-50DC62719CC4}" sibTransId="{18C8DF34-2D01-4662-B72C-A73CFC2269BC}"/>
    <dgm:cxn modelId="{F420017E-79C8-45C2-89EB-5D0F6C7B0DDE}" type="presOf" srcId="{11A8B821-BF6C-426D-B929-B77F1BCFBAD8}" destId="{AE85F358-E374-4668-A322-1D675D8B46BA}" srcOrd="0" destOrd="0" presId="urn:microsoft.com/office/officeart/2005/8/layout/hProcess9"/>
    <dgm:cxn modelId="{50008C7B-FE11-4E76-BD25-474405767D55}" srcId="{55F8A2BF-BCED-4A5F-9F66-B4A56B6FC4D4}" destId="{4DB2FA6D-1B77-4CDE-9C27-D61E649EA674}" srcOrd="3" destOrd="0" parTransId="{0ED790BF-6755-4604-9179-E064C05DCACA}" sibTransId="{B36757F6-0479-4A32-AD58-8BC156C754D3}"/>
    <dgm:cxn modelId="{CCD1A422-1C46-478D-BFA1-CD6D3B3CF295}" srcId="{55F8A2BF-BCED-4A5F-9F66-B4A56B6FC4D4}" destId="{4D3F663B-9856-47CA-9CD4-FFE778580778}" srcOrd="1" destOrd="0" parTransId="{3369783B-B1C6-4B65-90EE-E915D752C599}" sibTransId="{AB0085FF-9DE9-44C2-AAF0-CF752AE9E737}"/>
    <dgm:cxn modelId="{17C4842A-AFDE-41AF-9E1A-C6FC366E25DE}" srcId="{55F8A2BF-BCED-4A5F-9F66-B4A56B6FC4D4}" destId="{D8A64929-169B-4E27-8BC7-BFE935102531}" srcOrd="0" destOrd="0" parTransId="{B2AE0602-7508-4378-A30F-AEAD1B1D895C}" sibTransId="{CEBB9799-BA9C-4A10-B439-953825CAE0F2}"/>
    <dgm:cxn modelId="{F2C8ADBB-D87C-42FC-B88F-09BD045F8127}" type="presOf" srcId="{D8A64929-169B-4E27-8BC7-BFE935102531}" destId="{79099E6B-A443-4718-8510-1E91F2142926}" srcOrd="0" destOrd="0" presId="urn:microsoft.com/office/officeart/2005/8/layout/hProcess9"/>
    <dgm:cxn modelId="{8546A316-B363-4C6C-A5D1-D8E0FAFEC7B9}" type="presParOf" srcId="{19E644CE-5656-472B-BCEC-D081A6CB8ABF}" destId="{14B1A5A2-1F2E-4EEF-82E4-DE53BA63ECBD}" srcOrd="0" destOrd="0" presId="urn:microsoft.com/office/officeart/2005/8/layout/hProcess9"/>
    <dgm:cxn modelId="{DC8841CA-7C44-4557-B908-7927734543A1}" type="presParOf" srcId="{19E644CE-5656-472B-BCEC-D081A6CB8ABF}" destId="{142C79F6-1746-495A-BABF-60184815448F}" srcOrd="1" destOrd="0" presId="urn:microsoft.com/office/officeart/2005/8/layout/hProcess9"/>
    <dgm:cxn modelId="{838F9CEF-74A5-45E5-B16C-B9E2FE1FAA9E}" type="presParOf" srcId="{142C79F6-1746-495A-BABF-60184815448F}" destId="{79099E6B-A443-4718-8510-1E91F2142926}" srcOrd="0" destOrd="0" presId="urn:microsoft.com/office/officeart/2005/8/layout/hProcess9"/>
    <dgm:cxn modelId="{A731DA55-8D28-42A1-A08F-E26A7523D219}" type="presParOf" srcId="{142C79F6-1746-495A-BABF-60184815448F}" destId="{DE6075C8-7BAB-428E-9BDC-32B1DBC751B8}" srcOrd="1" destOrd="0" presId="urn:microsoft.com/office/officeart/2005/8/layout/hProcess9"/>
    <dgm:cxn modelId="{D59AA0F1-9CD3-4DB4-B566-B2E0FD621796}" type="presParOf" srcId="{142C79F6-1746-495A-BABF-60184815448F}" destId="{CD075AA2-C845-40DA-8A10-3B64D414EEDD}" srcOrd="2" destOrd="0" presId="urn:microsoft.com/office/officeart/2005/8/layout/hProcess9"/>
    <dgm:cxn modelId="{7B60182D-BEBD-48A6-A7A3-23718C44B3AD}" type="presParOf" srcId="{142C79F6-1746-495A-BABF-60184815448F}" destId="{519DF7F0-066E-4F58-A1E6-7D1771E24601}" srcOrd="3" destOrd="0" presId="urn:microsoft.com/office/officeart/2005/8/layout/hProcess9"/>
    <dgm:cxn modelId="{E9CA98FA-DE71-40B8-B136-603FF22BD5BD}" type="presParOf" srcId="{142C79F6-1746-495A-BABF-60184815448F}" destId="{AE85F358-E374-4668-A322-1D675D8B46BA}" srcOrd="4" destOrd="0" presId="urn:microsoft.com/office/officeart/2005/8/layout/hProcess9"/>
    <dgm:cxn modelId="{6B3B93C2-B797-4E3F-9924-61A6A6532A89}" type="presParOf" srcId="{142C79F6-1746-495A-BABF-60184815448F}" destId="{7FD7E25E-9D38-4D44-97B5-49AEA8401862}" srcOrd="5" destOrd="0" presId="urn:microsoft.com/office/officeart/2005/8/layout/hProcess9"/>
    <dgm:cxn modelId="{830714E4-73FD-48EF-9294-CF29D65A8D58}" type="presParOf" srcId="{142C79F6-1746-495A-BABF-60184815448F}" destId="{AEEADA11-175F-4568-AC91-49499BBA7275}" srcOrd="6" destOrd="0" presId="urn:microsoft.com/office/officeart/2005/8/layout/hProcess9"/>
    <dgm:cxn modelId="{A76000C1-772B-42C5-BDAD-5D3F8E700C14}" type="presParOf" srcId="{142C79F6-1746-495A-BABF-60184815448F}" destId="{42E934D0-4903-4F57-8BA6-E8F13D5FE7EB}" srcOrd="7" destOrd="0" presId="urn:microsoft.com/office/officeart/2005/8/layout/hProcess9"/>
    <dgm:cxn modelId="{0A138503-304E-4010-9E28-0C0F545CCEB0}" type="presParOf" srcId="{142C79F6-1746-495A-BABF-60184815448F}" destId="{C474370C-A39F-4309-8076-1789AC8F2CE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1A5A2-1F2E-4EEF-82E4-DE53BA63ECBD}">
      <dsp:nvSpPr>
        <dsp:cNvPr id="0" name=""/>
        <dsp:cNvSpPr/>
      </dsp:nvSpPr>
      <dsp:spPr>
        <a:xfrm>
          <a:off x="661924" y="0"/>
          <a:ext cx="7501810" cy="34163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99E6B-A443-4718-8510-1E91F2142926}">
      <dsp:nvSpPr>
        <dsp:cNvPr id="0" name=""/>
        <dsp:cNvSpPr/>
      </dsp:nvSpPr>
      <dsp:spPr>
        <a:xfrm>
          <a:off x="3878" y="1024890"/>
          <a:ext cx="1695750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b="0" i="0" kern="1200" baseline="0" dirty="0" smtClean="0"/>
            <a:t>Tööturu üldised suundumused </a:t>
          </a:r>
          <a:endParaRPr lang="et-EE" sz="1600" kern="1200" baseline="0" dirty="0"/>
        </a:p>
      </dsp:txBody>
      <dsp:txXfrm>
        <a:off x="70586" y="1091598"/>
        <a:ext cx="1562334" cy="1233104"/>
      </dsp:txXfrm>
    </dsp:sp>
    <dsp:sp modelId="{CD075AA2-C845-40DA-8A10-3B64D414EEDD}">
      <dsp:nvSpPr>
        <dsp:cNvPr id="0" name=""/>
        <dsp:cNvSpPr/>
      </dsp:nvSpPr>
      <dsp:spPr>
        <a:xfrm>
          <a:off x="1784416" y="1024890"/>
          <a:ext cx="1695750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b="0" i="0" kern="1200" baseline="0" dirty="0" smtClean="0"/>
            <a:t>Haridus- ja koolitussüsteem</a:t>
          </a:r>
          <a:endParaRPr lang="et-EE" sz="1500" kern="1200" baseline="0" dirty="0"/>
        </a:p>
      </dsp:txBody>
      <dsp:txXfrm>
        <a:off x="1851124" y="1091598"/>
        <a:ext cx="1562334" cy="1233104"/>
      </dsp:txXfrm>
    </dsp:sp>
    <dsp:sp modelId="{AE85F358-E374-4668-A322-1D675D8B46BA}">
      <dsp:nvSpPr>
        <dsp:cNvPr id="0" name=""/>
        <dsp:cNvSpPr/>
      </dsp:nvSpPr>
      <dsp:spPr>
        <a:xfrm>
          <a:off x="3564954" y="1024890"/>
          <a:ext cx="1695750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b="0" i="0" kern="1200" baseline="0" dirty="0" smtClean="0"/>
            <a:t>Tööõigus</a:t>
          </a:r>
          <a:endParaRPr lang="et-EE" sz="1700" kern="1200" baseline="0" dirty="0"/>
        </a:p>
      </dsp:txBody>
      <dsp:txXfrm>
        <a:off x="3631662" y="1091598"/>
        <a:ext cx="1562334" cy="1233104"/>
      </dsp:txXfrm>
    </dsp:sp>
    <dsp:sp modelId="{AEEADA11-175F-4568-AC91-49499BBA7275}">
      <dsp:nvSpPr>
        <dsp:cNvPr id="0" name=""/>
        <dsp:cNvSpPr/>
      </dsp:nvSpPr>
      <dsp:spPr>
        <a:xfrm>
          <a:off x="5345492" y="1024890"/>
          <a:ext cx="1695750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b="0" i="0" kern="1200" baseline="0" dirty="0" smtClean="0"/>
            <a:t>Sotsiaalkaitse-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b="0" i="0" kern="1200" baseline="0" dirty="0" smtClean="0"/>
            <a:t>süsteem</a:t>
          </a:r>
          <a:endParaRPr lang="et-EE" sz="1600" kern="1200" baseline="0" dirty="0"/>
        </a:p>
      </dsp:txBody>
      <dsp:txXfrm>
        <a:off x="5412200" y="1091598"/>
        <a:ext cx="1562334" cy="1233104"/>
      </dsp:txXfrm>
    </dsp:sp>
    <dsp:sp modelId="{C474370C-A39F-4309-8076-1789AC8F2CE5}">
      <dsp:nvSpPr>
        <dsp:cNvPr id="0" name=""/>
        <dsp:cNvSpPr/>
      </dsp:nvSpPr>
      <dsp:spPr>
        <a:xfrm>
          <a:off x="7129908" y="1024890"/>
          <a:ext cx="1695750" cy="136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b="0" i="0" kern="1200" dirty="0" smtClean="0"/>
            <a:t>Ravikindlustus-süsteem</a:t>
          </a:r>
          <a:endParaRPr lang="et-EE" sz="1600" kern="1200" dirty="0"/>
        </a:p>
      </dsp:txBody>
      <dsp:txXfrm>
        <a:off x="7196616" y="1091598"/>
        <a:ext cx="1562334" cy="123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Kuidas hinnata tulevikuteadust?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r>
              <a:rPr lang="et-EE" dirty="0" smtClean="0"/>
              <a:t>Teadusfoorum </a:t>
            </a:r>
            <a:r>
              <a:rPr lang="et-EE" dirty="0"/>
              <a:t>„teadusEST2018“ </a:t>
            </a:r>
            <a:r>
              <a:rPr lang="et-EE" dirty="0" smtClean="0"/>
              <a:t>                                             15.11.2018</a:t>
            </a:r>
          </a:p>
          <a:p>
            <a:r>
              <a:rPr lang="et-EE" dirty="0" smtClean="0"/>
              <a:t>Erle Rikmann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6075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891" y="973668"/>
            <a:ext cx="8825659" cy="946571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fi-FI" dirty="0" smtClean="0"/>
              <a:t>Mõtteid </a:t>
            </a:r>
            <a:r>
              <a:rPr lang="fi-FI" dirty="0"/>
              <a:t>lahenduste </a:t>
            </a:r>
            <a:r>
              <a:rPr lang="fi-FI" dirty="0" smtClean="0"/>
              <a:t>teemal</a:t>
            </a:r>
            <a:r>
              <a:rPr lang="et-EE" dirty="0" smtClean="0"/>
              <a:t>: allikatest leitud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/>
              <a:t>Piiravaid mõjusid saab vähendada:</a:t>
            </a:r>
          </a:p>
          <a:p>
            <a:pPr lvl="1"/>
            <a:r>
              <a:rPr lang="et-EE" sz="1800" dirty="0" smtClean="0"/>
              <a:t>neile pidevalt tähelepanu pöörates, </a:t>
            </a:r>
          </a:p>
          <a:p>
            <a:pPr lvl="1"/>
            <a:r>
              <a:rPr lang="et-EE" sz="1800" dirty="0" smtClean="0"/>
              <a:t>hindajaid </a:t>
            </a:r>
            <a:r>
              <a:rPr lang="et-EE" sz="1800" dirty="0"/>
              <a:t>valides (interdistsiplinaarsed, eri meetodeid tundvad, sooliselt tasakaalustatum), </a:t>
            </a:r>
            <a:endParaRPr lang="et-EE" sz="1800" dirty="0" smtClean="0"/>
          </a:p>
          <a:p>
            <a:pPr lvl="1"/>
            <a:r>
              <a:rPr lang="et-EE" sz="1800" dirty="0"/>
              <a:t>h</a:t>
            </a:r>
            <a:r>
              <a:rPr lang="et-EE" sz="1800" dirty="0" smtClean="0"/>
              <a:t>indajaid koolitades, </a:t>
            </a:r>
          </a:p>
          <a:p>
            <a:pPr lvl="1"/>
            <a:r>
              <a:rPr lang="et-EE" sz="1800" dirty="0" smtClean="0"/>
              <a:t>töötades kriteeriumite selgusega,</a:t>
            </a:r>
          </a:p>
          <a:p>
            <a:pPr lvl="1"/>
            <a:r>
              <a:rPr lang="et-EE" sz="1800" dirty="0"/>
              <a:t>v</a:t>
            </a:r>
            <a:r>
              <a:rPr lang="et-EE" sz="1800" dirty="0" smtClean="0"/>
              <a:t>ajadusel kaasata akadeemia-väliseid hindajaid või nõustajaid,</a:t>
            </a:r>
            <a:endParaRPr lang="et-EE" sz="1800" dirty="0"/>
          </a:p>
          <a:p>
            <a:pPr lvl="1"/>
            <a:r>
              <a:rPr lang="et-EE" sz="1800" dirty="0"/>
              <a:t>k</a:t>
            </a:r>
            <a:r>
              <a:rPr lang="et-EE" sz="1800" dirty="0" smtClean="0"/>
              <a:t>ombineerides erinevaid andmeid, allikaid ja hindamismeetodeid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64014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40080"/>
            <a:ext cx="8825659" cy="1280160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Lisandusi lahendustele Eesti teaduse tuleviku kontekstis – enne toeta, siis mõõda!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364377"/>
            <a:ext cx="4828032" cy="444137"/>
          </a:xfrm>
        </p:spPr>
        <p:txBody>
          <a:bodyPr/>
          <a:lstStyle/>
          <a:p>
            <a:r>
              <a:rPr lang="et-EE" dirty="0" smtClean="0"/>
              <a:t>Väljakutse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2808514"/>
            <a:ext cx="4828032" cy="3233718"/>
          </a:xfrm>
        </p:spPr>
        <p:txBody>
          <a:bodyPr>
            <a:normAutofit/>
          </a:bodyPr>
          <a:lstStyle/>
          <a:p>
            <a:r>
              <a:rPr lang="et-EE" dirty="0" smtClean="0"/>
              <a:t>Vähene stabiilsus ja paindlikkus:</a:t>
            </a:r>
          </a:p>
          <a:p>
            <a:pPr lvl="1"/>
            <a:r>
              <a:rPr lang="et-EE" dirty="0" err="1" smtClean="0"/>
              <a:t>Dok</a:t>
            </a:r>
            <a:r>
              <a:rPr lang="et-EE" dirty="0" smtClean="0"/>
              <a:t>&gt;</a:t>
            </a:r>
            <a:r>
              <a:rPr lang="et-EE" dirty="0" err="1" smtClean="0"/>
              <a:t>postdok</a:t>
            </a:r>
            <a:r>
              <a:rPr lang="et-EE" dirty="0" smtClean="0"/>
              <a:t> (R. Kitt)</a:t>
            </a:r>
          </a:p>
          <a:p>
            <a:pPr lvl="1"/>
            <a:r>
              <a:rPr lang="et-EE" dirty="0"/>
              <a:t>Töö ja tööaja paindlikkus</a:t>
            </a:r>
            <a:endParaRPr lang="et-EE" dirty="0" smtClean="0"/>
          </a:p>
          <a:p>
            <a:pPr lvl="0">
              <a:buClr>
                <a:srgbClr val="B01513"/>
              </a:buClr>
            </a:pP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Sektorite </a:t>
            </a:r>
            <a:r>
              <a:rPr lang="fi-FI" dirty="0">
                <a:solidFill>
                  <a:prstClr val="black">
                    <a:lumMod val="75000"/>
                    <a:lumOff val="25000"/>
                  </a:prstClr>
                </a:solidFill>
              </a:rPr>
              <a:t>vahelise liikuvuse tunnustamine ja </a:t>
            </a:r>
            <a:r>
              <a:rPr lang="fi-FI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toetamine</a:t>
            </a:r>
            <a:r>
              <a:rPr lang="et-E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eriti avaliku sektori osas</a:t>
            </a:r>
          </a:p>
          <a:p>
            <a:pPr lvl="0">
              <a:buClr>
                <a:srgbClr val="B01513"/>
              </a:buClr>
            </a:pPr>
            <a:r>
              <a:rPr lang="et-EE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Inimhinnangu</a:t>
            </a:r>
            <a:r>
              <a:rPr lang="et-E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kallutatus</a:t>
            </a:r>
            <a:endParaRPr lang="fi-F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et-EE" dirty="0" smtClean="0"/>
          </a:p>
          <a:p>
            <a:pPr marL="457200" lvl="1" indent="0">
              <a:buNone/>
            </a:pPr>
            <a:endParaRPr lang="et-EE" dirty="0" smtClean="0"/>
          </a:p>
          <a:p>
            <a:pPr lvl="1"/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246811"/>
            <a:ext cx="4828032" cy="561703"/>
          </a:xfrm>
        </p:spPr>
        <p:txBody>
          <a:bodyPr/>
          <a:lstStyle/>
          <a:p>
            <a:r>
              <a:rPr lang="et-EE" dirty="0" smtClean="0"/>
              <a:t>Võimalik lahendus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2808515"/>
            <a:ext cx="4825160" cy="32337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 smtClean="0"/>
              <a:t>Stabiilsuse suurendamise meetmed</a:t>
            </a:r>
          </a:p>
          <a:p>
            <a:pPr lvl="1"/>
            <a:r>
              <a:rPr lang="et-EE" dirty="0" smtClean="0"/>
              <a:t>Suurem usalduse määr, kõigile PhD kaitsnutele arenguhüppe toetus (paindliku ajaga)</a:t>
            </a:r>
          </a:p>
          <a:p>
            <a:pPr lvl="1"/>
            <a:r>
              <a:rPr lang="et-EE" dirty="0" smtClean="0"/>
              <a:t>Töö tulemuslikkuse mitmekülgsem hindamine (</a:t>
            </a:r>
            <a:r>
              <a:rPr lang="et-EE" dirty="0" err="1" smtClean="0"/>
              <a:t>porfoolio</a:t>
            </a:r>
            <a:r>
              <a:rPr lang="et-EE" dirty="0" smtClean="0"/>
              <a:t>, VÕTA ja TULE analoogid teadustegevuses jne)</a:t>
            </a:r>
          </a:p>
          <a:p>
            <a:pPr marL="457200" lvl="1" indent="0">
              <a:buNone/>
            </a:pPr>
            <a:r>
              <a:rPr lang="et-EE" dirty="0" err="1" smtClean="0"/>
              <a:t>Postdok</a:t>
            </a:r>
            <a:r>
              <a:rPr lang="et-EE" dirty="0" smtClean="0"/>
              <a:t> sektorite vahelise liikuvuse edendamise toetus</a:t>
            </a:r>
          </a:p>
          <a:p>
            <a:pPr marL="0" indent="0">
              <a:buNone/>
            </a:pPr>
            <a:r>
              <a:rPr lang="et-EE" dirty="0" smtClean="0"/>
              <a:t>Mitmekülgsemate autonoomsete automaatsete andmete kombineerimine </a:t>
            </a:r>
            <a:r>
              <a:rPr lang="et-EE" dirty="0" err="1" smtClean="0"/>
              <a:t>inimhinnangutega</a:t>
            </a:r>
            <a:endParaRPr lang="et-EE" dirty="0" smtClean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3974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384868"/>
          </a:xfrm>
        </p:spPr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6811"/>
            <a:ext cx="8825659" cy="377298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Chong, P. K. 2013. Legitimate judgment in art, the scientific world reversed? Critical distance in evaluation. Social Studies in Science, 43(2): 265–281.</a:t>
            </a:r>
          </a:p>
          <a:p>
            <a:r>
              <a:rPr lang="en-US" dirty="0"/>
              <a:t>Chong, P. 2015. Playing nice, being mean, and the space in between: Book critics and the difficulties of writing bad reviews. In B. </a:t>
            </a:r>
            <a:r>
              <a:rPr lang="en-US" dirty="0" err="1"/>
              <a:t>Antal</a:t>
            </a:r>
            <a:r>
              <a:rPr lang="en-US" dirty="0"/>
              <a:t>, M. </a:t>
            </a:r>
            <a:r>
              <a:rPr lang="en-US" dirty="0" err="1"/>
              <a:t>Hutter</a:t>
            </a:r>
            <a:r>
              <a:rPr lang="en-US" dirty="0"/>
              <a:t> &amp; D. Stark (eds.), Moments of Valuation: Exploring Sites of Dissonance: 133-146. New </a:t>
            </a:r>
            <a:r>
              <a:rPr lang="en-US" dirty="0" err="1"/>
              <a:t>Yark</a:t>
            </a:r>
            <a:r>
              <a:rPr lang="en-US" dirty="0"/>
              <a:t>, NY: Oxford University Press.</a:t>
            </a:r>
          </a:p>
          <a:p>
            <a:r>
              <a:rPr lang="en-US" dirty="0" err="1"/>
              <a:t>Correll</a:t>
            </a:r>
            <a:r>
              <a:rPr lang="en-US" dirty="0"/>
              <a:t>, S. J., Ridgeway, C. L., Zuckerman, E. W., </a:t>
            </a:r>
            <a:r>
              <a:rPr lang="en-US" dirty="0" err="1"/>
              <a:t>Jank</a:t>
            </a:r>
            <a:r>
              <a:rPr lang="en-US" dirty="0"/>
              <a:t>, S., Jordan-Bloch, S., Nakagawa, S. 2017. It’s </a:t>
            </a: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conventional </a:t>
            </a:r>
            <a:r>
              <a:rPr lang="en-US" dirty="0"/>
              <a:t>thought that counts: How third-order inference produces status-advantage. </a:t>
            </a:r>
            <a:r>
              <a:rPr lang="en-US" dirty="0" smtClean="0"/>
              <a:t>American</a:t>
            </a:r>
            <a:r>
              <a:rPr lang="et-EE" dirty="0" smtClean="0"/>
              <a:t> </a:t>
            </a:r>
            <a:r>
              <a:rPr lang="en-US" dirty="0" smtClean="0"/>
              <a:t>Sociological </a:t>
            </a:r>
            <a:r>
              <a:rPr lang="en-US" dirty="0"/>
              <a:t>Review, 82: 297–327.</a:t>
            </a:r>
          </a:p>
          <a:p>
            <a:r>
              <a:rPr lang="en-US" dirty="0" err="1"/>
              <a:t>Criscuolo</a:t>
            </a:r>
            <a:r>
              <a:rPr lang="en-US" dirty="0"/>
              <a:t>, P., L. </a:t>
            </a:r>
            <a:r>
              <a:rPr lang="en-US" dirty="0" err="1"/>
              <a:t>Dahlander</a:t>
            </a:r>
            <a:r>
              <a:rPr lang="en-US" dirty="0"/>
              <a:t>, T. </a:t>
            </a:r>
            <a:r>
              <a:rPr lang="en-US" dirty="0" err="1"/>
              <a:t>Grohsjean</a:t>
            </a:r>
            <a:r>
              <a:rPr lang="en-US" dirty="0"/>
              <a:t>, &amp; Salter, A. 2017. Evaluating novelty: The role of panels in the selection of R&amp;D projects. Academy of Management Journal , 60(2): 433–460.</a:t>
            </a:r>
          </a:p>
          <a:p>
            <a:r>
              <a:rPr lang="en-US" dirty="0"/>
              <a:t>Lamont, M. 2009. How Professors Think. Cambridge, MA: Harvard University Press.</a:t>
            </a:r>
          </a:p>
          <a:p>
            <a:r>
              <a:rPr lang="en-US" dirty="0"/>
              <a:t>Lamont, M. 2012. Toward a comparative sociology of valuation and evaluation. Annual Review </a:t>
            </a:r>
            <a:r>
              <a:rPr lang="en-US" dirty="0" smtClean="0"/>
              <a:t>of</a:t>
            </a:r>
            <a:r>
              <a:rPr lang="et-EE" dirty="0" smtClean="0"/>
              <a:t> </a:t>
            </a:r>
            <a:r>
              <a:rPr lang="en-US" dirty="0" smtClean="0"/>
              <a:t>Sociology</a:t>
            </a:r>
            <a:r>
              <a:rPr lang="en-US" dirty="0"/>
              <a:t>, 38: 201–221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t-EE" dirty="0" err="1" smtClean="0"/>
              <a:t>Lamont</a:t>
            </a:r>
            <a:r>
              <a:rPr lang="et-EE" dirty="0" smtClean="0"/>
              <a:t>, M. et </a:t>
            </a:r>
            <a:r>
              <a:rPr lang="et-EE" dirty="0" err="1" smtClean="0"/>
              <a:t>al</a:t>
            </a:r>
            <a:r>
              <a:rPr lang="et-EE" dirty="0" smtClean="0"/>
              <a:t>. 2017. Peer </a:t>
            </a:r>
            <a:r>
              <a:rPr lang="et-EE" dirty="0" err="1" smtClean="0"/>
              <a:t>Evaluation</a:t>
            </a:r>
            <a:r>
              <a:rPr lang="et-EE" dirty="0" smtClean="0"/>
              <a:t> in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Social</a:t>
            </a:r>
            <a:r>
              <a:rPr lang="et-EE" dirty="0" smtClean="0"/>
              <a:t> </a:t>
            </a:r>
            <a:r>
              <a:rPr lang="et-EE" dirty="0" err="1" smtClean="0"/>
              <a:t>Sciences</a:t>
            </a:r>
            <a:r>
              <a:rPr lang="et-EE" dirty="0" smtClean="0"/>
              <a:t> and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Humanities</a:t>
            </a:r>
            <a:r>
              <a:rPr lang="et-EE" dirty="0" smtClean="0"/>
              <a:t> </a:t>
            </a:r>
            <a:r>
              <a:rPr lang="et-EE" dirty="0" err="1" smtClean="0"/>
              <a:t>Compared</a:t>
            </a:r>
            <a:r>
              <a:rPr lang="et-EE" dirty="0" smtClean="0"/>
              <a:t>: </a:t>
            </a:r>
            <a:r>
              <a:rPr lang="et-EE" dirty="0" err="1" smtClean="0"/>
              <a:t>The</a:t>
            </a:r>
            <a:r>
              <a:rPr lang="et-EE" dirty="0" smtClean="0"/>
              <a:t> US, </a:t>
            </a:r>
            <a:r>
              <a:rPr lang="et-EE" dirty="0" err="1" smtClean="0"/>
              <a:t>the</a:t>
            </a:r>
            <a:r>
              <a:rPr lang="et-EE" dirty="0" smtClean="0"/>
              <a:t> UK, and </a:t>
            </a:r>
            <a:r>
              <a:rPr lang="et-EE" dirty="0" err="1" smtClean="0"/>
              <a:t>France</a:t>
            </a:r>
            <a:r>
              <a:rPr lang="et-EE" dirty="0" smtClean="0"/>
              <a:t>. </a:t>
            </a:r>
            <a:r>
              <a:rPr lang="et-EE" dirty="0" err="1" smtClean="0"/>
              <a:t>Retrived</a:t>
            </a:r>
            <a:r>
              <a:rPr lang="et-EE" dirty="0" smtClean="0"/>
              <a:t> at Researchgate.net.</a:t>
            </a:r>
            <a:endParaRPr lang="en-US" dirty="0"/>
          </a:p>
          <a:p>
            <a:r>
              <a:rPr lang="en-US" dirty="0" err="1" smtClean="0"/>
              <a:t>Rossman</a:t>
            </a:r>
            <a:r>
              <a:rPr lang="en-US" dirty="0"/>
              <a:t>, G., Esparza, N., &amp; </a:t>
            </a:r>
            <a:r>
              <a:rPr lang="en-US" dirty="0" err="1"/>
              <a:t>Bonacich</a:t>
            </a:r>
            <a:r>
              <a:rPr lang="en-US" dirty="0"/>
              <a:t>, P. 2010. I’d like to thank the Academy, team spillovers, </a:t>
            </a:r>
            <a:r>
              <a:rPr lang="en-US" dirty="0" smtClean="0"/>
              <a:t>and</a:t>
            </a:r>
            <a:r>
              <a:rPr lang="et-EE" dirty="0" smtClean="0"/>
              <a:t> </a:t>
            </a:r>
            <a:r>
              <a:rPr lang="en-US" dirty="0" smtClean="0"/>
              <a:t>network </a:t>
            </a:r>
            <a:r>
              <a:rPr lang="en-US" dirty="0"/>
              <a:t>centrality. American Sociological Review, 75(1): 31–51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err="1"/>
              <a:t>Teplitskiy</a:t>
            </a:r>
            <a:r>
              <a:rPr lang="en-US" dirty="0"/>
              <a:t>, </a:t>
            </a:r>
            <a:r>
              <a:rPr lang="en-US" dirty="0" err="1"/>
              <a:t>Misha</a:t>
            </a:r>
            <a:r>
              <a:rPr lang="en-US" dirty="0"/>
              <a:t> &amp; Acuna, Daniel &amp; </a:t>
            </a:r>
            <a:r>
              <a:rPr lang="en-US" dirty="0" err="1"/>
              <a:t>Elamrani-Raoult</a:t>
            </a:r>
            <a:r>
              <a:rPr lang="en-US" dirty="0"/>
              <a:t>, Aida &amp; </a:t>
            </a:r>
            <a:r>
              <a:rPr lang="en-US" dirty="0" err="1"/>
              <a:t>Kording</a:t>
            </a:r>
            <a:r>
              <a:rPr lang="en-US" dirty="0"/>
              <a:t>, Konrad &amp; Evans, James. </a:t>
            </a:r>
            <a:r>
              <a:rPr lang="en-US" dirty="0" smtClean="0"/>
              <a:t>2018. </a:t>
            </a:r>
            <a:r>
              <a:rPr lang="en-US" dirty="0"/>
              <a:t>The Social Structure of Consensus in Scientific Review.</a:t>
            </a:r>
          </a:p>
          <a:p>
            <a:r>
              <a:rPr lang="en-US" dirty="0"/>
              <a:t>Wang, J., </a:t>
            </a:r>
            <a:r>
              <a:rPr lang="en-US" dirty="0" err="1"/>
              <a:t>Veugelers</a:t>
            </a:r>
            <a:r>
              <a:rPr lang="en-US" dirty="0"/>
              <a:t>, R., &amp; Stephan, P. 2017. Bias against novelty in science: A cautionary tale for users of bibliometric indicators. Research Policy, 46(8): 1416–1436</a:t>
            </a:r>
            <a:r>
              <a:rPr lang="en-US" dirty="0" smtClean="0"/>
              <a:t>.</a:t>
            </a:r>
            <a:endParaRPr lang="et-EE" dirty="0" smtClean="0"/>
          </a:p>
          <a:p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8517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Teemad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t-EE" sz="2400" dirty="0" smtClean="0"/>
              <a:t>Sissejuhatus</a:t>
            </a:r>
          </a:p>
          <a:p>
            <a:r>
              <a:rPr lang="et-EE" sz="2400" dirty="0" smtClean="0"/>
              <a:t>Ühiskondlik muutus </a:t>
            </a:r>
          </a:p>
          <a:p>
            <a:r>
              <a:rPr lang="et-EE" sz="2400" dirty="0" smtClean="0"/>
              <a:t>Teadushindamise pudelikaelad sotsiaal- ja humanitaarteaduste vaatest</a:t>
            </a:r>
          </a:p>
          <a:p>
            <a:r>
              <a:rPr lang="et-EE" sz="2400" dirty="0" smtClean="0"/>
              <a:t>Mõtteid lahenduste teemal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3594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216955" cy="706964"/>
          </a:xfrm>
        </p:spPr>
        <p:txBody>
          <a:bodyPr/>
          <a:lstStyle/>
          <a:p>
            <a:r>
              <a:rPr lang="et-EE" dirty="0" smtClean="0"/>
              <a:t>Sissejuhatus: mis on (ühiskonna)teadus?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2937"/>
            <a:ext cx="9216955" cy="3746863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Auguste </a:t>
            </a:r>
            <a:r>
              <a:rPr lang="et-EE" dirty="0" err="1"/>
              <a:t>Comte</a:t>
            </a:r>
            <a:r>
              <a:rPr lang="et-EE" dirty="0"/>
              <a:t> </a:t>
            </a:r>
            <a:r>
              <a:rPr lang="et-EE" dirty="0" smtClean="0"/>
              <a:t>"</a:t>
            </a:r>
            <a:r>
              <a:rPr lang="et-EE" dirty="0"/>
              <a:t>sotsiaalne füüsika" - </a:t>
            </a:r>
            <a:r>
              <a:rPr lang="et-EE" dirty="0" err="1"/>
              <a:t>postitivism</a:t>
            </a:r>
            <a:r>
              <a:rPr lang="et-EE" dirty="0"/>
              <a:t> - "sotsioloogia„ </a:t>
            </a:r>
            <a:r>
              <a:rPr lang="et-EE" dirty="0" smtClean="0"/>
              <a:t>1838</a:t>
            </a:r>
          </a:p>
          <a:p>
            <a:r>
              <a:rPr lang="et-EE" dirty="0" smtClean="0"/>
              <a:t>Empiirilise sotsioloogia juured statistikas</a:t>
            </a:r>
            <a:r>
              <a:rPr lang="et-EE" dirty="0"/>
              <a:t>:  </a:t>
            </a:r>
            <a:r>
              <a:rPr lang="et-EE" dirty="0" err="1"/>
              <a:t>Adolphe</a:t>
            </a:r>
            <a:r>
              <a:rPr lang="et-EE" dirty="0"/>
              <a:t> </a:t>
            </a:r>
            <a:r>
              <a:rPr lang="et-EE" dirty="0" err="1"/>
              <a:t>Quetelet</a:t>
            </a:r>
            <a:r>
              <a:rPr lang="et-EE" dirty="0"/>
              <a:t>, Emile </a:t>
            </a:r>
            <a:r>
              <a:rPr lang="et-EE" dirty="0" err="1" smtClean="0"/>
              <a:t>Durkheim</a:t>
            </a:r>
            <a:r>
              <a:rPr lang="et-EE" dirty="0" smtClean="0"/>
              <a:t> 1895</a:t>
            </a:r>
          </a:p>
          <a:p>
            <a:r>
              <a:rPr lang="de-DE" dirty="0"/>
              <a:t>Max Weber antipositivism, "verstehende </a:t>
            </a:r>
            <a:r>
              <a:rPr lang="de-DE" dirty="0" smtClean="0"/>
              <a:t>Soziologie„</a:t>
            </a:r>
            <a:r>
              <a:rPr lang="et-EE" dirty="0" smtClean="0"/>
              <a:t> 1919</a:t>
            </a:r>
          </a:p>
          <a:p>
            <a:endParaRPr lang="et-EE" dirty="0"/>
          </a:p>
          <a:p>
            <a:r>
              <a:rPr lang="et-EE" dirty="0" smtClean="0"/>
              <a:t>Koolkonnarikkus</a:t>
            </a:r>
          </a:p>
          <a:p>
            <a:r>
              <a:rPr lang="et-EE" dirty="0" smtClean="0"/>
              <a:t>Tugevad&gt;nõrgad signaalid</a:t>
            </a:r>
          </a:p>
          <a:p>
            <a:r>
              <a:rPr lang="et-EE" dirty="0" smtClean="0"/>
              <a:t>Tagasivaatepeegel</a:t>
            </a:r>
          </a:p>
          <a:p>
            <a:r>
              <a:rPr lang="et-EE" dirty="0" smtClean="0"/>
              <a:t>Innovatsiooni ökosüsteemid?</a:t>
            </a:r>
          </a:p>
          <a:p>
            <a:pPr marL="0" indent="0">
              <a:buNone/>
            </a:pPr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r>
              <a:rPr lang="et-EE" sz="1400" dirty="0" smtClean="0"/>
              <a:t>Fotod: Internet, </a:t>
            </a:r>
            <a:r>
              <a:rPr lang="et-EE" sz="1400" dirty="0" err="1" smtClean="0"/>
              <a:t>Vikipeedia</a:t>
            </a:r>
            <a:endParaRPr lang="et-EE" sz="1400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93" y="4310734"/>
            <a:ext cx="1332412" cy="171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02" y="4312292"/>
            <a:ext cx="1392303" cy="1710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305" y="4302951"/>
            <a:ext cx="1326989" cy="1710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294" y="4309179"/>
            <a:ext cx="1248615" cy="17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4583"/>
            <a:ext cx="8825659" cy="1371600"/>
          </a:xfrm>
        </p:spPr>
        <p:txBody>
          <a:bodyPr/>
          <a:lstStyle/>
          <a:p>
            <a:r>
              <a:rPr lang="et-EE" dirty="0" smtClean="0"/>
              <a:t>Ühiskondlik muutus: teel kiirenevasse tulevikku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311118" cy="3636015"/>
          </a:xfrm>
        </p:spPr>
        <p:txBody>
          <a:bodyPr>
            <a:normAutofit/>
          </a:bodyPr>
          <a:lstStyle/>
          <a:p>
            <a:endParaRPr lang="et-EE" sz="2400" dirty="0" smtClean="0"/>
          </a:p>
          <a:p>
            <a:r>
              <a:rPr lang="et-EE" sz="2400" dirty="0" smtClean="0"/>
              <a:t>Muutuv töö</a:t>
            </a:r>
          </a:p>
          <a:p>
            <a:r>
              <a:rPr lang="et-EE" sz="2400" dirty="0" smtClean="0"/>
              <a:t>Tehnoloogiline muutus: tehisintellekt</a:t>
            </a:r>
          </a:p>
          <a:p>
            <a:r>
              <a:rPr lang="et-EE" sz="2400" dirty="0" smtClean="0"/>
              <a:t>Muutuv teadus(poliitika)</a:t>
            </a:r>
            <a:endParaRPr lang="et-E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91" y="2894206"/>
            <a:ext cx="3007181" cy="3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79269"/>
            <a:ext cx="8825659" cy="1410788"/>
          </a:xfrm>
        </p:spPr>
        <p:txBody>
          <a:bodyPr/>
          <a:lstStyle/>
          <a:p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Muutuv </a:t>
            </a:r>
            <a:r>
              <a:rPr lang="et-EE" sz="2400" dirty="0"/>
              <a:t>töö: &gt; suurem paindlikkus, sissetuleku ebastabiilsuse kasv, ebatüüpilise töö kasv, riskide individualiseerimine ja väliste riskide </a:t>
            </a:r>
            <a:r>
              <a:rPr lang="et-EE" sz="2400" dirty="0" err="1"/>
              <a:t>internaliseerumine</a:t>
            </a:r>
            <a:r>
              <a:rPr lang="et-EE" sz="2400" dirty="0"/>
              <a:t> (</a:t>
            </a:r>
            <a:r>
              <a:rPr lang="et-EE" sz="2400" dirty="0" err="1"/>
              <a:t>Holts</a:t>
            </a:r>
            <a:r>
              <a:rPr lang="et-EE" sz="2400" dirty="0"/>
              <a:t> 2018)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74883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08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smtClean="0"/>
              <a:t>Tehnoloogiline muutus: tehisintellekt on kohal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EK </a:t>
            </a:r>
            <a:r>
              <a:rPr lang="et-EE" dirty="0"/>
              <a:t>kogub seisukohti Euroopa ühise tegevuskava </a:t>
            </a:r>
            <a:r>
              <a:rPr lang="et-EE" dirty="0" smtClean="0"/>
              <a:t>osas</a:t>
            </a:r>
          </a:p>
          <a:p>
            <a:r>
              <a:rPr lang="et-EE" dirty="0"/>
              <a:t>Eesmärk - </a:t>
            </a:r>
            <a:r>
              <a:rPr lang="et-EE" dirty="0" smtClean="0"/>
              <a:t>edendada </a:t>
            </a:r>
            <a:r>
              <a:rPr lang="et-EE" dirty="0"/>
              <a:t>ELi tehnoloogilist suutlikkust, tööstusvõimsust ja tehisintellekti kasutuselevõttu kõikides majandusharudes nii era- kui ka avalikus </a:t>
            </a:r>
            <a:r>
              <a:rPr lang="et-EE" dirty="0" smtClean="0"/>
              <a:t>sektoris</a:t>
            </a:r>
          </a:p>
          <a:p>
            <a:r>
              <a:rPr lang="et-EE" dirty="0" smtClean="0"/>
              <a:t>Eeldused </a:t>
            </a:r>
            <a:r>
              <a:rPr lang="et-EE" dirty="0"/>
              <a:t>- ühtse Euroopa andmeruumi </a:t>
            </a:r>
            <a:r>
              <a:rPr lang="et-EE" dirty="0" smtClean="0"/>
              <a:t>loomine, investeeringud mh teadustegevusse ja innovatsiooni, muutuste planeerimine ja juhtimine hariduses, tööturul, tööõiguses jne.</a:t>
            </a:r>
          </a:p>
          <a:p>
            <a:r>
              <a:rPr lang="et-EE" dirty="0" smtClean="0"/>
              <a:t>Mis suunas? Uued teenused, protsesside automatiseerimine ja seire reaalajas, mobiilne haridus, indiviidikeskne lähenemine teenuste kavandamisel, värknet jne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811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Muutuv </a:t>
            </a:r>
            <a:r>
              <a:rPr lang="et-EE" dirty="0"/>
              <a:t>teadus(poliitika)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626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t-EE" sz="2000" dirty="0" smtClean="0"/>
              <a:t>ELi teaduspoliitika – positsioon globaalmajanduses</a:t>
            </a:r>
          </a:p>
          <a:p>
            <a:r>
              <a:rPr lang="et-EE" sz="2000" dirty="0" smtClean="0"/>
              <a:t>Järgmine raamprogramm:</a:t>
            </a:r>
          </a:p>
          <a:p>
            <a:pPr lvl="1"/>
            <a:r>
              <a:rPr lang="et-EE" sz="2000" dirty="0" smtClean="0"/>
              <a:t>Tugev tehnoloogiakesksus</a:t>
            </a:r>
          </a:p>
          <a:p>
            <a:pPr lvl="1"/>
            <a:r>
              <a:rPr lang="et-EE" sz="2000" dirty="0" smtClean="0"/>
              <a:t>Kasvav rõhk kiirele innovatsioonile</a:t>
            </a:r>
          </a:p>
          <a:p>
            <a:pPr lvl="1"/>
            <a:r>
              <a:rPr lang="et-EE" sz="2000" dirty="0" smtClean="0"/>
              <a:t>Teadlaste geograafiline ja </a:t>
            </a:r>
            <a:r>
              <a:rPr lang="et-EE" sz="2000" dirty="0" err="1" smtClean="0"/>
              <a:t>sektoritevaheline</a:t>
            </a:r>
            <a:r>
              <a:rPr lang="et-EE" sz="2000" dirty="0" smtClean="0"/>
              <a:t> mobiilsus</a:t>
            </a:r>
          </a:p>
          <a:p>
            <a:pPr lvl="1"/>
            <a:r>
              <a:rPr lang="et-EE" sz="2000" dirty="0" smtClean="0"/>
              <a:t>Teadus ülikoolist välja: eri sektorite koostöö, kodanikuteadus jne</a:t>
            </a:r>
          </a:p>
          <a:p>
            <a:pPr marL="457200" lvl="1" indent="0">
              <a:buNone/>
            </a:pPr>
            <a:endParaRPr lang="et-EE" sz="2000" dirty="0"/>
          </a:p>
          <a:p>
            <a:pPr marL="457200" lvl="1" indent="0">
              <a:buNone/>
            </a:pPr>
            <a:r>
              <a:rPr lang="et-EE" sz="2000" dirty="0" smtClean="0"/>
              <a:t>Eesti teaduspoliitika</a:t>
            </a:r>
            <a:r>
              <a:rPr lang="et-EE" sz="2000" dirty="0"/>
              <a:t>? Missugust (tuleviku)teadust me vajame</a:t>
            </a:r>
            <a:r>
              <a:rPr lang="et-EE" sz="2000" dirty="0" smtClean="0"/>
              <a:t>? Näiteks </a:t>
            </a:r>
            <a:r>
              <a:rPr lang="et-EE" sz="2000" dirty="0" err="1" smtClean="0"/>
              <a:t>tenuurisüsteem</a:t>
            </a:r>
            <a:r>
              <a:rPr lang="et-EE" sz="2000" dirty="0" smtClean="0"/>
              <a:t> täidab Eestis ja Soomes eri eesmärke.</a:t>
            </a:r>
          </a:p>
          <a:p>
            <a:pPr marL="457200" lvl="1" indent="0">
              <a:buNone/>
            </a:pPr>
            <a:endParaRPr lang="et-EE" sz="2000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6258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4583"/>
            <a:ext cx="8825659" cy="1254033"/>
          </a:xfrm>
        </p:spPr>
        <p:txBody>
          <a:bodyPr/>
          <a:lstStyle/>
          <a:p>
            <a:r>
              <a:rPr lang="fi-FI" sz="2400" dirty="0">
                <a:solidFill>
                  <a:srgbClr val="EBEBEB"/>
                </a:solidFill>
              </a:rPr>
              <a:t>Teadushindamise pudelikaelad sotsiaal- ja humanitaarteaduste vaatest</a:t>
            </a:r>
            <a:r>
              <a:rPr lang="et-EE" sz="2400" dirty="0">
                <a:solidFill>
                  <a:srgbClr val="EBEBEB"/>
                </a:solidFill>
              </a:rPr>
              <a:t>: lühikokkuvõte kriitikast, allikad viimasel lehel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325189"/>
            <a:ext cx="3129168" cy="1319347"/>
          </a:xfrm>
        </p:spPr>
        <p:txBody>
          <a:bodyPr/>
          <a:lstStyle/>
          <a:p>
            <a:r>
              <a:rPr lang="et-EE" sz="2000" dirty="0" smtClean="0"/>
              <a:t>Teadustöö tulemusi hinnatakse teadlase identiteedi alusel</a:t>
            </a:r>
            <a:endParaRPr lang="et-E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892730"/>
            <a:ext cx="3129168" cy="2134323"/>
          </a:xfrm>
        </p:spPr>
        <p:txBody>
          <a:bodyPr>
            <a:normAutofit/>
          </a:bodyPr>
          <a:lstStyle/>
          <a:p>
            <a:r>
              <a:rPr lang="et-EE" sz="2200" dirty="0" smtClean="0"/>
              <a:t>Eeldatav autoriteet, sugu, vanus, rass, töökoht, päritolu või elukohariik, koolkondlik kuuluvus jne</a:t>
            </a:r>
            <a:endParaRPr lang="et-EE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325190"/>
            <a:ext cx="3145380" cy="1201782"/>
          </a:xfrm>
        </p:spPr>
        <p:txBody>
          <a:bodyPr/>
          <a:lstStyle/>
          <a:p>
            <a:r>
              <a:rPr lang="et-EE" sz="2000" dirty="0" smtClean="0"/>
              <a:t>Hindajate enesemääratlus, sotsiaalsed suhted või struktuurne positsioon</a:t>
            </a:r>
            <a:endParaRPr lang="et-EE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512721" y="3644536"/>
            <a:ext cx="3145380" cy="2382518"/>
          </a:xfrm>
        </p:spPr>
        <p:txBody>
          <a:bodyPr>
            <a:normAutofit/>
          </a:bodyPr>
          <a:lstStyle/>
          <a:p>
            <a:r>
              <a:rPr lang="et-EE" sz="1800" dirty="0" smtClean="0"/>
              <a:t>Kõrgemalt hinnatakse töid või autoreid, kellega varasem kokkupuude, koostöö või lähedasem teemakäsitlus-</a:t>
            </a:r>
            <a:r>
              <a:rPr lang="et-EE" sz="1800" dirty="0" err="1" smtClean="0"/>
              <a:t>homofiilia</a:t>
            </a:r>
            <a:r>
              <a:rPr lang="et-EE" sz="1800" dirty="0" smtClean="0"/>
              <a:t>. Palju sõltub hindamise töökorraldusest, rühmadünaamikast, juhist.</a:t>
            </a:r>
            <a:endParaRPr lang="et-EE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6700" y="2325189"/>
            <a:ext cx="3161029" cy="979713"/>
          </a:xfrm>
        </p:spPr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Rajasõltuvus</a:t>
            </a:r>
          </a:p>
          <a:p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86700" y="2913017"/>
            <a:ext cx="3161029" cy="3114037"/>
          </a:xfrm>
        </p:spPr>
        <p:txBody>
          <a:bodyPr>
            <a:noAutofit/>
          </a:bodyPr>
          <a:lstStyle/>
          <a:p>
            <a:r>
              <a:rPr lang="et-EE" sz="1600" dirty="0" smtClean="0"/>
              <a:t>Hinnatakse minevikuotsuseid </a:t>
            </a:r>
            <a:r>
              <a:rPr lang="et-EE" sz="1600" dirty="0" err="1" smtClean="0"/>
              <a:t>rahastuse</a:t>
            </a:r>
            <a:r>
              <a:rPr lang="et-EE" sz="1600" dirty="0" smtClean="0"/>
              <a:t> andmiseks ja publitseerimiseks.</a:t>
            </a:r>
          </a:p>
          <a:p>
            <a:r>
              <a:rPr lang="et-EE" sz="1600" dirty="0" smtClean="0"/>
              <a:t>Eelistatakse eliitülikoole, tuntud paradigmadega </a:t>
            </a:r>
            <a:r>
              <a:rPr lang="et-EE" sz="1600" dirty="0" err="1" smtClean="0"/>
              <a:t>tegelejaid</a:t>
            </a:r>
            <a:r>
              <a:rPr lang="et-EE" sz="1600" dirty="0" smtClean="0"/>
              <a:t>.</a:t>
            </a:r>
          </a:p>
          <a:p>
            <a:r>
              <a:rPr lang="et-EE" sz="1600" dirty="0" smtClean="0"/>
              <a:t>Rõhutatakse teatud teadusajakirju, raamatud vähemhinnatud. Ainult teadusele suunatud teadustegevus, ei väärtusta muu ühiskonna huve.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390533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Pudelikaelad…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sotsiaalteadustes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/>
              <a:t>On eelistatud utilitaarne stiil, kohene </a:t>
            </a:r>
            <a:r>
              <a:rPr lang="et-EE" dirty="0" smtClean="0"/>
              <a:t>rakendatavus, </a:t>
            </a:r>
            <a:r>
              <a:rPr lang="et-EE" dirty="0" err="1" smtClean="0"/>
              <a:t>haakuvus</a:t>
            </a:r>
            <a:r>
              <a:rPr lang="et-EE" dirty="0" smtClean="0"/>
              <a:t> päevapoliitikaga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 smtClean="0"/>
              <a:t>humanitaarteadustes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t-EE" dirty="0" smtClean="0"/>
              <a:t>Võidakse eelistada „alaesindatud vähemusi“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01161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358</TotalTime>
  <Words>830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Kuidas hinnata tulevikuteadust?</vt:lpstr>
      <vt:lpstr>Teemad</vt:lpstr>
      <vt:lpstr>Sissejuhatus: mis on (ühiskonna)teadus?</vt:lpstr>
      <vt:lpstr>Ühiskondlik muutus: teel kiirenevasse tulevikku</vt:lpstr>
      <vt:lpstr> Muutuv töö: &gt; suurem paindlikkus, sissetuleku ebastabiilsuse kasv, ebatüüpilise töö kasv, riskide individualiseerimine ja väliste riskide internaliseerumine (Holts 2018) </vt:lpstr>
      <vt:lpstr> Tehnoloogiline muutus: tehisintellekt on kohal </vt:lpstr>
      <vt:lpstr> Muutuv teadus(poliitika) </vt:lpstr>
      <vt:lpstr>Teadushindamise pudelikaelad sotsiaal- ja humanitaarteaduste vaatest: lühikokkuvõte kriitikast, allikad viimasel lehel</vt:lpstr>
      <vt:lpstr>Pudelikaelad…</vt:lpstr>
      <vt:lpstr> Mõtteid lahenduste teemal: allikatest leitud  </vt:lpstr>
      <vt:lpstr> Lisandusi lahendustele Eesti teaduse tuleviku kontekstis – enne toeta, siis mõõda! </vt:lpstr>
      <vt:lpstr>Kasutatud allikad</vt:lpstr>
    </vt:vector>
  </TitlesOfParts>
  <Company>MFA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hinnata tulevikuteadust?</dc:title>
  <dc:creator>Erle Rikmann</dc:creator>
  <cp:lastModifiedBy>Siret Rutiku</cp:lastModifiedBy>
  <cp:revision>34</cp:revision>
  <dcterms:created xsi:type="dcterms:W3CDTF">2018-11-14T10:59:22Z</dcterms:created>
  <dcterms:modified xsi:type="dcterms:W3CDTF">2018-11-15T06:51:57Z</dcterms:modified>
</cp:coreProperties>
</file>