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558" r:id="rId2"/>
    <p:sldId id="709" r:id="rId3"/>
    <p:sldId id="716" r:id="rId4"/>
    <p:sldId id="721" r:id="rId5"/>
    <p:sldId id="715" r:id="rId6"/>
    <p:sldId id="714" r:id="rId7"/>
    <p:sldId id="735" r:id="rId8"/>
    <p:sldId id="736" r:id="rId9"/>
    <p:sldId id="713" r:id="rId10"/>
    <p:sldId id="719" r:id="rId11"/>
    <p:sldId id="717" r:id="rId12"/>
    <p:sldId id="731" r:id="rId13"/>
    <p:sldId id="732" r:id="rId14"/>
    <p:sldId id="733" r:id="rId15"/>
    <p:sldId id="718" r:id="rId16"/>
    <p:sldId id="720" r:id="rId17"/>
    <p:sldId id="712" r:id="rId18"/>
    <p:sldId id="711" r:id="rId19"/>
    <p:sldId id="726" r:id="rId20"/>
    <p:sldId id="725" r:id="rId21"/>
    <p:sldId id="724" r:id="rId22"/>
    <p:sldId id="723" r:id="rId23"/>
    <p:sldId id="734" r:id="rId24"/>
    <p:sldId id="722" r:id="rId25"/>
    <p:sldId id="729" r:id="rId26"/>
    <p:sldId id="730" r:id="rId27"/>
    <p:sldId id="737" r:id="rId28"/>
    <p:sldId id="708" r:id="rId29"/>
    <p:sldId id="710" r:id="rId3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00"/>
    <a:srgbClr val="FFFF00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8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noProof="0" smtClean="0"/>
              <a:t>Click to edit Master text styles</a:t>
            </a:r>
          </a:p>
          <a:p>
            <a:pPr lvl="1"/>
            <a:r>
              <a:rPr lang="et-EE" noProof="0" smtClean="0"/>
              <a:t>Second level</a:t>
            </a:r>
          </a:p>
          <a:p>
            <a:pPr lvl="2"/>
            <a:r>
              <a:rPr lang="et-EE" noProof="0" smtClean="0"/>
              <a:t>Third level</a:t>
            </a:r>
          </a:p>
          <a:p>
            <a:pPr lvl="3"/>
            <a:r>
              <a:rPr lang="et-EE" noProof="0" smtClean="0"/>
              <a:t>Fourth level</a:t>
            </a:r>
          </a:p>
          <a:p>
            <a:pPr lvl="4"/>
            <a:r>
              <a:rPr lang="et-EE" noProof="0" smtClean="0"/>
              <a:t>Fifth level</a:t>
            </a:r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38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0F7C177-333C-4D2E-AEF3-7DAD277C793E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12126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B071E0-9D2B-41D6-B25D-385531D6FBA0}" type="slidenum">
              <a:rPr lang="et-EE" altLang="et-EE"/>
              <a:pPr eaLnBrk="1" hangingPunct="1">
                <a:spcBef>
                  <a:spcPct val="0"/>
                </a:spcBef>
              </a:pPr>
              <a:t>1</a:t>
            </a:fld>
            <a:endParaRPr lang="et-EE" altLang="et-E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56342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10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592714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11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737492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12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955124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13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75214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14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908310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15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2220193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16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746267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17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540201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18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3905216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19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97956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650566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20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050670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21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543933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22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5243154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23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529255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24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829434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25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402031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26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326228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27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4244620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28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7094297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29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293719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3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107576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4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59050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5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1994500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6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3660724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7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466400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8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152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B5F888-A862-4223-905F-5E74AD38D83D}" type="slidenum">
              <a:rPr lang="et-EE" altLang="et-EE"/>
              <a:pPr eaLnBrk="1" hangingPunct="1">
                <a:spcBef>
                  <a:spcPct val="0"/>
                </a:spcBef>
              </a:pPr>
              <a:t>9</a:t>
            </a:fld>
            <a:endParaRPr lang="et-EE" altLang="et-E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t-EE" altLang="et-EE" smtClean="0"/>
          </a:p>
        </p:txBody>
      </p:sp>
    </p:spTree>
    <p:extLst>
      <p:ext uri="{BB962C8B-B14F-4D97-AF65-F5344CB8AC3E}">
        <p14:creationId xmlns:p14="http://schemas.microsoft.com/office/powerpoint/2010/main" val="296499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104E1-0DE6-40E7-9546-C45CDB7947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826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2A51F-9D02-4152-9269-1217F5732C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459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51D63-3728-43E1-B795-D58A09D417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391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862D6E-6110-499E-A055-E93FA55820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327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6C155-E522-442F-9991-0A5FC66191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206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FC1F4-30DB-4D0D-81A1-3F24670997A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910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2B4B6-0629-4393-BDEF-EDC0051582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020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DA5FE-767C-4AA9-9672-8B06850193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157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F6CA-FD40-49B1-80AA-A3A2AAB116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32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F61C9-CC7C-4024-B753-4E7C7D2265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7753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DC066-F230-4496-AF8D-868B19C0C8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038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DEE4D-E3BB-48C0-B9C8-314F4D3A6B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271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2"/>
            </a:gs>
            <a:gs pos="100000">
              <a:srgbClr val="18185E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t-EE" smtClean="0"/>
              <a:t>Click to edit Master text styles</a:t>
            </a:r>
          </a:p>
          <a:p>
            <a:pPr lvl="1"/>
            <a:r>
              <a:rPr lang="en-GB" altLang="et-EE" smtClean="0"/>
              <a:t>Second level</a:t>
            </a:r>
          </a:p>
          <a:p>
            <a:pPr lvl="2"/>
            <a:r>
              <a:rPr lang="en-GB" altLang="et-EE" smtClean="0"/>
              <a:t>Third level</a:t>
            </a:r>
          </a:p>
          <a:p>
            <a:pPr lvl="3"/>
            <a:r>
              <a:rPr lang="en-GB" altLang="et-EE" smtClean="0"/>
              <a:t>Fourth level</a:t>
            </a:r>
          </a:p>
          <a:p>
            <a:pPr lvl="4"/>
            <a:r>
              <a:rPr lang="en-GB" altLang="et-E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310DEB88-FFAF-4B1C-9832-63EB35E24AC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1065096" y="224644"/>
            <a:ext cx="7092788" cy="21821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</a:rPr>
              <a:t>Kuidas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arvutada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bibliomeetriliselt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</a:rPr>
              <a:t>teadlase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akadeemilist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vanust</a:t>
            </a:r>
            <a:r>
              <a:rPr lang="en-US" sz="3600" b="1" dirty="0" smtClean="0">
                <a:solidFill>
                  <a:srgbClr val="FFFF00"/>
                </a:solidFill>
              </a:rPr>
              <a:t>?</a:t>
            </a:r>
            <a:endParaRPr lang="en-US" sz="3600" b="1" kern="10" dirty="0">
              <a:solidFill>
                <a:srgbClr val="FFFF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401690" y="3068960"/>
            <a:ext cx="441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t-EE" altLang="et-EE" sz="3600" b="1" dirty="0" smtClean="0">
                <a:solidFill>
                  <a:srgbClr val="FFFF00"/>
                </a:solidFill>
                <a:latin typeface="Viner Hand ITC" pitchFamily="66" charset="0"/>
              </a:rPr>
              <a:t>Jüri Allik</a:t>
            </a:r>
            <a:endParaRPr lang="en-US" altLang="et-EE" sz="3600" b="1" dirty="0" smtClean="0">
              <a:solidFill>
                <a:srgbClr val="FFFF00"/>
              </a:solidFill>
              <a:latin typeface="Viner Hand ITC" pitchFamily="66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t-EE" sz="3600" b="1" dirty="0" smtClean="0">
              <a:solidFill>
                <a:srgbClr val="FFFF00"/>
              </a:solidFill>
              <a:latin typeface="Viner Hand ITC" pitchFamily="66" charset="0"/>
            </a:endParaRPr>
          </a:p>
          <a:p>
            <a:pPr algn="ctr" eaLnBrk="1" hangingPunct="1">
              <a:spcBef>
                <a:spcPct val="50000"/>
              </a:spcBef>
              <a:buNone/>
            </a:pPr>
            <a:r>
              <a:rPr lang="en-US" sz="2400" b="1" dirty="0" err="1" smtClean="0">
                <a:solidFill>
                  <a:srgbClr val="FFFF00"/>
                </a:solidFill>
                <a:latin typeface="Georgia" panose="02040502050405020303" pitchFamily="18" charset="0"/>
              </a:rPr>
              <a:t>TeadusEST</a:t>
            </a:r>
            <a:r>
              <a:rPr lang="en-US" sz="24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 2018</a:t>
            </a:r>
            <a:endParaRPr lang="en-GB" sz="36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17" y="5175038"/>
            <a:ext cx="1347643" cy="120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36" y="5200047"/>
            <a:ext cx="1198708" cy="120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5200047"/>
            <a:ext cx="3564396" cy="1196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4652" y="5175038"/>
            <a:ext cx="1207368" cy="1221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01326"/>
            <a:ext cx="8640960" cy="720079"/>
          </a:xfrm>
        </p:spPr>
        <p:txBody>
          <a:bodyPr/>
          <a:lstStyle/>
          <a:p>
            <a:pPr eaLnBrk="1" hangingPunct="1"/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Miks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vaja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normeerida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valdkonniti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?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5977"/>
              </p:ext>
            </p:extLst>
          </p:nvPr>
        </p:nvGraphicFramePr>
        <p:xfrm>
          <a:off x="1115616" y="1196752"/>
          <a:ext cx="6516723" cy="5391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1236"/>
                <a:gridCol w="1171545"/>
                <a:gridCol w="1342397"/>
                <a:gridCol w="1171545"/>
              </a:tblGrid>
              <a:tr h="247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RESEARCH FIELDS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AUTHOR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INSTITUTION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AGRICULTURAL SCIENCES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BIOLOGY &amp; BIOCHEMISTRY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6,163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59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CHEMISTRY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7,594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1,635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CLINICAL MEDICINE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COMPUTER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2,997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ECONOMICS &amp; BUSINESS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374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ENGINEERING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ENVIRONMENT/ECOLOGY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GEOSCIENCES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5,824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IMMUNOLOGY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4,862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MATERIALS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MATHEMATICS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MICROBIOLOGY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MOLECULAR BIOLOGY &amp; GENETICS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MULTIDISCIPLINARY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2,654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NEUROSCIENCE &amp; BEHAVIOR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6,201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PHARMACOLOGY &amp; TOXICOLOGY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3,323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PHYSICS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8,863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18,279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PLANT &amp; ANIMAL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PSYCHIATRY/PSYCHOLOGY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SOCIAL SCIENCES, GENERAL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SPACE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5,342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33,117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4535996" y="4041068"/>
            <a:ext cx="684076" cy="2520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35996" y="5445224"/>
            <a:ext cx="684076" cy="2520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07904" y="468914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28X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085946" y="4300442"/>
            <a:ext cx="396044" cy="3960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102378" y="5020737"/>
            <a:ext cx="433618" cy="414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4644"/>
            <a:ext cx="8568952" cy="576064"/>
          </a:xfrm>
        </p:spPr>
        <p:txBody>
          <a:bodyPr/>
          <a:lstStyle/>
          <a:p>
            <a:pPr eaLnBrk="1" hangingPunct="1"/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Vaja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normeerida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ARTIKLI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vanusega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96565"/>
              </p:ext>
            </p:extLst>
          </p:nvPr>
        </p:nvGraphicFramePr>
        <p:xfrm>
          <a:off x="755577" y="1052736"/>
          <a:ext cx="7596842" cy="4768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867"/>
                <a:gridCol w="484402"/>
                <a:gridCol w="540523"/>
                <a:gridCol w="484402"/>
                <a:gridCol w="484402"/>
                <a:gridCol w="484402"/>
                <a:gridCol w="484402"/>
                <a:gridCol w="484402"/>
                <a:gridCol w="544861"/>
                <a:gridCol w="504056"/>
                <a:gridCol w="557879"/>
                <a:gridCol w="558244"/>
              </a:tblGrid>
              <a:tr h="387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RESEARCH FIELDS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AGRICULTURAL SCIENCES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BIOLOGY &amp; BIOCHEMISTRY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CLINICAL MEDICINE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COMPUTER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ECONOMICS &amp; BUSINESS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ENGINEERING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ENVIRONMENT/ECOLOGY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GEOSCIENCES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IMMUNOLOGY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MATERIALS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MATHEMATICS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MICROBIOLOGY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09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MOLECULAR BIOLOGY &amp; GENETICS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MULTIDISCIPLINARY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3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NEUROSCIENCE &amp; BEHAVIOR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PHARMACOLOGY &amp; TOXICOLOGY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PLANT &amp; ANIMAL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PSYCHIATRY/PSYCHOLOGY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SOCIAL SCIENCES, GENERAL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SPACE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FFFF"/>
                </a:solidFill>
              </a:rPr>
              <a:t>Erineva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vanusega</a:t>
            </a:r>
            <a:r>
              <a:rPr lang="en-US" sz="1800" dirty="0" smtClean="0">
                <a:solidFill>
                  <a:srgbClr val="00FFFF"/>
                </a:solidFill>
              </a:rPr>
              <a:t> (2008-2018) </a:t>
            </a:r>
            <a:r>
              <a:rPr lang="en-US" sz="1800" dirty="0" err="1" smtClean="0">
                <a:solidFill>
                  <a:srgbClr val="00FFFF"/>
                </a:solidFill>
              </a:rPr>
              <a:t>artiklite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palju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tsiteeritavuse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läved</a:t>
            </a:r>
            <a:endParaRPr lang="en-US" sz="1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59532" y="224644"/>
            <a:ext cx="8604956" cy="576064"/>
          </a:xfrm>
        </p:spPr>
        <p:txBody>
          <a:bodyPr/>
          <a:lstStyle/>
          <a:p>
            <a:pPr eaLnBrk="1" hangingPunct="1"/>
            <a:r>
              <a:rPr lang="en-US" altLang="et-EE" sz="3200" b="1" dirty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Vaja on </a:t>
            </a:r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normeerida</a:t>
            </a:r>
            <a:r>
              <a:rPr lang="en-US" altLang="et-EE" sz="3200" b="1" dirty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ARTIKLI </a:t>
            </a:r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vanusega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96565"/>
              </p:ext>
            </p:extLst>
          </p:nvPr>
        </p:nvGraphicFramePr>
        <p:xfrm>
          <a:off x="755577" y="1052736"/>
          <a:ext cx="7596842" cy="4768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867"/>
                <a:gridCol w="484402"/>
                <a:gridCol w="540523"/>
                <a:gridCol w="484402"/>
                <a:gridCol w="484402"/>
                <a:gridCol w="484402"/>
                <a:gridCol w="484402"/>
                <a:gridCol w="484402"/>
                <a:gridCol w="544861"/>
                <a:gridCol w="504056"/>
                <a:gridCol w="557879"/>
                <a:gridCol w="558244"/>
              </a:tblGrid>
              <a:tr h="387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RESEARCH FIELDS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AGRICULTURAL SCIENCES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BIOLOGY &amp; BIOCHEMISTRY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CLINICAL MEDICINE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COMPUTER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ECONOMICS &amp; BUSINESS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ENGINEERING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ENVIRONMENT/ECOLOGY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GEOSCIENCES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IMMUNOLOGY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MATERIALS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MATHEMATICS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MICROBIOLOGY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09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MOLECULAR BIOLOGY &amp; GENETICS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MULTIDISCIPLINARY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3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NEUROSCIENCE &amp; BEHAVIOR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PHARMACOLOGY &amp; TOXICOLOGY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PLANT &amp; ANIMAL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PSYCHIATRY/PSYCHOLOGY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SOCIAL SCIENCES, GENERAL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SPACE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FFFF"/>
                </a:solidFill>
              </a:rPr>
              <a:t>Erineva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vanusega</a:t>
            </a:r>
            <a:r>
              <a:rPr lang="en-US" sz="1800" dirty="0" smtClean="0">
                <a:solidFill>
                  <a:srgbClr val="00FFFF"/>
                </a:solidFill>
              </a:rPr>
              <a:t> (2008-2018) </a:t>
            </a:r>
            <a:r>
              <a:rPr lang="en-US" sz="1800" dirty="0" err="1" smtClean="0">
                <a:solidFill>
                  <a:srgbClr val="00FFFF"/>
                </a:solidFill>
              </a:rPr>
              <a:t>artiklite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palju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tsiteeritavuse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läved</a:t>
            </a:r>
            <a:endParaRPr lang="en-US" sz="1800" dirty="0">
              <a:solidFill>
                <a:srgbClr val="00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51820" y="3969060"/>
            <a:ext cx="360041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71800" y="1074793"/>
            <a:ext cx="428265" cy="34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224644"/>
            <a:ext cx="8640960" cy="576064"/>
          </a:xfrm>
        </p:spPr>
        <p:txBody>
          <a:bodyPr/>
          <a:lstStyle/>
          <a:p>
            <a:pPr eaLnBrk="1" hangingPunct="1"/>
            <a:r>
              <a:rPr lang="en-US" altLang="et-EE" sz="3200" b="1" dirty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Vaja on </a:t>
            </a:r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normeerida</a:t>
            </a:r>
            <a:r>
              <a:rPr lang="en-US" altLang="et-EE" sz="3200" b="1" dirty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ARTIKLI </a:t>
            </a:r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vanusega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96565"/>
              </p:ext>
            </p:extLst>
          </p:nvPr>
        </p:nvGraphicFramePr>
        <p:xfrm>
          <a:off x="755577" y="1052736"/>
          <a:ext cx="7596842" cy="4768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867"/>
                <a:gridCol w="484402"/>
                <a:gridCol w="540523"/>
                <a:gridCol w="484402"/>
                <a:gridCol w="484402"/>
                <a:gridCol w="484402"/>
                <a:gridCol w="484402"/>
                <a:gridCol w="484402"/>
                <a:gridCol w="544861"/>
                <a:gridCol w="504056"/>
                <a:gridCol w="557879"/>
                <a:gridCol w="558244"/>
              </a:tblGrid>
              <a:tr h="387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RESEARCH FIELDS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AGRICULTURAL SCIENCES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BIOLOGY &amp; BIOCHEMISTRY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CLINICAL MEDICINE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COMPUTER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ECONOMICS &amp; BUSINESS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ENGINEERING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ENVIRONMENT/ECOLOGY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GEOSCIENCES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IMMUNOLOGY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MATERIALS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MATHEMATICS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MICROBIOLOGY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09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MOLECULAR BIOLOGY &amp; GENETICS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MULTIDISCIPLINARY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3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NEUROSCIENCE &amp; BEHAVIOR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PHARMACOLOGY &amp; TOXICOLOGY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PLANT &amp; ANIMAL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PSYCHIATRY/PSYCHOLOGY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SOCIAL SCIENCES, GENERAL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SPACE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FFFF"/>
                </a:solidFill>
              </a:rPr>
              <a:t>Erineva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vanusega</a:t>
            </a:r>
            <a:r>
              <a:rPr lang="en-US" sz="1800" dirty="0" smtClean="0">
                <a:solidFill>
                  <a:srgbClr val="00FFFF"/>
                </a:solidFill>
              </a:rPr>
              <a:t> (2008-2018) </a:t>
            </a:r>
            <a:r>
              <a:rPr lang="en-US" sz="1800" dirty="0" err="1" smtClean="0">
                <a:solidFill>
                  <a:srgbClr val="00FFFF"/>
                </a:solidFill>
              </a:rPr>
              <a:t>artiklite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palju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tsiteeritavuse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läved</a:t>
            </a:r>
            <a:endParaRPr lang="en-US" sz="1800" dirty="0">
              <a:solidFill>
                <a:srgbClr val="00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51820" y="3969060"/>
            <a:ext cx="360041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71800" y="1074793"/>
            <a:ext cx="428265" cy="34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36096" y="3976173"/>
            <a:ext cx="360041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1963" y="1080605"/>
            <a:ext cx="428265" cy="34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224644"/>
            <a:ext cx="8604956" cy="576064"/>
          </a:xfrm>
        </p:spPr>
        <p:txBody>
          <a:bodyPr/>
          <a:lstStyle/>
          <a:p>
            <a:pPr eaLnBrk="1" hangingPunct="1"/>
            <a:r>
              <a:rPr lang="en-US" altLang="et-EE" sz="3200" b="1" dirty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Vaja on </a:t>
            </a:r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normeerida</a:t>
            </a:r>
            <a:r>
              <a:rPr lang="en-US" altLang="et-EE" sz="3200" b="1" dirty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ARTIKLI </a:t>
            </a:r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vanusega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96565"/>
              </p:ext>
            </p:extLst>
          </p:nvPr>
        </p:nvGraphicFramePr>
        <p:xfrm>
          <a:off x="755577" y="1052736"/>
          <a:ext cx="7596842" cy="4768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4867"/>
                <a:gridCol w="484402"/>
                <a:gridCol w="540523"/>
                <a:gridCol w="484402"/>
                <a:gridCol w="484402"/>
                <a:gridCol w="484402"/>
                <a:gridCol w="484402"/>
                <a:gridCol w="484402"/>
                <a:gridCol w="544861"/>
                <a:gridCol w="504056"/>
                <a:gridCol w="557879"/>
                <a:gridCol w="558244"/>
              </a:tblGrid>
              <a:tr h="3874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RESEARCH FIELDS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2008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2009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2011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2012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2013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ctr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AGRICULTURAL SCIENCES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130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108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BIOLOGY &amp; BIOCHEMISTRY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CHEMISTRY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184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CLINICAL MEDICINE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COMPUTER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ECONOMICS &amp; BUSINESS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ENGINEERING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ENVIRONMENT/ECOLOGY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GEOSCIENCES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114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IMMUNOLOGY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254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MATERIALS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MATHEMATICS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MICROBIOLOGY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092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MOLECULAR BIOLOGY &amp; GENETICS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264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MULTIDISCIPLINARY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3636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NEUROSCIENCE &amp; BEHAVIOR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PHARMACOLOGY &amp; TOXICOLOGY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PHYSICS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PLANT &amp; ANIMAL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PSYCHIATRY/PSYCHOLOGY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191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173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20503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SOCIAL SCIENCES, GENERAL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125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  <a:tr h="19568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SPACE SCIENCE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32" marR="7332" marT="7332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3568" y="602128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FFFF"/>
                </a:solidFill>
              </a:rPr>
              <a:t>Erineva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vanusega</a:t>
            </a:r>
            <a:r>
              <a:rPr lang="en-US" sz="1800" dirty="0" smtClean="0">
                <a:solidFill>
                  <a:srgbClr val="00FFFF"/>
                </a:solidFill>
              </a:rPr>
              <a:t> (2008-2018) </a:t>
            </a:r>
            <a:r>
              <a:rPr lang="en-US" sz="1800" dirty="0" err="1" smtClean="0">
                <a:solidFill>
                  <a:srgbClr val="00FFFF"/>
                </a:solidFill>
              </a:rPr>
              <a:t>artiklite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palju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tsiteeritavuse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läved</a:t>
            </a:r>
            <a:endParaRPr lang="en-US" sz="1800" dirty="0">
              <a:solidFill>
                <a:srgbClr val="00FFFF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951820" y="3969060"/>
            <a:ext cx="360041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71800" y="1074793"/>
            <a:ext cx="428265" cy="34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36096" y="3976173"/>
            <a:ext cx="360041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221963" y="1080605"/>
            <a:ext cx="428265" cy="34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48364" y="1052736"/>
            <a:ext cx="428265" cy="342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96608" y="3976173"/>
            <a:ext cx="360041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8028892" cy="792088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Viimase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10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aasta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ja 6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kuuga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jõudis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426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tööd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1%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viidatavuse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tippu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652" y="1484784"/>
            <a:ext cx="6448180" cy="4176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5596" y="5985284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FFFF"/>
                </a:solidFill>
              </a:rPr>
              <a:t>Viis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kõige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suurema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viideta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arvuga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tööd</a:t>
            </a:r>
            <a:r>
              <a:rPr lang="en-US" sz="1800" dirty="0" smtClean="0">
                <a:solidFill>
                  <a:srgbClr val="00FFFF"/>
                </a:solidFill>
              </a:rPr>
              <a:t>!</a:t>
            </a:r>
            <a:endParaRPr lang="en-US" sz="1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9"/>
            <a:ext cx="8712968" cy="792088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Viimase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10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aasta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ja 6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kuuga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jõudis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426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autori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tööd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1%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viidatavuse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tippu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3442" y="633401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FFFF"/>
                </a:solidFill>
              </a:rPr>
              <a:t>Mõned</a:t>
            </a:r>
            <a:r>
              <a:rPr lang="en-US" sz="1800" dirty="0" smtClean="0">
                <a:solidFill>
                  <a:srgbClr val="00FFFF"/>
                </a:solidFill>
              </a:rPr>
              <a:t> 2017. </a:t>
            </a:r>
            <a:r>
              <a:rPr lang="en-US" sz="1800" dirty="0" err="1" smtClean="0">
                <a:solidFill>
                  <a:srgbClr val="00FFFF"/>
                </a:solidFill>
              </a:rPr>
              <a:t>aastal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ilmunud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tööd</a:t>
            </a:r>
            <a:r>
              <a:rPr lang="en-US" sz="1800" dirty="0" smtClean="0">
                <a:solidFill>
                  <a:srgbClr val="00FFFF"/>
                </a:solidFill>
              </a:rPr>
              <a:t>, </a:t>
            </a:r>
            <a:r>
              <a:rPr lang="en-US" sz="1800" dirty="0" err="1" smtClean="0">
                <a:solidFill>
                  <a:srgbClr val="00FFFF"/>
                </a:solidFill>
              </a:rPr>
              <a:t>mida</a:t>
            </a:r>
            <a:r>
              <a:rPr lang="en-US" sz="1800" dirty="0" smtClean="0">
                <a:solidFill>
                  <a:srgbClr val="00FFFF"/>
                </a:solidFill>
              </a:rPr>
              <a:t> on juba </a:t>
            </a:r>
            <a:r>
              <a:rPr lang="en-US" sz="1800" dirty="0" err="1" smtClean="0">
                <a:solidFill>
                  <a:srgbClr val="00FFFF"/>
                </a:solidFill>
              </a:rPr>
              <a:t>palju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viidatud</a:t>
            </a:r>
            <a:endParaRPr lang="en-US" sz="1800" dirty="0">
              <a:solidFill>
                <a:srgbClr val="00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72" y="1295656"/>
            <a:ext cx="7305028" cy="49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8028892" cy="1512167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Akadeemilist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kapitali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mõistlik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normeerida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lisaks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valdkonnale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akadeemilise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vanusega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31940" y="1952836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Kõige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lihtsam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viis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erinevate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akadeemiliste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vanuste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võrdsustamiseks</a:t>
            </a:r>
            <a:r>
              <a:rPr lang="en-US" dirty="0" smtClean="0">
                <a:solidFill>
                  <a:srgbClr val="FFFF00"/>
                </a:solidFill>
              </a:rPr>
              <a:t> on </a:t>
            </a:r>
            <a:r>
              <a:rPr lang="en-US" dirty="0" err="1" smtClean="0">
                <a:solidFill>
                  <a:srgbClr val="FFFF00"/>
                </a:solidFill>
              </a:rPr>
              <a:t>võtta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viimase</a:t>
            </a:r>
            <a:r>
              <a:rPr lang="en-US" dirty="0" smtClean="0">
                <a:solidFill>
                  <a:srgbClr val="FFFF00"/>
                </a:solidFill>
              </a:rPr>
              <a:t> 5 </a:t>
            </a:r>
            <a:r>
              <a:rPr lang="en-US" dirty="0" err="1" smtClean="0">
                <a:solidFill>
                  <a:srgbClr val="FFFF00"/>
                </a:solidFill>
              </a:rPr>
              <a:t>aasta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keskmine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viidatavus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 err="1" smtClean="0">
                <a:solidFill>
                  <a:srgbClr val="FFFF00"/>
                </a:solidFill>
              </a:rPr>
              <a:t>Näiteks</a:t>
            </a:r>
            <a:r>
              <a:rPr lang="en-US" dirty="0" smtClean="0">
                <a:solidFill>
                  <a:srgbClr val="FFFF00"/>
                </a:solidFill>
              </a:rPr>
              <a:t> Mari </a:t>
            </a:r>
            <a:r>
              <a:rPr lang="en-US" dirty="0" err="1" smtClean="0">
                <a:solidFill>
                  <a:srgbClr val="FFFF00"/>
                </a:solidFill>
              </a:rPr>
              <a:t>Moora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töödele</a:t>
            </a:r>
            <a:r>
              <a:rPr lang="en-US" dirty="0" smtClean="0">
                <a:solidFill>
                  <a:srgbClr val="FFFF00"/>
                </a:solidFill>
              </a:rPr>
              <a:t> on </a:t>
            </a:r>
            <a:r>
              <a:rPr lang="en-US" dirty="0" err="1" smtClean="0">
                <a:solidFill>
                  <a:srgbClr val="FFFF00"/>
                </a:solidFill>
              </a:rPr>
              <a:t>viimase</a:t>
            </a:r>
            <a:r>
              <a:rPr lang="en-US" dirty="0" smtClean="0">
                <a:solidFill>
                  <a:srgbClr val="FFFF00"/>
                </a:solidFill>
              </a:rPr>
              <a:t> 5 </a:t>
            </a:r>
            <a:r>
              <a:rPr lang="en-US" dirty="0" err="1" smtClean="0">
                <a:solidFill>
                  <a:srgbClr val="FFFF00"/>
                </a:solidFill>
              </a:rPr>
              <a:t>aastaga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viidatud</a:t>
            </a:r>
            <a:r>
              <a:rPr lang="en-US" dirty="0" smtClean="0">
                <a:solidFill>
                  <a:srgbClr val="FFFF00"/>
                </a:solidFill>
              </a:rPr>
              <a:t> 5856 </a:t>
            </a:r>
            <a:r>
              <a:rPr lang="en-US" dirty="0" err="1" smtClean="0">
                <a:solidFill>
                  <a:srgbClr val="FFFF00"/>
                </a:solidFill>
              </a:rPr>
              <a:t>korral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ehk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keskmiselt</a:t>
            </a:r>
            <a:r>
              <a:rPr lang="en-US" dirty="0" smtClean="0">
                <a:solidFill>
                  <a:srgbClr val="FFFF00"/>
                </a:solidFill>
              </a:rPr>
              <a:t> 1171 </a:t>
            </a:r>
            <a:r>
              <a:rPr lang="en-US" dirty="0" err="1" smtClean="0">
                <a:solidFill>
                  <a:srgbClr val="FFFF00"/>
                </a:solidFill>
              </a:rPr>
              <a:t>korda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aastas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93" y="1772816"/>
            <a:ext cx="3457326" cy="2402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361" y="4175500"/>
            <a:ext cx="2433658" cy="238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52636"/>
            <a:ext cx="7092788" cy="1512167"/>
          </a:xfrm>
        </p:spPr>
        <p:txBody>
          <a:bodyPr/>
          <a:lstStyle/>
          <a:p>
            <a:pPr eaLnBrk="1" hangingPunct="1"/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Mari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Moora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üks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16-st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teadlasest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,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kes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kuulub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maailma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6000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teadlasest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kuuluvasse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eliiti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4624"/>
            <a:ext cx="1197705" cy="1495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348880"/>
            <a:ext cx="837835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628" y="260648"/>
            <a:ext cx="7344816" cy="1512167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Loomulikult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kuulub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Mari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Moora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1%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enim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viidatud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autorite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hulka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korraga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kahes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valdkonnas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2492896"/>
            <a:ext cx="8634237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" y="44624"/>
            <a:ext cx="1197705" cy="14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80628"/>
            <a:ext cx="8028892" cy="576063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Akadeemiline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584684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sz="2800" dirty="0" err="1" smtClean="0">
                <a:solidFill>
                  <a:srgbClr val="FFFF00"/>
                </a:solidFill>
              </a:rPr>
              <a:t>Ettekanne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piirduks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ühe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slaidiga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kuna</a:t>
            </a:r>
            <a:r>
              <a:rPr lang="en-US" sz="2800" dirty="0" smtClean="0">
                <a:solidFill>
                  <a:srgbClr val="FFFF00"/>
                </a:solidFill>
              </a:rPr>
              <a:t> vastus on </a:t>
            </a:r>
            <a:r>
              <a:rPr lang="en-US" sz="2800" dirty="0" err="1" smtClean="0">
                <a:solidFill>
                  <a:srgbClr val="FFFF00"/>
                </a:solidFill>
              </a:rPr>
              <a:t>väga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lihtne</a:t>
            </a:r>
            <a:r>
              <a:rPr lang="en-US" sz="2800" dirty="0" smtClean="0">
                <a:solidFill>
                  <a:srgbClr val="FFFF00"/>
                </a:solidFill>
              </a:rPr>
              <a:t>: </a:t>
            </a:r>
            <a:r>
              <a:rPr lang="en-US" sz="2800" dirty="0" err="1" smtClean="0">
                <a:solidFill>
                  <a:srgbClr val="FFFF00"/>
                </a:solidFill>
              </a:rPr>
              <a:t>akadeemilist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vanust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saab</a:t>
            </a:r>
            <a:r>
              <a:rPr lang="en-US" sz="2800" dirty="0" smtClean="0">
                <a:solidFill>
                  <a:srgbClr val="FFFF00"/>
                </a:solidFill>
              </a:rPr>
              <a:t>/</a:t>
            </a:r>
            <a:r>
              <a:rPr lang="en-US" sz="2800" dirty="0" err="1" smtClean="0">
                <a:solidFill>
                  <a:srgbClr val="FFFF00"/>
                </a:solidFill>
              </a:rPr>
              <a:t>tuleb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arvutada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esimese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artikli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ilmumise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aastast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err="1" smtClean="0">
                <a:solidFill>
                  <a:srgbClr val="FFFF00"/>
                </a:solidFill>
              </a:rPr>
              <a:t>Näiteks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046" y="2024844"/>
            <a:ext cx="6681985" cy="34563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740" y="2276872"/>
            <a:ext cx="807914" cy="909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046" y="5481228"/>
            <a:ext cx="4652862" cy="8935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636" y="6430975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FFFF"/>
                </a:solidFill>
              </a:rPr>
              <a:t>2018-1999=19     </a:t>
            </a:r>
            <a:r>
              <a:rPr lang="en-US" sz="1800" dirty="0" err="1" smtClean="0">
                <a:solidFill>
                  <a:srgbClr val="00FFFF"/>
                </a:solidFill>
              </a:rPr>
              <a:t>Seega</a:t>
            </a:r>
            <a:r>
              <a:rPr lang="en-US" sz="1800" dirty="0" smtClean="0">
                <a:solidFill>
                  <a:srgbClr val="00FFFF"/>
                </a:solidFill>
              </a:rPr>
              <a:t> on </a:t>
            </a:r>
            <a:r>
              <a:rPr lang="en-US" sz="1800" dirty="0" err="1" smtClean="0">
                <a:solidFill>
                  <a:srgbClr val="00FFFF"/>
                </a:solidFill>
              </a:rPr>
              <a:t>Mait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Metspalu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akadeemiline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vanus</a:t>
            </a:r>
            <a:r>
              <a:rPr lang="en-US" sz="1800" dirty="0" smtClean="0">
                <a:solidFill>
                  <a:srgbClr val="00FFFF"/>
                </a:solidFill>
              </a:rPr>
              <a:t> 19 </a:t>
            </a:r>
            <a:r>
              <a:rPr lang="en-US" sz="1800" dirty="0" err="1" smtClean="0">
                <a:solidFill>
                  <a:srgbClr val="00FFFF"/>
                </a:solidFill>
              </a:rPr>
              <a:t>aastat</a:t>
            </a:r>
            <a:r>
              <a:rPr lang="en-US" sz="1800" dirty="0" smtClean="0">
                <a:solidFill>
                  <a:srgbClr val="00FFFF"/>
                </a:solidFill>
              </a:rPr>
              <a:t>! </a:t>
            </a:r>
            <a:endParaRPr lang="en-US" sz="1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9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548" y="224644"/>
            <a:ext cx="8028892" cy="1800199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Kuidas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aga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hinnata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neid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,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kes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pole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ületanud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1%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läve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kõnelemata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“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geeniuste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”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nimekirja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jõudmisest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?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56176" y="2456892"/>
            <a:ext cx="27723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</a:rPr>
              <a:t>Üks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võimalus</a:t>
            </a:r>
            <a:r>
              <a:rPr lang="en-US" sz="2800" dirty="0" smtClean="0">
                <a:solidFill>
                  <a:srgbClr val="FFFF00"/>
                </a:solidFill>
              </a:rPr>
              <a:t> on </a:t>
            </a:r>
            <a:r>
              <a:rPr lang="en-US" sz="2800" dirty="0" err="1" smtClean="0">
                <a:solidFill>
                  <a:srgbClr val="FFFF00"/>
                </a:solidFill>
              </a:rPr>
              <a:t>välja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arvutada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suhe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oma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lähima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valdkonna</a:t>
            </a:r>
            <a:r>
              <a:rPr lang="en-US" sz="2800" dirty="0" smtClean="0">
                <a:solidFill>
                  <a:srgbClr val="FFFF00"/>
                </a:solidFill>
              </a:rPr>
              <a:t> 1% </a:t>
            </a:r>
            <a:r>
              <a:rPr lang="en-US" sz="2800" dirty="0" err="1" smtClean="0">
                <a:solidFill>
                  <a:srgbClr val="FFFF00"/>
                </a:solidFill>
              </a:rPr>
              <a:t>sisse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viiva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viidete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arvuga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endParaRPr lang="en-US" sz="2800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017827"/>
              </p:ext>
            </p:extLst>
          </p:nvPr>
        </p:nvGraphicFramePr>
        <p:xfrm>
          <a:off x="215516" y="2037741"/>
          <a:ext cx="5508613" cy="4370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5"/>
                <a:gridCol w="900100"/>
                <a:gridCol w="1080120"/>
                <a:gridCol w="864098"/>
              </a:tblGrid>
              <a:tr h="1779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RESEARCH FIELDS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AUTHOR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INSTITUTION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AGRICULTURAL SCIENCES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BIOLOGY &amp; BIOCHEMISTRY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6,163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8619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CHEMISTRY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7,594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1,635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CLINICAL MEDICINE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COMPUTER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2,997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ECONOMICS &amp; BUSINESS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ENGINEERING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ENVIRONMENT/ECOLOGY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GEOSCIENCES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5,824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IMMUNOLOGY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4,862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MATERIALS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MATHEMATICS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MICROBIOLOGY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MOLECULAR BIOLOGY &amp; GENETICS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MULTIDISCIPLINARY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2,654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NEUROSCIENCE &amp; BEHAVIOR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6,201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PHARMACOLOGY &amp; TOXICOLOGY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3,323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PHYSICS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8,863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18,279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PLANT &amp; ANIMAL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PSYCHIATRY/PSYCHOLOGY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SOCIAL SCIENCES, GENERAL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17468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SPACE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5,342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33,117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311860" y="5985284"/>
            <a:ext cx="684076" cy="2520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8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8028892" cy="576063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Tiit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Tammaru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(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tööd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2008-2018)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88" y="908721"/>
            <a:ext cx="7632848" cy="51485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442" y="633401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solidFill>
                  <a:srgbClr val="00FFFF"/>
                </a:solidFill>
              </a:rPr>
              <a:t>Sotsiaalteaduste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lävi</a:t>
            </a:r>
            <a:r>
              <a:rPr lang="en-US" sz="1800" dirty="0" smtClean="0">
                <a:solidFill>
                  <a:srgbClr val="00FFFF"/>
                </a:solidFill>
              </a:rPr>
              <a:t> 2008-2018 on </a:t>
            </a:r>
            <a:r>
              <a:rPr lang="en-US" sz="1800" b="1" dirty="0" smtClean="0">
                <a:solidFill>
                  <a:srgbClr val="FF0000"/>
                </a:solidFill>
              </a:rPr>
              <a:t>370</a:t>
            </a:r>
            <a:r>
              <a:rPr lang="en-US" sz="1800" dirty="0" smtClean="0">
                <a:solidFill>
                  <a:srgbClr val="00FFFF"/>
                </a:solidFill>
              </a:rPr>
              <a:t> </a:t>
            </a:r>
            <a:r>
              <a:rPr lang="en-US" sz="1800" dirty="0" err="1" smtClean="0">
                <a:solidFill>
                  <a:srgbClr val="00FFFF"/>
                </a:solidFill>
              </a:rPr>
              <a:t>viidet</a:t>
            </a:r>
            <a:endParaRPr lang="en-US" sz="1800" dirty="0">
              <a:solidFill>
                <a:srgbClr val="00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52020" y="1952836"/>
            <a:ext cx="684076" cy="2520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0" y="44624"/>
            <a:ext cx="720080" cy="8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116632"/>
            <a:ext cx="8028892" cy="792088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Tulemusi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saab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võrrelda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maailma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või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keskmise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tasemega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1160747"/>
            <a:ext cx="7236803" cy="558062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732240" y="1160747"/>
            <a:ext cx="828092" cy="5580621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116632"/>
            <a:ext cx="8028892" cy="792088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Paljudes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valdkondades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tase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maailma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omast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kõrgem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88740"/>
            <a:ext cx="7343911" cy="56867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876256" y="1088740"/>
            <a:ext cx="828092" cy="5686772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116632"/>
            <a:ext cx="8028892" cy="684075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teadus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mõjukuselt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b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</a:b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maailma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12.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riik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58736"/>
              </p:ext>
            </p:extLst>
          </p:nvPr>
        </p:nvGraphicFramePr>
        <p:xfrm>
          <a:off x="467544" y="944724"/>
          <a:ext cx="7992886" cy="5472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168"/>
                <a:gridCol w="2096274"/>
                <a:gridCol w="1311861"/>
                <a:gridCol w="1311861"/>
                <a:gridCol w="1311861"/>
                <a:gridCol w="1311861"/>
              </a:tblGrid>
              <a:tr h="9121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Countries/Regions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Web of Science Documents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Cites/Paper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Papers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ICELAND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9,873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231,417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SWITZERLAND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280,369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5,884,932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SCOTLAND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147,189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2,977,267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NETHERLANDS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379,242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7,566,912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DENMARK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162,439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3,116,923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4,098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50,628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921,157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SINGAPORE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118,424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2,152,243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962,595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17,477,811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BELGIUM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208,838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3,782,846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3,922,346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70,130,397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72,243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SWEDEN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252,797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4,474,392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17.70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REPUBLIC OF GEORGIA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100,625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IRELAND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1,374,412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1,733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ESTONIA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16,880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285,708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IRELAND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24,802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418,098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AUSTRIA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144,761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2,429,907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3,092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1,042,716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17,452,258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16.74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123,030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2,048,793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2,322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CANADA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649,786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10,809,115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12,169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  <a:tr h="228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NORWAY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122,239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1,985,894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2,469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64" marR="8164" marT="8164" marB="0" anchor="b"/>
                </a:tc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5280" y="4797152"/>
            <a:ext cx="7995149" cy="288032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661" y="2204864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*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661" y="2887085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*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661" y="3375734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*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661" y="4967591"/>
            <a:ext cx="357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*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8028892" cy="576063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Mida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teha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humanitaariaga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?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340768"/>
            <a:ext cx="4467320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2089591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fi-FI" sz="2800" dirty="0" err="1">
                <a:solidFill>
                  <a:srgbClr val="FFFF00"/>
                </a:solidFill>
              </a:rPr>
              <a:t>Bibliomeetriliselt</a:t>
            </a:r>
            <a:r>
              <a:rPr lang="fi-FI" sz="2800" dirty="0">
                <a:solidFill>
                  <a:srgbClr val="FFFF00"/>
                </a:solidFill>
              </a:rPr>
              <a:t> on Eesti </a:t>
            </a:r>
            <a:r>
              <a:rPr lang="fi-FI" sz="2800" dirty="0" err="1">
                <a:solidFill>
                  <a:srgbClr val="FFFF00"/>
                </a:solidFill>
              </a:rPr>
              <a:t>humanitaaria</a:t>
            </a:r>
            <a:r>
              <a:rPr lang="fi-FI" sz="2800" dirty="0">
                <a:solidFill>
                  <a:srgbClr val="FFFF00"/>
                </a:solidFill>
              </a:rPr>
              <a:t> </a:t>
            </a:r>
            <a:r>
              <a:rPr lang="fi-FI" sz="2800" dirty="0" err="1">
                <a:solidFill>
                  <a:srgbClr val="FFFF00"/>
                </a:solidFill>
              </a:rPr>
              <a:t>osakaal</a:t>
            </a:r>
            <a:r>
              <a:rPr lang="fi-FI" sz="2800" dirty="0">
                <a:solidFill>
                  <a:srgbClr val="FFFF00"/>
                </a:solidFill>
              </a:rPr>
              <a:t> maailma </a:t>
            </a:r>
            <a:r>
              <a:rPr lang="fi-FI" sz="2800" dirty="0" err="1">
                <a:solidFill>
                  <a:srgbClr val="FFFF00"/>
                </a:solidFill>
              </a:rPr>
              <a:t>teaduses</a:t>
            </a:r>
            <a:r>
              <a:rPr lang="fi-FI" sz="2800" dirty="0">
                <a:solidFill>
                  <a:srgbClr val="FFFF00"/>
                </a:solidFill>
              </a:rPr>
              <a:t> </a:t>
            </a:r>
            <a:r>
              <a:rPr lang="fi-FI" sz="2800" b="1" dirty="0" err="1">
                <a:solidFill>
                  <a:srgbClr val="FFFF00"/>
                </a:solidFill>
              </a:rPr>
              <a:t>suurem</a:t>
            </a:r>
            <a:r>
              <a:rPr lang="fi-FI" sz="2800" dirty="0">
                <a:solidFill>
                  <a:srgbClr val="FFFF00"/>
                </a:solidFill>
              </a:rPr>
              <a:t>, </a:t>
            </a:r>
            <a:r>
              <a:rPr lang="fi-FI" sz="2800" dirty="0" err="1">
                <a:solidFill>
                  <a:srgbClr val="FFFF00"/>
                </a:solidFill>
              </a:rPr>
              <a:t>kui</a:t>
            </a:r>
            <a:r>
              <a:rPr lang="fi-FI" sz="2800" dirty="0">
                <a:solidFill>
                  <a:srgbClr val="FFFF00"/>
                </a:solidFill>
              </a:rPr>
              <a:t> </a:t>
            </a:r>
            <a:r>
              <a:rPr lang="fi-FI" sz="2800" dirty="0" err="1" smtClean="0">
                <a:solidFill>
                  <a:srgbClr val="FFFF00"/>
                </a:solidFill>
              </a:rPr>
              <a:t>loodusteadustel</a:t>
            </a:r>
            <a:r>
              <a:rPr lang="fi-FI" sz="2800" dirty="0" smtClean="0">
                <a:solidFill>
                  <a:srgbClr val="FFFF00"/>
                </a:solidFill>
              </a:rPr>
              <a:t>!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55892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   </a:t>
            </a:r>
            <a:r>
              <a:rPr lang="en-US" dirty="0" err="1" smtClean="0">
                <a:solidFill>
                  <a:srgbClr val="00FFFF"/>
                </a:solidFill>
              </a:rPr>
              <a:t>Raske</a:t>
            </a:r>
            <a:r>
              <a:rPr lang="en-US" dirty="0" smtClean="0">
                <a:solidFill>
                  <a:srgbClr val="00FFFF"/>
                </a:solidFill>
              </a:rPr>
              <a:t> on </a:t>
            </a:r>
            <a:r>
              <a:rPr lang="en-US" dirty="0" err="1" smtClean="0">
                <a:solidFill>
                  <a:srgbClr val="00FFFF"/>
                </a:solidFill>
              </a:rPr>
              <a:t>mõista</a:t>
            </a:r>
            <a:r>
              <a:rPr lang="en-US" dirty="0" smtClean="0">
                <a:solidFill>
                  <a:srgbClr val="00FFFF"/>
                </a:solidFill>
              </a:rPr>
              <a:t>, </a:t>
            </a:r>
            <a:r>
              <a:rPr lang="en-US" dirty="0" err="1" smtClean="0">
                <a:solidFill>
                  <a:srgbClr val="00FFFF"/>
                </a:solidFill>
              </a:rPr>
              <a:t>miks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humanitaarid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nõuavad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neile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b="1" dirty="0" err="1" smtClean="0">
                <a:solidFill>
                  <a:srgbClr val="00FFFF"/>
                </a:solidFill>
              </a:rPr>
              <a:t>erisuste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tegemist</a:t>
            </a:r>
            <a:r>
              <a:rPr lang="en-US" dirty="0" smtClean="0">
                <a:solidFill>
                  <a:srgbClr val="00FFFF"/>
                </a:solidFill>
              </a:rPr>
              <a:t>, </a:t>
            </a:r>
            <a:r>
              <a:rPr lang="en-US" dirty="0" err="1" smtClean="0">
                <a:solidFill>
                  <a:srgbClr val="00FFFF"/>
                </a:solidFill>
              </a:rPr>
              <a:t>kui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samad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indeksid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oleksid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neile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hoopis</a:t>
            </a:r>
            <a:r>
              <a:rPr lang="en-US" dirty="0" smtClean="0">
                <a:solidFill>
                  <a:srgbClr val="00FFFF"/>
                </a:solidFill>
              </a:rPr>
              <a:t> </a:t>
            </a:r>
            <a:r>
              <a:rPr lang="en-US" dirty="0" err="1" smtClean="0">
                <a:solidFill>
                  <a:srgbClr val="00FFFF"/>
                </a:solidFill>
              </a:rPr>
              <a:t>kasulikud</a:t>
            </a:r>
            <a:r>
              <a:rPr lang="en-US" dirty="0" smtClean="0">
                <a:solidFill>
                  <a:srgbClr val="00FFFF"/>
                </a:solidFill>
              </a:rPr>
              <a:t>!</a:t>
            </a:r>
            <a:endParaRPr 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56" y="620688"/>
            <a:ext cx="8028892" cy="1260139"/>
          </a:xfrm>
        </p:spPr>
        <p:txBody>
          <a:bodyPr/>
          <a:lstStyle/>
          <a:p>
            <a:pPr eaLnBrk="1" hangingPunct="1"/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kadeemilise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või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teadusliku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edukuse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mõõtmine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ole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probleem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!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5596" y="2600908"/>
            <a:ext cx="720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</a:t>
            </a:r>
            <a:r>
              <a:rPr lang="en-US" sz="3200" dirty="0" err="1">
                <a:solidFill>
                  <a:srgbClr val="FFFF00"/>
                </a:solidFill>
              </a:rPr>
              <a:t>Eesti</a:t>
            </a:r>
            <a:r>
              <a:rPr lang="en-US" sz="3200" dirty="0">
                <a:solidFill>
                  <a:srgbClr val="FFFF00"/>
                </a:solidFill>
              </a:rPr>
              <a:t> </a:t>
            </a:r>
            <a:r>
              <a:rPr lang="en-US" sz="3200" dirty="0" err="1">
                <a:solidFill>
                  <a:srgbClr val="FFFF00"/>
                </a:solidFill>
              </a:rPr>
              <a:t>teaduse</a:t>
            </a:r>
            <a:r>
              <a:rPr lang="en-US" sz="3200" dirty="0">
                <a:solidFill>
                  <a:srgbClr val="FFFF00"/>
                </a:solidFill>
              </a:rPr>
              <a:t> </a:t>
            </a:r>
            <a:r>
              <a:rPr lang="en-US" sz="3200" b="1" dirty="0" err="1">
                <a:solidFill>
                  <a:srgbClr val="FFFF00"/>
                </a:solidFill>
              </a:rPr>
              <a:t>peamine</a:t>
            </a:r>
            <a:r>
              <a:rPr lang="en-US" sz="3200" b="1" dirty="0">
                <a:solidFill>
                  <a:srgbClr val="FFFF00"/>
                </a:solidFill>
              </a:rPr>
              <a:t> </a:t>
            </a:r>
            <a:r>
              <a:rPr lang="en-US" sz="3200" dirty="0">
                <a:solidFill>
                  <a:srgbClr val="FFFF00"/>
                </a:solidFill>
              </a:rPr>
              <a:t>problem on need </a:t>
            </a:r>
            <a:r>
              <a:rPr lang="en-US" sz="3200" dirty="0" err="1">
                <a:solidFill>
                  <a:srgbClr val="FFFF00"/>
                </a:solidFill>
              </a:rPr>
              <a:t>vastutustundetud</a:t>
            </a:r>
            <a:r>
              <a:rPr lang="en-US" sz="3200" dirty="0">
                <a:solidFill>
                  <a:srgbClr val="FFFF00"/>
                </a:solidFill>
              </a:rPr>
              <a:t>  </a:t>
            </a:r>
            <a:r>
              <a:rPr lang="en-US" sz="3200" dirty="0" err="1">
                <a:solidFill>
                  <a:srgbClr val="FFFF00"/>
                </a:solidFill>
              </a:rPr>
              <a:t>poliitikud</a:t>
            </a:r>
            <a:r>
              <a:rPr lang="en-US" sz="3200" dirty="0">
                <a:solidFill>
                  <a:srgbClr val="FFFF00"/>
                </a:solidFill>
              </a:rPr>
              <a:t> ja </a:t>
            </a:r>
            <a:r>
              <a:rPr lang="en-US" sz="3200" dirty="0" err="1">
                <a:solidFill>
                  <a:srgbClr val="FFFF00"/>
                </a:solidFill>
              </a:rPr>
              <a:t>ametnikud</a:t>
            </a:r>
            <a:r>
              <a:rPr lang="en-US" sz="3200" dirty="0">
                <a:solidFill>
                  <a:srgbClr val="FFFF00"/>
                </a:solidFill>
              </a:rPr>
              <a:t>, </a:t>
            </a:r>
            <a:r>
              <a:rPr lang="en-US" sz="3200" dirty="0" err="1">
                <a:solidFill>
                  <a:srgbClr val="FFFF00"/>
                </a:solidFill>
              </a:rPr>
              <a:t>kes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ilma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</a:rPr>
              <a:t>igasuguse</a:t>
            </a:r>
            <a:r>
              <a:rPr lang="en-US" sz="3200" dirty="0">
                <a:solidFill>
                  <a:srgbClr val="FFFF00"/>
                </a:solidFill>
              </a:rPr>
              <a:t> au- ja </a:t>
            </a:r>
            <a:r>
              <a:rPr lang="en-US" sz="3200" dirty="0" err="1">
                <a:solidFill>
                  <a:srgbClr val="FFFF00"/>
                </a:solidFill>
              </a:rPr>
              <a:t>häbitundeta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korrutavad</a:t>
            </a:r>
            <a:r>
              <a:rPr lang="en-US" sz="3200" dirty="0" smtClean="0">
                <a:solidFill>
                  <a:srgbClr val="FFFF00"/>
                </a:solidFill>
              </a:rPr>
              <a:t>: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“</a:t>
            </a:r>
            <a:r>
              <a:rPr lang="en-US" sz="3200" b="1" dirty="0" err="1" smtClean="0">
                <a:solidFill>
                  <a:srgbClr val="FF0000"/>
                </a:solidFill>
              </a:rPr>
              <a:t>Teadusele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raha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ei</a:t>
            </a:r>
            <a:r>
              <a:rPr lang="en-US" sz="3200" b="1" dirty="0">
                <a:solidFill>
                  <a:srgbClr val="FF0000"/>
                </a:solidFill>
              </a:rPr>
              <a:t> ole ja </a:t>
            </a:r>
            <a:r>
              <a:rPr lang="en-US" sz="3200" b="1" dirty="0" err="1">
                <a:solidFill>
                  <a:srgbClr val="FF0000"/>
                </a:solidFill>
              </a:rPr>
              <a:t>ei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tule</a:t>
            </a:r>
            <a:r>
              <a:rPr lang="en-US" sz="3200" b="1" dirty="0">
                <a:solidFill>
                  <a:srgbClr val="FF0000"/>
                </a:solidFill>
              </a:rPr>
              <a:t>!”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554" y="152636"/>
            <a:ext cx="8028892" cy="1260139"/>
          </a:xfrm>
        </p:spPr>
        <p:txBody>
          <a:bodyPr/>
          <a:lstStyle/>
          <a:p>
            <a:pPr eaLnBrk="1" hangingPunct="1"/>
            <a:r>
              <a:rPr lang="en-US" altLang="et-EE" sz="3200" b="1" dirty="0" err="1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kadeemilise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või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teadusliku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edukuse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mõõtmine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ole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Eesti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probleem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!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6748" y="2240868"/>
            <a:ext cx="79928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  </a:t>
            </a:r>
            <a:r>
              <a:rPr lang="en-US" sz="2800" dirty="0" err="1" smtClean="0">
                <a:solidFill>
                  <a:srgbClr val="FFFF00"/>
                </a:solidFill>
              </a:rPr>
              <a:t>Mul</a:t>
            </a:r>
            <a:r>
              <a:rPr lang="en-US" sz="2800" dirty="0" smtClean="0">
                <a:solidFill>
                  <a:srgbClr val="FFFF00"/>
                </a:solidFill>
              </a:rPr>
              <a:t> on </a:t>
            </a:r>
            <a:r>
              <a:rPr lang="en-US" sz="2800" dirty="0" err="1" smtClean="0">
                <a:solidFill>
                  <a:srgbClr val="FFFF00"/>
                </a:solidFill>
              </a:rPr>
              <a:t>sõnum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kõigile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kes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usuvad</a:t>
            </a:r>
            <a:r>
              <a:rPr lang="en-US" sz="2800" dirty="0" smtClean="0">
                <a:solidFill>
                  <a:srgbClr val="FFFF00"/>
                </a:solidFill>
              </a:rPr>
              <a:t>, et </a:t>
            </a:r>
            <a:r>
              <a:rPr lang="en-US" sz="2800" dirty="0" err="1" smtClean="0">
                <a:solidFill>
                  <a:srgbClr val="FFFF00"/>
                </a:solidFill>
              </a:rPr>
              <a:t>väike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rahvas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saab</a:t>
            </a:r>
            <a:r>
              <a:rPr lang="en-US" sz="2800" dirty="0" smtClean="0">
                <a:solidFill>
                  <a:srgbClr val="FFFF00"/>
                </a:solidFill>
              </a:rPr>
              <a:t> olla </a:t>
            </a:r>
            <a:r>
              <a:rPr lang="en-US" sz="2800" dirty="0" err="1" smtClean="0">
                <a:solidFill>
                  <a:srgbClr val="FFFF00"/>
                </a:solidFill>
              </a:rPr>
              <a:t>suur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eelkõige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oma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vaimult</a:t>
            </a:r>
            <a:r>
              <a:rPr lang="en-US" sz="2800" dirty="0" smtClean="0">
                <a:solidFill>
                  <a:srgbClr val="FFFF00"/>
                </a:solidFill>
              </a:rPr>
              <a:t>: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00FFFF"/>
                </a:solidFill>
              </a:rPr>
              <a:t>   </a:t>
            </a:r>
            <a:r>
              <a:rPr lang="en-US" sz="3200" dirty="0" err="1" smtClean="0">
                <a:solidFill>
                  <a:srgbClr val="00FFFF"/>
                </a:solidFill>
              </a:rPr>
              <a:t>Hääletage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järgmistel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Riigikogu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valimistel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vaid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nende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erakondade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poolt</a:t>
            </a:r>
            <a:r>
              <a:rPr lang="en-US" sz="3200" dirty="0" smtClean="0">
                <a:solidFill>
                  <a:srgbClr val="00FFFF"/>
                </a:solidFill>
              </a:rPr>
              <a:t>, </a:t>
            </a:r>
            <a:r>
              <a:rPr lang="en-US" sz="3200" dirty="0" err="1" smtClean="0">
                <a:solidFill>
                  <a:srgbClr val="00FFFF"/>
                </a:solidFill>
              </a:rPr>
              <a:t>kes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seavad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oma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eesmärgiks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suurendada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</a:rPr>
              <a:t>teaduse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</a:rPr>
              <a:t>rahastust</a:t>
            </a:r>
            <a:r>
              <a:rPr lang="en-US" sz="3200" b="1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vähemalt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kaks</a:t>
            </a:r>
            <a:r>
              <a:rPr lang="en-US" sz="3200" dirty="0" smtClean="0">
                <a:solidFill>
                  <a:srgbClr val="00FFFF"/>
                </a:solidFill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</a:rPr>
              <a:t>korda</a:t>
            </a:r>
            <a:r>
              <a:rPr lang="en-US" sz="3200" dirty="0" smtClean="0">
                <a:solidFill>
                  <a:srgbClr val="00FFFF"/>
                </a:solidFill>
              </a:rPr>
              <a:t>!</a:t>
            </a:r>
            <a:endParaRPr lang="en-US" sz="32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744924"/>
            <a:ext cx="8028892" cy="792088"/>
          </a:xfrm>
        </p:spPr>
        <p:txBody>
          <a:bodyPr/>
          <a:lstStyle/>
          <a:p>
            <a:pPr eaLnBrk="1" hangingPunct="1"/>
            <a:r>
              <a:rPr lang="en-US" altLang="et-EE" sz="6000" b="1" dirty="0" err="1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Suur</a:t>
            </a:r>
            <a:r>
              <a:rPr lang="en-US" altLang="et-EE" sz="6000" b="1" dirty="0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 </a:t>
            </a:r>
            <a:r>
              <a:rPr lang="en-US" altLang="et-EE" sz="6000" b="1" dirty="0" err="1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tänu</a:t>
            </a:r>
            <a:r>
              <a:rPr lang="en-US" altLang="et-EE" sz="6000" b="1" dirty="0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 </a:t>
            </a:r>
            <a:br>
              <a:rPr lang="en-US" altLang="et-EE" sz="6000" b="1" dirty="0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</a:br>
            <a:r>
              <a:rPr lang="en-US" altLang="et-EE" sz="6000" b="1" dirty="0" err="1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tähelepanu</a:t>
            </a:r>
            <a:r>
              <a:rPr lang="en-US" altLang="et-EE" sz="6000" b="1" dirty="0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 </a:t>
            </a:r>
            <a:r>
              <a:rPr lang="en-US" altLang="et-EE" sz="6000" b="1" dirty="0" err="1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eest</a:t>
            </a:r>
            <a:r>
              <a:rPr lang="en-US" altLang="et-EE" sz="6000" b="1" dirty="0" smtClean="0">
                <a:solidFill>
                  <a:srgbClr val="FFCC00"/>
                </a:solidFill>
                <a:latin typeface="Vladimir Script" panose="03050402040407070305" pitchFamily="66" charset="0"/>
                <a:ea typeface="STLiti" pitchFamily="2" charset="-122"/>
              </a:rPr>
              <a:t>!</a:t>
            </a:r>
            <a:endParaRPr lang="et-EE" altLang="et-EE" sz="6000" b="1" dirty="0" smtClean="0">
              <a:solidFill>
                <a:srgbClr val="FFCC00"/>
              </a:solidFill>
              <a:latin typeface="Vladimir Script" panose="030504020404070703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8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8028892" cy="792088"/>
          </a:xfrm>
        </p:spPr>
        <p:txBody>
          <a:bodyPr/>
          <a:lstStyle/>
          <a:p>
            <a:pPr eaLnBrk="1" hangingPunct="1"/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.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4644"/>
            <a:ext cx="8028892" cy="1116123"/>
          </a:xfrm>
        </p:spPr>
        <p:txBody>
          <a:bodyPr/>
          <a:lstStyle/>
          <a:p>
            <a:pPr eaLnBrk="1" hangingPunct="1"/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Saab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arvutada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akadeemiliseks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superstaariks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jõudmise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kiirust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82" y="1592796"/>
            <a:ext cx="8455231" cy="199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4221088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Kuna </a:t>
            </a:r>
            <a:r>
              <a:rPr lang="en-US" sz="2800" dirty="0" err="1" smtClean="0">
                <a:solidFill>
                  <a:srgbClr val="FFFF00"/>
                </a:solidFill>
              </a:rPr>
              <a:t>Mait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Metspalu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jõudis</a:t>
            </a:r>
            <a:r>
              <a:rPr lang="en-US" sz="2800" dirty="0" smtClean="0">
                <a:solidFill>
                  <a:srgbClr val="FFFF00"/>
                </a:solidFill>
              </a:rPr>
              <a:t> 2017. </a:t>
            </a:r>
            <a:r>
              <a:rPr lang="en-US" sz="2800" dirty="0" err="1" smtClean="0">
                <a:solidFill>
                  <a:srgbClr val="FFFF00"/>
                </a:solidFill>
              </a:rPr>
              <a:t>aastal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ühes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valdkonnas</a:t>
            </a:r>
            <a:r>
              <a:rPr lang="en-US" sz="2800" dirty="0" smtClean="0">
                <a:solidFill>
                  <a:srgbClr val="FFFF00"/>
                </a:solidFill>
              </a:rPr>
              <a:t> 1% </a:t>
            </a:r>
            <a:r>
              <a:rPr lang="en-US" sz="2800" dirty="0" err="1" smtClean="0">
                <a:solidFill>
                  <a:srgbClr val="FFFF00"/>
                </a:solidFill>
              </a:rPr>
              <a:t>enimviidatud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autorite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hulka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siis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järelikult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kulus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selleks</a:t>
            </a:r>
            <a:r>
              <a:rPr lang="en-US" sz="2800" dirty="0" smtClean="0">
                <a:solidFill>
                  <a:srgbClr val="FFFF00"/>
                </a:solidFill>
              </a:rPr>
              <a:t> 18 </a:t>
            </a:r>
            <a:r>
              <a:rPr lang="en-US" sz="2800" dirty="0" err="1" smtClean="0">
                <a:solidFill>
                  <a:srgbClr val="FFFF00"/>
                </a:solidFill>
              </a:rPr>
              <a:t>aastat</a:t>
            </a:r>
            <a:r>
              <a:rPr lang="en-US" sz="2800" dirty="0" smtClean="0">
                <a:solidFill>
                  <a:srgbClr val="FFFF00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666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186" y="152636"/>
            <a:ext cx="8028892" cy="756084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Akadeemilise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arvutamine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86" y="1124744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sz="2800" dirty="0" err="1" smtClean="0">
                <a:solidFill>
                  <a:srgbClr val="FFFF00"/>
                </a:solidFill>
              </a:rPr>
              <a:t>Juhul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kui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inimene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teeb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pausi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akadeemilises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tegevuses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siis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tema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akadeemiline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vanus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seiskub</a:t>
            </a:r>
            <a:r>
              <a:rPr lang="en-US" sz="2800" dirty="0" smtClean="0">
                <a:solidFill>
                  <a:srgbClr val="FFFF00"/>
                </a:solidFill>
              </a:rPr>
              <a:t> ja </a:t>
            </a:r>
            <a:r>
              <a:rPr lang="en-US" sz="2800" dirty="0" err="1" smtClean="0">
                <a:solidFill>
                  <a:srgbClr val="FFFF00"/>
                </a:solidFill>
              </a:rPr>
              <a:t>käivitub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uuesti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peale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seda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kui</a:t>
            </a:r>
            <a:r>
              <a:rPr lang="en-US" sz="2800" dirty="0" smtClean="0">
                <a:solidFill>
                  <a:srgbClr val="FFFF00"/>
                </a:solidFill>
              </a:rPr>
              <a:t> ta </a:t>
            </a:r>
            <a:r>
              <a:rPr lang="en-US" sz="2800" dirty="0" err="1" smtClean="0">
                <a:solidFill>
                  <a:srgbClr val="FFFF00"/>
                </a:solidFill>
              </a:rPr>
              <a:t>naaseb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akadeemilisse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ellu</a:t>
            </a:r>
            <a:r>
              <a:rPr lang="en-US" sz="2800" dirty="0" smtClean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00FFFF"/>
                </a:solidFill>
              </a:rPr>
              <a:t>   </a:t>
            </a:r>
            <a:r>
              <a:rPr lang="en-US" sz="2800" dirty="0">
                <a:solidFill>
                  <a:srgbClr val="00FFFF"/>
                </a:solidFill>
              </a:rPr>
              <a:t>See on </a:t>
            </a:r>
            <a:r>
              <a:rPr lang="en-US" sz="2800" dirty="0" err="1">
                <a:solidFill>
                  <a:srgbClr val="00FFFF"/>
                </a:solidFill>
              </a:rPr>
              <a:t>tavaline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praktika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näiteks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noore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teadlase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vanuse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arvestamisel</a:t>
            </a:r>
            <a:r>
              <a:rPr lang="en-US" sz="2800" dirty="0" smtClean="0">
                <a:solidFill>
                  <a:srgbClr val="00FFFF"/>
                </a:solidFill>
              </a:rPr>
              <a:t>, </a:t>
            </a:r>
            <a:r>
              <a:rPr lang="en-US" sz="2800" dirty="0" err="1">
                <a:solidFill>
                  <a:srgbClr val="00FFFF"/>
                </a:solidFill>
              </a:rPr>
              <a:t>kus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lapsehoolduspuhkusel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või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muul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isiklikul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põhjusel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tööst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eemal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oldud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aastad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arvestatakse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maha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doktorikraadile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>
                <a:solidFill>
                  <a:srgbClr val="00FFFF"/>
                </a:solidFill>
              </a:rPr>
              <a:t>järgnevast</a:t>
            </a:r>
            <a:r>
              <a:rPr lang="en-US" sz="2800" dirty="0">
                <a:solidFill>
                  <a:srgbClr val="00FFFF"/>
                </a:solidFill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</a:rPr>
              <a:t>perioodist</a:t>
            </a:r>
            <a:r>
              <a:rPr lang="en-US" sz="2800" dirty="0" smtClean="0">
                <a:solidFill>
                  <a:srgbClr val="00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820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116632"/>
            <a:ext cx="8460940" cy="1656184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Küsimus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akadeemilisest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vanusest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laiem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– see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küsimus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võrreldavatest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tulemustest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540" y="1808820"/>
            <a:ext cx="82449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sz="2800" dirty="0" err="1" smtClean="0">
                <a:solidFill>
                  <a:srgbClr val="FFFF00"/>
                </a:solidFill>
              </a:rPr>
              <a:t>Näiteks</a:t>
            </a:r>
            <a:r>
              <a:rPr lang="en-US" sz="2800" dirty="0" smtClean="0">
                <a:solidFill>
                  <a:srgbClr val="FFFF00"/>
                </a:solidFill>
              </a:rPr>
              <a:t> H-</a:t>
            </a:r>
            <a:r>
              <a:rPr lang="en-US" sz="2800" dirty="0" err="1" smtClean="0">
                <a:solidFill>
                  <a:srgbClr val="FFFF00"/>
                </a:solidFill>
              </a:rPr>
              <a:t>indeks</a:t>
            </a:r>
            <a:r>
              <a:rPr lang="en-US" sz="2800" dirty="0" smtClean="0">
                <a:solidFill>
                  <a:srgbClr val="FFFF00"/>
                </a:solidFill>
              </a:rPr>
              <a:t> 20 on </a:t>
            </a:r>
            <a:r>
              <a:rPr lang="en-US" sz="2800" dirty="0" err="1" smtClean="0">
                <a:solidFill>
                  <a:srgbClr val="FFFF00"/>
                </a:solidFill>
              </a:rPr>
              <a:t>väga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hea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akadeemilisele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vanusele</a:t>
            </a:r>
            <a:r>
              <a:rPr lang="en-US" sz="2800" dirty="0" smtClean="0">
                <a:solidFill>
                  <a:srgbClr val="FFFF00"/>
                </a:solidFill>
              </a:rPr>
              <a:t> 10, </a:t>
            </a:r>
            <a:r>
              <a:rPr lang="en-US" sz="2800" dirty="0" err="1" smtClean="0">
                <a:solidFill>
                  <a:srgbClr val="FFFF00"/>
                </a:solidFill>
              </a:rPr>
              <a:t>kuid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keskmine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vanusele</a:t>
            </a:r>
            <a:r>
              <a:rPr lang="en-US" sz="2800" dirty="0" smtClean="0">
                <a:solidFill>
                  <a:srgbClr val="FFFF00"/>
                </a:solidFill>
              </a:rPr>
              <a:t> 20 ja </a:t>
            </a:r>
            <a:r>
              <a:rPr lang="en-US" sz="2800" dirty="0" err="1" smtClean="0">
                <a:solidFill>
                  <a:srgbClr val="FFFF00"/>
                </a:solidFill>
              </a:rPr>
              <a:t>pigem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kehv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akadeemilisele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vanusele</a:t>
            </a:r>
            <a:r>
              <a:rPr lang="en-US" sz="2800" dirty="0" smtClean="0">
                <a:solidFill>
                  <a:srgbClr val="FFFF00"/>
                </a:solidFill>
              </a:rPr>
              <a:t> 30+.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   </a:t>
            </a:r>
            <a:r>
              <a:rPr lang="en-US" sz="2800" dirty="0" err="1" smtClean="0">
                <a:solidFill>
                  <a:srgbClr val="FFFF00"/>
                </a:solidFill>
              </a:rPr>
              <a:t>Üks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lihtne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viis</a:t>
            </a:r>
            <a:r>
              <a:rPr lang="en-US" sz="2800" dirty="0" smtClean="0">
                <a:solidFill>
                  <a:srgbClr val="FFFF00"/>
                </a:solidFill>
              </a:rPr>
              <a:t> on </a:t>
            </a:r>
            <a:r>
              <a:rPr lang="en-US" sz="2800" dirty="0" err="1" smtClean="0">
                <a:solidFill>
                  <a:srgbClr val="FFFF00"/>
                </a:solidFill>
              </a:rPr>
              <a:t>võrrelda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füüsilise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vanusega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r>
              <a:rPr lang="en-US" sz="2800" dirty="0" err="1">
                <a:solidFill>
                  <a:srgbClr val="FFFF00"/>
                </a:solidFill>
              </a:rPr>
              <a:t>E</a:t>
            </a:r>
            <a:r>
              <a:rPr lang="en-US" sz="2800" dirty="0" err="1" smtClean="0">
                <a:solidFill>
                  <a:srgbClr val="FFFF00"/>
                </a:solidFill>
              </a:rPr>
              <a:t>kstraklass</a:t>
            </a:r>
            <a:r>
              <a:rPr lang="en-US" sz="2800" dirty="0" smtClean="0">
                <a:solidFill>
                  <a:srgbClr val="FFFF00"/>
                </a:solidFill>
              </a:rPr>
              <a:t> on </a:t>
            </a:r>
            <a:r>
              <a:rPr lang="en-US" sz="2800" dirty="0" err="1" smtClean="0">
                <a:solidFill>
                  <a:srgbClr val="FFFF00"/>
                </a:solidFill>
              </a:rPr>
              <a:t>siis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kui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teadlase</a:t>
            </a:r>
            <a:r>
              <a:rPr lang="en-US" sz="2800" dirty="0" smtClean="0">
                <a:solidFill>
                  <a:srgbClr val="FFFF00"/>
                </a:solidFill>
              </a:rPr>
              <a:t> H-</a:t>
            </a:r>
            <a:r>
              <a:rPr lang="en-US" sz="2800" dirty="0" err="1" smtClean="0">
                <a:solidFill>
                  <a:srgbClr val="FFFF00"/>
                </a:solidFill>
              </a:rPr>
              <a:t>indeks</a:t>
            </a:r>
            <a:r>
              <a:rPr lang="en-US" sz="2800" dirty="0" smtClean="0">
                <a:solidFill>
                  <a:srgbClr val="FFFF00"/>
                </a:solidFill>
              </a:rPr>
              <a:t> on </a:t>
            </a:r>
            <a:r>
              <a:rPr lang="en-US" sz="2800" dirty="0" err="1" smtClean="0">
                <a:solidFill>
                  <a:srgbClr val="FFFF00"/>
                </a:solidFill>
              </a:rPr>
              <a:t>võrdne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või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suurem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tema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füüsilisest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vanusest</a:t>
            </a:r>
            <a:r>
              <a:rPr lang="en-US" sz="2800" dirty="0" smtClean="0">
                <a:solidFill>
                  <a:srgbClr val="FFFF00"/>
                </a:solidFill>
              </a:rPr>
              <a:t>. </a:t>
            </a:r>
            <a:r>
              <a:rPr lang="en-US" sz="2800" dirty="0" err="1" smtClean="0">
                <a:solidFill>
                  <a:srgbClr val="FFFF00"/>
                </a:solidFill>
              </a:rPr>
              <a:t>Näiteks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Mait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Metspalu</a:t>
            </a:r>
            <a:r>
              <a:rPr lang="en-US" sz="2800" dirty="0" smtClean="0">
                <a:solidFill>
                  <a:srgbClr val="FFFF00"/>
                </a:solidFill>
              </a:rPr>
              <a:t> H=43. 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FFF00"/>
                </a:solidFill>
              </a:rPr>
              <a:t>   Ta on </a:t>
            </a:r>
            <a:r>
              <a:rPr lang="en-US" sz="2800" dirty="0" err="1" smtClean="0">
                <a:solidFill>
                  <a:srgbClr val="FFFF00"/>
                </a:solidFill>
              </a:rPr>
              <a:t>sündinud</a:t>
            </a:r>
            <a:r>
              <a:rPr lang="en-US" sz="2800" dirty="0" smtClean="0">
                <a:solidFill>
                  <a:srgbClr val="FFFF00"/>
                </a:solidFill>
              </a:rPr>
              <a:t> 1975. </a:t>
            </a:r>
            <a:r>
              <a:rPr lang="en-US" sz="2800" dirty="0" err="1" smtClean="0">
                <a:solidFill>
                  <a:srgbClr val="FFFF00"/>
                </a:solidFill>
              </a:rPr>
              <a:t>aastal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ehk</a:t>
            </a:r>
            <a:r>
              <a:rPr lang="en-US" sz="2800" dirty="0" smtClean="0">
                <a:solidFill>
                  <a:srgbClr val="FFFF00"/>
                </a:solidFill>
              </a:rPr>
              <a:t> 43 </a:t>
            </a:r>
            <a:r>
              <a:rPr lang="en-US" sz="2800" dirty="0" err="1" smtClean="0">
                <a:solidFill>
                  <a:srgbClr val="FFFF00"/>
                </a:solidFill>
              </a:rPr>
              <a:t>aastat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tagasi</a:t>
            </a:r>
            <a:r>
              <a:rPr lang="en-US" sz="2800" dirty="0" smtClean="0">
                <a:solidFill>
                  <a:srgbClr val="FFFF00"/>
                </a:solidFill>
              </a:rPr>
              <a:t>. 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564" y="116633"/>
            <a:ext cx="8028892" cy="1440160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Kõik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teaduse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edukuse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mõõdikud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olemas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ja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midagi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uut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ei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ole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vaja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välja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mõelda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!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0492" y="1772816"/>
            <a:ext cx="808303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800" dirty="0" err="1" smtClean="0">
                <a:solidFill>
                  <a:srgbClr val="FFFF00"/>
                </a:solidFill>
              </a:rPr>
              <a:t>Publikatsioonide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arv</a:t>
            </a:r>
            <a:r>
              <a:rPr lang="en-US" sz="2800" dirty="0" smtClean="0">
                <a:solidFill>
                  <a:srgbClr val="FFFF00"/>
                </a:solidFill>
              </a:rPr>
              <a:t> (</a:t>
            </a:r>
            <a:r>
              <a:rPr lang="en-US" sz="2800" dirty="0" err="1" smtClean="0">
                <a:solidFill>
                  <a:srgbClr val="FFFF00"/>
                </a:solidFill>
              </a:rPr>
              <a:t>heades</a:t>
            </a:r>
            <a:r>
              <a:rPr lang="en-US" sz="2800" dirty="0" smtClean="0">
                <a:solidFill>
                  <a:srgbClr val="FFFF00"/>
                </a:solidFill>
              </a:rPr>
              <a:t>) </a:t>
            </a:r>
            <a:r>
              <a:rPr lang="en-US" sz="2800" dirty="0" err="1" smtClean="0">
                <a:solidFill>
                  <a:srgbClr val="FFFF00"/>
                </a:solidFill>
              </a:rPr>
              <a:t>ajakirjades</a:t>
            </a:r>
            <a:r>
              <a:rPr lang="en-US" sz="2800" dirty="0" smtClean="0">
                <a:solidFill>
                  <a:srgbClr val="FFFF00"/>
                </a:solidFill>
              </a:rPr>
              <a:t> ja </a:t>
            </a:r>
            <a:r>
              <a:rPr lang="en-US" sz="2800" dirty="0" err="1" smtClean="0">
                <a:solidFill>
                  <a:srgbClr val="FFFF00"/>
                </a:solidFill>
              </a:rPr>
              <a:t>raamatutes</a:t>
            </a:r>
            <a:r>
              <a:rPr lang="en-US" sz="2800" dirty="0" smtClean="0">
                <a:solidFill>
                  <a:srgbClr val="FFFF00"/>
                </a:solidFill>
              </a:rPr>
              <a:t>;</a:t>
            </a:r>
          </a:p>
          <a:p>
            <a:pPr marL="457200" indent="-457200">
              <a:buAutoNum type="arabicParenBoth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AutoNum type="arabicParenBoth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Töödele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tehtud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viidete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arv</a:t>
            </a:r>
            <a:r>
              <a:rPr lang="en-US" sz="2800" dirty="0" smtClean="0">
                <a:solidFill>
                  <a:srgbClr val="FFFF00"/>
                </a:solidFill>
              </a:rPr>
              <a:t>,</a:t>
            </a:r>
          </a:p>
          <a:p>
            <a:pPr marL="457200" indent="-457200">
              <a:buAutoNum type="arabicParenBoth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AutoNum type="arabicParenBoth"/>
            </a:pPr>
            <a:r>
              <a:rPr lang="en-US" sz="2800" dirty="0" smtClean="0">
                <a:solidFill>
                  <a:srgbClr val="FFFF00"/>
                </a:solidFill>
              </a:rPr>
              <a:t> H(</a:t>
            </a:r>
            <a:r>
              <a:rPr lang="en-US" sz="2800" dirty="0" err="1" smtClean="0">
                <a:solidFill>
                  <a:srgbClr val="FFFF00"/>
                </a:solidFill>
              </a:rPr>
              <a:t>irshi</a:t>
            </a:r>
            <a:r>
              <a:rPr lang="en-US" sz="2800" dirty="0" smtClean="0">
                <a:solidFill>
                  <a:srgbClr val="FFFF00"/>
                </a:solidFill>
              </a:rPr>
              <a:t>) </a:t>
            </a:r>
            <a:r>
              <a:rPr lang="en-US" sz="2800" dirty="0" err="1" smtClean="0">
                <a:solidFill>
                  <a:srgbClr val="FFFF00"/>
                </a:solidFill>
              </a:rPr>
              <a:t>indeks</a:t>
            </a:r>
            <a:r>
              <a:rPr lang="en-US" sz="2800" dirty="0" smtClean="0">
                <a:solidFill>
                  <a:srgbClr val="FFFF00"/>
                </a:solidFill>
              </a:rPr>
              <a:t>;</a:t>
            </a:r>
          </a:p>
          <a:p>
            <a:pPr marL="457200" indent="-457200">
              <a:buAutoNum type="arabicParenBoth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AutoNum type="arabicParenBoth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Artiklite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arv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mis</a:t>
            </a:r>
            <a:r>
              <a:rPr lang="en-US" sz="2800" dirty="0" smtClean="0">
                <a:solidFill>
                  <a:srgbClr val="FFFF00"/>
                </a:solidFill>
              </a:rPr>
              <a:t> on </a:t>
            </a:r>
            <a:r>
              <a:rPr lang="en-US" sz="2800" dirty="0" err="1" smtClean="0">
                <a:solidFill>
                  <a:srgbClr val="FFFF00"/>
                </a:solidFill>
              </a:rPr>
              <a:t>jõudnud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mõnes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valdkonnas</a:t>
            </a:r>
            <a:r>
              <a:rPr lang="en-US" sz="2800" dirty="0" smtClean="0">
                <a:solidFill>
                  <a:srgbClr val="FFFF00"/>
                </a:solidFill>
              </a:rPr>
              <a:t> 1% </a:t>
            </a:r>
            <a:r>
              <a:rPr lang="en-US" sz="2800" dirty="0" err="1" smtClean="0">
                <a:solidFill>
                  <a:srgbClr val="FFFF00"/>
                </a:solidFill>
              </a:rPr>
              <a:t>toppviidatavuse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tippu</a:t>
            </a:r>
            <a:r>
              <a:rPr lang="en-US" sz="2800" dirty="0" smtClean="0">
                <a:solidFill>
                  <a:srgbClr val="FFFF00"/>
                </a:solidFill>
              </a:rPr>
              <a:t>;</a:t>
            </a:r>
          </a:p>
          <a:p>
            <a:pPr marL="457200" indent="-457200">
              <a:buAutoNum type="arabicParenBoth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AutoNum type="arabicParenBoth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Artiklite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protsent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</a:rPr>
              <a:t>mida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ei</a:t>
            </a:r>
            <a:r>
              <a:rPr lang="en-US" sz="2800" dirty="0" smtClean="0">
                <a:solidFill>
                  <a:srgbClr val="FFFF00"/>
                </a:solidFill>
              </a:rPr>
              <a:t> ole </a:t>
            </a:r>
            <a:r>
              <a:rPr lang="en-US" sz="2800" dirty="0" err="1" smtClean="0">
                <a:solidFill>
                  <a:srgbClr val="FFFF00"/>
                </a:solidFill>
              </a:rPr>
              <a:t>kordagi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viidatud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>
              <a:buAutoNum type="arabicParenBoth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>
              <a:buAutoNum type="arabicParenBoth"/>
            </a:pP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7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4644"/>
            <a:ext cx="8028892" cy="1116124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Viitamata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artiklite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protsent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väga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tundlik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näitaja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524" y="188082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 smtClean="0">
                <a:solidFill>
                  <a:srgbClr val="FFFF00"/>
                </a:solidFill>
              </a:rPr>
              <a:t>       Web of Science 2013-2018 (</a:t>
            </a:r>
            <a:r>
              <a:rPr lang="en-US" sz="2800" dirty="0" err="1" smtClean="0">
                <a:solidFill>
                  <a:srgbClr val="FFFF00"/>
                </a:solidFill>
              </a:rPr>
              <a:t>november</a:t>
            </a:r>
            <a:r>
              <a:rPr lang="en-US" sz="2800" dirty="0" smtClean="0">
                <a:solidFill>
                  <a:srgbClr val="FFFF00"/>
                </a:solidFill>
              </a:rPr>
              <a:t>)			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	</a:t>
            </a:r>
            <a:r>
              <a:rPr lang="en-US" sz="2800" dirty="0" err="1" smtClean="0">
                <a:solidFill>
                  <a:srgbClr val="FFFF00"/>
                </a:solidFill>
              </a:rPr>
              <a:t>Artikleid</a:t>
            </a:r>
            <a:r>
              <a:rPr lang="en-US" sz="2800" dirty="0" smtClean="0">
                <a:solidFill>
                  <a:srgbClr val="FFFF00"/>
                </a:solidFill>
              </a:rPr>
              <a:t>		</a:t>
            </a:r>
            <a:r>
              <a:rPr lang="en-US" sz="2800" dirty="0" err="1" smtClean="0">
                <a:solidFill>
                  <a:srgbClr val="FFFF00"/>
                </a:solidFill>
              </a:rPr>
              <a:t>Viidatuid</a:t>
            </a:r>
            <a:r>
              <a:rPr lang="en-US" sz="2800" dirty="0" smtClean="0">
                <a:solidFill>
                  <a:srgbClr val="FFFF00"/>
                </a:solidFill>
              </a:rPr>
              <a:t>	       </a:t>
            </a:r>
            <a:r>
              <a:rPr lang="en-US" sz="2800" dirty="0" err="1" smtClean="0">
                <a:solidFill>
                  <a:srgbClr val="FFFF00"/>
                </a:solidFill>
              </a:rPr>
              <a:t>Mitte</a:t>
            </a:r>
            <a:r>
              <a:rPr lang="en-US" sz="2800" dirty="0" smtClean="0">
                <a:solidFill>
                  <a:srgbClr val="FFFF00"/>
                </a:solidFill>
              </a:rPr>
              <a:t>              							    </a:t>
            </a:r>
            <a:r>
              <a:rPr lang="en-US" sz="2800" dirty="0" err="1" smtClean="0">
                <a:solidFill>
                  <a:srgbClr val="FFFF00"/>
                </a:solidFill>
              </a:rPr>
              <a:t>viidatuid</a:t>
            </a:r>
            <a:r>
              <a:rPr lang="en-US" sz="2800" dirty="0" smtClean="0">
                <a:solidFill>
                  <a:srgbClr val="FFFF00"/>
                </a:solidFill>
              </a:rPr>
              <a:t>	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Eesti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	17,144		10,669		37.8%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Leedu</a:t>
            </a:r>
            <a:r>
              <a:rPr lang="en-US" sz="2800" dirty="0" smtClean="0">
                <a:solidFill>
                  <a:srgbClr val="FFFF00"/>
                </a:solidFill>
              </a:rPr>
              <a:t>	21,211		10,929		48.5%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4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4644"/>
            <a:ext cx="8028892" cy="1116124"/>
          </a:xfrm>
        </p:spPr>
        <p:txBody>
          <a:bodyPr/>
          <a:lstStyle/>
          <a:p>
            <a:pPr eaLnBrk="1" hangingPunct="1"/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Viitamata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artiklite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protsent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väga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tundlik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näitaja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518" y="1592796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dirty="0" smtClean="0">
                <a:solidFill>
                  <a:srgbClr val="FFFF00"/>
                </a:solidFill>
              </a:rPr>
              <a:t>       Web of Science 2013-2018 (</a:t>
            </a:r>
            <a:r>
              <a:rPr lang="en-US" sz="2800" dirty="0" err="1" smtClean="0">
                <a:solidFill>
                  <a:srgbClr val="FFFF00"/>
                </a:solidFill>
              </a:rPr>
              <a:t>november</a:t>
            </a:r>
            <a:r>
              <a:rPr lang="en-US" sz="2800" dirty="0" smtClean="0">
                <a:solidFill>
                  <a:srgbClr val="FFFF00"/>
                </a:solidFill>
              </a:rPr>
              <a:t>)			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		</a:t>
            </a:r>
            <a:r>
              <a:rPr lang="en-US" sz="2800" dirty="0" err="1" smtClean="0">
                <a:solidFill>
                  <a:srgbClr val="FFFF00"/>
                </a:solidFill>
              </a:rPr>
              <a:t>Artikleid</a:t>
            </a:r>
            <a:r>
              <a:rPr lang="en-US" sz="2800" dirty="0" smtClean="0">
                <a:solidFill>
                  <a:srgbClr val="FFFF00"/>
                </a:solidFill>
              </a:rPr>
              <a:t>		</a:t>
            </a:r>
            <a:r>
              <a:rPr lang="en-US" sz="2800" dirty="0" err="1" smtClean="0">
                <a:solidFill>
                  <a:srgbClr val="FFFF00"/>
                </a:solidFill>
              </a:rPr>
              <a:t>Viidatuid</a:t>
            </a:r>
            <a:r>
              <a:rPr lang="en-US" sz="2800" dirty="0" smtClean="0">
                <a:solidFill>
                  <a:srgbClr val="FFFF00"/>
                </a:solidFill>
              </a:rPr>
              <a:t>	       </a:t>
            </a:r>
            <a:r>
              <a:rPr lang="en-US" sz="2800" dirty="0" err="1" smtClean="0">
                <a:solidFill>
                  <a:srgbClr val="FFFF00"/>
                </a:solidFill>
              </a:rPr>
              <a:t>Mitte</a:t>
            </a:r>
            <a:r>
              <a:rPr lang="en-US" sz="2800" dirty="0" smtClean="0">
                <a:solidFill>
                  <a:srgbClr val="FFFF00"/>
                </a:solidFill>
              </a:rPr>
              <a:t>              							    </a:t>
            </a:r>
            <a:r>
              <a:rPr lang="en-US" sz="2800" dirty="0" err="1" smtClean="0">
                <a:solidFill>
                  <a:srgbClr val="FFFF00"/>
                </a:solidFill>
              </a:rPr>
              <a:t>viidatuid</a:t>
            </a:r>
            <a:r>
              <a:rPr lang="en-US" sz="2800" dirty="0" smtClean="0">
                <a:solidFill>
                  <a:srgbClr val="FFFF00"/>
                </a:solidFill>
              </a:rPr>
              <a:t>	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Eesti</a:t>
            </a: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dirty="0" smtClean="0">
                <a:solidFill>
                  <a:srgbClr val="FFFF00"/>
                </a:solidFill>
              </a:rPr>
              <a:t>	17,144		10,669		37.8%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Leedu</a:t>
            </a:r>
            <a:r>
              <a:rPr lang="en-US" sz="2800" dirty="0" smtClean="0">
                <a:solidFill>
                  <a:srgbClr val="FFFF00"/>
                </a:solidFill>
              </a:rPr>
              <a:t>	21,211		10,929		48.5%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5805264"/>
            <a:ext cx="80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See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seletab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miks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Eesti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on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maailmas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14. ja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Leedu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80.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kohal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teaduse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mõjukuselt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!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0628"/>
            <a:ext cx="8640960" cy="720079"/>
          </a:xfrm>
        </p:spPr>
        <p:txBody>
          <a:bodyPr/>
          <a:lstStyle/>
          <a:p>
            <a:pPr eaLnBrk="1" hangingPunct="1"/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Miks on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vaja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normeerida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 </a:t>
            </a:r>
            <a:r>
              <a:rPr lang="en-US" altLang="et-EE" sz="3200" b="1" dirty="0" err="1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valdkonniti</a:t>
            </a:r>
            <a:r>
              <a:rPr lang="en-US" altLang="et-EE" sz="3200" b="1" dirty="0" smtClean="0">
                <a:solidFill>
                  <a:srgbClr val="FFCC00"/>
                </a:solidFill>
                <a:latin typeface="Georgia" panose="02040502050405020303" pitchFamily="18" charset="0"/>
                <a:ea typeface="STLiti" pitchFamily="2" charset="-122"/>
              </a:rPr>
              <a:t>?</a:t>
            </a:r>
            <a:endParaRPr lang="et-EE" altLang="et-EE" sz="3200" b="1" dirty="0" smtClean="0">
              <a:solidFill>
                <a:srgbClr val="FFCC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776180"/>
              </p:ext>
            </p:extLst>
          </p:nvPr>
        </p:nvGraphicFramePr>
        <p:xfrm>
          <a:off x="1151620" y="872716"/>
          <a:ext cx="6516723" cy="53912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31236"/>
                <a:gridCol w="1171545"/>
                <a:gridCol w="1342397"/>
                <a:gridCol w="1171545"/>
              </a:tblGrid>
              <a:tr h="2477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RESEARCH FIELDS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AUTHOR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INSTITUTION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COUNTRY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ctr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AGRICULTURAL SCIENCES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BIOLOGY &amp; BIOCHEMISTRY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6,163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59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CHEMISTRY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7,594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1,635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CLINICAL MEDICINE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1,970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10,630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COMPUTER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2,997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ECONOMICS &amp; BUSINESS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ENGINEERING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ENVIRONMENT/ECOLOGY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GEOSCIENCES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5,824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IMMUNOLOGY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4,862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2,098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MATERIALS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5,325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1,011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MATHEMATICS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4,117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MICROBIOLOGY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5,165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MOLECULAR BIOLOGY &amp; GENETICS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2,380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13,251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MULTIDISCIPLINARY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2,654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NEUROSCIENCE &amp; BEHAVIOR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1,248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6,201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PHARMACOLOGY &amp; TOXICOLOGY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3,323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PHYSICS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8,863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18,279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1,770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PLANT &amp; ANIMAL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2,746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1,568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PSYCHIATRY/PSYCHOLOGY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3,984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358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SOCIAL SCIENCES, GENERAL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1,411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1,378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  <a:tr h="232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SPACE SCIENCE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5,342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33,117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818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6" marR="7136" marT="7136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335947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0FFFF"/>
                </a:solidFill>
              </a:rPr>
              <a:t>Essential Science Indicators  </a:t>
            </a:r>
            <a:r>
              <a:rPr lang="en-US" sz="1800" dirty="0" err="1" smtClean="0">
                <a:solidFill>
                  <a:srgbClr val="00FFFF"/>
                </a:solidFill>
              </a:rPr>
              <a:t>läved</a:t>
            </a:r>
            <a:r>
              <a:rPr lang="en-US" sz="1800" dirty="0" smtClean="0">
                <a:solidFill>
                  <a:srgbClr val="00FFFF"/>
                </a:solidFill>
              </a:rPr>
              <a:t> (2008-2018 </a:t>
            </a:r>
            <a:r>
              <a:rPr lang="en-US" sz="1800" dirty="0" err="1" smtClean="0">
                <a:solidFill>
                  <a:srgbClr val="00FFFF"/>
                </a:solidFill>
              </a:rPr>
              <a:t>juuni</a:t>
            </a:r>
            <a:r>
              <a:rPr lang="en-US" sz="1800" dirty="0" smtClean="0">
                <a:solidFill>
                  <a:srgbClr val="00FFFF"/>
                </a:solidFill>
              </a:rPr>
              <a:t>)</a:t>
            </a:r>
            <a:endParaRPr lang="en-US" sz="18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6673</TotalTime>
  <Words>2387</Words>
  <Application>Microsoft Office PowerPoint</Application>
  <PresentationFormat>On-screen Show (4:3)</PresentationFormat>
  <Paragraphs>1629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Georgia</vt:lpstr>
      <vt:lpstr>Impact</vt:lpstr>
      <vt:lpstr>STLiti</vt:lpstr>
      <vt:lpstr>Times New Roman</vt:lpstr>
      <vt:lpstr>Viner Hand ITC</vt:lpstr>
      <vt:lpstr>Vladimir Script</vt:lpstr>
      <vt:lpstr>Default Design</vt:lpstr>
      <vt:lpstr>PowerPoint Presentation</vt:lpstr>
      <vt:lpstr>Akadeemiline vanus</vt:lpstr>
      <vt:lpstr>Saab ka arvutada akadeemiliseks superstaariks jõudmise kiirust </vt:lpstr>
      <vt:lpstr>Akadeemilise vanuse arvutamine</vt:lpstr>
      <vt:lpstr>Küsimus akadeemilisest vanusest on laiem – see on küsimus võrreldavatest tulemustest</vt:lpstr>
      <vt:lpstr>Kõik teaduse edukuse mõõdikud on olemas ja midagi uut ei ole vaja välja mõelda!</vt:lpstr>
      <vt:lpstr>Viitamata artiklite protsent on väga tundlik näitaja</vt:lpstr>
      <vt:lpstr>Viitamata artiklite protsent on väga tundlik näitaja</vt:lpstr>
      <vt:lpstr>Miks on vaja normeerida valdkonniti?</vt:lpstr>
      <vt:lpstr>Miks on vaja normeerida valdkonniti?</vt:lpstr>
      <vt:lpstr>Vaja on normeerida ARTIKLI vanusega</vt:lpstr>
      <vt:lpstr>Vaja on normeerida ARTIKLI vanusega</vt:lpstr>
      <vt:lpstr>Vaja on normeerida ARTIKLI vanusega</vt:lpstr>
      <vt:lpstr>Vaja on normeerida ARTIKLI vanusega</vt:lpstr>
      <vt:lpstr>Viimase 10 aasta ja 6 kuuga jõudis 426 Eesti tööd 1% viidatavuse tippu</vt:lpstr>
      <vt:lpstr>Viimase 10 aasta ja 6 kuuga jõudis 426 Eesti autori tööd 1% viidatavuse tippu</vt:lpstr>
      <vt:lpstr>Akadeemilist kapitali on mõistlik normeerida lisaks valdkonnale ka akadeemilise vanusega</vt:lpstr>
      <vt:lpstr>Mari Moora on üks 16-st Eesti teadlasest, kes kuulub maailma 6000 teadlasest kuuluvasse eliiti </vt:lpstr>
      <vt:lpstr>Loomulikult kuulub Mari Moora ka 1% enim viidatud autorite hulka korraga kahes valdkonnas</vt:lpstr>
      <vt:lpstr>Kuidas aga hinnata neid, kes pole ületanud 1% läve kõnelemata “geeniuste” nimekirja jõudmisest?</vt:lpstr>
      <vt:lpstr>Tiit Tammaru (tööd 2008-2018)</vt:lpstr>
      <vt:lpstr>Tulemusi saab võrrelda maailma või Eesti keskmise tasemega</vt:lpstr>
      <vt:lpstr>Paljudes valdkondades on Eesti tase maailma omast kõrgem</vt:lpstr>
      <vt:lpstr>Eesti teadus on mõjukuselt  maailma 12. riik</vt:lpstr>
      <vt:lpstr>Mida teha humanitaariaga?</vt:lpstr>
      <vt:lpstr>Akadeemilise vanuse või teadusliku edukuse mõõtmine ei ole Eesti teaduse probleem!</vt:lpstr>
      <vt:lpstr>Akadeemilise vanuse või teadusliku edukuse mõõtmine ei ole Eesti teaduse probleem!</vt:lpstr>
      <vt:lpstr>Suur tänu  tähelepanu eest!</vt:lpstr>
      <vt:lpstr>.</vt:lpstr>
    </vt:vector>
  </TitlesOfParts>
  <Company>University of Tartu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Eesti teadus 2005</dc:title>
  <dc:creator>Jüri Allik</dc:creator>
  <cp:lastModifiedBy>Siret Rutiku</cp:lastModifiedBy>
  <cp:revision>291</cp:revision>
  <dcterms:created xsi:type="dcterms:W3CDTF">2005-03-13T13:45:34Z</dcterms:created>
  <dcterms:modified xsi:type="dcterms:W3CDTF">2018-11-15T06:50:46Z</dcterms:modified>
</cp:coreProperties>
</file>