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88" r:id="rId3"/>
    <p:sldId id="290" r:id="rId4"/>
    <p:sldId id="289" r:id="rId5"/>
    <p:sldId id="284" r:id="rId6"/>
    <p:sldId id="278" r:id="rId7"/>
    <p:sldId id="287" r:id="rId8"/>
    <p:sldId id="283" r:id="rId9"/>
    <p:sldId id="286" r:id="rId10"/>
    <p:sldId id="28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ne Valk" initials="AV" lastIdx="9" clrIdx="0">
    <p:extLst>
      <p:ext uri="{19B8F6BF-5375-455C-9EA6-DF929625EA0E}">
        <p15:presenceInfo xmlns:p15="http://schemas.microsoft.com/office/powerpoint/2012/main" userId="S-1-5-21-2009196460-3307222142-1538888278-1410" providerId="AD"/>
      </p:ext>
    </p:extLst>
  </p:cmAuthor>
  <p:cmAuthor id="2" name="Riina Koolmeister" initials="RK" lastIdx="1" clrIdx="1">
    <p:extLst>
      <p:ext uri="{19B8F6BF-5375-455C-9EA6-DF929625EA0E}">
        <p15:presenceInfo xmlns:p15="http://schemas.microsoft.com/office/powerpoint/2012/main" userId="S-1-5-21-2009196460-3307222142-1538888278-13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3044"/>
    <a:srgbClr val="B03326"/>
    <a:srgbClr val="20B2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57110" autoAdjust="0"/>
  </p:normalViewPr>
  <p:slideViewPr>
    <p:cSldViewPr snapToGrid="0">
      <p:cViewPr varScale="1">
        <p:scale>
          <a:sx n="66" d="100"/>
          <a:sy n="66" d="100"/>
        </p:scale>
        <p:origin x="23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DFF8A6-0DBA-4AB5-B77F-BEE8ACB2803E}" type="doc">
      <dgm:prSet loTypeId="urn:microsoft.com/office/officeart/2005/8/layout/hProcess9" loCatId="process" qsTypeId="urn:microsoft.com/office/officeart/2005/8/quickstyle/simple1" qsCatId="simple" csTypeId="urn:microsoft.com/office/officeart/2005/8/colors/accent1_2" csCatId="accent1" phldr="1"/>
      <dgm:spPr/>
    </dgm:pt>
    <dgm:pt modelId="{586AC542-7A29-413B-BBC5-0362F4B8EDDF}">
      <dgm:prSet phldrT="[Tekst]"/>
      <dgm:spPr>
        <a:solidFill>
          <a:srgbClr val="20B2A1"/>
        </a:solidFill>
      </dgm:spPr>
      <dgm:t>
        <a:bodyPr/>
        <a:lstStyle/>
        <a:p>
          <a:pPr>
            <a:spcAft>
              <a:spcPct val="35000"/>
            </a:spcAft>
          </a:pPr>
          <a:r>
            <a:rPr lang="et-EE" b="1" dirty="0"/>
            <a:t>Etapp 1:</a:t>
          </a:r>
        </a:p>
        <a:p>
          <a:pPr>
            <a:spcAft>
              <a:spcPts val="600"/>
            </a:spcAft>
          </a:pPr>
          <a:r>
            <a:rPr lang="et-EE" b="1" dirty="0"/>
            <a:t> visioon</a:t>
          </a:r>
        </a:p>
        <a:p>
          <a:pPr>
            <a:spcAft>
              <a:spcPts val="600"/>
            </a:spcAft>
          </a:pPr>
          <a:r>
            <a:rPr lang="et-EE" b="1" dirty="0"/>
            <a:t>2018 sügis </a:t>
          </a:r>
        </a:p>
        <a:p>
          <a:pPr>
            <a:spcAft>
              <a:spcPts val="600"/>
            </a:spcAft>
          </a:pPr>
          <a:r>
            <a:rPr lang="et-EE" b="1" dirty="0"/>
            <a:t>2019. a algus</a:t>
          </a:r>
        </a:p>
        <a:p>
          <a:pPr>
            <a:spcAft>
              <a:spcPct val="35000"/>
            </a:spcAft>
          </a:pPr>
          <a:r>
            <a:rPr lang="et-EE" i="1" u="sng" dirty="0"/>
            <a:t>EKSPERTRÜHMAD</a:t>
          </a:r>
        </a:p>
      </dgm:t>
    </dgm:pt>
    <dgm:pt modelId="{F46C4031-2008-4E20-A8E8-50755EF34A85}" type="parTrans" cxnId="{2517AA0C-C4F1-4CFD-A727-9B61390A6FC6}">
      <dgm:prSet/>
      <dgm:spPr/>
      <dgm:t>
        <a:bodyPr/>
        <a:lstStyle/>
        <a:p>
          <a:endParaRPr lang="et-EE"/>
        </a:p>
      </dgm:t>
    </dgm:pt>
    <dgm:pt modelId="{E44AAC10-9360-420A-9E44-225BF881FAB1}" type="sibTrans" cxnId="{2517AA0C-C4F1-4CFD-A727-9B61390A6FC6}">
      <dgm:prSet/>
      <dgm:spPr/>
      <dgm:t>
        <a:bodyPr/>
        <a:lstStyle/>
        <a:p>
          <a:endParaRPr lang="et-EE"/>
        </a:p>
      </dgm:t>
    </dgm:pt>
    <dgm:pt modelId="{C0218689-AD39-4C0E-9434-E7F06AB418B6}">
      <dgm:prSet phldrT="[Tekst]" custT="1"/>
      <dgm:spPr>
        <a:solidFill>
          <a:srgbClr val="A63044"/>
        </a:solidFill>
      </dgm:spPr>
      <dgm:t>
        <a:bodyPr/>
        <a:lstStyle/>
        <a:p>
          <a:r>
            <a:rPr lang="et-EE" sz="2000" b="1" dirty="0"/>
            <a:t>Etapp 2:  </a:t>
          </a:r>
        </a:p>
        <a:p>
          <a:r>
            <a:rPr lang="et-EE" sz="2000" b="1" dirty="0"/>
            <a:t>strateegia eelnõu </a:t>
          </a:r>
          <a:br>
            <a:rPr lang="et-EE" sz="2000" b="1" dirty="0"/>
          </a:br>
          <a:r>
            <a:rPr lang="et-EE" sz="2000" b="1" dirty="0"/>
            <a:t>2019. a lõpuks; programmide koostamine kuni 2020 II pool</a:t>
          </a:r>
        </a:p>
        <a:p>
          <a:r>
            <a:rPr lang="et-EE" sz="2000" b="1" i="1" u="sng" dirty="0"/>
            <a:t>TÖÖRÜHMAD</a:t>
          </a:r>
          <a:endParaRPr lang="et-EE" sz="2000" i="1" u="sng" dirty="0"/>
        </a:p>
      </dgm:t>
    </dgm:pt>
    <dgm:pt modelId="{72EC79DF-05ED-491B-A5F1-7E3FF672F3F3}" type="parTrans" cxnId="{D4C05C59-A7F3-4C17-8C74-D981F6565071}">
      <dgm:prSet/>
      <dgm:spPr/>
      <dgm:t>
        <a:bodyPr/>
        <a:lstStyle/>
        <a:p>
          <a:endParaRPr lang="et-EE"/>
        </a:p>
      </dgm:t>
    </dgm:pt>
    <dgm:pt modelId="{3F5A18FC-AB5C-49B8-B62E-35DC62709639}" type="sibTrans" cxnId="{D4C05C59-A7F3-4C17-8C74-D981F6565071}">
      <dgm:prSet/>
      <dgm:spPr/>
      <dgm:t>
        <a:bodyPr/>
        <a:lstStyle/>
        <a:p>
          <a:endParaRPr lang="et-EE"/>
        </a:p>
      </dgm:t>
    </dgm:pt>
    <dgm:pt modelId="{6D2A8E89-1DFA-46E8-A65B-13B5899B3347}">
      <dgm:prSet phldrT="[Tekst]" custT="1"/>
      <dgm:spPr/>
      <dgm:t>
        <a:bodyPr/>
        <a:lstStyle/>
        <a:p>
          <a:r>
            <a:rPr lang="et-EE" sz="2000" b="1" dirty="0"/>
            <a:t>Etapp 3:</a:t>
          </a:r>
        </a:p>
        <a:p>
          <a:r>
            <a:rPr lang="et-EE" sz="2000" b="1" dirty="0"/>
            <a:t> eelhindamine ja valikute analüüs 2019 - 2020. a I pool</a:t>
          </a:r>
        </a:p>
      </dgm:t>
    </dgm:pt>
    <dgm:pt modelId="{C7372C8C-267B-455D-9292-34A81DF6C52C}" type="parTrans" cxnId="{6972CB10-28CE-4796-92BD-2577B4C536E1}">
      <dgm:prSet/>
      <dgm:spPr/>
      <dgm:t>
        <a:bodyPr/>
        <a:lstStyle/>
        <a:p>
          <a:endParaRPr lang="et-EE"/>
        </a:p>
      </dgm:t>
    </dgm:pt>
    <dgm:pt modelId="{4811BA15-2B1A-4071-8463-3CFC8890E9DC}" type="sibTrans" cxnId="{6972CB10-28CE-4796-92BD-2577B4C536E1}">
      <dgm:prSet/>
      <dgm:spPr/>
      <dgm:t>
        <a:bodyPr/>
        <a:lstStyle/>
        <a:p>
          <a:endParaRPr lang="et-EE"/>
        </a:p>
      </dgm:t>
    </dgm:pt>
    <dgm:pt modelId="{C1A2BC70-1465-47CE-9406-C538B78A5E99}">
      <dgm:prSet phldrT="[Tekst]"/>
      <dgm:spPr>
        <a:solidFill>
          <a:schemeClr val="accent3">
            <a:lumMod val="75000"/>
          </a:schemeClr>
        </a:solidFill>
      </dgm:spPr>
      <dgm:t>
        <a:bodyPr/>
        <a:lstStyle/>
        <a:p>
          <a:r>
            <a:rPr lang="et-EE" b="1" dirty="0"/>
            <a:t>Etapp 4:</a:t>
          </a:r>
        </a:p>
        <a:p>
          <a:r>
            <a:rPr lang="et-EE" b="1" dirty="0"/>
            <a:t>e</a:t>
          </a:r>
          <a:r>
            <a:rPr lang="et-EE" b="1" dirty="0">
              <a:solidFill>
                <a:srgbClr val="FF0000"/>
              </a:solidFill>
            </a:rPr>
            <a:t>l</a:t>
          </a:r>
          <a:r>
            <a:rPr lang="et-EE" b="1" dirty="0"/>
            <a:t>luviimine ja juhtimissüsteem, 2022. a algus </a:t>
          </a:r>
          <a:endParaRPr lang="et-EE" dirty="0"/>
        </a:p>
      </dgm:t>
    </dgm:pt>
    <dgm:pt modelId="{52C73500-7C15-4B75-8110-E2BA0FBB1A7D}" type="parTrans" cxnId="{F08CF826-8B39-4DA1-B066-E2A3F958D4F1}">
      <dgm:prSet/>
      <dgm:spPr/>
      <dgm:t>
        <a:bodyPr/>
        <a:lstStyle/>
        <a:p>
          <a:endParaRPr lang="et-EE"/>
        </a:p>
      </dgm:t>
    </dgm:pt>
    <dgm:pt modelId="{4512C98B-B078-4013-9124-638FC6B61C4F}" type="sibTrans" cxnId="{F08CF826-8B39-4DA1-B066-E2A3F958D4F1}">
      <dgm:prSet/>
      <dgm:spPr/>
      <dgm:t>
        <a:bodyPr/>
        <a:lstStyle/>
        <a:p>
          <a:endParaRPr lang="et-EE"/>
        </a:p>
      </dgm:t>
    </dgm:pt>
    <dgm:pt modelId="{6CC8B2C0-879F-402C-A01B-A0CBCFBA3CF6}">
      <dgm:prSet phldrT="[Tekst]" custT="1"/>
      <dgm:spPr>
        <a:solidFill>
          <a:schemeClr val="accent4">
            <a:lumMod val="60000"/>
            <a:lumOff val="40000"/>
          </a:schemeClr>
        </a:solidFill>
      </dgm:spPr>
      <dgm:t>
        <a:bodyPr/>
        <a:lstStyle/>
        <a:p>
          <a:r>
            <a:rPr lang="et-EE" sz="2000" b="1" dirty="0"/>
            <a:t>Etapp 0:  </a:t>
          </a:r>
        </a:p>
        <a:p>
          <a:r>
            <a:rPr lang="et-EE" sz="2000" b="1" dirty="0"/>
            <a:t>Ideede korje suvi-sügis 2018</a:t>
          </a:r>
        </a:p>
      </dgm:t>
    </dgm:pt>
    <dgm:pt modelId="{B9C399D7-FC8D-4865-83D9-C03ACE0EF32C}" type="parTrans" cxnId="{F4D5CC6F-2875-4CFE-8372-4C28A88B68D7}">
      <dgm:prSet/>
      <dgm:spPr/>
      <dgm:t>
        <a:bodyPr/>
        <a:lstStyle/>
        <a:p>
          <a:endParaRPr lang="et-EE"/>
        </a:p>
      </dgm:t>
    </dgm:pt>
    <dgm:pt modelId="{D2036300-983B-4523-850D-A6EB92EF5FB9}" type="sibTrans" cxnId="{F4D5CC6F-2875-4CFE-8372-4C28A88B68D7}">
      <dgm:prSet/>
      <dgm:spPr/>
      <dgm:t>
        <a:bodyPr/>
        <a:lstStyle/>
        <a:p>
          <a:endParaRPr lang="et-EE"/>
        </a:p>
      </dgm:t>
    </dgm:pt>
    <dgm:pt modelId="{F469D786-11FA-4817-9E38-F882184D6F8A}" type="pres">
      <dgm:prSet presAssocID="{74DFF8A6-0DBA-4AB5-B77F-BEE8ACB2803E}" presName="CompostProcess" presStyleCnt="0">
        <dgm:presLayoutVars>
          <dgm:dir/>
          <dgm:resizeHandles val="exact"/>
        </dgm:presLayoutVars>
      </dgm:prSet>
      <dgm:spPr/>
    </dgm:pt>
    <dgm:pt modelId="{A453F843-2F60-4706-8289-20E3B3E1731E}" type="pres">
      <dgm:prSet presAssocID="{74DFF8A6-0DBA-4AB5-B77F-BEE8ACB2803E}" presName="arrow" presStyleLbl="bgShp" presStyleIdx="0" presStyleCnt="1" custScaleX="117447" custLinFactNeighborX="100" custLinFactNeighborY="1125"/>
      <dgm:spPr/>
    </dgm:pt>
    <dgm:pt modelId="{0CC3D6EA-6972-4E5B-8180-E2F77D24782F}" type="pres">
      <dgm:prSet presAssocID="{74DFF8A6-0DBA-4AB5-B77F-BEE8ACB2803E}" presName="linearProcess" presStyleCnt="0"/>
      <dgm:spPr/>
    </dgm:pt>
    <dgm:pt modelId="{53F86806-330C-48C1-B450-D1CA16D3388B}" type="pres">
      <dgm:prSet presAssocID="{6CC8B2C0-879F-402C-A01B-A0CBCFBA3CF6}" presName="textNode" presStyleLbl="node1" presStyleIdx="0" presStyleCnt="5" custScaleX="83821" custScaleY="106904" custLinFactNeighborX="42742" custLinFactNeighborY="-1014">
        <dgm:presLayoutVars>
          <dgm:bulletEnabled val="1"/>
        </dgm:presLayoutVars>
      </dgm:prSet>
      <dgm:spPr/>
      <dgm:t>
        <a:bodyPr/>
        <a:lstStyle/>
        <a:p>
          <a:endParaRPr lang="et-EE"/>
        </a:p>
      </dgm:t>
    </dgm:pt>
    <dgm:pt modelId="{F2BB6F98-664C-4C62-AD2C-A6A7BF22AAF7}" type="pres">
      <dgm:prSet presAssocID="{D2036300-983B-4523-850D-A6EB92EF5FB9}" presName="sibTrans" presStyleCnt="0"/>
      <dgm:spPr/>
    </dgm:pt>
    <dgm:pt modelId="{BEBDBDC4-2672-4E88-BC2C-CFBE9D962E7C}" type="pres">
      <dgm:prSet presAssocID="{586AC542-7A29-413B-BBC5-0362F4B8EDDF}" presName="textNode" presStyleLbl="node1" presStyleIdx="1" presStyleCnt="5" custScaleX="87686" custScaleY="109418" custLinFactNeighborX="15546" custLinFactNeighborY="-2244">
        <dgm:presLayoutVars>
          <dgm:bulletEnabled val="1"/>
        </dgm:presLayoutVars>
      </dgm:prSet>
      <dgm:spPr/>
      <dgm:t>
        <a:bodyPr/>
        <a:lstStyle/>
        <a:p>
          <a:endParaRPr lang="et-EE"/>
        </a:p>
      </dgm:t>
    </dgm:pt>
    <dgm:pt modelId="{B152E13F-9D3D-40A4-A840-81714BA9CB02}" type="pres">
      <dgm:prSet presAssocID="{E44AAC10-9360-420A-9E44-225BF881FAB1}" presName="sibTrans" presStyleCnt="0"/>
      <dgm:spPr/>
    </dgm:pt>
    <dgm:pt modelId="{55A9647E-4272-4C17-B80F-4C02CC53E251}" type="pres">
      <dgm:prSet presAssocID="{C0218689-AD39-4C0E-9434-E7F06AB418B6}" presName="textNode" presStyleLbl="node1" presStyleIdx="2" presStyleCnt="5" custScaleX="91953" custScaleY="111094" custLinFactNeighborX="-38047" custLinFactNeighborY="-703">
        <dgm:presLayoutVars>
          <dgm:bulletEnabled val="1"/>
        </dgm:presLayoutVars>
      </dgm:prSet>
      <dgm:spPr/>
      <dgm:t>
        <a:bodyPr/>
        <a:lstStyle/>
        <a:p>
          <a:endParaRPr lang="et-EE"/>
        </a:p>
      </dgm:t>
    </dgm:pt>
    <dgm:pt modelId="{296F6B41-2C72-4D7D-9093-E4ABFEA69D4A}" type="pres">
      <dgm:prSet presAssocID="{3F5A18FC-AB5C-49B8-B62E-35DC62709639}" presName="sibTrans" presStyleCnt="0"/>
      <dgm:spPr/>
    </dgm:pt>
    <dgm:pt modelId="{71F788D0-B3AA-41FC-A46B-2F917B6C3AB1}" type="pres">
      <dgm:prSet presAssocID="{6D2A8E89-1DFA-46E8-A65B-13B5899B3347}" presName="textNode" presStyleLbl="node1" presStyleIdx="3" presStyleCnt="5" custScaleX="89083" custScaleY="109401" custLinFactNeighborX="-96051" custLinFactNeighborY="-560">
        <dgm:presLayoutVars>
          <dgm:bulletEnabled val="1"/>
        </dgm:presLayoutVars>
      </dgm:prSet>
      <dgm:spPr/>
      <dgm:t>
        <a:bodyPr/>
        <a:lstStyle/>
        <a:p>
          <a:endParaRPr lang="et-EE"/>
        </a:p>
      </dgm:t>
    </dgm:pt>
    <dgm:pt modelId="{0DB3D43C-6576-4958-A27E-3B9AD7361380}" type="pres">
      <dgm:prSet presAssocID="{4811BA15-2B1A-4071-8463-3CFC8890E9DC}" presName="sibTrans" presStyleCnt="0"/>
      <dgm:spPr/>
    </dgm:pt>
    <dgm:pt modelId="{E93B1B44-6E01-426E-8982-DC5C89C0EC31}" type="pres">
      <dgm:prSet presAssocID="{C1A2BC70-1465-47CE-9406-C538B78A5E99}" presName="textNode" presStyleLbl="node1" presStyleIdx="4" presStyleCnt="5" custScaleX="87215" custScaleY="108282" custLinFactX="-2298" custLinFactNeighborX="-100000" custLinFactNeighborY="-2110">
        <dgm:presLayoutVars>
          <dgm:bulletEnabled val="1"/>
        </dgm:presLayoutVars>
      </dgm:prSet>
      <dgm:spPr/>
      <dgm:t>
        <a:bodyPr/>
        <a:lstStyle/>
        <a:p>
          <a:endParaRPr lang="et-EE"/>
        </a:p>
      </dgm:t>
    </dgm:pt>
  </dgm:ptLst>
  <dgm:cxnLst>
    <dgm:cxn modelId="{6972CB10-28CE-4796-92BD-2577B4C536E1}" srcId="{74DFF8A6-0DBA-4AB5-B77F-BEE8ACB2803E}" destId="{6D2A8E89-1DFA-46E8-A65B-13B5899B3347}" srcOrd="3" destOrd="0" parTransId="{C7372C8C-267B-455D-9292-34A81DF6C52C}" sibTransId="{4811BA15-2B1A-4071-8463-3CFC8890E9DC}"/>
    <dgm:cxn modelId="{D4C05C59-A7F3-4C17-8C74-D981F6565071}" srcId="{74DFF8A6-0DBA-4AB5-B77F-BEE8ACB2803E}" destId="{C0218689-AD39-4C0E-9434-E7F06AB418B6}" srcOrd="2" destOrd="0" parTransId="{72EC79DF-05ED-491B-A5F1-7E3FF672F3F3}" sibTransId="{3F5A18FC-AB5C-49B8-B62E-35DC62709639}"/>
    <dgm:cxn modelId="{C6A80348-3912-4667-97A0-9BDE6BBB7F83}" type="presOf" srcId="{6D2A8E89-1DFA-46E8-A65B-13B5899B3347}" destId="{71F788D0-B3AA-41FC-A46B-2F917B6C3AB1}" srcOrd="0" destOrd="0" presId="urn:microsoft.com/office/officeart/2005/8/layout/hProcess9"/>
    <dgm:cxn modelId="{83B9A5B6-B040-4B4B-9714-7EB2B93D4D5B}" type="presOf" srcId="{6CC8B2C0-879F-402C-A01B-A0CBCFBA3CF6}" destId="{53F86806-330C-48C1-B450-D1CA16D3388B}" srcOrd="0" destOrd="0" presId="urn:microsoft.com/office/officeart/2005/8/layout/hProcess9"/>
    <dgm:cxn modelId="{B257BD63-C6E2-407F-BBAD-5BEE60712DDA}" type="presOf" srcId="{C1A2BC70-1465-47CE-9406-C538B78A5E99}" destId="{E93B1B44-6E01-426E-8982-DC5C89C0EC31}" srcOrd="0" destOrd="0" presId="urn:microsoft.com/office/officeart/2005/8/layout/hProcess9"/>
    <dgm:cxn modelId="{F4D5CC6F-2875-4CFE-8372-4C28A88B68D7}" srcId="{74DFF8A6-0DBA-4AB5-B77F-BEE8ACB2803E}" destId="{6CC8B2C0-879F-402C-A01B-A0CBCFBA3CF6}" srcOrd="0" destOrd="0" parTransId="{B9C399D7-FC8D-4865-83D9-C03ACE0EF32C}" sibTransId="{D2036300-983B-4523-850D-A6EB92EF5FB9}"/>
    <dgm:cxn modelId="{2517AA0C-C4F1-4CFD-A727-9B61390A6FC6}" srcId="{74DFF8A6-0DBA-4AB5-B77F-BEE8ACB2803E}" destId="{586AC542-7A29-413B-BBC5-0362F4B8EDDF}" srcOrd="1" destOrd="0" parTransId="{F46C4031-2008-4E20-A8E8-50755EF34A85}" sibTransId="{E44AAC10-9360-420A-9E44-225BF881FAB1}"/>
    <dgm:cxn modelId="{E76E07CC-70B5-4AB9-BF2E-B15E24E5CA63}" type="presOf" srcId="{C0218689-AD39-4C0E-9434-E7F06AB418B6}" destId="{55A9647E-4272-4C17-B80F-4C02CC53E251}" srcOrd="0" destOrd="0" presId="urn:microsoft.com/office/officeart/2005/8/layout/hProcess9"/>
    <dgm:cxn modelId="{CDA83014-EAD0-4C74-9C54-65858D710376}" type="presOf" srcId="{74DFF8A6-0DBA-4AB5-B77F-BEE8ACB2803E}" destId="{F469D786-11FA-4817-9E38-F882184D6F8A}" srcOrd="0" destOrd="0" presId="urn:microsoft.com/office/officeart/2005/8/layout/hProcess9"/>
    <dgm:cxn modelId="{F08CF826-8B39-4DA1-B066-E2A3F958D4F1}" srcId="{74DFF8A6-0DBA-4AB5-B77F-BEE8ACB2803E}" destId="{C1A2BC70-1465-47CE-9406-C538B78A5E99}" srcOrd="4" destOrd="0" parTransId="{52C73500-7C15-4B75-8110-E2BA0FBB1A7D}" sibTransId="{4512C98B-B078-4013-9124-638FC6B61C4F}"/>
    <dgm:cxn modelId="{DADA2653-B8F7-471C-AF0D-64BEBDDFFA8C}" type="presOf" srcId="{586AC542-7A29-413B-BBC5-0362F4B8EDDF}" destId="{BEBDBDC4-2672-4E88-BC2C-CFBE9D962E7C}" srcOrd="0" destOrd="0" presId="urn:microsoft.com/office/officeart/2005/8/layout/hProcess9"/>
    <dgm:cxn modelId="{691C52A1-A94B-43AB-9427-AE58C2924119}" type="presParOf" srcId="{F469D786-11FA-4817-9E38-F882184D6F8A}" destId="{A453F843-2F60-4706-8289-20E3B3E1731E}" srcOrd="0" destOrd="0" presId="urn:microsoft.com/office/officeart/2005/8/layout/hProcess9"/>
    <dgm:cxn modelId="{8C59E2D0-5C38-4ECD-9FDD-C1E2F402D2E0}" type="presParOf" srcId="{F469D786-11FA-4817-9E38-F882184D6F8A}" destId="{0CC3D6EA-6972-4E5B-8180-E2F77D24782F}" srcOrd="1" destOrd="0" presId="urn:microsoft.com/office/officeart/2005/8/layout/hProcess9"/>
    <dgm:cxn modelId="{707FC178-4261-435E-A117-D4AF358D89EB}" type="presParOf" srcId="{0CC3D6EA-6972-4E5B-8180-E2F77D24782F}" destId="{53F86806-330C-48C1-B450-D1CA16D3388B}" srcOrd="0" destOrd="0" presId="urn:microsoft.com/office/officeart/2005/8/layout/hProcess9"/>
    <dgm:cxn modelId="{2B552177-D4A4-4836-BDE1-4AB5B1F38868}" type="presParOf" srcId="{0CC3D6EA-6972-4E5B-8180-E2F77D24782F}" destId="{F2BB6F98-664C-4C62-AD2C-A6A7BF22AAF7}" srcOrd="1" destOrd="0" presId="urn:microsoft.com/office/officeart/2005/8/layout/hProcess9"/>
    <dgm:cxn modelId="{F46EBD4C-4F73-4D7E-A5D2-7A77E200E273}" type="presParOf" srcId="{0CC3D6EA-6972-4E5B-8180-E2F77D24782F}" destId="{BEBDBDC4-2672-4E88-BC2C-CFBE9D962E7C}" srcOrd="2" destOrd="0" presId="urn:microsoft.com/office/officeart/2005/8/layout/hProcess9"/>
    <dgm:cxn modelId="{5C98A3D5-186E-4153-9A33-9C8D3B816EEB}" type="presParOf" srcId="{0CC3D6EA-6972-4E5B-8180-E2F77D24782F}" destId="{B152E13F-9D3D-40A4-A840-81714BA9CB02}" srcOrd="3" destOrd="0" presId="urn:microsoft.com/office/officeart/2005/8/layout/hProcess9"/>
    <dgm:cxn modelId="{A2FC3646-78D4-4E82-B8CC-0BA21263A0C6}" type="presParOf" srcId="{0CC3D6EA-6972-4E5B-8180-E2F77D24782F}" destId="{55A9647E-4272-4C17-B80F-4C02CC53E251}" srcOrd="4" destOrd="0" presId="urn:microsoft.com/office/officeart/2005/8/layout/hProcess9"/>
    <dgm:cxn modelId="{3D47BE09-33DD-4A6F-BEEB-D7F8FB20A7A6}" type="presParOf" srcId="{0CC3D6EA-6972-4E5B-8180-E2F77D24782F}" destId="{296F6B41-2C72-4D7D-9093-E4ABFEA69D4A}" srcOrd="5" destOrd="0" presId="urn:microsoft.com/office/officeart/2005/8/layout/hProcess9"/>
    <dgm:cxn modelId="{186271E5-95AF-4324-BC7C-6EBEDC29D5A0}" type="presParOf" srcId="{0CC3D6EA-6972-4E5B-8180-E2F77D24782F}" destId="{71F788D0-B3AA-41FC-A46B-2F917B6C3AB1}" srcOrd="6" destOrd="0" presId="urn:microsoft.com/office/officeart/2005/8/layout/hProcess9"/>
    <dgm:cxn modelId="{69C935C3-F947-45DA-B499-5D19835AC7E3}" type="presParOf" srcId="{0CC3D6EA-6972-4E5B-8180-E2F77D24782F}" destId="{0DB3D43C-6576-4958-A27E-3B9AD7361380}" srcOrd="7" destOrd="0" presId="urn:microsoft.com/office/officeart/2005/8/layout/hProcess9"/>
    <dgm:cxn modelId="{6A098D6F-41B6-4AB5-8E21-954E71598D96}" type="presParOf" srcId="{0CC3D6EA-6972-4E5B-8180-E2F77D24782F}" destId="{E93B1B44-6E01-426E-8982-DC5C89C0EC31}"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3F843-2F60-4706-8289-20E3B3E1731E}">
      <dsp:nvSpPr>
        <dsp:cNvPr id="0" name=""/>
        <dsp:cNvSpPr/>
      </dsp:nvSpPr>
      <dsp:spPr>
        <a:xfrm>
          <a:off x="20358" y="0"/>
          <a:ext cx="11953198"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F86806-330C-48C1-B450-D1CA16D3388B}">
      <dsp:nvSpPr>
        <dsp:cNvPr id="0" name=""/>
        <dsp:cNvSpPr/>
      </dsp:nvSpPr>
      <dsp:spPr>
        <a:xfrm>
          <a:off x="89224" y="1528801"/>
          <a:ext cx="2128464" cy="2317108"/>
        </a:xfrm>
        <a:prstGeom prst="round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t-EE" sz="2000" b="1" kern="1200" dirty="0"/>
            <a:t>Etapp 0:  </a:t>
          </a:r>
        </a:p>
        <a:p>
          <a:pPr lvl="0" algn="ctr" defTabSz="889000">
            <a:lnSpc>
              <a:spcPct val="90000"/>
            </a:lnSpc>
            <a:spcBef>
              <a:spcPct val="0"/>
            </a:spcBef>
            <a:spcAft>
              <a:spcPct val="35000"/>
            </a:spcAft>
          </a:pPr>
          <a:r>
            <a:rPr lang="et-EE" sz="2000" b="1" kern="1200" dirty="0"/>
            <a:t>Ideede korje suvi-sügis 2018</a:t>
          </a:r>
        </a:p>
      </dsp:txBody>
      <dsp:txXfrm>
        <a:off x="193127" y="1632704"/>
        <a:ext cx="1920658" cy="2109302"/>
      </dsp:txXfrm>
    </dsp:sp>
    <dsp:sp modelId="{BEBDBDC4-2672-4E88-BC2C-CFBE9D962E7C}">
      <dsp:nvSpPr>
        <dsp:cNvPr id="0" name=""/>
        <dsp:cNvSpPr/>
      </dsp:nvSpPr>
      <dsp:spPr>
        <a:xfrm>
          <a:off x="2363138" y="1474896"/>
          <a:ext cx="2226608" cy="2371598"/>
        </a:xfrm>
        <a:prstGeom prst="roundRect">
          <a:avLst/>
        </a:prstGeom>
        <a:solidFill>
          <a:srgbClr val="20B2A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t-EE" sz="1900" b="1" kern="1200" dirty="0"/>
            <a:t>Etapp 1:</a:t>
          </a:r>
        </a:p>
        <a:p>
          <a:pPr lvl="0" algn="ctr" defTabSz="844550">
            <a:lnSpc>
              <a:spcPct val="90000"/>
            </a:lnSpc>
            <a:spcBef>
              <a:spcPct val="0"/>
            </a:spcBef>
            <a:spcAft>
              <a:spcPts val="600"/>
            </a:spcAft>
          </a:pPr>
          <a:r>
            <a:rPr lang="et-EE" sz="1900" b="1" kern="1200" dirty="0"/>
            <a:t> visioon</a:t>
          </a:r>
        </a:p>
        <a:p>
          <a:pPr lvl="0" algn="ctr" defTabSz="844550">
            <a:lnSpc>
              <a:spcPct val="90000"/>
            </a:lnSpc>
            <a:spcBef>
              <a:spcPct val="0"/>
            </a:spcBef>
            <a:spcAft>
              <a:spcPts val="600"/>
            </a:spcAft>
          </a:pPr>
          <a:r>
            <a:rPr lang="et-EE" sz="1900" b="1" kern="1200" dirty="0"/>
            <a:t>2018 sügis </a:t>
          </a:r>
        </a:p>
        <a:p>
          <a:pPr lvl="0" algn="ctr" defTabSz="844550">
            <a:lnSpc>
              <a:spcPct val="90000"/>
            </a:lnSpc>
            <a:spcBef>
              <a:spcPct val="0"/>
            </a:spcBef>
            <a:spcAft>
              <a:spcPts val="600"/>
            </a:spcAft>
          </a:pPr>
          <a:r>
            <a:rPr lang="et-EE" sz="1900" b="1" kern="1200" dirty="0"/>
            <a:t>2019. a algus</a:t>
          </a:r>
        </a:p>
        <a:p>
          <a:pPr lvl="0" algn="ctr" defTabSz="844550">
            <a:lnSpc>
              <a:spcPct val="90000"/>
            </a:lnSpc>
            <a:spcBef>
              <a:spcPct val="0"/>
            </a:spcBef>
            <a:spcAft>
              <a:spcPct val="35000"/>
            </a:spcAft>
          </a:pPr>
          <a:r>
            <a:rPr lang="et-EE" sz="1900" i="1" u="sng" kern="1200" dirty="0"/>
            <a:t>EKSPERTRÜHMAD</a:t>
          </a:r>
        </a:p>
      </dsp:txBody>
      <dsp:txXfrm>
        <a:off x="2471832" y="1583590"/>
        <a:ext cx="2009220" cy="2154210"/>
      </dsp:txXfrm>
    </dsp:sp>
    <dsp:sp modelId="{55A9647E-4272-4C17-B80F-4C02CC53E251}">
      <dsp:nvSpPr>
        <dsp:cNvPr id="0" name=""/>
        <dsp:cNvSpPr/>
      </dsp:nvSpPr>
      <dsp:spPr>
        <a:xfrm>
          <a:off x="4682459" y="1490133"/>
          <a:ext cx="2334959" cy="2407925"/>
        </a:xfrm>
        <a:prstGeom prst="roundRect">
          <a:avLst/>
        </a:prstGeom>
        <a:solidFill>
          <a:srgbClr val="A6304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t-EE" sz="2000" b="1" kern="1200" dirty="0"/>
            <a:t>Etapp 2:  </a:t>
          </a:r>
        </a:p>
        <a:p>
          <a:pPr lvl="0" algn="ctr" defTabSz="889000">
            <a:lnSpc>
              <a:spcPct val="90000"/>
            </a:lnSpc>
            <a:spcBef>
              <a:spcPct val="0"/>
            </a:spcBef>
            <a:spcAft>
              <a:spcPct val="35000"/>
            </a:spcAft>
          </a:pPr>
          <a:r>
            <a:rPr lang="et-EE" sz="2000" b="1" kern="1200" dirty="0"/>
            <a:t>strateegia eelnõu </a:t>
          </a:r>
          <a:br>
            <a:rPr lang="et-EE" sz="2000" b="1" kern="1200" dirty="0"/>
          </a:br>
          <a:r>
            <a:rPr lang="et-EE" sz="2000" b="1" kern="1200" dirty="0"/>
            <a:t>2019. a lõpuks; programmide koostamine kuni 2020 II pool</a:t>
          </a:r>
        </a:p>
        <a:p>
          <a:pPr lvl="0" algn="ctr" defTabSz="889000">
            <a:lnSpc>
              <a:spcPct val="90000"/>
            </a:lnSpc>
            <a:spcBef>
              <a:spcPct val="0"/>
            </a:spcBef>
            <a:spcAft>
              <a:spcPct val="35000"/>
            </a:spcAft>
          </a:pPr>
          <a:r>
            <a:rPr lang="et-EE" sz="2000" b="1" i="1" u="sng" kern="1200" dirty="0"/>
            <a:t>TÖÖRÜHMAD</a:t>
          </a:r>
          <a:endParaRPr lang="et-EE" sz="2000" i="1" u="sng" kern="1200" dirty="0"/>
        </a:p>
      </dsp:txBody>
      <dsp:txXfrm>
        <a:off x="4796442" y="1604116"/>
        <a:ext cx="2106993" cy="2179959"/>
      </dsp:txXfrm>
    </dsp:sp>
    <dsp:sp modelId="{71F788D0-B3AA-41FC-A46B-2F917B6C3AB1}">
      <dsp:nvSpPr>
        <dsp:cNvPr id="0" name=""/>
        <dsp:cNvSpPr/>
      </dsp:nvSpPr>
      <dsp:spPr>
        <a:xfrm>
          <a:off x="7101320" y="1511580"/>
          <a:ext cx="2262082" cy="23712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t-EE" sz="2000" b="1" kern="1200" dirty="0"/>
            <a:t>Etapp 3:</a:t>
          </a:r>
        </a:p>
        <a:p>
          <a:pPr lvl="0" algn="ctr" defTabSz="889000">
            <a:lnSpc>
              <a:spcPct val="90000"/>
            </a:lnSpc>
            <a:spcBef>
              <a:spcPct val="0"/>
            </a:spcBef>
            <a:spcAft>
              <a:spcPct val="35000"/>
            </a:spcAft>
          </a:pPr>
          <a:r>
            <a:rPr lang="et-EE" sz="2000" b="1" kern="1200" dirty="0"/>
            <a:t> eelhindamine ja valikute analüüs 2019 - 2020. a I pool</a:t>
          </a:r>
        </a:p>
      </dsp:txBody>
      <dsp:txXfrm>
        <a:off x="7211746" y="1622006"/>
        <a:ext cx="2041230" cy="2150378"/>
      </dsp:txXfrm>
    </dsp:sp>
    <dsp:sp modelId="{E93B1B44-6E01-426E-8982-DC5C89C0EC31}">
      <dsp:nvSpPr>
        <dsp:cNvPr id="0" name=""/>
        <dsp:cNvSpPr/>
      </dsp:nvSpPr>
      <dsp:spPr>
        <a:xfrm>
          <a:off x="9496942" y="1490111"/>
          <a:ext cx="2214648" cy="2346976"/>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t-EE" sz="1900" b="1" kern="1200" dirty="0"/>
            <a:t>Etapp 4:</a:t>
          </a:r>
        </a:p>
        <a:p>
          <a:pPr lvl="0" algn="ctr" defTabSz="844550">
            <a:lnSpc>
              <a:spcPct val="90000"/>
            </a:lnSpc>
            <a:spcBef>
              <a:spcPct val="0"/>
            </a:spcBef>
            <a:spcAft>
              <a:spcPct val="35000"/>
            </a:spcAft>
          </a:pPr>
          <a:r>
            <a:rPr lang="et-EE" sz="1900" b="1" kern="1200" dirty="0"/>
            <a:t>e</a:t>
          </a:r>
          <a:r>
            <a:rPr lang="et-EE" sz="1900" b="1" kern="1200" dirty="0">
              <a:solidFill>
                <a:srgbClr val="FF0000"/>
              </a:solidFill>
            </a:rPr>
            <a:t>l</a:t>
          </a:r>
          <a:r>
            <a:rPr lang="et-EE" sz="1900" b="1" kern="1200" dirty="0"/>
            <a:t>luviimine ja juhtimissüsteem, 2022. a algus </a:t>
          </a:r>
          <a:endParaRPr lang="et-EE" sz="1900" kern="1200" dirty="0"/>
        </a:p>
      </dsp:txBody>
      <dsp:txXfrm>
        <a:off x="9605052" y="1598221"/>
        <a:ext cx="1998428" cy="213075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229C0-7C69-4A1E-87FF-1F23C8D9D827}" type="datetimeFigureOut">
              <a:rPr lang="en-GB" smtClean="0"/>
              <a:t>15/11/2018</a:t>
            </a:fld>
            <a:endParaRPr lang="en-GB"/>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B0B0B2-CA6D-43C8-A456-486E9ABC5F78}" type="slidenum">
              <a:rPr lang="en-GB" smtClean="0"/>
              <a:t>‹#›</a:t>
            </a:fld>
            <a:endParaRPr lang="en-GB"/>
          </a:p>
        </p:txBody>
      </p:sp>
    </p:spTree>
    <p:extLst>
      <p:ext uri="{BB962C8B-B14F-4D97-AF65-F5344CB8AC3E}">
        <p14:creationId xmlns:p14="http://schemas.microsoft.com/office/powerpoint/2010/main" val="3738007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t-EE" noProof="0" dirty="0"/>
              <a:t>On tarvis välja töötada  realistlik pikaajaline visioon sellest, kuidas arendada Eesti haridussüsteemi ja teadust nii, et see aitaks Eestil olla õnnelike inimeste kõige paremas mõttes  terve ühiskond, millel on tugev omakultuuriline identiteet ja mille tubli hakkamasaamine tugineb kokkulepitud väärtustel, vastutustundlikel kodanikel ja edukal ning rahvusvaheliselt konkurentsivõimelisel majandusel</a:t>
            </a:r>
            <a:r>
              <a:rPr lang="et-EE" sz="1800" noProof="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t-EE" sz="1800" noProof="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t-EE" noProof="0" dirty="0"/>
              <a:t>Haridus (aga kaudsemalt ka teadus) on valdkonnad, mis puudutavad absoluutselt igat meie inimest hällist hauani.</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t-EE" noProof="0" dirty="0"/>
              <a:t>Seepärast on HTM valinud strateegia koostamisel </a:t>
            </a:r>
            <a:r>
              <a:rPr lang="et-EE" noProof="0" dirty="0">
                <a:solidFill>
                  <a:srgbClr val="0070C0"/>
                </a:solidFill>
              </a:rPr>
              <a:t> </a:t>
            </a:r>
            <a:r>
              <a:rPr lang="et-EE" u="sng" noProof="0" dirty="0">
                <a:solidFill>
                  <a:srgbClr val="0070C0"/>
                </a:solidFill>
              </a:rPr>
              <a:t>kaasava lähenemise.</a:t>
            </a:r>
            <a:r>
              <a:rPr lang="et-EE" noProof="0" dirty="0">
                <a:solidFill>
                  <a:srgbClr val="0070C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endParaRPr lang="en-US" dirty="0"/>
          </a:p>
        </p:txBody>
      </p:sp>
      <p:sp>
        <p:nvSpPr>
          <p:cNvPr id="4" name="Slide Number Placeholder 3"/>
          <p:cNvSpPr>
            <a:spLocks noGrp="1"/>
          </p:cNvSpPr>
          <p:nvPr>
            <p:ph type="sldNum" sz="quarter" idx="5"/>
          </p:nvPr>
        </p:nvSpPr>
        <p:spPr/>
        <p:txBody>
          <a:bodyPr/>
          <a:lstStyle/>
          <a:p>
            <a:fld id="{43B0B0B2-CA6D-43C8-A456-486E9ABC5F78}" type="slidenum">
              <a:rPr lang="en-GB" smtClean="0"/>
              <a:t>2</a:t>
            </a:fld>
            <a:endParaRPr lang="en-GB"/>
          </a:p>
        </p:txBody>
      </p:sp>
    </p:spTree>
    <p:extLst>
      <p:ext uri="{BB962C8B-B14F-4D97-AF65-F5344CB8AC3E}">
        <p14:creationId xmlns:p14="http://schemas.microsoft.com/office/powerpoint/2010/main" val="3979210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t-EE" noProof="0" dirty="0"/>
              <a:t>Strateegia </a:t>
            </a:r>
            <a:r>
              <a:rPr lang="et-EE" noProof="0" dirty="0">
                <a:solidFill>
                  <a:srgbClr val="0070C0"/>
                </a:solidFill>
              </a:rPr>
              <a:t>visiooni</a:t>
            </a:r>
            <a:r>
              <a:rPr lang="et-EE" noProof="0" dirty="0"/>
              <a:t> aitavad luua tunnustatud  asjatundjad erinevatelt elualadelt ja  – akadeemikud, erinevate valdkondade teadlased, õpetajad, haridusjuhid, samuti õpilaste ja lastevanemate esindajad, ettevõtjad ning muude huvi- ja sidusrühmade esindajad jne, jne.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t-EE" noProof="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t-EE" noProof="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t-EE" noProof="0" dirty="0"/>
              <a:t>Haridus- ja teadusministeerium on pöördunud selliste erinevate eluvaldkondade esindajate poole, kellel on tunnustatud erialane kompetents ja/või kes on avalikkuses haridus- ja teadusteemaliste konstruktiivsete  arvamusavaldustega silma paistnud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t-EE" dirty="0"/>
          </a:p>
          <a:p>
            <a:endParaRPr lang="en-US" dirty="0"/>
          </a:p>
        </p:txBody>
      </p:sp>
      <p:sp>
        <p:nvSpPr>
          <p:cNvPr id="4" name="Slide Number Placeholder 3"/>
          <p:cNvSpPr>
            <a:spLocks noGrp="1"/>
          </p:cNvSpPr>
          <p:nvPr>
            <p:ph type="sldNum" sz="quarter" idx="5"/>
          </p:nvPr>
        </p:nvSpPr>
        <p:spPr/>
        <p:txBody>
          <a:bodyPr/>
          <a:lstStyle/>
          <a:p>
            <a:fld id="{43B0B0B2-CA6D-43C8-A456-486E9ABC5F78}" type="slidenum">
              <a:rPr lang="en-GB" smtClean="0"/>
              <a:t>3</a:t>
            </a:fld>
            <a:endParaRPr lang="en-GB"/>
          </a:p>
        </p:txBody>
      </p:sp>
    </p:spTree>
    <p:extLst>
      <p:ext uri="{BB962C8B-B14F-4D97-AF65-F5344CB8AC3E}">
        <p14:creationId xmlns:p14="http://schemas.microsoft.com/office/powerpoint/2010/main" val="679687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sz="1600" kern="1200" noProof="0" dirty="0">
                <a:solidFill>
                  <a:schemeClr val="tx1"/>
                </a:solidFill>
                <a:effectLst/>
                <a:latin typeface="+mn-lt"/>
                <a:ea typeface="+mn-ea"/>
                <a:cs typeface="+mn-cs"/>
              </a:rPr>
              <a:t>Planeerimine sai alguse </a:t>
            </a:r>
            <a:r>
              <a:rPr lang="et-EE" sz="1600" b="1" kern="1200" noProof="0" dirty="0">
                <a:solidFill>
                  <a:schemeClr val="tx1"/>
                </a:solidFill>
                <a:effectLst/>
                <a:latin typeface="+mn-lt"/>
                <a:ea typeface="+mn-ea"/>
                <a:cs typeface="+mn-cs"/>
              </a:rPr>
              <a:t>ideekorjest</a:t>
            </a:r>
            <a:r>
              <a:rPr lang="et-EE" sz="1600" kern="1200" noProof="0" dirty="0">
                <a:solidFill>
                  <a:schemeClr val="tx1"/>
                </a:solidFill>
                <a:effectLst/>
                <a:latin typeface="+mn-lt"/>
                <a:ea typeface="+mn-ea"/>
                <a:cs typeface="+mn-cs"/>
              </a:rPr>
              <a:t> – nt Arvamusfestivali Haridus 2.0 aruteluala diskussioonid. Ideekorje kestab veel. Ootame sisendit valdkondlikelt konverentsidelt, foorumitelt, seminaridelt nagu ka tänane Keelefoorum. </a:t>
            </a:r>
          </a:p>
          <a:p>
            <a:endParaRPr lang="et-EE" sz="1600" kern="1200" noProof="0" dirty="0">
              <a:solidFill>
                <a:schemeClr val="tx1"/>
              </a:solidFill>
              <a:effectLst/>
              <a:latin typeface="+mn-lt"/>
              <a:ea typeface="+mn-ea"/>
              <a:cs typeface="+mn-cs"/>
            </a:endParaRPr>
          </a:p>
          <a:p>
            <a:r>
              <a:rPr lang="et-EE" sz="1600" kern="1200" noProof="0" dirty="0">
                <a:solidFill>
                  <a:schemeClr val="tx1"/>
                </a:solidFill>
                <a:effectLst/>
                <a:latin typeface="+mn-lt"/>
                <a:ea typeface="+mn-ea"/>
                <a:cs typeface="+mn-cs"/>
              </a:rPr>
              <a:t>Ekspertrühmad on alustanud </a:t>
            </a:r>
            <a:r>
              <a:rPr lang="et-EE" sz="1600" b="1" kern="1200" noProof="0" dirty="0">
                <a:solidFill>
                  <a:schemeClr val="tx1"/>
                </a:solidFill>
                <a:effectLst/>
                <a:latin typeface="+mn-lt"/>
                <a:ea typeface="+mn-ea"/>
                <a:cs typeface="+mn-cs"/>
              </a:rPr>
              <a:t>visioonipaberi koostamist</a:t>
            </a:r>
            <a:r>
              <a:rPr lang="et-EE" sz="1600" kern="1200" noProof="0" dirty="0">
                <a:solidFill>
                  <a:schemeClr val="tx1"/>
                </a:solidFill>
                <a:effectLst/>
                <a:latin typeface="+mn-lt"/>
                <a:ea typeface="+mn-ea"/>
                <a:cs typeface="+mn-cs"/>
              </a:rPr>
              <a:t>, mis valmib märtsi alguseks. Edasi tuleb koostada strateegia väljatöötamise ettepanek ja saada sellele valitsuse heakskiit. </a:t>
            </a:r>
          </a:p>
          <a:p>
            <a:endParaRPr lang="et-EE" sz="1600" kern="1200" noProof="0" dirty="0">
              <a:solidFill>
                <a:schemeClr val="tx1"/>
              </a:solidFill>
              <a:effectLst/>
              <a:latin typeface="+mn-lt"/>
              <a:ea typeface="+mn-ea"/>
              <a:cs typeface="+mn-cs"/>
            </a:endParaRPr>
          </a:p>
          <a:p>
            <a:r>
              <a:rPr lang="et-EE" sz="1600" kern="1200" noProof="0" dirty="0">
                <a:solidFill>
                  <a:schemeClr val="tx1"/>
                </a:solidFill>
                <a:effectLst/>
                <a:latin typeface="+mn-lt"/>
                <a:ea typeface="+mn-ea"/>
                <a:cs typeface="+mn-cs"/>
              </a:rPr>
              <a:t>Edasi toimub </a:t>
            </a:r>
            <a:r>
              <a:rPr lang="et-EE" sz="1600" b="1" kern="1200" noProof="0" dirty="0">
                <a:solidFill>
                  <a:schemeClr val="tx1"/>
                </a:solidFill>
                <a:effectLst/>
                <a:latin typeface="+mn-lt"/>
                <a:ea typeface="+mn-ea"/>
                <a:cs typeface="+mn-cs"/>
              </a:rPr>
              <a:t>strateegia eelnõu väljatöötamine</a:t>
            </a:r>
            <a:r>
              <a:rPr lang="et-EE" sz="1600" kern="1200" noProof="0" dirty="0">
                <a:solidFill>
                  <a:schemeClr val="tx1"/>
                </a:solidFill>
                <a:effectLst/>
                <a:latin typeface="+mn-lt"/>
                <a:ea typeface="+mn-ea"/>
                <a:cs typeface="+mn-cs"/>
              </a:rPr>
              <a:t> töörühmades ministeeriumi, ekspertide ja huvirühmade esindajate koostöös. Paralleelselt alustame strateegia mõjude </a:t>
            </a:r>
            <a:r>
              <a:rPr lang="et-EE" sz="1600" b="1" kern="1200" noProof="0" dirty="0">
                <a:solidFill>
                  <a:schemeClr val="tx1"/>
                </a:solidFill>
                <a:effectLst/>
                <a:latin typeface="+mn-lt"/>
                <a:ea typeface="+mn-ea"/>
                <a:cs typeface="+mn-cs"/>
              </a:rPr>
              <a:t>eelhindamise ja valikute analüüsiga</a:t>
            </a:r>
            <a:r>
              <a:rPr lang="et-EE" sz="1600" kern="1200" noProof="0" dirty="0">
                <a:solidFill>
                  <a:schemeClr val="tx1"/>
                </a:solidFill>
                <a:effectLst/>
                <a:latin typeface="+mn-lt"/>
                <a:ea typeface="+mn-ea"/>
                <a:cs typeface="+mn-cs"/>
              </a:rPr>
              <a:t>, samuti strateegia rakendamiseks vajalike </a:t>
            </a:r>
            <a:r>
              <a:rPr lang="et-EE" sz="1600" b="1" kern="1200" noProof="0" dirty="0">
                <a:solidFill>
                  <a:schemeClr val="tx1"/>
                </a:solidFill>
                <a:effectLst/>
                <a:latin typeface="+mn-lt"/>
                <a:ea typeface="+mn-ea"/>
                <a:cs typeface="+mn-cs"/>
              </a:rPr>
              <a:t>programmide koostamisega</a:t>
            </a:r>
            <a:r>
              <a:rPr lang="et-EE" sz="1600" kern="1200" noProof="0" dirty="0">
                <a:solidFill>
                  <a:schemeClr val="tx1"/>
                </a:solidFill>
                <a:effectLst/>
                <a:latin typeface="+mn-lt"/>
                <a:ea typeface="+mn-ea"/>
                <a:cs typeface="+mn-cs"/>
              </a:rPr>
              <a:t>. Selleks, et pärast kehtivate strateegiate perioodi lõppu saaks alustada uue strateegia rakendamist, peaks valitsus selle heaks kiitma 2020. a II pooles.</a:t>
            </a:r>
          </a:p>
          <a:p>
            <a:endParaRPr lang="et-EE" dirty="0"/>
          </a:p>
        </p:txBody>
      </p:sp>
      <p:sp>
        <p:nvSpPr>
          <p:cNvPr id="4" name="Slaidinumbri kohatäide 3"/>
          <p:cNvSpPr>
            <a:spLocks noGrp="1"/>
          </p:cNvSpPr>
          <p:nvPr>
            <p:ph type="sldNum" sz="quarter" idx="10"/>
          </p:nvPr>
        </p:nvSpPr>
        <p:spPr/>
        <p:txBody>
          <a:bodyPr/>
          <a:lstStyle/>
          <a:p>
            <a:fld id="{43B0B0B2-CA6D-43C8-A456-486E9ABC5F78}" type="slidenum">
              <a:rPr lang="en-GB" smtClean="0"/>
              <a:t>5</a:t>
            </a:fld>
            <a:endParaRPr lang="en-GB"/>
          </a:p>
        </p:txBody>
      </p:sp>
    </p:spTree>
    <p:extLst>
      <p:ext uri="{BB962C8B-B14F-4D97-AF65-F5344CB8AC3E}">
        <p14:creationId xmlns:p14="http://schemas.microsoft.com/office/powerpoint/2010/main" val="196049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sz="1400" b="1" kern="1200" noProof="0" dirty="0">
                <a:solidFill>
                  <a:schemeClr val="tx1"/>
                </a:solidFill>
                <a:effectLst/>
                <a:latin typeface="+mn-lt"/>
                <a:ea typeface="+mn-ea"/>
                <a:cs typeface="+mn-cs"/>
              </a:rPr>
              <a:t>Strateegiaprotsessi koordineerib juhtkomisjon</a:t>
            </a:r>
            <a:r>
              <a:rPr lang="et-EE" sz="1400" kern="1200" noProof="0" dirty="0">
                <a:solidFill>
                  <a:schemeClr val="tx1"/>
                </a:solidFill>
                <a:effectLst/>
                <a:latin typeface="+mn-lt"/>
                <a:ea typeface="+mn-ea"/>
                <a:cs typeface="+mn-cs"/>
              </a:rPr>
              <a:t> (</a:t>
            </a:r>
            <a:r>
              <a:rPr lang="et-EE" sz="1400" kern="1200" noProof="0" dirty="0" err="1">
                <a:solidFill>
                  <a:schemeClr val="tx1"/>
                </a:solidFill>
                <a:effectLst/>
                <a:latin typeface="+mn-lt"/>
                <a:ea typeface="+mn-ea"/>
                <a:cs typeface="+mn-cs"/>
              </a:rPr>
              <a:t>HTMi</a:t>
            </a:r>
            <a:r>
              <a:rPr lang="et-EE" sz="1400" kern="1200" noProof="0" dirty="0">
                <a:solidFill>
                  <a:schemeClr val="tx1"/>
                </a:solidFill>
                <a:effectLst/>
                <a:latin typeface="+mn-lt"/>
                <a:ea typeface="+mn-ea"/>
                <a:cs typeface="+mn-cs"/>
              </a:rPr>
              <a:t> ja valitsemisala asutuste juhid). </a:t>
            </a:r>
          </a:p>
          <a:p>
            <a:r>
              <a:rPr lang="et-EE" sz="1400" b="1" kern="1200" noProof="0" dirty="0">
                <a:solidFill>
                  <a:schemeClr val="tx1"/>
                </a:solidFill>
                <a:effectLst/>
                <a:latin typeface="+mn-lt"/>
                <a:ea typeface="+mn-ea"/>
                <a:cs typeface="+mn-cs"/>
              </a:rPr>
              <a:t>Kolme teema ekspertrühmad teevad ettepaneku visiooni, strateegiliste eesmärkide ja valikute kohta</a:t>
            </a:r>
            <a:r>
              <a:rPr lang="et-EE" sz="1400" kern="1200" noProof="0" dirty="0">
                <a:solidFill>
                  <a:schemeClr val="tx1"/>
                </a:solidFill>
                <a:effectLst/>
                <a:latin typeface="+mn-lt"/>
                <a:ea typeface="+mn-ea"/>
                <a:cs typeface="+mn-cs"/>
              </a:rPr>
              <a:t>. </a:t>
            </a:r>
          </a:p>
          <a:p>
            <a:endParaRPr lang="et-EE" sz="1400" kern="1200" noProof="0" dirty="0">
              <a:solidFill>
                <a:schemeClr val="tx1"/>
              </a:solidFill>
              <a:effectLst/>
              <a:latin typeface="+mn-lt"/>
              <a:ea typeface="+mn-ea"/>
              <a:cs typeface="+mn-cs"/>
            </a:endParaRPr>
          </a:p>
          <a:p>
            <a:r>
              <a:rPr lang="et-EE" sz="1400" kern="1200" noProof="0" dirty="0">
                <a:solidFill>
                  <a:schemeClr val="tx1"/>
                </a:solidFill>
                <a:effectLst/>
                <a:latin typeface="+mn-lt"/>
                <a:ea typeface="+mn-ea"/>
                <a:cs typeface="+mn-cs"/>
              </a:rPr>
              <a:t>Ekspertrühm</a:t>
            </a:r>
            <a:r>
              <a:rPr lang="et-EE" sz="1400" kern="1200" noProof="0" dirty="0">
                <a:solidFill>
                  <a:srgbClr val="FF0000"/>
                </a:solidFill>
                <a:effectLst/>
                <a:latin typeface="+mn-lt"/>
                <a:ea typeface="+mn-ea"/>
                <a:cs typeface="+mn-cs"/>
              </a:rPr>
              <a:t>ade</a:t>
            </a:r>
            <a:r>
              <a:rPr lang="et-EE" sz="1400" kern="1200" noProof="0" dirty="0">
                <a:solidFill>
                  <a:schemeClr val="tx1"/>
                </a:solidFill>
                <a:effectLst/>
                <a:latin typeface="+mn-lt"/>
                <a:ea typeface="+mn-ea"/>
                <a:cs typeface="+mn-cs"/>
              </a:rPr>
              <a:t> juhid valiti 2018. a suvel avaliku konkursi teel.</a:t>
            </a:r>
          </a:p>
          <a:p>
            <a:pPr lvl="0"/>
            <a:endParaRPr lang="et-EE" sz="1400" kern="1200" noProof="0" dirty="0">
              <a:solidFill>
                <a:schemeClr val="tx1"/>
              </a:solidFill>
              <a:effectLst/>
              <a:latin typeface="+mn-lt"/>
              <a:ea typeface="+mn-ea"/>
              <a:cs typeface="+mn-cs"/>
            </a:endParaRPr>
          </a:p>
          <a:p>
            <a:pPr lvl="0"/>
            <a:r>
              <a:rPr lang="et-EE" sz="1400" kern="1200" noProof="0" dirty="0">
                <a:solidFill>
                  <a:schemeClr val="tx1"/>
                </a:solidFill>
                <a:effectLst/>
                <a:latin typeface="+mn-lt"/>
                <a:ea typeface="+mn-ea"/>
                <a:cs typeface="+mn-cs"/>
              </a:rPr>
              <a:t>Konkurentsivõime (juht prof Raul </a:t>
            </a:r>
            <a:r>
              <a:rPr lang="et-EE" sz="1400" kern="1200" noProof="0" dirty="0" err="1">
                <a:solidFill>
                  <a:schemeClr val="tx1"/>
                </a:solidFill>
                <a:effectLst/>
                <a:latin typeface="+mn-lt"/>
                <a:ea typeface="+mn-ea"/>
                <a:cs typeface="+mn-cs"/>
              </a:rPr>
              <a:t>Eamets</a:t>
            </a:r>
            <a:r>
              <a:rPr lang="et-EE" sz="1400" kern="1200" noProof="0" dirty="0">
                <a:solidFill>
                  <a:schemeClr val="tx1"/>
                </a:solidFill>
                <a:effectLst/>
                <a:latin typeface="+mn-lt"/>
                <a:ea typeface="+mn-ea"/>
                <a:cs typeface="+mn-cs"/>
              </a:rPr>
              <a:t>);</a:t>
            </a:r>
          </a:p>
          <a:p>
            <a:pPr lvl="0"/>
            <a:r>
              <a:rPr lang="et-EE" sz="1400" kern="1200" noProof="0" dirty="0">
                <a:solidFill>
                  <a:schemeClr val="tx1"/>
                </a:solidFill>
                <a:effectLst/>
                <a:latin typeface="+mn-lt"/>
                <a:ea typeface="+mn-ea"/>
                <a:cs typeface="+mn-cs"/>
              </a:rPr>
              <a:t>Heaolu ja sidusus (juht prof Marju Lauristin ja Krista </a:t>
            </a:r>
            <a:r>
              <a:rPr lang="et-EE" sz="1400" kern="1200" noProof="0" dirty="0" err="1">
                <a:solidFill>
                  <a:schemeClr val="tx1"/>
                </a:solidFill>
                <a:effectLst/>
                <a:latin typeface="+mn-lt"/>
                <a:ea typeface="+mn-ea"/>
                <a:cs typeface="+mn-cs"/>
              </a:rPr>
              <a:t>Loogma</a:t>
            </a:r>
            <a:r>
              <a:rPr lang="et-EE" sz="1400" kern="1200" noProof="0" dirty="0">
                <a:solidFill>
                  <a:schemeClr val="tx1"/>
                </a:solidFill>
                <a:effectLst/>
                <a:latin typeface="+mn-lt"/>
                <a:ea typeface="+mn-ea"/>
                <a:cs typeface="+mn-cs"/>
              </a:rPr>
              <a:t>);</a:t>
            </a:r>
          </a:p>
          <a:p>
            <a:pPr lvl="0"/>
            <a:r>
              <a:rPr lang="et-EE" sz="1400" kern="1200" noProof="0" dirty="0">
                <a:solidFill>
                  <a:schemeClr val="tx1"/>
                </a:solidFill>
                <a:effectLst/>
                <a:latin typeface="+mn-lt"/>
                <a:ea typeface="+mn-ea"/>
                <a:cs typeface="+mn-cs"/>
              </a:rPr>
              <a:t>Väärtused ja vastutus (juht prof Margit </a:t>
            </a:r>
            <a:r>
              <a:rPr lang="et-EE" sz="1400" kern="1200" noProof="0" dirty="0" err="1">
                <a:solidFill>
                  <a:schemeClr val="tx1"/>
                </a:solidFill>
                <a:effectLst/>
                <a:latin typeface="+mn-lt"/>
                <a:ea typeface="+mn-ea"/>
                <a:cs typeface="+mn-cs"/>
              </a:rPr>
              <a:t>Sutrop</a:t>
            </a:r>
            <a:r>
              <a:rPr lang="et-EE" sz="1400" kern="1200" noProof="0" dirty="0">
                <a:solidFill>
                  <a:schemeClr val="tx1"/>
                </a:solidFill>
                <a:effectLst/>
                <a:latin typeface="+mn-lt"/>
                <a:ea typeface="+mn-ea"/>
                <a:cs typeface="+mn-cs"/>
              </a:rPr>
              <a:t>).</a:t>
            </a:r>
          </a:p>
          <a:p>
            <a:r>
              <a:rPr lang="et-EE" sz="1400" kern="1200" noProof="0" dirty="0">
                <a:solidFill>
                  <a:schemeClr val="tx1"/>
                </a:solidFill>
                <a:effectLst/>
                <a:latin typeface="+mn-lt"/>
                <a:ea typeface="+mn-ea"/>
                <a:cs typeface="+mn-cs"/>
              </a:rPr>
              <a:t>Ekspertrühmadesse kuuluvad oma ala asjatundjad erinevatest tegevusvaldkondadest. St lisaks nt hariduse, teaduse, noorte- või keelevaldkondade inimestele kuuluvad sinna nt ka ettevõtjad, et järgmise perioodi strateegilisel planeerimisel oleks arvestatud ühiskonna ootusi ja vajadusi laiemalt kui vaid </a:t>
            </a:r>
            <a:r>
              <a:rPr lang="et-EE" sz="1400" kern="1200" noProof="0" dirty="0" err="1">
                <a:solidFill>
                  <a:schemeClr val="tx1"/>
                </a:solidFill>
                <a:effectLst/>
                <a:latin typeface="+mn-lt"/>
                <a:ea typeface="+mn-ea"/>
                <a:cs typeface="+mn-cs"/>
              </a:rPr>
              <a:t>HTMi</a:t>
            </a:r>
            <a:r>
              <a:rPr lang="et-EE" sz="1400" kern="1200" noProof="0" dirty="0">
                <a:solidFill>
                  <a:schemeClr val="tx1"/>
                </a:solidFill>
                <a:effectLst/>
                <a:latin typeface="+mn-lt"/>
                <a:ea typeface="+mn-ea"/>
                <a:cs typeface="+mn-cs"/>
              </a:rPr>
              <a:t> valdkondade keskselt. </a:t>
            </a:r>
          </a:p>
          <a:p>
            <a:r>
              <a:rPr lang="et-EE" sz="1400" b="1" kern="1200" noProof="0" dirty="0">
                <a:solidFill>
                  <a:schemeClr val="tx1"/>
                </a:solidFill>
                <a:effectLst/>
                <a:latin typeface="+mn-lt"/>
                <a:ea typeface="+mn-ea"/>
                <a:cs typeface="+mn-cs"/>
              </a:rPr>
              <a:t>Ekspertrühmade koosseisud pole lukus.</a:t>
            </a:r>
            <a:r>
              <a:rPr lang="et-EE" sz="1400" kern="1200" noProof="0" dirty="0">
                <a:solidFill>
                  <a:schemeClr val="tx1"/>
                </a:solidFill>
                <a:effectLst/>
                <a:latin typeface="+mn-lt"/>
                <a:ea typeface="+mn-ea"/>
                <a:cs typeface="+mn-cs"/>
              </a:rPr>
              <a:t> Nii ekspertrühmade liikmete kui erinevate huvipoolte ettepanekul lisandub visioonikoostamise protsessi järjest eksperte, kes näevad vajadust ja tahavad kaasa lüüa. </a:t>
            </a:r>
          </a:p>
          <a:p>
            <a:r>
              <a:rPr lang="et-EE" sz="1400" b="1" kern="1200" noProof="0" dirty="0">
                <a:solidFill>
                  <a:schemeClr val="tx1"/>
                </a:solidFill>
                <a:effectLst/>
                <a:latin typeface="+mn-lt"/>
                <a:ea typeface="+mn-ea"/>
                <a:cs typeface="+mn-cs"/>
              </a:rPr>
              <a:t>Eksperdikogu töö on teadmuspõhine</a:t>
            </a:r>
            <a:r>
              <a:rPr lang="et-EE" sz="1400" kern="1200" noProof="0" dirty="0">
                <a:solidFill>
                  <a:schemeClr val="tx1"/>
                </a:solidFill>
                <a:effectLst/>
                <a:latin typeface="+mn-lt"/>
                <a:ea typeface="+mn-ea"/>
                <a:cs typeface="+mn-cs"/>
              </a:rPr>
              <a:t>. Ministeerium toetab eksperte nende töös, pakkudes näiteks statistikat ja analüüse,  kehtivate strateegiate vahehindamiste infot, samuti korraldades suuremaid kaasamisüritusi.</a:t>
            </a:r>
          </a:p>
          <a:p>
            <a:endParaRPr lang="et-EE" dirty="0"/>
          </a:p>
        </p:txBody>
      </p:sp>
      <p:sp>
        <p:nvSpPr>
          <p:cNvPr id="4" name="Slaidinumbri kohatäide 3"/>
          <p:cNvSpPr>
            <a:spLocks noGrp="1"/>
          </p:cNvSpPr>
          <p:nvPr>
            <p:ph type="sldNum" sz="quarter" idx="10"/>
          </p:nvPr>
        </p:nvSpPr>
        <p:spPr/>
        <p:txBody>
          <a:bodyPr/>
          <a:lstStyle/>
          <a:p>
            <a:fld id="{43B0B0B2-CA6D-43C8-A456-486E9ABC5F78}" type="slidenum">
              <a:rPr lang="en-GB" smtClean="0"/>
              <a:t>6</a:t>
            </a:fld>
            <a:endParaRPr lang="en-GB"/>
          </a:p>
        </p:txBody>
      </p:sp>
    </p:spTree>
    <p:extLst>
      <p:ext uri="{BB962C8B-B14F-4D97-AF65-F5344CB8AC3E}">
        <p14:creationId xmlns:p14="http://schemas.microsoft.com/office/powerpoint/2010/main" val="2759652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43B0B0B2-CA6D-43C8-A456-486E9ABC5F78}" type="slidenum">
              <a:rPr lang="en-GB" smtClean="0"/>
              <a:t>7</a:t>
            </a:fld>
            <a:endParaRPr lang="en-GB"/>
          </a:p>
        </p:txBody>
      </p:sp>
    </p:spTree>
    <p:extLst>
      <p:ext uri="{BB962C8B-B14F-4D97-AF65-F5344CB8AC3E}">
        <p14:creationId xmlns:p14="http://schemas.microsoft.com/office/powerpoint/2010/main" val="972663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43B0B0B2-CA6D-43C8-A456-486E9ABC5F78}" type="slidenum">
              <a:rPr lang="en-GB" smtClean="0"/>
              <a:t>8</a:t>
            </a:fld>
            <a:endParaRPr lang="en-GB"/>
          </a:p>
        </p:txBody>
      </p:sp>
    </p:spTree>
    <p:extLst>
      <p:ext uri="{BB962C8B-B14F-4D97-AF65-F5344CB8AC3E}">
        <p14:creationId xmlns:p14="http://schemas.microsoft.com/office/powerpoint/2010/main" val="3537735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sz="1200" dirty="0"/>
              <a:t>Seega – kui räägime näiteks kõrgharidusest ja rahvusvahelistumisest, siis peame alati kraadima plaanitavaid tegevusi põhiseaduse kraadiklaasiga</a:t>
            </a:r>
          </a:p>
          <a:p>
            <a:endParaRPr lang="et-E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t-EE" dirty="0"/>
              <a:t>Meie kultuuriline eripära, eesti keel selle osana ning looduskeskkond moodustavad kordumatu n-ö  ökosüsteemi,  mida tuleks vaadelda  ainulaadse konkurentsieelisena.</a:t>
            </a:r>
          </a:p>
          <a:p>
            <a:endParaRPr lang="et-EE" sz="1200" dirty="0"/>
          </a:p>
          <a:p>
            <a:endParaRPr lang="et-EE" sz="1200" dirty="0"/>
          </a:p>
          <a:p>
            <a:endParaRPr lang="et-EE" dirty="0"/>
          </a:p>
        </p:txBody>
      </p:sp>
      <p:sp>
        <p:nvSpPr>
          <p:cNvPr id="4" name="Slaidinumbri kohatäide 3"/>
          <p:cNvSpPr>
            <a:spLocks noGrp="1"/>
          </p:cNvSpPr>
          <p:nvPr>
            <p:ph type="sldNum" sz="quarter" idx="10"/>
          </p:nvPr>
        </p:nvSpPr>
        <p:spPr/>
        <p:txBody>
          <a:bodyPr/>
          <a:lstStyle/>
          <a:p>
            <a:fld id="{43B0B0B2-CA6D-43C8-A456-486E9ABC5F78}" type="slidenum">
              <a:rPr lang="en-GB" smtClean="0"/>
              <a:t>9</a:t>
            </a:fld>
            <a:endParaRPr lang="en-GB"/>
          </a:p>
        </p:txBody>
      </p:sp>
    </p:spTree>
    <p:extLst>
      <p:ext uri="{BB962C8B-B14F-4D97-AF65-F5344CB8AC3E}">
        <p14:creationId xmlns:p14="http://schemas.microsoft.com/office/powerpoint/2010/main" val="3305404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Sealt leiab mh järjest</a:t>
            </a:r>
            <a:r>
              <a:rPr lang="et-EE" baseline="0" dirty="0"/>
              <a:t> täieneva huvirühmade teavitus- ja kaasamisürituste ajakava, samuti </a:t>
            </a:r>
            <a:r>
              <a:rPr lang="et-EE" b="1" baseline="0" dirty="0"/>
              <a:t>projektimeeskonna kontaktid. </a:t>
            </a:r>
          </a:p>
          <a:p>
            <a:r>
              <a:rPr lang="et-EE" b="0" baseline="0" dirty="0"/>
              <a:t>Ettepanekud strateegia koostamise protsessi ja valdkonna asjatundjate kaasamise kohta on alati oodatud. </a:t>
            </a:r>
            <a:endParaRPr lang="et-EE" dirty="0"/>
          </a:p>
        </p:txBody>
      </p:sp>
      <p:sp>
        <p:nvSpPr>
          <p:cNvPr id="4" name="Slaidinumbri kohatäide 3"/>
          <p:cNvSpPr>
            <a:spLocks noGrp="1"/>
          </p:cNvSpPr>
          <p:nvPr>
            <p:ph type="sldNum" sz="quarter" idx="10"/>
          </p:nvPr>
        </p:nvSpPr>
        <p:spPr/>
        <p:txBody>
          <a:bodyPr/>
          <a:lstStyle/>
          <a:p>
            <a:fld id="{43B0B0B2-CA6D-43C8-A456-486E9ABC5F78}" type="slidenum">
              <a:rPr lang="en-GB" smtClean="0"/>
              <a:t>10</a:t>
            </a:fld>
            <a:endParaRPr lang="en-GB"/>
          </a:p>
        </p:txBody>
      </p:sp>
    </p:spTree>
    <p:extLst>
      <p:ext uri="{BB962C8B-B14F-4D97-AF65-F5344CB8AC3E}">
        <p14:creationId xmlns:p14="http://schemas.microsoft.com/office/powerpoint/2010/main" val="319269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a:t>Muutke pealkirja laadi</a:t>
            </a:r>
            <a:endParaRPr lang="en-GB"/>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a:t>Klõpsake juhtslaidi alapealkirja laadi redigeerimiseks</a:t>
            </a:r>
            <a:endParaRPr lang="en-GB"/>
          </a:p>
        </p:txBody>
      </p:sp>
      <p:sp>
        <p:nvSpPr>
          <p:cNvPr id="4" name="Kuupäeva kohatäide 3"/>
          <p:cNvSpPr>
            <a:spLocks noGrp="1"/>
          </p:cNvSpPr>
          <p:nvPr>
            <p:ph type="dt" sz="half" idx="10"/>
          </p:nvPr>
        </p:nvSpPr>
        <p:spPr/>
        <p:txBody>
          <a:bodyPr/>
          <a:lstStyle/>
          <a:p>
            <a:fld id="{1CF0F252-F6C1-4AF8-B73C-8F68F8C0E3E6}" type="datetimeFigureOut">
              <a:rPr lang="en-GB" smtClean="0"/>
              <a:t>15/11/2018</a:t>
            </a:fld>
            <a:endParaRPr lang="en-GB"/>
          </a:p>
        </p:txBody>
      </p:sp>
      <p:sp>
        <p:nvSpPr>
          <p:cNvPr id="5" name="Jaluse kohatäide 4"/>
          <p:cNvSpPr>
            <a:spLocks noGrp="1"/>
          </p:cNvSpPr>
          <p:nvPr>
            <p:ph type="ftr" sz="quarter" idx="11"/>
          </p:nvPr>
        </p:nvSpPr>
        <p:spPr/>
        <p:txBody>
          <a:bodyPr/>
          <a:lstStyle/>
          <a:p>
            <a:endParaRPr lang="en-GB"/>
          </a:p>
        </p:txBody>
      </p:sp>
      <p:sp>
        <p:nvSpPr>
          <p:cNvPr id="6" name="Slaidinumbri kohatäide 5"/>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2540489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endParaRPr lang="en-GB"/>
          </a:p>
        </p:txBody>
      </p:sp>
      <p:sp>
        <p:nvSpPr>
          <p:cNvPr id="3" name="Vertikaalteksti kohatäide 2"/>
          <p:cNvSpPr>
            <a:spLocks noGrp="1"/>
          </p:cNvSpPr>
          <p:nvPr>
            <p:ph type="body" orient="vert" idx="1"/>
          </p:nvPr>
        </p:nvSpPr>
        <p:spPr/>
        <p:txBody>
          <a:bodyPr vert="eaVert"/>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4" name="Kuupäeva kohatäide 3"/>
          <p:cNvSpPr>
            <a:spLocks noGrp="1"/>
          </p:cNvSpPr>
          <p:nvPr>
            <p:ph type="dt" sz="half" idx="10"/>
          </p:nvPr>
        </p:nvSpPr>
        <p:spPr/>
        <p:txBody>
          <a:bodyPr/>
          <a:lstStyle/>
          <a:p>
            <a:fld id="{1CF0F252-F6C1-4AF8-B73C-8F68F8C0E3E6}" type="datetimeFigureOut">
              <a:rPr lang="en-GB" smtClean="0"/>
              <a:t>15/11/2018</a:t>
            </a:fld>
            <a:endParaRPr lang="en-GB"/>
          </a:p>
        </p:txBody>
      </p:sp>
      <p:sp>
        <p:nvSpPr>
          <p:cNvPr id="5" name="Jaluse kohatäide 4"/>
          <p:cNvSpPr>
            <a:spLocks noGrp="1"/>
          </p:cNvSpPr>
          <p:nvPr>
            <p:ph type="ftr" sz="quarter" idx="11"/>
          </p:nvPr>
        </p:nvSpPr>
        <p:spPr/>
        <p:txBody>
          <a:bodyPr/>
          <a:lstStyle/>
          <a:p>
            <a:endParaRPr lang="en-GB"/>
          </a:p>
        </p:txBody>
      </p:sp>
      <p:sp>
        <p:nvSpPr>
          <p:cNvPr id="6" name="Slaidinumbri kohatäide 5"/>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2747879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811838"/>
          </a:xfrm>
        </p:spPr>
        <p:txBody>
          <a:bodyPr vert="eaVert"/>
          <a:lstStyle/>
          <a:p>
            <a:r>
              <a:rPr lang="et-EE"/>
              <a:t>Muutke pealkirja laadi</a:t>
            </a:r>
            <a:endParaRPr lang="en-GB"/>
          </a:p>
        </p:txBody>
      </p:sp>
      <p:sp>
        <p:nvSpPr>
          <p:cNvPr id="3" name="Vertikaalteksti kohatäide 2"/>
          <p:cNvSpPr>
            <a:spLocks noGrp="1"/>
          </p:cNvSpPr>
          <p:nvPr>
            <p:ph type="body" orient="vert" idx="1"/>
          </p:nvPr>
        </p:nvSpPr>
        <p:spPr>
          <a:xfrm>
            <a:off x="838200" y="365125"/>
            <a:ext cx="7734300" cy="5811838"/>
          </a:xfrm>
        </p:spPr>
        <p:txBody>
          <a:bodyPr vert="eaVert"/>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4" name="Kuupäeva kohatäide 3"/>
          <p:cNvSpPr>
            <a:spLocks noGrp="1"/>
          </p:cNvSpPr>
          <p:nvPr>
            <p:ph type="dt" sz="half" idx="10"/>
          </p:nvPr>
        </p:nvSpPr>
        <p:spPr/>
        <p:txBody>
          <a:bodyPr/>
          <a:lstStyle/>
          <a:p>
            <a:fld id="{1CF0F252-F6C1-4AF8-B73C-8F68F8C0E3E6}" type="datetimeFigureOut">
              <a:rPr lang="en-GB" smtClean="0"/>
              <a:t>15/11/2018</a:t>
            </a:fld>
            <a:endParaRPr lang="en-GB"/>
          </a:p>
        </p:txBody>
      </p:sp>
      <p:sp>
        <p:nvSpPr>
          <p:cNvPr id="5" name="Jaluse kohatäide 4"/>
          <p:cNvSpPr>
            <a:spLocks noGrp="1"/>
          </p:cNvSpPr>
          <p:nvPr>
            <p:ph type="ftr" sz="quarter" idx="11"/>
          </p:nvPr>
        </p:nvSpPr>
        <p:spPr/>
        <p:txBody>
          <a:bodyPr/>
          <a:lstStyle/>
          <a:p>
            <a:endParaRPr lang="en-GB"/>
          </a:p>
        </p:txBody>
      </p:sp>
      <p:sp>
        <p:nvSpPr>
          <p:cNvPr id="6" name="Slaidinumbri kohatäide 5"/>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4215472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Pealkiri ja diagramm">
    <p:spTree>
      <p:nvGrpSpPr>
        <p:cNvPr id="1" name=""/>
        <p:cNvGrpSpPr/>
        <p:nvPr/>
      </p:nvGrpSpPr>
      <p:grpSpPr>
        <a:xfrm>
          <a:off x="0" y="0"/>
          <a:ext cx="0" cy="0"/>
          <a:chOff x="0" y="0"/>
          <a:chExt cx="0" cy="0"/>
        </a:xfrm>
      </p:grpSpPr>
      <p:sp>
        <p:nvSpPr>
          <p:cNvPr id="2" name="Pealkiri 1"/>
          <p:cNvSpPr>
            <a:spLocks noGrp="1"/>
          </p:cNvSpPr>
          <p:nvPr>
            <p:ph type="title"/>
          </p:nvPr>
        </p:nvSpPr>
        <p:spPr>
          <a:xfrm>
            <a:off x="914400" y="609600"/>
            <a:ext cx="10363200" cy="1143000"/>
          </a:xfrm>
        </p:spPr>
        <p:txBody>
          <a:bodyPr/>
          <a:lstStyle/>
          <a:p>
            <a:r>
              <a:rPr lang="et-EE"/>
              <a:t>Muutke pealkirja laadi</a:t>
            </a:r>
          </a:p>
        </p:txBody>
      </p:sp>
      <p:sp>
        <p:nvSpPr>
          <p:cNvPr id="3" name="Diagrammi kohatäide 2"/>
          <p:cNvSpPr>
            <a:spLocks noGrp="1"/>
          </p:cNvSpPr>
          <p:nvPr>
            <p:ph type="chart" idx="1"/>
          </p:nvPr>
        </p:nvSpPr>
        <p:spPr>
          <a:xfrm>
            <a:off x="914400" y="1981200"/>
            <a:ext cx="10363200" cy="4114800"/>
          </a:xfrm>
        </p:spPr>
        <p:txBody>
          <a:bodyPr/>
          <a:lstStyle/>
          <a:p>
            <a:endParaRPr lang="et-EE"/>
          </a:p>
        </p:txBody>
      </p:sp>
      <p:sp>
        <p:nvSpPr>
          <p:cNvPr id="4" name="Kuupäeva kohatäide 3"/>
          <p:cNvSpPr>
            <a:spLocks noGrp="1"/>
          </p:cNvSpPr>
          <p:nvPr>
            <p:ph type="dt" sz="half" idx="10"/>
          </p:nvPr>
        </p:nvSpPr>
        <p:spPr>
          <a:xfrm>
            <a:off x="914400" y="6248400"/>
            <a:ext cx="2540000" cy="457200"/>
          </a:xfrm>
        </p:spPr>
        <p:txBody>
          <a:bodyPr/>
          <a:lstStyle>
            <a:lvl1pPr>
              <a:defRPr/>
            </a:lvl1pPr>
          </a:lstStyle>
          <a:p>
            <a:endParaRPr lang="en-GB" altLang="et-EE"/>
          </a:p>
        </p:txBody>
      </p:sp>
      <p:sp>
        <p:nvSpPr>
          <p:cNvPr id="5" name="Jaluse kohatäide 4"/>
          <p:cNvSpPr>
            <a:spLocks noGrp="1"/>
          </p:cNvSpPr>
          <p:nvPr>
            <p:ph type="ftr" sz="quarter" idx="11"/>
          </p:nvPr>
        </p:nvSpPr>
        <p:spPr>
          <a:xfrm>
            <a:off x="4165600" y="6248400"/>
            <a:ext cx="3860800" cy="457200"/>
          </a:xfrm>
        </p:spPr>
        <p:txBody>
          <a:bodyPr/>
          <a:lstStyle>
            <a:lvl1pPr>
              <a:defRPr/>
            </a:lvl1pPr>
          </a:lstStyle>
          <a:p>
            <a:endParaRPr lang="en-GB" altLang="et-EE"/>
          </a:p>
        </p:txBody>
      </p:sp>
      <p:sp>
        <p:nvSpPr>
          <p:cNvPr id="6" name="Slaidinumbri kohatäide 5"/>
          <p:cNvSpPr>
            <a:spLocks noGrp="1"/>
          </p:cNvSpPr>
          <p:nvPr>
            <p:ph type="sldNum" sz="quarter" idx="12"/>
          </p:nvPr>
        </p:nvSpPr>
        <p:spPr>
          <a:xfrm>
            <a:off x="8737600" y="6248400"/>
            <a:ext cx="2540000" cy="457200"/>
          </a:xfrm>
        </p:spPr>
        <p:txBody>
          <a:bodyPr/>
          <a:lstStyle>
            <a:lvl1pPr>
              <a:defRPr/>
            </a:lvl1pPr>
          </a:lstStyle>
          <a:p>
            <a:fld id="{6D597BCE-0BD2-4FA4-BEBD-6A73530A8A03}" type="slidenum">
              <a:rPr lang="en-GB" altLang="et-EE"/>
              <a:pPr/>
              <a:t>‹#›</a:t>
            </a:fld>
            <a:endParaRPr lang="en-GB" altLang="et-EE"/>
          </a:p>
        </p:txBody>
      </p:sp>
    </p:spTree>
    <p:extLst>
      <p:ext uri="{BB962C8B-B14F-4D97-AF65-F5344CB8AC3E}">
        <p14:creationId xmlns:p14="http://schemas.microsoft.com/office/powerpoint/2010/main" val="2446441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endParaRPr lang="en-GB"/>
          </a:p>
        </p:txBody>
      </p:sp>
      <p:sp>
        <p:nvSpPr>
          <p:cNvPr id="3" name="Sisu kohatäide 2"/>
          <p:cNvSpPr>
            <a:spLocks noGrp="1"/>
          </p:cNvSpPr>
          <p:nvPr>
            <p:ph idx="1"/>
          </p:nvPr>
        </p:nvSpPr>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4" name="Kuupäeva kohatäide 3"/>
          <p:cNvSpPr>
            <a:spLocks noGrp="1"/>
          </p:cNvSpPr>
          <p:nvPr>
            <p:ph type="dt" sz="half" idx="10"/>
          </p:nvPr>
        </p:nvSpPr>
        <p:spPr/>
        <p:txBody>
          <a:bodyPr/>
          <a:lstStyle/>
          <a:p>
            <a:fld id="{1CF0F252-F6C1-4AF8-B73C-8F68F8C0E3E6}" type="datetimeFigureOut">
              <a:rPr lang="en-GB" smtClean="0"/>
              <a:t>15/11/2018</a:t>
            </a:fld>
            <a:endParaRPr lang="en-GB"/>
          </a:p>
        </p:txBody>
      </p:sp>
      <p:sp>
        <p:nvSpPr>
          <p:cNvPr id="5" name="Jaluse kohatäide 4"/>
          <p:cNvSpPr>
            <a:spLocks noGrp="1"/>
          </p:cNvSpPr>
          <p:nvPr>
            <p:ph type="ftr" sz="quarter" idx="11"/>
          </p:nvPr>
        </p:nvSpPr>
        <p:spPr/>
        <p:txBody>
          <a:bodyPr/>
          <a:lstStyle/>
          <a:p>
            <a:endParaRPr lang="en-GB"/>
          </a:p>
        </p:txBody>
      </p:sp>
      <p:sp>
        <p:nvSpPr>
          <p:cNvPr id="6" name="Slaidinumbri kohatäide 5"/>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3145192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a:t>Muutke pealkirja laadi</a:t>
            </a:r>
            <a:endParaRPr lang="en-GB"/>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Redigeeri juhtslaidi tekstilaade</a:t>
            </a:r>
          </a:p>
        </p:txBody>
      </p:sp>
      <p:sp>
        <p:nvSpPr>
          <p:cNvPr id="4" name="Kuupäeva kohatäide 3"/>
          <p:cNvSpPr>
            <a:spLocks noGrp="1"/>
          </p:cNvSpPr>
          <p:nvPr>
            <p:ph type="dt" sz="half" idx="10"/>
          </p:nvPr>
        </p:nvSpPr>
        <p:spPr/>
        <p:txBody>
          <a:bodyPr/>
          <a:lstStyle/>
          <a:p>
            <a:fld id="{1CF0F252-F6C1-4AF8-B73C-8F68F8C0E3E6}" type="datetimeFigureOut">
              <a:rPr lang="en-GB" smtClean="0"/>
              <a:t>15/11/2018</a:t>
            </a:fld>
            <a:endParaRPr lang="en-GB"/>
          </a:p>
        </p:txBody>
      </p:sp>
      <p:sp>
        <p:nvSpPr>
          <p:cNvPr id="5" name="Jaluse kohatäide 4"/>
          <p:cNvSpPr>
            <a:spLocks noGrp="1"/>
          </p:cNvSpPr>
          <p:nvPr>
            <p:ph type="ftr" sz="quarter" idx="11"/>
          </p:nvPr>
        </p:nvSpPr>
        <p:spPr/>
        <p:txBody>
          <a:bodyPr/>
          <a:lstStyle/>
          <a:p>
            <a:endParaRPr lang="en-GB"/>
          </a:p>
        </p:txBody>
      </p:sp>
      <p:sp>
        <p:nvSpPr>
          <p:cNvPr id="6" name="Slaidinumbri kohatäide 5"/>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330319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endParaRPr lang="en-GB"/>
          </a:p>
        </p:txBody>
      </p:sp>
      <p:sp>
        <p:nvSpPr>
          <p:cNvPr id="3" name="Sisu kohatäide 2"/>
          <p:cNvSpPr>
            <a:spLocks noGrp="1"/>
          </p:cNvSpPr>
          <p:nvPr>
            <p:ph sz="half" idx="1"/>
          </p:nvPr>
        </p:nvSpPr>
        <p:spPr>
          <a:xfrm>
            <a:off x="838200" y="1825625"/>
            <a:ext cx="5181600" cy="4351338"/>
          </a:xfrm>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4" name="Sisu kohatäide 3"/>
          <p:cNvSpPr>
            <a:spLocks noGrp="1"/>
          </p:cNvSpPr>
          <p:nvPr>
            <p:ph sz="half" idx="2"/>
          </p:nvPr>
        </p:nvSpPr>
        <p:spPr>
          <a:xfrm>
            <a:off x="6172200" y="1825625"/>
            <a:ext cx="5181600" cy="4351338"/>
          </a:xfrm>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5" name="Kuupäeva kohatäide 4"/>
          <p:cNvSpPr>
            <a:spLocks noGrp="1"/>
          </p:cNvSpPr>
          <p:nvPr>
            <p:ph type="dt" sz="half" idx="10"/>
          </p:nvPr>
        </p:nvSpPr>
        <p:spPr/>
        <p:txBody>
          <a:bodyPr/>
          <a:lstStyle/>
          <a:p>
            <a:fld id="{1CF0F252-F6C1-4AF8-B73C-8F68F8C0E3E6}" type="datetimeFigureOut">
              <a:rPr lang="en-GB" smtClean="0"/>
              <a:t>15/11/2018</a:t>
            </a:fld>
            <a:endParaRPr lang="en-GB"/>
          </a:p>
        </p:txBody>
      </p:sp>
      <p:sp>
        <p:nvSpPr>
          <p:cNvPr id="6" name="Jaluse kohatäide 5"/>
          <p:cNvSpPr>
            <a:spLocks noGrp="1"/>
          </p:cNvSpPr>
          <p:nvPr>
            <p:ph type="ftr" sz="quarter" idx="11"/>
          </p:nvPr>
        </p:nvSpPr>
        <p:spPr/>
        <p:txBody>
          <a:bodyPr/>
          <a:lstStyle/>
          <a:p>
            <a:endParaRPr lang="en-GB"/>
          </a:p>
        </p:txBody>
      </p:sp>
      <p:sp>
        <p:nvSpPr>
          <p:cNvPr id="7" name="Slaidinumbri kohatäide 6"/>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947286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a:t>Muutke pealkirja laadi</a:t>
            </a:r>
            <a:endParaRPr lang="en-GB"/>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 juhtslaidi tekstilaade</a:t>
            </a:r>
          </a:p>
        </p:txBody>
      </p:sp>
      <p:sp>
        <p:nvSpPr>
          <p:cNvPr id="4" name="Sisu kohatäide 3"/>
          <p:cNvSpPr>
            <a:spLocks noGrp="1"/>
          </p:cNvSpPr>
          <p:nvPr>
            <p:ph sz="half" idx="2"/>
          </p:nvPr>
        </p:nvSpPr>
        <p:spPr>
          <a:xfrm>
            <a:off x="839788" y="2505075"/>
            <a:ext cx="5157787" cy="3684588"/>
          </a:xfrm>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 juhtslaidi tekstilaade</a:t>
            </a:r>
          </a:p>
        </p:txBody>
      </p:sp>
      <p:sp>
        <p:nvSpPr>
          <p:cNvPr id="6" name="Sisu kohatäide 5"/>
          <p:cNvSpPr>
            <a:spLocks noGrp="1"/>
          </p:cNvSpPr>
          <p:nvPr>
            <p:ph sz="quarter" idx="4"/>
          </p:nvPr>
        </p:nvSpPr>
        <p:spPr>
          <a:xfrm>
            <a:off x="6172200" y="2505075"/>
            <a:ext cx="5183188" cy="3684588"/>
          </a:xfrm>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7" name="Kuupäeva kohatäide 6"/>
          <p:cNvSpPr>
            <a:spLocks noGrp="1"/>
          </p:cNvSpPr>
          <p:nvPr>
            <p:ph type="dt" sz="half" idx="10"/>
          </p:nvPr>
        </p:nvSpPr>
        <p:spPr/>
        <p:txBody>
          <a:bodyPr/>
          <a:lstStyle/>
          <a:p>
            <a:fld id="{1CF0F252-F6C1-4AF8-B73C-8F68F8C0E3E6}" type="datetimeFigureOut">
              <a:rPr lang="en-GB" smtClean="0"/>
              <a:t>15/11/2018</a:t>
            </a:fld>
            <a:endParaRPr lang="en-GB"/>
          </a:p>
        </p:txBody>
      </p:sp>
      <p:sp>
        <p:nvSpPr>
          <p:cNvPr id="8" name="Jaluse kohatäide 7"/>
          <p:cNvSpPr>
            <a:spLocks noGrp="1"/>
          </p:cNvSpPr>
          <p:nvPr>
            <p:ph type="ftr" sz="quarter" idx="11"/>
          </p:nvPr>
        </p:nvSpPr>
        <p:spPr/>
        <p:txBody>
          <a:bodyPr/>
          <a:lstStyle/>
          <a:p>
            <a:endParaRPr lang="en-GB"/>
          </a:p>
        </p:txBody>
      </p:sp>
      <p:sp>
        <p:nvSpPr>
          <p:cNvPr id="9" name="Slaidinumbri kohatäide 8"/>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123885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endParaRPr lang="en-GB"/>
          </a:p>
        </p:txBody>
      </p:sp>
      <p:sp>
        <p:nvSpPr>
          <p:cNvPr id="3" name="Kuupäeva kohatäide 2"/>
          <p:cNvSpPr>
            <a:spLocks noGrp="1"/>
          </p:cNvSpPr>
          <p:nvPr>
            <p:ph type="dt" sz="half" idx="10"/>
          </p:nvPr>
        </p:nvSpPr>
        <p:spPr/>
        <p:txBody>
          <a:bodyPr/>
          <a:lstStyle/>
          <a:p>
            <a:fld id="{1CF0F252-F6C1-4AF8-B73C-8F68F8C0E3E6}" type="datetimeFigureOut">
              <a:rPr lang="en-GB" smtClean="0"/>
              <a:t>15/11/2018</a:t>
            </a:fld>
            <a:endParaRPr lang="en-GB"/>
          </a:p>
        </p:txBody>
      </p:sp>
      <p:sp>
        <p:nvSpPr>
          <p:cNvPr id="4" name="Jaluse kohatäide 3"/>
          <p:cNvSpPr>
            <a:spLocks noGrp="1"/>
          </p:cNvSpPr>
          <p:nvPr>
            <p:ph type="ftr" sz="quarter" idx="11"/>
          </p:nvPr>
        </p:nvSpPr>
        <p:spPr/>
        <p:txBody>
          <a:bodyPr/>
          <a:lstStyle/>
          <a:p>
            <a:endParaRPr lang="en-GB"/>
          </a:p>
        </p:txBody>
      </p:sp>
      <p:sp>
        <p:nvSpPr>
          <p:cNvPr id="5" name="Slaidinumbri kohatäide 4"/>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3691311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1CF0F252-F6C1-4AF8-B73C-8F68F8C0E3E6}" type="datetimeFigureOut">
              <a:rPr lang="en-GB" smtClean="0"/>
              <a:t>15/11/2018</a:t>
            </a:fld>
            <a:endParaRPr lang="en-GB"/>
          </a:p>
        </p:txBody>
      </p:sp>
      <p:sp>
        <p:nvSpPr>
          <p:cNvPr id="3" name="Jaluse kohatäide 2"/>
          <p:cNvSpPr>
            <a:spLocks noGrp="1"/>
          </p:cNvSpPr>
          <p:nvPr>
            <p:ph type="ftr" sz="quarter" idx="11"/>
          </p:nvPr>
        </p:nvSpPr>
        <p:spPr/>
        <p:txBody>
          <a:bodyPr/>
          <a:lstStyle/>
          <a:p>
            <a:endParaRPr lang="en-GB"/>
          </a:p>
        </p:txBody>
      </p:sp>
      <p:sp>
        <p:nvSpPr>
          <p:cNvPr id="4" name="Slaidinumbri kohatäide 3"/>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2064060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a:t>Muutke pealkirja laadi</a:t>
            </a:r>
            <a:endParaRPr lang="en-GB"/>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Redigeeri juhtslaidi tekstilaade</a:t>
            </a:r>
          </a:p>
        </p:txBody>
      </p:sp>
      <p:sp>
        <p:nvSpPr>
          <p:cNvPr id="5" name="Kuupäeva kohatäide 4"/>
          <p:cNvSpPr>
            <a:spLocks noGrp="1"/>
          </p:cNvSpPr>
          <p:nvPr>
            <p:ph type="dt" sz="half" idx="10"/>
          </p:nvPr>
        </p:nvSpPr>
        <p:spPr/>
        <p:txBody>
          <a:bodyPr/>
          <a:lstStyle/>
          <a:p>
            <a:fld id="{1CF0F252-F6C1-4AF8-B73C-8F68F8C0E3E6}" type="datetimeFigureOut">
              <a:rPr lang="en-GB" smtClean="0"/>
              <a:t>15/11/2018</a:t>
            </a:fld>
            <a:endParaRPr lang="en-GB"/>
          </a:p>
        </p:txBody>
      </p:sp>
      <p:sp>
        <p:nvSpPr>
          <p:cNvPr id="6" name="Jaluse kohatäide 5"/>
          <p:cNvSpPr>
            <a:spLocks noGrp="1"/>
          </p:cNvSpPr>
          <p:nvPr>
            <p:ph type="ftr" sz="quarter" idx="11"/>
          </p:nvPr>
        </p:nvSpPr>
        <p:spPr/>
        <p:txBody>
          <a:bodyPr/>
          <a:lstStyle/>
          <a:p>
            <a:endParaRPr lang="en-GB"/>
          </a:p>
        </p:txBody>
      </p:sp>
      <p:sp>
        <p:nvSpPr>
          <p:cNvPr id="7" name="Slaidinumbri kohatäide 6"/>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4119229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a:t>Muutke pealkirja laadi</a:t>
            </a:r>
            <a:endParaRPr lang="en-GB"/>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Redigeeri juhtslaidi tekstilaade</a:t>
            </a:r>
          </a:p>
        </p:txBody>
      </p:sp>
      <p:sp>
        <p:nvSpPr>
          <p:cNvPr id="5" name="Kuupäeva kohatäide 4"/>
          <p:cNvSpPr>
            <a:spLocks noGrp="1"/>
          </p:cNvSpPr>
          <p:nvPr>
            <p:ph type="dt" sz="half" idx="10"/>
          </p:nvPr>
        </p:nvSpPr>
        <p:spPr/>
        <p:txBody>
          <a:bodyPr/>
          <a:lstStyle/>
          <a:p>
            <a:fld id="{1CF0F252-F6C1-4AF8-B73C-8F68F8C0E3E6}" type="datetimeFigureOut">
              <a:rPr lang="en-GB" smtClean="0"/>
              <a:t>15/11/2018</a:t>
            </a:fld>
            <a:endParaRPr lang="en-GB"/>
          </a:p>
        </p:txBody>
      </p:sp>
      <p:sp>
        <p:nvSpPr>
          <p:cNvPr id="6" name="Jaluse kohatäide 5"/>
          <p:cNvSpPr>
            <a:spLocks noGrp="1"/>
          </p:cNvSpPr>
          <p:nvPr>
            <p:ph type="ftr" sz="quarter" idx="11"/>
          </p:nvPr>
        </p:nvSpPr>
        <p:spPr/>
        <p:txBody>
          <a:bodyPr/>
          <a:lstStyle/>
          <a:p>
            <a:endParaRPr lang="en-GB"/>
          </a:p>
        </p:txBody>
      </p:sp>
      <p:sp>
        <p:nvSpPr>
          <p:cNvPr id="7" name="Slaidinumbri kohatäide 6"/>
          <p:cNvSpPr>
            <a:spLocks noGrp="1"/>
          </p:cNvSpPr>
          <p:nvPr>
            <p:ph type="sldNum" sz="quarter" idx="12"/>
          </p:nvPr>
        </p:nvSpPr>
        <p:spPr/>
        <p:txBody>
          <a:bodyPr/>
          <a:lstStyle/>
          <a:p>
            <a:fld id="{2F47A022-D232-40C7-BB28-0E6091C98ED4}" type="slidenum">
              <a:rPr lang="en-GB" smtClean="0"/>
              <a:t>‹#›</a:t>
            </a:fld>
            <a:endParaRPr lang="en-GB"/>
          </a:p>
        </p:txBody>
      </p:sp>
    </p:spTree>
    <p:extLst>
      <p:ext uri="{BB962C8B-B14F-4D97-AF65-F5344CB8AC3E}">
        <p14:creationId xmlns:p14="http://schemas.microsoft.com/office/powerpoint/2010/main" val="97047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a:t>Muutke pealkirja laadi</a:t>
            </a:r>
            <a:endParaRPr lang="en-GB"/>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GB"/>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0F252-F6C1-4AF8-B73C-8F68F8C0E3E6}" type="datetimeFigureOut">
              <a:rPr lang="en-GB" smtClean="0"/>
              <a:t>15/11/2018</a:t>
            </a:fld>
            <a:endParaRPr lang="en-GB"/>
          </a:p>
        </p:txBody>
      </p:sp>
      <p:sp>
        <p:nvSpPr>
          <p:cNvPr id="5" name="Jaluse kohatäid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7A022-D232-40C7-BB28-0E6091C98ED4}" type="slidenum">
              <a:rPr lang="en-GB" smtClean="0"/>
              <a:t>‹#›</a:t>
            </a:fld>
            <a:endParaRPr lang="en-GB"/>
          </a:p>
        </p:txBody>
      </p:sp>
    </p:spTree>
    <p:extLst>
      <p:ext uri="{BB962C8B-B14F-4D97-AF65-F5344CB8AC3E}">
        <p14:creationId xmlns:p14="http://schemas.microsoft.com/office/powerpoint/2010/main" val="3455007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hm.ee/et/haridus-ja-teadusstrateegia-aastateks-2021-203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normAutofit fontScale="90000"/>
          </a:bodyPr>
          <a:lstStyle/>
          <a:p>
            <a:r>
              <a:rPr lang="et-EE" b="1" dirty="0">
                <a:solidFill>
                  <a:srgbClr val="0070C0"/>
                </a:solidFill>
              </a:rPr>
              <a:t>2021- 2035 strateegiaperioodi kavandamine</a:t>
            </a:r>
            <a:endParaRPr lang="en-GB" b="1" dirty="0">
              <a:solidFill>
                <a:srgbClr val="0070C0"/>
              </a:solidFill>
            </a:endParaRPr>
          </a:p>
        </p:txBody>
      </p:sp>
      <p:sp>
        <p:nvSpPr>
          <p:cNvPr id="3" name="Alapealkiri 2"/>
          <p:cNvSpPr>
            <a:spLocks noGrp="1"/>
          </p:cNvSpPr>
          <p:nvPr>
            <p:ph type="subTitle" idx="1"/>
          </p:nvPr>
        </p:nvSpPr>
        <p:spPr/>
        <p:txBody>
          <a:bodyPr>
            <a:normAutofit/>
          </a:bodyPr>
          <a:lstStyle/>
          <a:p>
            <a:r>
              <a:rPr lang="et-EE" sz="2800" i="1" dirty="0">
                <a:solidFill>
                  <a:srgbClr val="0070C0"/>
                </a:solidFill>
              </a:rPr>
              <a:t>Ando </a:t>
            </a:r>
            <a:r>
              <a:rPr lang="et-EE" sz="2800" i="1" dirty="0" err="1">
                <a:solidFill>
                  <a:srgbClr val="0070C0"/>
                </a:solidFill>
              </a:rPr>
              <a:t>Kiviberg</a:t>
            </a:r>
            <a:endParaRPr lang="et-EE" sz="2800" i="1" dirty="0">
              <a:solidFill>
                <a:srgbClr val="0070C0"/>
              </a:solidFill>
            </a:endParaRPr>
          </a:p>
          <a:p>
            <a:r>
              <a:rPr lang="et-EE" sz="2800" i="1" dirty="0">
                <a:solidFill>
                  <a:srgbClr val="0070C0"/>
                </a:solidFill>
              </a:rPr>
              <a:t>Haridus- ja Teadusministeerium</a:t>
            </a:r>
          </a:p>
          <a:p>
            <a:r>
              <a:rPr lang="et-EE" sz="2800" i="1" dirty="0">
                <a:solidFill>
                  <a:srgbClr val="0070C0"/>
                </a:solidFill>
              </a:rPr>
              <a:t>15. novembril 2018, Tartus</a:t>
            </a:r>
          </a:p>
        </p:txBody>
      </p:sp>
    </p:spTree>
    <p:extLst>
      <p:ext uri="{BB962C8B-B14F-4D97-AF65-F5344CB8AC3E}">
        <p14:creationId xmlns:p14="http://schemas.microsoft.com/office/powerpoint/2010/main" val="1873527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solidFill>
                  <a:srgbClr val="0070C0"/>
                </a:solidFill>
              </a:rPr>
              <a:t>Viljakat koostööd soovides</a:t>
            </a:r>
          </a:p>
        </p:txBody>
      </p:sp>
      <p:sp>
        <p:nvSpPr>
          <p:cNvPr id="3" name="Sisu kohatäide 2"/>
          <p:cNvSpPr>
            <a:spLocks noGrp="1"/>
          </p:cNvSpPr>
          <p:nvPr>
            <p:ph idx="1"/>
          </p:nvPr>
        </p:nvSpPr>
        <p:spPr>
          <a:xfrm>
            <a:off x="838200" y="1499996"/>
            <a:ext cx="10515600" cy="4351338"/>
          </a:xfrm>
        </p:spPr>
        <p:txBody>
          <a:bodyPr/>
          <a:lstStyle/>
          <a:p>
            <a:pPr marL="0" indent="0">
              <a:buNone/>
            </a:pPr>
            <a:r>
              <a:rPr lang="et-EE" b="1" dirty="0"/>
              <a:t>Strateegiaprotsessi info ministeeriumi veebilehel:</a:t>
            </a:r>
          </a:p>
          <a:p>
            <a:pPr marL="0" indent="0">
              <a:buNone/>
            </a:pPr>
            <a:r>
              <a:rPr lang="et-EE" sz="2400" dirty="0">
                <a:hlinkClick r:id="rId3"/>
              </a:rPr>
              <a:t>https://www.hm.ee/et/haridus-ja-teadusstrateegia-aastateks-2021-2035</a:t>
            </a:r>
            <a:endParaRPr lang="et-EE" sz="2400" dirty="0"/>
          </a:p>
          <a:p>
            <a:pPr marL="0" indent="0">
              <a:buNone/>
            </a:pPr>
            <a:endParaRPr lang="et-EE" dirty="0"/>
          </a:p>
        </p:txBody>
      </p:sp>
      <p:pic>
        <p:nvPicPr>
          <p:cNvPr id="4" name="Pilt 3"/>
          <p:cNvPicPr>
            <a:picLocks noChangeAspect="1"/>
          </p:cNvPicPr>
          <p:nvPr/>
        </p:nvPicPr>
        <p:blipFill>
          <a:blip r:embed="rId4"/>
          <a:stretch>
            <a:fillRect/>
          </a:stretch>
        </p:blipFill>
        <p:spPr>
          <a:xfrm>
            <a:off x="544286" y="2912645"/>
            <a:ext cx="11171104" cy="3945354"/>
          </a:xfrm>
          <a:prstGeom prst="rect">
            <a:avLst/>
          </a:prstGeom>
        </p:spPr>
      </p:pic>
    </p:spTree>
    <p:extLst>
      <p:ext uri="{BB962C8B-B14F-4D97-AF65-F5344CB8AC3E}">
        <p14:creationId xmlns:p14="http://schemas.microsoft.com/office/powerpoint/2010/main" val="2855874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123675"/>
            <a:ext cx="10515600" cy="1325563"/>
          </a:xfrm>
        </p:spPr>
        <p:txBody>
          <a:bodyPr/>
          <a:lstStyle/>
          <a:p>
            <a:r>
              <a:rPr lang="et-EE" dirty="0">
                <a:solidFill>
                  <a:srgbClr val="0070C0"/>
                </a:solidFill>
              </a:rPr>
              <a:t>Alustasime 2021 – 2035 perioodi planeerimist</a:t>
            </a:r>
            <a:endParaRPr lang="en-US" dirty="0">
              <a:solidFill>
                <a:srgbClr val="0070C0"/>
              </a:solidFill>
            </a:endParaRPr>
          </a:p>
        </p:txBody>
      </p:sp>
      <p:sp>
        <p:nvSpPr>
          <p:cNvPr id="3" name="Sisu kohatäide 2"/>
          <p:cNvSpPr>
            <a:spLocks noGrp="1"/>
          </p:cNvSpPr>
          <p:nvPr>
            <p:ph idx="1"/>
          </p:nvPr>
        </p:nvSpPr>
        <p:spPr>
          <a:xfrm>
            <a:off x="283030" y="786456"/>
            <a:ext cx="11267132" cy="5769429"/>
          </a:xfrm>
        </p:spPr>
        <p:txBody>
          <a:bodyPr>
            <a:normAutofit/>
          </a:bodyPr>
          <a:lstStyle/>
          <a:p>
            <a:pPr marL="914400" lvl="2" indent="0">
              <a:buNone/>
            </a:pPr>
            <a:endParaRPr lang="et-EE" sz="2800" dirty="0"/>
          </a:p>
          <a:p>
            <a:pPr marL="914400" lvl="2" indent="0">
              <a:buNone/>
            </a:pPr>
            <a:endParaRPr lang="et-EE" sz="3200" b="1" dirty="0"/>
          </a:p>
          <a:p>
            <a:pPr marL="914400" lvl="2" indent="0">
              <a:buNone/>
            </a:pPr>
            <a:r>
              <a:rPr lang="et-EE" sz="2800" dirty="0">
                <a:solidFill>
                  <a:srgbClr val="0070C0"/>
                </a:solidFill>
              </a:rPr>
              <a:t>Strateegiaprotsessi eesmärk</a:t>
            </a:r>
          </a:p>
          <a:p>
            <a:pPr lvl="2"/>
            <a:r>
              <a:rPr lang="et-EE" sz="2800" dirty="0"/>
              <a:t>luua pikaajaline realistlik visioon Eesti haridussüsteemi ja teaduse arendamiseks, mis aitaks Eestil edeneda õnnelikumaks ja võimekamaks riigiks võrreldes tänasega</a:t>
            </a:r>
          </a:p>
          <a:p>
            <a:pPr marL="914400" lvl="2" indent="0">
              <a:buNone/>
            </a:pPr>
            <a:endParaRPr lang="et-EE" sz="2800" dirty="0">
              <a:solidFill>
                <a:srgbClr val="0070C0"/>
              </a:solidFill>
            </a:endParaRPr>
          </a:p>
          <a:p>
            <a:pPr marL="914400" lvl="2" indent="0">
              <a:buNone/>
            </a:pPr>
            <a:r>
              <a:rPr lang="et-EE" sz="2800" dirty="0">
                <a:solidFill>
                  <a:schemeClr val="accent5"/>
                </a:solidFill>
              </a:rPr>
              <a:t>Strateegia hõlmab</a:t>
            </a:r>
            <a:r>
              <a:rPr lang="et-EE" sz="2800" dirty="0"/>
              <a:t> </a:t>
            </a:r>
          </a:p>
          <a:p>
            <a:pPr lvl="2"/>
            <a:r>
              <a:rPr lang="et-EE" sz="2800" u="sng" dirty="0"/>
              <a:t>kogu</a:t>
            </a:r>
            <a:r>
              <a:rPr lang="et-EE" sz="2800" dirty="0"/>
              <a:t> Haridus- ja Teadusministeeriumi valitsemisala ning selle poliitikavaldkondi</a:t>
            </a:r>
          </a:p>
          <a:p>
            <a:pPr lvl="2"/>
            <a:r>
              <a:rPr lang="et-EE" sz="2800" dirty="0"/>
              <a:t>see puudutab igat Eesti inimest</a:t>
            </a:r>
          </a:p>
          <a:p>
            <a:pPr marL="914400" lvl="2" indent="0">
              <a:buNone/>
            </a:pPr>
            <a:endParaRPr lang="et-EE" sz="3200" b="1" dirty="0"/>
          </a:p>
          <a:p>
            <a:pPr marL="914400" lvl="2" indent="0">
              <a:buNone/>
            </a:pPr>
            <a:endParaRPr lang="et-EE" sz="3200" b="1" dirty="0"/>
          </a:p>
          <a:p>
            <a:pPr lvl="2"/>
            <a:endParaRPr lang="et-EE" sz="3200" dirty="0"/>
          </a:p>
          <a:p>
            <a:pPr lvl="2"/>
            <a:endParaRPr lang="et-EE" sz="3200" dirty="0"/>
          </a:p>
        </p:txBody>
      </p:sp>
    </p:spTree>
    <p:extLst>
      <p:ext uri="{BB962C8B-B14F-4D97-AF65-F5344CB8AC3E}">
        <p14:creationId xmlns:p14="http://schemas.microsoft.com/office/powerpoint/2010/main" val="433605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16998F-9469-DD47-9691-28AF5FD41A29}"/>
              </a:ext>
            </a:extLst>
          </p:cNvPr>
          <p:cNvSpPr>
            <a:spLocks noGrp="1"/>
          </p:cNvSpPr>
          <p:nvPr>
            <p:ph type="title"/>
          </p:nvPr>
        </p:nvSpPr>
        <p:spPr/>
        <p:txBody>
          <a:bodyPr/>
          <a:lstStyle/>
          <a:p>
            <a:r>
              <a:rPr lang="et-EE" dirty="0">
                <a:solidFill>
                  <a:schemeClr val="accent5"/>
                </a:solidFill>
              </a:rPr>
              <a:t>Kaasav lähenemine</a:t>
            </a:r>
          </a:p>
        </p:txBody>
      </p:sp>
      <p:sp>
        <p:nvSpPr>
          <p:cNvPr id="3" name="Content Placeholder 2">
            <a:extLst>
              <a:ext uri="{FF2B5EF4-FFF2-40B4-BE49-F238E27FC236}">
                <a16:creationId xmlns:a16="http://schemas.microsoft.com/office/drawing/2014/main" xmlns="" id="{0303E44E-BEC2-7147-9E9D-3715A3F75AB4}"/>
              </a:ext>
            </a:extLst>
          </p:cNvPr>
          <p:cNvSpPr>
            <a:spLocks noGrp="1"/>
          </p:cNvSpPr>
          <p:nvPr>
            <p:ph idx="1"/>
          </p:nvPr>
        </p:nvSpPr>
        <p:spPr/>
        <p:txBody>
          <a:bodyPr/>
          <a:lstStyle/>
          <a:p>
            <a:r>
              <a:rPr lang="et-EE" dirty="0"/>
              <a:t>Visiooni koostavad eksperdid – valdkondlikud asjatundjad ning huvi- ja sidusrühmade esindajad</a:t>
            </a:r>
          </a:p>
          <a:p>
            <a:endParaRPr lang="et-EE" dirty="0"/>
          </a:p>
          <a:p>
            <a:r>
              <a:rPr lang="et-EE" dirty="0"/>
              <a:t>HTM kutsus osalema inimesi, kel on tunnustatud erialane kompetents ja/või kes on avalikkuses konstruktiivsete arvamusavaldustega silma paistnud.</a:t>
            </a:r>
          </a:p>
          <a:p>
            <a:pPr marL="0" indent="0">
              <a:buNone/>
            </a:pPr>
            <a:endParaRPr lang="et-EE" dirty="0"/>
          </a:p>
          <a:p>
            <a:pPr marL="0" indent="0">
              <a:buNone/>
            </a:pPr>
            <a:endParaRPr lang="et-EE" dirty="0"/>
          </a:p>
          <a:p>
            <a:pPr marL="0" indent="0">
              <a:buNone/>
            </a:pPr>
            <a:endParaRPr lang="en-US" dirty="0"/>
          </a:p>
          <a:p>
            <a:endParaRPr lang="en-US" dirty="0"/>
          </a:p>
        </p:txBody>
      </p:sp>
    </p:spTree>
    <p:extLst>
      <p:ext uri="{BB962C8B-B14F-4D97-AF65-F5344CB8AC3E}">
        <p14:creationId xmlns:p14="http://schemas.microsoft.com/office/powerpoint/2010/main" val="4011240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52C32B-8B86-AF43-ADEC-FE9CF920CE3A}"/>
              </a:ext>
            </a:extLst>
          </p:cNvPr>
          <p:cNvSpPr>
            <a:spLocks noGrp="1"/>
          </p:cNvSpPr>
          <p:nvPr>
            <p:ph type="title"/>
          </p:nvPr>
        </p:nvSpPr>
        <p:spPr>
          <a:xfrm>
            <a:off x="838200" y="500062"/>
            <a:ext cx="10515600" cy="1325563"/>
          </a:xfrm>
        </p:spPr>
        <p:txBody>
          <a:bodyPr/>
          <a:lstStyle/>
          <a:p>
            <a:r>
              <a:rPr lang="et-EE">
                <a:solidFill>
                  <a:srgbClr val="0070C0"/>
                </a:solidFill>
              </a:rPr>
              <a:t>Eesti haridus- ja teadusstrateegiat 2035 ei alustata n-ö nullist</a:t>
            </a:r>
          </a:p>
        </p:txBody>
      </p:sp>
      <p:sp>
        <p:nvSpPr>
          <p:cNvPr id="3" name="Content Placeholder 2">
            <a:extLst>
              <a:ext uri="{FF2B5EF4-FFF2-40B4-BE49-F238E27FC236}">
                <a16:creationId xmlns:a16="http://schemas.microsoft.com/office/drawing/2014/main" xmlns="" id="{8A8E52B1-9A61-F14D-B34E-1F083E9BBAB7}"/>
              </a:ext>
            </a:extLst>
          </p:cNvPr>
          <p:cNvSpPr>
            <a:spLocks noGrp="1"/>
          </p:cNvSpPr>
          <p:nvPr>
            <p:ph idx="1"/>
          </p:nvPr>
        </p:nvSpPr>
        <p:spPr/>
        <p:txBody>
          <a:bodyPr>
            <a:normAutofit fontScale="92500" lnSpcReduction="10000"/>
          </a:bodyPr>
          <a:lstStyle/>
          <a:p>
            <a:pPr lvl="2"/>
            <a:r>
              <a:rPr lang="et-EE" sz="3200" b="1" dirty="0"/>
              <a:t>Elukestva õppe strateegia </a:t>
            </a:r>
            <a:r>
              <a:rPr lang="et-EE" sz="3200" dirty="0"/>
              <a:t>(EÕS) kehtib kuni aastani 2020.</a:t>
            </a:r>
            <a:endParaRPr lang="et-EE" sz="3200" b="1" dirty="0"/>
          </a:p>
          <a:p>
            <a:pPr lvl="2"/>
            <a:endParaRPr lang="et-EE" sz="3200" b="1" dirty="0"/>
          </a:p>
          <a:p>
            <a:pPr lvl="2"/>
            <a:r>
              <a:rPr lang="et-EE" sz="3200" dirty="0"/>
              <a:t>Et praeguse strateegiaperioodi lõpuks oleks kokku lepitud eesmärgid ja olulisemad tegevused järgnevaks 15 aastaks kõigis HTM-i valdkondades, tuleb planeerimist alustada praegu. </a:t>
            </a:r>
          </a:p>
          <a:p>
            <a:pPr lvl="2"/>
            <a:endParaRPr lang="et-EE" sz="3200" dirty="0"/>
          </a:p>
          <a:p>
            <a:pPr lvl="2"/>
            <a:r>
              <a:rPr lang="et-EE" sz="3200" b="1" dirty="0"/>
              <a:t>Vaatame üle, millised </a:t>
            </a:r>
            <a:r>
              <a:rPr lang="et-EE" sz="3200" b="1" dirty="0" err="1"/>
              <a:t>EÕS-i</a:t>
            </a:r>
            <a:r>
              <a:rPr lang="et-EE" sz="3200" b="1" dirty="0"/>
              <a:t> tegevussuunad peavad jätkuma ja millised on uued suunad</a:t>
            </a:r>
            <a:r>
              <a:rPr lang="et-EE" sz="3200" dirty="0"/>
              <a:t>, arvestades muutusi maailmas, tulevikutrende Eestis.</a:t>
            </a:r>
          </a:p>
          <a:p>
            <a:pPr marL="0" indent="0">
              <a:buNone/>
            </a:pPr>
            <a:endParaRPr lang="et-EE" dirty="0"/>
          </a:p>
        </p:txBody>
      </p:sp>
    </p:spTree>
    <p:extLst>
      <p:ext uri="{BB962C8B-B14F-4D97-AF65-F5344CB8AC3E}">
        <p14:creationId xmlns:p14="http://schemas.microsoft.com/office/powerpoint/2010/main" val="2686005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kemaatiline diagramm 1"/>
          <p:cNvGraphicFramePr/>
          <p:nvPr>
            <p:extLst>
              <p:ext uri="{D42A27DB-BD31-4B8C-83A1-F6EECF244321}">
                <p14:modId xmlns:p14="http://schemas.microsoft.com/office/powerpoint/2010/main" val="2354786199"/>
              </p:ext>
            </p:extLst>
          </p:nvPr>
        </p:nvGraphicFramePr>
        <p:xfrm>
          <a:off x="325120" y="1439333"/>
          <a:ext cx="1197356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Allanoolega viiktekst 2"/>
          <p:cNvSpPr/>
          <p:nvPr/>
        </p:nvSpPr>
        <p:spPr>
          <a:xfrm>
            <a:off x="8321616" y="579120"/>
            <a:ext cx="2621280" cy="230124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000" b="1" dirty="0"/>
              <a:t>VV OTSUS</a:t>
            </a:r>
          </a:p>
          <a:p>
            <a:pPr algn="ctr"/>
            <a:r>
              <a:rPr lang="et-EE" sz="2000" b="1" dirty="0"/>
              <a:t>arengukava(de) heakskiitmiseks</a:t>
            </a:r>
          </a:p>
          <a:p>
            <a:pPr algn="ctr"/>
            <a:r>
              <a:rPr lang="et-EE" sz="2000" b="1" dirty="0"/>
              <a:t>2020. a II pool</a:t>
            </a:r>
            <a:endParaRPr lang="en-GB" sz="2000" b="1" dirty="0"/>
          </a:p>
        </p:txBody>
      </p:sp>
      <p:sp>
        <p:nvSpPr>
          <p:cNvPr id="4" name="Allanoolega viiktekst 3"/>
          <p:cNvSpPr/>
          <p:nvPr/>
        </p:nvSpPr>
        <p:spPr>
          <a:xfrm>
            <a:off x="3550920" y="579120"/>
            <a:ext cx="2621280" cy="230124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000" b="1" dirty="0"/>
              <a:t>VV OTSUS</a:t>
            </a:r>
          </a:p>
          <a:p>
            <a:pPr algn="ctr"/>
            <a:r>
              <a:rPr lang="et-EE" sz="2000" b="1" dirty="0"/>
              <a:t>arengukava(de) koostamise kohta 2019. a I pool</a:t>
            </a:r>
            <a:endParaRPr lang="en-GB" sz="2000" b="1" dirty="0"/>
          </a:p>
        </p:txBody>
      </p:sp>
      <p:sp>
        <p:nvSpPr>
          <p:cNvPr id="5" name="TextBox 4"/>
          <p:cNvSpPr txBox="1"/>
          <p:nvPr/>
        </p:nvSpPr>
        <p:spPr>
          <a:xfrm>
            <a:off x="325120" y="6050280"/>
            <a:ext cx="11653520" cy="523220"/>
          </a:xfrm>
          <a:prstGeom prst="rect">
            <a:avLst/>
          </a:prstGeom>
          <a:noFill/>
        </p:spPr>
        <p:txBody>
          <a:bodyPr wrap="square" rtlCol="0">
            <a:spAutoFit/>
          </a:bodyPr>
          <a:lstStyle/>
          <a:p>
            <a:r>
              <a:rPr lang="et-EE" sz="2800" b="1" dirty="0">
                <a:solidFill>
                  <a:srgbClr val="0070C0"/>
                </a:solidFill>
              </a:rPr>
              <a:t>ÜHTNE STRATEEGILINE PLANEERIMINE HTM-i VASTUTUSALAS</a:t>
            </a:r>
            <a:endParaRPr lang="en-GB" sz="2800" b="1" dirty="0">
              <a:solidFill>
                <a:srgbClr val="0070C0"/>
              </a:solidFill>
            </a:endParaRPr>
          </a:p>
        </p:txBody>
      </p:sp>
    </p:spTree>
    <p:extLst>
      <p:ext uri="{BB962C8B-B14F-4D97-AF65-F5344CB8AC3E}">
        <p14:creationId xmlns:p14="http://schemas.microsoft.com/office/powerpoint/2010/main" val="4081819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p:nvPr/>
        </p:nvPicPr>
        <p:blipFill>
          <a:blip r:embed="rId3">
            <a:extLst>
              <a:ext uri="{28A0092B-C50C-407E-A947-70E740481C1C}">
                <a14:useLocalDpi xmlns:a14="http://schemas.microsoft.com/office/drawing/2010/main" val="0"/>
              </a:ext>
            </a:extLst>
          </a:blip>
          <a:srcRect/>
          <a:stretch>
            <a:fillRect/>
          </a:stretch>
        </p:blipFill>
        <p:spPr bwMode="auto">
          <a:xfrm>
            <a:off x="365760" y="0"/>
            <a:ext cx="11393424" cy="6620256"/>
          </a:xfrm>
          <a:prstGeom prst="rect">
            <a:avLst/>
          </a:prstGeom>
          <a:noFill/>
          <a:ln>
            <a:noFill/>
          </a:ln>
        </p:spPr>
      </p:pic>
    </p:spTree>
    <p:extLst>
      <p:ext uri="{BB962C8B-B14F-4D97-AF65-F5344CB8AC3E}">
        <p14:creationId xmlns:p14="http://schemas.microsoft.com/office/powerpoint/2010/main" val="3673486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 y="228600"/>
            <a:ext cx="12192000" cy="707573"/>
          </a:xfrm>
        </p:spPr>
        <p:txBody>
          <a:bodyPr>
            <a:normAutofit fontScale="90000"/>
          </a:bodyPr>
          <a:lstStyle/>
          <a:p>
            <a:r>
              <a:rPr lang="et-EE" altLang="et-EE" dirty="0">
                <a:solidFill>
                  <a:srgbClr val="0070C0"/>
                </a:solidFill>
              </a:rPr>
              <a:t>Hariduse valdkonnas lähtume OECD õppimismudelist 2030</a:t>
            </a:r>
            <a:endParaRPr lang="en-GB" altLang="et-EE" dirty="0">
              <a:solidFill>
                <a:srgbClr val="0070C0"/>
              </a:solidFill>
            </a:endParaRPr>
          </a:p>
        </p:txBody>
      </p:sp>
      <p:pic>
        <p:nvPicPr>
          <p:cNvPr id="13315" name="Picture 3"/>
          <p:cNvPicPr>
            <a:picLocks noGrp="1" noChangeAspect="1" noChangeArrowheads="1"/>
          </p:cNvPicPr>
          <p:nvPr>
            <p:ph type="chart" idx="1"/>
          </p:nvPr>
        </p:nvPicPr>
        <p:blipFill>
          <a:blip r:embed="rId3">
            <a:extLst>
              <a:ext uri="{28A0092B-C50C-407E-A947-70E740481C1C}">
                <a14:useLocalDpi xmlns:a14="http://schemas.microsoft.com/office/drawing/2010/main" val="0"/>
              </a:ext>
            </a:extLst>
          </a:blip>
          <a:srcRect/>
          <a:stretch>
            <a:fillRect/>
          </a:stretch>
        </p:blipFill>
        <p:spPr>
          <a:xfrm>
            <a:off x="957943" y="936173"/>
            <a:ext cx="10646227" cy="5921827"/>
          </a:xfrm>
          <a:noFill/>
          <a:ln/>
        </p:spPr>
      </p:pic>
    </p:spTree>
    <p:extLst>
      <p:ext uri="{BB962C8B-B14F-4D97-AF65-F5344CB8AC3E}">
        <p14:creationId xmlns:p14="http://schemas.microsoft.com/office/powerpoint/2010/main" val="866552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123675"/>
            <a:ext cx="10515600" cy="1325563"/>
          </a:xfrm>
        </p:spPr>
        <p:txBody>
          <a:bodyPr/>
          <a:lstStyle/>
          <a:p>
            <a:r>
              <a:rPr lang="et-EE" dirty="0">
                <a:solidFill>
                  <a:srgbClr val="0070C0"/>
                </a:solidFill>
              </a:rPr>
              <a:t>Partnerite osalus visiooniloomes</a:t>
            </a:r>
            <a:endParaRPr lang="en-US" dirty="0">
              <a:solidFill>
                <a:srgbClr val="0070C0"/>
              </a:solidFill>
            </a:endParaRPr>
          </a:p>
        </p:txBody>
      </p:sp>
      <p:sp>
        <p:nvSpPr>
          <p:cNvPr id="3" name="Sisu kohatäide 2"/>
          <p:cNvSpPr>
            <a:spLocks noGrp="1"/>
          </p:cNvSpPr>
          <p:nvPr>
            <p:ph idx="1"/>
          </p:nvPr>
        </p:nvSpPr>
        <p:spPr>
          <a:xfrm>
            <a:off x="283030" y="786456"/>
            <a:ext cx="11267132" cy="5769429"/>
          </a:xfrm>
        </p:spPr>
        <p:txBody>
          <a:bodyPr>
            <a:normAutofit fontScale="92500" lnSpcReduction="10000"/>
          </a:bodyPr>
          <a:lstStyle/>
          <a:p>
            <a:pPr marL="914400" lvl="2" indent="0">
              <a:buNone/>
            </a:pPr>
            <a:endParaRPr lang="et-EE" sz="2800" dirty="0"/>
          </a:p>
          <a:p>
            <a:pPr lvl="2"/>
            <a:r>
              <a:rPr lang="et-EE" sz="3200" b="1" dirty="0"/>
              <a:t>Ideekorje valdkondlikel konverentsidel, seminaridel</a:t>
            </a:r>
            <a:r>
              <a:rPr lang="et-EE" sz="3200" dirty="0"/>
              <a:t>, näit:</a:t>
            </a:r>
            <a:endParaRPr lang="et-EE" sz="3000" dirty="0"/>
          </a:p>
          <a:p>
            <a:pPr lvl="3"/>
            <a:r>
              <a:rPr lang="et-EE" sz="2800" dirty="0"/>
              <a:t>Noorsootöö Foorum 5.-6. okt</a:t>
            </a:r>
          </a:p>
          <a:p>
            <a:pPr lvl="3"/>
            <a:r>
              <a:rPr lang="et-EE" sz="2800" dirty="0"/>
              <a:t>Täiskasvanuhariduse Foorum 26. okt</a:t>
            </a:r>
          </a:p>
          <a:p>
            <a:pPr lvl="3"/>
            <a:r>
              <a:rPr lang="et-EE" sz="2800" dirty="0"/>
              <a:t>Keelefoorum 5.-6. nov</a:t>
            </a:r>
          </a:p>
          <a:p>
            <a:pPr lvl="3"/>
            <a:r>
              <a:rPr lang="et-EE" sz="2800" dirty="0"/>
              <a:t>Eesti Kutseõppe Edendamise Ühingu sügisseminar 13.- 14. nov</a:t>
            </a:r>
          </a:p>
          <a:p>
            <a:pPr lvl="2"/>
            <a:r>
              <a:rPr lang="et-EE" sz="3200" dirty="0"/>
              <a:t>Visioonipaberi alusel toimuvad laiemad </a:t>
            </a:r>
            <a:r>
              <a:rPr lang="et-EE" sz="3200" b="1" dirty="0"/>
              <a:t>arutelud avalikel üritustel:</a:t>
            </a:r>
            <a:endParaRPr lang="et-EE" sz="3200" dirty="0"/>
          </a:p>
          <a:p>
            <a:pPr lvl="3"/>
            <a:r>
              <a:rPr lang="et-EE" sz="2800" dirty="0"/>
              <a:t>Kultuuri ja hariduse kongressi hariduse päev Viljandis 24. nov</a:t>
            </a:r>
          </a:p>
          <a:p>
            <a:pPr lvl="3"/>
            <a:r>
              <a:rPr lang="et-EE" sz="2800" dirty="0"/>
              <a:t>Huvitava Kooli konverents 5.-6. dets</a:t>
            </a:r>
          </a:p>
          <a:p>
            <a:pPr lvl="3"/>
            <a:r>
              <a:rPr lang="et-EE" sz="2800" dirty="0"/>
              <a:t>Väärtuskasvatuse konverents 6.-7. dets</a:t>
            </a:r>
            <a:endParaRPr lang="en-GB" sz="3200" dirty="0"/>
          </a:p>
          <a:p>
            <a:pPr lvl="2"/>
            <a:r>
              <a:rPr lang="et-EE" sz="3200" b="1" dirty="0"/>
              <a:t>Visioonikonverents 8. veebr 2019 </a:t>
            </a:r>
            <a:endParaRPr lang="et-EE" sz="3200" dirty="0"/>
          </a:p>
          <a:p>
            <a:pPr lvl="2"/>
            <a:r>
              <a:rPr lang="et-EE" sz="3200" b="1" dirty="0"/>
              <a:t>e-konsultatsioon – 2019</a:t>
            </a:r>
          </a:p>
          <a:p>
            <a:pPr lvl="2"/>
            <a:r>
              <a:rPr lang="et-EE" sz="3200" b="1" dirty="0"/>
              <a:t>piirkondlikud arutelud – 2019</a:t>
            </a:r>
            <a:endParaRPr lang="et-EE" sz="3200" dirty="0"/>
          </a:p>
        </p:txBody>
      </p:sp>
    </p:spTree>
    <p:extLst>
      <p:ext uri="{BB962C8B-B14F-4D97-AF65-F5344CB8AC3E}">
        <p14:creationId xmlns:p14="http://schemas.microsoft.com/office/powerpoint/2010/main" val="1203719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48343" y="365125"/>
            <a:ext cx="11843657" cy="1325563"/>
          </a:xfrm>
        </p:spPr>
        <p:txBody>
          <a:bodyPr/>
          <a:lstStyle/>
          <a:p>
            <a:r>
              <a:rPr lang="et-EE" dirty="0">
                <a:solidFill>
                  <a:srgbClr val="0070C0"/>
                </a:solidFill>
              </a:rPr>
              <a:t>Põhiseaduslik aluspõhimõte</a:t>
            </a:r>
          </a:p>
        </p:txBody>
      </p:sp>
      <p:sp>
        <p:nvSpPr>
          <p:cNvPr id="3" name="Sisu kohatäide 2"/>
          <p:cNvSpPr>
            <a:spLocks noGrp="1"/>
          </p:cNvSpPr>
          <p:nvPr>
            <p:ph idx="1"/>
          </p:nvPr>
        </p:nvSpPr>
        <p:spPr>
          <a:xfrm>
            <a:off x="838200" y="1690688"/>
            <a:ext cx="10515600" cy="4486275"/>
          </a:xfrm>
        </p:spPr>
        <p:txBody>
          <a:bodyPr>
            <a:normAutofit/>
          </a:bodyPr>
          <a:lstStyle/>
          <a:p>
            <a:pPr marL="0" indent="0">
              <a:buNone/>
            </a:pPr>
            <a:r>
              <a:rPr lang="et-EE" sz="3200" dirty="0"/>
              <a:t>  </a:t>
            </a:r>
          </a:p>
          <a:p>
            <a:r>
              <a:rPr lang="et-EE" sz="3200" dirty="0"/>
              <a:t>Oluline! Strateegia lähtub </a:t>
            </a:r>
            <a:r>
              <a:rPr lang="et-EE" sz="3200" b="1" dirty="0"/>
              <a:t>EV põhiseaduses sätestatud Eesti omariikluse eesmärgist.</a:t>
            </a:r>
          </a:p>
          <a:p>
            <a:pPr marL="0" indent="0">
              <a:buNone/>
            </a:pPr>
            <a:r>
              <a:rPr lang="et-EE" dirty="0"/>
              <a:t>Seega – kui räägime nt kõrghariduse rahvusvahelistumisest, siis peame plaanitavaid lahendusi kraadima n-ö põhiseaduse preambuli kraadiklaasiga.</a:t>
            </a:r>
          </a:p>
          <a:p>
            <a:pPr marL="0" indent="0">
              <a:buNone/>
            </a:pPr>
            <a:endParaRPr lang="et-EE" dirty="0"/>
          </a:p>
        </p:txBody>
      </p:sp>
    </p:spTree>
    <p:extLst>
      <p:ext uri="{BB962C8B-B14F-4D97-AF65-F5344CB8AC3E}">
        <p14:creationId xmlns:p14="http://schemas.microsoft.com/office/powerpoint/2010/main" val="3050671971"/>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19587</TotalTime>
  <Words>757</Words>
  <Application>Microsoft Office PowerPoint</Application>
  <PresentationFormat>Widescreen</PresentationFormat>
  <Paragraphs>107</Paragraphs>
  <Slides>10</Slides>
  <Notes>8</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Office'i kujundus</vt:lpstr>
      <vt:lpstr>2021- 2035 strateegiaperioodi kavandamine</vt:lpstr>
      <vt:lpstr>Alustasime 2021 – 2035 perioodi planeerimist</vt:lpstr>
      <vt:lpstr>Kaasav lähenemine</vt:lpstr>
      <vt:lpstr>Eesti haridus- ja teadusstrateegiat 2035 ei alustata n-ö nullist</vt:lpstr>
      <vt:lpstr>PowerPoint Presentation</vt:lpstr>
      <vt:lpstr>PowerPoint Presentation</vt:lpstr>
      <vt:lpstr>Hariduse valdkonnas lähtume OECD õppimismudelist 2030</vt:lpstr>
      <vt:lpstr>Partnerite osalus visiooniloomes</vt:lpstr>
      <vt:lpstr>Põhiseaduslik aluspõhimõte</vt:lpstr>
      <vt:lpstr>Viljakat koostööd soovides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Uue strateegilise perioodi kavandamine</dc:title>
  <dc:creator>Tatjana Kiilo</dc:creator>
  <cp:lastModifiedBy>Siret Rutiku</cp:lastModifiedBy>
  <cp:revision>159</cp:revision>
  <dcterms:created xsi:type="dcterms:W3CDTF">2018-01-27T07:30:27Z</dcterms:created>
  <dcterms:modified xsi:type="dcterms:W3CDTF">2018-11-15T06:49:53Z</dcterms:modified>
</cp:coreProperties>
</file>