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4"/>
  </p:sldMasterIdLst>
  <p:notesMasterIdLst>
    <p:notesMasterId r:id="rId28"/>
  </p:notesMasterIdLst>
  <p:handoutMasterIdLst>
    <p:handoutMasterId r:id="rId29"/>
  </p:handoutMasterIdLst>
  <p:sldIdLst>
    <p:sldId id="267" r:id="rId5"/>
    <p:sldId id="323" r:id="rId6"/>
    <p:sldId id="326" r:id="rId7"/>
    <p:sldId id="333" r:id="rId8"/>
    <p:sldId id="324" r:id="rId9"/>
    <p:sldId id="327" r:id="rId10"/>
    <p:sldId id="325" r:id="rId11"/>
    <p:sldId id="328" r:id="rId12"/>
    <p:sldId id="329" r:id="rId13"/>
    <p:sldId id="330" r:id="rId14"/>
    <p:sldId id="331" r:id="rId15"/>
    <p:sldId id="332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1" r:id="rId24"/>
    <p:sldId id="342" r:id="rId25"/>
    <p:sldId id="343" r:id="rId26"/>
    <p:sldId id="268" r:id="rId27"/>
  </p:sldIdLst>
  <p:sldSz cx="8999538" cy="6840538"/>
  <p:notesSz cx="7559675" cy="10691813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4">
          <p15:clr>
            <a:srgbClr val="A4A3A4"/>
          </p15:clr>
        </p15:guide>
        <p15:guide id="2" pos="283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nn Saaliste" initials="MS" lastIdx="0" clrIdx="0">
    <p:extLst>
      <p:ext uri="{19B8F6BF-5375-455C-9EA6-DF929625EA0E}">
        <p15:presenceInfo xmlns:p15="http://schemas.microsoft.com/office/powerpoint/2012/main" userId="S-1-5-21-2009196460-3307222142-1538888278-1509" providerId="AD"/>
      </p:ext>
    </p:extLst>
  </p:cmAuthor>
  <p:cmAuthor id="2" name="Katrin Pihor" initials="KP" lastIdx="7" clrIdx="1">
    <p:extLst>
      <p:ext uri="{19B8F6BF-5375-455C-9EA6-DF929625EA0E}">
        <p15:presenceInfo xmlns:p15="http://schemas.microsoft.com/office/powerpoint/2012/main" userId="S-1-5-21-2009196460-3307222142-1538888278-117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5441" autoAdjust="0"/>
  </p:normalViewPr>
  <p:slideViewPr>
    <p:cSldViewPr>
      <p:cViewPr varScale="1">
        <p:scale>
          <a:sx n="110" d="100"/>
          <a:sy n="110" d="100"/>
        </p:scale>
        <p:origin x="1032" y="108"/>
      </p:cViewPr>
      <p:guideLst>
        <p:guide orient="horz" pos="2154"/>
        <p:guide pos="28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392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Roboto Condensed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Roboto Condensed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Roboto Condensed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DA4CFF4-70A9-4F78-BA7B-8B1830FE0430}" type="slidenum">
              <a:t>‹#›</a:t>
            </a:fld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Roboto Condensed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99353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et-EE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5B1A89E1-568D-4AA6-8700-15F03D2571A7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6869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t-EE" sz="2000" b="0" i="0" u="none" strike="noStrike" kern="1200" cap="none" spc="0" baseline="0">
        <a:solidFill>
          <a:srgbClr val="000000"/>
        </a:solidFill>
        <a:uFillTx/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2088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01405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2088" cy="4008438"/>
          </a:xfrm>
        </p:spPr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5B1A89E1-568D-4AA6-8700-15F03D2571A7}" type="slidenum">
              <a:rPr lang="et-EE" smtClean="0"/>
              <a:t>17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53647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2088" cy="4008438"/>
          </a:xfrm>
        </p:spPr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err="1" smtClean="0"/>
              <a:t>Väliskoostöö</a:t>
            </a:r>
            <a:r>
              <a:rPr lang="et-EE" dirty="0" smtClean="0"/>
              <a:t> toetused – </a:t>
            </a:r>
            <a:r>
              <a:rPr lang="et-EE" dirty="0" smtClean="0"/>
              <a:t>ETAG nõukogus heakskiidetud EL partnerlustes ja algatustes osalemise kava</a:t>
            </a:r>
            <a:r>
              <a:rPr lang="et-EE" baseline="0" dirty="0" smtClean="0"/>
              <a:t> alusel. Ei võimendata neid toetusi, mida riik on juba toetanud.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5B1A89E1-568D-4AA6-8700-15F03D2571A7}" type="slidenum">
              <a:rPr lang="et-EE" smtClean="0"/>
              <a:t>19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25133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2088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39606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arilik paigu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t-EE" smtClean="0"/>
              <a:t>Muutke pealkirja laadi</a:t>
            </a:r>
            <a:endParaRPr lang="et-EE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3884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t-EE" smtClean="0"/>
              <a:t>Muutke pealkirja laadi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0680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veerg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t-EE" smtClean="0"/>
              <a:t>Muutke pealkirja laadi</a:t>
            </a:r>
            <a:endParaRPr lang="et-EE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3564481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462416" y="1768477"/>
            <a:ext cx="3565745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3211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 le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87883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752416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/>
          <a:lstStyle/>
          <a:p>
            <a:pPr lvl="0"/>
            <a:endParaRPr lang="et-EE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7524163" cy="451440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 dirty="0"/>
          </a:p>
        </p:txBody>
      </p:sp>
      <p:pic>
        <p:nvPicPr>
          <p:cNvPr id="8" name="Picture 2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>
          <a:xfrm>
            <a:off x="8244184" y="0"/>
            <a:ext cx="431029" cy="68399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3523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6" r:id="rId4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400" rtl="0" eaLnBrk="1" fontAlgn="auto" hangingPunct="1">
        <a:lnSpc>
          <a:spcPct val="80000"/>
        </a:lnSpc>
        <a:spcBef>
          <a:spcPts val="0"/>
        </a:spcBef>
        <a:spcAft>
          <a:spcPts val="0"/>
        </a:spcAft>
        <a:buSzPct val="45000"/>
        <a:buFont typeface="StarSymbol"/>
        <a:buNone/>
        <a:tabLst/>
        <a:defRPr lang="et-EE" sz="3600" b="0" i="0" u="none" strike="noStrike" kern="1200" cap="none" spc="0" baseline="0">
          <a:solidFill>
            <a:srgbClr val="000000"/>
          </a:solidFill>
          <a:uFillTx/>
          <a:latin typeface="Arial" panose="020B0604020202020204" pitchFamily="34" charset="0"/>
          <a:ea typeface="Microsoft YaHei" pitchFamily="2"/>
          <a:cs typeface="Arial" panose="020B0604020202020204" pitchFamily="34" charset="0"/>
        </a:defRPr>
      </a:lvl1pPr>
    </p:titleStyle>
    <p:bodyStyle>
      <a:lvl1pPr marL="431999" marR="0" lvl="0" indent="-323999" defTabSz="914400" rtl="0" eaLnBrk="1" fontAlgn="auto" hangingPunct="1">
        <a:lnSpc>
          <a:spcPct val="100000"/>
        </a:lnSpc>
        <a:spcBef>
          <a:spcPts val="0"/>
        </a:spcBef>
        <a:spcAft>
          <a:spcPts val="1410"/>
        </a:spcAft>
        <a:buSzPct val="45000"/>
        <a:buFont typeface="StarSymbol"/>
        <a:buChar char="●"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Arial" panose="020B0604020202020204" pitchFamily="34" charset="0"/>
          <a:ea typeface="Microsoft YaHei" pitchFamily="2"/>
          <a:cs typeface="Arial" panose="020B0604020202020204" pitchFamily="34" charset="0"/>
        </a:defRPr>
      </a:lvl1pPr>
      <a:lvl2pPr marL="863998" marR="0" lvl="1" indent="-323999" defTabSz="914400" rtl="0" eaLnBrk="1" fontAlgn="auto" hangingPunct="1">
        <a:lnSpc>
          <a:spcPct val="100000"/>
        </a:lnSpc>
        <a:spcBef>
          <a:spcPts val="0"/>
        </a:spcBef>
        <a:spcAft>
          <a:spcPts val="1135"/>
        </a:spcAft>
        <a:buSzPct val="75000"/>
        <a:buFont typeface="StarSymbol"/>
        <a:buChar char="–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Arial" panose="020B0604020202020204" pitchFamily="34" charset="0"/>
          <a:ea typeface="Microsoft YaHei" pitchFamily="2"/>
          <a:cs typeface="Arial" panose="020B0604020202020204" pitchFamily="34" charset="0"/>
        </a:defRPr>
      </a:lvl2pPr>
      <a:lvl3pPr marL="1295997" marR="0" lvl="2" indent="-287999" defTabSz="914400" rtl="0" eaLnBrk="1" fontAlgn="auto" hangingPunct="1">
        <a:lnSpc>
          <a:spcPct val="100000"/>
        </a:lnSpc>
        <a:spcBef>
          <a:spcPts val="0"/>
        </a:spcBef>
        <a:spcAft>
          <a:spcPts val="850"/>
        </a:spcAft>
        <a:buSzPct val="45000"/>
        <a:buFont typeface="StarSymbol"/>
        <a:buChar char="●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Arial" panose="020B0604020202020204" pitchFamily="34" charset="0"/>
          <a:ea typeface="Microsoft YaHei" pitchFamily="2"/>
          <a:cs typeface="Arial" panose="020B0604020202020204" pitchFamily="34" charset="0"/>
        </a:defRPr>
      </a:lvl3pPr>
      <a:lvl4pPr marL="1727996" marR="0" lvl="3" indent="-215999" defTabSz="914400" rtl="0" eaLnBrk="1" fontAlgn="auto" hangingPunct="1">
        <a:lnSpc>
          <a:spcPct val="100000"/>
        </a:lnSpc>
        <a:spcBef>
          <a:spcPts val="0"/>
        </a:spcBef>
        <a:spcAft>
          <a:spcPts val="565"/>
        </a:spcAft>
        <a:buSzPct val="75000"/>
        <a:buFont typeface="StarSymbol"/>
        <a:buChar char="–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Arial" panose="020B0604020202020204" pitchFamily="34" charset="0"/>
          <a:ea typeface="Microsoft YaHei" pitchFamily="2"/>
          <a:cs typeface="Arial" panose="020B0604020202020204" pitchFamily="34" charset="0"/>
        </a:defRPr>
      </a:lvl4pPr>
      <a:lvl5pPr marL="2159995" marR="0" lvl="4" indent="-215999" defTabSz="914400" rtl="0" eaLnBrk="1" fontAlgn="auto" hangingPunct="1">
        <a:lnSpc>
          <a:spcPct val="100000"/>
        </a:lnSpc>
        <a:spcBef>
          <a:spcPts val="0"/>
        </a:spcBef>
        <a:spcAft>
          <a:spcPts val="285"/>
        </a:spcAft>
        <a:buSzPct val="45000"/>
        <a:buFont typeface="StarSymbol"/>
        <a:buChar char="●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Arial" panose="020B0604020202020204" pitchFamily="34" charset="0"/>
          <a:ea typeface="Microsoft YaHei" pitchFamily="2"/>
          <a:cs typeface="Arial" panose="020B0604020202020204" pitchFamily="34" charset="0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iigiteataja.ee/aktilisa/1040/9201/8007/Lisa_2.pdf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ag.ee/wp-content/uploads/2016/11/FrascatiManual2015_2ptk.pdf" TargetMode="External"/><Relationship Id="rId2" Type="http://schemas.openxmlformats.org/officeDocument/2006/relationships/hyperlink" Target="https://www.riigiteataja.ee/akt/104122014014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41B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 noGrp="1"/>
          </p:cNvSpPr>
          <p:nvPr>
            <p:ph type="title" idx="4294967295"/>
          </p:nvPr>
        </p:nvSpPr>
        <p:spPr>
          <a:xfrm>
            <a:off x="1259409" y="2526981"/>
            <a:ext cx="6913563" cy="1800225"/>
          </a:xfrm>
        </p:spPr>
        <p:txBody>
          <a:bodyPr anchor="t"/>
          <a:lstStyle/>
          <a:p>
            <a:pPr lvl="0"/>
            <a:r>
              <a:rPr lang="et-EE" sz="4400" dirty="0" smtClean="0">
                <a:solidFill>
                  <a:srgbClr val="FFFFFF"/>
                </a:solidFill>
              </a:rPr>
              <a:t>Baasfinantseerimise alusandmete esitamisest 2018</a:t>
            </a:r>
            <a:endParaRPr lang="fi-FI" sz="4400" dirty="0">
              <a:solidFill>
                <a:srgbClr val="FFFFFF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403997" y="4525202"/>
            <a:ext cx="6912197" cy="83928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t-EE" sz="2800" dirty="0" err="1" smtClean="0">
                <a:solidFill>
                  <a:srgbClr val="FFFFFF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Mariann</a:t>
            </a:r>
            <a:r>
              <a:rPr lang="et-EE" sz="2800" dirty="0" smtClean="0">
                <a:solidFill>
                  <a:srgbClr val="FFFFFF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Saaliste</a:t>
            </a:r>
            <a:endParaRPr lang="et-EE" sz="2800" dirty="0">
              <a:solidFill>
                <a:srgbClr val="FFFFFF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4" name="Rectangle 8"/>
          <p:cNvSpPr/>
          <p:nvPr/>
        </p:nvSpPr>
        <p:spPr>
          <a:xfrm>
            <a:off x="0" y="0"/>
            <a:ext cx="9000000" cy="1799996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>
              <a:solidFill>
                <a:srgbClr val="FFFFFF"/>
              </a:solidFill>
            </a:endParaRPr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195" y="215999"/>
            <a:ext cx="3464999" cy="13860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istkülik 6"/>
          <p:cNvSpPr/>
          <p:nvPr/>
        </p:nvSpPr>
        <p:spPr>
          <a:xfrm>
            <a:off x="1403425" y="5457021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t-EE" dirty="0" smtClean="0">
                <a:solidFill>
                  <a:srgbClr val="FFFFFF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06.09.2018</a:t>
            </a:r>
            <a:endParaRPr lang="et-E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626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Baasfinantseerimise</a:t>
            </a:r>
            <a:r>
              <a:rPr lang="fi-FI" dirty="0"/>
              <a:t> </a:t>
            </a:r>
            <a:r>
              <a:rPr lang="fi-FI" dirty="0" err="1"/>
              <a:t>mahu</a:t>
            </a:r>
            <a:r>
              <a:rPr lang="fi-FI" dirty="0"/>
              <a:t> </a:t>
            </a:r>
            <a:r>
              <a:rPr lang="fi-FI" dirty="0" err="1"/>
              <a:t>määramise</a:t>
            </a:r>
            <a:r>
              <a:rPr lang="fi-FI" dirty="0"/>
              <a:t> </a:t>
            </a:r>
            <a:r>
              <a:rPr lang="fi-FI" dirty="0" err="1"/>
              <a:t>muud</a:t>
            </a:r>
            <a:r>
              <a:rPr lang="fi-FI" dirty="0"/>
              <a:t> </a:t>
            </a:r>
            <a:r>
              <a:rPr lang="fi-FI" dirty="0" err="1"/>
              <a:t>kriteeriumid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r>
              <a:rPr lang="et-EE" sz="2400" dirty="0" smtClean="0"/>
              <a:t>(1) Lisaks </a:t>
            </a:r>
            <a:r>
              <a:rPr lang="et-EE" sz="2400" dirty="0"/>
              <a:t>käesoleva määruse §-s </a:t>
            </a:r>
            <a:r>
              <a:rPr lang="et-EE" sz="2400" dirty="0" smtClean="0"/>
              <a:t>3(1) </a:t>
            </a:r>
            <a:r>
              <a:rPr lang="et-EE" sz="2400" dirty="0"/>
              <a:t>nimetamata tuludele ei arvestata baasfinantseerimise mahu määramisel </a:t>
            </a:r>
            <a:r>
              <a:rPr lang="et-EE" sz="2400" dirty="0" smtClean="0"/>
              <a:t>määruse </a:t>
            </a:r>
            <a:r>
              <a:rPr lang="et-EE" sz="2400" b="1" dirty="0"/>
              <a:t>lisa 2 osas B </a:t>
            </a:r>
            <a:r>
              <a:rPr lang="et-EE" sz="2400" dirty="0"/>
              <a:t>nimetatud eraldisi</a:t>
            </a:r>
            <a:r>
              <a:rPr lang="et-EE" sz="2400" dirty="0" smtClean="0"/>
              <a:t>.</a:t>
            </a:r>
            <a:endParaRPr lang="et-EE" sz="2400" dirty="0"/>
          </a:p>
          <a:p>
            <a:pPr marL="108000" indent="0">
              <a:buNone/>
            </a:pPr>
            <a:r>
              <a:rPr lang="et-EE" sz="2400" dirty="0" smtClean="0"/>
              <a:t>(</a:t>
            </a:r>
            <a:r>
              <a:rPr lang="et-EE" sz="2400" dirty="0"/>
              <a:t>2) Käesoleva määruse § 2 lõikes 1 nimetatud baasfinantseerimise mahust 10 protsenti eraldatakse ülikoolile proportsionaalselt ülikooli riiklikult tunnustatud õppekava alusel valminud ning ülikoolis </a:t>
            </a:r>
            <a:r>
              <a:rPr lang="et-EE" sz="2400" b="1" dirty="0"/>
              <a:t>kaitstud doktoritööde arvuga </a:t>
            </a:r>
            <a:r>
              <a:rPr lang="et-EE" sz="2400" dirty="0"/>
              <a:t>vastavalt Eesti Hariduse Infosüsteemi andmetele vastava kalendriaasta kohta.</a:t>
            </a:r>
          </a:p>
          <a:p>
            <a:pPr marL="108000" indent="0">
              <a:buNone/>
            </a:pP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101961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Rahvusteadustele eraldatav baasfinantseerimine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r>
              <a:rPr lang="et-EE" sz="2000" dirty="0"/>
              <a:t>(1) Baasfinantseerimist rahvusteaduste arendamiseks eraldatakse lisaks § 2 lõike 1 alusel </a:t>
            </a:r>
            <a:r>
              <a:rPr lang="et-EE" sz="2000" dirty="0" smtClean="0"/>
              <a:t>TA asutustele </a:t>
            </a:r>
            <a:r>
              <a:rPr lang="et-EE" sz="2000" dirty="0"/>
              <a:t>eraldatavatele vahenditele</a:t>
            </a:r>
            <a:r>
              <a:rPr lang="et-EE" sz="2000" dirty="0" smtClean="0"/>
              <a:t>.</a:t>
            </a:r>
            <a:endParaRPr lang="et-EE" sz="2000" dirty="0"/>
          </a:p>
          <a:p>
            <a:pPr marL="108000" indent="0">
              <a:buNone/>
            </a:pPr>
            <a:r>
              <a:rPr lang="et-EE" sz="2000" dirty="0" smtClean="0"/>
              <a:t>(</a:t>
            </a:r>
            <a:r>
              <a:rPr lang="et-EE" sz="2000" dirty="0"/>
              <a:t>2) Baasfinantseerimise mahu määramisel käsitletakse rahvusteadustena Eesti ajalugu, folkloristikat, keeleteadust, kunstiteadusi (sh muusika- ja teatriteadusi) ja kirjandusteadust, aga ka teisi teadusi, mille uurimistulemustel on otsene mõju eestlaste enesemääratlusele ning mis sellega aitavad kujundada ja säilitada eestlaste identiteeti</a:t>
            </a:r>
            <a:r>
              <a:rPr lang="et-EE" sz="2000" dirty="0" smtClean="0"/>
              <a:t>.</a:t>
            </a:r>
            <a:endParaRPr lang="et-EE" sz="2000" dirty="0"/>
          </a:p>
          <a:p>
            <a:pPr marL="108000" indent="0">
              <a:buNone/>
            </a:pPr>
            <a:r>
              <a:rPr lang="et-EE" sz="2000" dirty="0" smtClean="0"/>
              <a:t>(</a:t>
            </a:r>
            <a:r>
              <a:rPr lang="et-EE" sz="2000" dirty="0"/>
              <a:t>3) Paragrahvi 2 lõikes 2 nimetatud vahendite jaotuse teadus- ja arendusasutuste vahel määrab valdkonna eest vastutav minister.</a:t>
            </a:r>
          </a:p>
          <a:p>
            <a:pPr marL="10800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9166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Andmete esitamine 1. oktoobriks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dirty="0" smtClean="0"/>
              <a:t>Monograafiad</a:t>
            </a:r>
          </a:p>
          <a:p>
            <a:r>
              <a:rPr lang="et-EE" sz="2400" dirty="0" smtClean="0"/>
              <a:t>Patendid ja kaitse alla võetud sordid</a:t>
            </a:r>
          </a:p>
          <a:p>
            <a:r>
              <a:rPr lang="et-EE" sz="2400" dirty="0" smtClean="0"/>
              <a:t>Tulu TA lepingutest</a:t>
            </a:r>
          </a:p>
          <a:p>
            <a:r>
              <a:rPr lang="et-EE" sz="2400" dirty="0" smtClean="0"/>
              <a:t>Tulu litsentsidest, patentidest, taimesortidest</a:t>
            </a:r>
          </a:p>
          <a:p>
            <a:r>
              <a:rPr lang="et-EE" sz="2400" dirty="0" smtClean="0"/>
              <a:t>Tulu riiklikest TA programmidest</a:t>
            </a:r>
          </a:p>
          <a:p>
            <a:r>
              <a:rPr lang="et-EE" sz="2400" dirty="0" smtClean="0"/>
              <a:t>Tulu riigieelarve välistest </a:t>
            </a:r>
            <a:r>
              <a:rPr lang="et-EE" sz="2400" dirty="0" err="1" smtClean="0"/>
              <a:t>välisvahenditest</a:t>
            </a:r>
            <a:endParaRPr lang="et-EE" sz="2400" dirty="0" smtClean="0"/>
          </a:p>
          <a:p>
            <a:r>
              <a:rPr lang="et-EE" sz="2400" dirty="0" smtClean="0"/>
              <a:t>Tulu EL teadusuuringute ja innovatsiooni raamprogrammidest</a:t>
            </a:r>
          </a:p>
          <a:p>
            <a:pPr marL="108000" indent="0">
              <a:buNone/>
            </a:pPr>
            <a:r>
              <a:rPr lang="et-EE" sz="2400" dirty="0" smtClean="0"/>
              <a:t>Andmed tuleb esitada vastavalt määruse </a:t>
            </a:r>
            <a:r>
              <a:rPr lang="et-EE" sz="2400" dirty="0" smtClean="0">
                <a:hlinkClick r:id="rId2"/>
              </a:rPr>
              <a:t>lisas 2</a:t>
            </a:r>
            <a:r>
              <a:rPr lang="et-EE" sz="2400" dirty="0" smtClean="0"/>
              <a:t> toodud vormile.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0975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Baasfinantseerimise aruanne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r>
              <a:rPr lang="et-EE" sz="2800" dirty="0"/>
              <a:t>Teadus- ja arendusasutusele eraldatud baasfinantseerimise kasutamise kohta esitab teadus- ja arendusasutus Haridus- ja Teadusministeeriumile hiljemalt baasfinantseerimise eraldamisele järgneva aasta 15. veebruariks aruande vastavalt määruse lisas 4 toodud vormile ja aruande seletuskirja.</a:t>
            </a:r>
          </a:p>
        </p:txBody>
      </p:sp>
    </p:spTree>
    <p:extLst>
      <p:ext uri="{BB962C8B-B14F-4D97-AF65-F5344CB8AC3E}">
        <p14:creationId xmlns:p14="http://schemas.microsoft.com/office/powerpoint/2010/main" val="21957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Lisa 2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r>
              <a:rPr lang="et-EE" sz="2400" dirty="0" smtClean="0"/>
              <a:t>Kui veergudes 2 ja 3 ei selgu otsene seos teadus- ja arendustegevusega (alus- või rakendusuuringud, arendustegevus), tuleb see kirjeldada märkuste lahtris.</a:t>
            </a:r>
          </a:p>
          <a:p>
            <a:pPr marL="108000" indent="0">
              <a:buNone/>
            </a:pPr>
            <a:r>
              <a:rPr lang="et-EE" sz="2400" dirty="0" smtClean="0"/>
              <a:t>Tegevuse liigitamisel TA tegevusena tuleb lähtuda </a:t>
            </a:r>
            <a:r>
              <a:rPr lang="et-EE" sz="2400" dirty="0" smtClean="0">
                <a:hlinkClick r:id="rId2"/>
              </a:rPr>
              <a:t>Teadus- ja arendustegevuse korralduse seaduses </a:t>
            </a:r>
            <a:r>
              <a:rPr lang="et-EE" sz="2400" dirty="0" smtClean="0"/>
              <a:t>ning </a:t>
            </a:r>
            <a:r>
              <a:rPr lang="et-EE" sz="2400" dirty="0" smtClean="0">
                <a:hlinkClick r:id="rId3"/>
              </a:rPr>
              <a:t>Frascati käsiraamatus</a:t>
            </a:r>
            <a:r>
              <a:rPr lang="et-EE" sz="2400" dirty="0" smtClean="0"/>
              <a:t> toodust.</a:t>
            </a:r>
          </a:p>
          <a:p>
            <a:pPr marL="10800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97885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TAKS mõisted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b="1" dirty="0" smtClean="0"/>
              <a:t>Teadustegevus</a:t>
            </a:r>
            <a:r>
              <a:rPr lang="et-EE" sz="2400" dirty="0" smtClean="0"/>
              <a:t> </a:t>
            </a:r>
            <a:r>
              <a:rPr lang="et-EE" sz="2400" dirty="0"/>
              <a:t>– isiku loomevabadusel põhinev tegevus, mille eesmärk on teaduslike uuringute abil uute teadmiste saamine inimese, looduse ja ühiskonna ning nende vastastikuse toime </a:t>
            </a:r>
            <a:r>
              <a:rPr lang="et-EE" sz="2400" dirty="0" smtClean="0"/>
              <a:t>kohta</a:t>
            </a:r>
            <a:endParaRPr lang="et-EE" sz="2400" dirty="0"/>
          </a:p>
          <a:p>
            <a:r>
              <a:rPr lang="et-EE" sz="2400" b="1" dirty="0"/>
              <a:t>Arendustegevus</a:t>
            </a:r>
            <a:r>
              <a:rPr lang="et-EE" sz="2400" dirty="0"/>
              <a:t> - uuringute ja kogemuste kaudu saadud teadmiste rakendamine uute materjalide, toodete ja seadmete tootmiseks, protsesside, süsteemide ja teenuste juurutamiseks või nende oluliseks </a:t>
            </a:r>
            <a:r>
              <a:rPr lang="et-EE" sz="2400" dirty="0" smtClean="0"/>
              <a:t>täiustamiseks.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3869918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Frascati käsiraamat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03998" y="1404045"/>
            <a:ext cx="7524163" cy="4879399"/>
          </a:xfrm>
        </p:spPr>
        <p:txBody>
          <a:bodyPr/>
          <a:lstStyle/>
          <a:p>
            <a:r>
              <a:rPr lang="et-EE" sz="2400" dirty="0"/>
              <a:t>Teadus- ja arendustegevus (sh eksperimentaalarendus) hõlmab süstemaatilist loomingulist tegevust selleks, et suurendada teadmiste, sealhulgas inimest, kultuuri ja ühiskonda käsitlevate teadmiste hulka ning kasutada neid teadmisi uute rakendusalade </a:t>
            </a:r>
            <a:r>
              <a:rPr lang="et-EE" sz="2400" dirty="0" smtClean="0"/>
              <a:t>leidmiseks.</a:t>
            </a:r>
          </a:p>
          <a:p>
            <a:r>
              <a:rPr lang="et-EE" sz="2400" dirty="0" smtClean="0"/>
              <a:t>TA tegevuse 5 kohustuslikku põhitingimust:</a:t>
            </a:r>
          </a:p>
          <a:p>
            <a:pPr lvl="1"/>
            <a:r>
              <a:rPr lang="et-EE" sz="2000" dirty="0" smtClean="0"/>
              <a:t>uudsus,</a:t>
            </a:r>
            <a:endParaRPr lang="et-EE" sz="2000" dirty="0"/>
          </a:p>
          <a:p>
            <a:pPr lvl="1"/>
            <a:r>
              <a:rPr lang="et-EE" sz="2000" dirty="0" smtClean="0"/>
              <a:t>loomingulisus,</a:t>
            </a:r>
            <a:endParaRPr lang="et-EE" sz="2000" dirty="0"/>
          </a:p>
          <a:p>
            <a:pPr lvl="1"/>
            <a:r>
              <a:rPr lang="et-EE" sz="2000" dirty="0" smtClean="0"/>
              <a:t>tulemuse ettemääramatus,</a:t>
            </a:r>
            <a:endParaRPr lang="et-EE" sz="2000" dirty="0"/>
          </a:p>
          <a:p>
            <a:pPr lvl="1"/>
            <a:r>
              <a:rPr lang="et-EE" sz="2000" dirty="0" smtClean="0"/>
              <a:t>süstemaatilisus,</a:t>
            </a:r>
            <a:endParaRPr lang="et-EE" sz="2000" dirty="0"/>
          </a:p>
          <a:p>
            <a:pPr lvl="1"/>
            <a:r>
              <a:rPr lang="et-EE" sz="2000" dirty="0" err="1" smtClean="0"/>
              <a:t>ülekantavus</a:t>
            </a:r>
            <a:r>
              <a:rPr lang="et-EE" sz="2000" dirty="0" smtClean="0"/>
              <a:t> </a:t>
            </a:r>
            <a:r>
              <a:rPr lang="et-EE" sz="2000" dirty="0"/>
              <a:t>ja/või </a:t>
            </a:r>
            <a:r>
              <a:rPr lang="et-EE" sz="2000" dirty="0" smtClean="0"/>
              <a:t>korratavus.</a:t>
            </a:r>
          </a:p>
          <a:p>
            <a:pPr marL="108000" indent="0">
              <a:buNone/>
            </a:pP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3552084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Mis ei kuulu teadus- ja arendustegevuse mõiste alla?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r>
              <a:rPr lang="et-EE" sz="2400" dirty="0" smtClean="0"/>
              <a:t>Näited:</a:t>
            </a:r>
          </a:p>
          <a:p>
            <a:r>
              <a:rPr lang="et-EE" sz="2000" dirty="0" smtClean="0"/>
              <a:t>Tootmiseelne arendus</a:t>
            </a:r>
          </a:p>
          <a:p>
            <a:r>
              <a:rPr lang="et-EE" sz="2000" dirty="0" smtClean="0"/>
              <a:t>Müügijärgne teenindus ja tõrkeotsing</a:t>
            </a:r>
          </a:p>
          <a:p>
            <a:r>
              <a:rPr lang="et-EE" sz="2000" dirty="0" smtClean="0"/>
              <a:t>Patentide ja litsentsidega seotud </a:t>
            </a:r>
            <a:r>
              <a:rPr lang="et-EE" sz="2000" dirty="0" smtClean="0"/>
              <a:t>halduslik ja juriidiline töö</a:t>
            </a:r>
            <a:endParaRPr lang="et-EE" sz="2000" dirty="0" smtClean="0"/>
          </a:p>
          <a:p>
            <a:r>
              <a:rPr lang="et-EE" sz="2000" dirty="0" smtClean="0"/>
              <a:t>Korralised </a:t>
            </a:r>
            <a:r>
              <a:rPr lang="et-EE" sz="2000" dirty="0" smtClean="0"/>
              <a:t>katsed, mille tulemuseks ei ole teaduslikud teadmised või tehnoloogia areng</a:t>
            </a:r>
            <a:endParaRPr lang="et-EE" sz="2000" dirty="0" smtClean="0"/>
          </a:p>
          <a:p>
            <a:r>
              <a:rPr lang="et-EE" sz="2000" dirty="0" smtClean="0"/>
              <a:t>Andmete kogumine (v.a. kui see on TA tegevuse lahutamatu osa)</a:t>
            </a:r>
          </a:p>
          <a:p>
            <a:r>
              <a:rPr lang="et-EE" sz="2000" dirty="0" smtClean="0"/>
              <a:t>Korraline avaliku kontrolli nõuete, standardite ja eeskirjade täitmise kontroll.</a:t>
            </a:r>
            <a:endParaRPr lang="et-EE" sz="2000" dirty="0"/>
          </a:p>
        </p:txBody>
      </p:sp>
    </p:spTree>
    <p:extLst>
      <p:ext uri="{BB962C8B-B14F-4D97-AF65-F5344CB8AC3E}">
        <p14:creationId xmlns:p14="http://schemas.microsoft.com/office/powerpoint/2010/main" val="3324759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Teadus- ja arendustegevus ja kunstiloome</a:t>
            </a:r>
            <a:endParaRPr lang="et-EE" dirty="0"/>
          </a:p>
        </p:txBody>
      </p:sp>
      <p:graphicFrame>
        <p:nvGraphicFramePr>
          <p:cNvPr id="5" name="Sisu kohatäid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9395429"/>
              </p:ext>
            </p:extLst>
          </p:nvPr>
        </p:nvGraphicFramePr>
        <p:xfrm>
          <a:off x="503238" y="1768475"/>
          <a:ext cx="752475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0667">
                  <a:extLst>
                    <a:ext uri="{9D8B030D-6E8A-4147-A177-3AD203B41FA5}">
                      <a16:colId xmlns:a16="http://schemas.microsoft.com/office/drawing/2014/main" val="2289501722"/>
                    </a:ext>
                  </a:extLst>
                </a:gridCol>
                <a:gridCol w="2304083">
                  <a:extLst>
                    <a:ext uri="{9D8B030D-6E8A-4147-A177-3AD203B41FA5}">
                      <a16:colId xmlns:a16="http://schemas.microsoft.com/office/drawing/2014/main" val="35868779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t-EE" sz="2400" dirty="0" smtClean="0"/>
                        <a:t>Tegevuse liik</a:t>
                      </a:r>
                      <a:endParaRPr lang="et-E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400" dirty="0" smtClean="0"/>
                        <a:t>Teadus- ja arendustegevus</a:t>
                      </a:r>
                      <a:endParaRPr lang="et-E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36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sz="2400" dirty="0" smtClean="0"/>
                        <a:t>Uuringud</a:t>
                      </a:r>
                      <a:r>
                        <a:rPr lang="et-EE" sz="2400" baseline="0" dirty="0" smtClean="0"/>
                        <a:t> kunsti tegemise eesmärgil</a:t>
                      </a:r>
                      <a:endParaRPr lang="et-E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400" dirty="0" smtClean="0"/>
                        <a:t>jah</a:t>
                      </a:r>
                      <a:endParaRPr lang="et-E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07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sz="2400" dirty="0" smtClean="0"/>
                        <a:t>Kunsti käsitlevad uuringud</a:t>
                      </a:r>
                      <a:endParaRPr lang="et-E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400" dirty="0" smtClean="0"/>
                        <a:t>Jah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715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sz="2400" dirty="0" smtClean="0"/>
                        <a:t>Kunstiline eneseväljendus</a:t>
                      </a:r>
                      <a:endParaRPr lang="et-E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400" dirty="0" smtClean="0"/>
                        <a:t>ei</a:t>
                      </a:r>
                      <a:endParaRPr lang="et-E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960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88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Baasfinantseerimise mahu määramisel mittearvestatavad eraldised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r>
              <a:rPr lang="et-EE" sz="2000" dirty="0" smtClean="0"/>
              <a:t>1) riigieelarvest </a:t>
            </a:r>
            <a:r>
              <a:rPr lang="et-EE" sz="2000" dirty="0"/>
              <a:t>Haridus- ja Teadusministeeriumi eelarve kaudu sihtfinantseerimiseks, institutsionaalseks uurimistoetuseks, tuumiktaristu toetuseks, baasfinantseerimiseks, teaduskollektsioonide ja infrastruktuuri ülalpidamiseks eraldatavad vahendid;</a:t>
            </a:r>
          </a:p>
          <a:p>
            <a:pPr marL="108000" indent="0">
              <a:buNone/>
            </a:pPr>
            <a:r>
              <a:rPr lang="et-EE" sz="2000" dirty="0"/>
              <a:t>2) riigieelarvest Haridus- ja Teadusministeeriumi eelarve kaudu Sihtasutuse Eesti Teadusagentuur poolt eraldatavad vahendid (sh personaalsed uurimistoetused, </a:t>
            </a:r>
            <a:r>
              <a:rPr lang="et-EE" sz="2000" dirty="0" err="1"/>
              <a:t>väliskoostöö</a:t>
            </a:r>
            <a:r>
              <a:rPr lang="et-EE" sz="2000" dirty="0"/>
              <a:t> toetused jm);</a:t>
            </a:r>
          </a:p>
          <a:p>
            <a:pPr marL="108000" indent="0">
              <a:buNone/>
            </a:pPr>
            <a:r>
              <a:rPr lang="et-EE" sz="2000" dirty="0"/>
              <a:t>3) riigieelarvest riigi ja avalik-õiguslike teadus- ja arendusasutuste investeeringuteks eraldatud vahendid;</a:t>
            </a:r>
          </a:p>
          <a:p>
            <a:pPr marL="108000" indent="0">
              <a:buNone/>
            </a:pPr>
            <a:r>
              <a:rPr lang="et-EE" sz="2000" dirty="0"/>
              <a:t>4) uurija-professori toetus</a:t>
            </a:r>
            <a:r>
              <a:rPr lang="et-EE" sz="2000" dirty="0" smtClean="0"/>
              <a:t>;</a:t>
            </a:r>
          </a:p>
          <a:p>
            <a:pPr marL="108000" indent="0">
              <a:buNone/>
            </a:pPr>
            <a:r>
              <a:rPr lang="et-EE" sz="2000" dirty="0" smtClean="0"/>
              <a:t>5) riigieelarvest </a:t>
            </a:r>
            <a:r>
              <a:rPr lang="et-EE" sz="2000" dirty="0"/>
              <a:t>teaduse tippkeskustele eraldatud tegevustoetus ja abikõlbmatu käibemaks;</a:t>
            </a:r>
          </a:p>
        </p:txBody>
      </p:sp>
    </p:spTree>
    <p:extLst>
      <p:ext uri="{BB962C8B-B14F-4D97-AF65-F5344CB8AC3E}">
        <p14:creationId xmlns:p14="http://schemas.microsoft.com/office/powerpoint/2010/main" val="2763629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Teemad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Määruses toodud tingimused ja määruse muudatused</a:t>
            </a:r>
          </a:p>
          <a:p>
            <a:r>
              <a:rPr lang="et-EE" dirty="0" smtClean="0"/>
              <a:t>Andmete kontrollimine</a:t>
            </a:r>
          </a:p>
        </p:txBody>
      </p:sp>
    </p:spTree>
    <p:extLst>
      <p:ext uri="{BB962C8B-B14F-4D97-AF65-F5344CB8AC3E}">
        <p14:creationId xmlns:p14="http://schemas.microsoft.com/office/powerpoint/2010/main" val="318347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Baasfinantseerimise mahu määramisel mittearvestatavad </a:t>
            </a:r>
            <a:r>
              <a:rPr lang="et-EE" dirty="0" smtClean="0"/>
              <a:t>eraldised (2)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r>
              <a:rPr lang="et-EE" sz="2000" dirty="0"/>
              <a:t>6) infrastruktuuri arendamiseks ja personali koolitamiseks eraldatavad toetused;</a:t>
            </a:r>
          </a:p>
          <a:p>
            <a:pPr marL="108000" indent="0">
              <a:buNone/>
            </a:pPr>
            <a:r>
              <a:rPr lang="et-EE" sz="2000" dirty="0"/>
              <a:t>7) baasfinantseerimise mahu arvestamisel </a:t>
            </a:r>
            <a:r>
              <a:rPr lang="et-EE" sz="2000" dirty="0" err="1"/>
              <a:t>arvesseminevate</a:t>
            </a:r>
            <a:r>
              <a:rPr lang="et-EE" sz="2000" dirty="0"/>
              <a:t> vahendite osa, mille baasfinantseerimise taotleja on kasutanud </a:t>
            </a:r>
            <a:r>
              <a:rPr lang="et-EE" sz="2000" dirty="0" smtClean="0"/>
              <a:t>TA tegevuse </a:t>
            </a:r>
            <a:r>
              <a:rPr lang="et-EE" sz="2000" dirty="0"/>
              <a:t>läbiviimise </a:t>
            </a:r>
            <a:r>
              <a:rPr lang="et-EE" sz="2000" b="1" dirty="0"/>
              <a:t>vahendamiseks</a:t>
            </a:r>
            <a:r>
              <a:rPr lang="et-EE" sz="2000" dirty="0"/>
              <a:t>, sh koordineeriva projekti partneritele edastatud/edastatavad vahendid, või hankimiseks mõnelt teiselt asutuselt, organisatsioonilt või isikult;</a:t>
            </a:r>
          </a:p>
          <a:p>
            <a:pPr marL="108000" indent="0">
              <a:buNone/>
            </a:pPr>
            <a:r>
              <a:rPr lang="et-EE" sz="2000" dirty="0"/>
              <a:t>8) struktuurifondide vahendid, </a:t>
            </a:r>
            <a:r>
              <a:rPr lang="et-EE" sz="2000" dirty="0" smtClean="0"/>
              <a:t>v.a. määruse </a:t>
            </a:r>
            <a:r>
              <a:rPr lang="et-EE" sz="2000" dirty="0"/>
              <a:t>§ </a:t>
            </a:r>
            <a:r>
              <a:rPr lang="et-EE" sz="2000" dirty="0" smtClean="0"/>
              <a:t>3(1) lg </a:t>
            </a:r>
            <a:r>
              <a:rPr lang="et-EE" sz="2000" dirty="0"/>
              <a:t>2 </a:t>
            </a:r>
            <a:r>
              <a:rPr lang="et-EE" sz="2000" dirty="0" smtClean="0"/>
              <a:t>p </a:t>
            </a:r>
            <a:r>
              <a:rPr lang="et-EE" sz="2000" dirty="0"/>
              <a:t>4 viidatud vahendid ning </a:t>
            </a:r>
            <a:r>
              <a:rPr lang="et-EE" sz="2000" dirty="0" smtClean="0"/>
              <a:t>struktuuritoetustest </a:t>
            </a:r>
            <a:r>
              <a:rPr lang="et-EE" sz="2000" dirty="0"/>
              <a:t>rahastatavate RITA, „Teadus- ja </a:t>
            </a:r>
            <a:r>
              <a:rPr lang="et-EE" sz="2000" dirty="0" smtClean="0"/>
              <a:t>arendustegevuse programm </a:t>
            </a:r>
            <a:r>
              <a:rPr lang="et-EE" sz="2000" dirty="0"/>
              <a:t>nutika spetsialiseerumise kasvuvaldkondades“ ning </a:t>
            </a:r>
            <a:r>
              <a:rPr lang="et-EE" sz="2000" dirty="0" smtClean="0"/>
              <a:t>„</a:t>
            </a:r>
            <a:r>
              <a:rPr lang="et-EE" sz="2000" dirty="0"/>
              <a:t>Arenguvajaduste välja selgitamine ja ettevõtete arendustegevused“ ja </a:t>
            </a:r>
            <a:r>
              <a:rPr lang="et-EE" sz="2000" dirty="0" smtClean="0"/>
              <a:t>„</a:t>
            </a:r>
            <a:r>
              <a:rPr lang="et-EE" sz="2000" dirty="0"/>
              <a:t>Teadusarendustegevuse osak“ raames eraldatavad vahendid;</a:t>
            </a:r>
          </a:p>
        </p:txBody>
      </p:sp>
    </p:spTree>
    <p:extLst>
      <p:ext uri="{BB962C8B-B14F-4D97-AF65-F5344CB8AC3E}">
        <p14:creationId xmlns:p14="http://schemas.microsoft.com/office/powerpoint/2010/main" val="2697059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Baasfinantseerimise mahu määramisel mittearvestatavad eraldised </a:t>
            </a:r>
            <a:r>
              <a:rPr lang="et-EE" dirty="0" smtClean="0"/>
              <a:t>(3)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r>
              <a:rPr lang="et-EE" sz="2000" dirty="0" smtClean="0"/>
              <a:t>11) tavalise </a:t>
            </a:r>
            <a:r>
              <a:rPr lang="et-EE" sz="2000" dirty="0"/>
              <a:t>majandustegevuse toetamiseks eraldatud </a:t>
            </a:r>
            <a:r>
              <a:rPr lang="et-EE" sz="2000" dirty="0" smtClean="0"/>
              <a:t>tegevustoetus;</a:t>
            </a:r>
          </a:p>
          <a:p>
            <a:pPr marL="108000" indent="0">
              <a:buNone/>
            </a:pPr>
            <a:r>
              <a:rPr lang="et-EE" sz="2000" dirty="0" smtClean="0"/>
              <a:t>10</a:t>
            </a:r>
            <a:r>
              <a:rPr lang="et-EE" sz="2000" dirty="0"/>
              <a:t>) Euroopa Liidu haridus- ja koolitusprogrammide (</a:t>
            </a:r>
            <a:r>
              <a:rPr lang="et-EE" sz="2000" dirty="0" err="1"/>
              <a:t>Erasmus</a:t>
            </a:r>
            <a:r>
              <a:rPr lang="et-EE" sz="2000" dirty="0"/>
              <a:t>+) vahendid;</a:t>
            </a:r>
          </a:p>
          <a:p>
            <a:pPr marL="108000" indent="0">
              <a:buNone/>
            </a:pPr>
            <a:r>
              <a:rPr lang="et-EE" sz="2000" dirty="0"/>
              <a:t>11) hariduse ja koolitusega seotud projektideks, sealhulgas õppekavaarenduseks ja õppematerjalide ettevalmistamiseks, õppeotstarbeliste veebikeskkondade või õppefilmide tegemiseks ning lähetusteks eraldatud vahendid;</a:t>
            </a:r>
          </a:p>
          <a:p>
            <a:pPr marL="108000" indent="0">
              <a:buNone/>
            </a:pPr>
            <a:r>
              <a:rPr lang="et-EE" sz="2000" dirty="0"/>
              <a:t>12) konverentside, seminaride, koolituste ja näituste korraldamiseks ning kirjastamiseks, trükkimiseks ja digitaliseerimiseks eraldatud vahendid;</a:t>
            </a:r>
          </a:p>
        </p:txBody>
      </p:sp>
    </p:spTree>
    <p:extLst>
      <p:ext uri="{BB962C8B-B14F-4D97-AF65-F5344CB8AC3E}">
        <p14:creationId xmlns:p14="http://schemas.microsoft.com/office/powerpoint/2010/main" val="45701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Baasfinantseerimise mahu määramisel mittearvestatavad eraldised </a:t>
            </a:r>
            <a:r>
              <a:rPr lang="et-EE" dirty="0" smtClean="0"/>
              <a:t>(4)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r>
              <a:rPr lang="et-EE" sz="2400" dirty="0" smtClean="0"/>
              <a:t>13) Euroopa </a:t>
            </a:r>
            <a:r>
              <a:rPr lang="et-EE" sz="2400" dirty="0"/>
              <a:t>Liidu territoriaalse koostöö ja naabruspoliitika instrumendi programmide vahendid (</a:t>
            </a:r>
            <a:r>
              <a:rPr lang="et-EE" sz="2400" dirty="0" err="1"/>
              <a:t>Interreg</a:t>
            </a:r>
            <a:r>
              <a:rPr lang="et-EE" sz="2400" dirty="0"/>
              <a:t> jt);</a:t>
            </a:r>
          </a:p>
          <a:p>
            <a:pPr marL="108000" indent="0">
              <a:buNone/>
            </a:pPr>
            <a:r>
              <a:rPr lang="et-EE" sz="2400" dirty="0"/>
              <a:t>14) Ettevõtluse Arendamise Sihtasutuse poolt eraldatud tehnoloogia </a:t>
            </a:r>
            <a:r>
              <a:rPr lang="et-EE" sz="2400" dirty="0" smtClean="0"/>
              <a:t>arenduskeskuste (TAK) </a:t>
            </a:r>
            <a:r>
              <a:rPr lang="et-EE" sz="2400" dirty="0"/>
              <a:t>meetme toetused;</a:t>
            </a:r>
          </a:p>
          <a:p>
            <a:pPr marL="108000" indent="0">
              <a:buNone/>
            </a:pPr>
            <a:r>
              <a:rPr lang="et-EE" sz="2400" dirty="0"/>
              <a:t>15) tulu lepingutest, mille teadus- ja arendusasutus on sõlminud asutustega, mille aktsionär või osanik ta ise on või asutustega, kes kuuluvad teadus- ja arendusasutuse aktsionäride või osanike ringi.</a:t>
            </a:r>
          </a:p>
        </p:txBody>
      </p:sp>
    </p:spTree>
    <p:extLst>
      <p:ext uri="{BB962C8B-B14F-4D97-AF65-F5344CB8AC3E}">
        <p14:creationId xmlns:p14="http://schemas.microsoft.com/office/powerpoint/2010/main" val="1018991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41B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 noGrp="1"/>
          </p:cNvSpPr>
          <p:nvPr>
            <p:ph type="title" idx="4294967295"/>
          </p:nvPr>
        </p:nvSpPr>
        <p:spPr>
          <a:xfrm>
            <a:off x="1384269" y="2507893"/>
            <a:ext cx="2447925" cy="612775"/>
          </a:xfrm>
        </p:spPr>
        <p:txBody>
          <a:bodyPr anchor="t"/>
          <a:lstStyle/>
          <a:p>
            <a:pPr lvl="0">
              <a:buNone/>
            </a:pPr>
            <a:r>
              <a:rPr lang="et-EE" sz="5400" dirty="0" smtClean="0">
                <a:solidFill>
                  <a:srgbClr val="FFFFFF"/>
                </a:solidFill>
              </a:rPr>
              <a:t>Tänan!</a:t>
            </a:r>
            <a:endParaRPr lang="et-EE" sz="5400" dirty="0">
              <a:solidFill>
                <a:srgbClr val="FFFFFF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403998" y="3420002"/>
            <a:ext cx="6912196" cy="171719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2400" dirty="0">
              <a:solidFill>
                <a:srgbClr val="FFFFFF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4" name="Rectangle 7"/>
          <p:cNvSpPr/>
          <p:nvPr/>
        </p:nvSpPr>
        <p:spPr>
          <a:xfrm>
            <a:off x="0" y="0"/>
            <a:ext cx="9000000" cy="1799996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>
              <a:solidFill>
                <a:srgbClr val="FFFFFF"/>
              </a:solidFill>
            </a:endParaRPr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195" y="215999"/>
            <a:ext cx="3464999" cy="1386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663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Määruse muudatused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dirty="0" smtClean="0"/>
              <a:t>Haridus- ja teadusministri määruse 21.03.2005 nr 11 „</a:t>
            </a:r>
            <a:r>
              <a:rPr lang="fi-FI" sz="2400" dirty="0" err="1" smtClean="0"/>
              <a:t>Teadus</a:t>
            </a:r>
            <a:r>
              <a:rPr lang="fi-FI" sz="2400" dirty="0" smtClean="0"/>
              <a:t>- </a:t>
            </a:r>
            <a:r>
              <a:rPr lang="fi-FI" sz="2400" dirty="0"/>
              <a:t>ja </a:t>
            </a:r>
            <a:r>
              <a:rPr lang="fi-FI" sz="2400" dirty="0" err="1"/>
              <a:t>arendusasutuste</a:t>
            </a:r>
            <a:r>
              <a:rPr lang="fi-FI" sz="2400" dirty="0"/>
              <a:t> </a:t>
            </a:r>
            <a:r>
              <a:rPr lang="fi-FI" sz="2400" dirty="0" err="1"/>
              <a:t>baasfinantseerimise</a:t>
            </a:r>
            <a:r>
              <a:rPr lang="fi-FI" sz="2400" dirty="0"/>
              <a:t> </a:t>
            </a:r>
            <a:r>
              <a:rPr lang="fi-FI" sz="2400" dirty="0" err="1"/>
              <a:t>määramise</a:t>
            </a:r>
            <a:r>
              <a:rPr lang="fi-FI" sz="2400" dirty="0"/>
              <a:t> </a:t>
            </a:r>
            <a:r>
              <a:rPr lang="fi-FI" sz="2400" dirty="0" err="1"/>
              <a:t>tingimused</a:t>
            </a:r>
            <a:r>
              <a:rPr lang="fi-FI" sz="2400" dirty="0"/>
              <a:t> ja </a:t>
            </a:r>
            <a:r>
              <a:rPr lang="fi-FI" sz="2400" dirty="0" err="1" smtClean="0"/>
              <a:t>kord</a:t>
            </a:r>
            <a:r>
              <a:rPr lang="et-EE" sz="2400" dirty="0" smtClean="0"/>
              <a:t>“ muudatused jõustuvad 07.09.2018. </a:t>
            </a:r>
          </a:p>
          <a:p>
            <a:pPr marL="108000" indent="0">
              <a:buNone/>
            </a:pP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325416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Baasfinantseerimise mahu kinnitamine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800" dirty="0" smtClean="0"/>
              <a:t>Baasfinantseerimise </a:t>
            </a:r>
            <a:r>
              <a:rPr lang="et-EE" sz="2800" dirty="0"/>
              <a:t>jaotuse teadus- ja arendusasutustele kinnitab valdkonna eest vastutav minister käskkirjaga</a:t>
            </a:r>
            <a:r>
              <a:rPr lang="et-EE" sz="2800" dirty="0" smtClean="0"/>
              <a:t>.</a:t>
            </a:r>
            <a:endParaRPr lang="et-EE" sz="2800" dirty="0"/>
          </a:p>
          <a:p>
            <a:r>
              <a:rPr lang="et-EE" sz="2800" dirty="0" smtClean="0"/>
              <a:t>Käskkiri </a:t>
            </a:r>
            <a:r>
              <a:rPr lang="et-EE" sz="2800" dirty="0"/>
              <a:t>tehakse baasfinantseeritavatele teadus- ja arendusasutusele teatavaks 10 päeva jooksul käskkirja andmisest.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1741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Baasfinantseerimise mudel</a:t>
            </a:r>
            <a:endParaRPr lang="et-EE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409786"/>
              </p:ext>
            </p:extLst>
          </p:nvPr>
        </p:nvGraphicFramePr>
        <p:xfrm>
          <a:off x="539329" y="2124126"/>
          <a:ext cx="7632847" cy="3090175"/>
        </p:xfrm>
        <a:graphic>
          <a:graphicData uri="http://schemas.openxmlformats.org/drawingml/2006/table">
            <a:tbl>
              <a:tblPr firstRow="1" firstCol="1" bandRow="1"/>
              <a:tblGrid>
                <a:gridCol w="1591632">
                  <a:extLst>
                    <a:ext uri="{9D8B030D-6E8A-4147-A177-3AD203B41FA5}">
                      <a16:colId xmlns:a16="http://schemas.microsoft.com/office/drawing/2014/main" val="337727047"/>
                    </a:ext>
                  </a:extLst>
                </a:gridCol>
                <a:gridCol w="1497616">
                  <a:extLst>
                    <a:ext uri="{9D8B030D-6E8A-4147-A177-3AD203B41FA5}">
                      <a16:colId xmlns:a16="http://schemas.microsoft.com/office/drawing/2014/main" val="4058988495"/>
                    </a:ext>
                  </a:extLst>
                </a:gridCol>
                <a:gridCol w="1297101">
                  <a:extLst>
                    <a:ext uri="{9D8B030D-6E8A-4147-A177-3AD203B41FA5}">
                      <a16:colId xmlns:a16="http://schemas.microsoft.com/office/drawing/2014/main" val="2994922345"/>
                    </a:ext>
                  </a:extLst>
                </a:gridCol>
                <a:gridCol w="1179789">
                  <a:extLst>
                    <a:ext uri="{9D8B030D-6E8A-4147-A177-3AD203B41FA5}">
                      <a16:colId xmlns:a16="http://schemas.microsoft.com/office/drawing/2014/main" val="1141049853"/>
                    </a:ext>
                  </a:extLst>
                </a:gridCol>
                <a:gridCol w="986590">
                  <a:extLst>
                    <a:ext uri="{9D8B030D-6E8A-4147-A177-3AD203B41FA5}">
                      <a16:colId xmlns:a16="http://schemas.microsoft.com/office/drawing/2014/main" val="180453058"/>
                    </a:ext>
                  </a:extLst>
                </a:gridCol>
                <a:gridCol w="1080119">
                  <a:extLst>
                    <a:ext uri="{9D8B030D-6E8A-4147-A177-3AD203B41FA5}">
                      <a16:colId xmlns:a16="http://schemas.microsoft.com/office/drawing/2014/main" val="2841995919"/>
                    </a:ext>
                  </a:extLst>
                </a:gridCol>
              </a:tblGrid>
              <a:tr h="2151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Publikatsioo</a:t>
                      </a:r>
                      <a:r>
                        <a:rPr lang="et-EE" sz="1800" b="1" dirty="0" smtClean="0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-</a:t>
                      </a:r>
                      <a:r>
                        <a:rPr lang="en-US" sz="1800" b="1" dirty="0" err="1" smtClean="0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nide</a:t>
                      </a:r>
                      <a:r>
                        <a:rPr lang="en-US" sz="1800" b="1" dirty="0" smtClean="0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arv</a:t>
                      </a:r>
                      <a:r>
                        <a:rPr lang="en-US" sz="1800" b="1" dirty="0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 </a:t>
                      </a:r>
                      <a:r>
                        <a:rPr lang="en-US" sz="1800" i="1" dirty="0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(</a:t>
                      </a:r>
                      <a:r>
                        <a:rPr lang="en-US" sz="1800" i="1" dirty="0" err="1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erinevate</a:t>
                      </a:r>
                      <a:r>
                        <a:rPr lang="en-US" sz="1800" i="1" dirty="0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 </a:t>
                      </a:r>
                      <a:r>
                        <a:rPr lang="en-US" sz="1800" i="1" dirty="0" err="1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tüüpide</a:t>
                      </a:r>
                      <a:r>
                        <a:rPr lang="en-US" sz="1800" i="1" dirty="0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 </a:t>
                      </a:r>
                      <a:r>
                        <a:rPr lang="en-US" sz="1800" i="1" dirty="0" err="1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jaoks</a:t>
                      </a:r>
                      <a:r>
                        <a:rPr lang="en-US" sz="1800" i="1" dirty="0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 </a:t>
                      </a:r>
                      <a:r>
                        <a:rPr lang="en-US" sz="1800" i="1" dirty="0" err="1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erinevate</a:t>
                      </a:r>
                      <a:r>
                        <a:rPr lang="en-US" sz="1800" i="1" dirty="0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 </a:t>
                      </a:r>
                      <a:r>
                        <a:rPr lang="en-US" sz="1800" i="1" dirty="0" err="1" smtClean="0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koefitsienti</a:t>
                      </a:r>
                      <a:r>
                        <a:rPr lang="et-EE" sz="1800" i="1" dirty="0" smtClean="0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-</a:t>
                      </a:r>
                      <a:r>
                        <a:rPr lang="en-US" sz="1800" i="1" dirty="0" err="1" smtClean="0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dega</a:t>
                      </a:r>
                      <a:r>
                        <a:rPr lang="en-US" sz="1800" i="1" dirty="0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)</a:t>
                      </a:r>
                      <a:endParaRPr lang="et-EE" sz="1800" dirty="0">
                        <a:effectLst/>
                        <a:latin typeface="Segoe UI Semibold" panose="020B0702040204020203" pitchFamily="34" charset="0"/>
                        <a:ea typeface="Calibri" panose="020F0502020204030204" pitchFamily="34" charset="0"/>
                        <a:cs typeface="Segoe UI Semibold" panose="020B0702040204020203" pitchFamily="34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Patentide</a:t>
                      </a:r>
                      <a:r>
                        <a:rPr lang="en-US" sz="1800" b="1" dirty="0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 ja </a:t>
                      </a:r>
                      <a:r>
                        <a:rPr lang="en-US" sz="1800" b="1" dirty="0" err="1" smtClean="0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patendi</a:t>
                      </a:r>
                      <a:r>
                        <a:rPr lang="et-EE" sz="1800" b="1" dirty="0" smtClean="0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-</a:t>
                      </a:r>
                      <a:r>
                        <a:rPr lang="en-US" sz="1800" b="1" dirty="0" err="1" smtClean="0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taotluste</a:t>
                      </a:r>
                      <a:r>
                        <a:rPr lang="en-US" sz="1800" b="1" dirty="0" smtClean="0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arv</a:t>
                      </a:r>
                      <a:r>
                        <a:rPr lang="en-US" sz="1800" b="1" dirty="0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 </a:t>
                      </a:r>
                      <a:r>
                        <a:rPr lang="en-US" sz="1800" i="1" dirty="0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(</a:t>
                      </a:r>
                      <a:r>
                        <a:rPr lang="en-US" sz="1800" i="1" dirty="0" err="1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vastavalt</a:t>
                      </a:r>
                      <a:r>
                        <a:rPr lang="en-US" sz="1800" i="1" dirty="0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 </a:t>
                      </a:r>
                      <a:r>
                        <a:rPr lang="en-US" sz="1800" i="1" dirty="0" err="1" smtClean="0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koefitsien</a:t>
                      </a:r>
                      <a:r>
                        <a:rPr lang="et-EE" sz="1800" i="1" dirty="0" smtClean="0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-</a:t>
                      </a:r>
                      <a:r>
                        <a:rPr lang="en-US" sz="1800" i="1" dirty="0" err="1" smtClean="0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diga</a:t>
                      </a:r>
                      <a:r>
                        <a:rPr lang="en-US" sz="1800" i="1" dirty="0" smtClean="0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 </a:t>
                      </a:r>
                      <a:r>
                        <a:rPr lang="et-EE" sz="1800" i="1" dirty="0" smtClean="0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3</a:t>
                      </a:r>
                      <a:r>
                        <a:rPr lang="en-US" sz="1800" i="1" dirty="0" smtClean="0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  </a:t>
                      </a:r>
                      <a:r>
                        <a:rPr lang="en-US" sz="1800" i="1" dirty="0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ja </a:t>
                      </a:r>
                      <a:r>
                        <a:rPr lang="et-EE" sz="1800" i="1" dirty="0" smtClean="0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2</a:t>
                      </a:r>
                      <a:r>
                        <a:rPr lang="en-US" sz="1800" i="1" dirty="0" smtClean="0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)</a:t>
                      </a:r>
                      <a:endParaRPr lang="et-EE" sz="1800" dirty="0">
                        <a:effectLst/>
                        <a:latin typeface="Segoe UI Semibold" panose="020B0702040204020203" pitchFamily="34" charset="0"/>
                        <a:ea typeface="Calibri" panose="020F0502020204030204" pitchFamily="34" charset="0"/>
                        <a:cs typeface="Segoe UI Semibold" panose="020B0702040204020203" pitchFamily="34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Ettevõtlus-lepingute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maht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 </a:t>
                      </a:r>
                      <a:r>
                        <a:rPr lang="en-US" sz="1800" i="1" dirty="0">
                          <a:solidFill>
                            <a:schemeClr val="tx1"/>
                          </a:solidFill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(</a:t>
                      </a:r>
                      <a:r>
                        <a:rPr lang="en-US" sz="1800" i="1" dirty="0" err="1" smtClean="0">
                          <a:solidFill>
                            <a:schemeClr val="tx1"/>
                          </a:solidFill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koefitsien</a:t>
                      </a:r>
                      <a:r>
                        <a:rPr lang="et-EE" sz="1800" i="1" dirty="0" smtClean="0">
                          <a:solidFill>
                            <a:schemeClr val="tx1"/>
                          </a:solidFill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-</a:t>
                      </a:r>
                      <a:r>
                        <a:rPr lang="en-US" sz="1800" i="1" dirty="0" err="1" smtClean="0">
                          <a:solidFill>
                            <a:schemeClr val="tx1"/>
                          </a:solidFill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diga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 </a:t>
                      </a:r>
                      <a:r>
                        <a:rPr lang="et-EE" sz="1800" i="1" dirty="0" smtClean="0">
                          <a:solidFill>
                            <a:schemeClr val="tx1"/>
                          </a:solidFill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2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)</a:t>
                      </a:r>
                      <a:endParaRPr lang="et-EE" sz="1800" dirty="0">
                        <a:solidFill>
                          <a:schemeClr val="tx1"/>
                        </a:solidFill>
                        <a:effectLst/>
                        <a:latin typeface="Segoe UI Semibold" panose="020B0702040204020203" pitchFamily="34" charset="0"/>
                        <a:ea typeface="Calibri" panose="020F0502020204030204" pitchFamily="34" charset="0"/>
                        <a:cs typeface="Segoe UI Semibold" panose="020B0702040204020203" pitchFamily="34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Teiste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lepingute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maht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 </a:t>
                      </a:r>
                      <a:r>
                        <a:rPr lang="en-US" sz="1800" i="1" dirty="0">
                          <a:solidFill>
                            <a:schemeClr val="tx1"/>
                          </a:solidFill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(</a:t>
                      </a:r>
                      <a:r>
                        <a:rPr lang="en-US" sz="1800" i="1" dirty="0" err="1" smtClean="0">
                          <a:solidFill>
                            <a:schemeClr val="tx1"/>
                          </a:solidFill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koefitsien</a:t>
                      </a:r>
                      <a:r>
                        <a:rPr lang="et-EE" sz="1800" i="1" dirty="0" smtClean="0">
                          <a:solidFill>
                            <a:schemeClr val="tx1"/>
                          </a:solidFill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-</a:t>
                      </a:r>
                      <a:r>
                        <a:rPr lang="en-US" sz="1800" i="1" dirty="0" err="1" smtClean="0">
                          <a:solidFill>
                            <a:schemeClr val="tx1"/>
                          </a:solidFill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diga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 </a:t>
                      </a:r>
                      <a:r>
                        <a:rPr lang="et-EE" sz="1800" i="1" dirty="0" smtClean="0">
                          <a:solidFill>
                            <a:schemeClr val="tx1"/>
                          </a:solidFill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1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)</a:t>
                      </a:r>
                      <a:endParaRPr lang="et-EE" sz="1800" dirty="0">
                        <a:solidFill>
                          <a:schemeClr val="tx1"/>
                        </a:solidFill>
                        <a:effectLst/>
                        <a:latin typeface="Segoe UI Semibold" panose="020B0702040204020203" pitchFamily="34" charset="0"/>
                        <a:ea typeface="Calibri" panose="020F0502020204030204" pitchFamily="34" charset="0"/>
                        <a:cs typeface="Segoe UI Semibold" panose="020B0702040204020203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Kaitstud</a:t>
                      </a:r>
                      <a:r>
                        <a:rPr lang="en-US" sz="1800" b="1" dirty="0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 PhD </a:t>
                      </a:r>
                      <a:r>
                        <a:rPr lang="en-US" sz="1800" b="1" dirty="0" err="1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arv</a:t>
                      </a:r>
                      <a:endParaRPr lang="et-EE" sz="1800" dirty="0">
                        <a:effectLst/>
                        <a:latin typeface="Segoe UI Semibold" panose="020B0702040204020203" pitchFamily="34" charset="0"/>
                        <a:ea typeface="Calibri" panose="020F0502020204030204" pitchFamily="34" charset="0"/>
                        <a:cs typeface="Segoe UI Semibold" panose="020B0702040204020203" pitchFamily="34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Rahvus-teaduste</a:t>
                      </a:r>
                      <a:r>
                        <a:rPr lang="en-US" sz="1800" b="1" dirty="0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täiendav</a:t>
                      </a:r>
                      <a:r>
                        <a:rPr lang="en-US" sz="1800" b="1" dirty="0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toetus</a:t>
                      </a:r>
                      <a:endParaRPr lang="et-EE" sz="1800" dirty="0">
                        <a:effectLst/>
                        <a:latin typeface="Segoe UI Semibold" panose="020B0702040204020203" pitchFamily="34" charset="0"/>
                        <a:ea typeface="Calibri" panose="020F0502020204030204" pitchFamily="34" charset="0"/>
                        <a:cs typeface="Segoe UI Semibold" panose="020B0702040204020203" pitchFamily="34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281927"/>
                  </a:ext>
                </a:extLst>
              </a:tr>
              <a:tr h="44584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>
                          <a:solidFill>
                            <a:srgbClr val="000000"/>
                          </a:solidFill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40%</a:t>
                      </a:r>
                      <a:endParaRPr lang="et-EE" sz="2000">
                        <a:effectLst/>
                        <a:latin typeface="Segoe UI Semibold" panose="020B0702040204020203" pitchFamily="34" charset="0"/>
                        <a:ea typeface="Calibri" panose="020F0502020204030204" pitchFamily="34" charset="0"/>
                        <a:cs typeface="Segoe UI Semibold" panose="020B0702040204020203" pitchFamily="34" charset="0"/>
                      </a:endParaRPr>
                    </a:p>
                  </a:txBody>
                  <a:tcPr marL="44450" marR="4445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 u="sng" dirty="0">
                          <a:solidFill>
                            <a:schemeClr val="tx1"/>
                          </a:solidFill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50% </a:t>
                      </a:r>
                      <a:endParaRPr lang="et-EE" sz="2000" dirty="0">
                        <a:solidFill>
                          <a:schemeClr val="tx1"/>
                        </a:solidFill>
                        <a:effectLst/>
                        <a:latin typeface="Segoe UI Semibold" panose="020B0702040204020203" pitchFamily="34" charset="0"/>
                        <a:ea typeface="Calibri" panose="020F0502020204030204" pitchFamily="34" charset="0"/>
                        <a:cs typeface="Segoe UI Semibold" panose="020B0702040204020203" pitchFamily="34" charset="0"/>
                      </a:endParaRPr>
                    </a:p>
                  </a:txBody>
                  <a:tcPr marL="44450" marR="4445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10%</a:t>
                      </a:r>
                      <a:endParaRPr lang="et-EE" sz="2000">
                        <a:effectLst/>
                        <a:latin typeface="Segoe UI Semibold" panose="020B0702040204020203" pitchFamily="34" charset="0"/>
                        <a:ea typeface="Calibri" panose="020F0502020204030204" pitchFamily="34" charset="0"/>
                        <a:cs typeface="Segoe UI Semibold" panose="020B0702040204020203" pitchFamily="34" charset="0"/>
                      </a:endParaRPr>
                    </a:p>
                  </a:txBody>
                  <a:tcPr marL="44450" marR="4445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5%</a:t>
                      </a:r>
                      <a:endParaRPr lang="et-EE" sz="2000" dirty="0">
                        <a:effectLst/>
                        <a:latin typeface="Segoe UI Semibold" panose="020B0702040204020203" pitchFamily="34" charset="0"/>
                        <a:ea typeface="Calibri" panose="020F0502020204030204" pitchFamily="34" charset="0"/>
                        <a:cs typeface="Segoe UI Semibold" panose="020B0702040204020203" pitchFamily="34" charset="0"/>
                      </a:endParaRPr>
                    </a:p>
                  </a:txBody>
                  <a:tcPr marL="44450" marR="4445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612306"/>
                  </a:ext>
                </a:extLst>
              </a:tr>
              <a:tr h="42652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egoe UI Semibold" panose="020B0702040204020203" pitchFamily="34" charset="0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95%</a:t>
                      </a:r>
                      <a:endParaRPr lang="et-EE" sz="2000" dirty="0">
                        <a:effectLst/>
                        <a:latin typeface="Segoe UI Semibold" panose="020B0702040204020203" pitchFamily="34" charset="0"/>
                        <a:ea typeface="Calibri" panose="020F0502020204030204" pitchFamily="34" charset="0"/>
                        <a:cs typeface="Segoe UI Semibold" panose="020B0702040204020203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6540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2855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§ 3 </a:t>
            </a:r>
            <a:r>
              <a:rPr lang="et-EE" dirty="0" smtClean="0"/>
              <a:t>Baasfinantseerimise </a:t>
            </a:r>
            <a:r>
              <a:rPr lang="et-EE" dirty="0"/>
              <a:t>mahu määramise kriteeriumid publikatsioonide </a:t>
            </a:r>
            <a:r>
              <a:rPr lang="et-EE" dirty="0" smtClean="0"/>
              <a:t>alusel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dirty="0" smtClean="0"/>
              <a:t>Teadusartikkel vastavalt autorite arvule koefitsiendiga 0,3-1; </a:t>
            </a:r>
          </a:p>
          <a:p>
            <a:r>
              <a:rPr lang="et-EE" sz="2400" dirty="0" smtClean="0"/>
              <a:t>Monograafia vastavalt andmete esitaja osalusele koefitsiendiga 1, 2 või 5.</a:t>
            </a:r>
          </a:p>
          <a:p>
            <a:r>
              <a:rPr lang="et-EE" sz="2400" dirty="0" smtClean="0"/>
              <a:t>registreeritud </a:t>
            </a:r>
            <a:r>
              <a:rPr lang="et-EE" sz="2400" dirty="0"/>
              <a:t>patenditaotlus ja </a:t>
            </a:r>
            <a:r>
              <a:rPr lang="et-EE" sz="2400" dirty="0">
                <a:solidFill>
                  <a:srgbClr val="FF0000"/>
                </a:solidFill>
              </a:rPr>
              <a:t>sordikaitse taotlus </a:t>
            </a:r>
            <a:r>
              <a:rPr lang="et-EE" sz="2400" dirty="0"/>
              <a:t>koefitsiendiga kaks ning patent ja </a:t>
            </a:r>
            <a:r>
              <a:rPr lang="et-EE" sz="2400" dirty="0">
                <a:solidFill>
                  <a:srgbClr val="FF0000"/>
                </a:solidFill>
              </a:rPr>
              <a:t>kaitse alla võetud taimesort </a:t>
            </a:r>
            <a:r>
              <a:rPr lang="et-EE" sz="2400" dirty="0"/>
              <a:t>koefitsiendiga kolm.</a:t>
            </a:r>
          </a:p>
        </p:txBody>
      </p:sp>
    </p:spTree>
    <p:extLst>
      <p:ext uri="{BB962C8B-B14F-4D97-AF65-F5344CB8AC3E}">
        <p14:creationId xmlns:p14="http://schemas.microsoft.com/office/powerpoint/2010/main" val="207148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Baasfinantseerimise mahu määramise kriteeriumid lepingute alusel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r>
              <a:rPr lang="et-EE" sz="2400" dirty="0"/>
              <a:t>1) tulu nii kodu- kui ka välismaiste </a:t>
            </a:r>
            <a:r>
              <a:rPr lang="et-EE" sz="2400" dirty="0">
                <a:solidFill>
                  <a:srgbClr val="FF0000"/>
                </a:solidFill>
              </a:rPr>
              <a:t>äriühingute, välja arvatud Vabariigi Valitsuse 2. aprilli 2003. a määruse nr 105 „Haiglavõrgu arengukava” §-s 2 nimetatud haiglad</a:t>
            </a:r>
            <a:r>
              <a:rPr lang="et-EE" sz="2400" dirty="0"/>
              <a:t>, rahastatud ning nende huvides teostatud projektide ja tellimustööde eest, mille puhul on üheselt tuvastatav, et osutatud teenus ning esitatud finantsdokumendid </a:t>
            </a:r>
            <a:r>
              <a:rPr lang="et-EE" sz="2400" b="1" dirty="0"/>
              <a:t>on seotud teadus- ja arendustegevusega</a:t>
            </a:r>
            <a:r>
              <a:rPr lang="et-EE" sz="2400" dirty="0"/>
              <a:t>, koefitsiendiga kaks;</a:t>
            </a:r>
          </a:p>
          <a:p>
            <a:pPr marL="108000" indent="0">
              <a:buNone/>
            </a:pPr>
            <a:r>
              <a:rPr lang="et-EE" sz="2400" dirty="0" smtClean="0"/>
              <a:t>2</a:t>
            </a:r>
            <a:r>
              <a:rPr lang="et-EE" sz="2400" dirty="0"/>
              <a:t>) tulud litsentside müügist, patentidest ja </a:t>
            </a:r>
            <a:r>
              <a:rPr lang="et-EE" sz="2400" dirty="0">
                <a:solidFill>
                  <a:srgbClr val="FF0000"/>
                </a:solidFill>
              </a:rPr>
              <a:t>kaitse alla võetud taimesortidest</a:t>
            </a:r>
            <a:r>
              <a:rPr lang="et-EE" sz="2400" dirty="0"/>
              <a:t>, koefitsiendiga kaks</a:t>
            </a:r>
            <a:r>
              <a:rPr lang="et-EE" sz="2400" dirty="0" smtClean="0"/>
              <a:t>;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137985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Baasfinantseerimise mahu määramise kriteeriumid lepingute </a:t>
            </a:r>
            <a:r>
              <a:rPr lang="et-EE" dirty="0" smtClean="0"/>
              <a:t>alusel (2)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r>
              <a:rPr lang="et-EE" sz="2400" dirty="0"/>
              <a:t>3) tulu riigi- ja kohaliku omavalitsuse asutuste ja avalik-õiguslike juriidiliste isikute, mittetulundusühingute ja sihtasutuste, </a:t>
            </a:r>
            <a:r>
              <a:rPr lang="et-EE" sz="2400" dirty="0">
                <a:solidFill>
                  <a:srgbClr val="FF0000"/>
                </a:solidFill>
              </a:rPr>
              <a:t>samuti Vabariigi Valitsuse 2. aprilli 2003. a määruse nr 105 „Haiglavõrgu arengukava” §-s 2 nimetatud äriühingutena tegutsevate haiglate</a:t>
            </a:r>
            <a:r>
              <a:rPr lang="et-EE" sz="2400" dirty="0"/>
              <a:t> rahastatud ning nende huvides teostatud projektide ja tellimustööde eest, mille puhul on üheselt tuvastatav, et osutatud teenus ning esitatud finantsdokumendid on seotud teadus- ja arendustegevusega, koefitsiendiga üks;</a:t>
            </a:r>
          </a:p>
          <a:p>
            <a:endParaRPr lang="et-EE" sz="2000" dirty="0"/>
          </a:p>
        </p:txBody>
      </p:sp>
    </p:spTree>
    <p:extLst>
      <p:ext uri="{BB962C8B-B14F-4D97-AF65-F5344CB8AC3E}">
        <p14:creationId xmlns:p14="http://schemas.microsoft.com/office/powerpoint/2010/main" val="354348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Baasfinantseerimise mahu määramise kriteeriumid lepingute alusel </a:t>
            </a:r>
            <a:r>
              <a:rPr lang="et-EE" dirty="0" smtClean="0"/>
              <a:t>(3)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lvl="0" indent="0">
              <a:buNone/>
            </a:pPr>
            <a:r>
              <a:rPr lang="et-EE" sz="2400" dirty="0"/>
              <a:t>4) tulu </a:t>
            </a:r>
            <a:r>
              <a:rPr lang="et-EE" sz="2400" b="1" dirty="0"/>
              <a:t>riiklike teadus- ja arendusprogrammide </a:t>
            </a:r>
            <a:r>
              <a:rPr lang="et-EE" sz="2400" dirty="0"/>
              <a:t>raames rahastatavate alus- ja rakendusuuringute või arendustegevuse läbiviimise eest, koefitsiendiga üks;</a:t>
            </a:r>
          </a:p>
          <a:p>
            <a:pPr marL="108000" lvl="0" indent="0">
              <a:buNone/>
            </a:pPr>
            <a:r>
              <a:rPr lang="et-EE" sz="2400" dirty="0"/>
              <a:t> 5) tulu, mis on saadud </a:t>
            </a:r>
            <a:r>
              <a:rPr lang="et-EE" sz="2400" b="1" dirty="0"/>
              <a:t>toetusena riigieelarve välistest </a:t>
            </a:r>
            <a:r>
              <a:rPr lang="et-EE" sz="2400" b="1" dirty="0" err="1"/>
              <a:t>välisvahenditest</a:t>
            </a:r>
            <a:r>
              <a:rPr lang="et-EE" sz="2400" b="1" dirty="0"/>
              <a:t> </a:t>
            </a:r>
            <a:r>
              <a:rPr lang="et-EE" sz="2400" dirty="0"/>
              <a:t>alus- ja rakendusuuringute või arendustegevuse läbiviimiseks, koefitsiendiga üks;</a:t>
            </a:r>
          </a:p>
          <a:p>
            <a:pPr marL="108000" lvl="0" indent="0">
              <a:buNone/>
            </a:pPr>
            <a:r>
              <a:rPr lang="et-EE" sz="2400" dirty="0"/>
              <a:t>6) tulu </a:t>
            </a:r>
            <a:r>
              <a:rPr lang="et-EE" sz="2400" b="1" dirty="0"/>
              <a:t>Euroopa Liidu teadusuuringute ja innovatsiooni raamprogrammidest</a:t>
            </a:r>
            <a:r>
              <a:rPr lang="et-EE" sz="2400" dirty="0"/>
              <a:t>, sealhulgas Euratomi raamprogrammist rahastatavatest projektidest, koefitsiendiga üks.</a:t>
            </a:r>
          </a:p>
          <a:p>
            <a:pPr marL="10800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20093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Peam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TM_esitlus_varviline_EST.pptx" id="{DA8ED50F-C918-41CF-A08C-A3DC5B066E0B}" vid="{3C9989DC-CF5E-4E83-BB19-C8A09B9206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F5DD59C80553E498E1C3C6494A24EC4" ma:contentTypeVersion="2" ma:contentTypeDescription="Loo uus dokument" ma:contentTypeScope="" ma:versionID="87f1bfba3ba722b58e56ab95aba41352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4" targetNamespace="http://schemas.microsoft.com/office/2006/metadata/properties" ma:root="true" ma:fieldsID="c116b8ca5dbcc76f2b253cc8702b25d6" ns1:_="" ns2:_="">
    <xsd:import namespace="http://schemas.microsoft.com/sharepoint/v3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Ajastamise alguskuupäev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Ajastamise lõppkuupäev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0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utüüp"/>
        <xsd:element ref="dc:title" minOccurs="0" maxOccurs="1" ma:index="4" ma:displayName="Pealkiri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DE0FA4-7670-4D85-985E-77E43098DD6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A62BFD-97D8-4758-B342-02572E26AA07}">
  <ds:schemaRefs>
    <ds:schemaRef ds:uri="http://schemas.microsoft.com/office/2006/documentManagement/types"/>
    <ds:schemaRef ds:uri="http://schemas.microsoft.com/sharepoint/v3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sharepoint/v4"/>
    <ds:schemaRef ds:uri="http://schemas.microsoft.com/office/2006/metadata/properties"/>
    <ds:schemaRef ds:uri="http://www.w3.org/XML/1998/namespace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E6BF55E-DE65-4943-830D-DF1DE5BC16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3066</TotalTime>
  <Words>1238</Words>
  <Application>Microsoft Office PowerPoint</Application>
  <PresentationFormat>Kohandatud</PresentationFormat>
  <Paragraphs>108</Paragraphs>
  <Slides>23</Slides>
  <Notes>4</Notes>
  <HiddenSlides>0</HiddenSlides>
  <MMClips>0</MMClips>
  <ScaleCrop>false</ScaleCrop>
  <HeadingPairs>
    <vt:vector size="6" baseType="variant">
      <vt:variant>
        <vt:lpstr>Kasutatud fondid</vt:lpstr>
      </vt:variant>
      <vt:variant>
        <vt:i4>10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23</vt:i4>
      </vt:variant>
    </vt:vector>
  </HeadingPairs>
  <TitlesOfParts>
    <vt:vector size="34" baseType="lpstr">
      <vt:lpstr>Microsoft YaHei</vt:lpstr>
      <vt:lpstr>Arial</vt:lpstr>
      <vt:lpstr>Arial Unicode MS</vt:lpstr>
      <vt:lpstr>Calibri</vt:lpstr>
      <vt:lpstr>Mangal</vt:lpstr>
      <vt:lpstr>Roboto Condensed</vt:lpstr>
      <vt:lpstr>Segoe UI Semibold</vt:lpstr>
      <vt:lpstr>StarSymbol</vt:lpstr>
      <vt:lpstr>Tahoma</vt:lpstr>
      <vt:lpstr>Times New Roman</vt:lpstr>
      <vt:lpstr>Peamine</vt:lpstr>
      <vt:lpstr>Baasfinantseerimise alusandmete esitamisest 2018</vt:lpstr>
      <vt:lpstr>Teemad</vt:lpstr>
      <vt:lpstr>Määruse muudatused</vt:lpstr>
      <vt:lpstr>Baasfinantseerimise mahu kinnitamine</vt:lpstr>
      <vt:lpstr>Baasfinantseerimise mudel</vt:lpstr>
      <vt:lpstr>§ 3 Baasfinantseerimise mahu määramise kriteeriumid publikatsioonide alusel</vt:lpstr>
      <vt:lpstr>Baasfinantseerimise mahu määramise kriteeriumid lepingute alusel</vt:lpstr>
      <vt:lpstr>Baasfinantseerimise mahu määramise kriteeriumid lepingute alusel (2)</vt:lpstr>
      <vt:lpstr>Baasfinantseerimise mahu määramise kriteeriumid lepingute alusel (3)</vt:lpstr>
      <vt:lpstr>Baasfinantseerimise mahu määramise muud kriteeriumid</vt:lpstr>
      <vt:lpstr>Rahvusteadustele eraldatav baasfinantseerimine</vt:lpstr>
      <vt:lpstr>Andmete esitamine 1. oktoobriks</vt:lpstr>
      <vt:lpstr>Baasfinantseerimise aruanne</vt:lpstr>
      <vt:lpstr>Lisa 2 </vt:lpstr>
      <vt:lpstr>TAKS mõisted</vt:lpstr>
      <vt:lpstr>Frascati käsiraamat</vt:lpstr>
      <vt:lpstr>Mis ei kuulu teadus- ja arendustegevuse mõiste alla?</vt:lpstr>
      <vt:lpstr>Teadus- ja arendustegevus ja kunstiloome</vt:lpstr>
      <vt:lpstr>Baasfinantseerimise mahu määramisel mittearvestatavad eraldised</vt:lpstr>
      <vt:lpstr>Baasfinantseerimise mahu määramisel mittearvestatavad eraldised (2)</vt:lpstr>
      <vt:lpstr>Baasfinantseerimise mahu määramisel mittearvestatavad eraldised (3)</vt:lpstr>
      <vt:lpstr>Baasfinantseerimise mahu määramisel mittearvestatavad eraldised (4)</vt:lpstr>
      <vt:lpstr>Tänan!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TAKSi ja kõrgharidusseadustiku seoste töörühm</dc:title>
  <dc:creator>Taivo Raud</dc:creator>
  <cp:lastModifiedBy>Mariann Saaliste</cp:lastModifiedBy>
  <cp:revision>126</cp:revision>
  <dcterms:created xsi:type="dcterms:W3CDTF">2017-01-22T17:31:05Z</dcterms:created>
  <dcterms:modified xsi:type="dcterms:W3CDTF">2018-09-06T07:52:35Z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0x0101002F5DD59C80553E498E1C3C6494A24EC4</vt:lpwstr>
  </property>
</Properties>
</file>