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3" r:id="rId2"/>
    <p:sldId id="273" r:id="rId3"/>
    <p:sldId id="272" r:id="rId4"/>
    <p:sldId id="274" r:id="rId5"/>
    <p:sldId id="275" r:id="rId6"/>
    <p:sldId id="277" r:id="rId7"/>
    <p:sldId id="281" r:id="rId8"/>
    <p:sldId id="276" r:id="rId9"/>
    <p:sldId id="280" r:id="rId10"/>
    <p:sldId id="279" r:id="rId11"/>
    <p:sldId id="278" r:id="rId12"/>
    <p:sldId id="257" r:id="rId13"/>
    <p:sldId id="261" r:id="rId1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8ACF6A10-BF9C-4111-8906-7AFB24F1911E}">
          <p14:sldIdLst>
            <p14:sldId id="263"/>
            <p14:sldId id="273"/>
            <p14:sldId id="272"/>
            <p14:sldId id="274"/>
            <p14:sldId id="275"/>
            <p14:sldId id="277"/>
            <p14:sldId id="281"/>
            <p14:sldId id="276"/>
            <p14:sldId id="280"/>
            <p14:sldId id="279"/>
            <p14:sldId id="278"/>
            <p14:sldId id="257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968"/>
    <a:srgbClr val="E44E46"/>
    <a:srgbClr val="E65343"/>
    <a:srgbClr val="DB3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45" autoAdjust="0"/>
    <p:restoredTop sz="94675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5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70CDE-D9CE-4354-94E4-1FD6DB967311}" type="datetimeFigureOut">
              <a:rPr lang="nb-NO" smtClean="0"/>
              <a:t>19.09.2017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25AF9-6F74-472F-B3FF-34E5DD3183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5144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DE89A-F0D7-4FF6-B2F1-98DC7792C91E}" type="datetimeFigureOut">
              <a:rPr lang="nb-NO" smtClean="0"/>
              <a:t>19.09.2017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A2AF7-2D85-4421-9B02-2B5F9CC374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844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ørste 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5616" y="1124744"/>
            <a:ext cx="6912768" cy="2550145"/>
          </a:xfrm>
        </p:spPr>
        <p:txBody>
          <a:bodyPr lIns="0" tIns="0" rIns="0" anchor="b" anchorCtr="0">
            <a:normAutofit/>
          </a:bodyPr>
          <a:lstStyle>
            <a:lvl1pPr marL="0" algn="ctr">
              <a:lnSpc>
                <a:spcPts val="5400"/>
              </a:lnSpc>
              <a:defRPr sz="4300" b="1" i="0" u="none" cap="none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5616" y="4196680"/>
            <a:ext cx="6912768" cy="1032520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pic>
        <p:nvPicPr>
          <p:cNvPr id="9" name="Bilde 8" descr="logowhite_transp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974" y="5589240"/>
            <a:ext cx="4140000" cy="720000"/>
          </a:xfrm>
          <a:prstGeom prst="rect">
            <a:avLst/>
          </a:prstGeom>
        </p:spPr>
      </p:pic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04000" y="486000"/>
            <a:ext cx="6336000" cy="5400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200" cap="all" spc="100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82998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ide med bunn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BB91-5103-45FC-BB96-0EEBBC72B205}" type="datetime1">
              <a:rPr lang="nb-NO" smtClean="0"/>
              <a:t>19.09.2017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729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74680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gress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1883965"/>
            <a:ext cx="4813374" cy="3888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2920" y="1883965"/>
            <a:ext cx="2360241" cy="3888000"/>
          </a:xfrm>
        </p:spPr>
        <p:txBody>
          <a:bodyPr>
            <a:normAutofit/>
          </a:bodyPr>
          <a:lstStyle>
            <a:lvl1pPr marL="0" indent="0">
              <a:buNone/>
              <a:defRPr sz="2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13" name="Tittel 1"/>
          <p:cNvSpPr>
            <a:spLocks noGrp="1"/>
          </p:cNvSpPr>
          <p:nvPr>
            <p:ph type="title"/>
          </p:nvPr>
        </p:nvSpPr>
        <p:spPr>
          <a:xfrm>
            <a:off x="1022920" y="1015007"/>
            <a:ext cx="7365504" cy="652934"/>
          </a:xfrm>
        </p:spPr>
        <p:txBody>
          <a:bodyPr/>
          <a:lstStyle>
            <a:lvl1pPr>
              <a:lnSpc>
                <a:spcPts val="4320"/>
              </a:lnSpc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25ED-31AA-4C80-8E80-3633A41F3238}" type="datetime1">
              <a:rPr lang="nb-NO" smtClean="0"/>
              <a:t>19.09.2017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05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4653136"/>
            <a:ext cx="7365504" cy="566738"/>
          </a:xfrm>
        </p:spPr>
        <p:txBody>
          <a:bodyPr anchor="b">
            <a:normAutofit/>
          </a:bodyPr>
          <a:lstStyle>
            <a:lvl1pPr algn="l">
              <a:lnSpc>
                <a:spcPts val="3600"/>
              </a:lnSpc>
              <a:defRPr sz="3000" b="1" i="0">
                <a:solidFill>
                  <a:srgbClr val="8FA968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022920" y="908720"/>
            <a:ext cx="7380000" cy="3680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 smtClean="0"/>
              <a:t>Dra bildet til plassholderen eller klikk ikonet for å legge til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2920" y="5301208"/>
            <a:ext cx="73800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B15F-9B5E-4990-BA74-73056EF3BFB4}" type="datetime1">
              <a:rPr lang="nb-NO" smtClean="0"/>
              <a:t>19.09.2017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166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4320"/>
              </a:lnSpc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22920" y="1883965"/>
            <a:ext cx="7365504" cy="3888000"/>
          </a:xfrm>
        </p:spPr>
        <p:txBody>
          <a:bodyPr vert="eaVert"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E987-D7FF-42EA-AA75-355003BD7557}" type="datetime1">
              <a:rPr lang="nb-NO" smtClean="0"/>
              <a:t>19.09.2017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27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4320"/>
              </a:lnSpc>
              <a:defRPr sz="3600" b="1" i="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883965"/>
            <a:ext cx="7365504" cy="3888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835C-3262-4819-9095-C4445F362024}" type="datetime1">
              <a:rPr lang="nb-NO" smtClean="0"/>
              <a:t>19.09.2017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353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_nøytr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4320"/>
              </a:lnSpc>
              <a:defRPr sz="3600" b="1" i="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883965"/>
            <a:ext cx="7365504" cy="3888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B15D-BC2C-45A1-907B-DCC609D9A78A}" type="datetime1">
              <a:rPr lang="nb-NO" smtClean="0"/>
              <a:t>19.09.2017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384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, hvit med grå ram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4320"/>
              </a:lnSpc>
              <a:defRPr sz="3600" b="1" i="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883965"/>
            <a:ext cx="7365504" cy="3888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6825-B766-418F-92BF-C89A40872DC0}" type="datetime1">
              <a:rPr lang="nb-NO" smtClean="0"/>
              <a:t>19.09.2017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912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1119882"/>
            <a:ext cx="6584776" cy="3533254"/>
          </a:xfrm>
        </p:spPr>
        <p:txBody>
          <a:bodyPr anchor="t" anchorCtr="0">
            <a:normAutofit/>
          </a:bodyPr>
          <a:lstStyle>
            <a:lvl1pPr>
              <a:lnSpc>
                <a:spcPts val="6000"/>
              </a:lnSpc>
              <a:defRPr sz="5000" b="1" i="0" u="none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2109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ste s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30012" y="4797152"/>
            <a:ext cx="5083976" cy="29311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600" cap="all" spc="100" baseline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85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1015007"/>
            <a:ext cx="7365504" cy="652934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22920" y="1883965"/>
            <a:ext cx="3492000" cy="3888432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96424" y="1883965"/>
            <a:ext cx="3492000" cy="3888432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065C-745E-4AAA-9EE9-C31C89F4363A}" type="datetime1">
              <a:rPr lang="nb-NO" smtClean="0"/>
              <a:t>19.09.2017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522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spalter med tit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22920" y="1844824"/>
            <a:ext cx="3492000" cy="576064"/>
          </a:xfr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896424" y="1844824"/>
            <a:ext cx="3492000" cy="576064"/>
          </a:xfr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sz="half" idx="13"/>
          </p:nvPr>
        </p:nvSpPr>
        <p:spPr>
          <a:xfrm>
            <a:off x="1022920" y="2525764"/>
            <a:ext cx="3492000" cy="3135484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1" name="Plassholder for innhold 3"/>
          <p:cNvSpPr>
            <a:spLocks noGrp="1"/>
          </p:cNvSpPr>
          <p:nvPr>
            <p:ph sz="half" idx="2"/>
          </p:nvPr>
        </p:nvSpPr>
        <p:spPr>
          <a:xfrm>
            <a:off x="4896424" y="2525764"/>
            <a:ext cx="3492000" cy="3135484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87DC6D6-AE57-4922-B50F-6F6A336A575E}" type="datetime1">
              <a:rPr lang="nb-NO" smtClean="0"/>
              <a:t>19.09.2017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874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med grafi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975866"/>
            <a:ext cx="7365504" cy="652934"/>
          </a:xfrm>
        </p:spPr>
        <p:txBody>
          <a:bodyPr>
            <a:normAutofit/>
          </a:bodyPr>
          <a:lstStyle>
            <a:lvl1pPr algn="l">
              <a:lnSpc>
                <a:spcPts val="3600"/>
              </a:lnSpc>
              <a:defRPr sz="30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7" name="Plassholder for innhold 2"/>
          <p:cNvSpPr>
            <a:spLocks noGrp="1"/>
          </p:cNvSpPr>
          <p:nvPr>
            <p:ph idx="1"/>
          </p:nvPr>
        </p:nvSpPr>
        <p:spPr>
          <a:xfrm>
            <a:off x="1022920" y="1883965"/>
            <a:ext cx="7365504" cy="3888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5pPr>
          </a:lstStyle>
          <a:p>
            <a:pPr lvl="0"/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F68C-C844-4C3E-AF58-135D02FA92CC}" type="datetime1">
              <a:rPr lang="nb-NO" smtClean="0"/>
              <a:t>19.09.2017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82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22920" y="1015007"/>
            <a:ext cx="7365504" cy="652934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22920" y="1883965"/>
            <a:ext cx="7365504" cy="388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6300000"/>
            <a:ext cx="936104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87BB40-EBA8-4529-90F1-69ED0A31DD24}" type="datetime1">
              <a:rPr lang="nb-NO" smtClean="0"/>
              <a:t>19.09.2017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6300000"/>
            <a:ext cx="709342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04000" y="486000"/>
            <a:ext cx="6336000" cy="5400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200" cap="all" spc="100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044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4" r:id="rId4"/>
    <p:sldLayoutId id="2147483660" r:id="rId5"/>
    <p:sldLayoutId id="2147483655" r:id="rId6"/>
    <p:sldLayoutId id="2147483652" r:id="rId7"/>
    <p:sldLayoutId id="2147483653" r:id="rId8"/>
    <p:sldLayoutId id="2147483654" r:id="rId9"/>
    <p:sldLayoutId id="2147483661" r:id="rId10"/>
    <p:sldLayoutId id="2147483662" r:id="rId11"/>
    <p:sldLayoutId id="2147483656" r:id="rId12"/>
    <p:sldLayoutId id="2147483657" r:id="rId13"/>
    <p:sldLayoutId id="2147483658" r:id="rId14"/>
  </p:sldLayoutIdLst>
  <p:timing>
    <p:tnLst>
      <p:par>
        <p:cTn id="1" dur="indefinite" restart="never" nodeType="tmRoot"/>
      </p:par>
    </p:tnLst>
  </p:timing>
  <p:hf hdr="0"/>
  <p:txStyles>
    <p:titleStyle>
      <a:lvl1pPr marL="0" algn="l" defTabSz="914400" rtl="0" eaLnBrk="1" latinLnBrk="0" hangingPunct="1">
        <a:lnSpc>
          <a:spcPts val="4320"/>
        </a:lnSpc>
        <a:spcBef>
          <a:spcPct val="0"/>
        </a:spcBef>
        <a:buNone/>
        <a:defRPr sz="3600" b="1" i="0" u="none" kern="1200" cap="none" spc="0" normalizeH="0" baseline="0">
          <a:solidFill>
            <a:srgbClr val="8FA96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ake.ut.ee/" TargetMode="External"/><Relationship Id="rId2" Type="http://schemas.openxmlformats.org/officeDocument/2006/relationships/hyperlink" Target="http://www.stream.wum.edu.pl/en/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4000" dirty="0" err="1" smtClean="0"/>
              <a:t>Horizon</a:t>
            </a:r>
            <a:r>
              <a:rPr lang="nb-NO" sz="4000" dirty="0" smtClean="0"/>
              <a:t> 2020</a:t>
            </a:r>
            <a:r>
              <a:rPr lang="nb-NO" sz="4000" dirty="0"/>
              <a:t/>
            </a:r>
            <a:br>
              <a:rPr lang="nb-NO" sz="4000" dirty="0"/>
            </a:br>
            <a:r>
              <a:rPr lang="nb-NO" sz="4000" dirty="0" err="1" smtClean="0"/>
              <a:t>Teaming</a:t>
            </a:r>
            <a:r>
              <a:rPr lang="nb-NO" sz="4000" dirty="0" smtClean="0"/>
              <a:t> </a:t>
            </a:r>
            <a:r>
              <a:rPr lang="nb-NO" sz="4000" dirty="0"/>
              <a:t>and </a:t>
            </a:r>
            <a:r>
              <a:rPr lang="nb-NO" sz="4000" dirty="0" err="1"/>
              <a:t>Twinning</a:t>
            </a:r>
            <a:r>
              <a:rPr lang="nb-NO" sz="4000" dirty="0"/>
              <a:t> </a:t>
            </a:r>
            <a:r>
              <a:rPr lang="nb-NO" sz="4000" dirty="0" smtClean="0"/>
              <a:t>to support </a:t>
            </a:r>
            <a:r>
              <a:rPr lang="nb-NO" sz="4000" dirty="0" err="1" smtClean="0"/>
              <a:t>your</a:t>
            </a:r>
            <a:r>
              <a:rPr lang="nb-NO" sz="4000" dirty="0" smtClean="0"/>
              <a:t> </a:t>
            </a:r>
            <a:r>
              <a:rPr lang="nb-NO" sz="4000" dirty="0" err="1" smtClean="0"/>
              <a:t>research</a:t>
            </a:r>
            <a:endParaRPr lang="nb-NO" sz="4000" dirty="0"/>
          </a:p>
        </p:txBody>
      </p:sp>
      <p:sp>
        <p:nvSpPr>
          <p:cNvPr id="18" name="Undertittel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Anja Hegen, senior adviser</a:t>
            </a:r>
          </a:p>
          <a:p>
            <a:r>
              <a:rPr lang="nb-NO" sz="1800" dirty="0" smtClean="0"/>
              <a:t>Anja.Hegen@uib.no</a:t>
            </a:r>
            <a:endParaRPr lang="nb-NO" sz="180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337199" y="-738063"/>
            <a:ext cx="8568952" cy="461665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200" i="1" dirty="0"/>
              <a:t>Her kan du skrive enhet/tilhørighet. Sett blank hvis dette ikke er aktuelt. </a:t>
            </a:r>
            <a:br>
              <a:rPr lang="nb-NO" sz="1200" i="1" dirty="0"/>
            </a:br>
            <a:r>
              <a:rPr lang="nb-NO" sz="1200" i="1" dirty="0"/>
              <a:t>Innhold i dette feltet styres her: Meny -&gt; Sett inn (Mac=Vis) -&gt; Topptekst og bunntekst</a:t>
            </a:r>
          </a:p>
        </p:txBody>
      </p:sp>
      <p:sp>
        <p:nvSpPr>
          <p:cNvPr id="1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04000" y="486000"/>
            <a:ext cx="6336000" cy="5400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200" cap="all" spc="100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 smtClean="0"/>
              <a:t>Universitetet i Bergen</a:t>
            </a:r>
            <a:endParaRPr lang="nb-NO" dirty="0"/>
          </a:p>
        </p:txBody>
      </p:sp>
      <p:cxnSp>
        <p:nvCxnSpPr>
          <p:cNvPr id="24" name="Rett pil 23"/>
          <p:cNvCxnSpPr>
            <a:stCxn id="4" idx="2"/>
          </p:cNvCxnSpPr>
          <p:nvPr/>
        </p:nvCxnSpPr>
        <p:spPr>
          <a:xfrm>
            <a:off x="4621675" y="-276398"/>
            <a:ext cx="0" cy="27639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Examples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funded</a:t>
            </a:r>
            <a:r>
              <a:rPr lang="nb-NO" dirty="0" smtClean="0"/>
              <a:t> </a:t>
            </a:r>
            <a:r>
              <a:rPr lang="nb-NO" dirty="0" err="1" smtClean="0"/>
              <a:t>projects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err="1" smtClean="0"/>
              <a:t>Stream</a:t>
            </a:r>
            <a:r>
              <a:rPr lang="nb-NO" dirty="0" smtClean="0"/>
              <a:t> (</a:t>
            </a:r>
            <a:r>
              <a:rPr lang="nb-NO" dirty="0" err="1" smtClean="0"/>
              <a:t>coordinator</a:t>
            </a:r>
            <a:r>
              <a:rPr lang="nb-NO" dirty="0" smtClean="0"/>
              <a:t> PL, </a:t>
            </a:r>
            <a:r>
              <a:rPr lang="nb-NO" dirty="0" err="1" smtClean="0"/>
              <a:t>with</a:t>
            </a:r>
            <a:r>
              <a:rPr lang="nb-NO" dirty="0" smtClean="0"/>
              <a:t> partner from N)</a:t>
            </a:r>
          </a:p>
          <a:p>
            <a:r>
              <a:rPr lang="nb-NO" dirty="0">
                <a:hlinkClick r:id="rId2"/>
              </a:rPr>
              <a:t>http://www.stream.wum.edu.pl/en</a:t>
            </a:r>
            <a:r>
              <a:rPr lang="nb-NO" dirty="0" smtClean="0">
                <a:hlinkClick r:id="rId2"/>
              </a:rPr>
              <a:t>/</a:t>
            </a:r>
            <a:endParaRPr lang="nb-NO" dirty="0" smtClean="0"/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err="1" smtClean="0"/>
              <a:t>Uptake</a:t>
            </a:r>
            <a:r>
              <a:rPr lang="nb-NO" dirty="0" smtClean="0"/>
              <a:t>, </a:t>
            </a:r>
            <a:r>
              <a:rPr lang="nb-NO" dirty="0" err="1" smtClean="0"/>
              <a:t>coordinator</a:t>
            </a:r>
            <a:r>
              <a:rPr lang="nb-NO" dirty="0" smtClean="0"/>
              <a:t> Tartu</a:t>
            </a:r>
          </a:p>
          <a:p>
            <a:r>
              <a:rPr lang="nb-NO" dirty="0">
                <a:hlinkClick r:id="rId3"/>
              </a:rPr>
              <a:t>http://www.uptake.ut.ee</a:t>
            </a:r>
            <a:r>
              <a:rPr lang="nb-NO" dirty="0" smtClean="0">
                <a:hlinkClick r:id="rId3"/>
              </a:rPr>
              <a:t>/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6825-B766-418F-92BF-C89A40872DC0}" type="datetime1">
              <a:rPr lang="nb-NO" smtClean="0"/>
              <a:t>19.09.2017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024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MSCA IF </a:t>
            </a:r>
            <a:r>
              <a:rPr lang="nb-NO" dirty="0" err="1" smtClean="0"/>
              <a:t>actions</a:t>
            </a:r>
            <a:r>
              <a:rPr lang="nb-NO" dirty="0" smtClean="0"/>
              <a:t> for post </a:t>
            </a:r>
            <a:r>
              <a:rPr lang="nb-NO" dirty="0" err="1" smtClean="0"/>
              <a:t>docs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Experienced</a:t>
            </a:r>
            <a:r>
              <a:rPr lang="nb-NO" dirty="0" smtClean="0"/>
              <a:t> </a:t>
            </a:r>
            <a:r>
              <a:rPr lang="nb-NO" dirty="0" err="1" smtClean="0"/>
              <a:t>researchers</a:t>
            </a:r>
            <a:r>
              <a:rPr lang="nb-NO" dirty="0" smtClean="0"/>
              <a:t> (4 </a:t>
            </a:r>
            <a:r>
              <a:rPr lang="nb-NO" dirty="0" err="1" smtClean="0"/>
              <a:t>years</a:t>
            </a:r>
            <a:r>
              <a:rPr lang="nb-NO" dirty="0" smtClean="0"/>
              <a:t> or more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research</a:t>
            </a:r>
            <a:r>
              <a:rPr lang="nb-NO" dirty="0" smtClean="0"/>
              <a:t> </a:t>
            </a:r>
            <a:r>
              <a:rPr lang="nb-NO" dirty="0" err="1" smtClean="0"/>
              <a:t>experience</a:t>
            </a:r>
            <a:r>
              <a:rPr lang="nb-NO" dirty="0" smtClean="0"/>
              <a:t>)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 in </a:t>
            </a:r>
            <a:r>
              <a:rPr lang="nb-NO" dirty="0" err="1" smtClean="0"/>
              <a:t>another</a:t>
            </a:r>
            <a:r>
              <a:rPr lang="nb-NO" dirty="0" smtClean="0"/>
              <a:t> country for 2 </a:t>
            </a:r>
            <a:r>
              <a:rPr lang="nb-NO" dirty="0" err="1" smtClean="0"/>
              <a:t>years</a:t>
            </a:r>
            <a:r>
              <a:rPr lang="nb-NO" dirty="0" smtClean="0"/>
              <a:t> (or 2+1 </a:t>
            </a:r>
            <a:r>
              <a:rPr lang="nb-NO" dirty="0" err="1" smtClean="0"/>
              <a:t>year</a:t>
            </a:r>
            <a:r>
              <a:rPr lang="nb-NO" dirty="0" smtClean="0"/>
              <a:t>)</a:t>
            </a:r>
          </a:p>
          <a:p>
            <a:r>
              <a:rPr lang="nb-NO" dirty="0" smtClean="0"/>
              <a:t>From </a:t>
            </a:r>
            <a:r>
              <a:rPr lang="nb-NO" dirty="0" err="1" smtClean="0"/>
              <a:t>anywhere</a:t>
            </a:r>
            <a:r>
              <a:rPr lang="nb-NO" dirty="0" smtClean="0"/>
              <a:t> to Europe or from Europe </a:t>
            </a:r>
            <a:r>
              <a:rPr lang="nb-NO" dirty="0" err="1" smtClean="0"/>
              <a:t>into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world</a:t>
            </a:r>
            <a:endParaRPr lang="nb-NO" dirty="0" smtClean="0"/>
          </a:p>
          <a:p>
            <a:r>
              <a:rPr lang="nb-NO" dirty="0" smtClean="0"/>
              <a:t>Deadline </a:t>
            </a:r>
            <a:r>
              <a:rPr lang="nb-NO" dirty="0" err="1" smtClean="0"/>
              <a:t>each</a:t>
            </a:r>
            <a:r>
              <a:rPr lang="nb-NO" dirty="0" smtClean="0"/>
              <a:t> </a:t>
            </a:r>
            <a:r>
              <a:rPr lang="nb-NO" dirty="0" err="1" smtClean="0"/>
              <a:t>year</a:t>
            </a:r>
            <a:r>
              <a:rPr lang="nb-NO" dirty="0" smtClean="0"/>
              <a:t> in September</a:t>
            </a:r>
          </a:p>
          <a:p>
            <a:r>
              <a:rPr lang="nb-NO" dirty="0" err="1" smtClean="0"/>
              <a:t>Funding</a:t>
            </a:r>
            <a:r>
              <a:rPr lang="nb-NO" dirty="0" smtClean="0"/>
              <a:t> for </a:t>
            </a:r>
            <a:r>
              <a:rPr lang="nb-NO" dirty="0" err="1" smtClean="0"/>
              <a:t>salary</a:t>
            </a:r>
            <a:r>
              <a:rPr lang="nb-NO" dirty="0" smtClean="0"/>
              <a:t>, </a:t>
            </a:r>
            <a:r>
              <a:rPr lang="nb-NO" dirty="0" err="1" smtClean="0"/>
              <a:t>some</a:t>
            </a:r>
            <a:r>
              <a:rPr lang="nb-NO" dirty="0" smtClean="0"/>
              <a:t> travel, </a:t>
            </a:r>
            <a:r>
              <a:rPr lang="nb-NO" dirty="0" err="1" smtClean="0"/>
              <a:t>administration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6825-B766-418F-92BF-C89A40872DC0}" type="datetime1">
              <a:rPr lang="nb-NO" smtClean="0"/>
              <a:t>19.09.2017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8137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504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Universitetet i Bergen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Bilde 4" descr="Miljofyrtarn_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191" y="5949280"/>
            <a:ext cx="680803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21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Why</a:t>
            </a:r>
            <a:r>
              <a:rPr lang="nb-NO" dirty="0" smtClean="0"/>
              <a:t> </a:t>
            </a:r>
            <a:r>
              <a:rPr lang="nb-NO" dirty="0" err="1" smtClean="0"/>
              <a:t>Teaming</a:t>
            </a:r>
            <a:r>
              <a:rPr lang="nb-NO" dirty="0" smtClean="0"/>
              <a:t> and </a:t>
            </a:r>
            <a:r>
              <a:rPr lang="nb-NO" dirty="0" err="1" smtClean="0"/>
              <a:t>Twinning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err="1" smtClean="0"/>
              <a:t>Unequal</a:t>
            </a:r>
            <a:r>
              <a:rPr lang="nb-NO" dirty="0" smtClean="0"/>
              <a:t> </a:t>
            </a:r>
            <a:r>
              <a:rPr lang="nb-NO" dirty="0" err="1" smtClean="0"/>
              <a:t>distribution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excellence</a:t>
            </a:r>
            <a:r>
              <a:rPr lang="nb-NO" dirty="0" smtClean="0"/>
              <a:t> in </a:t>
            </a:r>
            <a:r>
              <a:rPr lang="nb-NO" dirty="0" err="1" smtClean="0"/>
              <a:t>research</a:t>
            </a:r>
            <a:r>
              <a:rPr lang="nb-NO" dirty="0" smtClean="0"/>
              <a:t> and </a:t>
            </a:r>
            <a:r>
              <a:rPr lang="nb-NO" dirty="0" err="1" smtClean="0"/>
              <a:t>innovation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EU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How to </a:t>
            </a:r>
            <a:r>
              <a:rPr lang="nb-NO" dirty="0" err="1" smtClean="0"/>
              <a:t>balance</a:t>
            </a:r>
            <a:r>
              <a:rPr lang="nb-NO" dirty="0" smtClean="0"/>
              <a:t>?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 err="1" smtClean="0"/>
              <a:t>Teaming</a:t>
            </a:r>
            <a:r>
              <a:rPr lang="nb-NO" dirty="0" smtClean="0"/>
              <a:t>, ERA </a:t>
            </a:r>
            <a:r>
              <a:rPr lang="nb-NO" dirty="0" err="1" smtClean="0"/>
              <a:t>chairs</a:t>
            </a:r>
            <a:r>
              <a:rPr lang="nb-NO" dirty="0" smtClean="0"/>
              <a:t> and </a:t>
            </a:r>
            <a:r>
              <a:rPr lang="nb-NO" dirty="0" err="1"/>
              <a:t>T</a:t>
            </a:r>
            <a:r>
              <a:rPr lang="nb-NO" dirty="0" err="1" smtClean="0"/>
              <a:t>winning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835C-3262-4819-9095-C4445F362024}" type="datetime1">
              <a:rPr lang="nb-NO" smtClean="0"/>
              <a:t>19.09.2017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2</a:t>
            </a:fld>
            <a:endParaRPr lang="nb-NO" dirty="0"/>
          </a:p>
        </p:txBody>
      </p:sp>
      <p:pic>
        <p:nvPicPr>
          <p:cNvPr id="1026" name="Picture 2" descr="C:\Users\ahe003\AppData\Local\Microsoft\Windows\Temporary Internet Files\Content.IE5\TKSTUT5L\claudesegardsangatte128249401292_gros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239689"/>
            <a:ext cx="323850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65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What</a:t>
            </a:r>
            <a:r>
              <a:rPr lang="nb-NO" dirty="0" smtClean="0"/>
              <a:t> is </a:t>
            </a:r>
            <a:r>
              <a:rPr lang="nb-NO" dirty="0" err="1" smtClean="0"/>
              <a:t>this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How </a:t>
            </a:r>
            <a:r>
              <a:rPr lang="nb-NO" dirty="0" err="1" smtClean="0"/>
              <a:t>does</a:t>
            </a:r>
            <a:r>
              <a:rPr lang="nb-NO" dirty="0" smtClean="0"/>
              <a:t> it </a:t>
            </a:r>
            <a:r>
              <a:rPr lang="nb-NO" dirty="0" err="1" smtClean="0"/>
              <a:t>work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B2DE-4F2C-4D29-AE79-CF1F93FDA005}" type="datetime1">
              <a:rPr lang="nb-NO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19.09.2017</a:t>
            </a:fld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Universitetet i Bergen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Side </a:t>
            </a:r>
            <a:fld id="{06C54713-27B5-4268-B680-29C9FB350413}" type="slidenum">
              <a:rPr lang="nb-NO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641696" y="1233155"/>
            <a:ext cx="3993981" cy="1477328"/>
            <a:chOff x="4641696" y="1233155"/>
            <a:chExt cx="3993981" cy="1477328"/>
          </a:xfrm>
        </p:grpSpPr>
        <p:sp>
          <p:nvSpPr>
            <p:cNvPr id="16" name="Oval 15"/>
            <p:cNvSpPr/>
            <p:nvPr/>
          </p:nvSpPr>
          <p:spPr>
            <a:xfrm>
              <a:off x="4641696" y="1514619"/>
              <a:ext cx="914400" cy="914400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>
                  <a:solidFill>
                    <a:schemeClr val="tx1"/>
                  </a:solidFill>
                </a:rPr>
                <a:t>EE</a:t>
              </a:r>
              <a:endParaRPr lang="nb-NO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683349" y="1233155"/>
              <a:ext cx="295232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b="1" dirty="0" err="1" smtClean="0"/>
                <a:t>Specific</a:t>
              </a:r>
              <a:r>
                <a:rPr lang="nb-NO" b="1" dirty="0" smtClean="0"/>
                <a:t> </a:t>
              </a:r>
              <a:r>
                <a:rPr lang="nb-NO" b="1" dirty="0" err="1" smtClean="0"/>
                <a:t>research</a:t>
              </a:r>
              <a:r>
                <a:rPr lang="nb-NO" b="1" dirty="0" smtClean="0"/>
                <a:t> </a:t>
              </a:r>
              <a:r>
                <a:rPr lang="nb-NO" b="1" dirty="0" err="1" smtClean="0"/>
                <a:t>idea</a:t>
              </a:r>
              <a:r>
                <a:rPr lang="nb-NO" dirty="0" smtClean="0"/>
                <a:t>, </a:t>
              </a:r>
              <a:r>
                <a:rPr lang="nb-NO" dirty="0" err="1" smtClean="0"/>
                <a:t>but</a:t>
              </a:r>
              <a:r>
                <a:rPr lang="nb-NO" dirty="0" smtClean="0"/>
                <a:t> </a:t>
              </a:r>
              <a:r>
                <a:rPr lang="nb-NO" dirty="0" err="1" smtClean="0"/>
                <a:t>something</a:t>
              </a:r>
              <a:r>
                <a:rPr lang="nb-NO" dirty="0" smtClean="0"/>
                <a:t> </a:t>
              </a:r>
              <a:r>
                <a:rPr lang="nb-NO" dirty="0" err="1" smtClean="0"/>
                <a:t>lacks</a:t>
              </a:r>
              <a:r>
                <a:rPr lang="nb-NO" dirty="0" smtClean="0"/>
                <a:t>, </a:t>
              </a:r>
            </a:p>
            <a:p>
              <a:r>
                <a:rPr lang="nb-NO" dirty="0" err="1" smtClean="0"/>
                <a:t>idea</a:t>
              </a:r>
              <a:r>
                <a:rPr lang="nb-NO" dirty="0" smtClean="0"/>
                <a:t> </a:t>
              </a:r>
              <a:r>
                <a:rPr lang="nb-NO" dirty="0" err="1" smtClean="0"/>
                <a:t>linked</a:t>
              </a:r>
              <a:r>
                <a:rPr lang="nb-NO" dirty="0" smtClean="0"/>
                <a:t> to regions or </a:t>
              </a:r>
              <a:r>
                <a:rPr lang="nb-NO" dirty="0" err="1" smtClean="0"/>
                <a:t>country´s</a:t>
              </a:r>
              <a:r>
                <a:rPr lang="nb-NO" dirty="0" smtClean="0"/>
                <a:t> smart </a:t>
              </a:r>
              <a:r>
                <a:rPr lang="nb-NO" dirty="0" err="1" smtClean="0"/>
                <a:t>specialisation</a:t>
              </a:r>
              <a:r>
                <a:rPr lang="nb-NO" dirty="0" smtClean="0"/>
                <a:t> </a:t>
              </a:r>
              <a:r>
                <a:rPr lang="nb-NO" dirty="0" err="1" smtClean="0"/>
                <a:t>strategy</a:t>
              </a:r>
              <a:endParaRPr lang="nb-NO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475656" y="2852936"/>
            <a:ext cx="4658816" cy="3218656"/>
            <a:chOff x="1475656" y="2852936"/>
            <a:chExt cx="4658816" cy="3218656"/>
          </a:xfrm>
        </p:grpSpPr>
        <p:sp>
          <p:nvSpPr>
            <p:cNvPr id="7" name="Oval 6"/>
            <p:cNvSpPr/>
            <p:nvPr/>
          </p:nvSpPr>
          <p:spPr>
            <a:xfrm>
              <a:off x="1475656" y="2852936"/>
              <a:ext cx="914400" cy="914400"/>
            </a:xfrm>
            <a:prstGeom prst="ellipse">
              <a:avLst/>
            </a:prstGeom>
            <a:ln w="349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b="1" dirty="0" smtClean="0"/>
                <a:t>N</a:t>
              </a:r>
              <a:endParaRPr lang="nb-NO" b="1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619672" y="4509120"/>
              <a:ext cx="914400" cy="914400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err="1" smtClean="0">
                  <a:solidFill>
                    <a:schemeClr val="tx1"/>
                  </a:solidFill>
                </a:rPr>
                <a:t>X</a:t>
              </a:r>
              <a:endParaRPr lang="nb-NO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5220072" y="3717032"/>
              <a:ext cx="914400" cy="914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>
                  <a:solidFill>
                    <a:schemeClr val="tx1"/>
                  </a:solidFill>
                </a:rPr>
                <a:t>EE</a:t>
              </a:r>
              <a:endParaRPr lang="nb-NO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699792" y="3140968"/>
              <a:ext cx="1800200" cy="6263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3059832" y="4509120"/>
              <a:ext cx="1656184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491880" y="2852936"/>
              <a:ext cx="2582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err="1" smtClean="0"/>
                <a:t>Expertise</a:t>
              </a:r>
              <a:r>
                <a:rPr lang="nb-NO" dirty="0" smtClean="0"/>
                <a:t>, best </a:t>
              </a:r>
              <a:r>
                <a:rPr lang="nb-NO" dirty="0" err="1" smtClean="0"/>
                <a:t>practice</a:t>
              </a:r>
              <a:endParaRPr lang="nb-NO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 flipV="1">
              <a:off x="2627784" y="3454152"/>
              <a:ext cx="1778496" cy="5391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2951820" y="4339766"/>
              <a:ext cx="1656184" cy="39795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722632" y="5148262"/>
              <a:ext cx="23762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Help from at </a:t>
              </a:r>
              <a:r>
                <a:rPr lang="nb-NO" dirty="0" err="1" smtClean="0"/>
                <a:t>least</a:t>
              </a:r>
              <a:r>
                <a:rPr lang="nb-NO" dirty="0" smtClean="0"/>
                <a:t> 2 partners, </a:t>
              </a:r>
              <a:r>
                <a:rPr lang="nb-NO" dirty="0" err="1" smtClean="0"/>
                <a:t>experts</a:t>
              </a:r>
              <a:r>
                <a:rPr lang="nb-NO" dirty="0" smtClean="0"/>
                <a:t> in Europe or </a:t>
              </a:r>
              <a:r>
                <a:rPr lang="nb-NO" dirty="0" err="1" smtClean="0"/>
                <a:t>worldwide</a:t>
              </a:r>
              <a:endParaRPr lang="nb-NO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940152" y="4322998"/>
            <a:ext cx="2808312" cy="1748594"/>
            <a:chOff x="5940152" y="4322998"/>
            <a:chExt cx="2808312" cy="1748594"/>
          </a:xfrm>
        </p:grpSpPr>
        <p:sp>
          <p:nvSpPr>
            <p:cNvPr id="23" name="Oval 22"/>
            <p:cNvSpPr/>
            <p:nvPr/>
          </p:nvSpPr>
          <p:spPr>
            <a:xfrm>
              <a:off x="5940152" y="5157192"/>
              <a:ext cx="914400" cy="914400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0070C0"/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>
                  <a:solidFill>
                    <a:schemeClr val="tx1"/>
                  </a:solidFill>
                </a:rPr>
                <a:t>EE</a:t>
              </a:r>
              <a:endParaRPr lang="nb-NO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54552" y="4322998"/>
              <a:ext cx="189391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Research </a:t>
              </a:r>
              <a:r>
                <a:rPr lang="nb-NO" dirty="0" err="1" smtClean="0"/>
                <a:t>profile</a:t>
              </a:r>
              <a:r>
                <a:rPr lang="nb-NO" dirty="0" smtClean="0"/>
                <a:t>, </a:t>
              </a:r>
              <a:r>
                <a:rPr lang="nb-NO" dirty="0" err="1" smtClean="0"/>
                <a:t>excellence</a:t>
              </a:r>
              <a:r>
                <a:rPr lang="nb-NO" dirty="0" smtClean="0"/>
                <a:t>, </a:t>
              </a:r>
              <a:r>
                <a:rPr lang="nb-NO" dirty="0" err="1" smtClean="0"/>
                <a:t>competitiveness</a:t>
              </a:r>
              <a:endParaRPr lang="nb-NO" dirty="0"/>
            </a:p>
          </p:txBody>
        </p:sp>
      </p:grpSp>
    </p:spTree>
    <p:extLst>
      <p:ext uri="{BB962C8B-B14F-4D97-AF65-F5344CB8AC3E}">
        <p14:creationId xmlns:p14="http://schemas.microsoft.com/office/powerpoint/2010/main" val="293697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What</a:t>
            </a:r>
            <a:r>
              <a:rPr lang="nb-NO" dirty="0" smtClean="0"/>
              <a:t> CAN </a:t>
            </a: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get</a:t>
            </a:r>
            <a:r>
              <a:rPr lang="nb-NO" dirty="0" smtClean="0"/>
              <a:t> </a:t>
            </a:r>
            <a:r>
              <a:rPr lang="nb-NO" dirty="0" err="1" smtClean="0"/>
              <a:t>out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it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staff </a:t>
            </a:r>
            <a:r>
              <a:rPr lang="en-US" dirty="0"/>
              <a:t>exchanges, expert visits, workshops</a:t>
            </a:r>
          </a:p>
          <a:p>
            <a:r>
              <a:rPr lang="nb-NO" dirty="0" err="1"/>
              <a:t>conference</a:t>
            </a:r>
            <a:r>
              <a:rPr lang="nb-NO" dirty="0"/>
              <a:t> </a:t>
            </a:r>
            <a:r>
              <a:rPr lang="nb-NO" dirty="0" err="1" smtClean="0"/>
              <a:t>attendance</a:t>
            </a:r>
            <a:r>
              <a:rPr lang="nb-NO" dirty="0" smtClean="0"/>
              <a:t>: </a:t>
            </a:r>
            <a:r>
              <a:rPr lang="nb-NO" dirty="0"/>
              <a:t>on-</a:t>
            </a:r>
            <a:r>
              <a:rPr lang="nb-NO" dirty="0" err="1"/>
              <a:t>site</a:t>
            </a:r>
            <a:r>
              <a:rPr lang="nb-NO" dirty="0"/>
              <a:t>/</a:t>
            </a:r>
            <a:r>
              <a:rPr lang="nb-NO" dirty="0" err="1"/>
              <a:t>virtual</a:t>
            </a:r>
            <a:endParaRPr lang="nb-NO" dirty="0"/>
          </a:p>
          <a:p>
            <a:r>
              <a:rPr lang="en-US" dirty="0"/>
              <a:t>training, </a:t>
            </a:r>
            <a:r>
              <a:rPr lang="en-US" dirty="0" err="1"/>
              <a:t>organisation</a:t>
            </a:r>
            <a:r>
              <a:rPr lang="en-US" dirty="0"/>
              <a:t> of joint summer </a:t>
            </a:r>
            <a:r>
              <a:rPr lang="nb-NO" dirty="0" err="1" smtClean="0"/>
              <a:t>school</a:t>
            </a:r>
            <a:r>
              <a:rPr lang="nb-NO" dirty="0" smtClean="0"/>
              <a:t> type </a:t>
            </a:r>
            <a:r>
              <a:rPr lang="nb-NO" dirty="0" err="1" smtClean="0"/>
              <a:t>activities</a:t>
            </a:r>
            <a:endParaRPr lang="nb-NO" dirty="0" smtClean="0"/>
          </a:p>
          <a:p>
            <a:r>
              <a:rPr lang="nb-NO" dirty="0" err="1"/>
              <a:t>O</a:t>
            </a:r>
            <a:r>
              <a:rPr lang="nb-NO" dirty="0" err="1" smtClean="0"/>
              <a:t>utreach</a:t>
            </a:r>
            <a:endParaRPr lang="nb-NO" dirty="0"/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Lead to:</a:t>
            </a:r>
            <a:endParaRPr lang="nb-NO" dirty="0"/>
          </a:p>
          <a:p>
            <a:r>
              <a:rPr lang="nb-NO" dirty="0" smtClean="0"/>
              <a:t>Network</a:t>
            </a:r>
          </a:p>
          <a:p>
            <a:r>
              <a:rPr lang="nb-NO" dirty="0"/>
              <a:t>Training </a:t>
            </a:r>
            <a:r>
              <a:rPr lang="nb-NO" dirty="0" err="1"/>
              <a:t>opportunities</a:t>
            </a:r>
            <a:endParaRPr lang="nb-NO" dirty="0"/>
          </a:p>
          <a:p>
            <a:r>
              <a:rPr lang="nb-NO" dirty="0" err="1" smtClean="0"/>
              <a:t>Excellence</a:t>
            </a:r>
            <a:endParaRPr lang="nb-NO" dirty="0" smtClean="0"/>
          </a:p>
          <a:p>
            <a:r>
              <a:rPr lang="nb-NO" dirty="0" smtClean="0"/>
              <a:t>Fun</a:t>
            </a:r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835C-3262-4819-9095-C4445F362024}" type="datetime1">
              <a:rPr lang="nb-NO" smtClean="0"/>
              <a:t>19.09.2017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4</a:t>
            </a:fld>
            <a:endParaRPr lang="nb-NO" dirty="0"/>
          </a:p>
        </p:txBody>
      </p:sp>
      <p:pic>
        <p:nvPicPr>
          <p:cNvPr id="3074" name="Picture 2" descr="C:\Users\ahe003\AppData\Local\Microsoft\Windows\Temporary Internet Files\Content.IE5\W8JBLX5H\Fun._-_Carry_On[1]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717032"/>
            <a:ext cx="1748556" cy="1748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47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NOT </a:t>
            </a:r>
            <a:r>
              <a:rPr lang="nb-NO" dirty="0" err="1" smtClean="0"/>
              <a:t>get</a:t>
            </a:r>
            <a:r>
              <a:rPr lang="nb-NO" dirty="0" smtClean="0"/>
              <a:t> </a:t>
            </a:r>
            <a:r>
              <a:rPr lang="nb-NO" dirty="0" err="1" smtClean="0"/>
              <a:t>out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it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365504" cy="351730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</a:t>
            </a:r>
            <a:r>
              <a:rPr lang="en-US" dirty="0" smtClean="0"/>
              <a:t>o funding </a:t>
            </a:r>
            <a:r>
              <a:rPr lang="en-US" dirty="0"/>
              <a:t>for </a:t>
            </a:r>
            <a:r>
              <a:rPr lang="en-US" dirty="0" smtClean="0"/>
              <a:t>research: </a:t>
            </a:r>
            <a:r>
              <a:rPr lang="en-US" dirty="0" err="1" smtClean="0"/>
              <a:t>i.e.personnel</a:t>
            </a:r>
            <a:r>
              <a:rPr lang="en-US" dirty="0" smtClean="0"/>
              <a:t>, consumables </a:t>
            </a:r>
            <a:r>
              <a:rPr lang="en-US" dirty="0"/>
              <a:t>or </a:t>
            </a:r>
            <a:r>
              <a:rPr lang="en-US" dirty="0" smtClean="0"/>
              <a:t>equipment - </a:t>
            </a:r>
            <a:r>
              <a:rPr lang="en-US" dirty="0"/>
              <a:t>this must be found elsewhere</a:t>
            </a: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6825-B766-418F-92BF-C89A40872DC0}" type="datetime1">
              <a:rPr lang="nb-NO" smtClean="0"/>
              <a:t>19.09.2017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5</a:t>
            </a:fld>
            <a:endParaRPr lang="nb-NO" dirty="0"/>
          </a:p>
        </p:txBody>
      </p:sp>
      <p:pic>
        <p:nvPicPr>
          <p:cNvPr id="2050" name="Picture 2" descr="C:\Users\ahe003\AppData\Local\Microsoft\Windows\Temporary Internet Files\Content.IE5\TKSTUT5L\phineas_hugs_perry__hd__by_jaycasey-d5d01lp[1]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389" y="3212976"/>
            <a:ext cx="2457450" cy="273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05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Practicalities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Deadline 15.11.2017 17:00 Brussels time</a:t>
            </a:r>
          </a:p>
          <a:p>
            <a:r>
              <a:rPr lang="nb-NO" dirty="0" smtClean="0"/>
              <a:t>Projects </a:t>
            </a:r>
            <a:r>
              <a:rPr lang="nb-NO" dirty="0" err="1" smtClean="0"/>
              <a:t>can</a:t>
            </a:r>
            <a:r>
              <a:rPr lang="nb-NO" dirty="0" smtClean="0"/>
              <a:t> last up to 3 </a:t>
            </a:r>
            <a:r>
              <a:rPr lang="nb-NO" dirty="0" err="1" smtClean="0"/>
              <a:t>years</a:t>
            </a:r>
            <a:endParaRPr lang="nb-NO" dirty="0" smtClean="0"/>
          </a:p>
          <a:p>
            <a:r>
              <a:rPr lang="nb-NO" dirty="0" smtClean="0"/>
              <a:t>Up to (!) 1 million € per </a:t>
            </a:r>
            <a:r>
              <a:rPr lang="nb-NO" dirty="0" err="1" smtClean="0"/>
              <a:t>project</a:t>
            </a:r>
            <a:r>
              <a:rPr lang="nb-NO" dirty="0" smtClean="0"/>
              <a:t> (most ask for less) 34 </a:t>
            </a:r>
            <a:r>
              <a:rPr lang="nb-NO" dirty="0" err="1" smtClean="0"/>
              <a:t>mill</a:t>
            </a:r>
            <a:r>
              <a:rPr lang="nb-NO" dirty="0" smtClean="0"/>
              <a:t> in total</a:t>
            </a:r>
            <a:endParaRPr lang="nb-NO" dirty="0"/>
          </a:p>
          <a:p>
            <a:r>
              <a:rPr lang="nb-NO" dirty="0" err="1" smtClean="0"/>
              <a:t>Proposal</a:t>
            </a:r>
            <a:r>
              <a:rPr lang="nb-NO" dirty="0" smtClean="0"/>
              <a:t>: </a:t>
            </a:r>
            <a:r>
              <a:rPr lang="nb-NO" dirty="0" err="1" smtClean="0"/>
              <a:t>use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template</a:t>
            </a:r>
            <a:r>
              <a:rPr lang="nb-NO" dirty="0" smtClean="0"/>
              <a:t> for </a:t>
            </a:r>
            <a:r>
              <a:rPr lang="nb-NO" dirty="0" err="1" smtClean="0"/>
              <a:t>coordination</a:t>
            </a:r>
            <a:r>
              <a:rPr lang="nb-NO" dirty="0" smtClean="0"/>
              <a:t> and support </a:t>
            </a:r>
            <a:r>
              <a:rPr lang="nb-NO" dirty="0" err="1" smtClean="0"/>
              <a:t>actions</a:t>
            </a:r>
            <a:r>
              <a:rPr lang="nb-NO" dirty="0" smtClean="0"/>
              <a:t> - not more </a:t>
            </a:r>
            <a:r>
              <a:rPr lang="nb-NO" dirty="0" err="1" smtClean="0"/>
              <a:t>than</a:t>
            </a:r>
            <a:r>
              <a:rPr lang="nb-NO" dirty="0" smtClean="0"/>
              <a:t> 50 </a:t>
            </a:r>
            <a:r>
              <a:rPr lang="nb-NO" dirty="0" err="1" smtClean="0"/>
              <a:t>pages</a:t>
            </a:r>
            <a:endParaRPr lang="nb-NO" dirty="0" smtClean="0"/>
          </a:p>
          <a:p>
            <a:r>
              <a:rPr lang="nb-NO" dirty="0" err="1"/>
              <a:t>E</a:t>
            </a:r>
            <a:r>
              <a:rPr lang="nb-NO" dirty="0" err="1" smtClean="0"/>
              <a:t>xcellence</a:t>
            </a:r>
            <a:r>
              <a:rPr lang="nb-NO" dirty="0" smtClean="0"/>
              <a:t>, </a:t>
            </a:r>
            <a:r>
              <a:rPr lang="nb-NO" dirty="0" err="1"/>
              <a:t>I</a:t>
            </a:r>
            <a:r>
              <a:rPr lang="nb-NO" dirty="0" err="1" smtClean="0"/>
              <a:t>mpact</a:t>
            </a:r>
            <a:r>
              <a:rPr lang="nb-NO" dirty="0" smtClean="0"/>
              <a:t> and </a:t>
            </a:r>
            <a:r>
              <a:rPr lang="nb-NO" dirty="0" err="1" smtClean="0"/>
              <a:t>Implementation</a:t>
            </a:r>
            <a:endParaRPr lang="nb-NO" dirty="0" smtClean="0"/>
          </a:p>
          <a:p>
            <a:r>
              <a:rPr lang="nb-NO" dirty="0" smtClean="0"/>
              <a:t>No </a:t>
            </a:r>
            <a:r>
              <a:rPr lang="nb-NO" dirty="0" err="1" smtClean="0"/>
              <a:t>page</a:t>
            </a:r>
            <a:r>
              <a:rPr lang="nb-NO" dirty="0" smtClean="0"/>
              <a:t> limit for </a:t>
            </a:r>
            <a:r>
              <a:rPr lang="nb-NO" dirty="0" err="1" smtClean="0"/>
              <a:t>section</a:t>
            </a:r>
            <a:r>
              <a:rPr lang="nb-NO" dirty="0" smtClean="0"/>
              <a:t> 4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describes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participants</a:t>
            </a:r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6825-B766-418F-92BF-C89A40872DC0}" type="datetime1">
              <a:rPr lang="nb-NO" smtClean="0"/>
              <a:t>19.09.2017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3771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What</a:t>
            </a:r>
            <a:r>
              <a:rPr lang="nb-NO" dirty="0" smtClean="0"/>
              <a:t> do </a:t>
            </a:r>
            <a:r>
              <a:rPr lang="nb-NO" dirty="0" err="1" smtClean="0"/>
              <a:t>they</a:t>
            </a:r>
            <a:r>
              <a:rPr lang="nb-NO" dirty="0" smtClean="0"/>
              <a:t> </a:t>
            </a:r>
            <a:r>
              <a:rPr lang="nb-NO" dirty="0" err="1" smtClean="0"/>
              <a:t>want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Expected Impact:</a:t>
            </a:r>
          </a:p>
          <a:p>
            <a:r>
              <a:rPr lang="en-US" sz="1600" dirty="0"/>
              <a:t>Increased research </a:t>
            </a:r>
            <a:r>
              <a:rPr lang="en-US" sz="1600" b="1" dirty="0"/>
              <a:t>excellence</a:t>
            </a:r>
            <a:r>
              <a:rPr lang="en-US" sz="1600" dirty="0"/>
              <a:t> of the </a:t>
            </a:r>
            <a:r>
              <a:rPr lang="en-US" sz="1600" b="1" dirty="0"/>
              <a:t>coordinating institution </a:t>
            </a:r>
            <a:r>
              <a:rPr lang="en-US" sz="1600" dirty="0"/>
              <a:t>in the particular </a:t>
            </a:r>
            <a:r>
              <a:rPr lang="en-US" sz="1600" b="1" dirty="0"/>
              <a:t>field of research </a:t>
            </a:r>
            <a:r>
              <a:rPr lang="en-US" sz="1600" dirty="0"/>
              <a:t>as a result of the twinning exercise.</a:t>
            </a:r>
          </a:p>
          <a:p>
            <a:r>
              <a:rPr lang="en-US" sz="1600" dirty="0"/>
              <a:t>Enhancing the </a:t>
            </a:r>
            <a:r>
              <a:rPr lang="en-US" sz="1600" b="1" dirty="0"/>
              <a:t>reputation, attractiveness and networking channels </a:t>
            </a:r>
            <a:r>
              <a:rPr lang="en-US" sz="1600" dirty="0"/>
              <a:t>of the coordinating institution.</a:t>
            </a:r>
          </a:p>
          <a:p>
            <a:r>
              <a:rPr lang="en-US" sz="1600" dirty="0"/>
              <a:t>Improved </a:t>
            </a:r>
            <a:r>
              <a:rPr lang="en-US" sz="1600" b="1" dirty="0"/>
              <a:t>capability to compete successfully for national, EU and internationall</a:t>
            </a:r>
            <a:r>
              <a:rPr lang="en-US" sz="1600" dirty="0"/>
              <a:t>y competitive research </a:t>
            </a:r>
            <a:r>
              <a:rPr lang="en-US" sz="1600" b="1" dirty="0"/>
              <a:t>funding</a:t>
            </a:r>
            <a:r>
              <a:rPr lang="en-US" sz="1600" dirty="0"/>
              <a:t>.</a:t>
            </a:r>
          </a:p>
          <a:p>
            <a:r>
              <a:rPr lang="en-US" sz="1600" dirty="0"/>
              <a:t>Illustrate </a:t>
            </a:r>
            <a:r>
              <a:rPr lang="en-US" sz="1600" b="1" dirty="0"/>
              <a:t>quantitatively and qualitatively the expected potential impact </a:t>
            </a:r>
            <a:r>
              <a:rPr lang="en-US" sz="1600" dirty="0"/>
              <a:t>of the twinning exercise within the coordinating institution (and possibly at regional/national level) based on indicators like </a:t>
            </a:r>
            <a:r>
              <a:rPr lang="en-US" sz="1600" i="1" dirty="0"/>
              <a:t>expected future publications in peer reviewed journals, collaboration agreements with businesses, intellectual property, new innovative products or services.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1600" dirty="0" smtClean="0"/>
              <a:t>Benefits </a:t>
            </a:r>
            <a:r>
              <a:rPr lang="en-US" sz="1600" dirty="0"/>
              <a:t>will also accrue to the institutions </a:t>
            </a:r>
            <a:r>
              <a:rPr lang="en-US" sz="1600" b="1" dirty="0">
                <a:solidFill>
                  <a:srgbClr val="0070C0"/>
                </a:solidFill>
              </a:rPr>
              <a:t>from the more intensive research and innovation performers</a:t>
            </a:r>
            <a:r>
              <a:rPr lang="en-US" sz="1600" dirty="0"/>
              <a:t>, in terms of </a:t>
            </a:r>
            <a:r>
              <a:rPr lang="en-US" sz="1600" b="1" dirty="0"/>
              <a:t>access to new research avenues, creativity and the development of new approaches</a:t>
            </a:r>
            <a:r>
              <a:rPr lang="en-US" sz="1600" dirty="0"/>
              <a:t>, as well as a source </a:t>
            </a:r>
            <a:r>
              <a:rPr lang="en-US" sz="1600" b="1" dirty="0"/>
              <a:t>for increased mobility</a:t>
            </a:r>
            <a:r>
              <a:rPr lang="en-US" sz="1600" dirty="0"/>
              <a:t> (inwards and outwards) of qualified scientists.</a:t>
            </a:r>
            <a:endParaRPr lang="nb-NO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6825-B766-418F-92BF-C89A40872DC0}" type="datetime1">
              <a:rPr lang="nb-NO" smtClean="0"/>
              <a:t>19.09.2017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867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help</a:t>
            </a:r>
            <a:r>
              <a:rPr lang="nb-NO" dirty="0" smtClean="0"/>
              <a:t> a </a:t>
            </a:r>
            <a:r>
              <a:rPr lang="nb-NO" dirty="0" err="1" smtClean="0"/>
              <a:t>good</a:t>
            </a:r>
            <a:r>
              <a:rPr lang="nb-NO" dirty="0" smtClean="0"/>
              <a:t> </a:t>
            </a:r>
            <a:r>
              <a:rPr lang="nb-NO" dirty="0" err="1" smtClean="0"/>
              <a:t>proposal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Have a </a:t>
            </a:r>
            <a:r>
              <a:rPr lang="nb-NO" dirty="0" err="1" smtClean="0"/>
              <a:t>clear</a:t>
            </a:r>
            <a:r>
              <a:rPr lang="nb-NO" dirty="0" smtClean="0"/>
              <a:t> </a:t>
            </a:r>
            <a:r>
              <a:rPr lang="nb-NO" dirty="0" err="1" smtClean="0"/>
              <a:t>strategy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how</a:t>
            </a:r>
            <a:r>
              <a:rPr lang="nb-NO" dirty="0" smtClean="0"/>
              <a:t> to </a:t>
            </a:r>
            <a:r>
              <a:rPr lang="nb-NO" dirty="0" err="1" smtClean="0"/>
              <a:t>achieve</a:t>
            </a:r>
            <a:r>
              <a:rPr lang="nb-NO" dirty="0" smtClean="0"/>
              <a:t> </a:t>
            </a:r>
            <a:r>
              <a:rPr lang="nb-NO" dirty="0" err="1" smtClean="0"/>
              <a:t>your</a:t>
            </a:r>
            <a:r>
              <a:rPr lang="nb-NO" dirty="0" smtClean="0"/>
              <a:t> goals and </a:t>
            </a:r>
            <a:r>
              <a:rPr lang="nb-NO" dirty="0" err="1" smtClean="0"/>
              <a:t>think</a:t>
            </a:r>
            <a:r>
              <a:rPr lang="nb-NO" dirty="0" smtClean="0"/>
              <a:t> </a:t>
            </a:r>
            <a:r>
              <a:rPr lang="nb-NO" dirty="0" err="1" smtClean="0"/>
              <a:t>about</a:t>
            </a:r>
            <a:r>
              <a:rPr lang="nb-NO" dirty="0" smtClean="0"/>
              <a:t> IP and </a:t>
            </a:r>
            <a:r>
              <a:rPr lang="nb-NO" dirty="0" err="1" smtClean="0"/>
              <a:t>dissemination</a:t>
            </a:r>
            <a:endParaRPr lang="nb-NO" dirty="0" smtClean="0"/>
          </a:p>
          <a:p>
            <a:r>
              <a:rPr lang="nb-NO" dirty="0" smtClean="0"/>
              <a:t>Link </a:t>
            </a:r>
            <a:r>
              <a:rPr lang="nb-NO" dirty="0" err="1" smtClean="0"/>
              <a:t>with</a:t>
            </a:r>
            <a:r>
              <a:rPr lang="nb-NO" dirty="0" smtClean="0"/>
              <a:t> smart </a:t>
            </a:r>
            <a:r>
              <a:rPr lang="nb-NO" dirty="0" err="1" smtClean="0"/>
              <a:t>specialisation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your</a:t>
            </a:r>
            <a:r>
              <a:rPr lang="nb-NO" dirty="0" smtClean="0"/>
              <a:t> region or city</a:t>
            </a:r>
          </a:p>
          <a:p>
            <a:r>
              <a:rPr lang="nb-NO" dirty="0" smtClean="0"/>
              <a:t>Link </a:t>
            </a:r>
            <a:r>
              <a:rPr lang="nb-NO" dirty="0" err="1" smtClean="0"/>
              <a:t>with</a:t>
            </a:r>
            <a:r>
              <a:rPr lang="nb-NO" dirty="0" smtClean="0"/>
              <a:t> UNs </a:t>
            </a:r>
            <a:r>
              <a:rPr lang="nb-NO" dirty="0" err="1" smtClean="0"/>
              <a:t>sustainable</a:t>
            </a:r>
            <a:r>
              <a:rPr lang="nb-NO" dirty="0" smtClean="0"/>
              <a:t> </a:t>
            </a:r>
            <a:r>
              <a:rPr lang="nb-NO" dirty="0" err="1" smtClean="0"/>
              <a:t>development</a:t>
            </a:r>
            <a:r>
              <a:rPr lang="nb-NO" dirty="0" smtClean="0"/>
              <a:t> goals (</a:t>
            </a:r>
            <a:r>
              <a:rPr lang="nb-NO" dirty="0" err="1" smtClean="0"/>
              <a:t>if</a:t>
            </a:r>
            <a:r>
              <a:rPr lang="nb-NO" dirty="0" smtClean="0"/>
              <a:t> </a:t>
            </a:r>
            <a:r>
              <a:rPr lang="nb-NO" dirty="0" err="1" smtClean="0"/>
              <a:t>possible</a:t>
            </a:r>
            <a:r>
              <a:rPr lang="nb-NO" dirty="0" smtClean="0"/>
              <a:t>)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6825-B766-418F-92BF-C89A40872DC0}" type="datetime1">
              <a:rPr lang="nb-NO" smtClean="0"/>
              <a:t>19.09.2017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4334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Where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get</a:t>
            </a:r>
            <a:r>
              <a:rPr lang="nb-NO" dirty="0" smtClean="0"/>
              <a:t> </a:t>
            </a:r>
            <a:r>
              <a:rPr lang="nb-NO" dirty="0" err="1" smtClean="0"/>
              <a:t>help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Network </a:t>
            </a:r>
            <a:r>
              <a:rPr lang="nb-NO" dirty="0" err="1" smtClean="0"/>
              <a:t>of</a:t>
            </a:r>
            <a:r>
              <a:rPr lang="nb-NO" dirty="0" smtClean="0"/>
              <a:t> National </a:t>
            </a:r>
            <a:r>
              <a:rPr lang="nb-NO" dirty="0" err="1" smtClean="0"/>
              <a:t>Contact</a:t>
            </a:r>
            <a:r>
              <a:rPr lang="nb-NO" dirty="0" smtClean="0"/>
              <a:t> Points (NCP) and </a:t>
            </a:r>
            <a:r>
              <a:rPr lang="nb-NO" dirty="0" err="1" smtClean="0"/>
              <a:t>your</a:t>
            </a:r>
            <a:r>
              <a:rPr lang="nb-NO" dirty="0" smtClean="0"/>
              <a:t> country NCP NCP_Wide.net </a:t>
            </a:r>
          </a:p>
          <a:p>
            <a:endParaRPr lang="nb-NO" dirty="0"/>
          </a:p>
          <a:p>
            <a:r>
              <a:rPr lang="nb-NO" dirty="0" smtClean="0"/>
              <a:t>Norwegians </a:t>
            </a:r>
            <a:r>
              <a:rPr lang="nb-NO" dirty="0" err="1"/>
              <a:t>can</a:t>
            </a:r>
            <a:r>
              <a:rPr lang="nb-NO" dirty="0"/>
              <a:t> </a:t>
            </a:r>
            <a:r>
              <a:rPr lang="nb-NO" dirty="0" err="1"/>
              <a:t>use</a:t>
            </a:r>
            <a:r>
              <a:rPr lang="nb-NO" dirty="0"/>
              <a:t> PES </a:t>
            </a:r>
            <a:r>
              <a:rPr lang="nb-NO" dirty="0" err="1"/>
              <a:t>funding</a:t>
            </a:r>
            <a:r>
              <a:rPr lang="nb-NO" dirty="0"/>
              <a:t> to </a:t>
            </a:r>
            <a:r>
              <a:rPr lang="nb-NO" dirty="0" err="1" smtClean="0"/>
              <a:t>prepare</a:t>
            </a:r>
            <a:r>
              <a:rPr lang="nb-NO" dirty="0" smtClean="0"/>
              <a:t> a </a:t>
            </a:r>
            <a:r>
              <a:rPr lang="nb-NO" dirty="0" err="1" smtClean="0"/>
              <a:t>proposal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Your </a:t>
            </a:r>
            <a:r>
              <a:rPr lang="nb-NO" dirty="0" err="1" smtClean="0"/>
              <a:t>research</a:t>
            </a:r>
            <a:r>
              <a:rPr lang="nb-NO" dirty="0" smtClean="0"/>
              <a:t> </a:t>
            </a:r>
            <a:r>
              <a:rPr lang="nb-NO" dirty="0" err="1" smtClean="0"/>
              <a:t>office</a:t>
            </a:r>
            <a:r>
              <a:rPr lang="nb-NO" dirty="0" smtClean="0"/>
              <a:t> or </a:t>
            </a:r>
            <a:r>
              <a:rPr lang="nb-NO" dirty="0" err="1" smtClean="0"/>
              <a:t>research</a:t>
            </a:r>
            <a:r>
              <a:rPr lang="nb-NO" dirty="0" smtClean="0"/>
              <a:t> </a:t>
            </a:r>
            <a:r>
              <a:rPr lang="nb-NO" dirty="0" err="1" smtClean="0"/>
              <a:t>advisers</a:t>
            </a:r>
            <a:endParaRPr lang="nb-NO" dirty="0"/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6825-B766-418F-92BF-C89A40872DC0}" type="datetime1">
              <a:rPr lang="nb-NO" smtClean="0"/>
              <a:t>19.09.2017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Universitetet i Bergen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06C54713-27B5-4268-B680-29C9FB350413}" type="slidenum">
              <a:rPr lang="nb-NO" smtClean="0"/>
              <a:pPr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4405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iB_norsk_rød-gen">
  <a:themeElements>
    <a:clrScheme name="Egendefinert 2">
      <a:dk1>
        <a:sysClr val="windowText" lastClr="000000"/>
      </a:dk1>
      <a:lt1>
        <a:srgbClr val="FFFFFF"/>
      </a:lt1>
      <a:dk2>
        <a:srgbClr val="716657"/>
      </a:dk2>
      <a:lt2>
        <a:srgbClr val="F5F5F5"/>
      </a:lt2>
      <a:accent1>
        <a:srgbClr val="DB3F3D"/>
      </a:accent1>
      <a:accent2>
        <a:srgbClr val="4EA0B7"/>
      </a:accent2>
      <a:accent3>
        <a:srgbClr val="789A5B"/>
      </a:accent3>
      <a:accent4>
        <a:srgbClr val="CDAB3F"/>
      </a:accent4>
      <a:accent5>
        <a:srgbClr val="705686"/>
      </a:accent5>
      <a:accent6>
        <a:srgbClr val="847268"/>
      </a:accent6>
      <a:hlink>
        <a:srgbClr val="4EA0B7"/>
      </a:hlink>
      <a:folHlink>
        <a:srgbClr val="004C70"/>
      </a:folHlink>
    </a:clrScheme>
    <a:fontScheme name="UiB Maler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UiB_norsk_rød-gen.potx</Template>
  <TotalTime>5403</TotalTime>
  <Words>595</Words>
  <Application>Microsoft Office PowerPoint</Application>
  <PresentationFormat>Ekraaniseanss (4:3)</PresentationFormat>
  <Paragraphs>104</Paragraphs>
  <Slides>13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13</vt:i4>
      </vt:variant>
    </vt:vector>
  </HeadingPairs>
  <TitlesOfParts>
    <vt:vector size="18" baseType="lpstr">
      <vt:lpstr>Arial</vt:lpstr>
      <vt:lpstr>Calibri</vt:lpstr>
      <vt:lpstr>Myriad Pro</vt:lpstr>
      <vt:lpstr>Times New Roman</vt:lpstr>
      <vt:lpstr>UiB_norsk_rød-gen</vt:lpstr>
      <vt:lpstr>Horizon 2020 Teaming and Twinning to support your research</vt:lpstr>
      <vt:lpstr>Why Teaming and Twinning?</vt:lpstr>
      <vt:lpstr>What is this</vt:lpstr>
      <vt:lpstr>What CAN you get out of it</vt:lpstr>
      <vt:lpstr>What you can NOT get out of it</vt:lpstr>
      <vt:lpstr>Practicalities</vt:lpstr>
      <vt:lpstr>What do they want</vt:lpstr>
      <vt:lpstr>What can help a good proposal</vt:lpstr>
      <vt:lpstr>Where can you get help</vt:lpstr>
      <vt:lpstr>Examples of funded projects</vt:lpstr>
      <vt:lpstr>MSCA IF actions for post docs</vt:lpstr>
      <vt:lpstr>PowerPointi esitlus</vt:lpstr>
      <vt:lpstr>PowerPointi esitlus</vt:lpstr>
    </vt:vector>
  </TitlesOfParts>
  <Company>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Helge Grønhaug</dc:creator>
  <cp:lastModifiedBy>Pille Pikker</cp:lastModifiedBy>
  <cp:revision>387</cp:revision>
  <dcterms:created xsi:type="dcterms:W3CDTF">2015-10-30T09:38:42Z</dcterms:created>
  <dcterms:modified xsi:type="dcterms:W3CDTF">2017-09-19T10:46:02Z</dcterms:modified>
</cp:coreProperties>
</file>