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85" r:id="rId3"/>
    <p:sldId id="296" r:id="rId4"/>
    <p:sldId id="290" r:id="rId5"/>
    <p:sldId id="297" r:id="rId6"/>
    <p:sldId id="292" r:id="rId7"/>
    <p:sldId id="294" r:id="rId8"/>
    <p:sldId id="279" r:id="rId9"/>
    <p:sldId id="278" r:id="rId10"/>
    <p:sldId id="281" r:id="rId11"/>
    <p:sldId id="299" r:id="rId12"/>
    <p:sldId id="293" r:id="rId13"/>
    <p:sldId id="295" r:id="rId1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5556">
          <p15:clr>
            <a:srgbClr val="A4A3A4"/>
          </p15:clr>
        </p15:guide>
        <p15:guide id="4" pos="20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61709" autoAdjust="0"/>
  </p:normalViewPr>
  <p:slideViewPr>
    <p:cSldViewPr showGuides="1">
      <p:cViewPr varScale="1">
        <p:scale>
          <a:sx n="45" d="100"/>
          <a:sy n="45" d="100"/>
        </p:scale>
        <p:origin x="2298" y="30"/>
      </p:cViewPr>
      <p:guideLst>
        <p:guide orient="horz" pos="2160"/>
        <p:guide orient="horz" pos="4156"/>
        <p:guide pos="5556"/>
        <p:guide pos="2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1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fr-cl4-felles\Felles\Samfunn%20og%20helse\Avd.%20for%20utvikling%20og%20samarbeid%20(UTSAM)\E&#216;S%20finansieringsordning\0%20-%20Oversikter%20og%20tall\H2020\Final%20conf%20Norge%20-%20Estland_H2020%20pr%20%20MARS2017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fr-cl4-felles\Felles\Samfunn%20og%20helse\Avd.%20for%20utvikling%20og%20samarbeid%20(UTSAM)\E&#216;S%20finansieringsordning\0%20-%20Oversikter%20og%20tall\Bibliometri\2017Oppdatering%20E&#216;SCountry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800" b="1" i="0" u="none" strike="noStrike" baseline="0">
                <a:effectLst/>
              </a:rPr>
              <a:t>H2020 retained projects NO-EE</a:t>
            </a:r>
            <a:r>
              <a:rPr lang="nb-NO" sz="1800" b="1" i="0" u="none" strike="noStrike" baseline="0"/>
              <a:t> 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'Ark1'!$D$4</c:f>
              <c:strCache>
                <c:ptCount val="1"/>
                <c:pt idx="0">
                  <c:v>Antall felles innstilte prosjekter NO-EE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C1A-45D5-9FBC-5C5E0F8E720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C1A-45D5-9FBC-5C5E0F8E720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C1A-45D5-9FBC-5C5E0F8E720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C1A-45D5-9FBC-5C5E0F8E720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C1A-45D5-9FBC-5C5E0F8E720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C1A-45D5-9FBC-5C5E0F8E720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D-0C1A-45D5-9FBC-5C5E0F8E720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F-0C1A-45D5-9FBC-5C5E0F8E720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1-0C1A-45D5-9FBC-5C5E0F8E7202}"/>
              </c:ext>
            </c:extLst>
          </c:dPt>
          <c:cat>
            <c:strRef>
              <c:f>'Ark1'!$C$5:$C$20</c:f>
              <c:strCache>
                <c:ptCount val="16"/>
                <c:pt idx="0">
                  <c:v>INFRA </c:v>
                </c:pt>
                <c:pt idx="1">
                  <c:v>LEIT ADVMAT</c:v>
                </c:pt>
                <c:pt idx="2">
                  <c:v>LEIT BIOTECH</c:v>
                </c:pt>
                <c:pt idx="3">
                  <c:v>LEIT ICT</c:v>
                </c:pt>
                <c:pt idx="4">
                  <c:v>LEIT NMP</c:v>
                </c:pt>
                <c:pt idx="5">
                  <c:v>LEIT SPACE</c:v>
                </c:pt>
                <c:pt idx="6">
                  <c:v>ENERGY </c:v>
                </c:pt>
                <c:pt idx="7">
                  <c:v>ENV </c:v>
                </c:pt>
                <c:pt idx="8">
                  <c:v>FOOD </c:v>
                </c:pt>
                <c:pt idx="9">
                  <c:v>HEALTH </c:v>
                </c:pt>
                <c:pt idx="10">
                  <c:v>SECURITY </c:v>
                </c:pt>
                <c:pt idx="11">
                  <c:v>SOCIETY </c:v>
                </c:pt>
                <c:pt idx="12">
                  <c:v>TPT </c:v>
                </c:pt>
                <c:pt idx="13">
                  <c:v>CAREER </c:v>
                </c:pt>
                <c:pt idx="14">
                  <c:v>GENDEREQ </c:v>
                </c:pt>
                <c:pt idx="15">
                  <c:v>GOV </c:v>
                </c:pt>
              </c:strCache>
            </c:strRef>
          </c:cat>
          <c:val>
            <c:numRef>
              <c:f>'Ark1'!$D$5:$D$20</c:f>
              <c:numCache>
                <c:formatCode>General</c:formatCode>
                <c:ptCount val="16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6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C1A-45D5-9FBC-5C5E0F8E7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67872"/>
        <c:axId val="165169408"/>
      </c:barChart>
      <c:catAx>
        <c:axId val="16516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169408"/>
        <c:crosses val="autoZero"/>
        <c:auto val="1"/>
        <c:lblAlgn val="ctr"/>
        <c:lblOffset val="100"/>
        <c:noMultiLvlLbl val="0"/>
      </c:catAx>
      <c:valAx>
        <c:axId val="16516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16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[2017Oppdatering EØSCountry_stats.xlsx]Pivot fra Stig!Pivottabell1</c:name>
    <c:fmtId val="1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'Pivot fra Stig'!$B$5:$B$6</c:f>
              <c:strCache>
                <c:ptCount val="1"/>
                <c:pt idx="0">
                  <c:v>Estonia</c:v>
                </c:pt>
              </c:strCache>
            </c:strRef>
          </c:tx>
          <c:cat>
            <c:strRef>
              <c:f>'Pivot fra Stig'!$A$7:$A$20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'Pivot fra Stig'!$B$7:$B$20</c:f>
              <c:numCache>
                <c:formatCode>0.00</c:formatCode>
                <c:ptCount val="13"/>
                <c:pt idx="0">
                  <c:v>29</c:v>
                </c:pt>
                <c:pt idx="1">
                  <c:v>31</c:v>
                </c:pt>
                <c:pt idx="2">
                  <c:v>63</c:v>
                </c:pt>
                <c:pt idx="3">
                  <c:v>65</c:v>
                </c:pt>
                <c:pt idx="4">
                  <c:v>40</c:v>
                </c:pt>
                <c:pt idx="5">
                  <c:v>48</c:v>
                </c:pt>
                <c:pt idx="6">
                  <c:v>70</c:v>
                </c:pt>
                <c:pt idx="7">
                  <c:v>103</c:v>
                </c:pt>
                <c:pt idx="8">
                  <c:v>105</c:v>
                </c:pt>
                <c:pt idx="9">
                  <c:v>106</c:v>
                </c:pt>
                <c:pt idx="10">
                  <c:v>130</c:v>
                </c:pt>
                <c:pt idx="11">
                  <c:v>176</c:v>
                </c:pt>
                <c:pt idx="12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85-4847-871A-58F0AE1C2E2B}"/>
            </c:ext>
          </c:extLst>
        </c:ser>
        <c:ser>
          <c:idx val="1"/>
          <c:order val="1"/>
          <c:tx>
            <c:strRef>
              <c:f>'Pivot fra Stig'!$C$5:$C$6</c:f>
              <c:strCache>
                <c:ptCount val="1"/>
                <c:pt idx="0">
                  <c:v>Latvia</c:v>
                </c:pt>
              </c:strCache>
            </c:strRef>
          </c:tx>
          <c:cat>
            <c:strRef>
              <c:f>'Pivot fra Stig'!$A$7:$A$20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'Pivot fra Stig'!$C$7:$C$20</c:f>
              <c:numCache>
                <c:formatCode>0.00</c:formatCode>
                <c:ptCount val="13"/>
                <c:pt idx="0">
                  <c:v>7</c:v>
                </c:pt>
                <c:pt idx="1">
                  <c:v>11</c:v>
                </c:pt>
                <c:pt idx="2">
                  <c:v>11</c:v>
                </c:pt>
                <c:pt idx="3">
                  <c:v>17</c:v>
                </c:pt>
                <c:pt idx="4">
                  <c:v>12</c:v>
                </c:pt>
                <c:pt idx="5">
                  <c:v>14</c:v>
                </c:pt>
                <c:pt idx="6">
                  <c:v>21</c:v>
                </c:pt>
                <c:pt idx="7">
                  <c:v>34</c:v>
                </c:pt>
                <c:pt idx="8">
                  <c:v>23</c:v>
                </c:pt>
                <c:pt idx="9">
                  <c:v>35</c:v>
                </c:pt>
                <c:pt idx="10">
                  <c:v>42</c:v>
                </c:pt>
                <c:pt idx="11">
                  <c:v>54</c:v>
                </c:pt>
                <c:pt idx="12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85-4847-871A-58F0AE1C2E2B}"/>
            </c:ext>
          </c:extLst>
        </c:ser>
        <c:ser>
          <c:idx val="2"/>
          <c:order val="2"/>
          <c:tx>
            <c:strRef>
              <c:f>'Pivot fra Stig'!$D$5:$D$6</c:f>
              <c:strCache>
                <c:ptCount val="1"/>
                <c:pt idx="0">
                  <c:v>Lithuania</c:v>
                </c:pt>
              </c:strCache>
            </c:strRef>
          </c:tx>
          <c:cat>
            <c:strRef>
              <c:f>'Pivot fra Stig'!$A$7:$A$20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'Pivot fra Stig'!$D$7:$D$20</c:f>
              <c:numCache>
                <c:formatCode>0.00</c:formatCode>
                <c:ptCount val="13"/>
                <c:pt idx="0">
                  <c:v>18</c:v>
                </c:pt>
                <c:pt idx="1">
                  <c:v>30</c:v>
                </c:pt>
                <c:pt idx="2">
                  <c:v>29</c:v>
                </c:pt>
                <c:pt idx="3">
                  <c:v>43</c:v>
                </c:pt>
                <c:pt idx="4">
                  <c:v>33</c:v>
                </c:pt>
                <c:pt idx="5">
                  <c:v>40</c:v>
                </c:pt>
                <c:pt idx="6">
                  <c:v>47</c:v>
                </c:pt>
                <c:pt idx="7">
                  <c:v>61</c:v>
                </c:pt>
                <c:pt idx="8">
                  <c:v>68</c:v>
                </c:pt>
                <c:pt idx="9">
                  <c:v>50</c:v>
                </c:pt>
                <c:pt idx="10">
                  <c:v>65</c:v>
                </c:pt>
                <c:pt idx="11">
                  <c:v>114</c:v>
                </c:pt>
                <c:pt idx="12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85-4847-871A-58F0AE1C2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37760"/>
        <c:axId val="166039552"/>
      </c:lineChart>
      <c:catAx>
        <c:axId val="16603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039552"/>
        <c:crosses val="autoZero"/>
        <c:auto val="1"/>
        <c:lblAlgn val="ctr"/>
        <c:lblOffset val="100"/>
        <c:noMultiLvlLbl val="0"/>
      </c:catAx>
      <c:valAx>
        <c:axId val="1660395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66037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17A7-55EB-485A-9722-3A7DDD6A5192}" type="datetimeFigureOut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21.09.2017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3C8B-C6E5-4EDA-A58B-7F08BE9222A2}" type="slidenum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F795-02E0-4376-80B5-881456D0B2C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703263"/>
            <a:ext cx="4024312" cy="3019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543854" y="3947093"/>
            <a:ext cx="5517105" cy="52350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5421-E33B-4056-B233-0040095542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00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697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595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95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83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36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38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02E0F-3C5C-41AF-8625-2699751E956F}" type="slidenum">
              <a:rPr lang="nb-NO" altLang="nb-NO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nb-NO" altLang="nb-NO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4112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5" y="4715153"/>
            <a:ext cx="4988109" cy="4468711"/>
          </a:xfrm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28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6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78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78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1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21.09.2017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980728"/>
            <a:ext cx="1755652" cy="3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3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67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752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98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6194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19183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64553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9911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21.09.2017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5318"/>
            <a:ext cx="1758700" cy="3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2" r:id="rId5"/>
    <p:sldLayoutId id="2147483653" r:id="rId6"/>
    <p:sldLayoutId id="2147483656" r:id="rId7"/>
    <p:sldLayoutId id="2147483657" r:id="rId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ija@rcn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mailto:awh@rcn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Norwegian-Estonian Research </a:t>
            </a:r>
            <a:r>
              <a:rPr lang="en-GB" b="1" dirty="0" smtClean="0"/>
              <a:t>Cooperation</a:t>
            </a:r>
            <a:r>
              <a:rPr lang="nb-NO" dirty="0"/>
              <a:t/>
            </a:r>
            <a:br>
              <a:rPr lang="nb-NO" dirty="0"/>
            </a:br>
            <a:r>
              <a:rPr lang="en-GB" b="1" dirty="0" smtClean="0"/>
              <a:t>Views </a:t>
            </a:r>
            <a:r>
              <a:rPr lang="en-GB" b="1" dirty="0"/>
              <a:t>from </a:t>
            </a:r>
            <a:r>
              <a:rPr lang="en-GB" b="1" dirty="0" smtClean="0"/>
              <a:t>programme </a:t>
            </a:r>
            <a:r>
              <a:rPr lang="en-GB" b="1" dirty="0"/>
              <a:t>partner </a:t>
            </a:r>
            <a:r>
              <a:rPr lang="en-GB" b="1" dirty="0" smtClean="0"/>
              <a:t>perspective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Senior Adviser, Birgit Jacobsen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18108"/>
          <a:stretch/>
        </p:blipFill>
        <p:spPr>
          <a:xfrm>
            <a:off x="-1955" y="4340874"/>
            <a:ext cx="9144000" cy="29450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857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519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Participants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Grants</a:t>
            </a:r>
            <a:r>
              <a:rPr lang="nb-NO" dirty="0" smtClean="0"/>
              <a:t> in </a:t>
            </a:r>
            <a:r>
              <a:rPr lang="nb-NO" dirty="0" err="1" smtClean="0"/>
              <a:t>Estonia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2564904"/>
            <a:ext cx="8316912" cy="4032746"/>
          </a:xfrm>
        </p:spPr>
        <p:txBody>
          <a:bodyPr>
            <a:normAutofit/>
          </a:bodyPr>
          <a:lstStyle/>
          <a:p>
            <a:r>
              <a:rPr lang="nb-NO" dirty="0" err="1" smtClean="0"/>
              <a:t>Easy</a:t>
            </a:r>
            <a:r>
              <a:rPr lang="nb-NO" dirty="0" smtClean="0"/>
              <a:t> to </a:t>
            </a:r>
            <a:r>
              <a:rPr lang="nb-NO" dirty="0" err="1" smtClean="0"/>
              <a:t>apply</a:t>
            </a:r>
            <a:endParaRPr lang="nb-NO" dirty="0"/>
          </a:p>
          <a:p>
            <a:r>
              <a:rPr lang="nb-NO" dirty="0" err="1" smtClean="0"/>
              <a:t>Flexible</a:t>
            </a:r>
            <a:r>
              <a:rPr lang="nb-NO" dirty="0" smtClean="0"/>
              <a:t> and more </a:t>
            </a:r>
            <a:r>
              <a:rPr lang="nb-NO" dirty="0" err="1" smtClean="0"/>
              <a:t>freedom</a:t>
            </a:r>
            <a:endParaRPr lang="nb-NO" dirty="0"/>
          </a:p>
          <a:p>
            <a:r>
              <a:rPr lang="nb-NO" dirty="0" smtClean="0"/>
              <a:t>Little </a:t>
            </a:r>
            <a:r>
              <a:rPr lang="nb-NO" dirty="0" err="1" smtClean="0"/>
              <a:t>bureaucracy</a:t>
            </a:r>
            <a:endParaRPr lang="nb-NO" dirty="0" smtClean="0"/>
          </a:p>
          <a:p>
            <a:r>
              <a:rPr lang="nb-NO" dirty="0" err="1"/>
              <a:t>Respectful</a:t>
            </a:r>
            <a:r>
              <a:rPr lang="nb-NO" dirty="0"/>
              <a:t> and positive </a:t>
            </a:r>
            <a:r>
              <a:rPr lang="nb-NO" dirty="0" err="1"/>
              <a:t>atmosphere</a:t>
            </a:r>
            <a:endParaRPr lang="nb-NO" dirty="0"/>
          </a:p>
          <a:p>
            <a:r>
              <a:rPr lang="nb-NO" dirty="0"/>
              <a:t>Equal </a:t>
            </a:r>
            <a:r>
              <a:rPr lang="nb-NO" dirty="0" err="1" smtClean="0"/>
              <a:t>collaboration</a:t>
            </a:r>
            <a:endParaRPr lang="nb-NO" dirty="0" smtClean="0"/>
          </a:p>
          <a:p>
            <a:r>
              <a:rPr lang="nb-NO" dirty="0" err="1" smtClean="0"/>
              <a:t>Potential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580179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impressions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bilateral </a:t>
            </a:r>
            <a:br>
              <a:rPr lang="nb-NO" dirty="0" smtClean="0"/>
            </a:b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cooperation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2204864"/>
            <a:ext cx="8316912" cy="4392786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Partnerships</a:t>
            </a:r>
            <a:r>
              <a:rPr lang="nb-NO" sz="2800" dirty="0" smtClean="0"/>
              <a:t> and </a:t>
            </a:r>
            <a:r>
              <a:rPr lang="nb-NO" sz="2800" dirty="0" err="1" smtClean="0"/>
              <a:t>scientific</a:t>
            </a:r>
            <a:r>
              <a:rPr lang="nb-NO" sz="2800" dirty="0" smtClean="0"/>
              <a:t> </a:t>
            </a:r>
            <a:r>
              <a:rPr lang="nb-NO" sz="2800" dirty="0" err="1" smtClean="0"/>
              <a:t>quality</a:t>
            </a:r>
            <a:endParaRPr lang="nb-NO" sz="2800" dirty="0" smtClean="0"/>
          </a:p>
          <a:p>
            <a:r>
              <a:rPr lang="nb-NO" sz="2800" dirty="0" smtClean="0"/>
              <a:t>Goal </a:t>
            </a:r>
            <a:r>
              <a:rPr lang="nb-NO" sz="2800" dirty="0" err="1"/>
              <a:t>achievement</a:t>
            </a:r>
            <a:endParaRPr lang="nb-NO" sz="2800" dirty="0"/>
          </a:p>
          <a:p>
            <a:r>
              <a:rPr lang="nb-NO" sz="2800" dirty="0"/>
              <a:t>Knowledge-</a:t>
            </a:r>
            <a:r>
              <a:rPr lang="nb-NO" sz="2800" dirty="0" err="1"/>
              <a:t>sharing</a:t>
            </a:r>
            <a:endParaRPr lang="nb-NO" sz="2800" dirty="0"/>
          </a:p>
          <a:p>
            <a:r>
              <a:rPr lang="nb-NO" sz="2800" dirty="0" smtClean="0"/>
              <a:t>Stepping-</a:t>
            </a:r>
            <a:r>
              <a:rPr lang="nb-NO" sz="2800" dirty="0" err="1" smtClean="0"/>
              <a:t>stone</a:t>
            </a:r>
            <a:r>
              <a:rPr lang="nb-NO" sz="2800" dirty="0" smtClean="0"/>
              <a:t> </a:t>
            </a:r>
            <a:r>
              <a:rPr lang="nb-NO" sz="2800" dirty="0"/>
              <a:t>to </a:t>
            </a:r>
            <a:r>
              <a:rPr lang="nb-NO" sz="2800" dirty="0" err="1"/>
              <a:t>international</a:t>
            </a:r>
            <a:r>
              <a:rPr lang="nb-NO" sz="2800" dirty="0"/>
              <a:t> </a:t>
            </a:r>
            <a:r>
              <a:rPr lang="nb-NO" sz="2800" dirty="0" err="1" smtClean="0"/>
              <a:t>cooperation</a:t>
            </a:r>
            <a:endParaRPr lang="nb-NO" sz="2800" dirty="0"/>
          </a:p>
          <a:p>
            <a:r>
              <a:rPr lang="nb-NO" sz="2800" dirty="0"/>
              <a:t>«Chamber </a:t>
            </a:r>
            <a:r>
              <a:rPr lang="nb-NO" sz="2800" dirty="0" err="1"/>
              <a:t>music</a:t>
            </a:r>
            <a:r>
              <a:rPr lang="nb-NO" sz="2800" dirty="0"/>
              <a:t>» </a:t>
            </a:r>
            <a:r>
              <a:rPr lang="nb-NO" sz="2800" dirty="0" err="1"/>
              <a:t>preparing</a:t>
            </a:r>
            <a:r>
              <a:rPr lang="nb-NO" sz="2800" dirty="0"/>
              <a:t> for H2020s </a:t>
            </a:r>
            <a:r>
              <a:rPr lang="nb-NO" sz="2800" dirty="0" err="1" smtClean="0"/>
              <a:t>orchestra</a:t>
            </a:r>
            <a:endParaRPr lang="nb-NO" sz="2800" dirty="0"/>
          </a:p>
          <a:p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10505465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2" y="548680"/>
            <a:ext cx="3815656" cy="886419"/>
          </a:xfrm>
        </p:spPr>
        <p:txBody>
          <a:bodyPr>
            <a:noAutofit/>
          </a:bodyPr>
          <a:lstStyle/>
          <a:p>
            <a:r>
              <a:rPr lang="nb-NO" sz="2600" dirty="0" smtClean="0"/>
              <a:t>Mutual </a:t>
            </a:r>
            <a:r>
              <a:rPr lang="nb-NO" sz="2600" dirty="0" err="1" smtClean="0"/>
              <a:t>learning</a:t>
            </a:r>
            <a:r>
              <a:rPr lang="nb-NO" sz="2600" dirty="0" smtClean="0"/>
              <a:t> </a:t>
            </a:r>
            <a:r>
              <a:rPr lang="nb-NO" sz="2600" dirty="0" err="1" smtClean="0"/>
              <a:t>accross</a:t>
            </a:r>
            <a:r>
              <a:rPr lang="nb-NO" sz="2600" dirty="0" smtClean="0"/>
              <a:t> </a:t>
            </a:r>
            <a:r>
              <a:rPr lang="nb-NO" sz="2600" dirty="0" err="1" smtClean="0"/>
              <a:t>the</a:t>
            </a:r>
            <a:r>
              <a:rPr lang="nb-NO" sz="2600" dirty="0" smtClean="0"/>
              <a:t> borders</a:t>
            </a:r>
            <a:endParaRPr lang="nb-NO" sz="2600" dirty="0"/>
          </a:p>
        </p:txBody>
      </p:sp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1412776"/>
            <a:ext cx="5297909" cy="3531939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t="11208" r="20176" b="12899"/>
          <a:stretch/>
        </p:blipFill>
        <p:spPr bwMode="auto">
          <a:xfrm>
            <a:off x="4731342" y="548680"/>
            <a:ext cx="441265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2855" r="1621" b="24089"/>
          <a:stretch/>
        </p:blipFill>
        <p:spPr>
          <a:xfrm>
            <a:off x="729049" y="4581128"/>
            <a:ext cx="8414951" cy="21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3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5877272"/>
            <a:ext cx="8316912" cy="720378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Birgit Jacobsen </a:t>
            </a:r>
            <a:r>
              <a:rPr lang="nb-NO" dirty="0">
                <a:hlinkClick r:id="rId3"/>
              </a:rPr>
              <a:t>bija@rcn.no</a:t>
            </a:r>
            <a:endParaRPr lang="nb-NO" dirty="0"/>
          </a:p>
          <a:p>
            <a:r>
              <a:rPr lang="nb-NO" dirty="0" smtClean="0"/>
              <a:t>Aleksandra W. </a:t>
            </a:r>
            <a:r>
              <a:rPr lang="nb-NO" dirty="0"/>
              <a:t>Haugstad </a:t>
            </a:r>
            <a:r>
              <a:rPr lang="nb-NO" dirty="0" smtClean="0">
                <a:hlinkClick r:id="rId4"/>
              </a:rPr>
              <a:t>awh@rcn.no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120680" cy="38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338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434739" y="548680"/>
            <a:ext cx="8405110" cy="1061448"/>
            <a:chOff x="395536" y="2367552"/>
            <a:chExt cx="8405110" cy="1061448"/>
          </a:xfrm>
        </p:grpSpPr>
        <p:sp>
          <p:nvSpPr>
            <p:cNvPr id="5" name="TekstSylinder 4"/>
            <p:cNvSpPr txBox="1"/>
            <p:nvPr/>
          </p:nvSpPr>
          <p:spPr>
            <a:xfrm>
              <a:off x="792937" y="2715263"/>
              <a:ext cx="78835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altLang="nb-NO" sz="2600" dirty="0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The </a:t>
              </a:r>
              <a:r>
                <a:rPr lang="nb-NO" altLang="nb-NO" sz="2600" dirty="0" err="1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role</a:t>
              </a:r>
              <a:r>
                <a:rPr lang="nb-NO" altLang="nb-NO" sz="2600" dirty="0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  <a:r>
                <a:rPr lang="nb-NO" altLang="nb-NO" sz="2600" dirty="0" err="1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of</a:t>
              </a:r>
              <a:r>
                <a:rPr lang="nb-NO" altLang="nb-NO" sz="2600" dirty="0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  <a:r>
                <a:rPr lang="nb-NO" altLang="nb-NO" sz="2600" dirty="0" err="1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the</a:t>
              </a:r>
              <a:r>
                <a:rPr lang="nb-NO" altLang="nb-NO" sz="2600" dirty="0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 Research Council </a:t>
              </a:r>
              <a:r>
                <a:rPr lang="nb-NO" altLang="nb-NO" sz="2600" dirty="0" err="1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of</a:t>
              </a:r>
              <a:r>
                <a:rPr lang="nb-NO" altLang="nb-NO" sz="2600" dirty="0" smtClean="0">
                  <a:solidFill>
                    <a:prstClr val="black"/>
                  </a:solidFill>
                  <a:latin typeface="Verdana" charset="0"/>
                  <a:ea typeface="Verdana" charset="0"/>
                  <a:cs typeface="Verdana" charset="0"/>
                </a:rPr>
                <a:t> Norway</a:t>
              </a:r>
              <a:endParaRPr lang="nb-NO" sz="2600" dirty="0" smtClean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" name="Rektangel 5"/>
            <p:cNvSpPr/>
            <p:nvPr/>
          </p:nvSpPr>
          <p:spPr>
            <a:xfrm>
              <a:off x="611560" y="2583575"/>
              <a:ext cx="8189086" cy="845425"/>
            </a:xfrm>
            <a:prstGeom prst="rect">
              <a:avLst/>
            </a:prstGeom>
            <a:noFill/>
            <a:ln w="19050" cmpd="sng">
              <a:solidFill>
                <a:srgbClr val="00B0C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Rett linje 6"/>
            <p:cNvCxnSpPr/>
            <p:nvPr/>
          </p:nvCxnSpPr>
          <p:spPr>
            <a:xfrm flipH="1">
              <a:off x="611560" y="2367552"/>
              <a:ext cx="446" cy="216023"/>
            </a:xfrm>
            <a:prstGeom prst="line">
              <a:avLst/>
            </a:prstGeom>
            <a:ln w="19050" cmpd="sng">
              <a:solidFill>
                <a:srgbClr val="00B0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/>
            <p:cNvCxnSpPr/>
            <p:nvPr/>
          </p:nvCxnSpPr>
          <p:spPr>
            <a:xfrm rot="16200000">
              <a:off x="611560" y="2367552"/>
              <a:ext cx="0" cy="432048"/>
            </a:xfrm>
            <a:prstGeom prst="line">
              <a:avLst/>
            </a:prstGeom>
            <a:ln w="19050" cmpd="sng">
              <a:solidFill>
                <a:srgbClr val="00B0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Sylinder 1"/>
          <p:cNvSpPr txBox="1"/>
          <p:nvPr/>
        </p:nvSpPr>
        <p:spPr>
          <a:xfrm>
            <a:off x="866787" y="1628800"/>
            <a:ext cx="7881677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Bef>
                <a:spcPct val="55000"/>
              </a:spcBef>
              <a:spcAft>
                <a:spcPct val="0"/>
              </a:spcAft>
              <a:buClr>
                <a:srgbClr val="00B4D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Adviser to the government </a:t>
            </a:r>
          </a:p>
          <a:p>
            <a:pPr fontAlgn="b">
              <a:spcBef>
                <a:spcPct val="55000"/>
              </a:spcBef>
              <a:spcAft>
                <a:spcPct val="0"/>
              </a:spcAft>
              <a:buClr>
                <a:srgbClr val="00B4D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Research funding</a:t>
            </a:r>
          </a:p>
          <a:p>
            <a:pPr fontAlgn="b">
              <a:spcBef>
                <a:spcPct val="55000"/>
              </a:spcBef>
              <a:spcAft>
                <a:spcPct val="0"/>
              </a:spcAft>
              <a:buClr>
                <a:srgbClr val="00B4D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Networking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and dissemination</a:t>
            </a:r>
          </a:p>
          <a:p>
            <a:pPr fontAlgn="b">
              <a:spcBef>
                <a:spcPct val="55000"/>
              </a:spcBef>
              <a:spcAft>
                <a:spcPct val="0"/>
              </a:spcAft>
              <a:buClr>
                <a:srgbClr val="00B4D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Internationalization </a:t>
            </a:r>
            <a:endParaRPr lang="nb-NO" sz="2400" dirty="0">
              <a:solidFill>
                <a:srgbClr val="000000"/>
              </a:solidFill>
              <a:latin typeface="Verdana" pitchFamily="34" charset="0"/>
            </a:endParaRPr>
          </a:p>
          <a:p>
            <a:endParaRPr lang="en-GB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18108"/>
          <a:stretch/>
        </p:blipFill>
        <p:spPr>
          <a:xfrm>
            <a:off x="0" y="3912918"/>
            <a:ext cx="9144000" cy="29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30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73"/>
            <a:ext cx="9144000" cy="6408712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0" y="476672"/>
            <a:ext cx="9144000" cy="6408713"/>
          </a:xfrm>
          <a:prstGeom prst="rect">
            <a:avLst/>
          </a:prstGeom>
          <a:solidFill>
            <a:schemeClr val="accent6">
              <a:lumMod val="40000"/>
              <a:lumOff val="60000"/>
              <a:alpha val="63000"/>
            </a:schemeClr>
          </a:solidFill>
          <a:ln>
            <a:noFill/>
          </a:ln>
          <a:effectLst>
            <a:outerShdw blurRad="50800" dist="50800" dir="5400000" algn="ctr" rotWithShape="0">
              <a:schemeClr val="bg2">
                <a:lumMod val="20000"/>
                <a:lumOff val="8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/>
          <a:stretch/>
        </p:blipFill>
        <p:spPr>
          <a:xfrm>
            <a:off x="127330" y="2266319"/>
            <a:ext cx="8837158" cy="3579165"/>
          </a:xfrm>
          <a:prstGeom prst="rect">
            <a:avLst/>
          </a:prstGeom>
        </p:spPr>
      </p:pic>
      <p:sp>
        <p:nvSpPr>
          <p:cNvPr id="29714" name="Text Box 9"/>
          <p:cNvSpPr txBox="1">
            <a:spLocks noChangeArrowheads="1"/>
          </p:cNvSpPr>
          <p:nvPr/>
        </p:nvSpPr>
        <p:spPr bwMode="auto">
          <a:xfrm>
            <a:off x="1174515" y="4623760"/>
            <a:ext cx="4169386" cy="281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>
            <a:lvl1pPr eaLnBrk="0" fontAlgn="b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sz="1600" dirty="0" smtClean="0">
                <a:solidFill>
                  <a:srgbClr val="000000"/>
                </a:solidFill>
              </a:rPr>
              <a:t>Other</a:t>
            </a:r>
            <a:r>
              <a:rPr lang="nb-NO" altLang="nb-NO" sz="1600" dirty="0">
                <a:solidFill>
                  <a:srgbClr val="000000"/>
                </a:solidFill>
              </a:rPr>
              <a:t> </a:t>
            </a:r>
            <a:r>
              <a:rPr lang="nb-NO" altLang="nb-NO" sz="1600" dirty="0" smtClean="0">
                <a:solidFill>
                  <a:srgbClr val="000000"/>
                </a:solidFill>
              </a:rPr>
              <a:t>Ministries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174515" y="3057268"/>
            <a:ext cx="5760639" cy="281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>
            <a:lvl1pPr eaLnBrk="0" fontAlgn="b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en-US" altLang="nb-NO" sz="1600" dirty="0" smtClean="0">
                <a:solidFill>
                  <a:srgbClr val="000000"/>
                </a:solidFill>
              </a:rPr>
              <a:t>Ministry of Education and Research</a:t>
            </a:r>
            <a:endParaRPr lang="nb-NO" altLang="nb-NO" sz="1600" dirty="0" smtClean="0">
              <a:solidFill>
                <a:srgbClr val="000000"/>
              </a:solidFill>
            </a:endParaRPr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1102506" y="3794542"/>
            <a:ext cx="4934304" cy="40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fontAlgn="b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b="1" dirty="0" smtClean="0">
                <a:solidFill>
                  <a:srgbClr val="000000"/>
                </a:solidFill>
              </a:rPr>
              <a:t>The Research Council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792937" y="1016078"/>
            <a:ext cx="7883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26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Public </a:t>
            </a:r>
            <a:r>
              <a:rPr lang="nb-NO" altLang="nb-NO" sz="26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support for </a:t>
            </a:r>
            <a:r>
              <a:rPr lang="nb-NO" altLang="nb-NO" sz="2600" dirty="0" err="1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research</a:t>
            </a:r>
            <a:endParaRPr lang="nb-NO" sz="2600" dirty="0" smtClean="0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11560" y="884390"/>
            <a:ext cx="8189086" cy="845425"/>
          </a:xfrm>
          <a:prstGeom prst="rect">
            <a:avLst/>
          </a:prstGeom>
          <a:noFill/>
          <a:ln w="19050" cmpd="sng">
            <a:solidFill>
              <a:srgbClr val="00B0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18" name="Rett linje 17"/>
          <p:cNvCxnSpPr/>
          <p:nvPr/>
        </p:nvCxnSpPr>
        <p:spPr>
          <a:xfrm flipH="1">
            <a:off x="611560" y="668367"/>
            <a:ext cx="446" cy="216023"/>
          </a:xfrm>
          <a:prstGeom prst="line">
            <a:avLst/>
          </a:prstGeom>
          <a:ln w="19050" cmpd="sng">
            <a:solidFill>
              <a:srgbClr val="00B0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 rot="16200000">
            <a:off x="611560" y="668367"/>
            <a:ext cx="0" cy="432048"/>
          </a:xfrm>
          <a:prstGeom prst="line">
            <a:avLst/>
          </a:prstGeom>
          <a:ln w="19050" cmpd="sng">
            <a:solidFill>
              <a:srgbClr val="00B0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634" y="2661756"/>
            <a:ext cx="555064" cy="5550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634" y="4067379"/>
            <a:ext cx="555064" cy="55506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286" y="5237405"/>
            <a:ext cx="511412" cy="511412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" y="2927852"/>
            <a:ext cx="573156" cy="573156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" y="3649689"/>
            <a:ext cx="573156" cy="573156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" y="4401767"/>
            <a:ext cx="573156" cy="573156"/>
          </a:xfrm>
          <a:prstGeom prst="rect">
            <a:avLst/>
          </a:prstGeom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652466" y="5216247"/>
            <a:ext cx="2023990" cy="5659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fontAlgn="b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sz="1600" dirty="0" smtClean="0">
                <a:solidFill>
                  <a:prstClr val="white"/>
                </a:solidFill>
              </a:rPr>
              <a:t>Industry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652466" y="3794542"/>
            <a:ext cx="2023990" cy="1180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fontAlgn="b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sz="1600" dirty="0" smtClean="0">
                <a:solidFill>
                  <a:srgbClr val="FFFFFF"/>
                </a:solidFill>
              </a:rPr>
              <a:t>Research </a:t>
            </a:r>
            <a:br>
              <a:rPr lang="nb-NO" altLang="nb-NO" sz="1600" dirty="0" smtClean="0">
                <a:solidFill>
                  <a:srgbClr val="FFFFFF"/>
                </a:solidFill>
              </a:rPr>
            </a:br>
            <a:r>
              <a:rPr lang="nb-NO" altLang="nb-NO" sz="1600" dirty="0" smtClean="0">
                <a:solidFill>
                  <a:srgbClr val="FFFFFF"/>
                </a:solidFill>
              </a:rPr>
              <a:t>performing </a:t>
            </a:r>
          </a:p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sz="1600" dirty="0">
                <a:solidFill>
                  <a:srgbClr val="FFFFFF"/>
                </a:solidFill>
              </a:rPr>
              <a:t>o</a:t>
            </a:r>
            <a:r>
              <a:rPr lang="nb-NO" altLang="nb-NO" sz="1600" dirty="0" smtClean="0">
                <a:solidFill>
                  <a:srgbClr val="FFFFFF"/>
                </a:solidFill>
              </a:rPr>
              <a:t>rganizations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652466" y="2290795"/>
            <a:ext cx="2023990" cy="1402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fontAlgn="b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5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sz="1600" dirty="0" smtClean="0">
                <a:solidFill>
                  <a:prstClr val="white"/>
                </a:solidFill>
              </a:rPr>
              <a:t>Higher</a:t>
            </a:r>
          </a:p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sz="1600" dirty="0" smtClean="0">
                <a:solidFill>
                  <a:prstClr val="white"/>
                </a:solidFill>
              </a:rPr>
              <a:t>education</a:t>
            </a:r>
          </a:p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nb-NO" altLang="nb-NO" sz="1600" dirty="0" smtClean="0">
                <a:solidFill>
                  <a:prstClr val="white"/>
                </a:solidFill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1201837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0" t="18294" r="3628" b="14047"/>
          <a:stretch/>
        </p:blipFill>
        <p:spPr bwMode="auto">
          <a:xfrm>
            <a:off x="2607276" y="764704"/>
            <a:ext cx="6146371" cy="56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857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6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awh\AppData\Local\Microsoft\Windows\Temporary Internet Files\Content.Outlook\LFTXO3MF\rent kart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8" t="31790" r="29475" b="1"/>
          <a:stretch/>
        </p:blipFill>
        <p:spPr bwMode="auto">
          <a:xfrm>
            <a:off x="5097294" y="989625"/>
            <a:ext cx="3875765" cy="53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164288" y="25352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75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812360" y="11874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13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861507" y="15567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11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588224" y="29876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23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8008888" y="37390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C00000"/>
                </a:solidFill>
              </a:rPr>
              <a:t>23</a:t>
            </a:r>
            <a:endParaRPr lang="nb-NO" sz="2000" b="1" dirty="0">
              <a:solidFill>
                <a:srgbClr val="C00000"/>
              </a:solidFill>
            </a:endParaRP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4"/>
            <a:ext cx="5364906" cy="48246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nb-NO" b="1" dirty="0"/>
          </a:p>
          <a:p>
            <a:pPr marL="0" indent="0">
              <a:buNone/>
              <a:defRPr/>
            </a:pPr>
            <a:r>
              <a:rPr lang="nb-NO" b="1" dirty="0" smtClean="0"/>
              <a:t>2012-2017: EUR 130 </a:t>
            </a:r>
            <a:r>
              <a:rPr lang="nb-NO" b="1" dirty="0" err="1"/>
              <a:t>mill</a:t>
            </a:r>
            <a:r>
              <a:rPr lang="en-GB" b="1" dirty="0"/>
              <a:t> </a:t>
            </a:r>
            <a:endParaRPr lang="nb-NO" b="1" dirty="0"/>
          </a:p>
          <a:p>
            <a:pPr marL="0" indent="0">
              <a:buNone/>
              <a:defRPr/>
            </a:pPr>
            <a:endParaRPr lang="nb-NO" sz="2400" b="1" dirty="0" smtClean="0"/>
          </a:p>
          <a:p>
            <a:pPr marL="0" indent="0">
              <a:buNone/>
              <a:defRPr/>
            </a:pPr>
            <a:r>
              <a:rPr lang="nb-NO" sz="2300" b="1" dirty="0" err="1" smtClean="0"/>
              <a:t>Ongoing</a:t>
            </a:r>
            <a:r>
              <a:rPr lang="nb-NO" sz="2300" b="1" dirty="0" smtClean="0"/>
              <a:t> programs:</a:t>
            </a:r>
            <a:br>
              <a:rPr lang="nb-NO" sz="2300" b="1" dirty="0" smtClean="0"/>
            </a:br>
            <a:r>
              <a:rPr lang="nb-NO" sz="2300" dirty="0" smtClean="0"/>
              <a:t>Latvia -  Norway</a:t>
            </a:r>
          </a:p>
          <a:p>
            <a:pPr marL="0" indent="0">
              <a:buNone/>
              <a:defRPr/>
            </a:pPr>
            <a:r>
              <a:rPr lang="nb-NO" sz="2300" dirty="0" err="1" smtClean="0"/>
              <a:t>Estonia</a:t>
            </a:r>
            <a:r>
              <a:rPr lang="nb-NO" sz="2300" dirty="0" smtClean="0"/>
              <a:t> - </a:t>
            </a:r>
            <a:r>
              <a:rPr lang="nb-NO" sz="2300" dirty="0"/>
              <a:t>Norway</a:t>
            </a:r>
          </a:p>
          <a:p>
            <a:pPr marL="0" indent="0">
              <a:buNone/>
              <a:defRPr/>
            </a:pPr>
            <a:r>
              <a:rPr lang="nb-NO" sz="2300" dirty="0" err="1" smtClean="0"/>
              <a:t>Poland</a:t>
            </a:r>
            <a:r>
              <a:rPr lang="nb-NO" sz="2300" dirty="0" smtClean="0"/>
              <a:t> - </a:t>
            </a:r>
            <a:r>
              <a:rPr lang="nb-NO" sz="2300" dirty="0"/>
              <a:t>Norway</a:t>
            </a:r>
          </a:p>
          <a:p>
            <a:pPr marL="0" indent="0">
              <a:buNone/>
              <a:defRPr/>
            </a:pPr>
            <a:r>
              <a:rPr lang="nb-NO" sz="2300" dirty="0" err="1" smtClean="0"/>
              <a:t>Czech</a:t>
            </a:r>
            <a:r>
              <a:rPr lang="nb-NO" sz="2300" dirty="0" smtClean="0"/>
              <a:t> Republic- Norway</a:t>
            </a:r>
          </a:p>
          <a:p>
            <a:pPr marL="0" indent="0">
              <a:buNone/>
              <a:defRPr/>
            </a:pPr>
            <a:r>
              <a:rPr lang="nb-NO" sz="2300" dirty="0" smtClean="0"/>
              <a:t>Romania-Norway/</a:t>
            </a:r>
            <a:r>
              <a:rPr lang="nb-NO" sz="2300" dirty="0" err="1" smtClean="0"/>
              <a:t>Iceland</a:t>
            </a:r>
            <a:endParaRPr lang="nb-NO" sz="2300" dirty="0"/>
          </a:p>
          <a:p>
            <a:pPr marL="0" indent="0">
              <a:buNone/>
              <a:defRPr/>
            </a:pPr>
            <a:endParaRPr lang="nb-NO" sz="2300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b-NO" dirty="0" smtClean="0"/>
              <a:t>EEA and Norway </a:t>
            </a:r>
            <a:r>
              <a:rPr lang="nb-NO" dirty="0" err="1" smtClean="0"/>
              <a:t>Grants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for bilateral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cooperation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865611"/>
            <a:ext cx="2857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26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 </a:t>
            </a:r>
            <a:r>
              <a:rPr lang="nb-NO" dirty="0" err="1" smtClean="0"/>
              <a:t>presentation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708722" cy="47529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Estonian</a:t>
            </a:r>
            <a:r>
              <a:rPr lang="nb-NO" dirty="0" smtClean="0"/>
              <a:t>-Norwegian 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partners</a:t>
            </a:r>
            <a:br>
              <a:rPr lang="nb-NO" dirty="0" smtClean="0"/>
            </a:b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Horizon</a:t>
            </a:r>
            <a:r>
              <a:rPr lang="nb-NO" dirty="0" smtClean="0"/>
              <a:t> 2020 and </a:t>
            </a:r>
            <a:r>
              <a:rPr lang="nb-NO" dirty="0" err="1" smtClean="0"/>
              <a:t>results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together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- </a:t>
            </a:r>
            <a:r>
              <a:rPr lang="nb-NO" dirty="0" err="1" smtClean="0"/>
              <a:t>impressions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50" y="2708920"/>
            <a:ext cx="5184578" cy="3888432"/>
          </a:xfrm>
        </p:spPr>
      </p:pic>
    </p:spTree>
    <p:extLst>
      <p:ext uri="{BB962C8B-B14F-4D97-AF65-F5344CB8AC3E}">
        <p14:creationId xmlns:p14="http://schemas.microsoft.com/office/powerpoint/2010/main" val="4521946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partners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of </a:t>
            </a:r>
            <a:r>
              <a:rPr lang="en-US" dirty="0" smtClean="0"/>
              <a:t>Bergen</a:t>
            </a:r>
          </a:p>
          <a:p>
            <a:r>
              <a:rPr lang="en-US" dirty="0"/>
              <a:t>University of </a:t>
            </a:r>
            <a:r>
              <a:rPr lang="en-US" dirty="0" smtClean="0"/>
              <a:t>Stavanger</a:t>
            </a:r>
          </a:p>
          <a:p>
            <a:r>
              <a:rPr lang="en-US" dirty="0"/>
              <a:t>University of </a:t>
            </a:r>
            <a:r>
              <a:rPr lang="en-US" dirty="0" err="1" smtClean="0"/>
              <a:t>Tromsø</a:t>
            </a:r>
            <a:endParaRPr lang="en-US" dirty="0" smtClean="0"/>
          </a:p>
          <a:p>
            <a:r>
              <a:rPr lang="en-US" dirty="0"/>
              <a:t>University of </a:t>
            </a:r>
            <a:r>
              <a:rPr lang="en-US" dirty="0" smtClean="0"/>
              <a:t>Oslo</a:t>
            </a:r>
          </a:p>
          <a:p>
            <a:r>
              <a:rPr lang="en-US" dirty="0" smtClean="0"/>
              <a:t>University </a:t>
            </a:r>
            <a:r>
              <a:rPr lang="en-US" dirty="0"/>
              <a:t>Centre in Svalbard </a:t>
            </a:r>
          </a:p>
          <a:p>
            <a:r>
              <a:rPr lang="en-US" dirty="0" smtClean="0"/>
              <a:t>Norwegian </a:t>
            </a:r>
            <a:r>
              <a:rPr lang="en-US" dirty="0"/>
              <a:t>Forest and Landscape Institute </a:t>
            </a:r>
            <a:endParaRPr lang="en-US" dirty="0" smtClean="0"/>
          </a:p>
          <a:p>
            <a:r>
              <a:rPr lang="en-US" dirty="0"/>
              <a:t>Norwegian University of Life Sciences </a:t>
            </a:r>
            <a:endParaRPr lang="en-US" dirty="0" smtClean="0"/>
          </a:p>
          <a:p>
            <a:r>
              <a:rPr lang="en-US" dirty="0" err="1"/>
              <a:t>Hedmark</a:t>
            </a:r>
            <a:r>
              <a:rPr lang="en-US" dirty="0"/>
              <a:t> University College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Tallinn</a:t>
            </a:r>
          </a:p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Tartu</a:t>
            </a:r>
          </a:p>
          <a:p>
            <a:r>
              <a:rPr lang="nb-NO" dirty="0" smtClean="0"/>
              <a:t>Tallinn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smtClean="0"/>
              <a:t>Technology</a:t>
            </a:r>
          </a:p>
          <a:p>
            <a:r>
              <a:rPr lang="en-US" dirty="0" smtClean="0"/>
              <a:t>Estonia </a:t>
            </a:r>
            <a:r>
              <a:rPr lang="en-US" dirty="0"/>
              <a:t>University of Life Sciences</a:t>
            </a:r>
            <a:endParaRPr lang="nb-NO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56" t="5034" r="72406" b="71299"/>
          <a:stretch/>
        </p:blipFill>
        <p:spPr bwMode="auto">
          <a:xfrm>
            <a:off x="8028384" y="620688"/>
            <a:ext cx="856283" cy="8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9" t="35078" r="72896" b="39152"/>
          <a:stretch/>
        </p:blipFill>
        <p:spPr bwMode="auto">
          <a:xfrm>
            <a:off x="6876256" y="583669"/>
            <a:ext cx="834399" cy="9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717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Horisont 2020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1911933"/>
              </p:ext>
            </p:extLst>
          </p:nvPr>
        </p:nvGraphicFramePr>
        <p:xfrm>
          <a:off x="395536" y="1700808"/>
          <a:ext cx="8316912" cy="4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5868144" y="6381328"/>
            <a:ext cx="2854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i="1" dirty="0"/>
              <a:t>E-corda </a:t>
            </a:r>
            <a:r>
              <a:rPr lang="nb-NO" sz="1600" i="1" dirty="0" err="1" smtClean="0"/>
              <a:t>figures</a:t>
            </a:r>
            <a:r>
              <a:rPr lang="nb-NO" sz="1600" i="1" dirty="0"/>
              <a:t> (by </a:t>
            </a:r>
            <a:r>
              <a:rPr lang="nb-NO" sz="1600" i="1" dirty="0" err="1"/>
              <a:t>March</a:t>
            </a:r>
            <a:r>
              <a:rPr lang="nb-NO" sz="1600" i="1" dirty="0"/>
              <a:t> 2017)</a:t>
            </a:r>
          </a:p>
        </p:txBody>
      </p:sp>
    </p:spTree>
    <p:extLst>
      <p:ext uri="{BB962C8B-B14F-4D97-AF65-F5344CB8AC3E}">
        <p14:creationId xmlns:p14="http://schemas.microsoft.com/office/powerpoint/2010/main" val="18631658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Joint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publications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8080537"/>
              </p:ext>
            </p:extLst>
          </p:nvPr>
        </p:nvGraphicFramePr>
        <p:xfrm>
          <a:off x="503238" y="1836738"/>
          <a:ext cx="8316912" cy="4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7956376" y="6360179"/>
            <a:ext cx="758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 err="1"/>
              <a:t>Scopus</a:t>
            </a:r>
            <a:endParaRPr lang="nb-NO" sz="1600" i="1" dirty="0"/>
          </a:p>
        </p:txBody>
      </p:sp>
    </p:spTree>
    <p:extLst>
      <p:ext uri="{BB962C8B-B14F-4D97-AF65-F5344CB8AC3E}">
        <p14:creationId xmlns:p14="http://schemas.microsoft.com/office/powerpoint/2010/main" val="18849196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288 - Engels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D288 - Engelsk</Template>
  <TotalTime>1971</TotalTime>
  <Words>207</Words>
  <Application>Microsoft Office PowerPoint</Application>
  <PresentationFormat>Ekraaniseanss 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D288 - Engelsk</vt:lpstr>
      <vt:lpstr>Norwegian-Estonian Research Cooperation Views from programme partner perspective</vt:lpstr>
      <vt:lpstr>PowerPointi esitlus</vt:lpstr>
      <vt:lpstr>PowerPointi esitlus</vt:lpstr>
      <vt:lpstr>PowerPointi esitlus</vt:lpstr>
      <vt:lpstr>EEA and Norway Grants  for bilateral research  cooperation </vt:lpstr>
      <vt:lpstr>My presentation</vt:lpstr>
      <vt:lpstr>The partners</vt:lpstr>
      <vt:lpstr>Horisont 2020</vt:lpstr>
      <vt:lpstr>Joint international publications</vt:lpstr>
      <vt:lpstr>Participants about the Grants in Estonia</vt:lpstr>
      <vt:lpstr>Our impressions from the bilateral  research cooperation</vt:lpstr>
      <vt:lpstr>Mutual learning accross the borders</vt:lpstr>
      <vt:lpstr> Thank you for your attention!</vt:lpstr>
    </vt:vector>
  </TitlesOfParts>
  <Company>Norges forskningsråd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Aleksandra Witczak Haugstad</dc:creator>
  <cp:lastModifiedBy>Pille Pikker</cp:lastModifiedBy>
  <cp:revision>199</cp:revision>
  <cp:lastPrinted>2017-09-20T12:54:47Z</cp:lastPrinted>
  <dcterms:created xsi:type="dcterms:W3CDTF">2017-09-12T08:20:42Z</dcterms:created>
  <dcterms:modified xsi:type="dcterms:W3CDTF">2017-09-21T07:18:32Z</dcterms:modified>
</cp:coreProperties>
</file>