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7" r:id="rId1"/>
    <p:sldMasterId id="2147483846" r:id="rId2"/>
    <p:sldMasterId id="2147483878" r:id="rId3"/>
    <p:sldMasterId id="2147483896" r:id="rId4"/>
    <p:sldMasterId id="2147483848" r:id="rId5"/>
  </p:sldMasterIdLst>
  <p:notesMasterIdLst>
    <p:notesMasterId r:id="rId13"/>
  </p:notesMasterIdLst>
  <p:handoutMasterIdLst>
    <p:handoutMasterId r:id="rId14"/>
  </p:handoutMasterIdLst>
  <p:sldIdLst>
    <p:sldId id="305" r:id="rId6"/>
    <p:sldId id="398" r:id="rId7"/>
    <p:sldId id="512" r:id="rId8"/>
    <p:sldId id="514" r:id="rId9"/>
    <p:sldId id="511" r:id="rId10"/>
    <p:sldId id="470" r:id="rId11"/>
    <p:sldId id="513" r:id="rId12"/>
  </p:sldIdLst>
  <p:sldSz cx="9144000" cy="6858000" type="screen4x3"/>
  <p:notesSz cx="6888163" cy="96234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mage" initials="I" lastIdx="69" clrIdx="0"/>
  <p:cmAuthor id="1" name="helina.puusepp" initials="h" lastIdx="3" clrIdx="1"/>
  <p:cmAuthor id="2" name="Terje Tampere" initials="TT" lastIdx="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0044"/>
    <a:srgbClr val="C8005F"/>
    <a:srgbClr val="E8E8E9"/>
    <a:srgbClr val="969595"/>
    <a:srgbClr val="FF0066"/>
    <a:srgbClr val="A7004E"/>
    <a:srgbClr val="940143"/>
    <a:srgbClr val="930042"/>
    <a:srgbClr val="0033CC"/>
    <a:srgbClr val="CF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84" autoAdjust="0"/>
    <p:restoredTop sz="99061" autoAdjust="0"/>
  </p:normalViewPr>
  <p:slideViewPr>
    <p:cSldViewPr>
      <p:cViewPr varScale="1">
        <p:scale>
          <a:sx n="73" d="100"/>
          <a:sy n="73" d="100"/>
        </p:scale>
        <p:origin x="111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defTabSz="942975">
              <a:spcBef>
                <a:spcPct val="20000"/>
              </a:spcBef>
              <a:defRPr sz="1200" i="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663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>
              <a:spcBef>
                <a:spcPct val="20000"/>
              </a:spcBef>
              <a:defRPr sz="1200" i="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2413"/>
            <a:ext cx="298450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defTabSz="942975">
              <a:spcBef>
                <a:spcPct val="20000"/>
              </a:spcBef>
              <a:defRPr sz="1200" i="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663" y="9142413"/>
            <a:ext cx="298450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>
              <a:spcBef>
                <a:spcPct val="20000"/>
              </a:spcBef>
              <a:defRPr sz="1200" i="0">
                <a:cs typeface="+mn-cs"/>
              </a:defRPr>
            </a:lvl1pPr>
          </a:lstStyle>
          <a:p>
            <a:pPr>
              <a:defRPr/>
            </a:pPr>
            <a:fld id="{0E8D4C2D-54EA-4167-B66F-B9FE083A12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7733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572000"/>
            <a:ext cx="5029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144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56C2C03D-AA2E-4DF8-8ADF-E155A07F34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8565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t-EE" noProof="0" dirty="0" err="1" smtClean="0"/>
              <a:t>Click</a:t>
            </a:r>
            <a:r>
              <a:rPr lang="et-EE" noProof="0" dirty="0" smtClean="0"/>
              <a:t> </a:t>
            </a:r>
            <a:r>
              <a:rPr lang="et-EE" noProof="0" dirty="0" err="1" smtClean="0"/>
              <a:t>to</a:t>
            </a:r>
            <a:r>
              <a:rPr lang="et-EE" noProof="0" dirty="0" smtClean="0"/>
              <a:t> </a:t>
            </a:r>
            <a:r>
              <a:rPr lang="et-EE" noProof="0" dirty="0" err="1" smtClean="0"/>
              <a:t>edit</a:t>
            </a:r>
            <a:r>
              <a:rPr lang="et-EE" noProof="0" dirty="0" smtClean="0"/>
              <a:t> </a:t>
            </a:r>
            <a:r>
              <a:rPr lang="et-EE" noProof="0" dirty="0" err="1" smtClean="0"/>
              <a:t>Master</a:t>
            </a:r>
            <a:r>
              <a:rPr lang="et-EE" noProof="0" dirty="0" smtClean="0"/>
              <a:t> </a:t>
            </a:r>
            <a:r>
              <a:rPr lang="et-EE" noProof="0" dirty="0" err="1" smtClean="0"/>
              <a:t>title</a:t>
            </a:r>
            <a:r>
              <a:rPr lang="et-EE" noProof="0" dirty="0" smtClean="0"/>
              <a:t> </a:t>
            </a:r>
            <a:r>
              <a:rPr lang="et-EE" noProof="0" dirty="0" err="1" smtClean="0"/>
              <a:t>style</a:t>
            </a:r>
            <a:endParaRPr lang="et-EE" noProof="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t-E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noProof="0" dirty="0" err="1" smtClean="0"/>
              <a:t>Click</a:t>
            </a:r>
            <a:r>
              <a:rPr lang="et-EE" noProof="0" dirty="0" smtClean="0"/>
              <a:t> </a:t>
            </a:r>
            <a:r>
              <a:rPr lang="et-EE" noProof="0" dirty="0" err="1" smtClean="0"/>
              <a:t>to</a:t>
            </a:r>
            <a:r>
              <a:rPr lang="et-EE" noProof="0" dirty="0" smtClean="0"/>
              <a:t> </a:t>
            </a:r>
            <a:r>
              <a:rPr lang="et-EE" noProof="0" dirty="0" err="1" smtClean="0"/>
              <a:t>edit</a:t>
            </a:r>
            <a:r>
              <a:rPr lang="et-EE" noProof="0" dirty="0" smtClean="0"/>
              <a:t> </a:t>
            </a:r>
            <a:r>
              <a:rPr lang="et-EE" noProof="0" dirty="0" err="1" smtClean="0"/>
              <a:t>Master</a:t>
            </a:r>
            <a:r>
              <a:rPr lang="et-EE" noProof="0" dirty="0" smtClean="0"/>
              <a:t> </a:t>
            </a:r>
            <a:r>
              <a:rPr lang="et-EE" noProof="0" dirty="0" err="1" smtClean="0"/>
              <a:t>text</a:t>
            </a:r>
            <a:r>
              <a:rPr lang="et-EE" noProof="0" dirty="0" smtClean="0"/>
              <a:t> </a:t>
            </a:r>
            <a:r>
              <a:rPr lang="et-EE" noProof="0" dirty="0" err="1" smtClean="0"/>
              <a:t>styles</a:t>
            </a:r>
            <a:endParaRPr lang="et-EE" noProof="0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126FD-590D-4113-B27D-FFCA82D0AC7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5278E-9F21-4C52-A7FE-614678B52AC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4000" y="428625"/>
            <a:ext cx="1708150" cy="5819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6375" y="428625"/>
            <a:ext cx="4975225" cy="5819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DC1DD-97E7-4A9C-943E-98B17A795F9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tiite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4414" y="2357430"/>
            <a:ext cx="7243786" cy="2214578"/>
          </a:xfrm>
          <a:prstGeom prst="rect">
            <a:avLst/>
          </a:prstGeom>
        </p:spPr>
        <p:txBody>
          <a:bodyPr anchor="ctr" anchorCtr="0"/>
          <a:lstStyle>
            <a:lvl1pPr algn="l">
              <a:defRPr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4786322"/>
            <a:ext cx="7143800" cy="121444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anchorCtr="0"/>
          <a:lstStyle>
            <a:lvl1pPr>
              <a:defRPr sz="3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t-E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0166" y="1785926"/>
            <a:ext cx="6786610" cy="1857388"/>
          </a:xfrm>
        </p:spPr>
        <p:txBody>
          <a:bodyPr/>
          <a:lstStyle>
            <a:lvl1pPr>
              <a:defRPr sz="3400"/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0166" y="3929066"/>
            <a:ext cx="6786610" cy="1709734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982D6-98B0-4961-9FEF-F14B133E61B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noProof="0" dirty="0" smtClean="0"/>
              <a:t>Click</a:t>
            </a:r>
            <a:r>
              <a:rPr lang="en-US" dirty="0" smtClean="0"/>
              <a:t> to edit Master text styles</a:t>
            </a:r>
          </a:p>
          <a:p>
            <a:pPr lvl="1"/>
            <a:r>
              <a:rPr lang="en-US" noProof="0" dirty="0" smtClean="0"/>
              <a:t>Second</a:t>
            </a:r>
            <a:r>
              <a:rPr lang="en-US" dirty="0" smtClean="0"/>
              <a:t> level</a:t>
            </a:r>
          </a:p>
          <a:p>
            <a:pPr lvl="2"/>
            <a:r>
              <a:rPr lang="en-US" noProof="0" dirty="0" smtClean="0"/>
              <a:t>Third</a:t>
            </a:r>
            <a:r>
              <a:rPr lang="en-US" dirty="0" smtClean="0"/>
              <a:t> level</a:t>
            </a:r>
          </a:p>
          <a:p>
            <a:pPr lvl="3"/>
            <a:r>
              <a:rPr lang="en-US" noProof="0" dirty="0" smtClean="0"/>
              <a:t>Fourth</a:t>
            </a:r>
            <a:r>
              <a:rPr lang="en-US" dirty="0" smtClean="0"/>
              <a:t> level</a:t>
            </a:r>
          </a:p>
          <a:p>
            <a:pPr lvl="4"/>
            <a:r>
              <a:rPr lang="en-US" noProof="0" dirty="0" smtClean="0"/>
              <a:t>Fifth </a:t>
            </a:r>
            <a:r>
              <a:rPr lang="en-US" noProof="0" dirty="0" err="1" smtClean="0"/>
              <a:t>leve</a:t>
            </a:r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DD520-11A3-4C9E-9F30-3CFF1546EB5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4406900"/>
            <a:ext cx="7280298" cy="1362075"/>
          </a:xfrm>
        </p:spPr>
        <p:txBody>
          <a:bodyPr anchor="t"/>
          <a:lstStyle>
            <a:lvl1pPr algn="l">
              <a:defRPr sz="2800" b="0" cap="all"/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4413" y="2906713"/>
            <a:ext cx="728029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F75FE-921E-4BCB-A531-AC68BD6E4AD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6375" y="1412875"/>
            <a:ext cx="3341688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0463" y="1412875"/>
            <a:ext cx="3341687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56A02-3603-4890-B63F-BD923CE548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0166" y="274638"/>
            <a:ext cx="678661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0166" y="1428736"/>
            <a:ext cx="3214710" cy="746139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93004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00166" y="2174875"/>
            <a:ext cx="321471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7752" y="1428736"/>
            <a:ext cx="3429024" cy="746139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93004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57752" y="2174875"/>
            <a:ext cx="342902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09303-3AEF-4819-90D4-4CC0389E75C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51C60-1D02-4C51-B51B-975DDC5DF2E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A4482-34DD-48EB-B6C9-1CDB8075A9A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taus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273050"/>
            <a:ext cx="292895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9124" y="273050"/>
            <a:ext cx="4257676" cy="585311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1800"/>
            </a:lvl3pPr>
            <a:lvl4pPr>
              <a:defRPr sz="14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et-EE" noProof="0" dirty="0" smtClean="0"/>
          </a:p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85852" y="1435100"/>
            <a:ext cx="292895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285875" y="6357938"/>
            <a:ext cx="1773238" cy="3635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2138" y="6357938"/>
            <a:ext cx="4511675" cy="3635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5250" y="6357938"/>
            <a:ext cx="1000125" cy="3635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5E070-D920-49A4-9AE8-BEA2E490B99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tiite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4" descr="TTU_peamine_logo_ENG_val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66838" y="2894013"/>
            <a:ext cx="5329237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Sisuslaid_uus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8" descr="TTU_logomargis_valg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41338" y="612775"/>
            <a:ext cx="57626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itle Placeholder 1"/>
          <p:cNvSpPr>
            <a:spLocks noGrp="1"/>
          </p:cNvSpPr>
          <p:nvPr>
            <p:ph type="title"/>
          </p:nvPr>
        </p:nvSpPr>
        <p:spPr bwMode="auto">
          <a:xfrm>
            <a:off x="1481138" y="428625"/>
            <a:ext cx="68040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76375" y="1412875"/>
            <a:ext cx="6835775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481138" y="6356350"/>
            <a:ext cx="1577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 i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32138" y="6356350"/>
            <a:ext cx="432911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i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4750" y="6356350"/>
            <a:ext cx="777875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i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6B1CED8-8E61-461E-A3DD-F4DFA36AC40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13" r:id="rId8"/>
    <p:sldLayoutId id="2147483907" r:id="rId9"/>
    <p:sldLayoutId id="2147483908" r:id="rId10"/>
    <p:sldLayoutId id="2147483909" r:id="rId11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870042"/>
        </a:buClr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870042"/>
        </a:buClr>
        <a:buFont typeface="Symbol" pitchFamily="18" charset="2"/>
        <a:buChar char=""/>
        <a:defRPr sz="2200">
          <a:solidFill>
            <a:schemeClr val="tx1"/>
          </a:solidFill>
          <a:latin typeface="+mn-lt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6" descr="tiite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7F68DEA-8687-46AA-99CC-CE98A829A573}" type="datetimeFigureOut">
              <a:rPr lang="et-EE"/>
              <a:pPr>
                <a:defRPr/>
              </a:pPr>
              <a:t>21.09.2017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AF09E31-0132-49BD-A65C-7EAE753227D9}" type="slidenum">
              <a:rPr lang="et-EE"/>
              <a:pPr>
                <a:defRPr/>
              </a:pPr>
              <a:t>‹#›</a:t>
            </a:fld>
            <a:endParaRPr lang="et-EE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214438" y="2357438"/>
            <a:ext cx="7243762" cy="2214562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3400" i="0" dirty="0" smtClean="0"/>
              <a:t>Click to edit Master title style</a:t>
            </a:r>
            <a:endParaRPr lang="et-EE" sz="3400" i="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kern="1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 descr="ppt_fassaadiga_slai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7800" y="5867400"/>
            <a:ext cx="685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i="0" dirty="0" smtClean="0">
                <a:solidFill>
                  <a:srgbClr val="8E0044"/>
                </a:solidFill>
              </a:rPr>
              <a:t>Olga Mikheeva</a:t>
            </a:r>
          </a:p>
          <a:p>
            <a:pPr algn="r"/>
            <a:r>
              <a:rPr lang="en-US" sz="2000" i="0" dirty="0" err="1" smtClean="0">
                <a:solidFill>
                  <a:srgbClr val="8E0044"/>
                </a:solidFill>
              </a:rPr>
              <a:t>Ragnar</a:t>
            </a:r>
            <a:r>
              <a:rPr lang="en-US" sz="2000" i="0" dirty="0" smtClean="0">
                <a:solidFill>
                  <a:srgbClr val="8E0044"/>
                </a:solidFill>
              </a:rPr>
              <a:t> </a:t>
            </a:r>
            <a:r>
              <a:rPr lang="en-US" sz="2000" i="0" dirty="0" err="1" smtClean="0">
                <a:solidFill>
                  <a:srgbClr val="8E0044"/>
                </a:solidFill>
              </a:rPr>
              <a:t>Nurkse</a:t>
            </a:r>
            <a:r>
              <a:rPr lang="en-US" sz="2000" i="0" dirty="0" smtClean="0">
                <a:solidFill>
                  <a:srgbClr val="8E0044"/>
                </a:solidFill>
              </a:rPr>
              <a:t> Department of Innovation and Governance</a:t>
            </a:r>
          </a:p>
          <a:p>
            <a:endParaRPr lang="en-US" i="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600200" y="4800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0" dirty="0" smtClean="0">
                <a:solidFill>
                  <a:srgbClr val="8E0044"/>
                </a:solidFill>
              </a:rPr>
              <a:t>Understanding policy change: Financial and fiscal bureaucracy in the Baltic Sea Region</a:t>
            </a:r>
            <a:endParaRPr lang="en-US" b="1" i="0" dirty="0">
              <a:solidFill>
                <a:srgbClr val="8E004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086600" cy="1063625"/>
          </a:xfrm>
        </p:spPr>
        <p:txBody>
          <a:bodyPr/>
          <a:lstStyle/>
          <a:p>
            <a:pPr algn="ctr"/>
            <a:r>
              <a:rPr lang="en-US" sz="2400" dirty="0" smtClean="0">
                <a:solidFill>
                  <a:srgbClr val="940143"/>
                </a:solidFill>
              </a:rPr>
              <a:t>Understanding policy change: Financial and fiscal bureaucracy in the Baltic Sea Region</a:t>
            </a:r>
            <a:endParaRPr lang="en-US" sz="2400" dirty="0">
              <a:solidFill>
                <a:srgbClr val="940143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76375" y="1447800"/>
            <a:ext cx="6835775" cy="4800600"/>
          </a:xfrm>
        </p:spPr>
        <p:txBody>
          <a:bodyPr/>
          <a:lstStyle/>
          <a:p>
            <a:pPr algn="just"/>
            <a:r>
              <a:rPr lang="en-US" sz="2000" dirty="0" smtClean="0"/>
              <a:t>Understanding micro-level practices and routines within public sector bureaucracy and organizations </a:t>
            </a:r>
          </a:p>
          <a:p>
            <a:pPr algn="just"/>
            <a:r>
              <a:rPr lang="en-US" sz="2000" dirty="0" smtClean="0"/>
              <a:t>Bridging the gap between macro- and </a:t>
            </a:r>
            <a:r>
              <a:rPr lang="en-US" sz="2000" dirty="0" err="1" smtClean="0"/>
              <a:t>meso</a:t>
            </a:r>
            <a:r>
              <a:rPr lang="en-US" sz="2000" dirty="0" smtClean="0"/>
              <a:t>-level research and that on micro-level </a:t>
            </a:r>
          </a:p>
          <a:p>
            <a:pPr algn="just"/>
            <a:r>
              <a:rPr lang="en-US" sz="2000" dirty="0" smtClean="0"/>
              <a:t>Focus on financial and fiscal bureaucracy (supervision of the financial sector and management / audit of government’s own finances) </a:t>
            </a:r>
          </a:p>
          <a:p>
            <a:pPr algn="just"/>
            <a:r>
              <a:rPr lang="en-US" sz="2000" dirty="0" smtClean="0"/>
              <a:t>To understand how policy ideas and implementation is intertwined</a:t>
            </a:r>
          </a:p>
          <a:p>
            <a:pPr algn="just"/>
            <a:r>
              <a:rPr lang="en-US" sz="2000" dirty="0" smtClean="0"/>
              <a:t>Case studies: Estonia, Latvia, Sweden and Norway + Lithuania + Southeast Asian context</a:t>
            </a:r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81580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940143"/>
                </a:solidFill>
              </a:rPr>
              <a:t>Partners</a:t>
            </a:r>
            <a:endParaRPr lang="en-US" dirty="0">
              <a:solidFill>
                <a:srgbClr val="94014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Norwegian research group:</a:t>
            </a:r>
          </a:p>
          <a:p>
            <a:pPr lvl="1" algn="just">
              <a:buFont typeface="Arial"/>
              <a:buChar char="•"/>
            </a:pPr>
            <a:r>
              <a:rPr lang="en-US" sz="1600" dirty="0" smtClean="0"/>
              <a:t>Principal investigator </a:t>
            </a:r>
            <a:r>
              <a:rPr lang="en-US" sz="1600" b="1" dirty="0" smtClean="0"/>
              <a:t>Lars </a:t>
            </a:r>
            <a:r>
              <a:rPr lang="en-US" sz="1600" b="1" dirty="0" err="1" smtClean="0"/>
              <a:t>Mjøset</a:t>
            </a:r>
            <a:r>
              <a:rPr lang="en-US" sz="1600" dirty="0" smtClean="0"/>
              <a:t>, University of Oslo </a:t>
            </a:r>
            <a:endParaRPr lang="en-US" sz="1600" b="1" dirty="0" smtClean="0"/>
          </a:p>
          <a:p>
            <a:pPr lvl="1" algn="just">
              <a:buFont typeface="Arial"/>
              <a:buChar char="•"/>
            </a:pPr>
            <a:r>
              <a:rPr lang="en-GB" sz="1600" dirty="0" smtClean="0"/>
              <a:t>Member of the research group </a:t>
            </a:r>
            <a:r>
              <a:rPr lang="en-GB" sz="1600" b="1" dirty="0" err="1" smtClean="0"/>
              <a:t>Sjur</a:t>
            </a:r>
            <a:r>
              <a:rPr lang="en-GB" sz="1600" b="1" dirty="0" smtClean="0"/>
              <a:t> </a:t>
            </a:r>
            <a:r>
              <a:rPr lang="en-GB" sz="1600" b="1" dirty="0" err="1" smtClean="0"/>
              <a:t>Kasa</a:t>
            </a:r>
            <a:r>
              <a:rPr lang="en-GB" sz="1600" dirty="0" smtClean="0"/>
              <a:t>, </a:t>
            </a:r>
            <a:r>
              <a:rPr lang="en-GB" sz="1600" dirty="0" err="1" smtClean="0"/>
              <a:t>Hedmark</a:t>
            </a:r>
            <a:r>
              <a:rPr lang="en-GB" sz="1600" dirty="0" smtClean="0"/>
              <a:t> University College</a:t>
            </a:r>
            <a:r>
              <a:rPr lang="en-US" sz="1600" dirty="0" smtClean="0"/>
              <a:t>,</a:t>
            </a:r>
            <a:r>
              <a:rPr lang="en-US" sz="1600" b="1" dirty="0" smtClean="0"/>
              <a:t> </a:t>
            </a:r>
            <a:r>
              <a:rPr lang="en-GB" sz="1600" b="1" dirty="0" smtClean="0"/>
              <a:t>Bent </a:t>
            </a:r>
            <a:r>
              <a:rPr lang="en-GB" sz="1600" b="1" dirty="0" err="1" smtClean="0"/>
              <a:t>Sofus</a:t>
            </a:r>
            <a:r>
              <a:rPr lang="en-GB" sz="1600" b="1" dirty="0" smtClean="0"/>
              <a:t> </a:t>
            </a:r>
            <a:r>
              <a:rPr lang="en-GB" sz="1600" b="1" dirty="0" err="1" smtClean="0"/>
              <a:t>Tranøy</a:t>
            </a:r>
            <a:r>
              <a:rPr lang="en-GB" sz="1600" dirty="0" smtClean="0"/>
              <a:t>, </a:t>
            </a:r>
            <a:r>
              <a:rPr lang="en-GB" sz="1600" dirty="0" err="1" smtClean="0"/>
              <a:t>Hedmark</a:t>
            </a:r>
            <a:r>
              <a:rPr lang="en-GB" sz="1600" dirty="0" smtClean="0"/>
              <a:t> University College</a:t>
            </a:r>
            <a:r>
              <a:rPr lang="en-US" sz="1600" dirty="0" smtClean="0"/>
              <a:t>,</a:t>
            </a:r>
            <a:r>
              <a:rPr lang="en-US" sz="1600" b="1" dirty="0" smtClean="0"/>
              <a:t> Ingrid </a:t>
            </a:r>
            <a:r>
              <a:rPr lang="en-US" sz="1600" b="1" dirty="0" err="1" smtClean="0"/>
              <a:t>Hjærtaker</a:t>
            </a:r>
            <a:r>
              <a:rPr lang="en-US" sz="1600" dirty="0" smtClean="0"/>
              <a:t>, University of Oslo/Brown University</a:t>
            </a:r>
          </a:p>
          <a:p>
            <a:pPr algn="just">
              <a:buFont typeface="Arial"/>
              <a:buChar char="•"/>
            </a:pPr>
            <a:r>
              <a:rPr lang="en-US" sz="2000" dirty="0" smtClean="0"/>
              <a:t>Previous studies on the Nordic varieties of capitalism (Lars </a:t>
            </a:r>
            <a:r>
              <a:rPr lang="en-US" sz="2000" dirty="0" err="1" smtClean="0"/>
              <a:t>Mjöset</a:t>
            </a:r>
            <a:r>
              <a:rPr lang="en-US" sz="2000" dirty="0" smtClean="0"/>
              <a:t>) and methodology (comparative historical case studies)</a:t>
            </a:r>
          </a:p>
          <a:p>
            <a:pPr algn="just">
              <a:buFont typeface="Arial"/>
              <a:buChar char="•"/>
            </a:pPr>
            <a:r>
              <a:rPr lang="en-US" sz="2000" dirty="0" smtClean="0"/>
              <a:t>Estonian research group (TTÜ):</a:t>
            </a:r>
          </a:p>
          <a:p>
            <a:pPr lvl="1" algn="just">
              <a:buFont typeface="Arial"/>
              <a:buChar char="•"/>
            </a:pPr>
            <a:r>
              <a:rPr lang="en-US" sz="1800" dirty="0" smtClean="0"/>
              <a:t>Project leader </a:t>
            </a:r>
            <a:r>
              <a:rPr lang="en-US" sz="1800" b="1" dirty="0" smtClean="0"/>
              <a:t>Rainer </a:t>
            </a:r>
            <a:r>
              <a:rPr lang="en-US" sz="1800" b="1" dirty="0" err="1" smtClean="0"/>
              <a:t>Kattel</a:t>
            </a:r>
            <a:endParaRPr lang="en-US" sz="1800" b="1" dirty="0" smtClean="0"/>
          </a:p>
          <a:p>
            <a:pPr lvl="1" algn="just">
              <a:buFont typeface="Arial"/>
              <a:buChar char="•"/>
            </a:pPr>
            <a:r>
              <a:rPr lang="en-US" sz="1800" dirty="0" smtClean="0"/>
              <a:t>Main participants </a:t>
            </a:r>
            <a:r>
              <a:rPr lang="en-US" sz="1800" b="1" dirty="0" err="1" smtClean="0"/>
              <a:t>Ringa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Raudla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Aleksandrs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Cepilovs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Egert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Juuse</a:t>
            </a:r>
            <a:r>
              <a:rPr lang="en-US" sz="1800" b="1" dirty="0" smtClean="0"/>
              <a:t>, Olga Mikheeva </a:t>
            </a:r>
          </a:p>
          <a:p>
            <a:pPr>
              <a:buFont typeface="Arial"/>
              <a:buChar char="•"/>
            </a:pPr>
            <a:endParaRPr lang="en-US" sz="1600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Project’s operational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1.1.2014 – 31.04.2017</a:t>
            </a:r>
          </a:p>
          <a:p>
            <a:pPr algn="just"/>
            <a:r>
              <a:rPr lang="en-US" dirty="0" smtClean="0"/>
              <a:t>3 project 2-day workshops (Tallinn &amp; Oslo)</a:t>
            </a:r>
          </a:p>
          <a:p>
            <a:r>
              <a:rPr lang="en-US" dirty="0" smtClean="0"/>
              <a:t>3 PhD theses, 3 MA theses</a:t>
            </a:r>
          </a:p>
          <a:p>
            <a:r>
              <a:rPr lang="en-US" dirty="0" smtClean="0"/>
              <a:t>2 summer school visits (</a:t>
            </a:r>
            <a:r>
              <a:rPr lang="en-US" dirty="0" err="1" smtClean="0"/>
              <a:t>UiO</a:t>
            </a:r>
            <a:r>
              <a:rPr lang="en-US" dirty="0" smtClean="0"/>
              <a:t>)</a:t>
            </a:r>
          </a:p>
          <a:p>
            <a:r>
              <a:rPr lang="en-US" dirty="0" smtClean="0"/>
              <a:t>Adjustments in early 2016</a:t>
            </a:r>
          </a:p>
          <a:p>
            <a:pPr lvl="1" algn="just"/>
            <a:r>
              <a:rPr lang="en-US" dirty="0" smtClean="0"/>
              <a:t>Extension &amp; enlargement of Estonian team</a:t>
            </a:r>
          </a:p>
          <a:p>
            <a:pPr lvl="1" algn="just"/>
            <a:r>
              <a:rPr lang="en-US" dirty="0" smtClean="0"/>
              <a:t>Extension of empirical base (Southeast Asian case, Lithuania)</a:t>
            </a:r>
          </a:p>
          <a:p>
            <a:pPr algn="just"/>
            <a:r>
              <a:rPr lang="en-US" dirty="0" smtClean="0"/>
              <a:t>Conference papers (2015 – 2017) + Special issue in the Journal of Baltic Studies (2017)</a:t>
            </a:r>
          </a:p>
          <a:p>
            <a:pPr lvl="1" algn="just">
              <a:buNone/>
            </a:pPr>
            <a:r>
              <a:rPr lang="en-US" dirty="0" smtClean="0"/>
              <a:t> 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940143"/>
                </a:solidFill>
              </a:rPr>
              <a:t>Objective</a:t>
            </a:r>
            <a:endParaRPr lang="en-US" dirty="0">
              <a:solidFill>
                <a:srgbClr val="94014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sz="2000" dirty="0" smtClean="0"/>
              <a:t>To construct more holistic theoretical framework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smtClean="0"/>
              <a:t>Administrative dimension complementary to existing theoretical discussion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smtClean="0"/>
              <a:t>Analytical framework for understanding the evolution and impact of fiscal and financial bureaucracy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smtClean="0"/>
              <a:t>Empirical case studies of the five (+1) countries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28625"/>
            <a:ext cx="7169547" cy="863600"/>
          </a:xfrm>
        </p:spPr>
        <p:txBody>
          <a:bodyPr/>
          <a:lstStyle/>
          <a:p>
            <a:pPr algn="ctr"/>
            <a:r>
              <a:rPr lang="et-EE" dirty="0" smtClean="0">
                <a:solidFill>
                  <a:srgbClr val="8E0044"/>
                </a:solidFill>
              </a:rPr>
              <a:t>Outcomes</a:t>
            </a:r>
            <a:endParaRPr lang="et-EE" dirty="0">
              <a:solidFill>
                <a:srgbClr val="8E004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1371600"/>
            <a:ext cx="6835775" cy="5092725"/>
          </a:xfrm>
        </p:spPr>
        <p:txBody>
          <a:bodyPr/>
          <a:lstStyle/>
          <a:p>
            <a:pPr algn="just"/>
            <a:r>
              <a:rPr lang="en-US" sz="2000" dirty="0" smtClean="0"/>
              <a:t>Interviews (semi-structured) </a:t>
            </a:r>
            <a:r>
              <a:rPr lang="en-US" sz="2000" dirty="0" err="1" smtClean="0">
                <a:sym typeface="Wingdings"/>
              </a:rPr>
              <a:t></a:t>
            </a:r>
            <a:r>
              <a:rPr lang="en-US" sz="2000" dirty="0" smtClean="0">
                <a:sym typeface="Wingdings"/>
              </a:rPr>
              <a:t> rich empirical data</a:t>
            </a:r>
            <a:endParaRPr lang="en-US" sz="2000" dirty="0" smtClean="0"/>
          </a:p>
          <a:p>
            <a:pPr lvl="2"/>
            <a:r>
              <a:rPr lang="en-US" sz="1400" dirty="0" smtClean="0"/>
              <a:t>Estonia 15</a:t>
            </a:r>
          </a:p>
          <a:p>
            <a:pPr lvl="2"/>
            <a:r>
              <a:rPr lang="en-US" sz="1400" dirty="0" smtClean="0"/>
              <a:t>Latvia 19</a:t>
            </a:r>
          </a:p>
          <a:p>
            <a:pPr lvl="2"/>
            <a:r>
              <a:rPr lang="en-US" sz="1400" dirty="0" smtClean="0"/>
              <a:t>Norway 13</a:t>
            </a:r>
          </a:p>
          <a:p>
            <a:pPr lvl="2"/>
            <a:r>
              <a:rPr lang="en-US" sz="1400" dirty="0" smtClean="0"/>
              <a:t>Sweden 11</a:t>
            </a:r>
          </a:p>
          <a:p>
            <a:pPr lvl="2"/>
            <a:r>
              <a:rPr lang="en-US" sz="1400" dirty="0" smtClean="0"/>
              <a:t>Lithuania </a:t>
            </a:r>
          </a:p>
          <a:p>
            <a:pPr lvl="2"/>
            <a:r>
              <a:rPr lang="en-US" sz="1400" dirty="0" smtClean="0"/>
              <a:t>Southeast Asia 6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Publications (theoretical &amp; empirical) </a:t>
            </a:r>
          </a:p>
          <a:p>
            <a:pPr lvl="1" algn="just">
              <a:buFont typeface="Arial" pitchFamily="34" charset="0"/>
              <a:buChar char="•"/>
            </a:pPr>
            <a:r>
              <a:rPr lang="et-EE" sz="1400" dirty="0" smtClean="0"/>
              <a:t>Advancing studies of fiscal and financial bureaucracy (analytical framework &amp;</a:t>
            </a:r>
            <a:r>
              <a:rPr lang="en-US" sz="1400" dirty="0" smtClean="0">
                <a:sym typeface="Wingdings"/>
              </a:rPr>
              <a:t> typologies</a:t>
            </a:r>
            <a:r>
              <a:rPr lang="et-EE" sz="1400" dirty="0" smtClean="0"/>
              <a:t>)</a:t>
            </a:r>
          </a:p>
          <a:p>
            <a:pPr lvl="1" algn="just">
              <a:buFont typeface="Arial" pitchFamily="34" charset="0"/>
              <a:buChar char="•"/>
            </a:pPr>
            <a:r>
              <a:rPr lang="et-EE" sz="1400" dirty="0" smtClean="0"/>
              <a:t>Interconnection between ideas, institutions and discources (incl. policy learning, process of Europeanisation)</a:t>
            </a:r>
          </a:p>
          <a:p>
            <a:pPr lvl="1" algn="just">
              <a:buFont typeface="Arial" pitchFamily="34" charset="0"/>
              <a:buChar char="•"/>
            </a:pPr>
            <a:r>
              <a:rPr lang="et-EE" sz="1400" dirty="0" smtClean="0"/>
              <a:t>Administrative dimension to further detect / explain causal mechanisms </a:t>
            </a:r>
          </a:p>
          <a:p>
            <a:pPr lvl="1" algn="just">
              <a:buFont typeface="Arial" pitchFamily="34" charset="0"/>
              <a:buChar char="•"/>
            </a:pPr>
            <a:r>
              <a:rPr lang="et-EE" sz="1400" dirty="0" smtClean="0"/>
              <a:t>Interdependence between Eastern and Nordic states in the Baltic region (Baltic-Nordic financial stability partnership, Sweden vs Norway) </a:t>
            </a:r>
          </a:p>
          <a:p>
            <a:pPr lvl="1">
              <a:buFont typeface="Arial" pitchFamily="34" charset="0"/>
              <a:buChar char="•"/>
            </a:pPr>
            <a:r>
              <a:rPr lang="et-EE" sz="1400" dirty="0" smtClean="0"/>
              <a:t>Historical lesson-drawing (Nordic crisis of the ‘90s)</a:t>
            </a:r>
          </a:p>
          <a:p>
            <a:pPr lvl="1">
              <a:buFont typeface="Arial" pitchFamily="34" charset="0"/>
              <a:buChar char="•"/>
            </a:pP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65637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819400"/>
            <a:ext cx="6804025" cy="863600"/>
          </a:xfrm>
        </p:spPr>
        <p:txBody>
          <a:bodyPr/>
          <a:lstStyle/>
          <a:p>
            <a:pPr algn="ctr"/>
            <a:r>
              <a:rPr lang="en-US" sz="2800" dirty="0" smtClean="0">
                <a:solidFill>
                  <a:srgbClr val="8E0044"/>
                </a:solidFill>
              </a:rPr>
              <a:t>Thank you.</a:t>
            </a:r>
            <a:endParaRPr lang="en-US" sz="2800" dirty="0">
              <a:solidFill>
                <a:srgbClr val="8E004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kas USAsse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TU_mall_ppt2003">
  <a:themeElements>
    <a:clrScheme name="3_TTY_mall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3_TTY_mal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3_TTY_mall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Presekas USAsse</Template>
  <TotalTime>5316</TotalTime>
  <Words>393</Words>
  <Application>Microsoft Office PowerPoint</Application>
  <PresentationFormat>Ekraaniseanss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6</vt:i4>
      </vt:variant>
      <vt:variant>
        <vt:lpstr>Kujundus</vt:lpstr>
      </vt:variant>
      <vt:variant>
        <vt:i4>5</vt:i4>
      </vt:variant>
      <vt:variant>
        <vt:lpstr>Slaidipealkirjad</vt:lpstr>
      </vt:variant>
      <vt:variant>
        <vt:i4>7</vt:i4>
      </vt:variant>
    </vt:vector>
  </HeadingPairs>
  <TitlesOfParts>
    <vt:vector size="18" baseType="lpstr">
      <vt:lpstr>Arial</vt:lpstr>
      <vt:lpstr>Calibri</vt:lpstr>
      <vt:lpstr>Symbol</vt:lpstr>
      <vt:lpstr>Times New Roman</vt:lpstr>
      <vt:lpstr>Verdana</vt:lpstr>
      <vt:lpstr>Wingdings</vt:lpstr>
      <vt:lpstr>Presekas USAsse</vt:lpstr>
      <vt:lpstr>TTU_mall_ppt2003</vt:lpstr>
      <vt:lpstr>2_Custom Design</vt:lpstr>
      <vt:lpstr>Custom Design</vt:lpstr>
      <vt:lpstr>1_Custom Design</vt:lpstr>
      <vt:lpstr>PowerPointi esitlus</vt:lpstr>
      <vt:lpstr>Understanding policy change: Financial and fiscal bureaucracy in the Baltic Sea Region</vt:lpstr>
      <vt:lpstr>Partners</vt:lpstr>
      <vt:lpstr>Project’s operational summary</vt:lpstr>
      <vt:lpstr>Objective</vt:lpstr>
      <vt:lpstr>Outcomes</vt:lpstr>
      <vt:lpstr>Thank you.</vt:lpstr>
    </vt:vector>
  </TitlesOfParts>
  <Company>TTY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terje.tampere</dc:creator>
  <cp:lastModifiedBy>HTM</cp:lastModifiedBy>
  <cp:revision>240</cp:revision>
  <dcterms:created xsi:type="dcterms:W3CDTF">2017-09-21T11:29:48Z</dcterms:created>
  <dcterms:modified xsi:type="dcterms:W3CDTF">2017-09-21T12:53:46Z</dcterms:modified>
</cp:coreProperties>
</file>