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57" r:id="rId5"/>
    <p:sldId id="262" r:id="rId6"/>
    <p:sldId id="273" r:id="rId7"/>
    <p:sldId id="269" r:id="rId8"/>
    <p:sldId id="270" r:id="rId9"/>
    <p:sldId id="271" r:id="rId10"/>
    <p:sldId id="272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i_t__leh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4499379948774"/>
          <c:y val="3.7656616587637852E-2"/>
          <c:w val="0.87327696822475176"/>
          <c:h val="0.73469767640606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 vitro combo'!$D$3</c:f>
              <c:strCache>
                <c:ptCount val="1"/>
                <c:pt idx="0">
                  <c:v>NCH421k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'In vitro combo'!$C$4:$C$10</c:f>
              <c:strCache>
                <c:ptCount val="7"/>
                <c:pt idx="0">
                  <c:v>CRGDLGGMKC</c:v>
                </c:pt>
                <c:pt idx="1">
                  <c:v>CLNGSGDHTC</c:v>
                </c:pt>
                <c:pt idx="2">
                  <c:v>CQPISENQEC</c:v>
                </c:pt>
                <c:pt idx="3">
                  <c:v>CNSTKAGKKC</c:v>
                </c:pt>
                <c:pt idx="4">
                  <c:v>CDESDSVSKC</c:v>
                </c:pt>
                <c:pt idx="5">
                  <c:v>GGGGGGG</c:v>
                </c:pt>
                <c:pt idx="6">
                  <c:v>SSVDKLAALE</c:v>
                </c:pt>
              </c:strCache>
            </c:strRef>
          </c:cat>
          <c:val>
            <c:numRef>
              <c:f>'In vitro combo'!$D$4:$D$10</c:f>
              <c:numCache>
                <c:formatCode>General</c:formatCode>
                <c:ptCount val="7"/>
                <c:pt idx="0">
                  <c:v>13.5</c:v>
                </c:pt>
                <c:pt idx="1">
                  <c:v>0.4</c:v>
                </c:pt>
                <c:pt idx="2">
                  <c:v>1.4</c:v>
                </c:pt>
                <c:pt idx="3">
                  <c:v>8.8000000000000007</c:v>
                </c:pt>
                <c:pt idx="4">
                  <c:v>0.7</c:v>
                </c:pt>
                <c:pt idx="5">
                  <c:v>1.7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E-4BDF-8BA6-42B61241B9A6}"/>
            </c:ext>
          </c:extLst>
        </c:ser>
        <c:ser>
          <c:idx val="1"/>
          <c:order val="1"/>
          <c:tx>
            <c:strRef>
              <c:f>'In vitro combo'!$E$3</c:f>
              <c:strCache>
                <c:ptCount val="1"/>
                <c:pt idx="0">
                  <c:v>P3 stem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'In vitro combo'!$C$4:$C$10</c:f>
              <c:strCache>
                <c:ptCount val="7"/>
                <c:pt idx="0">
                  <c:v>CRGDLGGMKC</c:v>
                </c:pt>
                <c:pt idx="1">
                  <c:v>CLNGSGDHTC</c:v>
                </c:pt>
                <c:pt idx="2">
                  <c:v>CQPISENQEC</c:v>
                </c:pt>
                <c:pt idx="3">
                  <c:v>CNSTKAGKKC</c:v>
                </c:pt>
                <c:pt idx="4">
                  <c:v>CDESDSVSKC</c:v>
                </c:pt>
                <c:pt idx="5">
                  <c:v>GGGGGGG</c:v>
                </c:pt>
                <c:pt idx="6">
                  <c:v>SSVDKLAALE</c:v>
                </c:pt>
              </c:strCache>
            </c:strRef>
          </c:cat>
          <c:val>
            <c:numRef>
              <c:f>'In vitro combo'!$E$4:$E$10</c:f>
              <c:numCache>
                <c:formatCode>General</c:formatCode>
                <c:ptCount val="7"/>
                <c:pt idx="0">
                  <c:v>2.5</c:v>
                </c:pt>
                <c:pt idx="1">
                  <c:v>0.7</c:v>
                </c:pt>
                <c:pt idx="2">
                  <c:v>0.8</c:v>
                </c:pt>
                <c:pt idx="3">
                  <c:v>4.0999999999999996</c:v>
                </c:pt>
                <c:pt idx="4">
                  <c:v>1.5</c:v>
                </c:pt>
                <c:pt idx="5">
                  <c:v>0.3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BE-4BDF-8BA6-42B61241B9A6}"/>
            </c:ext>
          </c:extLst>
        </c:ser>
        <c:ser>
          <c:idx val="2"/>
          <c:order val="2"/>
          <c:tx>
            <c:strRef>
              <c:f>'In vitro combo'!$F$3</c:f>
              <c:strCache>
                <c:ptCount val="1"/>
                <c:pt idx="0">
                  <c:v>VEGFko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'In vitro combo'!$C$4:$C$10</c:f>
              <c:strCache>
                <c:ptCount val="7"/>
                <c:pt idx="0">
                  <c:v>CRGDLGGMKC</c:v>
                </c:pt>
                <c:pt idx="1">
                  <c:v>CLNGSGDHTC</c:v>
                </c:pt>
                <c:pt idx="2">
                  <c:v>CQPISENQEC</c:v>
                </c:pt>
                <c:pt idx="3">
                  <c:v>CNSTKAGKKC</c:v>
                </c:pt>
                <c:pt idx="4">
                  <c:v>CDESDSVSKC</c:v>
                </c:pt>
                <c:pt idx="5">
                  <c:v>GGGGGGG</c:v>
                </c:pt>
                <c:pt idx="6">
                  <c:v>SSVDKLAALE</c:v>
                </c:pt>
              </c:strCache>
            </c:strRef>
          </c:cat>
          <c:val>
            <c:numRef>
              <c:f>'In vitro combo'!$F$4:$F$10</c:f>
              <c:numCache>
                <c:formatCode>General</c:formatCode>
                <c:ptCount val="7"/>
                <c:pt idx="0">
                  <c:v>1.5</c:v>
                </c:pt>
                <c:pt idx="1">
                  <c:v>1.3</c:v>
                </c:pt>
                <c:pt idx="2">
                  <c:v>0.5</c:v>
                </c:pt>
                <c:pt idx="3">
                  <c:v>4.2</c:v>
                </c:pt>
                <c:pt idx="4">
                  <c:v>2.7</c:v>
                </c:pt>
                <c:pt idx="5">
                  <c:v>1.5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E-4BDF-8BA6-42B61241B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38336"/>
        <c:axId val="217727552"/>
      </c:barChart>
      <c:catAx>
        <c:axId val="205838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7727552"/>
        <c:crosses val="autoZero"/>
        <c:auto val="1"/>
        <c:lblAlgn val="ctr"/>
        <c:lblOffset val="100"/>
        <c:noMultiLvlLbl val="0"/>
      </c:catAx>
      <c:valAx>
        <c:axId val="217727552"/>
        <c:scaling>
          <c:orientation val="minMax"/>
          <c:max val="16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Average phage count </a:t>
                </a:r>
                <a:endParaRPr lang="et-EE" sz="1200" b="0"/>
              </a:p>
              <a:p>
                <a:pPr>
                  <a:defRPr sz="1200" b="0"/>
                </a:pPr>
                <a:r>
                  <a:rPr lang="en-US" sz="1200" b="0"/>
                  <a:t>over insertless</a:t>
                </a:r>
              </a:p>
            </c:rich>
          </c:tx>
          <c:layout>
            <c:manualLayout>
              <c:xMode val="edge"/>
              <c:yMode val="edge"/>
              <c:x val="3.1522057979877567E-2"/>
              <c:y val="0.253282021357141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5838336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A169-5415-4A05-B7D3-512B2BA7BF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3264-A09B-4F4A-87B5-4D8C9F209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FD9B-60A6-4AC1-8B76-E32A50AFA7CF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581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E99A-A1D1-4ABE-8257-4DFE65B69C3F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number: EMP181</a:t>
            </a:r>
            <a:br>
              <a:rPr lang="en-US" dirty="0"/>
            </a:br>
            <a:r>
              <a:rPr lang="en-US" b="1" dirty="0"/>
              <a:t>Targeting glioma stem-like cells with tumor penetrating peptides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>
                <a:solidFill>
                  <a:schemeClr val="tx1"/>
                </a:solidFill>
              </a:rPr>
              <a:t>Promoter: University of Tartu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>
                <a:solidFill>
                  <a:schemeClr val="tx1"/>
                </a:solidFill>
              </a:rPr>
              <a:t>Leader: </a:t>
            </a:r>
            <a:r>
              <a:rPr lang="en-US" b="1" dirty="0">
                <a:solidFill>
                  <a:schemeClr val="tx1"/>
                </a:solidFill>
              </a:rPr>
              <a:t>Tambet Teesalu </a:t>
            </a:r>
            <a:r>
              <a:rPr lang="en-US" dirty="0">
                <a:solidFill>
                  <a:schemeClr val="tx1"/>
                </a:solidFill>
              </a:rPr>
              <a:t>PhD, Visiting Professor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Project Partner: University of Bergen</a:t>
            </a:r>
          </a:p>
          <a:p>
            <a:r>
              <a:rPr lang="en-US" dirty="0">
                <a:solidFill>
                  <a:schemeClr val="tx1"/>
                </a:solidFill>
              </a:rPr>
              <a:t>Research Group Leader: </a:t>
            </a:r>
            <a:r>
              <a:rPr lang="en-US" b="1" dirty="0">
                <a:solidFill>
                  <a:schemeClr val="tx1"/>
                </a:solidFill>
              </a:rPr>
              <a:t>Rolf Bjerkvig</a:t>
            </a:r>
            <a:r>
              <a:rPr lang="en-US" dirty="0">
                <a:solidFill>
                  <a:schemeClr val="tx1"/>
                </a:solidFill>
              </a:rPr>
              <a:t>, PhD, Professor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20144"/>
            <a:ext cx="1418579" cy="140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126"/>
            <a:ext cx="9252520" cy="11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7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PL1: a </a:t>
            </a:r>
            <a:r>
              <a:rPr lang="et-EE" sz="3200" dirty="0" err="1" smtClean="0"/>
              <a:t>dual</a:t>
            </a:r>
            <a:r>
              <a:rPr lang="et-EE" sz="3200" dirty="0" smtClean="0"/>
              <a:t> </a:t>
            </a:r>
            <a:r>
              <a:rPr lang="et-EE" sz="3200" dirty="0" err="1" smtClean="0"/>
              <a:t>targeting</a:t>
            </a:r>
            <a:r>
              <a:rPr lang="et-EE" sz="3200" dirty="0" smtClean="0"/>
              <a:t> peptide binding </a:t>
            </a:r>
            <a:r>
              <a:rPr lang="et-EE" sz="3200" dirty="0" err="1" smtClean="0"/>
              <a:t>tenascin-c</a:t>
            </a:r>
            <a:r>
              <a:rPr lang="et-EE" sz="3200" dirty="0" smtClean="0"/>
              <a:t> and EDB </a:t>
            </a:r>
            <a:r>
              <a:rPr lang="et-EE" sz="3200" dirty="0" err="1" smtClean="0"/>
              <a:t>isoform</a:t>
            </a:r>
            <a:r>
              <a:rPr lang="et-EE" sz="3200" dirty="0" smtClean="0"/>
              <a:t> </a:t>
            </a:r>
            <a:r>
              <a:rPr lang="et-EE" sz="3200" dirty="0" err="1" smtClean="0"/>
              <a:t>of</a:t>
            </a:r>
            <a:r>
              <a:rPr lang="et-EE" sz="3200" dirty="0" smtClean="0"/>
              <a:t> fibronectin</a:t>
            </a:r>
            <a:br>
              <a:rPr lang="et-EE" sz="3200" dirty="0" smtClean="0"/>
            </a:b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smtClean="0"/>
              <a:t>Prakash Lingasamy </a:t>
            </a:r>
            <a:r>
              <a:rPr lang="et-EE" sz="3200" dirty="0" err="1" smtClean="0"/>
              <a:t>MSc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1666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1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0368"/>
            <a:ext cx="8229600" cy="1143000"/>
          </a:xfrm>
        </p:spPr>
        <p:txBody>
          <a:bodyPr>
            <a:noAutofit/>
          </a:bodyPr>
          <a:lstStyle/>
          <a:p>
            <a:r>
              <a:rPr lang="et-EE" sz="2800" b="1" dirty="0" err="1" smtClean="0"/>
              <a:t>Systemic</a:t>
            </a:r>
            <a:r>
              <a:rPr lang="et-EE" sz="2800" b="1" dirty="0" smtClean="0"/>
              <a:t> </a:t>
            </a:r>
            <a:r>
              <a:rPr lang="en-US" sz="2800" b="1" dirty="0" smtClean="0"/>
              <a:t>PL1</a:t>
            </a:r>
            <a:r>
              <a:rPr lang="et-EE" sz="2800" b="1" dirty="0" smtClean="0"/>
              <a:t> </a:t>
            </a:r>
            <a:r>
              <a:rPr lang="en-US" sz="2800" b="1" dirty="0" smtClean="0"/>
              <a:t> </a:t>
            </a:r>
            <a:r>
              <a:rPr lang="et-EE" sz="2800" b="1" dirty="0" err="1" smtClean="0"/>
              <a:t>nano</a:t>
            </a:r>
            <a:r>
              <a:rPr lang="en-US" sz="2800" b="1" dirty="0" smtClean="0"/>
              <a:t>particles </a:t>
            </a:r>
            <a:r>
              <a:rPr lang="et-EE" sz="2800" b="1" dirty="0" err="1" smtClean="0"/>
              <a:t>home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to</a:t>
            </a:r>
            <a:r>
              <a:rPr lang="en-US" sz="2800" b="1" dirty="0" smtClean="0"/>
              <a:t> GBM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lesions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416823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39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Prakash Lingasamy </a:t>
            </a:r>
            <a:r>
              <a:rPr lang="et-EE" dirty="0" err="1" smtClean="0"/>
              <a:t>MSc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PL1 </a:t>
            </a:r>
            <a:r>
              <a:rPr lang="et-EE" dirty="0" err="1" smtClean="0"/>
              <a:t>guided</a:t>
            </a:r>
            <a:r>
              <a:rPr lang="et-EE" dirty="0" smtClean="0"/>
              <a:t> </a:t>
            </a:r>
            <a:r>
              <a:rPr lang="et-EE" dirty="0" err="1" smtClean="0"/>
              <a:t>magnetic</a:t>
            </a:r>
            <a:r>
              <a:rPr lang="et-EE" dirty="0" smtClean="0"/>
              <a:t> nanoparticles serve </a:t>
            </a:r>
            <a:r>
              <a:rPr lang="et-EE" dirty="0" err="1" smtClean="0"/>
              <a:t>as</a:t>
            </a:r>
            <a:r>
              <a:rPr lang="et-EE" dirty="0" smtClean="0"/>
              <a:t> a MRI </a:t>
            </a:r>
            <a:r>
              <a:rPr lang="et-EE" dirty="0" err="1" smtClean="0"/>
              <a:t>probe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488832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39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Prakash Lingasamy </a:t>
            </a:r>
            <a:r>
              <a:rPr lang="et-EE" dirty="0" err="1" smtClean="0"/>
              <a:t>MSc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PL-1 </a:t>
            </a:r>
            <a:r>
              <a:rPr lang="et-EE" dirty="0" err="1" smtClean="0"/>
              <a:t>guided</a:t>
            </a:r>
            <a:r>
              <a:rPr lang="et-EE" dirty="0"/>
              <a:t> </a:t>
            </a:r>
            <a:r>
              <a:rPr lang="et-EE" dirty="0" smtClean="0"/>
              <a:t>nanoparticles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antitumor</a:t>
            </a:r>
            <a:r>
              <a:rPr lang="et-EE" dirty="0" smtClean="0"/>
              <a:t> </a:t>
            </a:r>
            <a:r>
              <a:rPr lang="et-EE" dirty="0" err="1" smtClean="0"/>
              <a:t>activity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20680" cy="496855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6753281" y="6217225"/>
            <a:ext cx="239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Pille Säälik </a:t>
            </a:r>
            <a:r>
              <a:rPr lang="et-EE" dirty="0" err="1" smtClean="0"/>
              <a:t>PhD</a:t>
            </a:r>
            <a:endParaRPr lang="et-EE" dirty="0" smtClean="0"/>
          </a:p>
          <a:p>
            <a:r>
              <a:rPr lang="et-EE" dirty="0" smtClean="0"/>
              <a:t>Prakash Lingasamy </a:t>
            </a:r>
            <a:r>
              <a:rPr lang="et-EE" dirty="0" err="1" smtClean="0"/>
              <a:t>MSc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0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Outcomes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EMP181 </a:t>
            </a:r>
            <a:r>
              <a:rPr lang="et-EE" dirty="0" err="1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Metrics</a:t>
            </a:r>
          </a:p>
          <a:p>
            <a:pPr lvl="1"/>
            <a:r>
              <a:rPr lang="en-US" sz="1600" dirty="0" smtClean="0"/>
              <a:t>5 published reports acknowledging the support of EMP181 grant</a:t>
            </a:r>
          </a:p>
          <a:p>
            <a:pPr lvl="1"/>
            <a:r>
              <a:rPr lang="en-US" sz="1600" dirty="0" smtClean="0"/>
              <a:t>4 reports in progress, including one in second stage of revision</a:t>
            </a:r>
          </a:p>
          <a:p>
            <a:r>
              <a:rPr lang="en-US" sz="2000" dirty="0" smtClean="0"/>
              <a:t>Established translationally oriented collaboration between the labs</a:t>
            </a:r>
          </a:p>
          <a:p>
            <a:r>
              <a:rPr lang="en-US" sz="2000" dirty="0" smtClean="0"/>
              <a:t>Introduction of the advanced glioma models in Tartu laboratory</a:t>
            </a:r>
          </a:p>
          <a:p>
            <a:r>
              <a:rPr lang="en-US" sz="2000" dirty="0" smtClean="0"/>
              <a:t>Access to homing peptide ligands and expertise in smart drug/imaging agent design for Bergen laboratory</a:t>
            </a:r>
          </a:p>
          <a:p>
            <a:r>
              <a:rPr lang="en-US" sz="2000" dirty="0" smtClean="0"/>
              <a:t>A number of follow up projects, such as ERC funded </a:t>
            </a:r>
            <a:r>
              <a:rPr lang="et-EE" sz="2000" dirty="0" smtClean="0"/>
              <a:t>G</a:t>
            </a:r>
            <a:r>
              <a:rPr lang="en-US" sz="2000" dirty="0" err="1" smtClean="0"/>
              <a:t>lio</a:t>
            </a:r>
            <a:r>
              <a:rPr lang="et-EE" sz="2000" dirty="0" smtClean="0"/>
              <a:t>G</a:t>
            </a:r>
            <a:r>
              <a:rPr lang="en-US" sz="2000" dirty="0" err="1" smtClean="0"/>
              <a:t>uide</a:t>
            </a:r>
            <a:r>
              <a:rPr lang="en-US" sz="2000" dirty="0" smtClean="0"/>
              <a:t> project on clinical development of PL1 peptide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5013176"/>
            <a:ext cx="6361678" cy="1273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998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9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www.cancerbiology.ee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0"/>
            <a:ext cx="3701143" cy="68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985" y="110976"/>
            <a:ext cx="45865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Laboratory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t-EE" sz="2400" dirty="0" err="1" smtClean="0"/>
              <a:t>Cancer</a:t>
            </a:r>
            <a:r>
              <a:rPr lang="et-EE" sz="2400" dirty="0" smtClean="0"/>
              <a:t> </a:t>
            </a:r>
            <a:r>
              <a:rPr lang="et-EE" sz="2400" dirty="0" err="1" smtClean="0"/>
              <a:t>Biology</a:t>
            </a:r>
            <a:endParaRPr lang="et-EE" sz="2400" dirty="0" smtClean="0"/>
          </a:p>
          <a:p>
            <a:endParaRPr lang="et-EE" dirty="0"/>
          </a:p>
          <a:p>
            <a:r>
              <a:rPr lang="en-US" b="1" dirty="0"/>
              <a:t>The mission of the Cancer Biology Laboratory is to develop smart cancer therapeutics with increased potency and decreased side effects.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use phage display screens to identify homing peptides that bind to specific targets in the vasculature</a:t>
            </a:r>
            <a:r>
              <a:rPr lang="en-US" dirty="0" smtClean="0"/>
              <a:t>.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Corresponding synthetic peptides are explored for targeting drugs, biologicals, and nanoparticles into tumors to increase their therapeutic index. </a:t>
            </a:r>
          </a:p>
        </p:txBody>
      </p:sp>
      <p:pic>
        <p:nvPicPr>
          <p:cNvPr id="1027" name="Picture 3" descr="C:\Users\tambet69\Pictures\vb grupp may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5" y="3649507"/>
            <a:ext cx="4159306" cy="27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2630"/>
            <a:ext cx="8712968" cy="922114"/>
          </a:xfrm>
        </p:spPr>
        <p:txBody>
          <a:bodyPr>
            <a:noAutofit/>
          </a:bodyPr>
          <a:lstStyle/>
          <a:p>
            <a:r>
              <a:rPr lang="et-EE" sz="3200" dirty="0" err="1" smtClean="0">
                <a:solidFill>
                  <a:srgbClr val="002060"/>
                </a:solidFill>
              </a:rPr>
              <a:t>Goal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of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the</a:t>
            </a:r>
            <a:r>
              <a:rPr lang="et-EE" sz="3200" dirty="0" smtClean="0">
                <a:solidFill>
                  <a:srgbClr val="002060"/>
                </a:solidFill>
              </a:rPr>
              <a:t> EMP181 </a:t>
            </a:r>
            <a:r>
              <a:rPr lang="et-EE" sz="3200" dirty="0" err="1" smtClean="0">
                <a:solidFill>
                  <a:srgbClr val="002060"/>
                </a:solidFill>
              </a:rPr>
              <a:t>project</a:t>
            </a:r>
            <a:r>
              <a:rPr lang="et-EE" sz="3200" dirty="0" smtClean="0">
                <a:solidFill>
                  <a:srgbClr val="002060"/>
                </a:solidFill>
              </a:rPr>
              <a:t>: </a:t>
            </a:r>
            <a:r>
              <a:rPr lang="et-EE" sz="3200" dirty="0" err="1" smtClean="0">
                <a:solidFill>
                  <a:srgbClr val="002060"/>
                </a:solidFill>
              </a:rPr>
              <a:t>to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develop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new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strategies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to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target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cancer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stem</a:t>
            </a:r>
            <a:r>
              <a:rPr lang="et-EE" sz="3200" dirty="0" err="1">
                <a:solidFill>
                  <a:srgbClr val="002060"/>
                </a:solidFill>
              </a:rPr>
              <a:t>-</a:t>
            </a:r>
            <a:r>
              <a:rPr lang="et-EE" sz="3200" dirty="0" err="1" smtClean="0">
                <a:solidFill>
                  <a:srgbClr val="002060"/>
                </a:solidFill>
              </a:rPr>
              <a:t>like</a:t>
            </a:r>
            <a:r>
              <a:rPr lang="et-EE" sz="3200" dirty="0" smtClean="0">
                <a:solidFill>
                  <a:srgbClr val="002060"/>
                </a:solidFill>
              </a:rPr>
              <a:t> </a:t>
            </a:r>
            <a:r>
              <a:rPr lang="et-EE" sz="3200" dirty="0" err="1" smtClean="0">
                <a:solidFill>
                  <a:srgbClr val="002060"/>
                </a:solidFill>
              </a:rPr>
              <a:t>cells</a:t>
            </a:r>
            <a:r>
              <a:rPr lang="et-EE" sz="3200" dirty="0" smtClean="0">
                <a:solidFill>
                  <a:srgbClr val="002060"/>
                </a:solidFill>
              </a:rPr>
              <a:t> in glioblastoma</a:t>
            </a:r>
            <a:endParaRPr lang="et-EE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2038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Cancer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stem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like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cells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undifferentiated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neoplastic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cells</a:t>
            </a:r>
            <a:endParaRPr lang="et-EE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Minor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population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solid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tumor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0,1 - a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few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percent</a:t>
            </a:r>
            <a:endParaRPr lang="et-EE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Self-renewing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infinite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proliferative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potential</a:t>
            </a:r>
            <a:endParaRPr lang="et-EE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Enhanced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resistance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to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radiation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cell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stress</a:t>
            </a:r>
            <a:endParaRPr lang="et-EE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Associated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with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tumor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progression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t-EE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metastasis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t-EE" sz="2000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t-E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relapse</a:t>
            </a:r>
            <a:endParaRPr lang="et-EE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19" y="4149080"/>
            <a:ext cx="4000398" cy="18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58757" y="6642556"/>
            <a:ext cx="3240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800" dirty="0">
                <a:latin typeface="Calibri" panose="020F0502020204030204" pitchFamily="34" charset="0"/>
              </a:rPr>
              <a:t>http://www.macrogenics.com/Platforms-cancer_stem_cells_csc.html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6534834"/>
            <a:ext cx="2842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800" dirty="0" err="1" smtClean="0"/>
              <a:t>Dirks</a:t>
            </a:r>
            <a:r>
              <a:rPr lang="et-EE" sz="800" dirty="0"/>
              <a:t> </a:t>
            </a:r>
            <a:r>
              <a:rPr lang="et-EE" sz="800" dirty="0" smtClean="0"/>
              <a:t>et </a:t>
            </a:r>
            <a:r>
              <a:rPr lang="et-EE" sz="800" dirty="0" err="1" smtClean="0"/>
              <a:t>al</a:t>
            </a:r>
            <a:r>
              <a:rPr lang="et-EE" sz="800" dirty="0" smtClean="0"/>
              <a:t>. 2008.Philos </a:t>
            </a:r>
            <a:r>
              <a:rPr lang="et-EE" sz="800" dirty="0" err="1" smtClean="0"/>
              <a:t>Trans</a:t>
            </a:r>
            <a:r>
              <a:rPr lang="et-EE" sz="800" dirty="0" smtClean="0"/>
              <a:t> R </a:t>
            </a:r>
            <a:r>
              <a:rPr lang="et-EE" sz="800" dirty="0" err="1" smtClean="0"/>
              <a:t>Soc</a:t>
            </a:r>
            <a:r>
              <a:rPr lang="et-EE" sz="800" dirty="0" smtClean="0"/>
              <a:t> </a:t>
            </a:r>
            <a:r>
              <a:rPr lang="et-EE" sz="800" dirty="0" err="1" smtClean="0"/>
              <a:t>Lond</a:t>
            </a:r>
            <a:r>
              <a:rPr lang="et-EE" sz="800" dirty="0" smtClean="0"/>
              <a:t> B </a:t>
            </a:r>
            <a:r>
              <a:rPr lang="et-EE" sz="800" dirty="0" err="1" smtClean="0"/>
              <a:t>Biol</a:t>
            </a:r>
            <a:r>
              <a:rPr lang="et-EE" sz="800" dirty="0" smtClean="0"/>
              <a:t> </a:t>
            </a:r>
            <a:r>
              <a:rPr lang="et-EE" sz="800" dirty="0" err="1" smtClean="0"/>
              <a:t>Sci</a:t>
            </a:r>
            <a:r>
              <a:rPr lang="et-EE" sz="800" dirty="0" smtClean="0"/>
              <a:t>. </a:t>
            </a:r>
            <a:r>
              <a:rPr lang="en-US" sz="800" dirty="0" smtClean="0"/>
              <a:t>363:139-</a:t>
            </a:r>
            <a:r>
              <a:rPr lang="et-EE" sz="800" dirty="0" smtClean="0"/>
              <a:t>1</a:t>
            </a:r>
            <a:r>
              <a:rPr lang="en-US" sz="800" dirty="0" smtClean="0"/>
              <a:t>52</a:t>
            </a:r>
            <a:r>
              <a:rPr lang="en-US" sz="800" dirty="0"/>
              <a:t>.</a:t>
            </a:r>
            <a:endParaRPr lang="et-EE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896544" cy="24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Nor-Est</a:t>
            </a:r>
            <a:r>
              <a:rPr lang="et-EE" dirty="0" smtClean="0"/>
              <a:t> </a:t>
            </a:r>
            <a:r>
              <a:rPr lang="et-EE" dirty="0" err="1" smtClean="0"/>
              <a:t>partnership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82710" cy="260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365104"/>
            <a:ext cx="3384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Prof. Rolf Bjerkvig</a:t>
            </a:r>
          </a:p>
          <a:p>
            <a:r>
              <a:rPr lang="et-EE" dirty="0" err="1" smtClean="0"/>
              <a:t>University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Bergen</a:t>
            </a:r>
          </a:p>
          <a:p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err="1" smtClean="0"/>
              <a:t>State</a:t>
            </a:r>
            <a:r>
              <a:rPr lang="et-EE" sz="1600" dirty="0" smtClean="0"/>
              <a:t> </a:t>
            </a:r>
            <a:r>
              <a:rPr lang="et-EE" sz="1600" dirty="0" err="1" smtClean="0"/>
              <a:t>of</a:t>
            </a:r>
            <a:r>
              <a:rPr lang="et-EE" sz="1600" dirty="0" smtClean="0"/>
              <a:t> </a:t>
            </a:r>
            <a:r>
              <a:rPr lang="et-EE" sz="1600" dirty="0" err="1" smtClean="0"/>
              <a:t>the</a:t>
            </a:r>
            <a:r>
              <a:rPr lang="et-EE" sz="1600" dirty="0" smtClean="0"/>
              <a:t> art </a:t>
            </a:r>
            <a:r>
              <a:rPr lang="et-EE" sz="1600" dirty="0" err="1" smtClean="0"/>
              <a:t>clinically</a:t>
            </a:r>
            <a:r>
              <a:rPr lang="et-EE" sz="1600" dirty="0" smtClean="0"/>
              <a:t> </a:t>
            </a:r>
            <a:r>
              <a:rPr lang="et-EE" sz="1600" dirty="0" err="1" smtClean="0"/>
              <a:t>relevant</a:t>
            </a:r>
            <a:r>
              <a:rPr lang="et-EE" sz="1600" dirty="0" smtClean="0"/>
              <a:t> glioma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err="1" smtClean="0"/>
              <a:t>Advanced</a:t>
            </a:r>
            <a:r>
              <a:rPr lang="et-EE" sz="1600" dirty="0" smtClean="0"/>
              <a:t> </a:t>
            </a:r>
            <a:r>
              <a:rPr lang="et-EE" sz="1600" dirty="0" err="1" smtClean="0"/>
              <a:t>preclinical</a:t>
            </a:r>
            <a:r>
              <a:rPr lang="et-EE" sz="1600" dirty="0" smtClean="0"/>
              <a:t> imaging </a:t>
            </a:r>
            <a:r>
              <a:rPr lang="et-EE" sz="1600" dirty="0" err="1" smtClean="0"/>
              <a:t>systems</a:t>
            </a:r>
            <a:endParaRPr lang="et-EE" sz="16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295275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4365104"/>
            <a:ext cx="33843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Prof. Tambet Teesalu</a:t>
            </a:r>
          </a:p>
          <a:p>
            <a:r>
              <a:rPr lang="et-EE" dirty="0" err="1" smtClean="0"/>
              <a:t>University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Tartu</a:t>
            </a:r>
          </a:p>
          <a:p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err="1" smtClean="0"/>
              <a:t>Advanced</a:t>
            </a:r>
            <a:r>
              <a:rPr lang="et-EE" sz="1600" dirty="0" smtClean="0"/>
              <a:t>  vascular </a:t>
            </a:r>
            <a:r>
              <a:rPr lang="et-EE" sz="1600" dirty="0" err="1" smtClean="0"/>
              <a:t>mapping</a:t>
            </a:r>
            <a:r>
              <a:rPr lang="et-EE" sz="1600" dirty="0" smtClean="0"/>
              <a:t> </a:t>
            </a:r>
            <a:r>
              <a:rPr lang="et-EE" sz="1600" dirty="0" err="1" smtClean="0"/>
              <a:t>technologies</a:t>
            </a:r>
            <a:endParaRPr lang="et-E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err="1" smtClean="0"/>
              <a:t>Preclinical</a:t>
            </a:r>
            <a:r>
              <a:rPr lang="et-EE" sz="1600" dirty="0" smtClean="0"/>
              <a:t> development </a:t>
            </a:r>
            <a:r>
              <a:rPr lang="et-EE" sz="1600" dirty="0" err="1" smtClean="0"/>
              <a:t>of</a:t>
            </a:r>
            <a:r>
              <a:rPr lang="et-EE" sz="1600" dirty="0" smtClean="0"/>
              <a:t> </a:t>
            </a:r>
            <a:r>
              <a:rPr lang="et-EE" sz="1600" dirty="0" err="1" smtClean="0"/>
              <a:t>precision-guided</a:t>
            </a:r>
            <a:r>
              <a:rPr lang="et-EE" sz="1600" dirty="0" smtClean="0"/>
              <a:t> </a:t>
            </a:r>
            <a:r>
              <a:rPr lang="et-EE" sz="1600" dirty="0" err="1" smtClean="0"/>
              <a:t>drugs</a:t>
            </a:r>
            <a:r>
              <a:rPr lang="et-EE" sz="1600" dirty="0" smtClean="0"/>
              <a:t> and nanoparticles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Specific</a:t>
            </a:r>
            <a:r>
              <a:rPr lang="et-EE" dirty="0" smtClean="0"/>
              <a:t> </a:t>
            </a:r>
            <a:r>
              <a:rPr lang="et-EE" dirty="0" err="1" smtClean="0"/>
              <a:t>aims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develop tumor penetrating peptides capable of reaching glioma stem </a:t>
            </a:r>
            <a:r>
              <a:rPr lang="en-US" dirty="0" smtClean="0"/>
              <a:t>cell–like </a:t>
            </a:r>
            <a:r>
              <a:rPr lang="en-US" dirty="0"/>
              <a:t>cells </a:t>
            </a:r>
            <a:endParaRPr lang="et-E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characterize the homing mechanism of the </a:t>
            </a:r>
            <a:r>
              <a:rPr lang="en-US" dirty="0" smtClean="0"/>
              <a:t>peptides. </a:t>
            </a:r>
            <a:endParaRPr lang="et-E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use the peptides for delivery of the drugs, imaging agents and theranostic nanoparticles to primary glioma lesions and to infiltrating stem </a:t>
            </a:r>
            <a:r>
              <a:rPr lang="en-US" dirty="0" smtClean="0"/>
              <a:t>cell</a:t>
            </a:r>
            <a:r>
              <a:rPr lang="et-EE" dirty="0" smtClean="0"/>
              <a:t>-</a:t>
            </a:r>
            <a:r>
              <a:rPr lang="en-US" dirty="0" smtClean="0"/>
              <a:t>like </a:t>
            </a:r>
            <a:r>
              <a:rPr lang="en-US" dirty="0"/>
              <a:t>cells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2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err="1" smtClean="0"/>
              <a:t>An</a:t>
            </a:r>
            <a:r>
              <a:rPr lang="et-EE" dirty="0" smtClean="0"/>
              <a:t> </a:t>
            </a:r>
            <a:r>
              <a:rPr lang="et-EE" dirty="0" err="1" smtClean="0"/>
              <a:t>example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new</a:t>
            </a:r>
            <a:r>
              <a:rPr lang="et-EE" dirty="0" smtClean="0"/>
              <a:t> homing peptide </a:t>
            </a:r>
            <a:r>
              <a:rPr lang="et-EE" dirty="0" err="1" smtClean="0"/>
              <a:t>screens</a:t>
            </a:r>
            <a:r>
              <a:rPr lang="et-EE" dirty="0" smtClean="0"/>
              <a:t> on glioma models </a:t>
            </a:r>
            <a:r>
              <a:rPr lang="et-EE" dirty="0" err="1" smtClean="0"/>
              <a:t>from</a:t>
            </a:r>
            <a:r>
              <a:rPr lang="et-EE" dirty="0" smtClean="0"/>
              <a:t> Bergen</a:t>
            </a:r>
          </a:p>
          <a:p>
            <a:pPr marL="0" indent="0" algn="ctr">
              <a:buNone/>
            </a:pPr>
            <a:r>
              <a:rPr lang="et-EE" b="1" dirty="0" smtClean="0"/>
              <a:t>Maarja Haugas </a:t>
            </a:r>
            <a:r>
              <a:rPr lang="et-EE" b="1" dirty="0" err="1" smtClean="0"/>
              <a:t>PhD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19526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et-EE" sz="2800" dirty="0" err="1" smtClean="0">
                <a:solidFill>
                  <a:srgbClr val="002060"/>
                </a:solidFill>
              </a:rPr>
              <a:t>Five</a:t>
            </a:r>
            <a:r>
              <a:rPr lang="et-EE" sz="2800" dirty="0" smtClean="0">
                <a:solidFill>
                  <a:srgbClr val="002060"/>
                </a:solidFill>
              </a:rPr>
              <a:t> </a:t>
            </a:r>
            <a:r>
              <a:rPr lang="et-EE" sz="2800" dirty="0" err="1" smtClean="0">
                <a:solidFill>
                  <a:srgbClr val="002060"/>
                </a:solidFill>
              </a:rPr>
              <a:t>candidate</a:t>
            </a:r>
            <a:r>
              <a:rPr lang="et-EE" sz="2800" dirty="0" smtClean="0">
                <a:solidFill>
                  <a:srgbClr val="002060"/>
                </a:solidFill>
              </a:rPr>
              <a:t> </a:t>
            </a:r>
            <a:r>
              <a:rPr lang="et-EE" sz="2800" dirty="0" err="1" smtClean="0">
                <a:solidFill>
                  <a:srgbClr val="002060"/>
                </a:solidFill>
              </a:rPr>
              <a:t>peptides</a:t>
            </a:r>
            <a:r>
              <a:rPr lang="et-EE" sz="2800" dirty="0" smtClean="0">
                <a:solidFill>
                  <a:srgbClr val="002060"/>
                </a:solidFill>
              </a:rPr>
              <a:t> </a:t>
            </a:r>
            <a:r>
              <a:rPr lang="et-EE" sz="2800" dirty="0" err="1">
                <a:solidFill>
                  <a:srgbClr val="002060"/>
                </a:solidFill>
              </a:rPr>
              <a:t>selected</a:t>
            </a:r>
            <a:r>
              <a:rPr lang="et-EE" sz="2800" dirty="0">
                <a:solidFill>
                  <a:srgbClr val="002060"/>
                </a:solidFill>
              </a:rPr>
              <a:t> </a:t>
            </a:r>
            <a:r>
              <a:rPr lang="et-EE" sz="2800" dirty="0" err="1">
                <a:solidFill>
                  <a:srgbClr val="002060"/>
                </a:solidFill>
              </a:rPr>
              <a:t>from</a:t>
            </a:r>
            <a:r>
              <a:rPr lang="et-EE" sz="2800" dirty="0">
                <a:solidFill>
                  <a:srgbClr val="002060"/>
                </a:solidFill>
              </a:rPr>
              <a:t> </a:t>
            </a:r>
            <a:r>
              <a:rPr lang="et-EE" sz="2800" dirty="0" smtClean="0">
                <a:solidFill>
                  <a:srgbClr val="002060"/>
                </a:solidFill>
              </a:rPr>
              <a:t/>
            </a:r>
            <a:br>
              <a:rPr lang="et-EE" sz="2800" dirty="0" smtClean="0">
                <a:solidFill>
                  <a:srgbClr val="002060"/>
                </a:solidFill>
              </a:rPr>
            </a:br>
            <a:r>
              <a:rPr lang="et-EE" sz="2800" dirty="0" smtClean="0">
                <a:solidFill>
                  <a:srgbClr val="002060"/>
                </a:solidFill>
              </a:rPr>
              <a:t>CX</a:t>
            </a:r>
            <a:r>
              <a:rPr lang="et-EE" sz="2800" baseline="-25000" dirty="0" smtClean="0">
                <a:solidFill>
                  <a:srgbClr val="002060"/>
                </a:solidFill>
              </a:rPr>
              <a:t>8</a:t>
            </a:r>
            <a:r>
              <a:rPr lang="et-EE" sz="2800" dirty="0" smtClean="0">
                <a:solidFill>
                  <a:srgbClr val="002060"/>
                </a:solidFill>
              </a:rPr>
              <a:t>C </a:t>
            </a:r>
            <a:r>
              <a:rPr lang="et-EE" sz="2800" i="1" dirty="0">
                <a:solidFill>
                  <a:srgbClr val="002060"/>
                </a:solidFill>
              </a:rPr>
              <a:t>in vivo </a:t>
            </a:r>
            <a:r>
              <a:rPr lang="et-EE" sz="2800" dirty="0" err="1" smtClean="0">
                <a:solidFill>
                  <a:srgbClr val="002060"/>
                </a:solidFill>
              </a:rPr>
              <a:t>biopanning</a:t>
            </a:r>
            <a:endParaRPr lang="et-EE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491331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5949280"/>
            <a:ext cx="489600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1405909" y="6381328"/>
            <a:ext cx="4575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CNSTKAGKKC      100      35       63     544     267    736                  1,4</a:t>
            </a:r>
            <a:endParaRPr lang="et-E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08400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/>
              <a:t>….</a:t>
            </a:r>
            <a:endParaRPr lang="et-EE" sz="1400" dirty="0"/>
          </a:p>
        </p:txBody>
      </p:sp>
      <p:sp>
        <p:nvSpPr>
          <p:cNvPr id="10" name="Rectangle 9"/>
          <p:cNvSpPr/>
          <p:nvPr/>
        </p:nvSpPr>
        <p:spPr>
          <a:xfrm>
            <a:off x="1331640" y="6381328"/>
            <a:ext cx="489600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Rectangle 13"/>
          <p:cNvSpPr/>
          <p:nvPr/>
        </p:nvSpPr>
        <p:spPr>
          <a:xfrm>
            <a:off x="1348409" y="1772864"/>
            <a:ext cx="489600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ectangle 14"/>
          <p:cNvSpPr/>
          <p:nvPr/>
        </p:nvSpPr>
        <p:spPr>
          <a:xfrm>
            <a:off x="1348953" y="1988864"/>
            <a:ext cx="489600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1348409" y="2204864"/>
            <a:ext cx="489600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ectangle 2"/>
          <p:cNvSpPr/>
          <p:nvPr/>
        </p:nvSpPr>
        <p:spPr>
          <a:xfrm>
            <a:off x="7020272" y="1682224"/>
            <a:ext cx="18722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err="1" smtClean="0">
                <a:solidFill>
                  <a:srgbClr val="002060"/>
                </a:solidFill>
              </a:rPr>
              <a:t>Selection</a:t>
            </a:r>
            <a:r>
              <a:rPr lang="et-EE" sz="1400" dirty="0" smtClean="0">
                <a:solidFill>
                  <a:srgbClr val="002060"/>
                </a:solidFill>
              </a:rPr>
              <a:t> </a:t>
            </a:r>
            <a:r>
              <a:rPr lang="et-EE" sz="1400" dirty="0" err="1" smtClean="0">
                <a:solidFill>
                  <a:srgbClr val="002060"/>
                </a:solidFill>
              </a:rPr>
              <a:t>criteria</a:t>
            </a:r>
            <a:r>
              <a:rPr lang="et-EE" sz="1400" dirty="0" smtClean="0">
                <a:solidFill>
                  <a:srgbClr val="002060"/>
                </a:solidFill>
              </a:rPr>
              <a:t> – </a:t>
            </a:r>
            <a:r>
              <a:rPr lang="et-EE" sz="1400" dirty="0" err="1" smtClean="0">
                <a:solidFill>
                  <a:srgbClr val="002060"/>
                </a:solidFill>
              </a:rPr>
              <a:t>tumor</a:t>
            </a:r>
            <a:r>
              <a:rPr lang="et-EE" sz="1400" dirty="0" smtClean="0">
                <a:solidFill>
                  <a:srgbClr val="002060"/>
                </a:solidFill>
              </a:rPr>
              <a:t> </a:t>
            </a:r>
            <a:r>
              <a:rPr lang="et-EE" sz="1400" dirty="0" err="1" smtClean="0">
                <a:solidFill>
                  <a:srgbClr val="002060"/>
                </a:solidFill>
              </a:rPr>
              <a:t>values</a:t>
            </a:r>
            <a:r>
              <a:rPr lang="et-EE" sz="1400" dirty="0" smtClean="0">
                <a:solidFill>
                  <a:srgbClr val="002060"/>
                </a:solidFill>
              </a:rPr>
              <a:t> </a:t>
            </a:r>
            <a:r>
              <a:rPr lang="et-EE" sz="1400" dirty="0" err="1" smtClean="0">
                <a:solidFill>
                  <a:srgbClr val="002060"/>
                </a:solidFill>
              </a:rPr>
              <a:t>above</a:t>
            </a:r>
            <a:r>
              <a:rPr lang="et-EE" sz="1400" dirty="0" smtClean="0">
                <a:solidFill>
                  <a:srgbClr val="002060"/>
                </a:solidFill>
              </a:rPr>
              <a:t> 50 in round3</a:t>
            </a:r>
          </a:p>
          <a:p>
            <a:endParaRPr lang="et-EE" sz="1400" dirty="0" smtClean="0">
              <a:solidFill>
                <a:srgbClr val="002060"/>
              </a:solidFill>
            </a:endParaRPr>
          </a:p>
          <a:p>
            <a:r>
              <a:rPr lang="et-EE" sz="1400" dirty="0" err="1" smtClean="0">
                <a:solidFill>
                  <a:srgbClr val="002060"/>
                </a:solidFill>
              </a:rPr>
              <a:t>Selection</a:t>
            </a:r>
            <a:r>
              <a:rPr lang="et-EE" sz="1400" dirty="0" smtClean="0">
                <a:solidFill>
                  <a:srgbClr val="002060"/>
                </a:solidFill>
              </a:rPr>
              <a:t> </a:t>
            </a:r>
            <a:r>
              <a:rPr lang="et-EE" sz="1400" dirty="0" err="1" smtClean="0">
                <a:solidFill>
                  <a:srgbClr val="002060"/>
                </a:solidFill>
              </a:rPr>
              <a:t>coefficient</a:t>
            </a:r>
            <a:r>
              <a:rPr lang="et-EE" sz="1400" dirty="0" smtClean="0">
                <a:solidFill>
                  <a:srgbClr val="002060"/>
                </a:solidFill>
              </a:rPr>
              <a:t> –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ratio </a:t>
            </a:r>
            <a:r>
              <a:rPr lang="en-US" sz="1400" dirty="0">
                <a:solidFill>
                  <a:srgbClr val="002060"/>
                </a:solidFill>
              </a:rPr>
              <a:t>between tumor </a:t>
            </a:r>
            <a:endParaRPr lang="et-EE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and </a:t>
            </a:r>
            <a:r>
              <a:rPr lang="et-EE" sz="1400" dirty="0" err="1" smtClean="0">
                <a:solidFill>
                  <a:srgbClr val="002060"/>
                </a:solidFill>
              </a:rPr>
              <a:t>lung</a:t>
            </a:r>
            <a:r>
              <a:rPr lang="et-EE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in round3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1781175"/>
            <a:ext cx="1027845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t-EE" sz="900" dirty="0" smtClean="0">
                <a:solidFill>
                  <a:srgbClr val="FF0000"/>
                </a:solidFill>
              </a:rPr>
              <a:t>Peptide 103          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0" y="1981200"/>
            <a:ext cx="1027845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t-EE" sz="900" dirty="0" smtClean="0">
                <a:solidFill>
                  <a:srgbClr val="FF0000"/>
                </a:solidFill>
              </a:rPr>
              <a:t>Peptide 106         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5266" y="6488668"/>
            <a:ext cx="20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Maarja Haugas </a:t>
            </a:r>
            <a:r>
              <a:rPr lang="et-EE" dirty="0" err="1" smtClean="0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6" y="490662"/>
            <a:ext cx="8902670" cy="778098"/>
          </a:xfrm>
          <a:ln>
            <a:noFill/>
          </a:ln>
        </p:spPr>
        <p:txBody>
          <a:bodyPr>
            <a:noAutofit/>
          </a:bodyPr>
          <a:lstStyle/>
          <a:p>
            <a:r>
              <a:rPr lang="et-EE" sz="2800" dirty="0" err="1" smtClean="0">
                <a:solidFill>
                  <a:srgbClr val="002060"/>
                </a:solidFill>
              </a:rPr>
              <a:t>Individual</a:t>
            </a:r>
            <a:r>
              <a:rPr lang="et-EE" sz="2800" dirty="0" smtClean="0">
                <a:solidFill>
                  <a:srgbClr val="002060"/>
                </a:solidFill>
              </a:rPr>
              <a:t> </a:t>
            </a:r>
            <a:r>
              <a:rPr lang="et-EE" sz="2800" dirty="0" err="1" smtClean="0">
                <a:solidFill>
                  <a:srgbClr val="002060"/>
                </a:solidFill>
              </a:rPr>
              <a:t>phage</a:t>
            </a:r>
            <a:r>
              <a:rPr lang="et-EE" sz="2800" dirty="0" smtClean="0">
                <a:solidFill>
                  <a:srgbClr val="002060"/>
                </a:solidFill>
              </a:rPr>
              <a:t> </a:t>
            </a:r>
            <a:r>
              <a:rPr lang="et-EE" sz="2800" dirty="0" err="1" smtClean="0">
                <a:solidFill>
                  <a:srgbClr val="002060"/>
                </a:solidFill>
              </a:rPr>
              <a:t>binding</a:t>
            </a:r>
            <a:r>
              <a:rPr lang="et-EE" sz="2800" dirty="0" smtClean="0">
                <a:solidFill>
                  <a:srgbClr val="002060"/>
                </a:solidFill>
              </a:rPr>
              <a:t> </a:t>
            </a:r>
            <a:r>
              <a:rPr lang="et-EE" sz="2800" i="1" dirty="0" smtClean="0">
                <a:solidFill>
                  <a:srgbClr val="002060"/>
                </a:solidFill>
              </a:rPr>
              <a:t>in </a:t>
            </a:r>
            <a:r>
              <a:rPr lang="et-EE" sz="2800" i="1" dirty="0" err="1" smtClean="0">
                <a:solidFill>
                  <a:srgbClr val="002060"/>
                </a:solidFill>
              </a:rPr>
              <a:t>vitro</a:t>
            </a:r>
            <a:endParaRPr lang="et-EE" sz="28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6594" y="5517232"/>
            <a:ext cx="2133918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b="1" u="sng" dirty="0" err="1" smtClean="0">
                <a:solidFill>
                  <a:srgbClr val="002060"/>
                </a:solidFill>
              </a:rPr>
              <a:t>Protocol</a:t>
            </a:r>
            <a:r>
              <a:rPr lang="et-EE" sz="1100" b="1" u="sng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t-EE" sz="1100" dirty="0" smtClean="0">
                <a:solidFill>
                  <a:srgbClr val="002060"/>
                </a:solidFill>
              </a:rPr>
              <a:t>3x10</a:t>
            </a:r>
            <a:r>
              <a:rPr lang="et-EE" sz="1100" baseline="30000" dirty="0" smtClean="0">
                <a:solidFill>
                  <a:srgbClr val="002060"/>
                </a:solidFill>
              </a:rPr>
              <a:t>5 </a:t>
            </a:r>
            <a:r>
              <a:rPr lang="et-EE" sz="1100" dirty="0" err="1" smtClean="0">
                <a:solidFill>
                  <a:srgbClr val="002060"/>
                </a:solidFill>
              </a:rPr>
              <a:t>cells</a:t>
            </a:r>
            <a:endParaRPr lang="et-EE" sz="1100" dirty="0" smtClean="0">
              <a:solidFill>
                <a:srgbClr val="002060"/>
              </a:solidFill>
            </a:endParaRPr>
          </a:p>
          <a:p>
            <a:r>
              <a:rPr lang="et-EE" sz="1100" dirty="0" smtClean="0">
                <a:solidFill>
                  <a:srgbClr val="002060"/>
                </a:solidFill>
              </a:rPr>
              <a:t>5x10</a:t>
            </a:r>
            <a:r>
              <a:rPr lang="et-EE" sz="1100" baseline="30000" dirty="0" smtClean="0">
                <a:solidFill>
                  <a:srgbClr val="002060"/>
                </a:solidFill>
              </a:rPr>
              <a:t>8</a:t>
            </a:r>
            <a:r>
              <a:rPr lang="et-EE" sz="1100" dirty="0" smtClean="0">
                <a:solidFill>
                  <a:srgbClr val="002060"/>
                </a:solidFill>
              </a:rPr>
              <a:t> PFU of </a:t>
            </a:r>
            <a:r>
              <a:rPr lang="et-EE" sz="1100" dirty="0" err="1" smtClean="0">
                <a:solidFill>
                  <a:srgbClr val="002060"/>
                </a:solidFill>
              </a:rPr>
              <a:t>phage/reaction</a:t>
            </a:r>
            <a:endParaRPr lang="et-EE" sz="1100" dirty="0" smtClean="0">
              <a:solidFill>
                <a:srgbClr val="002060"/>
              </a:solidFill>
            </a:endParaRPr>
          </a:p>
          <a:p>
            <a:r>
              <a:rPr lang="et-EE" sz="1100" dirty="0" err="1" smtClean="0">
                <a:solidFill>
                  <a:srgbClr val="002060"/>
                </a:solidFill>
              </a:rPr>
              <a:t>Binding</a:t>
            </a:r>
            <a:r>
              <a:rPr lang="et-EE" sz="1100" dirty="0" smtClean="0">
                <a:solidFill>
                  <a:srgbClr val="002060"/>
                </a:solidFill>
              </a:rPr>
              <a:t> at +4°C </a:t>
            </a:r>
            <a:r>
              <a:rPr lang="et-EE" sz="1100" dirty="0" err="1" smtClean="0">
                <a:solidFill>
                  <a:srgbClr val="002060"/>
                </a:solidFill>
              </a:rPr>
              <a:t>for</a:t>
            </a:r>
            <a:r>
              <a:rPr lang="et-EE" sz="1100" dirty="0" smtClean="0">
                <a:solidFill>
                  <a:srgbClr val="002060"/>
                </a:solidFill>
              </a:rPr>
              <a:t> 2 </a:t>
            </a:r>
            <a:r>
              <a:rPr lang="et-EE" sz="1100" dirty="0" err="1" smtClean="0">
                <a:solidFill>
                  <a:srgbClr val="002060"/>
                </a:solidFill>
              </a:rPr>
              <a:t>hours</a:t>
            </a:r>
            <a:r>
              <a:rPr lang="et-EE" sz="11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t-EE" sz="1100" dirty="0" err="1" smtClean="0">
                <a:solidFill>
                  <a:srgbClr val="002060"/>
                </a:solidFill>
              </a:rPr>
              <a:t>Washing</a:t>
            </a:r>
            <a:r>
              <a:rPr lang="et-EE" sz="1100" dirty="0" smtClean="0">
                <a:solidFill>
                  <a:srgbClr val="002060"/>
                </a:solidFill>
              </a:rPr>
              <a:t> 4 </a:t>
            </a:r>
            <a:r>
              <a:rPr lang="et-EE" sz="1100" dirty="0" err="1" smtClean="0">
                <a:solidFill>
                  <a:srgbClr val="002060"/>
                </a:solidFill>
              </a:rPr>
              <a:t>times</a:t>
            </a:r>
            <a:r>
              <a:rPr lang="et-EE" sz="1100" dirty="0" smtClean="0">
                <a:solidFill>
                  <a:srgbClr val="002060"/>
                </a:solidFill>
              </a:rPr>
              <a:t> in DMEM-1%BSA</a:t>
            </a:r>
          </a:p>
          <a:p>
            <a:r>
              <a:rPr lang="et-EE" sz="1100" dirty="0" err="1" smtClean="0">
                <a:solidFill>
                  <a:srgbClr val="002060"/>
                </a:solidFill>
              </a:rPr>
              <a:t>Cell</a:t>
            </a:r>
            <a:r>
              <a:rPr lang="et-EE" sz="1100" dirty="0" smtClean="0">
                <a:solidFill>
                  <a:srgbClr val="002060"/>
                </a:solidFill>
              </a:rPr>
              <a:t> </a:t>
            </a:r>
            <a:r>
              <a:rPr lang="et-EE" sz="1100" dirty="0" err="1" smtClean="0">
                <a:solidFill>
                  <a:srgbClr val="002060"/>
                </a:solidFill>
              </a:rPr>
              <a:t>lysis</a:t>
            </a:r>
            <a:r>
              <a:rPr lang="et-EE" sz="1100" dirty="0" smtClean="0">
                <a:solidFill>
                  <a:srgbClr val="002060"/>
                </a:solidFill>
              </a:rPr>
              <a:t> in LB-1%NP-40</a:t>
            </a:r>
          </a:p>
          <a:p>
            <a:r>
              <a:rPr lang="et-EE" sz="1100" dirty="0" err="1" smtClean="0">
                <a:solidFill>
                  <a:srgbClr val="002060"/>
                </a:solidFill>
              </a:rPr>
              <a:t>Titer</a:t>
            </a:r>
            <a:r>
              <a:rPr lang="et-EE" sz="1100" dirty="0" smtClean="0">
                <a:solidFill>
                  <a:srgbClr val="002060"/>
                </a:solidFill>
              </a:rPr>
              <a:t> </a:t>
            </a:r>
            <a:r>
              <a:rPr lang="et-EE" sz="1100" dirty="0" err="1" smtClean="0">
                <a:solidFill>
                  <a:srgbClr val="002060"/>
                </a:solidFill>
              </a:rPr>
              <a:t>determination</a:t>
            </a:r>
            <a:r>
              <a:rPr lang="et-EE" sz="1100" dirty="0" smtClean="0">
                <a:solidFill>
                  <a:srgbClr val="002060"/>
                </a:solidFill>
              </a:rPr>
              <a:t> </a:t>
            </a:r>
            <a:endParaRPr lang="et-EE" sz="11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58969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t-EE" dirty="0" smtClean="0">
                <a:solidFill>
                  <a:srgbClr val="002060"/>
                </a:solidFill>
              </a:rPr>
              <a:t> Peptide 103 (first one in the top list) and Peptide 106 (</a:t>
            </a:r>
            <a:r>
              <a:rPr lang="et-EE" dirty="0" err="1" smtClean="0">
                <a:solidFill>
                  <a:srgbClr val="002060"/>
                </a:solidFill>
              </a:rPr>
              <a:t>highest</a:t>
            </a:r>
            <a:r>
              <a:rPr lang="et-EE" dirty="0" smtClean="0">
                <a:solidFill>
                  <a:srgbClr val="002060"/>
                </a:solidFill>
              </a:rPr>
              <a:t> counts in Torrent) show </a:t>
            </a:r>
            <a:r>
              <a:rPr lang="et-EE" dirty="0" err="1" smtClean="0">
                <a:solidFill>
                  <a:srgbClr val="002060"/>
                </a:solidFill>
              </a:rPr>
              <a:t>best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et-EE" dirty="0" smtClean="0">
                <a:solidFill>
                  <a:srgbClr val="002060"/>
                </a:solidFill>
              </a:rPr>
              <a:t>binding properties on GBM </a:t>
            </a:r>
            <a:r>
              <a:rPr lang="et-EE" dirty="0" err="1" smtClean="0">
                <a:solidFill>
                  <a:srgbClr val="002060"/>
                </a:solidFill>
              </a:rPr>
              <a:t>cells</a:t>
            </a:r>
            <a:r>
              <a:rPr lang="et-EE" dirty="0" smtClean="0">
                <a:solidFill>
                  <a:srgbClr val="002060"/>
                </a:solidFill>
              </a:rPr>
              <a:t> </a:t>
            </a:r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2" y="4365104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46593" y="5589240"/>
            <a:ext cx="0" cy="12052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20272" y="551723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20000" y="5589240"/>
            <a:ext cx="272" cy="12052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20272" y="5517232"/>
            <a:ext cx="20162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000" y="5544000"/>
            <a:ext cx="20162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068888"/>
              </p:ext>
            </p:extLst>
          </p:nvPr>
        </p:nvGraphicFramePr>
        <p:xfrm>
          <a:off x="683568" y="1412776"/>
          <a:ext cx="7992888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47664" y="1551388"/>
            <a:ext cx="1008112" cy="2952328"/>
          </a:xfrm>
          <a:prstGeom prst="rect">
            <a:avLst/>
          </a:prstGeom>
          <a:ln w="2222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Rectangle 13"/>
          <p:cNvSpPr/>
          <p:nvPr/>
        </p:nvSpPr>
        <p:spPr>
          <a:xfrm>
            <a:off x="4544942" y="1551388"/>
            <a:ext cx="1008112" cy="2952328"/>
          </a:xfrm>
          <a:prstGeom prst="rect">
            <a:avLst/>
          </a:prstGeom>
          <a:ln w="2222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0" name="TextBox 19"/>
          <p:cNvSpPr txBox="1"/>
          <p:nvPr/>
        </p:nvSpPr>
        <p:spPr>
          <a:xfrm>
            <a:off x="7129951" y="5126995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000" dirty="0" smtClean="0">
                <a:solidFill>
                  <a:srgbClr val="002060"/>
                </a:solidFill>
              </a:rPr>
              <a:t>P3 </a:t>
            </a:r>
            <a:r>
              <a:rPr lang="et-EE" sz="1000" dirty="0" err="1" smtClean="0">
                <a:solidFill>
                  <a:srgbClr val="002060"/>
                </a:solidFill>
              </a:rPr>
              <a:t>stem</a:t>
            </a:r>
            <a:r>
              <a:rPr lang="et-EE" sz="1000" dirty="0" smtClean="0">
                <a:solidFill>
                  <a:srgbClr val="002060"/>
                </a:solidFill>
              </a:rPr>
              <a:t> – </a:t>
            </a:r>
            <a:r>
              <a:rPr lang="et-EE" sz="1000" dirty="0" err="1" smtClean="0">
                <a:solidFill>
                  <a:srgbClr val="002060"/>
                </a:solidFill>
              </a:rPr>
              <a:t>human</a:t>
            </a:r>
            <a:r>
              <a:rPr lang="et-EE" sz="1000" dirty="0" smtClean="0">
                <a:solidFill>
                  <a:srgbClr val="002060"/>
                </a:solidFill>
              </a:rPr>
              <a:t> </a:t>
            </a:r>
            <a:r>
              <a:rPr lang="et-EE" sz="1000" dirty="0" err="1" smtClean="0">
                <a:solidFill>
                  <a:srgbClr val="002060"/>
                </a:solidFill>
              </a:rPr>
              <a:t>stem-like</a:t>
            </a:r>
            <a:r>
              <a:rPr lang="et-EE" sz="1000" dirty="0" smtClean="0">
                <a:solidFill>
                  <a:srgbClr val="002060"/>
                </a:solidFill>
              </a:rPr>
              <a:t> </a:t>
            </a:r>
            <a:r>
              <a:rPr lang="et-EE" sz="1000" dirty="0" err="1" smtClean="0">
                <a:solidFill>
                  <a:srgbClr val="002060"/>
                </a:solidFill>
              </a:rPr>
              <a:t>cell</a:t>
            </a:r>
            <a:r>
              <a:rPr lang="et-EE" sz="1000" dirty="0" smtClean="0">
                <a:solidFill>
                  <a:srgbClr val="002060"/>
                </a:solidFill>
              </a:rPr>
              <a:t> </a:t>
            </a:r>
            <a:r>
              <a:rPr lang="et-EE" sz="1000" dirty="0" err="1" smtClean="0">
                <a:solidFill>
                  <a:srgbClr val="002060"/>
                </a:solidFill>
              </a:rPr>
              <a:t>line</a:t>
            </a:r>
            <a:r>
              <a:rPr lang="et-EE" sz="1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t-EE" sz="1000" dirty="0" err="1" smtClean="0">
                <a:solidFill>
                  <a:srgbClr val="002060"/>
                </a:solidFill>
              </a:rPr>
              <a:t>VEGFko</a:t>
            </a:r>
            <a:r>
              <a:rPr lang="et-EE" sz="1000" dirty="0" smtClean="0">
                <a:solidFill>
                  <a:srgbClr val="002060"/>
                </a:solidFill>
              </a:rPr>
              <a:t> </a:t>
            </a:r>
            <a:r>
              <a:rPr lang="et-EE" sz="1000" dirty="0">
                <a:solidFill>
                  <a:srgbClr val="002060"/>
                </a:solidFill>
              </a:rPr>
              <a:t>– </a:t>
            </a:r>
            <a:r>
              <a:rPr lang="et-EE" sz="1000" dirty="0" err="1">
                <a:solidFill>
                  <a:srgbClr val="002060"/>
                </a:solidFill>
              </a:rPr>
              <a:t>mouse</a:t>
            </a:r>
            <a:r>
              <a:rPr lang="et-EE" sz="1000" dirty="0">
                <a:solidFill>
                  <a:srgbClr val="002060"/>
                </a:solidFill>
              </a:rPr>
              <a:t> </a:t>
            </a:r>
            <a:r>
              <a:rPr lang="et-EE" sz="1000" dirty="0" smtClean="0">
                <a:solidFill>
                  <a:srgbClr val="002060"/>
                </a:solidFill>
              </a:rPr>
              <a:t>GBM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925" y="4257675"/>
            <a:ext cx="745717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t-EE" sz="900" dirty="0" smtClean="0">
                <a:solidFill>
                  <a:srgbClr val="FF0000"/>
                </a:solidFill>
              </a:rPr>
              <a:t>Peptide 103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7250" y="4257675"/>
            <a:ext cx="745717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t-EE" sz="900" dirty="0" smtClean="0">
                <a:solidFill>
                  <a:srgbClr val="FF0000"/>
                </a:solidFill>
              </a:rPr>
              <a:t>Peptide 106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28" y="6488668"/>
            <a:ext cx="20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Maarja Haugas </a:t>
            </a:r>
            <a:r>
              <a:rPr lang="et-EE" dirty="0" err="1" smtClean="0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07" y="6237312"/>
            <a:ext cx="8229600" cy="38486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t-EE" dirty="0" err="1" smtClean="0">
                <a:solidFill>
                  <a:schemeClr val="bg1"/>
                </a:solidFill>
              </a:rPr>
              <a:t>Both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peptide-IONWs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home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to</a:t>
            </a:r>
            <a:r>
              <a:rPr lang="et-EE" dirty="0" smtClean="0">
                <a:solidFill>
                  <a:schemeClr val="bg1"/>
                </a:solidFill>
              </a:rPr>
              <a:t> NCH421k GBM  </a:t>
            </a:r>
            <a:r>
              <a:rPr lang="et-EE" i="1" dirty="0" smtClean="0">
                <a:solidFill>
                  <a:schemeClr val="bg1"/>
                </a:solidFill>
              </a:rPr>
              <a:t>in vivo</a:t>
            </a:r>
            <a:endParaRPr lang="et-EE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1376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i="1" dirty="0" smtClean="0">
                <a:solidFill>
                  <a:schemeClr val="bg1"/>
                </a:solidFill>
              </a:rPr>
              <a:t>In vivo </a:t>
            </a:r>
            <a:r>
              <a:rPr lang="et-EE" sz="2800" dirty="0" smtClean="0">
                <a:solidFill>
                  <a:schemeClr val="bg1"/>
                </a:solidFill>
              </a:rPr>
              <a:t>homing </a:t>
            </a:r>
            <a:r>
              <a:rPr lang="et-EE" sz="2800" dirty="0" err="1" smtClean="0">
                <a:solidFill>
                  <a:schemeClr val="bg1"/>
                </a:solidFill>
              </a:rPr>
              <a:t>of</a:t>
            </a:r>
            <a:r>
              <a:rPr lang="et-EE" sz="2800" dirty="0" smtClean="0">
                <a:solidFill>
                  <a:schemeClr val="bg1"/>
                </a:solidFill>
              </a:rPr>
              <a:t> </a:t>
            </a:r>
            <a:r>
              <a:rPr lang="et-EE" sz="2800" dirty="0" err="1" smtClean="0">
                <a:solidFill>
                  <a:schemeClr val="bg1"/>
                </a:solidFill>
              </a:rPr>
              <a:t>peptide-IONW</a:t>
            </a:r>
            <a:r>
              <a:rPr lang="et-EE" sz="2800" dirty="0" smtClean="0">
                <a:solidFill>
                  <a:schemeClr val="bg1"/>
                </a:solidFill>
              </a:rPr>
              <a:t> in </a:t>
            </a:r>
          </a:p>
          <a:p>
            <a:r>
              <a:rPr lang="et-EE" sz="2800" dirty="0" smtClean="0">
                <a:solidFill>
                  <a:schemeClr val="bg1"/>
                </a:solidFill>
              </a:rPr>
              <a:t>NCH421k </a:t>
            </a:r>
            <a:r>
              <a:rPr lang="et-EE" sz="2800" dirty="0" err="1" smtClean="0">
                <a:solidFill>
                  <a:schemeClr val="bg1"/>
                </a:solidFill>
              </a:rPr>
              <a:t>glioma</a:t>
            </a:r>
            <a:r>
              <a:rPr lang="et-EE" sz="2800" dirty="0" smtClean="0">
                <a:solidFill>
                  <a:schemeClr val="bg1"/>
                </a:solidFill>
              </a:rPr>
              <a:t> bearing mice</a:t>
            </a:r>
            <a:endParaRPr lang="et-EE" sz="28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" y="1045532"/>
            <a:ext cx="807975" cy="807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5496" y="1628800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900" dirty="0" err="1" smtClean="0">
                <a:solidFill>
                  <a:srgbClr val="FF0000"/>
                </a:solidFill>
              </a:rPr>
              <a:t>Nestin</a:t>
            </a:r>
            <a:endParaRPr lang="et-EE" sz="9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780995">
            <a:off x="499165" y="1174489"/>
            <a:ext cx="240225" cy="191362"/>
          </a:xfrm>
          <a:prstGeom prst="rect">
            <a:avLst/>
          </a:pr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0" name="TextBox 39"/>
          <p:cNvSpPr txBox="1"/>
          <p:nvPr/>
        </p:nvSpPr>
        <p:spPr>
          <a:xfrm>
            <a:off x="7105266" y="6488668"/>
            <a:ext cx="20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Maarja Haugas </a:t>
            </a:r>
            <a:r>
              <a:rPr lang="et-EE" dirty="0" err="1" smtClean="0">
                <a:solidFill>
                  <a:schemeClr val="bg1"/>
                </a:solidFill>
              </a:rPr>
              <a:t>PhD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4" y="8001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544</Words>
  <Application>Microsoft Office PowerPoint</Application>
  <PresentationFormat>Ekraaniseanss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Office'i kujundus</vt:lpstr>
      <vt:lpstr>Project number: EMP181 Targeting glioma stem-like cells with tumor penetrating peptides  </vt:lpstr>
      <vt:lpstr>PowerPointi esitlus</vt:lpstr>
      <vt:lpstr>Goal of the EMP181 project: to develop new strategies to target cancer stem-like cells in glioblastoma</vt:lpstr>
      <vt:lpstr>Nor-Est partnership</vt:lpstr>
      <vt:lpstr>Specific aims of the project</vt:lpstr>
      <vt:lpstr>PowerPointi esitlus</vt:lpstr>
      <vt:lpstr>Five candidate peptides selected from  CX8C in vivo biopanning</vt:lpstr>
      <vt:lpstr>Individual phage binding in vitro</vt:lpstr>
      <vt:lpstr>PowerPointi esitlus</vt:lpstr>
      <vt:lpstr>PL1: a dual targeting peptide binding tenascin-c and EDB isoform of fibronectin  Prakash Lingasamy MSc</vt:lpstr>
      <vt:lpstr>Systemic PL1  nanoparticles home to GBM lesions</vt:lpstr>
      <vt:lpstr>PL1 guided magnetic nanoparticles serve as a MRI probe</vt:lpstr>
      <vt:lpstr>PL-1 guided nanoparticles have antitumor activity</vt:lpstr>
      <vt:lpstr>Outcomes of the EMP181 project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number: EMP181 Targeting glioma stem-like cells with tumor penetrating peptides</dc:title>
  <dc:creator>Tambet Teesalu</dc:creator>
  <cp:lastModifiedBy>Pille Pikker</cp:lastModifiedBy>
  <cp:revision>15</cp:revision>
  <dcterms:created xsi:type="dcterms:W3CDTF">2017-09-20T12:00:06Z</dcterms:created>
  <dcterms:modified xsi:type="dcterms:W3CDTF">2017-09-21T07:22:20Z</dcterms:modified>
</cp:coreProperties>
</file>