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8" r:id="rId3"/>
    <p:sldId id="337" r:id="rId4"/>
    <p:sldId id="324" r:id="rId5"/>
    <p:sldId id="300" r:id="rId6"/>
    <p:sldId id="331" r:id="rId7"/>
    <p:sldId id="332" r:id="rId8"/>
    <p:sldId id="333" r:id="rId9"/>
    <p:sldId id="335" r:id="rId10"/>
    <p:sldId id="334" r:id="rId11"/>
    <p:sldId id="336" r:id="rId12"/>
    <p:sldId id="265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/>
    <p:restoredTop sz="94837" autoAdjust="0"/>
  </p:normalViewPr>
  <p:slideViewPr>
    <p:cSldViewPr>
      <p:cViewPr varScale="1">
        <p:scale>
          <a:sx n="69" d="100"/>
          <a:sy n="69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21.09.2017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3"/>
          <a:stretch/>
        </p:blipFill>
        <p:spPr>
          <a:xfrm>
            <a:off x="4476749" y="2570986"/>
            <a:ext cx="3240793" cy="1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4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551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82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22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7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4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 err="1" smtClean="0"/>
              <a:t>Comments</a:t>
            </a:r>
            <a:r>
              <a:rPr lang="nb-NO" dirty="0" smtClean="0"/>
              <a:t> for Man </a:t>
            </a:r>
            <a:r>
              <a:rPr lang="nb-NO" dirty="0" err="1" smtClean="0"/>
              <a:t>Kumari</a:t>
            </a:r>
            <a:r>
              <a:rPr lang="nb-NO" dirty="0" smtClean="0"/>
              <a:t> </a:t>
            </a:r>
            <a:r>
              <a:rPr lang="nb-NO" dirty="0" err="1" smtClean="0"/>
              <a:t>Gurung</a:t>
            </a:r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Dato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332656"/>
            <a:ext cx="6818518" cy="615553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321775"/>
            <a:ext cx="7992000" cy="4699513"/>
          </a:xfrm>
        </p:spPr>
        <p:txBody>
          <a:bodyPr/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0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56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35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ikonet for å legge til et bilde</a:t>
            </a:r>
            <a:endParaRPr lang="en-GB" noProof="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en-GB" noProof="0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35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tittelstil</a:t>
            </a:r>
            <a:endParaRPr lang="en-GB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 err="1" smtClean="0"/>
              <a:t>Klikk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tekststiler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malen</a:t>
            </a:r>
            <a:endParaRPr lang="en-GB" noProof="0" dirty="0" smtClean="0"/>
          </a:p>
          <a:p>
            <a:pPr lvl="1"/>
            <a:r>
              <a:rPr lang="en-GB" noProof="0" dirty="0" smtClean="0"/>
              <a:t>Andre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nivå</a:t>
            </a:r>
            <a:endParaRPr lang="en-GB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en-GB" noProof="0" dirty="0" smtClean="0"/>
              <a:t>Tittel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presentasjon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fld id="{76503D8D-F27D-49CA-A299-3589FD585F6D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49" r:id="rId3"/>
    <p:sldLayoutId id="2147483660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i_dokument1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i_dok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576000" y="4653136"/>
            <a:ext cx="809539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1196752"/>
            <a:ext cx="7992000" cy="1846659"/>
          </a:xfrm>
        </p:spPr>
        <p:txBody>
          <a:bodyPr/>
          <a:lstStyle/>
          <a:p>
            <a:r>
              <a:rPr lang="nb-NO" sz="4000" dirty="0" err="1"/>
              <a:t>Role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 smtClean="0"/>
              <a:t>enzyme</a:t>
            </a:r>
            <a:r>
              <a:rPr lang="nb-NO" sz="4000" dirty="0" smtClean="0"/>
              <a:t> </a:t>
            </a:r>
            <a:r>
              <a:rPr lang="nb-NO" sz="4000" dirty="0" err="1"/>
              <a:t>processivity</a:t>
            </a:r>
            <a:r>
              <a:rPr lang="nb-NO" sz="4000" dirty="0"/>
              <a:t> in </a:t>
            </a:r>
            <a:r>
              <a:rPr lang="nb-NO" sz="4000" dirty="0" err="1"/>
              <a:t>degradation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recalcitrant</a:t>
            </a:r>
            <a:r>
              <a:rPr lang="nb-NO" sz="4000" dirty="0"/>
              <a:t> </a:t>
            </a:r>
            <a:r>
              <a:rPr lang="nb-NO" sz="4000" dirty="0" err="1"/>
              <a:t>polysaccharides</a:t>
            </a:r>
            <a:r>
              <a:rPr lang="nb-NO" sz="4000" dirty="0"/>
              <a:t>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8316480" cy="369332"/>
          </a:xfrm>
        </p:spPr>
        <p:txBody>
          <a:bodyPr/>
          <a:lstStyle/>
          <a:p>
            <a:r>
              <a:rPr lang="nb-NO" sz="2200" dirty="0" smtClean="0"/>
              <a:t>Professor Morten Sørlie, Norwegian </a:t>
            </a:r>
            <a:r>
              <a:rPr lang="nb-NO" sz="2200" dirty="0" err="1" smtClean="0"/>
              <a:t>University</a:t>
            </a:r>
            <a:r>
              <a:rPr lang="nb-NO" sz="2200" dirty="0" smtClean="0"/>
              <a:t> of Life Sciences</a:t>
            </a:r>
          </a:p>
          <a:p>
            <a:r>
              <a:rPr lang="nb-NO" sz="2200" dirty="0" smtClean="0"/>
              <a:t>Senior </a:t>
            </a:r>
            <a:r>
              <a:rPr lang="nb-NO" sz="2200" dirty="0"/>
              <a:t>Research </a:t>
            </a:r>
            <a:r>
              <a:rPr lang="nb-NO" sz="2200" dirty="0" smtClean="0"/>
              <a:t>Fellow Priit </a:t>
            </a:r>
            <a:r>
              <a:rPr lang="nb-NO" sz="2200" dirty="0" smtClean="0"/>
              <a:t>Väljam</a:t>
            </a:r>
            <a:r>
              <a:rPr lang="et-EE" sz="2200" dirty="0" smtClean="0"/>
              <a:t>a</a:t>
            </a:r>
            <a:r>
              <a:rPr lang="nb-NO" sz="2200" dirty="0" smtClean="0"/>
              <a:t>ë</a:t>
            </a:r>
            <a:r>
              <a:rPr lang="nb-NO" sz="2200" dirty="0" smtClean="0"/>
              <a:t>, University of Tartu</a:t>
            </a:r>
            <a:endParaRPr lang="nb-NO" sz="22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76000" y="4316586"/>
            <a:ext cx="7992000" cy="336550"/>
          </a:xfrm>
        </p:spPr>
        <p:txBody>
          <a:bodyPr/>
          <a:lstStyle/>
          <a:p>
            <a:r>
              <a:rPr lang="nb-NO" sz="1800" dirty="0" smtClean="0"/>
              <a:t>21st </a:t>
            </a:r>
            <a:r>
              <a:rPr lang="nb-NO" sz="1800" dirty="0" err="1" smtClean="0"/>
              <a:t>of</a:t>
            </a:r>
            <a:r>
              <a:rPr lang="nb-NO" sz="1800" dirty="0" smtClean="0"/>
              <a:t> September, 2017</a:t>
            </a:r>
            <a:endParaRPr lang="nb-NO" sz="18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Norwegian University of Life Sciences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/>
          <a:p>
            <a:r>
              <a:rPr lang="nb-NO" dirty="0" smtClean="0"/>
              <a:t>Polar </a:t>
            </a:r>
            <a:r>
              <a:rPr lang="nb-NO" dirty="0" err="1" smtClean="0"/>
              <a:t>residues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14180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576000" y="261809"/>
            <a:ext cx="6818518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smtClean="0"/>
              <a:t>Key findings in the project</a:t>
            </a:r>
            <a:endParaRPr lang="nb-NO" sz="2800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576000" y="980728"/>
            <a:ext cx="7992000" cy="4699513"/>
          </a:xfrm>
          <a:prstGeom prst="rect">
            <a:avLst/>
          </a:prstGeom>
        </p:spPr>
        <p:txBody>
          <a:bodyPr/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human </a:t>
            </a:r>
            <a:r>
              <a:rPr lang="en-US" sz="2200" dirty="0" err="1" smtClean="0"/>
              <a:t>chitotriosidase</a:t>
            </a:r>
            <a:r>
              <a:rPr lang="en-US" sz="2200" dirty="0" smtClean="0"/>
              <a:t> (HCHT), a part of our innate immune defense system, is an endo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GH.</a:t>
            </a:r>
          </a:p>
          <a:p>
            <a:r>
              <a:rPr lang="en-US" sz="2200" dirty="0" smtClean="0"/>
              <a:t>Significantly less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than i.e. </a:t>
            </a:r>
            <a:r>
              <a:rPr lang="en-US" sz="2200" i="1" dirty="0" err="1" smtClean="0"/>
              <a:t>Sm</a:t>
            </a:r>
            <a:r>
              <a:rPr lang="en-US" sz="2200" dirty="0" err="1" smtClean="0"/>
              <a:t>ChiA</a:t>
            </a:r>
            <a:r>
              <a:rPr lang="en-US" sz="2200" dirty="0" smtClean="0"/>
              <a:t>, still more efficient in substrate degradation; first observation of such behavior. </a:t>
            </a:r>
            <a:endParaRPr lang="en-US" sz="22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65822"/>
              </p:ext>
            </p:extLst>
          </p:nvPr>
        </p:nvGraphicFramePr>
        <p:xfrm>
          <a:off x="1479550" y="3575050"/>
          <a:ext cx="5915025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kument" r:id="rId3" imgW="5727700" imgH="2171700" progId="Word.Document.12">
                  <p:embed/>
                </p:oleObj>
              </mc:Choice>
              <mc:Fallback>
                <p:oleObj name="Dokument" r:id="rId3" imgW="57277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9550" y="3575050"/>
                        <a:ext cx="5915025" cy="2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8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576000" y="261809"/>
            <a:ext cx="6818518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Values from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projects</a:t>
            </a:r>
            <a:endParaRPr lang="nb-NO" sz="2800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576000" y="980728"/>
            <a:ext cx="7992000" cy="4699513"/>
          </a:xfrm>
          <a:prstGeom prst="rect">
            <a:avLst/>
          </a:prstGeom>
        </p:spPr>
        <p:txBody>
          <a:bodyPr/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collaboration between NMBU (enzymes) and University of Tartu (methodology) has greatly increased our understanding of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GHs.</a:t>
            </a:r>
          </a:p>
          <a:p>
            <a:r>
              <a:rPr lang="en-US" sz="2200" dirty="0" smtClean="0"/>
              <a:t>The projected has resulted in 5 published papers, 1 submitted, and 1 manuscript in preparation; high production.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5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333817"/>
            <a:ext cx="6818518" cy="430887"/>
          </a:xfrm>
        </p:spPr>
        <p:txBody>
          <a:bodyPr/>
          <a:lstStyle/>
          <a:p>
            <a:r>
              <a:rPr lang="nb-NO" sz="2800" dirty="0" err="1"/>
              <a:t>Acknowledgements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052736"/>
            <a:ext cx="7992000" cy="4699513"/>
          </a:xfrm>
        </p:spPr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Councils </a:t>
            </a:r>
            <a:r>
              <a:rPr lang="en-US" dirty="0"/>
              <a:t>of Norway </a:t>
            </a:r>
            <a:r>
              <a:rPr lang="en-US" dirty="0" smtClean="0"/>
              <a:t>and Estonia.</a:t>
            </a:r>
          </a:p>
          <a:p>
            <a:pPr lvl="1"/>
            <a:r>
              <a:rPr lang="en-US" dirty="0" smtClean="0"/>
              <a:t>We are incredibly grateful for this opportunity</a:t>
            </a:r>
          </a:p>
          <a:p>
            <a:r>
              <a:rPr lang="en-US" dirty="0" err="1" smtClean="0"/>
              <a:t>Priit</a:t>
            </a:r>
            <a:r>
              <a:rPr lang="en-US" dirty="0" smtClean="0"/>
              <a:t> </a:t>
            </a:r>
            <a:r>
              <a:rPr lang="en-US" dirty="0" err="1"/>
              <a:t>Priit</a:t>
            </a:r>
            <a:r>
              <a:rPr lang="en-US" dirty="0"/>
              <a:t> </a:t>
            </a:r>
            <a:r>
              <a:rPr lang="en-US" dirty="0" err="1" smtClean="0"/>
              <a:t>Väljamäe</a:t>
            </a:r>
            <a:r>
              <a:rPr lang="en-US" dirty="0" smtClean="0"/>
              <a:t>, </a:t>
            </a:r>
            <a:r>
              <a:rPr lang="en-US" dirty="0" err="1" smtClean="0"/>
              <a:t>Silja</a:t>
            </a:r>
            <a:r>
              <a:rPr lang="en-US" dirty="0" smtClean="0"/>
              <a:t> </a:t>
            </a:r>
            <a:r>
              <a:rPr lang="en-US" dirty="0" err="1" smtClean="0"/>
              <a:t>Kuusk</a:t>
            </a:r>
            <a:r>
              <a:rPr lang="en-US" dirty="0" smtClean="0"/>
              <a:t>, </a:t>
            </a:r>
            <a:r>
              <a:rPr lang="en-US" dirty="0" err="1" smtClean="0"/>
              <a:t>Mihhail</a:t>
            </a:r>
            <a:r>
              <a:rPr lang="en-US" dirty="0" smtClean="0"/>
              <a:t> </a:t>
            </a:r>
            <a:r>
              <a:rPr lang="en-US" dirty="0" err="1" smtClean="0"/>
              <a:t>Kurasin</a:t>
            </a:r>
            <a:r>
              <a:rPr lang="en-US" dirty="0" smtClean="0"/>
              <a:t>, </a:t>
            </a:r>
            <a:r>
              <a:rPr lang="en-US" dirty="0" err="1" smtClean="0"/>
              <a:t>Piret</a:t>
            </a:r>
            <a:r>
              <a:rPr lang="en-US" dirty="0" smtClean="0"/>
              <a:t> </a:t>
            </a:r>
            <a:r>
              <a:rPr lang="en-US" dirty="0" err="1" smtClean="0"/>
              <a:t>Kuusk</a:t>
            </a:r>
            <a:r>
              <a:rPr lang="en-US" dirty="0" smtClean="0"/>
              <a:t> (</a:t>
            </a:r>
            <a:r>
              <a:rPr lang="en-US" dirty="0" err="1" smtClean="0"/>
              <a:t>UoT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Anne </a:t>
            </a:r>
            <a:r>
              <a:rPr lang="en-US" dirty="0" err="1" smtClean="0"/>
              <a:t>Grethe</a:t>
            </a:r>
            <a:r>
              <a:rPr lang="en-US" dirty="0" smtClean="0"/>
              <a:t> </a:t>
            </a:r>
            <a:r>
              <a:rPr lang="en-US" dirty="0" err="1" smtClean="0"/>
              <a:t>Hamre</a:t>
            </a:r>
            <a:r>
              <a:rPr lang="en-US" dirty="0" smtClean="0"/>
              <a:t>, Mathilde </a:t>
            </a:r>
            <a:r>
              <a:rPr lang="en-US" dirty="0" err="1" smtClean="0"/>
              <a:t>Holen</a:t>
            </a:r>
            <a:r>
              <a:rPr lang="en-US" dirty="0" smtClean="0"/>
              <a:t>, Vincent </a:t>
            </a:r>
            <a:r>
              <a:rPr lang="en-US" dirty="0" err="1" smtClean="0"/>
              <a:t>Eijsink</a:t>
            </a:r>
            <a:r>
              <a:rPr lang="en-US" dirty="0" smtClean="0"/>
              <a:t> (NMBU)</a:t>
            </a:r>
          </a:p>
          <a:p>
            <a:r>
              <a:rPr lang="en-US" dirty="0" err="1" smtClean="0"/>
              <a:t>Suvamay</a:t>
            </a:r>
            <a:r>
              <a:rPr lang="en-US" dirty="0" smtClean="0"/>
              <a:t> Jana, Christina M. Payne (University of Kentucky)</a:t>
            </a:r>
          </a:p>
          <a:p>
            <a:r>
              <a:rPr lang="en-US" dirty="0" smtClean="0"/>
              <a:t>Gregg T. Beckham (NREL)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dirty="0" smtClean="0"/>
              <a:t>Norwegian </a:t>
            </a:r>
            <a:r>
              <a:rPr lang="nb-NO" noProof="0" dirty="0" err="1" smtClean="0"/>
              <a:t>University</a:t>
            </a:r>
            <a:r>
              <a:rPr lang="nb-NO" noProof="0" dirty="0" smtClean="0"/>
              <a:t> </a:t>
            </a:r>
            <a:r>
              <a:rPr lang="nb-NO" noProof="0" dirty="0" err="1" smtClean="0"/>
              <a:t>of</a:t>
            </a:r>
            <a:r>
              <a:rPr lang="nb-NO" noProof="0" dirty="0" smtClean="0"/>
              <a:t>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2</a:t>
            </a:fld>
            <a:endParaRPr lang="en-GB" noProof="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87450"/>
            <a:ext cx="1435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76000" y="333817"/>
            <a:ext cx="6818518" cy="430887"/>
          </a:xfrm>
        </p:spPr>
        <p:txBody>
          <a:bodyPr/>
          <a:lstStyle/>
          <a:p>
            <a:r>
              <a:rPr lang="et-EE" sz="2800" dirty="0" err="1" smtClean="0"/>
              <a:t>Chitin</a:t>
            </a:r>
            <a:r>
              <a:rPr lang="et-EE" sz="2800" dirty="0" smtClean="0"/>
              <a:t> and </a:t>
            </a:r>
            <a:r>
              <a:rPr lang="et-EE" sz="2800" dirty="0" err="1" smtClean="0"/>
              <a:t>cellulose</a:t>
            </a:r>
            <a:endParaRPr lang="et-EE" sz="2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4699513"/>
          </a:xfrm>
        </p:spPr>
        <p:txBody>
          <a:bodyPr/>
          <a:lstStyle/>
          <a:p>
            <a:r>
              <a:rPr lang="et-EE" sz="2200" dirty="0" err="1" smtClean="0"/>
              <a:t>Chitin</a:t>
            </a:r>
            <a:r>
              <a:rPr lang="et-EE" sz="2200" dirty="0" smtClean="0"/>
              <a:t> and </a:t>
            </a:r>
            <a:r>
              <a:rPr lang="et-EE" sz="2200" dirty="0" err="1" smtClean="0"/>
              <a:t>cellulose</a:t>
            </a:r>
            <a:r>
              <a:rPr lang="et-EE" sz="2200" dirty="0" smtClean="0"/>
              <a:t> </a:t>
            </a:r>
            <a:r>
              <a:rPr lang="et-EE" sz="2200" dirty="0" err="1" smtClean="0"/>
              <a:t>comprise</a:t>
            </a:r>
            <a:r>
              <a:rPr lang="et-EE" sz="2200" dirty="0" smtClean="0"/>
              <a:t> </a:t>
            </a:r>
            <a:r>
              <a:rPr lang="et-EE" sz="2200" dirty="0" err="1" smtClean="0"/>
              <a:t>an</a:t>
            </a:r>
            <a:r>
              <a:rPr lang="et-EE" sz="2200" dirty="0" smtClean="0"/>
              <a:t> </a:t>
            </a:r>
            <a:r>
              <a:rPr lang="et-EE" sz="2200" dirty="0" err="1" smtClean="0"/>
              <a:t>annual</a:t>
            </a:r>
            <a:r>
              <a:rPr lang="et-EE" sz="2200" dirty="0" smtClean="0"/>
              <a:t> </a:t>
            </a:r>
            <a:r>
              <a:rPr lang="et-EE" sz="2200" dirty="0" err="1" smtClean="0"/>
              <a:t>production</a:t>
            </a:r>
            <a:r>
              <a:rPr lang="et-EE" sz="2200" dirty="0" smtClean="0"/>
              <a:t> of 1 </a:t>
            </a:r>
            <a:r>
              <a:rPr lang="et-EE" sz="2200" dirty="0" err="1" smtClean="0"/>
              <a:t>trillion</a:t>
            </a:r>
            <a:r>
              <a:rPr lang="et-EE" sz="2200" dirty="0" smtClean="0"/>
              <a:t> (1 000 </a:t>
            </a:r>
            <a:r>
              <a:rPr lang="et-EE" sz="2200" dirty="0" err="1" smtClean="0"/>
              <a:t>billion</a:t>
            </a:r>
            <a:r>
              <a:rPr lang="et-EE" sz="2200" dirty="0" smtClean="0"/>
              <a:t>) </a:t>
            </a:r>
            <a:r>
              <a:rPr lang="et-EE" sz="2200" dirty="0" err="1" smtClean="0"/>
              <a:t>metric</a:t>
            </a:r>
            <a:r>
              <a:rPr lang="et-EE" sz="2200" dirty="0" smtClean="0"/>
              <a:t> </a:t>
            </a:r>
            <a:r>
              <a:rPr lang="et-EE" sz="2200" dirty="0" err="1" smtClean="0"/>
              <a:t>tons</a:t>
            </a:r>
            <a:r>
              <a:rPr lang="et-EE" sz="2200" dirty="0" smtClean="0"/>
              <a:t> of </a:t>
            </a:r>
            <a:r>
              <a:rPr lang="et-EE" sz="2200" dirty="0" err="1" smtClean="0"/>
              <a:t>organic</a:t>
            </a:r>
            <a:r>
              <a:rPr lang="et-EE" sz="2200" dirty="0" smtClean="0"/>
              <a:t> </a:t>
            </a:r>
            <a:r>
              <a:rPr lang="et-EE" sz="2200" dirty="0" err="1" smtClean="0"/>
              <a:t>carbon</a:t>
            </a:r>
            <a:r>
              <a:rPr lang="et-EE" sz="2200" dirty="0" smtClean="0"/>
              <a:t>, </a:t>
            </a:r>
            <a:r>
              <a:rPr lang="et-EE" sz="2200" dirty="0" err="1" smtClean="0"/>
              <a:t>the</a:t>
            </a:r>
            <a:r>
              <a:rPr lang="et-EE" sz="2200" dirty="0" smtClean="0"/>
              <a:t> </a:t>
            </a:r>
            <a:r>
              <a:rPr lang="et-EE" sz="2200" dirty="0" err="1" smtClean="0"/>
              <a:t>essential</a:t>
            </a:r>
            <a:r>
              <a:rPr lang="et-EE" sz="2200" dirty="0" smtClean="0"/>
              <a:t> </a:t>
            </a:r>
            <a:r>
              <a:rPr lang="et-EE" sz="2200" dirty="0" err="1" smtClean="0"/>
              <a:t>building</a:t>
            </a:r>
            <a:r>
              <a:rPr lang="et-EE" sz="2200" dirty="0" smtClean="0"/>
              <a:t> </a:t>
            </a:r>
            <a:r>
              <a:rPr lang="et-EE" sz="2200" dirty="0" err="1" smtClean="0"/>
              <a:t>block</a:t>
            </a:r>
            <a:r>
              <a:rPr lang="et-EE" sz="2200" dirty="0" smtClean="0"/>
              <a:t> of </a:t>
            </a:r>
            <a:r>
              <a:rPr lang="et-EE" sz="2200" dirty="0" err="1" smtClean="0"/>
              <a:t>life</a:t>
            </a:r>
            <a:r>
              <a:rPr lang="et-EE" sz="2200" dirty="0" smtClean="0"/>
              <a:t>.</a:t>
            </a:r>
          </a:p>
          <a:p>
            <a:r>
              <a:rPr lang="et-EE" sz="2200" dirty="0" err="1" smtClean="0"/>
              <a:t>Enzymes</a:t>
            </a:r>
            <a:r>
              <a:rPr lang="et-EE" sz="2200" dirty="0" smtClean="0"/>
              <a:t> are need </a:t>
            </a:r>
            <a:r>
              <a:rPr lang="et-EE" sz="2200" dirty="0" err="1" smtClean="0"/>
              <a:t>to</a:t>
            </a:r>
            <a:r>
              <a:rPr lang="et-EE" sz="2200" dirty="0" smtClean="0"/>
              <a:t> </a:t>
            </a:r>
            <a:r>
              <a:rPr lang="et-EE" sz="2200" dirty="0" err="1" smtClean="0"/>
              <a:t>make</a:t>
            </a:r>
            <a:r>
              <a:rPr lang="et-EE" sz="2200" dirty="0" smtClean="0"/>
              <a:t> </a:t>
            </a:r>
            <a:r>
              <a:rPr lang="et-EE" sz="2200" dirty="0" err="1" smtClean="0"/>
              <a:t>products</a:t>
            </a:r>
            <a:r>
              <a:rPr lang="et-EE" sz="2200" dirty="0" smtClean="0"/>
              <a:t> of </a:t>
            </a:r>
            <a:r>
              <a:rPr lang="et-EE" sz="2200" dirty="0" err="1" smtClean="0"/>
              <a:t>value</a:t>
            </a:r>
            <a:r>
              <a:rPr lang="et-EE" sz="2200" dirty="0" smtClean="0"/>
              <a:t> </a:t>
            </a:r>
            <a:r>
              <a:rPr lang="et-EE" sz="2200" dirty="0" err="1" smtClean="0"/>
              <a:t>besides</a:t>
            </a:r>
            <a:r>
              <a:rPr lang="et-EE" sz="2200" dirty="0" smtClean="0"/>
              <a:t> </a:t>
            </a:r>
            <a:r>
              <a:rPr lang="et-EE" sz="2200" dirty="0" err="1" smtClean="0"/>
              <a:t>heat</a:t>
            </a:r>
            <a:r>
              <a:rPr lang="et-EE" sz="2200" dirty="0" smtClean="0"/>
              <a:t> and </a:t>
            </a:r>
            <a:r>
              <a:rPr lang="et-EE" sz="2200" dirty="0" err="1" smtClean="0"/>
              <a:t>carbon</a:t>
            </a:r>
            <a:r>
              <a:rPr lang="et-EE" sz="2200" dirty="0" smtClean="0"/>
              <a:t> </a:t>
            </a:r>
            <a:r>
              <a:rPr lang="et-EE" sz="2200" dirty="0" err="1" smtClean="0"/>
              <a:t>dioxide</a:t>
            </a:r>
            <a:r>
              <a:rPr lang="et-EE" sz="2200" dirty="0"/>
              <a:t> </a:t>
            </a:r>
            <a:r>
              <a:rPr lang="et-EE" sz="2200" dirty="0" smtClean="0"/>
              <a:t>in </a:t>
            </a:r>
            <a:r>
              <a:rPr lang="et-EE" sz="2200" dirty="0" err="1" smtClean="0"/>
              <a:t>sustainable</a:t>
            </a:r>
            <a:r>
              <a:rPr lang="et-EE" sz="2200" dirty="0" smtClean="0"/>
              <a:t> </a:t>
            </a:r>
            <a:r>
              <a:rPr lang="et-EE" sz="2200" dirty="0" err="1" smtClean="0"/>
              <a:t>biorefinery</a:t>
            </a:r>
            <a:r>
              <a:rPr lang="et-EE" sz="2200" dirty="0" smtClean="0"/>
              <a:t>.</a:t>
            </a:r>
          </a:p>
          <a:p>
            <a:r>
              <a:rPr lang="et-EE" sz="2200" dirty="0" err="1" smtClean="0"/>
              <a:t>Enzymes</a:t>
            </a:r>
            <a:r>
              <a:rPr lang="et-EE" sz="2200" dirty="0" smtClean="0"/>
              <a:t> </a:t>
            </a:r>
            <a:r>
              <a:rPr lang="et-EE" sz="2200" dirty="0" err="1" smtClean="0"/>
              <a:t>give</a:t>
            </a:r>
            <a:r>
              <a:rPr lang="et-EE" sz="2200" dirty="0" smtClean="0"/>
              <a:t> a 10 </a:t>
            </a:r>
            <a:r>
              <a:rPr lang="et-EE" sz="2200" dirty="0" err="1" smtClean="0"/>
              <a:t>quadrillion</a:t>
            </a:r>
            <a:r>
              <a:rPr lang="et-EE" sz="2200" dirty="0" smtClean="0"/>
              <a:t> </a:t>
            </a:r>
            <a:r>
              <a:rPr lang="et-EE" sz="2200" dirty="0" err="1" smtClean="0"/>
              <a:t>or</a:t>
            </a:r>
            <a:r>
              <a:rPr lang="et-EE" sz="2200" dirty="0" smtClean="0"/>
              <a:t> 10 000 </a:t>
            </a:r>
            <a:r>
              <a:rPr lang="et-EE" sz="2200" dirty="0" err="1" smtClean="0"/>
              <a:t>trillion</a:t>
            </a:r>
            <a:r>
              <a:rPr lang="et-EE" sz="2200" dirty="0" smtClean="0"/>
              <a:t> </a:t>
            </a:r>
            <a:r>
              <a:rPr lang="et-EE" sz="2200" dirty="0" err="1" smtClean="0"/>
              <a:t>rate</a:t>
            </a:r>
            <a:r>
              <a:rPr lang="et-EE" sz="2200" dirty="0" smtClean="0"/>
              <a:t> </a:t>
            </a:r>
            <a:r>
              <a:rPr lang="et-EE" sz="2200" dirty="0" err="1" smtClean="0"/>
              <a:t>enhancement</a:t>
            </a:r>
            <a:r>
              <a:rPr lang="et-EE" sz="2200" dirty="0" smtClean="0"/>
              <a:t> of </a:t>
            </a:r>
            <a:r>
              <a:rPr lang="et-EE" sz="2200" dirty="0" err="1" smtClean="0"/>
              <a:t>product</a:t>
            </a:r>
            <a:r>
              <a:rPr lang="et-EE" sz="2200" dirty="0" smtClean="0"/>
              <a:t> </a:t>
            </a:r>
            <a:r>
              <a:rPr lang="et-EE" sz="2200" dirty="0" err="1" smtClean="0"/>
              <a:t>formation</a:t>
            </a:r>
            <a:r>
              <a:rPr lang="et-EE" sz="2200" dirty="0" smtClean="0"/>
              <a:t> </a:t>
            </a:r>
            <a:r>
              <a:rPr lang="et-EE" sz="2200" dirty="0" err="1" smtClean="0"/>
              <a:t>from</a:t>
            </a:r>
            <a:r>
              <a:rPr lang="et-EE" sz="2200" dirty="0" smtClean="0"/>
              <a:t> </a:t>
            </a:r>
            <a:r>
              <a:rPr lang="et-EE" sz="2200" dirty="0" err="1" smtClean="0"/>
              <a:t>chitin</a:t>
            </a:r>
            <a:r>
              <a:rPr lang="et-EE" sz="2200" dirty="0" smtClean="0"/>
              <a:t> and </a:t>
            </a:r>
            <a:r>
              <a:rPr lang="et-EE" sz="2200" dirty="0" err="1" smtClean="0"/>
              <a:t>cellulose</a:t>
            </a:r>
            <a:r>
              <a:rPr lang="et-EE" sz="2200" dirty="0" smtClean="0"/>
              <a:t>.</a:t>
            </a:r>
          </a:p>
          <a:p>
            <a:r>
              <a:rPr lang="et-EE" sz="2200" dirty="0" err="1" smtClean="0"/>
              <a:t>We</a:t>
            </a:r>
            <a:r>
              <a:rPr lang="et-EE" sz="2200" dirty="0" smtClean="0"/>
              <a:t> </a:t>
            </a:r>
            <a:r>
              <a:rPr lang="et-EE" sz="2200" dirty="0" err="1" smtClean="0"/>
              <a:t>started</a:t>
            </a:r>
            <a:r>
              <a:rPr lang="et-EE" sz="2200" dirty="0" smtClean="0"/>
              <a:t> </a:t>
            </a:r>
            <a:r>
              <a:rPr lang="et-EE" sz="2200" dirty="0" err="1" smtClean="0"/>
              <a:t>our</a:t>
            </a:r>
            <a:r>
              <a:rPr lang="et-EE" sz="2200" dirty="0" smtClean="0"/>
              <a:t> </a:t>
            </a:r>
            <a:r>
              <a:rPr lang="et-EE" sz="2200" dirty="0" err="1" smtClean="0"/>
              <a:t>collaboration</a:t>
            </a:r>
            <a:r>
              <a:rPr lang="et-EE" sz="2200" dirty="0" smtClean="0"/>
              <a:t> in 2011.</a:t>
            </a:r>
          </a:p>
          <a:p>
            <a:r>
              <a:rPr lang="et-EE" sz="2200" dirty="0" smtClean="0"/>
              <a:t>and </a:t>
            </a:r>
            <a:r>
              <a:rPr lang="et-EE" sz="2200" dirty="0" err="1" smtClean="0"/>
              <a:t>it</a:t>
            </a:r>
            <a:r>
              <a:rPr lang="et-EE" sz="2200" dirty="0" smtClean="0"/>
              <a:t> </a:t>
            </a:r>
            <a:r>
              <a:rPr lang="et-EE" sz="2200" dirty="0" err="1" smtClean="0"/>
              <a:t>still</a:t>
            </a:r>
            <a:r>
              <a:rPr lang="et-EE" sz="2200" dirty="0" smtClean="0"/>
              <a:t> </a:t>
            </a:r>
            <a:r>
              <a:rPr lang="et-EE" sz="2200" dirty="0" err="1" smtClean="0"/>
              <a:t>continues</a:t>
            </a:r>
            <a:r>
              <a:rPr lang="et-EE" sz="2200" dirty="0" smtClean="0"/>
              <a:t>…..</a:t>
            </a:r>
            <a:endParaRPr lang="et-EE" sz="22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Polar residues</a:t>
            </a:r>
            <a:endParaRPr lang="en-GB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56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86435"/>
            <a:ext cx="6818518" cy="861774"/>
          </a:xfrm>
        </p:spPr>
        <p:txBody>
          <a:bodyPr/>
          <a:lstStyle/>
          <a:p>
            <a:r>
              <a:rPr lang="en-US" sz="2800" dirty="0"/>
              <a:t>Role of enzymes </a:t>
            </a:r>
            <a:r>
              <a:rPr lang="en-US" sz="2800" dirty="0" err="1"/>
              <a:t>processivity</a:t>
            </a:r>
            <a:r>
              <a:rPr lang="en-US" sz="2800" dirty="0"/>
              <a:t> in degradation of recalcitrant polysaccharides</a:t>
            </a:r>
            <a:r>
              <a:rPr lang="nb-NO" sz="2800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124744"/>
            <a:ext cx="7992000" cy="4699513"/>
          </a:xfrm>
        </p:spPr>
        <p:txBody>
          <a:bodyPr/>
          <a:lstStyle/>
          <a:p>
            <a:r>
              <a:rPr lang="en-US" sz="2200" dirty="0"/>
              <a:t>Enzymatic degradation of recalcitrant </a:t>
            </a:r>
            <a:r>
              <a:rPr lang="en-US" sz="2200" dirty="0" smtClean="0"/>
              <a:t>polysaccharides (chitin and cellulose) occur </a:t>
            </a:r>
            <a:r>
              <a:rPr lang="en-US" sz="2200" dirty="0"/>
              <a:t>through the synergistic action of glycoside hydrolases (GHs</a:t>
            </a:r>
            <a:r>
              <a:rPr lang="en-US" sz="2200" dirty="0" smtClean="0"/>
              <a:t>) with </a:t>
            </a:r>
            <a:r>
              <a:rPr lang="en-US" sz="2200" dirty="0"/>
              <a:t>complementary </a:t>
            </a:r>
            <a:r>
              <a:rPr lang="en-US" sz="2200" dirty="0" smtClean="0"/>
              <a:t>activities.</a:t>
            </a:r>
          </a:p>
          <a:p>
            <a:r>
              <a:rPr lang="en-US" sz="2200" dirty="0" err="1" smtClean="0"/>
              <a:t>Processive</a:t>
            </a:r>
            <a:r>
              <a:rPr lang="en-US" sz="2200" dirty="0" smtClean="0"/>
              <a:t> </a:t>
            </a:r>
            <a:r>
              <a:rPr lang="en-US" sz="2200" dirty="0"/>
              <a:t>GHs, both endo- and </a:t>
            </a:r>
            <a:r>
              <a:rPr lang="en-US" sz="2200" dirty="0" err="1" smtClean="0"/>
              <a:t>exo</a:t>
            </a:r>
            <a:r>
              <a:rPr lang="en-US" sz="2200" dirty="0" smtClean="0"/>
              <a:t>-acting:</a:t>
            </a:r>
          </a:p>
          <a:p>
            <a:pPr lvl="1"/>
            <a:r>
              <a:rPr lang="en-US" sz="2200" dirty="0" smtClean="0"/>
              <a:t>closely </a:t>
            </a:r>
            <a:r>
              <a:rPr lang="en-US" sz="2200" dirty="0"/>
              <a:t>associate with polymer chains and repeatedly cleave </a:t>
            </a:r>
            <a:r>
              <a:rPr lang="en-US" sz="2200" dirty="0" err="1"/>
              <a:t>glycosidic</a:t>
            </a:r>
            <a:r>
              <a:rPr lang="en-US" sz="2200" dirty="0"/>
              <a:t> linkages without dissociating from the crystalline </a:t>
            </a:r>
            <a:r>
              <a:rPr lang="en-US" sz="2200" dirty="0" smtClean="0"/>
              <a:t>surface.</a:t>
            </a:r>
          </a:p>
          <a:p>
            <a:pPr lvl="1"/>
            <a:r>
              <a:rPr lang="en-US" sz="2200" dirty="0" smtClean="0"/>
              <a:t>are typically the most abundant enzymes in both natural </a:t>
            </a:r>
            <a:r>
              <a:rPr lang="en-US" sz="2200" dirty="0" err="1" smtClean="0"/>
              <a:t>secretomes</a:t>
            </a:r>
            <a:r>
              <a:rPr lang="en-US" sz="2200" dirty="0" smtClean="0"/>
              <a:t> and industrial cocktails by virtue of their significant hydrolytic potential.</a:t>
            </a:r>
          </a:p>
          <a:p>
            <a:r>
              <a:rPr lang="en-US" sz="2200" dirty="0" err="1"/>
              <a:t>P</a:t>
            </a:r>
            <a:r>
              <a:rPr lang="en-US" sz="2200" dirty="0" err="1" smtClean="0"/>
              <a:t>rocessive</a:t>
            </a:r>
            <a:r>
              <a:rPr lang="en-US" sz="2200" dirty="0" smtClean="0"/>
              <a:t> mechanism are believed to be rate-limiting in enzymatic biomass conversion.</a:t>
            </a:r>
          </a:p>
          <a:p>
            <a:r>
              <a:rPr lang="en-US" sz="2200" dirty="0" smtClean="0"/>
              <a:t>Highly challenging to determine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ability.</a:t>
            </a:r>
            <a:endParaRPr lang="nb-NO" sz="2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dirty="0" smtClean="0"/>
              <a:t>Norwegian </a:t>
            </a:r>
            <a:r>
              <a:rPr lang="nb-NO" noProof="0" dirty="0" err="1" smtClean="0"/>
              <a:t>University</a:t>
            </a:r>
            <a:r>
              <a:rPr lang="nb-NO" noProof="0" dirty="0" smtClean="0"/>
              <a:t> </a:t>
            </a:r>
            <a:r>
              <a:rPr lang="nb-NO" noProof="0" dirty="0" err="1" smtClean="0"/>
              <a:t>of</a:t>
            </a:r>
            <a:r>
              <a:rPr lang="nb-NO" noProof="0" dirty="0" smtClean="0"/>
              <a:t>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81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dirty="0" smtClean="0"/>
              <a:t>Norwegian </a:t>
            </a:r>
            <a:r>
              <a:rPr lang="nb-NO" noProof="0" dirty="0" err="1" smtClean="0"/>
              <a:t>University</a:t>
            </a:r>
            <a:r>
              <a:rPr lang="nb-NO" noProof="0" dirty="0" smtClean="0"/>
              <a:t> </a:t>
            </a:r>
            <a:r>
              <a:rPr lang="nb-NO" noProof="0" dirty="0" err="1" smtClean="0"/>
              <a:t>of</a:t>
            </a:r>
            <a:r>
              <a:rPr lang="nb-NO" noProof="0" dirty="0" smtClean="0"/>
              <a:t>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576000" y="333817"/>
            <a:ext cx="6818518" cy="430887"/>
          </a:xfrm>
        </p:spPr>
        <p:txBody>
          <a:bodyPr/>
          <a:lstStyle/>
          <a:p>
            <a:r>
              <a:rPr lang="nb-NO" sz="2800" dirty="0" err="1"/>
              <a:t>Processivity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ssholder for innhold 9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980728"/>
                <a:ext cx="7992000" cy="4699513"/>
              </a:xfrm>
            </p:spPr>
            <p:txBody>
              <a:bodyPr/>
              <a:lstStyle/>
              <a:p>
                <a:pPr lvl="0">
                  <a:lnSpc>
                    <a:spcPct val="105000"/>
                  </a:lnSpc>
                  <a:spcAft>
                    <a:spcPct val="20000"/>
                  </a:spcAft>
                  <a:buClr>
                    <a:srgbClr val="3E61B3"/>
                  </a:buClr>
                  <a:buSzPct val="90000"/>
                  <a:buFont typeface="Webdings" charset="2"/>
                  <a:buChar char="="/>
                </a:pPr>
                <a:r>
                  <a:rPr lang="en-GB" altLang="x-none" sz="2200" dirty="0">
                    <a:solidFill>
                      <a:prstClr val="black"/>
                    </a:solidFill>
                  </a:rPr>
                  <a:t>Processivity (</a:t>
                </a:r>
                <a:r>
                  <a:rPr lang="en-GB" altLang="x-none" sz="2200" i="1" dirty="0">
                    <a:solidFill>
                      <a:prstClr val="black"/>
                    </a:solidFill>
                  </a:rPr>
                  <a:t>P</a:t>
                </a:r>
                <a:r>
                  <a:rPr lang="en-GB" altLang="x-none" sz="2200" dirty="0">
                    <a:solidFill>
                      <a:prstClr val="black"/>
                    </a:solidFill>
                  </a:rPr>
                  <a:t>) refers to the ability of synthesizing, modifying, and degrading enzymes to </a:t>
                </a:r>
                <a:r>
                  <a:rPr lang="en-GB" altLang="x-none" sz="2200" dirty="0" err="1">
                    <a:solidFill>
                      <a:prstClr val="black"/>
                    </a:solidFill>
                  </a:rPr>
                  <a:t>catalyze</a:t>
                </a:r>
                <a:r>
                  <a:rPr lang="en-GB" altLang="x-none" sz="2200" dirty="0">
                    <a:solidFill>
                      <a:prstClr val="black"/>
                    </a:solidFill>
                  </a:rPr>
                  <a:t> multiple successive cycles of reaction with polymeric substrates, such as nucleic acids, proteins, and polysaccharides, without disengaging from the substrates.</a:t>
                </a:r>
              </a:p>
              <a:p>
                <a:pPr lvl="0">
                  <a:lnSpc>
                    <a:spcPct val="105000"/>
                  </a:lnSpc>
                  <a:spcAft>
                    <a:spcPct val="20000"/>
                  </a:spcAft>
                  <a:buClr>
                    <a:srgbClr val="3E61B3"/>
                  </a:buClr>
                  <a:buSzPct val="90000"/>
                  <a:buFont typeface="Webdings" charset="2"/>
                  <a:buChar char="="/>
                </a:pPr>
                <a:r>
                  <a:rPr lang="nb-NO" sz="2200" i="1" dirty="0" err="1">
                    <a:solidFill>
                      <a:prstClr val="black"/>
                    </a:solidFill>
                  </a:rPr>
                  <a:t>P</a:t>
                </a:r>
                <a:r>
                  <a:rPr lang="nb-NO" sz="2200" baseline="30000" dirty="0" err="1">
                    <a:solidFill>
                      <a:prstClr val="black"/>
                    </a:solidFill>
                  </a:rPr>
                  <a:t>intr</a:t>
                </a:r>
                <a14:m>
                  <m:oMath xmlns:m="http://schemas.openxmlformats.org/officeDocument/2006/math">
                    <m:r>
                      <a:rPr lang="nb-NO" sz="2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22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cat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22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off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altLang="x-none" sz="2200" dirty="0">
                    <a:solidFill>
                      <a:prstClr val="black"/>
                    </a:solidFill>
                  </a:rPr>
                  <a:t>(the intrinsic </a:t>
                </a:r>
                <a:r>
                  <a:rPr lang="en-GB" altLang="x-none" sz="2200" dirty="0" err="1">
                    <a:solidFill>
                      <a:prstClr val="black"/>
                    </a:solidFill>
                  </a:rPr>
                  <a:t>processive</a:t>
                </a:r>
                <a:r>
                  <a:rPr lang="en-GB" altLang="x-none" sz="2200" dirty="0">
                    <a:solidFill>
                      <a:prstClr val="black"/>
                    </a:solidFill>
                  </a:rPr>
                  <a:t> ability of the enzyme)</a:t>
                </a:r>
              </a:p>
              <a:p>
                <a:pPr lvl="0">
                  <a:lnSpc>
                    <a:spcPct val="105000"/>
                  </a:lnSpc>
                  <a:spcAft>
                    <a:spcPct val="20000"/>
                  </a:spcAft>
                  <a:buClr>
                    <a:srgbClr val="3E61B3"/>
                  </a:buClr>
                  <a:buSzPct val="90000"/>
                  <a:buFont typeface="Webdings" charset="2"/>
                  <a:buChar char="="/>
                </a:pPr>
                <a:r>
                  <a:rPr lang="nb-NO" sz="2200" i="1" dirty="0">
                    <a:solidFill>
                      <a:prstClr val="black"/>
                    </a:solidFill>
                  </a:rPr>
                  <a:t>P</a:t>
                </a:r>
                <a:r>
                  <a:rPr lang="nb-NO" sz="2200" baseline="30000" dirty="0">
                    <a:solidFill>
                      <a:prstClr val="black"/>
                    </a:solidFill>
                  </a:rPr>
                  <a:t>app</a:t>
                </a:r>
                <a14:m>
                  <m:oMath xmlns:m="http://schemas.openxmlformats.org/officeDocument/2006/math">
                    <m:r>
                      <a:rPr lang="nb-NO" sz="2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22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cat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2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sz="220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altLang="x-none" sz="2200" dirty="0">
                    <a:solidFill>
                      <a:prstClr val="black"/>
                    </a:solidFill>
                  </a:rPr>
                  <a:t> (the apparent </a:t>
                </a:r>
                <a:r>
                  <a:rPr lang="en-GB" altLang="x-none" sz="2200" dirty="0" err="1">
                    <a:solidFill>
                      <a:prstClr val="black"/>
                    </a:solidFill>
                  </a:rPr>
                  <a:t>processive</a:t>
                </a:r>
                <a:r>
                  <a:rPr lang="en-GB" altLang="x-none" sz="2200" dirty="0">
                    <a:solidFill>
                      <a:prstClr val="black"/>
                    </a:solidFill>
                  </a:rPr>
                  <a:t> ability, substrate dependent)</a:t>
                </a:r>
              </a:p>
              <a:p>
                <a:pPr lvl="0">
                  <a:lnSpc>
                    <a:spcPct val="105000"/>
                  </a:lnSpc>
                  <a:spcAft>
                    <a:spcPct val="20000"/>
                  </a:spcAft>
                  <a:buClr>
                    <a:srgbClr val="3E61B3"/>
                  </a:buClr>
                  <a:buSzPct val="90000"/>
                  <a:buFont typeface="Webdings" charset="2"/>
                  <a:buChar char="="/>
                </a:pPr>
                <a:r>
                  <a:rPr lang="en-GB" altLang="x-none" sz="2200" dirty="0" smtClean="0">
                    <a:solidFill>
                      <a:prstClr val="black"/>
                    </a:solidFill>
                  </a:rPr>
                  <a:t>Catalytic </a:t>
                </a:r>
                <a:r>
                  <a:rPr lang="en-GB" altLang="x-none" sz="2200" dirty="0">
                    <a:solidFill>
                      <a:prstClr val="black"/>
                    </a:solidFill>
                  </a:rPr>
                  <a:t>efficiency </a:t>
                </a:r>
                <a:r>
                  <a:rPr lang="en-GB" altLang="x-none" sz="2200" dirty="0" smtClean="0">
                    <a:solidFill>
                      <a:prstClr val="black"/>
                    </a:solidFill>
                  </a:rPr>
                  <a:t>improves enzymatic degradation of recalcitrant polysaccharides.</a:t>
                </a:r>
                <a:endParaRPr lang="en-GB" altLang="x-none" sz="2200" dirty="0">
                  <a:solidFill>
                    <a:prstClr val="black"/>
                  </a:solidFill>
                </a:endParaRP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0" name="Plassholder for innhold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980728"/>
                <a:ext cx="7992000" cy="4699513"/>
              </a:xfrm>
              <a:blipFill rotWithShape="0">
                <a:blip r:embed="rId2"/>
                <a:stretch>
                  <a:fillRect l="-1601" t="-1946" r="-24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6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261809"/>
            <a:ext cx="6818518" cy="430887"/>
          </a:xfrm>
        </p:spPr>
        <p:txBody>
          <a:bodyPr/>
          <a:lstStyle/>
          <a:p>
            <a:r>
              <a:rPr lang="nb-NO" sz="2800" dirty="0" smtClean="0"/>
              <a:t>The </a:t>
            </a:r>
            <a:r>
              <a:rPr lang="nb-NO" sz="2800" dirty="0" err="1" smtClean="0"/>
              <a:t>history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052736"/>
            <a:ext cx="7992000" cy="4699513"/>
          </a:xfrm>
        </p:spPr>
        <p:txBody>
          <a:bodyPr/>
          <a:lstStyle/>
          <a:p>
            <a:r>
              <a:rPr lang="en-US" sz="2200" dirty="0" smtClean="0"/>
              <a:t>We at NMBU have 20 years of experience on enzymes active on recalcitrant polysaccharides.</a:t>
            </a:r>
          </a:p>
          <a:p>
            <a:r>
              <a:rPr lang="en-US" sz="2200" dirty="0" smtClean="0"/>
              <a:t>In 2006, we discovered that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GHs are inherently slow to overcome substrate recalcitrance (Cost and benefits of </a:t>
            </a:r>
            <a:r>
              <a:rPr lang="en-US" sz="2200" dirty="0" err="1" smtClean="0"/>
              <a:t>processivity</a:t>
            </a:r>
            <a:r>
              <a:rPr lang="en-US" sz="2200" dirty="0" smtClean="0"/>
              <a:t> in enzymatic degradation of recalcitrant polysaccharides, </a:t>
            </a:r>
            <a:r>
              <a:rPr lang="en-US" sz="2200" i="1" dirty="0" smtClean="0"/>
              <a:t>Proc. Nat. Acad. </a:t>
            </a:r>
            <a:r>
              <a:rPr lang="en-US" sz="2200" i="1" dirty="0" err="1" smtClean="0"/>
              <a:t>Sci</a:t>
            </a:r>
            <a:r>
              <a:rPr lang="en-US" sz="2200" i="1" dirty="0" smtClean="0"/>
              <a:t>, USA.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Väljamäe</a:t>
            </a:r>
            <a:r>
              <a:rPr lang="en-US" sz="2200" dirty="0" smtClean="0"/>
              <a:t> have 10 years of experience in developing methodology for kinetic characterization of GHs</a:t>
            </a:r>
          </a:p>
          <a:p>
            <a:r>
              <a:rPr lang="en-US" sz="2200" dirty="0" smtClean="0"/>
              <a:t>In his seminal work, </a:t>
            </a:r>
            <a:r>
              <a:rPr lang="en-US" sz="2200" dirty="0" err="1" smtClean="0"/>
              <a:t>Väljamäe</a:t>
            </a:r>
            <a:r>
              <a:rPr lang="en-US" sz="2200" dirty="0" smtClean="0"/>
              <a:t> discovered in 2011 that the length of the obstacle-free path available for a </a:t>
            </a:r>
            <a:r>
              <a:rPr lang="en-US" sz="2200" dirty="0" err="1" smtClean="0"/>
              <a:t>processive</a:t>
            </a:r>
            <a:r>
              <a:rPr lang="en-US" sz="2200" dirty="0" smtClean="0"/>
              <a:t> run on polysaccharide chain limits the </a:t>
            </a:r>
            <a:r>
              <a:rPr lang="en-US" sz="2200" dirty="0" err="1" smtClean="0"/>
              <a:t>processivity</a:t>
            </a:r>
            <a:r>
              <a:rPr lang="en-US" sz="2200" dirty="0" smtClean="0"/>
              <a:t> of GHs (later confirmed by a </a:t>
            </a:r>
            <a:r>
              <a:rPr lang="en-US" sz="2200" i="1" dirty="0" smtClean="0"/>
              <a:t>Science </a:t>
            </a:r>
            <a:r>
              <a:rPr lang="en-US" sz="2200" dirty="0" smtClean="0"/>
              <a:t>paper by Igarashi </a:t>
            </a:r>
            <a:r>
              <a:rPr lang="en-US" sz="2200" i="1" dirty="0" smtClean="0"/>
              <a:t>et al</a:t>
            </a:r>
            <a:r>
              <a:rPr lang="en-US" sz="2200" dirty="0" smtClean="0"/>
              <a:t>.)</a:t>
            </a:r>
          </a:p>
          <a:p>
            <a:endParaRPr lang="en-US" sz="2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82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261809"/>
            <a:ext cx="6818518" cy="430887"/>
          </a:xfrm>
        </p:spPr>
        <p:txBody>
          <a:bodyPr/>
          <a:lstStyle/>
          <a:p>
            <a:r>
              <a:rPr lang="nb-NO" sz="2800" dirty="0" smtClean="0"/>
              <a:t>Key </a:t>
            </a:r>
            <a:r>
              <a:rPr lang="nb-NO" sz="2800" dirty="0" err="1" smtClean="0"/>
              <a:t>findings</a:t>
            </a:r>
            <a:r>
              <a:rPr lang="nb-NO" sz="2800" dirty="0" smtClean="0"/>
              <a:t> in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980728"/>
            <a:ext cx="7992000" cy="4699513"/>
          </a:xfrm>
        </p:spPr>
        <p:txBody>
          <a:bodyPr/>
          <a:lstStyle/>
          <a:p>
            <a:r>
              <a:rPr lang="nb-NO" sz="2200" dirty="0" err="1" smtClean="0"/>
              <a:t>We</a:t>
            </a:r>
            <a:r>
              <a:rPr lang="nb-NO" sz="2200" dirty="0" smtClean="0"/>
              <a:t> </a:t>
            </a:r>
            <a:r>
              <a:rPr lang="nb-NO" sz="2200" dirty="0" err="1" smtClean="0"/>
              <a:t>were</a:t>
            </a:r>
            <a:r>
              <a:rPr lang="nb-NO" sz="2200" dirty="0" smtClean="0"/>
              <a:t> </a:t>
            </a:r>
            <a:r>
              <a:rPr lang="nb-NO" sz="2200" dirty="0" err="1" smtClean="0"/>
              <a:t>able</a:t>
            </a:r>
            <a:r>
              <a:rPr lang="nb-NO" sz="2200" dirty="0" smtClean="0"/>
              <a:t> to </a:t>
            </a:r>
            <a:r>
              <a:rPr lang="nb-NO" sz="2200" dirty="0" err="1" smtClean="0"/>
              <a:t>quantify</a:t>
            </a:r>
            <a:r>
              <a:rPr lang="nb-NO" sz="2200" dirty="0" smtClean="0"/>
              <a:t> a </a:t>
            </a:r>
            <a:r>
              <a:rPr lang="nb-NO" sz="2200" dirty="0" err="1" smtClean="0"/>
              <a:t>decrease</a:t>
            </a:r>
            <a:r>
              <a:rPr lang="nb-NO" sz="2200" dirty="0" smtClean="0"/>
              <a:t> in </a:t>
            </a:r>
            <a:r>
              <a:rPr lang="nb-NO" sz="2200" dirty="0" err="1" smtClean="0"/>
              <a:t>processive</a:t>
            </a:r>
            <a:r>
              <a:rPr lang="nb-NO" sz="2200" dirty="0" smtClean="0"/>
              <a:t> </a:t>
            </a:r>
            <a:r>
              <a:rPr lang="nb-NO" sz="2200" dirty="0" err="1" smtClean="0"/>
              <a:t>ability</a:t>
            </a:r>
            <a:r>
              <a:rPr lang="nb-NO" sz="2200" dirty="0" smtClean="0"/>
              <a:t> </a:t>
            </a:r>
            <a:r>
              <a:rPr lang="nb-NO" sz="2200" dirty="0" err="1" smtClean="0"/>
              <a:t>with</a:t>
            </a:r>
            <a:r>
              <a:rPr lang="nb-NO" sz="2200" dirty="0" smtClean="0"/>
              <a:t> </a:t>
            </a:r>
            <a:r>
              <a:rPr lang="nb-NO" sz="2200" dirty="0" err="1" smtClean="0"/>
              <a:t>extent</a:t>
            </a:r>
            <a:r>
              <a:rPr lang="nb-NO" sz="2200" dirty="0" smtClean="0"/>
              <a:t> </a:t>
            </a:r>
            <a:r>
              <a:rPr lang="nb-NO" sz="2200" dirty="0" err="1" smtClean="0"/>
              <a:t>of</a:t>
            </a:r>
            <a:r>
              <a:rPr lang="nb-NO" sz="2200" dirty="0" smtClean="0"/>
              <a:t> </a:t>
            </a:r>
            <a:r>
              <a:rPr lang="nb-NO" sz="2200" dirty="0" err="1" smtClean="0"/>
              <a:t>degradation</a:t>
            </a:r>
            <a:r>
              <a:rPr lang="nb-NO" sz="2200" dirty="0" smtClean="0"/>
              <a:t> (</a:t>
            </a:r>
            <a:r>
              <a:rPr lang="nb-NO" sz="2200" dirty="0" err="1" smtClean="0"/>
              <a:t>reduction</a:t>
            </a:r>
            <a:r>
              <a:rPr lang="nb-NO" sz="2200" dirty="0" smtClean="0"/>
              <a:t> in </a:t>
            </a:r>
            <a:r>
              <a:rPr lang="nb-NO" sz="2200" dirty="0" err="1" smtClean="0"/>
              <a:t>obstacle</a:t>
            </a:r>
            <a:r>
              <a:rPr lang="nb-NO" sz="2200" dirty="0" smtClean="0"/>
              <a:t> </a:t>
            </a:r>
            <a:r>
              <a:rPr lang="nb-NO" sz="2200" dirty="0" err="1" smtClean="0"/>
              <a:t>free</a:t>
            </a:r>
            <a:r>
              <a:rPr lang="nb-NO" sz="2200" dirty="0" smtClean="0"/>
              <a:t> </a:t>
            </a:r>
            <a:r>
              <a:rPr lang="nb-NO" sz="2200" dirty="0" err="1" smtClean="0"/>
              <a:t>path</a:t>
            </a:r>
            <a:r>
              <a:rPr lang="nb-NO" sz="2200" dirty="0" smtClean="0"/>
              <a:t>).</a:t>
            </a:r>
            <a:endParaRPr lang="nb-NO" sz="2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Polar residues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8" y="1916832"/>
            <a:ext cx="4356040" cy="3623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 rot="16200000">
            <a:off x="-4546" y="332502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smtClean="0"/>
              <a:t>P</a:t>
            </a:r>
            <a:r>
              <a:rPr lang="nb-NO" baseline="30000" smtClean="0"/>
              <a:t>app</a:t>
            </a:r>
            <a:endParaRPr lang="nb-NO" i="1"/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460871" y="6525344"/>
            <a:ext cx="2575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x-none" sz="1400" dirty="0" smtClean="0"/>
              <a:t>Hamre </a:t>
            </a:r>
            <a:r>
              <a:rPr lang="nb-NO" altLang="x-none" sz="1400" i="1" dirty="0"/>
              <a:t>et al.,</a:t>
            </a:r>
            <a:r>
              <a:rPr lang="nb-NO" altLang="x-none" sz="1400" dirty="0"/>
              <a:t> </a:t>
            </a:r>
            <a:r>
              <a:rPr lang="nb-NO" altLang="x-none" sz="1400" dirty="0" smtClean="0"/>
              <a:t>2014</a:t>
            </a:r>
            <a:r>
              <a:rPr lang="nb-NO" altLang="x-none" sz="1400" smtClean="0"/>
              <a:t>; FEBS Lett.</a:t>
            </a:r>
            <a:endParaRPr lang="nb-NO" altLang="x-none" sz="1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29787" b="11937"/>
          <a:stretch/>
        </p:blipFill>
        <p:spPr>
          <a:xfrm>
            <a:off x="5508104" y="1721628"/>
            <a:ext cx="2340293" cy="186549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4387" r="10227" b="2728"/>
          <a:stretch/>
        </p:blipFill>
        <p:spPr>
          <a:xfrm>
            <a:off x="5619215" y="3572312"/>
            <a:ext cx="2359178" cy="1967639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100392" y="24208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ChiA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8100392" y="39957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ChiB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13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576000" y="261809"/>
            <a:ext cx="6818518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smtClean="0"/>
              <a:t>Key findings in the project</a:t>
            </a:r>
            <a:endParaRPr lang="nb-NO" sz="2800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576000" y="980728"/>
            <a:ext cx="7992000" cy="4699513"/>
          </a:xfrm>
          <a:prstGeom prst="rect">
            <a:avLst/>
          </a:prstGeom>
        </p:spPr>
        <p:txBody>
          <a:bodyPr/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 err="1" smtClean="0"/>
              <a:t>We</a:t>
            </a:r>
            <a:r>
              <a:rPr lang="nb-NO" sz="2200" dirty="0" smtClean="0"/>
              <a:t> </a:t>
            </a:r>
            <a:r>
              <a:rPr lang="nb-NO" sz="2200" dirty="0" err="1"/>
              <a:t>confirmed</a:t>
            </a:r>
            <a:r>
              <a:rPr lang="nb-NO" sz="2200" dirty="0"/>
              <a:t> a </a:t>
            </a:r>
            <a:r>
              <a:rPr lang="nb-NO" sz="2200" dirty="0" err="1"/>
              <a:t>relationship</a:t>
            </a:r>
            <a:r>
              <a:rPr lang="nb-NO" sz="2200" dirty="0"/>
              <a:t> </a:t>
            </a:r>
            <a:r>
              <a:rPr lang="nb-NO" sz="2200" dirty="0" err="1"/>
              <a:t>between</a:t>
            </a:r>
            <a:r>
              <a:rPr lang="nb-NO" sz="2200" dirty="0"/>
              <a:t> binding </a:t>
            </a:r>
            <a:r>
              <a:rPr lang="nb-NO" sz="2200" dirty="0" err="1"/>
              <a:t>free</a:t>
            </a:r>
            <a:r>
              <a:rPr lang="nb-NO" sz="2200" dirty="0"/>
              <a:t> </a:t>
            </a:r>
            <a:r>
              <a:rPr lang="nb-NO" sz="2200" dirty="0" err="1"/>
              <a:t>energy</a:t>
            </a:r>
            <a:r>
              <a:rPr lang="nb-NO" sz="2200" dirty="0"/>
              <a:t> and </a:t>
            </a:r>
            <a:r>
              <a:rPr lang="nb-NO" sz="2200" dirty="0" err="1"/>
              <a:t>processive</a:t>
            </a:r>
            <a:r>
              <a:rPr lang="nb-NO" sz="2200" dirty="0"/>
              <a:t> </a:t>
            </a:r>
            <a:r>
              <a:rPr lang="nb-NO" sz="2200" dirty="0" err="1" smtClean="0"/>
              <a:t>ability</a:t>
            </a:r>
            <a:r>
              <a:rPr lang="nb-NO" sz="2200" dirty="0" smtClean="0"/>
              <a:t> </a:t>
            </a:r>
            <a:r>
              <a:rPr lang="nb-NO" sz="2200" dirty="0" err="1" smtClean="0"/>
              <a:t>of</a:t>
            </a:r>
            <a:r>
              <a:rPr lang="nb-NO" sz="2200" dirty="0" smtClean="0"/>
              <a:t> GHs.</a:t>
            </a:r>
          </a:p>
          <a:p>
            <a:r>
              <a:rPr lang="nb-NO" sz="2200" dirty="0" err="1" smtClean="0"/>
              <a:t>Moreover</a:t>
            </a:r>
            <a:r>
              <a:rPr lang="nb-NO" sz="2200" dirty="0" smtClean="0"/>
              <a:t>, GHs </a:t>
            </a:r>
            <a:r>
              <a:rPr lang="nb-NO" sz="2200" dirty="0" err="1" smtClean="0"/>
              <a:t>active</a:t>
            </a:r>
            <a:r>
              <a:rPr lang="nb-NO" sz="2200" dirty="0" smtClean="0"/>
              <a:t> </a:t>
            </a:r>
            <a:r>
              <a:rPr lang="nb-NO" sz="2200" dirty="0" err="1" smtClean="0"/>
              <a:t>on</a:t>
            </a:r>
            <a:r>
              <a:rPr lang="nb-NO" sz="2200" dirty="0" smtClean="0"/>
              <a:t> </a:t>
            </a:r>
            <a:r>
              <a:rPr lang="nb-NO" sz="2200" dirty="0" err="1" smtClean="0"/>
              <a:t>chitin</a:t>
            </a:r>
            <a:r>
              <a:rPr lang="nb-NO" sz="2200" dirty="0" smtClean="0"/>
              <a:t> and cellulose have different rate </a:t>
            </a:r>
            <a:r>
              <a:rPr lang="nb-NO" sz="2200" dirty="0" err="1" smtClean="0"/>
              <a:t>limiting</a:t>
            </a:r>
            <a:r>
              <a:rPr lang="nb-NO" sz="2200" dirty="0" smtClean="0"/>
              <a:t> </a:t>
            </a:r>
            <a:r>
              <a:rPr lang="nb-NO" sz="2200" dirty="0" err="1" smtClean="0"/>
              <a:t>steps</a:t>
            </a:r>
            <a:r>
              <a:rPr lang="nb-NO" sz="2200" dirty="0"/>
              <a:t>;</a:t>
            </a:r>
            <a:r>
              <a:rPr lang="nb-NO" sz="2200" dirty="0" smtClean="0"/>
              <a:t> for </a:t>
            </a:r>
            <a:r>
              <a:rPr lang="nb-NO" sz="2200" dirty="0" err="1" smtClean="0"/>
              <a:t>chitin</a:t>
            </a:r>
            <a:r>
              <a:rPr lang="nb-NO" sz="2200" dirty="0" smtClean="0"/>
              <a:t> </a:t>
            </a:r>
            <a:r>
              <a:rPr lang="nb-NO" sz="2200" dirty="0" err="1" smtClean="0"/>
              <a:t>active</a:t>
            </a:r>
            <a:r>
              <a:rPr lang="nb-NO" sz="2200" dirty="0" smtClean="0"/>
              <a:t> it is </a:t>
            </a:r>
            <a:r>
              <a:rPr lang="nb-NO" sz="2200" dirty="0" err="1" smtClean="0"/>
              <a:t>complexation</a:t>
            </a:r>
            <a:r>
              <a:rPr lang="nb-NO" sz="2200" dirty="0" smtClean="0"/>
              <a:t> </a:t>
            </a:r>
            <a:r>
              <a:rPr lang="nb-NO" sz="2200" dirty="0" err="1" smtClean="0"/>
              <a:t>with</a:t>
            </a:r>
            <a:r>
              <a:rPr lang="nb-NO" sz="2200" dirty="0" smtClean="0"/>
              <a:t> </a:t>
            </a:r>
            <a:r>
              <a:rPr lang="nb-NO" sz="2200" dirty="0" err="1" smtClean="0"/>
              <a:t>the</a:t>
            </a:r>
            <a:r>
              <a:rPr lang="nb-NO" sz="2200" dirty="0" smtClean="0"/>
              <a:t> polymer </a:t>
            </a:r>
            <a:r>
              <a:rPr lang="nb-NO" sz="2200" dirty="0" err="1" smtClean="0"/>
              <a:t>chain</a:t>
            </a:r>
            <a:r>
              <a:rPr lang="nb-NO" sz="2200" dirty="0" smtClean="0"/>
              <a:t> </a:t>
            </a:r>
            <a:r>
              <a:rPr lang="nb-NO" sz="2200" dirty="0" err="1" smtClean="0"/>
              <a:t>while</a:t>
            </a:r>
            <a:r>
              <a:rPr lang="nb-NO" sz="2200" dirty="0" smtClean="0"/>
              <a:t> it is </a:t>
            </a:r>
            <a:r>
              <a:rPr lang="nb-NO" sz="2200" dirty="0" err="1" smtClean="0"/>
              <a:t>dissociation</a:t>
            </a:r>
            <a:r>
              <a:rPr lang="nb-NO" sz="2200" dirty="0" smtClean="0"/>
              <a:t> for </a:t>
            </a:r>
            <a:r>
              <a:rPr lang="nb-NO" sz="2200" dirty="0" err="1" smtClean="0"/>
              <a:t>the</a:t>
            </a:r>
            <a:r>
              <a:rPr lang="nb-NO" sz="2200" dirty="0" smtClean="0"/>
              <a:t> cellulose </a:t>
            </a:r>
            <a:r>
              <a:rPr lang="nb-NO" sz="2200" dirty="0" err="1" smtClean="0"/>
              <a:t>active</a:t>
            </a:r>
            <a:r>
              <a:rPr lang="nb-NO" sz="2200" dirty="0"/>
              <a:t>.</a:t>
            </a:r>
            <a:endParaRPr lang="nb-NO" sz="2200" dirty="0" smtClean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868145" y="6505401"/>
            <a:ext cx="3275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x-none" sz="1400" dirty="0" smtClean="0"/>
              <a:t>Hamre </a:t>
            </a:r>
            <a:r>
              <a:rPr lang="nb-NO" altLang="x-none" sz="1400" i="1" dirty="0"/>
              <a:t>et al.,</a:t>
            </a:r>
            <a:r>
              <a:rPr lang="nb-NO" altLang="x-none" sz="1400" dirty="0"/>
              <a:t> </a:t>
            </a:r>
            <a:r>
              <a:rPr lang="nb-NO" altLang="x-none" sz="1400" dirty="0" smtClean="0"/>
              <a:t>2015; </a:t>
            </a:r>
            <a:r>
              <a:rPr lang="nb-NO" altLang="x-none" sz="1400" dirty="0"/>
              <a:t>J. </a:t>
            </a:r>
            <a:r>
              <a:rPr lang="nb-NO" altLang="x-none" sz="1400" dirty="0" err="1" smtClean="0"/>
              <a:t>Phys</a:t>
            </a:r>
            <a:r>
              <a:rPr lang="nb-NO" altLang="x-none" sz="1400" dirty="0" smtClean="0"/>
              <a:t>. </a:t>
            </a:r>
            <a:r>
              <a:rPr lang="nb-NO" altLang="x-none" sz="1400" dirty="0" err="1" smtClean="0"/>
              <a:t>Chem</a:t>
            </a:r>
            <a:r>
              <a:rPr lang="nb-NO" altLang="x-none" sz="1400" dirty="0" smtClean="0"/>
              <a:t>. B</a:t>
            </a:r>
            <a:endParaRPr lang="nb-NO" altLang="x-none" sz="1400" dirty="0"/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5868144" y="6021288"/>
            <a:ext cx="3275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x-none" sz="1400" dirty="0" err="1" smtClean="0"/>
              <a:t>Kuusk</a:t>
            </a:r>
            <a:r>
              <a:rPr lang="nb-NO" altLang="x-none" sz="1400" dirty="0" smtClean="0"/>
              <a:t> </a:t>
            </a:r>
            <a:r>
              <a:rPr lang="nb-NO" altLang="x-none" sz="1400" i="1" dirty="0"/>
              <a:t>et al.,</a:t>
            </a:r>
            <a:r>
              <a:rPr lang="nb-NO" altLang="x-none" sz="1400" dirty="0"/>
              <a:t> </a:t>
            </a:r>
            <a:r>
              <a:rPr lang="nb-NO" altLang="x-none" sz="1400" dirty="0" smtClean="0"/>
              <a:t>2015; </a:t>
            </a:r>
            <a:r>
              <a:rPr lang="nb-NO" altLang="x-none" sz="1400" dirty="0"/>
              <a:t>J. </a:t>
            </a:r>
            <a:r>
              <a:rPr lang="nb-NO" altLang="x-none" sz="1400" dirty="0" smtClean="0"/>
              <a:t>Biol. </a:t>
            </a:r>
            <a:r>
              <a:rPr lang="nb-NO" altLang="x-none" sz="1400" dirty="0" err="1" smtClean="0"/>
              <a:t>Chem</a:t>
            </a:r>
            <a:r>
              <a:rPr lang="nb-NO" altLang="x-none" sz="1400" dirty="0"/>
              <a:t>.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6497"/>
            <a:ext cx="4613692" cy="39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noProof="0" smtClean="0"/>
              <a:t>Norwegian University of Life Sciences</a:t>
            </a:r>
            <a:endParaRPr lang="en-GB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Tittel på presentasjon</a:t>
            </a:r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576000" y="261809"/>
            <a:ext cx="6818518" cy="43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D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smtClean="0"/>
              <a:t>Key findings in the project</a:t>
            </a:r>
            <a:endParaRPr lang="nb-NO" sz="2800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576000" y="980728"/>
            <a:ext cx="7992000" cy="4699513"/>
          </a:xfrm>
          <a:prstGeom prst="rect">
            <a:avLst/>
          </a:prstGeom>
        </p:spPr>
        <p:txBody>
          <a:bodyPr/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A </a:t>
            </a:r>
            <a:r>
              <a:rPr lang="nb-NO" sz="2000" dirty="0" err="1"/>
              <a:t>model</a:t>
            </a:r>
            <a:r>
              <a:rPr lang="nb-NO" sz="2000" dirty="0"/>
              <a:t> is </a:t>
            </a:r>
            <a:r>
              <a:rPr lang="nb-NO" sz="2000" dirty="0" err="1"/>
              <a:t>proposed</a:t>
            </a:r>
            <a:r>
              <a:rPr lang="nb-NO" sz="2000" dirty="0"/>
              <a:t> </a:t>
            </a:r>
            <a:r>
              <a:rPr lang="nb-NO" sz="2000" dirty="0" err="1"/>
              <a:t>whereby</a:t>
            </a:r>
            <a:r>
              <a:rPr lang="nb-NO" sz="2000" dirty="0"/>
              <a:t> </a:t>
            </a:r>
            <a:r>
              <a:rPr lang="nb-NO" sz="2000" dirty="0" err="1"/>
              <a:t>strong</a:t>
            </a:r>
            <a:r>
              <a:rPr lang="nb-NO" sz="2000" dirty="0"/>
              <a:t> </a:t>
            </a:r>
            <a:r>
              <a:rPr lang="nb-NO" sz="2000" dirty="0" err="1"/>
              <a:t>interactions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polymer in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substrate</a:t>
            </a:r>
            <a:r>
              <a:rPr lang="nb-NO" sz="2000" dirty="0"/>
              <a:t>-binding </a:t>
            </a:r>
            <a:r>
              <a:rPr lang="nb-NO" sz="2000" dirty="0" err="1"/>
              <a:t>sites</a:t>
            </a:r>
            <a:r>
              <a:rPr lang="nb-NO" sz="2000" dirty="0"/>
              <a:t> (</a:t>
            </a:r>
            <a:r>
              <a:rPr lang="nb-NO" sz="2000" dirty="0" err="1"/>
              <a:t>low</a:t>
            </a:r>
            <a:r>
              <a:rPr lang="nb-NO" sz="2000" dirty="0"/>
              <a:t> </a:t>
            </a:r>
            <a:r>
              <a:rPr lang="nb-NO" sz="2000" dirty="0" err="1"/>
              <a:t>off</a:t>
            </a:r>
            <a:r>
              <a:rPr lang="nb-NO" sz="2000" dirty="0"/>
              <a:t>-rates) and </a:t>
            </a:r>
            <a:r>
              <a:rPr lang="nb-NO" sz="2000" dirty="0" err="1"/>
              <a:t>strong</a:t>
            </a:r>
            <a:r>
              <a:rPr lang="nb-NO" sz="2000" dirty="0"/>
              <a:t> binding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product</a:t>
            </a:r>
            <a:r>
              <a:rPr lang="nb-NO" sz="2000" dirty="0"/>
              <a:t> in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product</a:t>
            </a:r>
            <a:r>
              <a:rPr lang="nb-NO" sz="2000" dirty="0"/>
              <a:t>-binding </a:t>
            </a:r>
            <a:r>
              <a:rPr lang="nb-NO" sz="2000" dirty="0" err="1"/>
              <a:t>sites</a:t>
            </a:r>
            <a:r>
              <a:rPr lang="nb-NO" sz="2000" dirty="0"/>
              <a:t> (</a:t>
            </a:r>
            <a:r>
              <a:rPr lang="nb-NO" sz="2000" dirty="0" err="1"/>
              <a:t>high</a:t>
            </a:r>
            <a:r>
              <a:rPr lang="nb-NO" sz="2000" dirty="0"/>
              <a:t> </a:t>
            </a:r>
            <a:r>
              <a:rPr lang="nb-NO" sz="2000" dirty="0" err="1"/>
              <a:t>pushing</a:t>
            </a:r>
            <a:r>
              <a:rPr lang="nb-NO" sz="2000" dirty="0"/>
              <a:t> </a:t>
            </a:r>
            <a:r>
              <a:rPr lang="nb-NO" sz="2000" dirty="0" err="1"/>
              <a:t>potential</a:t>
            </a:r>
            <a:r>
              <a:rPr lang="nb-NO" sz="2000" dirty="0"/>
              <a:t>)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required</a:t>
            </a:r>
            <a:r>
              <a:rPr lang="nb-NO" sz="2000" dirty="0"/>
              <a:t> for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removal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obstacles</a:t>
            </a:r>
            <a:r>
              <a:rPr lang="nb-NO" sz="2000" dirty="0" smtClean="0"/>
              <a:t>.</a:t>
            </a:r>
          </a:p>
          <a:p>
            <a:r>
              <a:rPr lang="en-US" sz="2000" dirty="0"/>
              <a:t>Excellent correlation between differences in </a:t>
            </a:r>
            <a:r>
              <a:rPr lang="en-US" sz="2000" i="1" dirty="0" err="1"/>
              <a:t>P</a:t>
            </a:r>
            <a:r>
              <a:rPr lang="en-US" sz="2000" baseline="30000" dirty="0" err="1"/>
              <a:t>intr</a:t>
            </a:r>
            <a:r>
              <a:rPr lang="en-US" sz="2000" dirty="0"/>
              <a:t> and binding free </a:t>
            </a:r>
            <a:r>
              <a:rPr lang="en-US" sz="2000" dirty="0" smtClean="0"/>
              <a:t>energy.</a:t>
            </a:r>
          </a:p>
          <a:p>
            <a:r>
              <a:rPr lang="en-US" sz="2000" dirty="0" smtClean="0"/>
              <a:t>Again confirms </a:t>
            </a:r>
            <a:r>
              <a:rPr lang="en-US" sz="2000" dirty="0"/>
              <a:t>obstacle-free path available for a </a:t>
            </a:r>
            <a:r>
              <a:rPr lang="en-US" sz="2000" dirty="0" err="1"/>
              <a:t>processive</a:t>
            </a:r>
            <a:r>
              <a:rPr lang="en-US" sz="2000" dirty="0"/>
              <a:t> run on polysaccharide chain limits the </a:t>
            </a:r>
            <a:r>
              <a:rPr lang="en-US" sz="2000" dirty="0" err="1" smtClean="0"/>
              <a:t>processivity</a:t>
            </a:r>
            <a:r>
              <a:rPr lang="en-US" sz="2000" dirty="0" smtClean="0"/>
              <a:t> (difference in </a:t>
            </a:r>
            <a:r>
              <a:rPr lang="en-US" sz="2000" i="1" dirty="0" smtClean="0"/>
              <a:t>P</a:t>
            </a:r>
            <a:r>
              <a:rPr lang="en-US" sz="2000" baseline="30000" dirty="0" smtClean="0"/>
              <a:t>app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P</a:t>
            </a:r>
            <a:r>
              <a:rPr lang="en-US" sz="2000" baseline="30000" dirty="0" err="1" smtClean="0"/>
              <a:t>intr</a:t>
            </a:r>
            <a:r>
              <a:rPr lang="en-US" sz="2000" dirty="0" smtClean="0"/>
              <a:t>).</a:t>
            </a:r>
            <a:endParaRPr lang="en-US" sz="2000" dirty="0"/>
          </a:p>
          <a:p>
            <a:endParaRPr lang="nb-NO" sz="2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9251"/>
          <a:stretch/>
        </p:blipFill>
        <p:spPr>
          <a:xfrm>
            <a:off x="6444208" y="3678417"/>
            <a:ext cx="2016224" cy="2630903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392824" y="6505599"/>
            <a:ext cx="264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Kurasin</a:t>
            </a:r>
            <a:r>
              <a:rPr lang="en-US" sz="1400" dirty="0" smtClean="0"/>
              <a:t> et al J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2015</a:t>
            </a:r>
            <a:endParaRPr lang="en-US" sz="14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92106"/>
              </p:ext>
            </p:extLst>
          </p:nvPr>
        </p:nvGraphicFramePr>
        <p:xfrm>
          <a:off x="370231" y="4211878"/>
          <a:ext cx="5915025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kument" r:id="rId4" imgW="5727700" imgH="2565400" progId="Word.Document.12">
                  <p:embed/>
                </p:oleObj>
              </mc:Choice>
              <mc:Fallback>
                <p:oleObj name="Dokument" r:id="rId4" imgW="57277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231" y="4211878"/>
                        <a:ext cx="5915025" cy="264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MBU_PPT_Engelsk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NMBU_PPT_Engelsk</Template>
  <TotalTime>14012</TotalTime>
  <Words>813</Words>
  <Application>Microsoft Office PowerPoint</Application>
  <PresentationFormat>Ekraaniseanss (4:3)</PresentationFormat>
  <Paragraphs>88</Paragraphs>
  <Slides>12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Tahoma</vt:lpstr>
      <vt:lpstr>Webdings</vt:lpstr>
      <vt:lpstr>NMBU_PPT_Engelsk</vt:lpstr>
      <vt:lpstr>Dokument</vt:lpstr>
      <vt:lpstr>Role of enzyme processivity in degradation of recalcitrant polysaccharides </vt:lpstr>
      <vt:lpstr>Acknowledgements</vt:lpstr>
      <vt:lpstr>Chitin and cellulose</vt:lpstr>
      <vt:lpstr>Role of enzymes processivity in degradation of recalcitrant polysaccharides </vt:lpstr>
      <vt:lpstr>Processivity</vt:lpstr>
      <vt:lpstr>The history</vt:lpstr>
      <vt:lpstr>Key findings in the project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UMB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mortso</dc:creator>
  <dc:description>template by addpoint.no</dc:description>
  <cp:lastModifiedBy>HTM</cp:lastModifiedBy>
  <cp:revision>152</cp:revision>
  <dcterms:created xsi:type="dcterms:W3CDTF">2014-05-26T06:58:00Z</dcterms:created>
  <dcterms:modified xsi:type="dcterms:W3CDTF">2017-09-21T13:03:10Z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