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258" r:id="rId3"/>
    <p:sldId id="292" r:id="rId4"/>
    <p:sldId id="284" r:id="rId5"/>
    <p:sldId id="285" r:id="rId6"/>
    <p:sldId id="286" r:id="rId7"/>
    <p:sldId id="287" r:id="rId8"/>
    <p:sldId id="291" r:id="rId9"/>
    <p:sldId id="290" r:id="rId1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6" autoAdjust="0"/>
    <p:restoredTop sz="98577" autoAdjust="0"/>
  </p:normalViewPr>
  <p:slideViewPr>
    <p:cSldViewPr snapToGrid="0" snapToObjects="1">
      <p:cViewPr varScale="1">
        <p:scale>
          <a:sx n="73" d="100"/>
          <a:sy n="73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272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Kuupäeva kohatäid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CBBF9B7-AD81-4D7B-879C-CB6718264144}" type="datetime1">
              <a:rPr lang="fr-FR" smtClean="0"/>
              <a:pPr>
                <a:defRPr/>
              </a:pPr>
              <a:t>21/09/2017</a:t>
            </a:fld>
            <a:endParaRPr lang="fr-FR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Päise kohatäid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5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B3F3B-DAB2-429A-806D-E7044C921780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870F5F-3BC0-47C1-BB05-F7D96CE65770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8E5763-24A4-41CA-B829-94F19FE484D0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F3F8A63-F2A1-44A4-A4D1-B2B9C28AB9DB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cs-CZ"/>
              <a:pPr/>
              <a:t>21. 9. 2017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1F1E84-3D50-4734-8C53-7403809A1D14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cs-CZ"/>
              <a:pPr/>
              <a:t>21. 9. 2017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cs-CZ"/>
              <a:pPr/>
              <a:t>21. 9. 2017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cs-CZ"/>
              <a:pPr/>
              <a:t>21. 9. 2017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1936AC-06A7-4786-B15A-ACF150937F92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1273D9-7F1D-4D00-8FAB-C54B8DAD3672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18ECA7-7239-404A-B39E-EF96838A18E7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0AC38F-D19A-4262-84B0-E96CD9B7A15B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30B690-61E7-46F2-8D5B-4DC8F384A09D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FA5474-DF6D-4C17-8C74-AEFB95816A48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4071CA-ACB8-4BA3-988A-962DE6F4D8A6}" type="datetime1">
              <a:rPr lang="et-EE" smtClean="0"/>
              <a:pPr>
                <a:defRPr/>
              </a:pPr>
              <a:t>21.09.2017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9400" y="0"/>
            <a:ext cx="8572500" cy="6845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cs-CZ"/>
              <a:pPr/>
              <a:t>21. 9. 2017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79400" y="0"/>
            <a:ext cx="8572500" cy="6845300"/>
          </a:xfrm>
          <a:prstGeom prst="rect">
            <a:avLst/>
          </a:prstGeom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5" descr="LogosEEAgrantsNORWAYgrants_CMJN.emf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7584440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5005140"/>
            <a:ext cx="758444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87" y="146957"/>
            <a:ext cx="36337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787" y="2837303"/>
            <a:ext cx="79868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3200" b="1" dirty="0" err="1"/>
              <a:t>Determinants</a:t>
            </a:r>
            <a:r>
              <a:rPr lang="et-EE" sz="3200" b="1" dirty="0"/>
              <a:t> </a:t>
            </a:r>
            <a:r>
              <a:rPr lang="et-EE" sz="3200" b="1" dirty="0" err="1"/>
              <a:t>of</a:t>
            </a:r>
            <a:r>
              <a:rPr lang="et-EE" sz="3200" b="1" dirty="0"/>
              <a:t> </a:t>
            </a:r>
            <a:r>
              <a:rPr lang="et-EE" sz="3200" b="1" dirty="0" err="1"/>
              <a:t>an</a:t>
            </a:r>
            <a:r>
              <a:rPr lang="et-EE" sz="3200" b="1" dirty="0"/>
              <a:t> </a:t>
            </a:r>
            <a:r>
              <a:rPr lang="et-EE" sz="3200" b="1" dirty="0" err="1"/>
              <a:t>inclusive</a:t>
            </a:r>
            <a:r>
              <a:rPr lang="et-EE" sz="3200" b="1" dirty="0"/>
              <a:t> migrant </a:t>
            </a:r>
            <a:r>
              <a:rPr lang="et-EE" sz="3200" b="1" dirty="0" err="1"/>
              <a:t>adaptation</a:t>
            </a:r>
            <a:r>
              <a:rPr lang="et-EE" sz="3200" b="1" dirty="0"/>
              <a:t> </a:t>
            </a:r>
            <a:r>
              <a:rPr lang="et-EE" sz="3200" b="1" dirty="0" err="1"/>
              <a:t>context</a:t>
            </a:r>
            <a:r>
              <a:rPr lang="et-EE" sz="3200" b="1" dirty="0"/>
              <a:t> (DIMA) </a:t>
            </a:r>
            <a:r>
              <a:rPr lang="et-EE" sz="3200" dirty="0"/>
              <a:t/>
            </a:r>
            <a:br>
              <a:rPr lang="et-EE" sz="3200" dirty="0"/>
            </a:br>
            <a:endParaRPr lang="et-EE" sz="3200" dirty="0" smtClean="0"/>
          </a:p>
          <a:p>
            <a:pPr algn="ctr"/>
            <a:r>
              <a:rPr lang="et-EE" sz="2400" dirty="0" smtClean="0"/>
              <a:t>Raivo </a:t>
            </a:r>
            <a:r>
              <a:rPr lang="et-EE" sz="2400" dirty="0" err="1" smtClean="0"/>
              <a:t>Vetik</a:t>
            </a:r>
            <a:endParaRPr lang="et-EE" sz="2400" dirty="0" smtClean="0"/>
          </a:p>
          <a:p>
            <a:pPr algn="ctr"/>
            <a:r>
              <a:rPr lang="et-EE" sz="2400" dirty="0" smtClean="0"/>
              <a:t>Professor of </a:t>
            </a:r>
            <a:r>
              <a:rPr lang="et-EE" sz="2400" dirty="0" err="1" smtClean="0"/>
              <a:t>Comparative</a:t>
            </a:r>
            <a:r>
              <a:rPr lang="et-EE" sz="2400" dirty="0" smtClean="0"/>
              <a:t> </a:t>
            </a:r>
            <a:r>
              <a:rPr lang="et-EE" sz="2400" dirty="0" err="1" smtClean="0"/>
              <a:t>Politics</a:t>
            </a:r>
            <a:endParaRPr lang="et-EE" sz="2400" dirty="0"/>
          </a:p>
          <a:p>
            <a:pPr algn="ctr"/>
            <a:r>
              <a:rPr lang="et-EE" sz="2400" dirty="0"/>
              <a:t>Tallinn </a:t>
            </a:r>
            <a:r>
              <a:rPr lang="et-EE" sz="2400" dirty="0" err="1"/>
              <a:t>University</a:t>
            </a:r>
            <a:endParaRPr lang="et-EE" sz="2400" dirty="0"/>
          </a:p>
          <a:p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2800" dirty="0" smtClean="0"/>
          </a:p>
          <a:p>
            <a:pPr marL="0" indent="0">
              <a:buNone/>
            </a:pPr>
            <a:endParaRPr lang="et-EE" sz="2800" dirty="0" smtClean="0"/>
          </a:p>
          <a:p>
            <a:pPr marL="0" indent="0">
              <a:buNone/>
            </a:pPr>
            <a:r>
              <a:rPr lang="et-EE" sz="2800" dirty="0" err="1" smtClean="0"/>
              <a:t>The</a:t>
            </a:r>
            <a:r>
              <a:rPr lang="et-EE" sz="2800" dirty="0" smtClean="0"/>
              <a:t> DIMA </a:t>
            </a:r>
            <a:r>
              <a:rPr lang="et-EE" sz="2800" dirty="0" err="1" smtClean="0"/>
              <a:t>team</a:t>
            </a:r>
            <a:r>
              <a:rPr lang="et-EE" sz="2800" dirty="0" smtClean="0"/>
              <a:t>:</a:t>
            </a:r>
            <a:endParaRPr lang="et-EE" sz="2800" dirty="0"/>
          </a:p>
          <a:p>
            <a:r>
              <a:rPr lang="et-EE" sz="2800" dirty="0" smtClean="0"/>
              <a:t>Estonia: Raivo </a:t>
            </a:r>
            <a:r>
              <a:rPr lang="et-EE" sz="2800" dirty="0" err="1" smtClean="0"/>
              <a:t>Vetik</a:t>
            </a:r>
            <a:r>
              <a:rPr lang="et-EE" sz="2800" dirty="0" smtClean="0"/>
              <a:t>, </a:t>
            </a:r>
            <a:r>
              <a:rPr lang="et-EE" sz="2800" dirty="0" err="1" smtClean="0"/>
              <a:t>Maaris</a:t>
            </a:r>
            <a:r>
              <a:rPr lang="et-EE" sz="2800" dirty="0" smtClean="0"/>
              <a:t> </a:t>
            </a:r>
            <a:r>
              <a:rPr lang="et-EE" sz="2800" dirty="0"/>
              <a:t>Raudsepp, </a:t>
            </a:r>
            <a:r>
              <a:rPr lang="et-EE" sz="2800" dirty="0" smtClean="0"/>
              <a:t>Aune Valk, Jüri </a:t>
            </a:r>
            <a:r>
              <a:rPr lang="et-EE" sz="2800" dirty="0"/>
              <a:t>Kruusvall, Larissa </a:t>
            </a:r>
            <a:r>
              <a:rPr lang="et-EE" sz="2800" dirty="0" err="1" smtClean="0"/>
              <a:t>Kus-Harbord</a:t>
            </a:r>
            <a:r>
              <a:rPr lang="et-EE" sz="2800" dirty="0" smtClean="0"/>
              <a:t>, Marianna Makarova (Tallinn </a:t>
            </a:r>
            <a:r>
              <a:rPr lang="et-EE" sz="2800" dirty="0" err="1" smtClean="0"/>
              <a:t>University</a:t>
            </a:r>
            <a:r>
              <a:rPr lang="et-EE" sz="2800" dirty="0" smtClean="0"/>
              <a:t>)</a:t>
            </a:r>
            <a:endParaRPr lang="et-EE" sz="2800" dirty="0"/>
          </a:p>
          <a:p>
            <a:r>
              <a:rPr lang="et-EE" sz="2800" dirty="0" err="1" smtClean="0"/>
              <a:t>Norway</a:t>
            </a:r>
            <a:r>
              <a:rPr lang="et-EE" sz="2800" dirty="0" smtClean="0"/>
              <a:t>: </a:t>
            </a:r>
            <a:r>
              <a:rPr lang="et-EE" sz="2800" dirty="0"/>
              <a:t>David </a:t>
            </a:r>
            <a:r>
              <a:rPr lang="et-EE" sz="2800" dirty="0" err="1"/>
              <a:t>Lacland</a:t>
            </a:r>
            <a:r>
              <a:rPr lang="et-EE" sz="2800" dirty="0"/>
              <a:t> </a:t>
            </a:r>
            <a:r>
              <a:rPr lang="et-EE" sz="2800" dirty="0" err="1"/>
              <a:t>Sam</a:t>
            </a:r>
            <a:r>
              <a:rPr lang="et-EE" sz="2800" dirty="0"/>
              <a:t>, </a:t>
            </a:r>
            <a:r>
              <a:rPr lang="et-EE" sz="2800" dirty="0" err="1" smtClean="0"/>
              <a:t>Arseni</a:t>
            </a:r>
            <a:r>
              <a:rPr lang="et-EE" sz="2800" dirty="0" smtClean="0"/>
              <a:t> </a:t>
            </a:r>
            <a:r>
              <a:rPr lang="et-EE" sz="2800" dirty="0" err="1" smtClean="0"/>
              <a:t>Markov</a:t>
            </a:r>
            <a:r>
              <a:rPr lang="et-EE" sz="2800" dirty="0" smtClean="0"/>
              <a:t>, Valeria </a:t>
            </a:r>
            <a:r>
              <a:rPr lang="et-EE" sz="2800" dirty="0" err="1" smtClean="0"/>
              <a:t>Markov</a:t>
            </a:r>
            <a:r>
              <a:rPr lang="et-EE" sz="2800" dirty="0" smtClean="0"/>
              <a:t> (Bergen </a:t>
            </a:r>
            <a:r>
              <a:rPr lang="et-EE" sz="2800" dirty="0" err="1" smtClean="0"/>
              <a:t>University</a:t>
            </a:r>
            <a:r>
              <a:rPr lang="et-EE" sz="2800" dirty="0" smtClean="0"/>
              <a:t>)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F34A0-4F7F-4848-9DF2-228E3BB6041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t-EE" sz="2400" b="1" dirty="0" smtClean="0"/>
          </a:p>
          <a:p>
            <a:pPr marL="0" indent="0">
              <a:buNone/>
            </a:pPr>
            <a:r>
              <a:rPr lang="et-EE" sz="2400" b="1" dirty="0" err="1" smtClean="0"/>
              <a:t>Objectives</a:t>
            </a:r>
            <a:r>
              <a:rPr lang="et-EE" sz="2400" b="1" dirty="0" smtClean="0"/>
              <a:t>:</a:t>
            </a:r>
          </a:p>
          <a:p>
            <a:pPr marL="0" indent="0">
              <a:buNone/>
            </a:pPr>
            <a:endParaRPr lang="et-EE" sz="2400" i="1" dirty="0" smtClean="0"/>
          </a:p>
          <a:p>
            <a:r>
              <a:rPr lang="et-EE" sz="2400" dirty="0" err="1"/>
              <a:t>T</a:t>
            </a:r>
            <a:r>
              <a:rPr lang="et-EE" sz="2400" dirty="0" err="1" smtClean="0"/>
              <a:t>o</a:t>
            </a:r>
            <a:r>
              <a:rPr lang="et-EE" sz="2400" dirty="0" smtClean="0"/>
              <a:t> </a:t>
            </a:r>
            <a:r>
              <a:rPr lang="et-EE" sz="2400" dirty="0" err="1"/>
              <a:t>expand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psychological</a:t>
            </a:r>
            <a:r>
              <a:rPr lang="et-EE" sz="2400" dirty="0"/>
              <a:t> </a:t>
            </a:r>
            <a:r>
              <a:rPr lang="et-EE" sz="2400" dirty="0" err="1"/>
              <a:t>model</a:t>
            </a:r>
            <a:r>
              <a:rPr lang="et-EE" sz="2400" dirty="0"/>
              <a:t> </a:t>
            </a:r>
            <a:r>
              <a:rPr lang="et-EE" sz="2400" dirty="0" err="1"/>
              <a:t>of</a:t>
            </a:r>
            <a:r>
              <a:rPr lang="et-EE" sz="2400" dirty="0"/>
              <a:t> </a:t>
            </a:r>
            <a:r>
              <a:rPr lang="et-EE" sz="2400" dirty="0" err="1"/>
              <a:t>acculturation</a:t>
            </a:r>
            <a:r>
              <a:rPr lang="et-EE" sz="2400" dirty="0"/>
              <a:t> </a:t>
            </a:r>
            <a:r>
              <a:rPr lang="et-EE" sz="2400" dirty="0" smtClean="0"/>
              <a:t>(</a:t>
            </a:r>
            <a:r>
              <a:rPr lang="et-EE" sz="2400" dirty="0" err="1" smtClean="0"/>
              <a:t>Berry</a:t>
            </a:r>
            <a:r>
              <a:rPr lang="et-EE" sz="2400" dirty="0" smtClean="0"/>
              <a:t>) </a:t>
            </a:r>
            <a:r>
              <a:rPr lang="et-EE" sz="2400" dirty="0" err="1" smtClean="0"/>
              <a:t>by</a:t>
            </a:r>
            <a:r>
              <a:rPr lang="et-EE" sz="2400" dirty="0" smtClean="0"/>
              <a:t> </a:t>
            </a:r>
            <a:r>
              <a:rPr lang="et-EE" sz="2400" dirty="0" err="1"/>
              <a:t>introducing</a:t>
            </a:r>
            <a:r>
              <a:rPr lang="et-EE" sz="2400" dirty="0"/>
              <a:t> </a:t>
            </a:r>
            <a:r>
              <a:rPr lang="et-EE" sz="2400" dirty="0" smtClean="0"/>
              <a:t>a </a:t>
            </a:r>
            <a:r>
              <a:rPr lang="et-EE" sz="2400" dirty="0" err="1"/>
              <a:t>sociological</a:t>
            </a:r>
            <a:r>
              <a:rPr lang="et-EE" sz="2400" dirty="0"/>
              <a:t> </a:t>
            </a:r>
            <a:r>
              <a:rPr lang="et-EE" sz="2400" dirty="0" smtClean="0"/>
              <a:t>and </a:t>
            </a:r>
            <a:r>
              <a:rPr lang="et-EE" sz="2400" b="1" dirty="0" err="1" smtClean="0"/>
              <a:t>field-theoretical</a:t>
            </a:r>
            <a:r>
              <a:rPr lang="et-EE" sz="2400" b="1" dirty="0" smtClean="0"/>
              <a:t> </a:t>
            </a:r>
            <a:r>
              <a:rPr lang="et-EE" sz="2400" dirty="0"/>
              <a:t>(</a:t>
            </a:r>
            <a:r>
              <a:rPr lang="et-EE" sz="2400" dirty="0" err="1"/>
              <a:t>Bourdieu</a:t>
            </a:r>
            <a:r>
              <a:rPr lang="et-EE" sz="2400" dirty="0"/>
              <a:t>) </a:t>
            </a:r>
            <a:r>
              <a:rPr lang="et-EE" sz="2400" dirty="0" err="1" smtClean="0"/>
              <a:t>approach</a:t>
            </a:r>
            <a:endParaRPr lang="et-EE" sz="2400" i="1" dirty="0"/>
          </a:p>
          <a:p>
            <a:r>
              <a:rPr lang="et-EE" sz="2400" dirty="0" err="1"/>
              <a:t>T</a:t>
            </a:r>
            <a:r>
              <a:rPr lang="et-EE" sz="2400" dirty="0" err="1" smtClean="0"/>
              <a:t>o</a:t>
            </a:r>
            <a:r>
              <a:rPr lang="et-EE" sz="2400" dirty="0" smtClean="0"/>
              <a:t> </a:t>
            </a:r>
            <a:r>
              <a:rPr lang="et-EE" sz="2400" dirty="0" err="1"/>
              <a:t>compare</a:t>
            </a:r>
            <a:r>
              <a:rPr lang="et-EE" sz="2400" dirty="0"/>
              <a:t> </a:t>
            </a:r>
            <a:r>
              <a:rPr lang="et-EE" sz="2400" dirty="0" err="1"/>
              <a:t>acculturation</a:t>
            </a:r>
            <a:r>
              <a:rPr lang="et-EE" sz="2400" dirty="0"/>
              <a:t> </a:t>
            </a:r>
            <a:r>
              <a:rPr lang="et-EE" sz="2400" dirty="0" err="1"/>
              <a:t>processes</a:t>
            </a:r>
            <a:r>
              <a:rPr lang="et-EE" sz="2400" dirty="0"/>
              <a:t> and </a:t>
            </a:r>
            <a:r>
              <a:rPr lang="et-EE" sz="2400" dirty="0" err="1"/>
              <a:t>outcomes</a:t>
            </a:r>
            <a:r>
              <a:rPr lang="et-EE" sz="2400" dirty="0"/>
              <a:t> </a:t>
            </a:r>
            <a:r>
              <a:rPr lang="et-EE" sz="2400" dirty="0" err="1"/>
              <a:t>among</a:t>
            </a:r>
            <a:r>
              <a:rPr lang="et-EE" sz="2400" dirty="0"/>
              <a:t> </a:t>
            </a:r>
            <a:r>
              <a:rPr lang="et-EE" sz="2400" dirty="0" err="1"/>
              <a:t>Russian</a:t>
            </a:r>
            <a:r>
              <a:rPr lang="et-EE" sz="2400" dirty="0"/>
              <a:t> </a:t>
            </a:r>
            <a:r>
              <a:rPr lang="et-EE" sz="2400" dirty="0" err="1"/>
              <a:t>migrants</a:t>
            </a:r>
            <a:r>
              <a:rPr lang="et-EE" sz="2400" dirty="0"/>
              <a:t> and </a:t>
            </a:r>
            <a:r>
              <a:rPr lang="et-EE" sz="2400" dirty="0" err="1"/>
              <a:t>native</a:t>
            </a:r>
            <a:r>
              <a:rPr lang="et-EE" sz="2400" dirty="0"/>
              <a:t> </a:t>
            </a:r>
            <a:r>
              <a:rPr lang="et-EE" sz="2400" dirty="0" err="1"/>
              <a:t>majority</a:t>
            </a:r>
            <a:r>
              <a:rPr lang="et-EE" sz="2400" dirty="0"/>
              <a:t> </a:t>
            </a:r>
            <a:r>
              <a:rPr lang="et-EE" sz="2400" dirty="0" err="1"/>
              <a:t>in</a:t>
            </a:r>
            <a:r>
              <a:rPr lang="et-EE" sz="2400" dirty="0"/>
              <a:t> </a:t>
            </a:r>
            <a:r>
              <a:rPr lang="et-EE" sz="2400" b="1" dirty="0"/>
              <a:t>Estonia and </a:t>
            </a:r>
            <a:r>
              <a:rPr lang="et-EE" sz="2400" b="1" dirty="0" err="1" smtClean="0"/>
              <a:t>Norway</a:t>
            </a:r>
            <a:endParaRPr lang="et-EE" sz="2400" i="1" dirty="0"/>
          </a:p>
          <a:p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/>
              <a:t>contribute</a:t>
            </a:r>
            <a:r>
              <a:rPr lang="et-EE" sz="2400" dirty="0"/>
              <a:t> </a:t>
            </a:r>
            <a:r>
              <a:rPr lang="et-EE" sz="2400" dirty="0" err="1"/>
              <a:t>to</a:t>
            </a:r>
            <a:r>
              <a:rPr lang="et-EE" sz="2400" dirty="0"/>
              <a:t> </a:t>
            </a:r>
            <a:r>
              <a:rPr lang="et-EE" sz="2400" b="1" dirty="0" err="1"/>
              <a:t>better</a:t>
            </a:r>
            <a:r>
              <a:rPr lang="et-EE" sz="2400" b="1" dirty="0"/>
              <a:t> </a:t>
            </a:r>
            <a:r>
              <a:rPr lang="et-EE" sz="2400" b="1" dirty="0" err="1"/>
              <a:t>understanding</a:t>
            </a:r>
            <a:r>
              <a:rPr lang="et-EE" sz="2400" b="1" dirty="0"/>
              <a:t> </a:t>
            </a:r>
            <a:r>
              <a:rPr lang="et-EE" sz="2400" b="1" dirty="0" err="1"/>
              <a:t>of</a:t>
            </a:r>
            <a:r>
              <a:rPr lang="et-EE" sz="2400" b="1" dirty="0"/>
              <a:t> </a:t>
            </a:r>
            <a:r>
              <a:rPr lang="et-EE" sz="2400" b="1" dirty="0" err="1"/>
              <a:t>the</a:t>
            </a:r>
            <a:r>
              <a:rPr lang="et-EE" sz="2400" b="1" dirty="0"/>
              <a:t> </a:t>
            </a:r>
            <a:r>
              <a:rPr lang="et-EE" sz="2400" b="1" dirty="0" err="1"/>
              <a:t>determinants</a:t>
            </a:r>
            <a:r>
              <a:rPr lang="et-EE" sz="2400" dirty="0"/>
              <a:t> </a:t>
            </a:r>
            <a:r>
              <a:rPr lang="et-EE" sz="2400" dirty="0" err="1"/>
              <a:t>of</a:t>
            </a:r>
            <a:r>
              <a:rPr lang="et-EE" sz="2400" dirty="0"/>
              <a:t> </a:t>
            </a:r>
            <a:r>
              <a:rPr lang="et-EE" sz="2400" dirty="0" err="1"/>
              <a:t>inter-cultural</a:t>
            </a:r>
            <a:r>
              <a:rPr lang="et-EE" sz="2400" dirty="0"/>
              <a:t> </a:t>
            </a:r>
            <a:r>
              <a:rPr lang="et-EE" sz="2400" dirty="0" err="1"/>
              <a:t>adaptation</a:t>
            </a:r>
            <a:r>
              <a:rPr lang="et-EE" sz="2400" dirty="0"/>
              <a:t> versus </a:t>
            </a:r>
            <a:r>
              <a:rPr lang="et-EE" sz="2400" dirty="0" err="1" smtClean="0"/>
              <a:t>conflict</a:t>
            </a:r>
            <a:endParaRPr lang="et-E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810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t-EE" sz="2400" b="1" dirty="0" smtClean="0"/>
          </a:p>
          <a:p>
            <a:pPr marL="0" lvl="0" indent="0">
              <a:buNone/>
            </a:pPr>
            <a:endParaRPr lang="et-EE" sz="2400" b="1" dirty="0"/>
          </a:p>
          <a:p>
            <a:pPr marL="0" lvl="0" indent="0">
              <a:buNone/>
            </a:pPr>
            <a:endParaRPr lang="et-EE" sz="2400" b="1" dirty="0" smtClean="0"/>
          </a:p>
          <a:p>
            <a:pPr marL="0" lvl="0" indent="0">
              <a:buNone/>
            </a:pPr>
            <a:endParaRPr lang="et-EE" sz="2400" b="1" dirty="0"/>
          </a:p>
          <a:p>
            <a:pPr marL="0" lvl="0" indent="0">
              <a:buNone/>
            </a:pPr>
            <a:r>
              <a:rPr lang="et-EE" sz="2400" b="1" dirty="0" smtClean="0"/>
              <a:t>A major </a:t>
            </a:r>
            <a:r>
              <a:rPr lang="et-EE" sz="2400" b="1" dirty="0" err="1" smtClean="0"/>
              <a:t>shortcoming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in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the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current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mainstream</a:t>
            </a:r>
            <a:r>
              <a:rPr lang="et-EE" sz="2400" b="1" dirty="0" smtClean="0"/>
              <a:t>: </a:t>
            </a:r>
            <a:endParaRPr lang="et-EE" sz="2400" b="1" dirty="0"/>
          </a:p>
          <a:p>
            <a:pPr marL="0" lvl="0" indent="0">
              <a:buNone/>
            </a:pPr>
            <a:r>
              <a:rPr lang="et-EE" sz="2400" dirty="0" err="1" smtClean="0"/>
              <a:t>Large</a:t>
            </a:r>
            <a:r>
              <a:rPr lang="et-EE" sz="2400" dirty="0" smtClean="0"/>
              <a:t> </a:t>
            </a:r>
            <a:r>
              <a:rPr lang="et-EE" sz="2400" dirty="0" err="1" smtClean="0"/>
              <a:t>unexplained</a:t>
            </a:r>
            <a:r>
              <a:rPr lang="et-EE" sz="2400" dirty="0" smtClean="0"/>
              <a:t> </a:t>
            </a:r>
            <a:r>
              <a:rPr lang="et-EE" sz="2400" dirty="0" err="1" smtClean="0"/>
              <a:t>variance</a:t>
            </a:r>
            <a:r>
              <a:rPr lang="et-EE" sz="2400" dirty="0" smtClean="0"/>
              <a:t> – </a:t>
            </a:r>
            <a:r>
              <a:rPr lang="et-EE" sz="2400" dirty="0" err="1" smtClean="0"/>
              <a:t>inter-cultural</a:t>
            </a:r>
            <a:r>
              <a:rPr lang="et-EE" sz="2400" dirty="0" smtClean="0"/>
              <a:t> </a:t>
            </a:r>
            <a:r>
              <a:rPr lang="et-EE" sz="2400" dirty="0" err="1" smtClean="0"/>
              <a:t>domination</a:t>
            </a:r>
            <a:r>
              <a:rPr lang="et-EE" sz="2400" dirty="0" smtClean="0"/>
              <a:t> </a:t>
            </a:r>
            <a:r>
              <a:rPr lang="et-EE" sz="2400" dirty="0" err="1"/>
              <a:t>is</a:t>
            </a:r>
            <a:r>
              <a:rPr lang="et-EE" sz="2400" dirty="0"/>
              <a:t> </a:t>
            </a:r>
            <a:r>
              <a:rPr lang="et-EE" sz="2400" dirty="0" err="1"/>
              <a:t>understood</a:t>
            </a:r>
            <a:r>
              <a:rPr lang="et-EE" sz="2400" dirty="0"/>
              <a:t> </a:t>
            </a:r>
            <a:r>
              <a:rPr lang="et-EE" sz="2400" dirty="0" err="1"/>
              <a:t>in</a:t>
            </a:r>
            <a:r>
              <a:rPr lang="et-EE" sz="2400" dirty="0"/>
              <a:t> </a:t>
            </a:r>
            <a:r>
              <a:rPr lang="et-EE" sz="2400" dirty="0" err="1"/>
              <a:t>terms</a:t>
            </a:r>
            <a:r>
              <a:rPr lang="et-EE" sz="2400" dirty="0"/>
              <a:t> </a:t>
            </a:r>
            <a:r>
              <a:rPr lang="et-EE" sz="2400" dirty="0" err="1"/>
              <a:t>of</a:t>
            </a:r>
            <a:r>
              <a:rPr lang="et-EE" sz="2400" dirty="0"/>
              <a:t> </a:t>
            </a:r>
            <a:r>
              <a:rPr lang="et-EE" sz="2400" b="1" dirty="0" err="1"/>
              <a:t>external</a:t>
            </a:r>
            <a:r>
              <a:rPr lang="et-EE" sz="2400" b="1" dirty="0"/>
              <a:t> </a:t>
            </a:r>
            <a:r>
              <a:rPr lang="et-EE" sz="2400" b="1" dirty="0" err="1"/>
              <a:t>background</a:t>
            </a:r>
            <a:r>
              <a:rPr lang="et-EE" sz="2400" b="1" dirty="0"/>
              <a:t> </a:t>
            </a:r>
            <a:r>
              <a:rPr lang="et-EE" sz="2400" b="1" dirty="0" err="1"/>
              <a:t>variables</a:t>
            </a:r>
            <a:r>
              <a:rPr lang="et-EE" sz="2400" dirty="0"/>
              <a:t>, </a:t>
            </a:r>
            <a:r>
              <a:rPr lang="et-EE" sz="2400" dirty="0" err="1"/>
              <a:t>not</a:t>
            </a:r>
            <a:r>
              <a:rPr lang="et-EE" sz="2400" dirty="0"/>
              <a:t> </a:t>
            </a:r>
            <a:r>
              <a:rPr lang="et-EE" sz="2400" dirty="0" err="1"/>
              <a:t>in</a:t>
            </a:r>
            <a:r>
              <a:rPr lang="et-EE" sz="2400" dirty="0"/>
              <a:t> </a:t>
            </a:r>
            <a:r>
              <a:rPr lang="et-EE" sz="2400" dirty="0" err="1"/>
              <a:t>terms</a:t>
            </a:r>
            <a:r>
              <a:rPr lang="et-EE" sz="2400" dirty="0"/>
              <a:t> </a:t>
            </a:r>
            <a:r>
              <a:rPr lang="et-EE" sz="2400" dirty="0" err="1"/>
              <a:t>of</a:t>
            </a:r>
            <a:r>
              <a:rPr lang="et-EE" sz="2400" dirty="0"/>
              <a:t> </a:t>
            </a:r>
            <a:r>
              <a:rPr lang="et-EE" sz="2400" b="1" dirty="0" err="1" smtClean="0"/>
              <a:t>field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interests</a:t>
            </a:r>
            <a:r>
              <a:rPr lang="et-EE" sz="2400" i="1" dirty="0" smtClean="0"/>
              <a:t>.</a:t>
            </a:r>
            <a:endParaRPr lang="et-EE" sz="2400" i="1" dirty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b="1" dirty="0" smtClean="0"/>
              <a:t>‘</a:t>
            </a:r>
            <a:r>
              <a:rPr lang="et-EE" sz="2400" b="1" dirty="0" err="1" smtClean="0"/>
              <a:t>mutuality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models</a:t>
            </a:r>
            <a:r>
              <a:rPr lang="et-EE" sz="2400" b="1" dirty="0" smtClean="0"/>
              <a:t>’</a:t>
            </a:r>
            <a:r>
              <a:rPr lang="et-EE" sz="2400" dirty="0" smtClean="0"/>
              <a:t>:</a:t>
            </a:r>
            <a:endParaRPr lang="et-EE" sz="2400" dirty="0"/>
          </a:p>
          <a:p>
            <a:pPr>
              <a:buFontTx/>
              <a:buChar char="-"/>
            </a:pPr>
            <a:r>
              <a:rPr lang="et-EE" sz="2400" dirty="0" err="1" smtClean="0"/>
              <a:t>highlight</a:t>
            </a:r>
            <a:r>
              <a:rPr lang="et-EE" sz="2400" dirty="0" smtClean="0"/>
              <a:t> </a:t>
            </a:r>
            <a:r>
              <a:rPr lang="et-EE" sz="2400" dirty="0" err="1"/>
              <a:t>importance</a:t>
            </a:r>
            <a:r>
              <a:rPr lang="et-EE" sz="2400" dirty="0"/>
              <a:t> </a:t>
            </a:r>
            <a:r>
              <a:rPr lang="et-EE" sz="2400" dirty="0" err="1"/>
              <a:t>of</a:t>
            </a:r>
            <a:r>
              <a:rPr lang="et-EE" sz="2400" dirty="0"/>
              <a:t> </a:t>
            </a:r>
            <a:r>
              <a:rPr lang="et-EE" sz="2400" b="1" dirty="0" err="1"/>
              <a:t>acculturation</a:t>
            </a:r>
            <a:r>
              <a:rPr lang="et-EE" sz="2400" b="1" dirty="0"/>
              <a:t> </a:t>
            </a:r>
            <a:r>
              <a:rPr lang="et-EE" sz="2400" b="1" dirty="0" err="1"/>
              <a:t>context</a:t>
            </a:r>
            <a:r>
              <a:rPr lang="et-EE" sz="2400" b="1" dirty="0"/>
              <a:t>, </a:t>
            </a:r>
            <a:r>
              <a:rPr lang="et-EE" sz="2400" b="1" dirty="0" err="1"/>
              <a:t>which</a:t>
            </a:r>
            <a:r>
              <a:rPr lang="et-EE" sz="2400" b="1" dirty="0"/>
              <a:t> </a:t>
            </a:r>
            <a:r>
              <a:rPr lang="et-EE" sz="2400" b="1" dirty="0" err="1"/>
              <a:t>brings</a:t>
            </a:r>
            <a:r>
              <a:rPr lang="et-EE" sz="2400" b="1" dirty="0"/>
              <a:t> </a:t>
            </a:r>
            <a:r>
              <a:rPr lang="et-EE" sz="2400" b="1" dirty="0" err="1"/>
              <a:t>in</a:t>
            </a:r>
            <a:r>
              <a:rPr lang="et-EE" sz="2400" b="1" dirty="0"/>
              <a:t> </a:t>
            </a:r>
            <a:r>
              <a:rPr lang="et-EE" sz="2400" b="1" dirty="0" err="1"/>
              <a:t>the</a:t>
            </a:r>
            <a:r>
              <a:rPr lang="et-EE" sz="2400" b="1" dirty="0"/>
              <a:t> </a:t>
            </a:r>
            <a:r>
              <a:rPr lang="et-EE" sz="2400" b="1" dirty="0" err="1"/>
              <a:t>issue</a:t>
            </a:r>
            <a:r>
              <a:rPr lang="et-EE" sz="2400" b="1" dirty="0"/>
              <a:t> </a:t>
            </a:r>
            <a:r>
              <a:rPr lang="et-EE" sz="2400" b="1" dirty="0" err="1"/>
              <a:t>of</a:t>
            </a:r>
            <a:r>
              <a:rPr lang="et-EE" sz="2400" b="1" dirty="0"/>
              <a:t> </a:t>
            </a:r>
            <a:r>
              <a:rPr lang="et-EE" sz="2400" b="1" dirty="0" err="1"/>
              <a:t>social</a:t>
            </a:r>
            <a:r>
              <a:rPr lang="et-EE" sz="2400" b="1" dirty="0"/>
              <a:t> </a:t>
            </a:r>
            <a:r>
              <a:rPr lang="et-EE" sz="2400" b="1" dirty="0" err="1"/>
              <a:t>domination</a:t>
            </a:r>
            <a:r>
              <a:rPr lang="et-EE" sz="2400" b="1" dirty="0"/>
              <a:t>:</a:t>
            </a:r>
            <a:r>
              <a:rPr lang="et-EE" sz="2400" dirty="0"/>
              <a:t> </a:t>
            </a:r>
            <a:r>
              <a:rPr lang="et-EE" sz="2400" dirty="0" smtClean="0"/>
              <a:t> MAM (</a:t>
            </a:r>
            <a:r>
              <a:rPr lang="et-EE" sz="2400" dirty="0" err="1" smtClean="0"/>
              <a:t>Berry</a:t>
            </a:r>
            <a:r>
              <a:rPr lang="et-EE" sz="2400" dirty="0"/>
              <a:t>) IAM (</a:t>
            </a:r>
            <a:r>
              <a:rPr lang="et-EE" sz="2400" dirty="0" err="1"/>
              <a:t>Bourhis</a:t>
            </a:r>
            <a:r>
              <a:rPr lang="et-EE" sz="2400" dirty="0"/>
              <a:t>), CMA (</a:t>
            </a:r>
            <a:r>
              <a:rPr lang="et-EE" sz="2400" dirty="0" err="1"/>
              <a:t>Piontkowski</a:t>
            </a:r>
            <a:r>
              <a:rPr lang="et-EE" sz="2400" dirty="0"/>
              <a:t>, </a:t>
            </a:r>
            <a:r>
              <a:rPr lang="et-EE" sz="2400" dirty="0" err="1"/>
              <a:t>Brown</a:t>
            </a:r>
            <a:r>
              <a:rPr lang="et-EE" sz="2400" dirty="0"/>
              <a:t>), DCC (</a:t>
            </a:r>
            <a:r>
              <a:rPr lang="et-EE" sz="2400" dirty="0" err="1"/>
              <a:t>Horenzcyk</a:t>
            </a:r>
            <a:r>
              <a:rPr lang="et-EE" sz="2400" dirty="0"/>
              <a:t>), RAEM (</a:t>
            </a:r>
            <a:r>
              <a:rPr lang="et-EE" sz="2400" dirty="0" err="1"/>
              <a:t>Navas</a:t>
            </a:r>
            <a:r>
              <a:rPr lang="et-EE" sz="2400" dirty="0"/>
              <a:t>). </a:t>
            </a:r>
            <a:endParaRPr lang="et-EE" sz="2400" dirty="0" smtClean="0"/>
          </a:p>
          <a:p>
            <a:pPr marL="0" indent="0">
              <a:buNone/>
            </a:pPr>
            <a:endParaRPr lang="et-EE" sz="2400" i="1" dirty="0" smtClean="0"/>
          </a:p>
          <a:p>
            <a:pPr marL="0" indent="0">
              <a:buNone/>
            </a:pPr>
            <a:endParaRPr lang="et-EE" sz="2400" b="1" dirty="0" smtClean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607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2400" b="1" dirty="0" smtClean="0"/>
              <a:t>                      </a:t>
            </a:r>
            <a:br>
              <a:rPr lang="et-EE" sz="2400" b="1" dirty="0" smtClean="0"/>
            </a:br>
            <a:r>
              <a:rPr lang="et-EE" sz="2400" b="1" dirty="0"/>
              <a:t> </a:t>
            </a:r>
            <a:r>
              <a:rPr lang="et-EE" sz="2400" b="1" dirty="0" smtClean="0"/>
              <a:t>                  </a:t>
            </a:r>
            <a:r>
              <a:rPr lang="et-EE" sz="2400" b="1" dirty="0" err="1" smtClean="0"/>
              <a:t>Socio-economic</a:t>
            </a:r>
            <a:r>
              <a:rPr lang="et-EE" sz="2400" b="1" dirty="0" smtClean="0"/>
              <a:t> </a:t>
            </a:r>
            <a:r>
              <a:rPr lang="et-EE" sz="2400" b="1" dirty="0" err="1"/>
              <a:t>adaptation</a:t>
            </a:r>
            <a:r>
              <a:rPr lang="et-EE" sz="2400" b="1" dirty="0"/>
              <a:t> </a:t>
            </a:r>
            <a:br>
              <a:rPr lang="et-EE" sz="2400" b="1" dirty="0"/>
            </a:br>
            <a:r>
              <a:rPr lang="et-EE" sz="2400" b="1" dirty="0" smtClean="0"/>
              <a:t>                                  (</a:t>
            </a:r>
            <a:r>
              <a:rPr lang="et-EE" sz="2400" b="1" dirty="0" err="1"/>
              <a:t>means</a:t>
            </a:r>
            <a:r>
              <a:rPr lang="et-EE" sz="2400" b="1" dirty="0"/>
              <a:t> </a:t>
            </a:r>
            <a:r>
              <a:rPr lang="et-EE" sz="2400" b="1" dirty="0" err="1"/>
              <a:t>in</a:t>
            </a:r>
            <a:r>
              <a:rPr lang="et-EE" sz="2400" b="1" dirty="0"/>
              <a:t> </a:t>
            </a:r>
            <a:r>
              <a:rPr lang="et-EE" sz="2400" b="1" dirty="0" err="1"/>
              <a:t>the</a:t>
            </a:r>
            <a:r>
              <a:rPr lang="et-EE" sz="2400" b="1" dirty="0"/>
              <a:t> </a:t>
            </a:r>
            <a:r>
              <a:rPr lang="et-EE" sz="2400" b="1" dirty="0" err="1"/>
              <a:t>Lickert</a:t>
            </a:r>
            <a:r>
              <a:rPr lang="et-EE" sz="2400" b="1" dirty="0"/>
              <a:t> </a:t>
            </a:r>
            <a:r>
              <a:rPr lang="et-EE" sz="2400" b="1" dirty="0" err="1"/>
              <a:t>scale</a:t>
            </a:r>
            <a:r>
              <a:rPr lang="et-EE" sz="2400" b="1" dirty="0"/>
              <a:t> and </a:t>
            </a:r>
            <a:r>
              <a:rPr lang="et-EE" sz="2400" b="1" dirty="0" err="1"/>
              <a:t>percents</a:t>
            </a:r>
            <a:r>
              <a:rPr lang="et-EE" sz="2400" b="1" dirty="0"/>
              <a:t>)</a:t>
            </a:r>
            <a:endParaRPr lang="et-EE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52416"/>
              </p:ext>
            </p:extLst>
          </p:nvPr>
        </p:nvGraphicFramePr>
        <p:xfrm>
          <a:off x="982133" y="1653952"/>
          <a:ext cx="6993933" cy="4920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Estonians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</a:rPr>
                        <a:t>Estonian</a:t>
                      </a:r>
                      <a:r>
                        <a:rPr lang="et-EE" sz="1400" baseline="0" dirty="0" smtClean="0">
                          <a:effectLst/>
                        </a:rPr>
                        <a:t> </a:t>
                      </a:r>
                      <a:r>
                        <a:rPr lang="et-EE" sz="1400" dirty="0" err="1" smtClean="0">
                          <a:effectLst/>
                        </a:rPr>
                        <a:t>Russians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Norwegians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Norwegian</a:t>
                      </a:r>
                      <a:endParaRPr lang="et-EE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Russsians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r>
                        <a:rPr lang="et-EE" sz="1400" dirty="0" err="1" smtClean="0">
                          <a:effectLst/>
                        </a:rPr>
                        <a:t>Subject</a:t>
                      </a:r>
                      <a:r>
                        <a:rPr lang="et-EE" sz="1400" dirty="0" smtClean="0">
                          <a:effectLst/>
                        </a:rPr>
                        <a:t> </a:t>
                      </a:r>
                      <a:r>
                        <a:rPr lang="et-EE" sz="1400" dirty="0" err="1" smtClean="0">
                          <a:effectLst/>
                        </a:rPr>
                        <a:t>positions</a:t>
                      </a:r>
                      <a:r>
                        <a:rPr lang="et-EE" sz="1400" dirty="0" smtClean="0">
                          <a:effectLst/>
                        </a:rPr>
                        <a:t> (</a:t>
                      </a:r>
                      <a:r>
                        <a:rPr lang="et-EE" sz="1400" dirty="0" err="1" smtClean="0">
                          <a:effectLst/>
                        </a:rPr>
                        <a:t>open/closed</a:t>
                      </a:r>
                      <a:r>
                        <a:rPr lang="et-EE" sz="1400" dirty="0" smtClean="0">
                          <a:effectLst/>
                        </a:rPr>
                        <a:t>)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>
                          <a:effectLst/>
                        </a:rPr>
                        <a:t>Life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r>
                        <a:rPr lang="et-EE" sz="1400" dirty="0" err="1">
                          <a:effectLst/>
                        </a:rPr>
                        <a:t>satisfaction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3,3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3,5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2,5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2,9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4,0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4,0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Family socio-economic situation is good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66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86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Socio-economic discrimination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2,4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2,8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4,3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3,4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3,1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2,6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Job does not correspond to educ.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30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21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48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34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30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41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Unemployed</a:t>
                      </a:r>
                      <a:r>
                        <a:rPr lang="et-EE" sz="1400" dirty="0" smtClean="0">
                          <a:effectLst/>
                        </a:rPr>
                        <a:t> </a:t>
                      </a:r>
                      <a:r>
                        <a:rPr lang="et-EE" sz="1400" dirty="0" err="1" smtClean="0">
                          <a:effectLst/>
                        </a:rPr>
                        <a:t>during</a:t>
                      </a:r>
                      <a:r>
                        <a:rPr lang="et-EE" sz="1400" dirty="0" smtClean="0">
                          <a:effectLst/>
                        </a:rPr>
                        <a:t> last 5 </a:t>
                      </a:r>
                      <a:r>
                        <a:rPr lang="et-EE" sz="1400" dirty="0" err="1" smtClean="0">
                          <a:effectLst/>
                        </a:rPr>
                        <a:t>years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20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12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14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41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45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967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sz="2400" b="1" dirty="0" smtClean="0"/>
              <a:t/>
            </a:r>
            <a:br>
              <a:rPr lang="et-EE" sz="2400" b="1" dirty="0" smtClean="0"/>
            </a:br>
            <a:r>
              <a:rPr lang="et-EE" sz="2400" b="1" dirty="0"/>
              <a:t> </a:t>
            </a:r>
            <a:r>
              <a:rPr lang="et-EE" sz="2400" b="1" dirty="0" smtClean="0"/>
              <a:t>               </a:t>
            </a:r>
            <a:r>
              <a:rPr lang="et-EE" sz="2400" b="1" dirty="0" err="1" smtClean="0"/>
              <a:t>Inter-cultural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adaptation</a:t>
            </a:r>
            <a:r>
              <a:rPr lang="et-EE" sz="2400" b="1" dirty="0" smtClean="0"/>
              <a:t> </a:t>
            </a:r>
            <a:br>
              <a:rPr lang="et-EE" sz="2400" b="1" dirty="0" smtClean="0"/>
            </a:br>
            <a:r>
              <a:rPr lang="et-EE" sz="2400" b="1" dirty="0" smtClean="0"/>
              <a:t>                                   (</a:t>
            </a:r>
            <a:r>
              <a:rPr lang="et-EE" sz="2400" b="1" dirty="0" err="1" smtClean="0"/>
              <a:t>percents</a:t>
            </a:r>
            <a:r>
              <a:rPr lang="et-EE" sz="2400" b="1" dirty="0" smtClean="0"/>
              <a:t> and </a:t>
            </a:r>
            <a:r>
              <a:rPr lang="et-EE" sz="2400" b="1" dirty="0" err="1"/>
              <a:t>means</a:t>
            </a:r>
            <a:r>
              <a:rPr lang="et-EE" sz="2400" b="1" dirty="0"/>
              <a:t> </a:t>
            </a:r>
            <a:r>
              <a:rPr lang="et-EE" sz="2400" b="1" dirty="0" err="1"/>
              <a:t>in</a:t>
            </a:r>
            <a:r>
              <a:rPr lang="et-EE" sz="2400" b="1" dirty="0"/>
              <a:t> </a:t>
            </a:r>
            <a:r>
              <a:rPr lang="et-EE" sz="2400" b="1" dirty="0" err="1"/>
              <a:t>the</a:t>
            </a:r>
            <a:r>
              <a:rPr lang="et-EE" sz="2400" b="1" dirty="0"/>
              <a:t> </a:t>
            </a:r>
            <a:r>
              <a:rPr lang="et-EE" sz="2400" b="1" dirty="0" err="1"/>
              <a:t>Lickert</a:t>
            </a:r>
            <a:r>
              <a:rPr lang="et-EE" sz="2400" b="1" dirty="0"/>
              <a:t> </a:t>
            </a:r>
            <a:r>
              <a:rPr lang="et-EE" sz="2400" b="1" dirty="0" err="1" smtClean="0"/>
              <a:t>scale</a:t>
            </a:r>
            <a:r>
              <a:rPr lang="et-EE" sz="2400" b="1" dirty="0" smtClean="0"/>
              <a:t>)</a:t>
            </a:r>
            <a:endParaRPr lang="et-EE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75517"/>
              </p:ext>
            </p:extLst>
          </p:nvPr>
        </p:nvGraphicFramePr>
        <p:xfrm>
          <a:off x="611556" y="1772816"/>
          <a:ext cx="7330177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40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t-E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t-E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t-E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Subject</a:t>
                      </a:r>
                      <a:r>
                        <a:rPr lang="et-E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t-EE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positions</a:t>
                      </a:r>
                      <a:r>
                        <a:rPr lang="et-E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t-EE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open/closed</a:t>
                      </a:r>
                      <a:r>
                        <a:rPr lang="et-E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Estonians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smtClean="0">
                          <a:effectLst/>
                        </a:rPr>
                        <a:t>Estonian </a:t>
                      </a:r>
                      <a:r>
                        <a:rPr lang="et-EE" sz="1400" dirty="0" err="1" smtClean="0">
                          <a:effectLst/>
                        </a:rPr>
                        <a:t>Russians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Norwegians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Norwegian</a:t>
                      </a:r>
                      <a:r>
                        <a:rPr lang="et-EE" sz="14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Russians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08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 err="1" smtClean="0">
                          <a:effectLst/>
                        </a:rPr>
                        <a:t>Positive</a:t>
                      </a:r>
                      <a:r>
                        <a:rPr lang="et-EE" sz="1400" baseline="0" dirty="0" smtClean="0">
                          <a:effectLst/>
                        </a:rPr>
                        <a:t> </a:t>
                      </a:r>
                      <a:r>
                        <a:rPr lang="et-EE" sz="1400" baseline="0" dirty="0" err="1" smtClean="0">
                          <a:effectLst/>
                        </a:rPr>
                        <a:t>f</a:t>
                      </a:r>
                      <a:r>
                        <a:rPr lang="et-EE" sz="1400" dirty="0" err="1" smtClean="0">
                          <a:effectLst/>
                        </a:rPr>
                        <a:t>eelings</a:t>
                      </a:r>
                      <a:r>
                        <a:rPr lang="et-EE" sz="1400" dirty="0" smtClean="0">
                          <a:effectLst/>
                        </a:rPr>
                        <a:t> </a:t>
                      </a:r>
                      <a:r>
                        <a:rPr lang="et-EE" sz="1400" dirty="0" err="1">
                          <a:effectLst/>
                        </a:rPr>
                        <a:t>towards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r>
                        <a:rPr lang="et-EE" sz="1400" dirty="0" err="1">
                          <a:effectLst/>
                        </a:rPr>
                        <a:t>the</a:t>
                      </a:r>
                      <a:r>
                        <a:rPr lang="et-EE" sz="1400" dirty="0">
                          <a:effectLst/>
                        </a:rPr>
                        <a:t> ’</a:t>
                      </a:r>
                      <a:r>
                        <a:rPr lang="et-EE" sz="1400" dirty="0" err="1">
                          <a:effectLst/>
                        </a:rPr>
                        <a:t>other</a:t>
                      </a:r>
                      <a:r>
                        <a:rPr lang="et-EE" sz="1400" dirty="0">
                          <a:effectLst/>
                        </a:rPr>
                        <a:t>’ </a:t>
                      </a:r>
                      <a:r>
                        <a:rPr lang="et-EE" sz="1400" dirty="0" err="1">
                          <a:effectLst/>
                        </a:rPr>
                        <a:t>group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52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55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67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53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58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71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Trust of the ’other’ group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3,2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2.9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3.6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3,2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3,8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4,0</a:t>
                      </a:r>
                      <a:endParaRPr lang="et-E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4,4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6863" y="3187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sz="2400" b="1" dirty="0" smtClean="0"/>
          </a:p>
          <a:p>
            <a:pPr marL="0" indent="0">
              <a:buNone/>
            </a:pPr>
            <a:r>
              <a:rPr lang="et-EE" sz="2400" b="1" dirty="0" err="1" smtClean="0"/>
              <a:t>Three</a:t>
            </a:r>
            <a:r>
              <a:rPr lang="et-EE" sz="2400" b="1" dirty="0" smtClean="0"/>
              <a:t> </a:t>
            </a:r>
            <a:r>
              <a:rPr lang="et-EE" sz="2400" b="1" dirty="0" err="1" smtClean="0"/>
              <a:t>key</a:t>
            </a:r>
            <a:r>
              <a:rPr lang="et-EE" sz="2400" b="1" dirty="0" smtClean="0"/>
              <a:t> e</a:t>
            </a:r>
            <a:r>
              <a:rPr lang="en-US" sz="2400" b="1" dirty="0" smtClean="0"/>
              <a:t>findings</a:t>
            </a:r>
            <a:r>
              <a:rPr lang="et-EE" sz="2400" b="1" dirty="0" smtClean="0"/>
              <a:t>:</a:t>
            </a:r>
          </a:p>
          <a:p>
            <a:r>
              <a:rPr lang="et-EE" sz="2400" dirty="0"/>
              <a:t>D</a:t>
            </a:r>
            <a:r>
              <a:rPr lang="en-US" sz="2400" dirty="0" err="1" smtClean="0"/>
              <a:t>ifferent</a:t>
            </a:r>
            <a:r>
              <a:rPr lang="en-US" sz="2400" dirty="0" smtClean="0"/>
              <a:t> </a:t>
            </a:r>
            <a:r>
              <a:rPr lang="en-US" sz="2400" dirty="0"/>
              <a:t>histories and levels of interethnic polarization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two</a:t>
            </a:r>
            <a:r>
              <a:rPr lang="et-EE" sz="2400" dirty="0" smtClean="0"/>
              <a:t> </a:t>
            </a:r>
            <a:r>
              <a:rPr lang="et-EE" sz="2400" dirty="0" err="1" smtClean="0"/>
              <a:t>nations</a:t>
            </a:r>
            <a:r>
              <a:rPr lang="et-EE" sz="2400" dirty="0" smtClean="0"/>
              <a:t> </a:t>
            </a:r>
            <a:r>
              <a:rPr lang="en-US" sz="2400" dirty="0" smtClean="0"/>
              <a:t>have </a:t>
            </a:r>
            <a:r>
              <a:rPr lang="en-US" sz="2400" dirty="0"/>
              <a:t>a major impact on positioning strategies and adaptation outcomes both on the levels of inter-ethnic and intra-ethnic relations. </a:t>
            </a:r>
            <a:endParaRPr lang="et-EE" sz="2400" dirty="0" smtClean="0"/>
          </a:p>
          <a:p>
            <a:r>
              <a:rPr lang="et-EE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more polarized the intercultural context, the stronger the tendency to construct the ‘other’ in terms of divisive intercultural boundaries. </a:t>
            </a:r>
            <a:endParaRPr lang="et-EE" sz="2400" dirty="0" smtClean="0"/>
          </a:p>
          <a:p>
            <a:r>
              <a:rPr lang="et-EE" sz="2400" dirty="0" smtClean="0"/>
              <a:t>L</a:t>
            </a:r>
            <a:r>
              <a:rPr lang="en-US" sz="2400" dirty="0" err="1" smtClean="0"/>
              <a:t>ower</a:t>
            </a:r>
            <a:r>
              <a:rPr lang="en-US" sz="2400" dirty="0" smtClean="0"/>
              <a:t> </a:t>
            </a:r>
            <a:r>
              <a:rPr lang="en-US" sz="2400" dirty="0"/>
              <a:t>socio-economic and cultural status of the so called ‘</a:t>
            </a:r>
            <a:r>
              <a:rPr lang="et-EE" sz="2400" dirty="0" err="1"/>
              <a:t>closed</a:t>
            </a:r>
            <a:r>
              <a:rPr lang="en-US" sz="2400" dirty="0"/>
              <a:t>’ </a:t>
            </a:r>
            <a:r>
              <a:rPr lang="en-US" sz="2400" dirty="0" smtClean="0"/>
              <a:t>segments </a:t>
            </a:r>
            <a:r>
              <a:rPr lang="et-EE" sz="2400" dirty="0" err="1" smtClean="0"/>
              <a:t>represents</a:t>
            </a:r>
            <a:r>
              <a:rPr lang="et-EE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main </a:t>
            </a:r>
            <a:r>
              <a:rPr lang="en-US" sz="2400" dirty="0" smtClean="0"/>
              <a:t>factor </a:t>
            </a:r>
            <a:r>
              <a:rPr lang="en-US" sz="2400" dirty="0"/>
              <a:t>behind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tendency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n-US" sz="2400" dirty="0" smtClean="0"/>
              <a:t>construct</a:t>
            </a:r>
            <a:r>
              <a:rPr lang="et-EE" sz="2400" dirty="0"/>
              <a:t> </a:t>
            </a:r>
            <a:r>
              <a:rPr lang="en-US" sz="2400" dirty="0" smtClean="0"/>
              <a:t>divisive </a:t>
            </a:r>
            <a:r>
              <a:rPr lang="en-US" sz="2400" dirty="0"/>
              <a:t>intercultural </a:t>
            </a:r>
            <a:r>
              <a:rPr lang="en-US" sz="2400" dirty="0" smtClean="0"/>
              <a:t>boundaries. </a:t>
            </a:r>
            <a:endParaRPr lang="et-EE" sz="2400" dirty="0"/>
          </a:p>
          <a:p>
            <a:endParaRPr lang="et-E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3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16387" name="Content Placeholder 117" descr="(9) Forthcoming Cambridge University Press book 'Mutual Intercultural Relations' edited by John W. Berry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92275" y="-108480"/>
            <a:ext cx="12025313" cy="7129463"/>
          </a:xfrm>
        </p:spPr>
      </p:pic>
    </p:spTree>
    <p:extLst>
      <p:ext uri="{BB962C8B-B14F-4D97-AF65-F5344CB8AC3E}">
        <p14:creationId xmlns:p14="http://schemas.microsoft.com/office/powerpoint/2010/main" val="20907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385</Words>
  <Application>Microsoft Office PowerPoint</Application>
  <PresentationFormat>Ekraaniseanss (4:3)</PresentationFormat>
  <Paragraphs>132</Paragraphs>
  <Slides>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8</vt:i4>
      </vt:variant>
    </vt:vector>
  </HeadingPairs>
  <TitlesOfParts>
    <vt:vector size="16" baseType="lpstr">
      <vt:lpstr>Arial</vt:lpstr>
      <vt:lpstr>Calibri</vt:lpstr>
      <vt:lpstr>Rockwell</vt:lpstr>
      <vt:lpstr>Times New Roman</vt:lpstr>
      <vt:lpstr>Verdana</vt:lpstr>
      <vt:lpstr>Wingdings</vt:lpstr>
      <vt:lpstr>Conception personnalisée</vt:lpstr>
      <vt:lpstr>Advantage</vt:lpstr>
      <vt:lpstr>PowerPointi esitlus</vt:lpstr>
      <vt:lpstr>PowerPointi esitlus</vt:lpstr>
      <vt:lpstr>PowerPointi esitlus</vt:lpstr>
      <vt:lpstr> </vt:lpstr>
      <vt:lpstr>                                          Socio-economic adaptation                                    (means in the Lickert scale and percents)</vt:lpstr>
      <vt:lpstr>                 Inter-cultural adaptation                                     (percents and means in the Lickert scale)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Pille Pikker</cp:lastModifiedBy>
  <cp:revision>145</cp:revision>
  <cp:lastPrinted>2016-11-25T15:35:38Z</cp:lastPrinted>
  <dcterms:created xsi:type="dcterms:W3CDTF">2015-08-29T04:27:34Z</dcterms:created>
  <dcterms:modified xsi:type="dcterms:W3CDTF">2017-09-21T07:24:10Z</dcterms:modified>
</cp:coreProperties>
</file>