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0" r:id="rId4"/>
    <p:sldId id="259" r:id="rId5"/>
    <p:sldId id="272" r:id="rId6"/>
    <p:sldId id="261" r:id="rId7"/>
    <p:sldId id="275" r:id="rId8"/>
    <p:sldId id="273" r:id="rId9"/>
    <p:sldId id="274" r:id="rId10"/>
    <p:sldId id="271" r:id="rId11"/>
  </p:sldIdLst>
  <p:sldSz cx="24380825" cy="13714413"/>
  <p:notesSz cx="6858000" cy="9144000"/>
  <p:defaultTextStyle>
    <a:defPPr>
      <a:defRPr lang="en-US"/>
    </a:defPPr>
    <a:lvl1pPr marL="0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1pPr>
    <a:lvl2pPr marL="914127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2pPr>
    <a:lvl3pPr marL="1828252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3pPr>
    <a:lvl4pPr marL="2742379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4pPr>
    <a:lvl5pPr marL="3656503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5pPr>
    <a:lvl6pPr marL="4570628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6pPr>
    <a:lvl7pPr marL="5484755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7pPr>
    <a:lvl8pPr marL="6398880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8pPr>
    <a:lvl9pPr marL="7313007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6" autoAdjust="0"/>
    <p:restoredTop sz="94661" autoAdjust="0"/>
  </p:normalViewPr>
  <p:slideViewPr>
    <p:cSldViewPr snapToGrid="0">
      <p:cViewPr varScale="1">
        <p:scale>
          <a:sx n="55" d="100"/>
          <a:sy n="55" d="100"/>
        </p:scale>
        <p:origin x="3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6" d="100"/>
          <a:sy n="96" d="100"/>
        </p:scale>
        <p:origin x="288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57144-1CBB-4515-B696-16F63A0D6277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GB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A259D-87B2-48A8-8896-0559A1CBD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60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127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252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379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503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0628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4755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8880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007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 dirty="0" err="1" smtClean="0"/>
              <a:t>Time</a:t>
            </a:r>
            <a:r>
              <a:rPr lang="cs-CZ" sz="2400" dirty="0" smtClean="0"/>
              <a:t> – very </a:t>
            </a:r>
            <a:r>
              <a:rPr lang="cs-CZ" sz="2400" dirty="0" err="1" smtClean="0"/>
              <a:t>precious</a:t>
            </a:r>
            <a:r>
              <a:rPr lang="cs-CZ" sz="2400" dirty="0" smtClean="0"/>
              <a:t> </a:t>
            </a:r>
            <a:r>
              <a:rPr lang="cs-CZ" sz="2400" dirty="0" err="1" smtClean="0"/>
              <a:t>value</a:t>
            </a:r>
            <a:endParaRPr lang="cs-CZ" sz="2400" dirty="0" smtClean="0"/>
          </a:p>
          <a:p>
            <a:r>
              <a:rPr lang="cs-CZ" sz="2400" dirty="0" err="1" smtClean="0"/>
              <a:t>Freedom</a:t>
            </a:r>
            <a:r>
              <a:rPr lang="cs-CZ" sz="2400" dirty="0" smtClean="0"/>
              <a:t> vs. </a:t>
            </a:r>
            <a:r>
              <a:rPr lang="cs-CZ" sz="2400" dirty="0" err="1" smtClean="0"/>
              <a:t>bureaucracy</a:t>
            </a:r>
            <a:endParaRPr lang="cs-CZ" sz="2400" dirty="0" smtClean="0"/>
          </a:p>
          <a:p>
            <a:r>
              <a:rPr lang="cs-CZ" sz="2400" dirty="0" err="1" smtClean="0"/>
              <a:t>Applying</a:t>
            </a:r>
            <a:r>
              <a:rPr lang="cs-CZ" sz="2400" dirty="0" smtClean="0"/>
              <a:t> </a:t>
            </a:r>
            <a:r>
              <a:rPr lang="cs-CZ" sz="2400" dirty="0" err="1" smtClean="0"/>
              <a:t>rules</a:t>
            </a:r>
            <a:r>
              <a:rPr lang="cs-CZ" sz="2400" dirty="0" smtClean="0"/>
              <a:t> </a:t>
            </a:r>
            <a:r>
              <a:rPr lang="cs-CZ" sz="2400" dirty="0" err="1" smtClean="0"/>
              <a:t>from</a:t>
            </a:r>
            <a:r>
              <a:rPr lang="cs-CZ" sz="2400" dirty="0" smtClean="0"/>
              <a:t> </a:t>
            </a:r>
            <a:r>
              <a:rPr lang="cs-CZ" sz="2400" dirty="0" err="1" smtClean="0"/>
              <a:t>different</a:t>
            </a:r>
            <a:r>
              <a:rPr lang="cs-CZ" sz="2400" dirty="0" smtClean="0"/>
              <a:t> </a:t>
            </a:r>
            <a:r>
              <a:rPr lang="cs-CZ" sz="2400" dirty="0" err="1" smtClean="0"/>
              <a:t>research</a:t>
            </a:r>
            <a:r>
              <a:rPr lang="cs-CZ" sz="2400" dirty="0" smtClean="0"/>
              <a:t> </a:t>
            </a:r>
            <a:r>
              <a:rPr lang="cs-CZ" sz="2400" dirty="0" err="1" smtClean="0"/>
              <a:t>programmes</a:t>
            </a:r>
            <a:r>
              <a:rPr lang="cs-CZ" sz="2400" dirty="0" smtClean="0"/>
              <a:t> by </a:t>
            </a:r>
            <a:r>
              <a:rPr lang="cs-CZ" sz="2400" dirty="0" err="1" smtClean="0"/>
              <a:t>project</a:t>
            </a:r>
            <a:r>
              <a:rPr lang="cs-CZ" sz="2400" dirty="0" smtClean="0"/>
              <a:t> </a:t>
            </a:r>
            <a:r>
              <a:rPr lang="cs-CZ" sz="2400" dirty="0" err="1" smtClean="0"/>
              <a:t>participants</a:t>
            </a:r>
            <a:endParaRPr lang="cs-CZ" sz="2400" dirty="0" smtClean="0"/>
          </a:p>
          <a:p>
            <a:r>
              <a:rPr lang="cs-CZ" sz="2400" dirty="0" err="1" smtClean="0"/>
              <a:t>Lack</a:t>
            </a:r>
            <a:r>
              <a:rPr lang="cs-CZ" sz="2400" dirty="0" smtClean="0"/>
              <a:t> of </a:t>
            </a:r>
            <a:r>
              <a:rPr lang="cs-CZ" sz="2400" dirty="0" err="1" smtClean="0"/>
              <a:t>legal</a:t>
            </a:r>
            <a:r>
              <a:rPr lang="cs-CZ" sz="2400" dirty="0" smtClean="0"/>
              <a:t> </a:t>
            </a:r>
            <a:r>
              <a:rPr lang="cs-CZ" sz="2400" dirty="0" err="1" smtClean="0"/>
              <a:t>awareness</a:t>
            </a:r>
            <a:r>
              <a:rPr lang="cs-CZ" sz="2400" dirty="0" smtClean="0"/>
              <a:t> and support </a:t>
            </a:r>
            <a:r>
              <a:rPr lang="cs-CZ" sz="2400" dirty="0" err="1" smtClean="0"/>
              <a:t>at</a:t>
            </a:r>
            <a:r>
              <a:rPr lang="cs-CZ" sz="2400" dirty="0" smtClean="0"/>
              <a:t> </a:t>
            </a:r>
            <a:r>
              <a:rPr lang="cs-CZ" sz="2400" dirty="0" err="1" smtClean="0"/>
              <a:t>entities</a:t>
            </a:r>
            <a:r>
              <a:rPr lang="cs-CZ" sz="2400" dirty="0" smtClean="0"/>
              <a:t> – such as not </a:t>
            </a:r>
            <a:r>
              <a:rPr lang="cs-CZ" sz="2400" dirty="0" err="1" smtClean="0"/>
              <a:t>following</a:t>
            </a:r>
            <a:r>
              <a:rPr lang="cs-CZ" sz="2400" dirty="0" smtClean="0"/>
              <a:t> </a:t>
            </a:r>
            <a:r>
              <a:rPr lang="cs-CZ" sz="2400" dirty="0" err="1" smtClean="0"/>
              <a:t>project</a:t>
            </a:r>
            <a:r>
              <a:rPr lang="cs-CZ" sz="2400" dirty="0" smtClean="0"/>
              <a:t> </a:t>
            </a:r>
            <a:r>
              <a:rPr lang="cs-CZ" sz="2400" dirty="0" err="1" smtClean="0"/>
              <a:t>contracts</a:t>
            </a:r>
            <a:r>
              <a:rPr lang="cs-CZ" sz="2400" dirty="0" smtClean="0"/>
              <a:t> </a:t>
            </a:r>
          </a:p>
          <a:p>
            <a:r>
              <a:rPr lang="cs-CZ" sz="2400" dirty="0" err="1" smtClean="0"/>
              <a:t>Own</a:t>
            </a:r>
            <a:r>
              <a:rPr lang="cs-CZ" sz="2400" dirty="0" smtClean="0"/>
              <a:t>/</a:t>
            </a:r>
            <a:r>
              <a:rPr lang="cs-CZ" sz="2400" dirty="0" err="1" smtClean="0"/>
              <a:t>or</a:t>
            </a:r>
            <a:r>
              <a:rPr lang="cs-CZ" sz="2400" dirty="0" smtClean="0"/>
              <a:t> </a:t>
            </a:r>
            <a:r>
              <a:rPr lang="cs-CZ" sz="2400" dirty="0" err="1" smtClean="0"/>
              <a:t>Norwegian</a:t>
            </a:r>
            <a:r>
              <a:rPr lang="cs-CZ" sz="2400" dirty="0" smtClean="0"/>
              <a:t>/</a:t>
            </a:r>
            <a:r>
              <a:rPr lang="cs-CZ" sz="2400" dirty="0" err="1" smtClean="0"/>
              <a:t>or</a:t>
            </a:r>
            <a:r>
              <a:rPr lang="cs-CZ" sz="2400" dirty="0" smtClean="0"/>
              <a:t> public </a:t>
            </a:r>
            <a:r>
              <a:rPr lang="cs-CZ" sz="2400" dirty="0" err="1" smtClean="0"/>
              <a:t>funds</a:t>
            </a:r>
            <a:endParaRPr lang="cs-CZ" sz="2400" dirty="0" smtClean="0"/>
          </a:p>
          <a:p>
            <a:r>
              <a:rPr lang="cs-CZ" sz="2400" dirty="0" err="1" smtClean="0"/>
              <a:t>Underestimation</a:t>
            </a:r>
            <a:r>
              <a:rPr lang="cs-CZ" sz="2400" dirty="0" smtClean="0"/>
              <a:t> of </a:t>
            </a:r>
            <a:r>
              <a:rPr lang="cs-CZ" sz="2400" dirty="0" err="1" smtClean="0"/>
              <a:t>administration</a:t>
            </a:r>
            <a:r>
              <a:rPr lang="cs-CZ" sz="2400" dirty="0" smtClean="0"/>
              <a:t> background by </a:t>
            </a:r>
            <a:r>
              <a:rPr lang="cs-CZ" sz="2400" dirty="0" err="1" smtClean="0"/>
              <a:t>entities</a:t>
            </a:r>
            <a:r>
              <a:rPr lang="cs-CZ" sz="2400" dirty="0" smtClean="0"/>
              <a:t>/</a:t>
            </a:r>
            <a:r>
              <a:rPr lang="cs-CZ" sz="2400" dirty="0" err="1" smtClean="0"/>
              <a:t>principal</a:t>
            </a:r>
            <a:r>
              <a:rPr lang="cs-CZ" sz="2400" dirty="0" smtClean="0"/>
              <a:t> </a:t>
            </a:r>
            <a:r>
              <a:rPr lang="cs-CZ" sz="2400" dirty="0" err="1" smtClean="0"/>
              <a:t>investigators</a:t>
            </a:r>
            <a:endParaRPr lang="cs-CZ" sz="2400" dirty="0" smtClean="0"/>
          </a:p>
          <a:p>
            <a:r>
              <a:rPr lang="cs-CZ" sz="2400" dirty="0" err="1" smtClean="0"/>
              <a:t>Low</a:t>
            </a:r>
            <a:r>
              <a:rPr lang="cs-CZ" sz="2400" dirty="0" smtClean="0"/>
              <a:t> </a:t>
            </a:r>
            <a:r>
              <a:rPr lang="cs-CZ" sz="2400" dirty="0" err="1" smtClean="0"/>
              <a:t>personnel</a:t>
            </a:r>
            <a:r>
              <a:rPr lang="cs-CZ" sz="2400" dirty="0" smtClean="0"/>
              <a:t> </a:t>
            </a:r>
            <a:r>
              <a:rPr lang="cs-CZ" sz="2400" dirty="0" err="1" smtClean="0"/>
              <a:t>capacities</a:t>
            </a:r>
            <a:r>
              <a:rPr lang="cs-CZ" sz="2400" dirty="0" smtClean="0"/>
              <a:t> </a:t>
            </a:r>
            <a:r>
              <a:rPr lang="cs-CZ" sz="2400" dirty="0" err="1" smtClean="0"/>
              <a:t>at</a:t>
            </a:r>
            <a:r>
              <a:rPr lang="cs-CZ" sz="2400" dirty="0" smtClean="0"/>
              <a:t> </a:t>
            </a:r>
            <a:r>
              <a:rPr lang="cs-CZ" sz="2400" dirty="0" err="1" smtClean="0"/>
              <a:t>stakeholders</a:t>
            </a:r>
            <a:endParaRPr lang="cs-CZ" sz="2400" dirty="0" smtClean="0"/>
          </a:p>
          <a:p>
            <a:r>
              <a:rPr lang="cs-CZ" sz="2400" dirty="0" err="1" smtClean="0"/>
              <a:t>Communication</a:t>
            </a:r>
            <a:r>
              <a:rPr lang="cs-CZ" sz="2400" dirty="0" smtClean="0"/>
              <a:t> – </a:t>
            </a:r>
            <a:r>
              <a:rPr lang="cs-CZ" sz="2400" dirty="0" err="1" smtClean="0"/>
              <a:t>crucial</a:t>
            </a:r>
            <a:r>
              <a:rPr lang="cs-CZ" sz="2400" dirty="0" smtClean="0"/>
              <a:t> (in </a:t>
            </a:r>
            <a:r>
              <a:rPr lang="cs-CZ" sz="2400" dirty="0" err="1" smtClean="0"/>
              <a:t>third</a:t>
            </a:r>
            <a:r>
              <a:rPr lang="cs-CZ" sz="2400" dirty="0" smtClean="0"/>
              <a:t> </a:t>
            </a:r>
            <a:r>
              <a:rPr lang="cs-CZ" sz="2400" dirty="0" err="1" smtClean="0"/>
              <a:t>language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Publicity (of </a:t>
            </a:r>
            <a:r>
              <a:rPr lang="cs-CZ" sz="2400" dirty="0" err="1" smtClean="0"/>
              <a:t>results</a:t>
            </a:r>
            <a:r>
              <a:rPr lang="cs-CZ" sz="2400" dirty="0" smtClean="0"/>
              <a:t>) of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projects</a:t>
            </a:r>
            <a:r>
              <a:rPr lang="cs-CZ" sz="2400" dirty="0" smtClean="0"/>
              <a:t> and </a:t>
            </a:r>
            <a:r>
              <a:rPr lang="cs-CZ" sz="2400" dirty="0" err="1" smtClean="0"/>
              <a:t>Norway</a:t>
            </a:r>
            <a:r>
              <a:rPr lang="cs-CZ" sz="2400" dirty="0" smtClean="0"/>
              <a:t> </a:t>
            </a:r>
            <a:r>
              <a:rPr lang="cs-CZ" sz="2400" dirty="0" err="1" smtClean="0"/>
              <a:t>Grants</a:t>
            </a:r>
            <a:r>
              <a:rPr lang="cs-CZ" sz="2400" dirty="0" smtClean="0"/>
              <a:t> (</a:t>
            </a:r>
            <a:r>
              <a:rPr lang="cs-CZ" sz="2400" dirty="0" err="1" smtClean="0"/>
              <a:t>financial</a:t>
            </a:r>
            <a:r>
              <a:rPr lang="cs-CZ" sz="2400" dirty="0" smtClean="0"/>
              <a:t> </a:t>
            </a:r>
            <a:r>
              <a:rPr lang="cs-CZ" sz="2400" dirty="0" err="1" smtClean="0"/>
              <a:t>mechanisms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Meeting </a:t>
            </a:r>
            <a:r>
              <a:rPr lang="cs-CZ" sz="2400" dirty="0" err="1" smtClean="0"/>
              <a:t>two</a:t>
            </a:r>
            <a:r>
              <a:rPr lang="cs-CZ" sz="2400" dirty="0" smtClean="0"/>
              <a:t> </a:t>
            </a:r>
            <a:r>
              <a:rPr lang="cs-CZ" sz="2400" dirty="0" err="1" smtClean="0"/>
              <a:t>different</a:t>
            </a:r>
            <a:r>
              <a:rPr lang="cs-CZ" sz="2400" dirty="0" smtClean="0"/>
              <a:t> „</a:t>
            </a:r>
            <a:r>
              <a:rPr lang="cs-CZ" sz="2400" dirty="0" err="1" smtClean="0"/>
              <a:t>administrative</a:t>
            </a:r>
            <a:r>
              <a:rPr lang="cs-CZ" sz="2400" dirty="0" smtClean="0"/>
              <a:t> </a:t>
            </a:r>
            <a:r>
              <a:rPr lang="cs-CZ" sz="2400" dirty="0" err="1" smtClean="0"/>
              <a:t>cultures</a:t>
            </a:r>
            <a:r>
              <a:rPr lang="cs-CZ" sz="2400" dirty="0" smtClean="0"/>
              <a:t>“</a:t>
            </a:r>
          </a:p>
          <a:p>
            <a:r>
              <a:rPr lang="cs-CZ" sz="2400" dirty="0" smtClean="0"/>
              <a:t>Late </a:t>
            </a:r>
            <a:r>
              <a:rPr lang="cs-CZ" sz="2400" dirty="0" err="1" smtClean="0"/>
              <a:t>payment</a:t>
            </a:r>
            <a:r>
              <a:rPr lang="cs-CZ" sz="2400" dirty="0" smtClean="0"/>
              <a:t> </a:t>
            </a:r>
            <a:r>
              <a:rPr lang="cs-CZ" sz="2400" dirty="0" err="1" smtClean="0"/>
              <a:t>transactions</a:t>
            </a:r>
            <a:r>
              <a:rPr lang="cs-CZ" sz="2400" dirty="0" smtClean="0"/>
              <a:t>, </a:t>
            </a:r>
            <a:r>
              <a:rPr lang="cs-CZ" sz="2400" dirty="0" err="1" smtClean="0"/>
              <a:t>yearly</a:t>
            </a:r>
            <a:r>
              <a:rPr lang="cs-CZ" sz="2400" dirty="0" smtClean="0"/>
              <a:t> and </a:t>
            </a:r>
            <a:r>
              <a:rPr lang="cs-CZ" sz="2400" dirty="0" err="1" smtClean="0"/>
              <a:t>vague</a:t>
            </a:r>
            <a:r>
              <a:rPr lang="cs-CZ" sz="2400" dirty="0" smtClean="0"/>
              <a:t> </a:t>
            </a:r>
            <a:r>
              <a:rPr lang="cs-CZ" sz="2400" dirty="0" err="1" smtClean="0"/>
              <a:t>timesheets</a:t>
            </a:r>
            <a:endParaRPr lang="cs-CZ" sz="240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730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6382328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136392" y="12705989"/>
            <a:ext cx="3985698" cy="46166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000">
                <a:solidFill>
                  <a:schemeClr val="dk2"/>
                </a:solidFill>
              </a:defRPr>
            </a:lvl1pPr>
          </a:lstStyle>
          <a:p>
            <a:fld id="{D5906656-A9BE-4917-BFD7-16C60DDEE872}" type="datetime1">
              <a:rPr lang="nb-NO" smtClean="0"/>
              <a:t>18.09.2017</a:t>
            </a:fld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60157" y="12153389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260157" y="12707725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sp>
        <p:nvSpPr>
          <p:cNvPr id="17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200074" y="12146546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Office</a:t>
            </a:r>
            <a:endParaRPr lang="en-GB" dirty="0"/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200075" y="12705989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Company</a:t>
            </a:r>
            <a:endParaRPr lang="en-GB" dirty="0"/>
          </a:p>
        </p:txBody>
      </p:sp>
      <p:pic>
        <p:nvPicPr>
          <p:cNvPr id="20" name="Bild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24380825" cy="241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59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iagram 1"/>
          <p:cNvSpPr>
            <a:spLocks noGrp="1"/>
          </p:cNvSpPr>
          <p:nvPr>
            <p:ph type="chart" sz="quarter" idx="11" hasCustomPrompt="1"/>
          </p:nvPr>
        </p:nvSpPr>
        <p:spPr>
          <a:xfrm>
            <a:off x="5742718" y="1168400"/>
            <a:ext cx="17375190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the icon to add a chart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868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diagram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iagram 1"/>
          <p:cNvSpPr>
            <a:spLocks noGrp="1"/>
          </p:cNvSpPr>
          <p:nvPr>
            <p:ph type="chart" sz="quarter" idx="11" hasCustomPrompt="1"/>
          </p:nvPr>
        </p:nvSpPr>
        <p:spPr>
          <a:xfrm>
            <a:off x="5742718" y="1168400"/>
            <a:ext cx="17375190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the icon to add a chart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2626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abell 1"/>
          <p:cNvSpPr>
            <a:spLocks noGrp="1"/>
          </p:cNvSpPr>
          <p:nvPr>
            <p:ph type="tbl" sz="quarter" idx="12" hasCustomPrompt="1"/>
          </p:nvPr>
        </p:nvSpPr>
        <p:spPr>
          <a:xfrm>
            <a:off x="5742718" y="1168400"/>
            <a:ext cx="17375191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on the icon to add a table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584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abell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abell 1"/>
          <p:cNvSpPr>
            <a:spLocks noGrp="1"/>
          </p:cNvSpPr>
          <p:nvPr>
            <p:ph type="tbl" sz="quarter" idx="12" hasCustomPrompt="1"/>
          </p:nvPr>
        </p:nvSpPr>
        <p:spPr>
          <a:xfrm>
            <a:off x="5742718" y="1168400"/>
            <a:ext cx="17375191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on the icon to add a table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945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>
            <a:off x="2609850" y="12903932"/>
            <a:ext cx="155575" cy="161925"/>
          </a:xfrm>
          <a:custGeom>
            <a:avLst/>
            <a:gdLst>
              <a:gd name="T0" fmla="*/ 98 w 98"/>
              <a:gd name="T1" fmla="*/ 102 h 102"/>
              <a:gd name="T2" fmla="*/ 0 w 98"/>
              <a:gd name="T3" fmla="*/ 102 h 102"/>
              <a:gd name="T4" fmla="*/ 0 w 98"/>
              <a:gd name="T5" fmla="*/ 0 h 102"/>
              <a:gd name="T6" fmla="*/ 98 w 98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02">
                <a:moveTo>
                  <a:pt x="98" y="102"/>
                </a:moveTo>
                <a:lnTo>
                  <a:pt x="0" y="102"/>
                </a:lnTo>
                <a:lnTo>
                  <a:pt x="0" y="0"/>
                </a:lnTo>
                <a:lnTo>
                  <a:pt x="98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2455863" y="12903932"/>
            <a:ext cx="153988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auto">
          <a:xfrm>
            <a:off x="2765425" y="12746770"/>
            <a:ext cx="158750" cy="476250"/>
          </a:xfrm>
          <a:custGeom>
            <a:avLst/>
            <a:gdLst>
              <a:gd name="T0" fmla="*/ 0 w 100"/>
              <a:gd name="T1" fmla="*/ 0 h 300"/>
              <a:gd name="T2" fmla="*/ 0 w 100"/>
              <a:gd name="T3" fmla="*/ 201 h 300"/>
              <a:gd name="T4" fmla="*/ 100 w 100"/>
              <a:gd name="T5" fmla="*/ 300 h 300"/>
              <a:gd name="T6" fmla="*/ 100 w 100"/>
              <a:gd name="T7" fmla="*/ 0 h 300"/>
              <a:gd name="T8" fmla="*/ 0 w 100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300">
                <a:moveTo>
                  <a:pt x="0" y="0"/>
                </a:moveTo>
                <a:lnTo>
                  <a:pt x="0" y="201"/>
                </a:lnTo>
                <a:lnTo>
                  <a:pt x="100" y="300"/>
                </a:lnTo>
                <a:lnTo>
                  <a:pt x="100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2924175" y="13065857"/>
            <a:ext cx="2144395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04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Grøn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>
            <a:off x="2609850" y="12903932"/>
            <a:ext cx="155575" cy="161925"/>
          </a:xfrm>
          <a:custGeom>
            <a:avLst/>
            <a:gdLst>
              <a:gd name="T0" fmla="*/ 98 w 98"/>
              <a:gd name="T1" fmla="*/ 102 h 102"/>
              <a:gd name="T2" fmla="*/ 0 w 98"/>
              <a:gd name="T3" fmla="*/ 102 h 102"/>
              <a:gd name="T4" fmla="*/ 0 w 98"/>
              <a:gd name="T5" fmla="*/ 0 h 102"/>
              <a:gd name="T6" fmla="*/ 98 w 98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02">
                <a:moveTo>
                  <a:pt x="98" y="102"/>
                </a:moveTo>
                <a:lnTo>
                  <a:pt x="0" y="102"/>
                </a:lnTo>
                <a:lnTo>
                  <a:pt x="0" y="0"/>
                </a:lnTo>
                <a:lnTo>
                  <a:pt x="98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2455863" y="12903932"/>
            <a:ext cx="153988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auto">
          <a:xfrm>
            <a:off x="2765425" y="12746770"/>
            <a:ext cx="158750" cy="476250"/>
          </a:xfrm>
          <a:custGeom>
            <a:avLst/>
            <a:gdLst>
              <a:gd name="T0" fmla="*/ 0 w 100"/>
              <a:gd name="T1" fmla="*/ 0 h 300"/>
              <a:gd name="T2" fmla="*/ 0 w 100"/>
              <a:gd name="T3" fmla="*/ 201 h 300"/>
              <a:gd name="T4" fmla="*/ 100 w 100"/>
              <a:gd name="T5" fmla="*/ 300 h 300"/>
              <a:gd name="T6" fmla="*/ 100 w 100"/>
              <a:gd name="T7" fmla="*/ 0 h 300"/>
              <a:gd name="T8" fmla="*/ 0 w 100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300">
                <a:moveTo>
                  <a:pt x="0" y="0"/>
                </a:moveTo>
                <a:lnTo>
                  <a:pt x="0" y="201"/>
                </a:lnTo>
                <a:lnTo>
                  <a:pt x="100" y="300"/>
                </a:lnTo>
                <a:lnTo>
                  <a:pt x="100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2924175" y="13065857"/>
            <a:ext cx="2144395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927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>
            <a:off x="2609850" y="12903932"/>
            <a:ext cx="155575" cy="161925"/>
          </a:xfrm>
          <a:custGeom>
            <a:avLst/>
            <a:gdLst>
              <a:gd name="T0" fmla="*/ 98 w 98"/>
              <a:gd name="T1" fmla="*/ 102 h 102"/>
              <a:gd name="T2" fmla="*/ 0 w 98"/>
              <a:gd name="T3" fmla="*/ 102 h 102"/>
              <a:gd name="T4" fmla="*/ 0 w 98"/>
              <a:gd name="T5" fmla="*/ 0 h 102"/>
              <a:gd name="T6" fmla="*/ 98 w 98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02">
                <a:moveTo>
                  <a:pt x="98" y="102"/>
                </a:moveTo>
                <a:lnTo>
                  <a:pt x="0" y="102"/>
                </a:lnTo>
                <a:lnTo>
                  <a:pt x="0" y="0"/>
                </a:lnTo>
                <a:lnTo>
                  <a:pt x="98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2455863" y="12903932"/>
            <a:ext cx="153988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auto">
          <a:xfrm>
            <a:off x="2765425" y="12746770"/>
            <a:ext cx="158750" cy="476250"/>
          </a:xfrm>
          <a:custGeom>
            <a:avLst/>
            <a:gdLst>
              <a:gd name="T0" fmla="*/ 0 w 100"/>
              <a:gd name="T1" fmla="*/ 0 h 300"/>
              <a:gd name="T2" fmla="*/ 0 w 100"/>
              <a:gd name="T3" fmla="*/ 201 h 300"/>
              <a:gd name="T4" fmla="*/ 100 w 100"/>
              <a:gd name="T5" fmla="*/ 300 h 300"/>
              <a:gd name="T6" fmla="*/ 100 w 100"/>
              <a:gd name="T7" fmla="*/ 0 h 300"/>
              <a:gd name="T8" fmla="*/ 0 w 100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300">
                <a:moveTo>
                  <a:pt x="0" y="0"/>
                </a:moveTo>
                <a:lnTo>
                  <a:pt x="0" y="201"/>
                </a:lnTo>
                <a:lnTo>
                  <a:pt x="100" y="300"/>
                </a:lnTo>
                <a:lnTo>
                  <a:pt x="100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2924175" y="13065857"/>
            <a:ext cx="2144395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412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6915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3543261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24380825" cy="2523415"/>
          </a:xfrm>
          <a:prstGeom prst="rect">
            <a:avLst/>
          </a:prstGeom>
        </p:spPr>
      </p:pic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260474" y="5161524"/>
            <a:ext cx="18332193" cy="2154238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914263" indent="0">
              <a:buNone/>
              <a:defRPr b="1">
                <a:solidFill>
                  <a:schemeClr val="bg1"/>
                </a:solidFill>
              </a:defRPr>
            </a:lvl2pPr>
            <a:lvl3pPr marL="1828526" indent="0">
              <a:buNone/>
              <a:defRPr b="1">
                <a:solidFill>
                  <a:schemeClr val="bg1"/>
                </a:solidFill>
              </a:defRPr>
            </a:lvl3pPr>
            <a:lvl4pPr marL="2742789" indent="0">
              <a:buNone/>
              <a:defRPr b="1">
                <a:solidFill>
                  <a:schemeClr val="bg1"/>
                </a:solidFill>
              </a:defRPr>
            </a:lvl4pPr>
            <a:lvl5pPr marL="3657052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6864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akgrunns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6382328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136392" y="12705989"/>
            <a:ext cx="3985698" cy="46166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fld id="{35900153-C3D1-4B62-A437-E57CAB8AEB13}" type="datetime1">
              <a:rPr lang="nb-NO" smtClean="0"/>
              <a:t>18.09.2017</a:t>
            </a:fld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60157" y="12153389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260157" y="12707725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sp>
        <p:nvSpPr>
          <p:cNvPr id="17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200074" y="12146546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Office</a:t>
            </a:r>
            <a:endParaRPr lang="en-GB" dirty="0"/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200075" y="12705989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Company</a:t>
            </a:r>
            <a:endParaRPr lang="en-GB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24380825" cy="252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7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6" y="3091543"/>
            <a:ext cx="21861705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1259560" y="2630802"/>
            <a:ext cx="21861704" cy="461665"/>
          </a:xfrm>
        </p:spPr>
        <p:txBody>
          <a:bodyPr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579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6" y="3091543"/>
            <a:ext cx="21861705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1259560" y="2630802"/>
            <a:ext cx="21861704" cy="461665"/>
          </a:xfrm>
        </p:spPr>
        <p:txBody>
          <a:bodyPr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428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4689837" y="-1"/>
            <a:ext cx="9690988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4689837" y="-1"/>
            <a:ext cx="9690988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7" y="1097394"/>
            <a:ext cx="12277305" cy="107721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7" y="3091543"/>
            <a:ext cx="12277306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1259560" y="2630802"/>
            <a:ext cx="12277305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700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4689837" y="-1"/>
            <a:ext cx="9690988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4689837" y="-1"/>
            <a:ext cx="9690988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7" y="1097394"/>
            <a:ext cx="12277305" cy="107721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7" y="3091543"/>
            <a:ext cx="12277306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1259560" y="2630802"/>
            <a:ext cx="12277305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741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5742718" y="-1"/>
            <a:ext cx="18638107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5742717" y="-1"/>
            <a:ext cx="18638107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773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5742718" y="-1"/>
            <a:ext cx="18638107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5742717" y="-1"/>
            <a:ext cx="18638107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334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Freeform 9"/>
          <p:cNvSpPr>
            <a:spLocks/>
          </p:cNvSpPr>
          <p:nvPr userDrawn="1"/>
        </p:nvSpPr>
        <p:spPr bwMode="auto">
          <a:xfrm>
            <a:off x="2609850" y="12903932"/>
            <a:ext cx="155575" cy="161925"/>
          </a:xfrm>
          <a:custGeom>
            <a:avLst/>
            <a:gdLst>
              <a:gd name="T0" fmla="*/ 98 w 98"/>
              <a:gd name="T1" fmla="*/ 102 h 102"/>
              <a:gd name="T2" fmla="*/ 0 w 98"/>
              <a:gd name="T3" fmla="*/ 102 h 102"/>
              <a:gd name="T4" fmla="*/ 0 w 98"/>
              <a:gd name="T5" fmla="*/ 0 h 102"/>
              <a:gd name="T6" fmla="*/ 98 w 98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02">
                <a:moveTo>
                  <a:pt x="98" y="102"/>
                </a:moveTo>
                <a:lnTo>
                  <a:pt x="0" y="102"/>
                </a:lnTo>
                <a:lnTo>
                  <a:pt x="0" y="0"/>
                </a:lnTo>
                <a:lnTo>
                  <a:pt x="98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Rectangle 10"/>
          <p:cNvSpPr>
            <a:spLocks noChangeArrowheads="1"/>
          </p:cNvSpPr>
          <p:nvPr userDrawn="1"/>
        </p:nvSpPr>
        <p:spPr bwMode="auto">
          <a:xfrm>
            <a:off x="2455863" y="12903932"/>
            <a:ext cx="153988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Freeform 11"/>
          <p:cNvSpPr>
            <a:spLocks/>
          </p:cNvSpPr>
          <p:nvPr userDrawn="1"/>
        </p:nvSpPr>
        <p:spPr bwMode="auto">
          <a:xfrm>
            <a:off x="2765425" y="12746770"/>
            <a:ext cx="158750" cy="476250"/>
          </a:xfrm>
          <a:custGeom>
            <a:avLst/>
            <a:gdLst>
              <a:gd name="T0" fmla="*/ 0 w 100"/>
              <a:gd name="T1" fmla="*/ 0 h 300"/>
              <a:gd name="T2" fmla="*/ 0 w 100"/>
              <a:gd name="T3" fmla="*/ 201 h 300"/>
              <a:gd name="T4" fmla="*/ 100 w 100"/>
              <a:gd name="T5" fmla="*/ 300 h 300"/>
              <a:gd name="T6" fmla="*/ 100 w 100"/>
              <a:gd name="T7" fmla="*/ 0 h 300"/>
              <a:gd name="T8" fmla="*/ 0 w 100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300">
                <a:moveTo>
                  <a:pt x="0" y="0"/>
                </a:moveTo>
                <a:lnTo>
                  <a:pt x="0" y="201"/>
                </a:lnTo>
                <a:lnTo>
                  <a:pt x="100" y="300"/>
                </a:lnTo>
                <a:lnTo>
                  <a:pt x="100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Line 14"/>
          <p:cNvSpPr>
            <a:spLocks noChangeShapeType="1"/>
          </p:cNvSpPr>
          <p:nvPr userDrawn="1"/>
        </p:nvSpPr>
        <p:spPr bwMode="auto">
          <a:xfrm>
            <a:off x="2924175" y="13065857"/>
            <a:ext cx="2144395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1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13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60386" y="1097394"/>
            <a:ext cx="21861705" cy="107721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60386" y="2647950"/>
            <a:ext cx="21861705" cy="96315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29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Freeform 9"/>
          <p:cNvSpPr>
            <a:spLocks/>
          </p:cNvSpPr>
          <p:nvPr userDrawn="1"/>
        </p:nvSpPr>
        <p:spPr bwMode="auto">
          <a:xfrm>
            <a:off x="2609850" y="12903932"/>
            <a:ext cx="155575" cy="161925"/>
          </a:xfrm>
          <a:custGeom>
            <a:avLst/>
            <a:gdLst>
              <a:gd name="T0" fmla="*/ 98 w 98"/>
              <a:gd name="T1" fmla="*/ 102 h 102"/>
              <a:gd name="T2" fmla="*/ 0 w 98"/>
              <a:gd name="T3" fmla="*/ 102 h 102"/>
              <a:gd name="T4" fmla="*/ 0 w 98"/>
              <a:gd name="T5" fmla="*/ 0 h 102"/>
              <a:gd name="T6" fmla="*/ 98 w 98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02">
                <a:moveTo>
                  <a:pt x="98" y="102"/>
                </a:moveTo>
                <a:lnTo>
                  <a:pt x="0" y="102"/>
                </a:lnTo>
                <a:lnTo>
                  <a:pt x="0" y="0"/>
                </a:lnTo>
                <a:lnTo>
                  <a:pt x="98" y="102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Rectangle 10"/>
          <p:cNvSpPr>
            <a:spLocks noChangeArrowheads="1"/>
          </p:cNvSpPr>
          <p:nvPr userDrawn="1"/>
        </p:nvSpPr>
        <p:spPr bwMode="auto">
          <a:xfrm>
            <a:off x="2455863" y="12903932"/>
            <a:ext cx="153988" cy="319088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Freeform 11"/>
          <p:cNvSpPr>
            <a:spLocks/>
          </p:cNvSpPr>
          <p:nvPr userDrawn="1"/>
        </p:nvSpPr>
        <p:spPr bwMode="auto">
          <a:xfrm>
            <a:off x="2765425" y="12746770"/>
            <a:ext cx="158750" cy="476250"/>
          </a:xfrm>
          <a:custGeom>
            <a:avLst/>
            <a:gdLst>
              <a:gd name="T0" fmla="*/ 0 w 100"/>
              <a:gd name="T1" fmla="*/ 0 h 300"/>
              <a:gd name="T2" fmla="*/ 0 w 100"/>
              <a:gd name="T3" fmla="*/ 201 h 300"/>
              <a:gd name="T4" fmla="*/ 100 w 100"/>
              <a:gd name="T5" fmla="*/ 300 h 300"/>
              <a:gd name="T6" fmla="*/ 100 w 100"/>
              <a:gd name="T7" fmla="*/ 0 h 300"/>
              <a:gd name="T8" fmla="*/ 0 w 100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300">
                <a:moveTo>
                  <a:pt x="0" y="0"/>
                </a:moveTo>
                <a:lnTo>
                  <a:pt x="0" y="201"/>
                </a:lnTo>
                <a:lnTo>
                  <a:pt x="100" y="300"/>
                </a:lnTo>
                <a:lnTo>
                  <a:pt x="100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Line 14"/>
          <p:cNvSpPr>
            <a:spLocks noChangeShapeType="1"/>
          </p:cNvSpPr>
          <p:nvPr userDrawn="1"/>
        </p:nvSpPr>
        <p:spPr bwMode="auto">
          <a:xfrm>
            <a:off x="2924175" y="13065857"/>
            <a:ext cx="21443950" cy="0"/>
          </a:xfrm>
          <a:prstGeom prst="line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9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35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64" r:id="rId4"/>
    <p:sldLayoutId id="2147483657" r:id="rId5"/>
    <p:sldLayoutId id="2147483665" r:id="rId6"/>
    <p:sldLayoutId id="2147483658" r:id="rId7"/>
    <p:sldLayoutId id="2147483666" r:id="rId8"/>
    <p:sldLayoutId id="2147483659" r:id="rId9"/>
    <p:sldLayoutId id="2147483660" r:id="rId10"/>
    <p:sldLayoutId id="2147483667" r:id="rId11"/>
    <p:sldLayoutId id="2147483661" r:id="rId12"/>
    <p:sldLayoutId id="2147483668" r:id="rId13"/>
    <p:sldLayoutId id="2147483651" r:id="rId14"/>
    <p:sldLayoutId id="2147483669" r:id="rId15"/>
    <p:sldLayoutId id="2147483670" r:id="rId16"/>
    <p:sldLayoutId id="2147483654" r:id="rId17"/>
    <p:sldLayoutId id="2147483663" r:id="rId18"/>
  </p:sldLayoutIdLst>
  <p:hf sldNum="0" hdr="0" ftr="0"/>
  <p:txStyles>
    <p:titleStyle>
      <a:lvl1pPr algn="l" defTabSz="1828526" rtl="0" eaLnBrk="1" latinLnBrk="0" hangingPunct="1">
        <a:lnSpc>
          <a:spcPct val="100000"/>
        </a:lnSpc>
        <a:spcBef>
          <a:spcPct val="0"/>
        </a:spcBef>
        <a:buNone/>
        <a:defRPr sz="70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457131" indent="-457131" algn="l" defTabSz="1828526" rtl="0" eaLnBrk="1" latinLnBrk="0" hangingPunct="1">
        <a:lnSpc>
          <a:spcPct val="100000"/>
        </a:lnSpc>
        <a:spcBef>
          <a:spcPts val="2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1pPr>
      <a:lvl2pPr marL="1371394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2pPr>
      <a:lvl3pPr marL="2285657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3pPr>
      <a:lvl4pPr marL="3199920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4pPr>
      <a:lvl5pPr marL="4114183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5pPr>
      <a:lvl6pPr marL="5028446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708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971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1234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263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526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789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7051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1314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577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840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4103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vyzkum-a-vyvoj-2/czech-norwegian-research-programme" TargetMode="External"/><Relationship Id="rId2" Type="http://schemas.openxmlformats.org/officeDocument/2006/relationships/hyperlink" Target="http://www.msmt.cz/vyzkum-a-vyvoj-2/norske-fondy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vyzkum-a-vyvoj-2/final-conference-of-czech-norwegian-research-programme-cz0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1260157" y="3392760"/>
            <a:ext cx="21861933" cy="3693319"/>
          </a:xfrm>
        </p:spPr>
        <p:txBody>
          <a:bodyPr/>
          <a:lstStyle/>
          <a:p>
            <a:r>
              <a:rPr lang="en-GB" dirty="0"/>
              <a:t>The Czech–Norwegian Research Programme </a:t>
            </a:r>
            <a:r>
              <a:rPr lang="cs-CZ" dirty="0"/>
              <a:t/>
            </a:r>
            <a:br>
              <a:rPr lang="cs-CZ" dirty="0"/>
            </a:br>
            <a:r>
              <a:rPr lang="en-GB" dirty="0" smtClean="0"/>
              <a:t>Achievements </a:t>
            </a:r>
            <a:r>
              <a:rPr lang="en-GB" dirty="0"/>
              <a:t>and Experience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1260157" y="12061056"/>
            <a:ext cx="4220063" cy="553998"/>
          </a:xfrm>
        </p:spPr>
        <p:txBody>
          <a:bodyPr/>
          <a:lstStyle/>
          <a:p>
            <a:r>
              <a:rPr lang="cs-CZ" sz="3600" dirty="0" smtClean="0"/>
              <a:t>Štěpán OBRTLÍK</a:t>
            </a:r>
            <a:endParaRPr lang="en-GB" sz="3600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5"/>
          </p:nvPr>
        </p:nvSpPr>
        <p:spPr>
          <a:xfrm>
            <a:off x="10200074" y="11623326"/>
            <a:ext cx="7542803" cy="984885"/>
          </a:xfrm>
        </p:spPr>
        <p:txBody>
          <a:bodyPr/>
          <a:lstStyle/>
          <a:p>
            <a:r>
              <a:rPr lang="cs-CZ" sz="3200" dirty="0" smtClean="0"/>
              <a:t>Ministry of </a:t>
            </a:r>
            <a:r>
              <a:rPr lang="cs-CZ" sz="3200" dirty="0" err="1" smtClean="0"/>
              <a:t>Education</a:t>
            </a:r>
            <a:r>
              <a:rPr lang="cs-CZ" sz="3200" dirty="0" smtClean="0"/>
              <a:t>, </a:t>
            </a:r>
            <a:r>
              <a:rPr lang="cs-CZ" sz="3200" dirty="0" err="1" smtClean="0"/>
              <a:t>Youth</a:t>
            </a:r>
            <a:r>
              <a:rPr lang="cs-CZ" sz="3200" dirty="0" smtClean="0"/>
              <a:t> and </a:t>
            </a:r>
            <a:r>
              <a:rPr lang="cs-CZ" sz="3200" dirty="0" err="1" smtClean="0"/>
              <a:t>Sports</a:t>
            </a:r>
            <a:endParaRPr lang="en-GB" sz="3200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6"/>
          </p:nvPr>
        </p:nvSpPr>
        <p:spPr>
          <a:xfrm>
            <a:off x="10200075" y="12675211"/>
            <a:ext cx="6767125" cy="492443"/>
          </a:xfrm>
        </p:spPr>
        <p:txBody>
          <a:bodyPr/>
          <a:lstStyle/>
          <a:p>
            <a:r>
              <a:rPr lang="cs-CZ" sz="3200" dirty="0" smtClean="0"/>
              <a:t>Czech Republic</a:t>
            </a:r>
            <a:endParaRPr lang="en-GB" sz="3200" dirty="0"/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0"/>
          </p:nvPr>
        </p:nvSpPr>
        <p:spPr>
          <a:xfrm>
            <a:off x="19141317" y="12122992"/>
            <a:ext cx="3985698" cy="584775"/>
          </a:xfrm>
        </p:spPr>
        <p:txBody>
          <a:bodyPr/>
          <a:lstStyle/>
          <a:p>
            <a:r>
              <a:rPr lang="cs-CZ" sz="3200" dirty="0" smtClean="0"/>
              <a:t>22</a:t>
            </a:r>
            <a:r>
              <a:rPr lang="cs-CZ" sz="3200" dirty="0"/>
              <a:t> </a:t>
            </a:r>
            <a:r>
              <a:rPr lang="cs-CZ" sz="3200" dirty="0" err="1" smtClean="0"/>
              <a:t>September</a:t>
            </a:r>
            <a:r>
              <a:rPr lang="cs-CZ" sz="3200" dirty="0" smtClean="0"/>
              <a:t> 2017</a:t>
            </a:r>
            <a:endParaRPr lang="nb-NO" sz="32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9" t="34663" r="31853" b="39447"/>
          <a:stretch/>
        </p:blipFill>
        <p:spPr bwMode="auto">
          <a:xfrm>
            <a:off x="15966831" y="7183857"/>
            <a:ext cx="3867498" cy="375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6" t="5034" r="72406" b="71299"/>
          <a:stretch/>
        </p:blipFill>
        <p:spPr bwMode="auto">
          <a:xfrm>
            <a:off x="19676769" y="7419996"/>
            <a:ext cx="3521000" cy="344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15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72662" y="6405963"/>
            <a:ext cx="21514896" cy="2862322"/>
          </a:xfrm>
        </p:spPr>
        <p:txBody>
          <a:bodyPr/>
          <a:lstStyle/>
          <a:p>
            <a:r>
              <a:rPr lang="en-US" sz="96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</a:t>
            </a:r>
            <a:r>
              <a:rPr lang="cs-CZ" sz="96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cs-CZ" sz="9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9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9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496820" y="1939476"/>
            <a:ext cx="7328263" cy="1233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072662" y="3769730"/>
            <a:ext cx="227950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dirty="0" err="1" smtClean="0">
                <a:solidFill>
                  <a:schemeClr val="bg1"/>
                </a:solidFill>
              </a:rPr>
              <a:t>Please</a:t>
            </a:r>
            <a:r>
              <a:rPr lang="cs-CZ" sz="4400" dirty="0" smtClean="0">
                <a:solidFill>
                  <a:schemeClr val="bg1"/>
                </a:solidFill>
              </a:rPr>
              <a:t> </a:t>
            </a:r>
            <a:r>
              <a:rPr lang="cs-CZ" sz="4400" dirty="0" err="1" smtClean="0">
                <a:solidFill>
                  <a:schemeClr val="bg1"/>
                </a:solidFill>
              </a:rPr>
              <a:t>find</a:t>
            </a:r>
            <a:r>
              <a:rPr lang="cs-CZ" sz="4400" dirty="0" smtClean="0">
                <a:solidFill>
                  <a:schemeClr val="bg1"/>
                </a:solidFill>
              </a:rPr>
              <a:t> </a:t>
            </a:r>
            <a:r>
              <a:rPr lang="cs-CZ" sz="4400" dirty="0" err="1" smtClean="0">
                <a:solidFill>
                  <a:schemeClr val="bg1"/>
                </a:solidFill>
              </a:rPr>
              <a:t>out</a:t>
            </a:r>
            <a:r>
              <a:rPr lang="cs-CZ" sz="4400" dirty="0" smtClean="0">
                <a:solidFill>
                  <a:schemeClr val="bg1"/>
                </a:solidFill>
              </a:rPr>
              <a:t> more </a:t>
            </a:r>
            <a:r>
              <a:rPr lang="cs-CZ" sz="4400" dirty="0" err="1" smtClean="0">
                <a:solidFill>
                  <a:schemeClr val="bg1"/>
                </a:solidFill>
              </a:rPr>
              <a:t>at</a:t>
            </a:r>
            <a:r>
              <a:rPr lang="cs-CZ" sz="4400" dirty="0" smtClean="0">
                <a:solidFill>
                  <a:schemeClr val="bg1"/>
                </a:solidFill>
              </a:rPr>
              <a:t> </a:t>
            </a:r>
            <a:r>
              <a:rPr lang="cs-CZ" sz="4400" dirty="0" err="1" smtClean="0">
                <a:solidFill>
                  <a:schemeClr val="bg1"/>
                </a:solidFill>
              </a:rPr>
              <a:t>the</a:t>
            </a:r>
            <a:r>
              <a:rPr lang="cs-CZ" sz="4400" dirty="0" smtClean="0">
                <a:solidFill>
                  <a:schemeClr val="bg1"/>
                </a:solidFill>
              </a:rPr>
              <a:t> </a:t>
            </a:r>
            <a:r>
              <a:rPr lang="cs-CZ" sz="4400" dirty="0" err="1" smtClean="0">
                <a:solidFill>
                  <a:schemeClr val="bg1"/>
                </a:solidFill>
              </a:rPr>
              <a:t>programme</a:t>
            </a:r>
            <a:r>
              <a:rPr lang="cs-CZ" sz="4400" dirty="0" smtClean="0">
                <a:solidFill>
                  <a:schemeClr val="bg1"/>
                </a:solidFill>
              </a:rPr>
              <a:t> web </a:t>
            </a:r>
            <a:r>
              <a:rPr lang="cs-CZ" sz="4400" dirty="0" err="1" smtClean="0">
                <a:solidFill>
                  <a:schemeClr val="bg1"/>
                </a:solidFill>
              </a:rPr>
              <a:t>site</a:t>
            </a:r>
            <a:r>
              <a:rPr lang="cs-CZ" sz="3200" dirty="0" smtClean="0">
                <a:solidFill>
                  <a:schemeClr val="bg1"/>
                </a:solidFill>
              </a:rPr>
              <a:t>:</a:t>
            </a:r>
            <a:endParaRPr lang="cs-CZ" sz="3200" dirty="0" smtClean="0">
              <a:solidFill>
                <a:schemeClr val="bg1"/>
              </a:solidFill>
              <a:hlinkClick r:id="rId2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072662" y="4725846"/>
            <a:ext cx="15956298" cy="6462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1"/>
                </a:solidFill>
                <a:hlinkClick r:id="rId3"/>
              </a:rPr>
              <a:t>http://</a:t>
            </a:r>
            <a:r>
              <a:rPr lang="cs-CZ" dirty="0" smtClean="0">
                <a:solidFill>
                  <a:schemeClr val="bg1"/>
                </a:solidFill>
                <a:hlinkClick r:id="rId3"/>
              </a:rPr>
              <a:t>www.msmt.cz/vyzkum-a-vyvoj-2/czech-norwegian-research-programme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7353" y="9569022"/>
            <a:ext cx="5768749" cy="288088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072662" y="9569022"/>
            <a:ext cx="116893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</a:rPr>
              <a:t>Ministry of </a:t>
            </a:r>
            <a:r>
              <a:rPr lang="cs-CZ" sz="4000" b="1" dirty="0" err="1" smtClean="0">
                <a:solidFill>
                  <a:schemeClr val="bg1"/>
                </a:solidFill>
              </a:rPr>
              <a:t>Education</a:t>
            </a:r>
            <a:r>
              <a:rPr lang="cs-CZ" sz="4000" b="1" dirty="0" smtClean="0">
                <a:solidFill>
                  <a:schemeClr val="bg1"/>
                </a:solidFill>
              </a:rPr>
              <a:t>, </a:t>
            </a:r>
            <a:r>
              <a:rPr lang="cs-CZ" sz="4000" b="1" dirty="0" err="1" smtClean="0">
                <a:solidFill>
                  <a:schemeClr val="bg1"/>
                </a:solidFill>
              </a:rPr>
              <a:t>Youth</a:t>
            </a:r>
            <a:r>
              <a:rPr lang="cs-CZ" sz="4000" b="1" dirty="0" smtClean="0">
                <a:solidFill>
                  <a:schemeClr val="bg1"/>
                </a:solidFill>
              </a:rPr>
              <a:t> and </a:t>
            </a:r>
            <a:r>
              <a:rPr lang="cs-CZ" sz="4000" b="1" dirty="0" err="1" smtClean="0">
                <a:solidFill>
                  <a:schemeClr val="bg1"/>
                </a:solidFill>
              </a:rPr>
              <a:t>Sports</a:t>
            </a:r>
            <a:endParaRPr lang="cs-CZ" sz="4000" b="1" dirty="0" smtClean="0">
              <a:solidFill>
                <a:schemeClr val="bg1"/>
              </a:solidFill>
            </a:endParaRPr>
          </a:p>
          <a:p>
            <a:r>
              <a:rPr lang="cs-CZ" sz="4000" b="1" dirty="0" smtClean="0">
                <a:solidFill>
                  <a:schemeClr val="bg1"/>
                </a:solidFill>
              </a:rPr>
              <a:t>Department </a:t>
            </a:r>
            <a:r>
              <a:rPr lang="cs-CZ" sz="4000" b="1" dirty="0" err="1" smtClean="0">
                <a:solidFill>
                  <a:schemeClr val="bg1"/>
                </a:solidFill>
              </a:rPr>
              <a:t>of</a:t>
            </a:r>
            <a:r>
              <a:rPr lang="cs-CZ" sz="4000" b="1" dirty="0" smtClean="0">
                <a:solidFill>
                  <a:schemeClr val="bg1"/>
                </a:solidFill>
              </a:rPr>
              <a:t> </a:t>
            </a:r>
            <a:r>
              <a:rPr lang="cs-CZ" sz="4000" b="1" dirty="0" err="1" smtClean="0">
                <a:solidFill>
                  <a:schemeClr val="bg1"/>
                </a:solidFill>
              </a:rPr>
              <a:t>Strategic</a:t>
            </a:r>
            <a:r>
              <a:rPr lang="cs-CZ" sz="4000" b="1" dirty="0" smtClean="0">
                <a:solidFill>
                  <a:schemeClr val="bg1"/>
                </a:solidFill>
              </a:rPr>
              <a:t> </a:t>
            </a:r>
            <a:r>
              <a:rPr lang="cs-CZ" sz="4000" b="1" dirty="0" err="1" smtClean="0">
                <a:solidFill>
                  <a:schemeClr val="bg1"/>
                </a:solidFill>
              </a:rPr>
              <a:t>programs</a:t>
            </a:r>
            <a:r>
              <a:rPr lang="cs-CZ" sz="4000" b="1" dirty="0" smtClean="0">
                <a:solidFill>
                  <a:schemeClr val="bg1"/>
                </a:solidFill>
              </a:rPr>
              <a:t> and </a:t>
            </a:r>
            <a:r>
              <a:rPr lang="cs-CZ" sz="4000" b="1" dirty="0" err="1" smtClean="0">
                <a:solidFill>
                  <a:schemeClr val="bg1"/>
                </a:solidFill>
              </a:rPr>
              <a:t>projects</a:t>
            </a:r>
            <a:endParaRPr lang="cs-CZ" sz="4000" b="1" dirty="0" smtClean="0">
              <a:solidFill>
                <a:schemeClr val="bg1"/>
              </a:solidFill>
            </a:endParaRPr>
          </a:p>
          <a:p>
            <a:r>
              <a:rPr lang="cs-CZ" sz="4000" b="1" dirty="0" err="1" smtClean="0">
                <a:solidFill>
                  <a:schemeClr val="bg1"/>
                </a:solidFill>
              </a:rPr>
              <a:t>Karmelitska</a:t>
            </a:r>
            <a:r>
              <a:rPr lang="cs-CZ" sz="4000" b="1" dirty="0" smtClean="0">
                <a:solidFill>
                  <a:schemeClr val="bg1"/>
                </a:solidFill>
              </a:rPr>
              <a:t> 5</a:t>
            </a:r>
          </a:p>
          <a:p>
            <a:r>
              <a:rPr lang="cs-CZ" sz="4000" b="1" dirty="0" smtClean="0">
                <a:solidFill>
                  <a:schemeClr val="bg1"/>
                </a:solidFill>
              </a:rPr>
              <a:t>118 12 Prague 1</a:t>
            </a:r>
            <a:endParaRPr lang="cs-CZ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76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programme</a:t>
            </a:r>
            <a:endParaRPr lang="en-GB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>
          <a:xfrm>
            <a:off x="1259560" y="2457132"/>
            <a:ext cx="21861704" cy="461665"/>
          </a:xfrm>
        </p:spPr>
        <p:txBody>
          <a:bodyPr/>
          <a:lstStyle/>
          <a:p>
            <a:r>
              <a:rPr lang="cs-CZ" dirty="0" err="1" smtClean="0"/>
              <a:t>Introduction</a:t>
            </a:r>
            <a:endParaRPr lang="en-GB" dirty="0"/>
          </a:p>
        </p:txBody>
      </p:sp>
      <p:sp>
        <p:nvSpPr>
          <p:cNvPr id="6" name="Obdélník 5"/>
          <p:cNvSpPr/>
          <p:nvPr/>
        </p:nvSpPr>
        <p:spPr>
          <a:xfrm>
            <a:off x="1060603" y="3354104"/>
            <a:ext cx="22259618" cy="88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dirty="0" err="1" smtClean="0">
                <a:solidFill>
                  <a:srgbClr val="C00000"/>
                </a:solidFill>
              </a:rPr>
              <a:t>The</a:t>
            </a:r>
            <a:r>
              <a:rPr lang="cs-CZ" sz="4000" b="1" dirty="0" smtClean="0">
                <a:solidFill>
                  <a:srgbClr val="C00000"/>
                </a:solidFill>
              </a:rPr>
              <a:t> Czech-</a:t>
            </a:r>
            <a:r>
              <a:rPr lang="cs-CZ" sz="4000" b="1" dirty="0" err="1" smtClean="0">
                <a:solidFill>
                  <a:srgbClr val="C00000"/>
                </a:solidFill>
              </a:rPr>
              <a:t>Norwegian</a:t>
            </a:r>
            <a:r>
              <a:rPr lang="cs-CZ" sz="4000" b="1" dirty="0" smtClean="0">
                <a:solidFill>
                  <a:srgbClr val="C00000"/>
                </a:solidFill>
              </a:rPr>
              <a:t> </a:t>
            </a:r>
            <a:r>
              <a:rPr lang="cs-CZ" sz="4000" b="1" dirty="0" err="1" smtClean="0">
                <a:solidFill>
                  <a:srgbClr val="C00000"/>
                </a:solidFill>
              </a:rPr>
              <a:t>Research</a:t>
            </a:r>
            <a:r>
              <a:rPr lang="cs-CZ" sz="4000" b="1" dirty="0" smtClean="0">
                <a:solidFill>
                  <a:srgbClr val="C00000"/>
                </a:solidFill>
              </a:rPr>
              <a:t> </a:t>
            </a:r>
            <a:r>
              <a:rPr lang="cs-CZ" sz="4000" b="1" dirty="0" err="1" smtClean="0">
                <a:solidFill>
                  <a:srgbClr val="C00000"/>
                </a:solidFill>
              </a:rPr>
              <a:t>Programme</a:t>
            </a:r>
            <a:r>
              <a:rPr lang="cs-CZ" sz="4000" b="1" dirty="0" smtClean="0">
                <a:solidFill>
                  <a:srgbClr val="C00000"/>
                </a:solidFill>
              </a:rPr>
              <a:t> CZ09</a:t>
            </a:r>
          </a:p>
          <a:p>
            <a:pPr algn="just"/>
            <a:endParaRPr lang="en-GB" sz="2400" dirty="0" smtClean="0"/>
          </a:p>
          <a:p>
            <a:pPr algn="just">
              <a:buFont typeface="Arial" pitchFamily="34" charset="0"/>
              <a:buChar char="•"/>
            </a:pPr>
            <a:r>
              <a:rPr lang="cs-CZ" sz="4000" dirty="0"/>
              <a:t> </a:t>
            </a:r>
            <a:r>
              <a:rPr lang="cs-CZ" sz="4000" dirty="0" err="1" smtClean="0"/>
              <a:t>started</a:t>
            </a:r>
            <a:r>
              <a:rPr lang="cs-CZ" sz="4000" dirty="0" smtClean="0"/>
              <a:t> on 25 </a:t>
            </a:r>
            <a:r>
              <a:rPr lang="cs-CZ" sz="4000" dirty="0" err="1" smtClean="0"/>
              <a:t>February</a:t>
            </a:r>
            <a:r>
              <a:rPr lang="cs-CZ" sz="4000" dirty="0" smtClean="0"/>
              <a:t> 2013 </a:t>
            </a:r>
          </a:p>
          <a:p>
            <a:pPr algn="just">
              <a:buFont typeface="Arial" pitchFamily="34" charset="0"/>
              <a:buChar char="•"/>
            </a:pPr>
            <a:r>
              <a:rPr lang="cs-CZ" sz="4000" dirty="0"/>
              <a:t> </a:t>
            </a:r>
            <a:r>
              <a:rPr lang="cs-CZ" sz="4000" dirty="0" err="1" smtClean="0"/>
              <a:t>ends</a:t>
            </a:r>
            <a:r>
              <a:rPr lang="cs-CZ" sz="4000" dirty="0" smtClean="0"/>
              <a:t> on 31 </a:t>
            </a:r>
            <a:r>
              <a:rPr lang="cs-CZ" sz="4000" dirty="0" err="1" smtClean="0"/>
              <a:t>December</a:t>
            </a:r>
            <a:r>
              <a:rPr lang="cs-CZ" sz="4000" dirty="0" smtClean="0"/>
              <a:t> 2017</a:t>
            </a:r>
          </a:p>
          <a:p>
            <a:pPr algn="just">
              <a:buFont typeface="Arial" pitchFamily="34" charset="0"/>
              <a:buChar char="•"/>
            </a:pPr>
            <a:endParaRPr lang="cs-CZ" sz="4000" dirty="0" smtClean="0"/>
          </a:p>
          <a:p>
            <a:pPr>
              <a:buFont typeface="Wingdings" pitchFamily="2" charset="2"/>
              <a:buNone/>
            </a:pPr>
            <a:r>
              <a:rPr lang="en-GB" sz="4000" b="1" dirty="0" smtClean="0">
                <a:solidFill>
                  <a:srgbClr val="C00000"/>
                </a:solidFill>
              </a:rPr>
              <a:t>Programme </a:t>
            </a:r>
            <a:r>
              <a:rPr lang="cs-CZ" sz="4000" b="1" dirty="0">
                <a:solidFill>
                  <a:srgbClr val="C00000"/>
                </a:solidFill>
              </a:rPr>
              <a:t>O</a:t>
            </a:r>
            <a:r>
              <a:rPr lang="en-GB" sz="4000" b="1" dirty="0" err="1" smtClean="0">
                <a:solidFill>
                  <a:srgbClr val="C00000"/>
                </a:solidFill>
              </a:rPr>
              <a:t>perator</a:t>
            </a:r>
            <a:r>
              <a:rPr lang="en-GB" sz="4000" dirty="0" smtClean="0">
                <a:solidFill>
                  <a:srgbClr val="C00000"/>
                </a:solidFill>
              </a:rPr>
              <a:t>:</a:t>
            </a:r>
            <a:r>
              <a:rPr lang="en-GB" sz="4000" dirty="0" smtClean="0"/>
              <a:t> </a:t>
            </a:r>
            <a:endParaRPr lang="cs-CZ" sz="4000" dirty="0" smtClean="0"/>
          </a:p>
          <a:p>
            <a:pPr>
              <a:buFont typeface="Wingdings" pitchFamily="2" charset="2"/>
              <a:buNone/>
            </a:pPr>
            <a:r>
              <a:rPr lang="cs-CZ" sz="4000" dirty="0" smtClean="0"/>
              <a:t>Ministry </a:t>
            </a:r>
            <a:r>
              <a:rPr lang="cs-CZ" sz="4000" dirty="0" err="1" smtClean="0"/>
              <a:t>of</a:t>
            </a:r>
            <a:r>
              <a:rPr lang="cs-CZ" sz="4000" dirty="0" smtClean="0"/>
              <a:t> </a:t>
            </a:r>
            <a:r>
              <a:rPr lang="cs-CZ" sz="4000" dirty="0" err="1" smtClean="0"/>
              <a:t>Education</a:t>
            </a:r>
            <a:r>
              <a:rPr lang="cs-CZ" sz="4000" dirty="0" smtClean="0"/>
              <a:t>, </a:t>
            </a:r>
            <a:r>
              <a:rPr lang="cs-CZ" sz="4000" dirty="0" err="1" smtClean="0"/>
              <a:t>Youth</a:t>
            </a:r>
            <a:r>
              <a:rPr lang="cs-CZ" sz="4000" dirty="0"/>
              <a:t> </a:t>
            </a:r>
            <a:r>
              <a:rPr lang="cs-CZ" sz="4000" dirty="0" smtClean="0"/>
              <a:t>and </a:t>
            </a:r>
            <a:r>
              <a:rPr lang="cs-CZ" sz="4000" dirty="0" err="1" smtClean="0"/>
              <a:t>Sports</a:t>
            </a:r>
            <a:endParaRPr lang="cs-CZ" sz="4000" dirty="0" smtClean="0"/>
          </a:p>
          <a:p>
            <a:pPr>
              <a:buFont typeface="Wingdings" pitchFamily="2" charset="2"/>
              <a:buNone/>
            </a:pPr>
            <a:endParaRPr lang="cs-CZ" sz="24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cs-CZ" sz="4000" b="1" dirty="0" smtClean="0">
                <a:solidFill>
                  <a:srgbClr val="C00000"/>
                </a:solidFill>
              </a:rPr>
              <a:t>Donor </a:t>
            </a:r>
            <a:r>
              <a:rPr lang="cs-CZ" sz="4000" b="1" dirty="0" err="1" smtClean="0">
                <a:solidFill>
                  <a:srgbClr val="C00000"/>
                </a:solidFill>
              </a:rPr>
              <a:t>Programme</a:t>
            </a:r>
            <a:r>
              <a:rPr lang="cs-CZ" sz="4000" b="1" dirty="0" smtClean="0">
                <a:solidFill>
                  <a:srgbClr val="C00000"/>
                </a:solidFill>
              </a:rPr>
              <a:t> Partner:</a:t>
            </a:r>
          </a:p>
          <a:p>
            <a:pPr>
              <a:buFont typeface="Wingdings" pitchFamily="2" charset="2"/>
              <a:buNone/>
            </a:pPr>
            <a:r>
              <a:rPr lang="cs-CZ" sz="4000" dirty="0" err="1" smtClean="0"/>
              <a:t>Research</a:t>
            </a:r>
            <a:r>
              <a:rPr lang="cs-CZ" sz="4000" dirty="0" smtClean="0"/>
              <a:t> </a:t>
            </a:r>
            <a:r>
              <a:rPr lang="cs-CZ" sz="4000" dirty="0" err="1" smtClean="0"/>
              <a:t>Council</a:t>
            </a:r>
            <a:r>
              <a:rPr lang="cs-CZ" sz="4000" dirty="0" smtClean="0"/>
              <a:t> </a:t>
            </a:r>
            <a:r>
              <a:rPr lang="cs-CZ" sz="4000" dirty="0" err="1" smtClean="0"/>
              <a:t>of</a:t>
            </a:r>
            <a:r>
              <a:rPr lang="cs-CZ" sz="4000" dirty="0" smtClean="0"/>
              <a:t> </a:t>
            </a:r>
            <a:r>
              <a:rPr lang="cs-CZ" sz="4000" dirty="0" err="1" smtClean="0"/>
              <a:t>Norway</a:t>
            </a:r>
            <a:endParaRPr lang="cs-CZ" sz="4000" dirty="0" smtClean="0"/>
          </a:p>
          <a:p>
            <a:pPr>
              <a:buFont typeface="Wingdings" pitchFamily="2" charset="2"/>
              <a:buNone/>
            </a:pPr>
            <a:endParaRPr lang="cs-CZ" sz="4000" dirty="0" smtClean="0"/>
          </a:p>
          <a:p>
            <a:pPr>
              <a:buFont typeface="Wingdings" pitchFamily="2" charset="2"/>
              <a:buNone/>
            </a:pPr>
            <a:r>
              <a:rPr lang="cs-CZ" sz="4000" b="1" dirty="0" smtClean="0"/>
              <a:t>Priority </a:t>
            </a:r>
            <a:r>
              <a:rPr lang="cs-CZ" sz="4000" b="1" dirty="0" err="1" smtClean="0"/>
              <a:t>areas</a:t>
            </a:r>
            <a:r>
              <a:rPr lang="cs-CZ" sz="4000" b="1" dirty="0" smtClean="0"/>
              <a:t>:</a:t>
            </a:r>
            <a:r>
              <a:rPr lang="cs-CZ" sz="4000" dirty="0" smtClean="0"/>
              <a:t>	</a:t>
            </a:r>
            <a:r>
              <a:rPr lang="cs-CZ" sz="4000" dirty="0" err="1" smtClean="0">
                <a:solidFill>
                  <a:srgbClr val="00B050"/>
                </a:solidFill>
              </a:rPr>
              <a:t>Environment</a:t>
            </a:r>
            <a:r>
              <a:rPr lang="cs-CZ" sz="4000" dirty="0" smtClean="0">
                <a:solidFill>
                  <a:srgbClr val="00B050"/>
                </a:solidFill>
              </a:rPr>
              <a:t>,</a:t>
            </a:r>
            <a:r>
              <a:rPr lang="cs-CZ" sz="4000" dirty="0" smtClean="0"/>
              <a:t> </a:t>
            </a:r>
            <a:r>
              <a:rPr lang="cs-CZ" sz="4000" dirty="0" err="1" smtClean="0">
                <a:solidFill>
                  <a:schemeClr val="accent1"/>
                </a:solidFill>
              </a:rPr>
              <a:t>Health</a:t>
            </a:r>
            <a:r>
              <a:rPr lang="cs-CZ" sz="4000" dirty="0" smtClean="0"/>
              <a:t> and </a:t>
            </a:r>
            <a:r>
              <a:rPr lang="cs-CZ" sz="4000" dirty="0" err="1" smtClean="0">
                <a:solidFill>
                  <a:srgbClr val="C00000"/>
                </a:solidFill>
              </a:rPr>
              <a:t>Social</a:t>
            </a:r>
            <a:r>
              <a:rPr lang="cs-CZ" sz="4000" dirty="0" smtClean="0">
                <a:solidFill>
                  <a:srgbClr val="C00000"/>
                </a:solidFill>
              </a:rPr>
              <a:t> </a:t>
            </a:r>
            <a:r>
              <a:rPr lang="cs-CZ" sz="4000" dirty="0" err="1" smtClean="0">
                <a:solidFill>
                  <a:srgbClr val="C00000"/>
                </a:solidFill>
              </a:rPr>
              <a:t>Sciences</a:t>
            </a:r>
            <a:r>
              <a:rPr lang="cs-CZ" sz="4000" dirty="0" smtClean="0">
                <a:solidFill>
                  <a:srgbClr val="C00000"/>
                </a:solidFill>
              </a:rPr>
              <a:t> and </a:t>
            </a:r>
            <a:r>
              <a:rPr lang="cs-CZ" sz="4000" dirty="0" err="1" smtClean="0">
                <a:solidFill>
                  <a:srgbClr val="C00000"/>
                </a:solidFill>
              </a:rPr>
              <a:t>Humanities</a:t>
            </a:r>
            <a:endParaRPr lang="cs-CZ" sz="4000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None/>
            </a:pPr>
            <a:endParaRPr lang="cs-CZ" sz="4000" dirty="0" smtClean="0"/>
          </a:p>
          <a:p>
            <a:pPr algn="just"/>
            <a:r>
              <a:rPr lang="cs-CZ" sz="4000" dirty="0" err="1" smtClean="0"/>
              <a:t>supported</a:t>
            </a:r>
            <a:r>
              <a:rPr lang="cs-CZ" sz="4000" dirty="0" smtClean="0"/>
              <a:t> 		23 </a:t>
            </a:r>
            <a:r>
              <a:rPr lang="cs-CZ" sz="4000" dirty="0" err="1" smtClean="0"/>
              <a:t>bilateral</a:t>
            </a:r>
            <a:r>
              <a:rPr lang="cs-CZ" sz="4000" dirty="0" smtClean="0"/>
              <a:t> </a:t>
            </a:r>
            <a:r>
              <a:rPr lang="cs-CZ" sz="4000" dirty="0" err="1" smtClean="0"/>
              <a:t>research</a:t>
            </a:r>
            <a:r>
              <a:rPr lang="cs-CZ" sz="4000" dirty="0" smtClean="0"/>
              <a:t> </a:t>
            </a:r>
            <a:r>
              <a:rPr lang="cs-CZ" sz="4000" dirty="0" err="1" smtClean="0"/>
              <a:t>projects</a:t>
            </a:r>
            <a:endParaRPr lang="cs-CZ" sz="4000" dirty="0" smtClean="0"/>
          </a:p>
          <a:p>
            <a:pPr algn="just"/>
            <a:r>
              <a:rPr lang="cs-CZ" sz="4000" dirty="0" err="1" smtClean="0"/>
              <a:t>supported</a:t>
            </a:r>
            <a:r>
              <a:rPr lang="cs-CZ" sz="4000" dirty="0" smtClean="0"/>
              <a:t>   		35 </a:t>
            </a:r>
            <a:r>
              <a:rPr lang="cs-CZ" sz="4000" dirty="0" err="1" smtClean="0"/>
              <a:t>bilateral</a:t>
            </a:r>
            <a:r>
              <a:rPr lang="cs-CZ" sz="4000" dirty="0" smtClean="0"/>
              <a:t> </a:t>
            </a:r>
            <a:r>
              <a:rPr lang="cs-CZ" sz="4000" dirty="0" err="1" smtClean="0"/>
              <a:t>initiatives</a:t>
            </a:r>
            <a:endParaRPr lang="en-GB" sz="4000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7131" y="4620200"/>
            <a:ext cx="3044888" cy="22836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8183" y="4628280"/>
            <a:ext cx="3423784" cy="22768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9914" y="9988062"/>
            <a:ext cx="2248037" cy="280032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0212" y="11188549"/>
            <a:ext cx="2734761" cy="159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8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875489" y="1233581"/>
            <a:ext cx="12277305" cy="1077218"/>
          </a:xfrm>
        </p:spPr>
        <p:txBody>
          <a:bodyPr/>
          <a:lstStyle/>
          <a:p>
            <a:r>
              <a:rPr lang="cs-CZ" dirty="0" err="1" smtClean="0"/>
              <a:t>Programme</a:t>
            </a:r>
            <a:r>
              <a:rPr lang="cs-CZ" dirty="0" smtClean="0"/>
              <a:t> Budget</a:t>
            </a:r>
            <a:endParaRPr lang="en-GB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1052832"/>
              </p:ext>
            </p:extLst>
          </p:nvPr>
        </p:nvGraphicFramePr>
        <p:xfrm>
          <a:off x="875489" y="3090860"/>
          <a:ext cx="20771173" cy="8743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0148">
                  <a:extLst>
                    <a:ext uri="{9D8B030D-6E8A-4147-A177-3AD203B41FA5}">
                      <a16:colId xmlns:a16="http://schemas.microsoft.com/office/drawing/2014/main" val="4231513755"/>
                    </a:ext>
                  </a:extLst>
                </a:gridCol>
                <a:gridCol w="4436865">
                  <a:extLst>
                    <a:ext uri="{9D8B030D-6E8A-4147-A177-3AD203B41FA5}">
                      <a16:colId xmlns:a16="http://schemas.microsoft.com/office/drawing/2014/main" val="809698168"/>
                    </a:ext>
                  </a:extLst>
                </a:gridCol>
                <a:gridCol w="3521465">
                  <a:extLst>
                    <a:ext uri="{9D8B030D-6E8A-4147-A177-3AD203B41FA5}">
                      <a16:colId xmlns:a16="http://schemas.microsoft.com/office/drawing/2014/main" val="2460329498"/>
                    </a:ext>
                  </a:extLst>
                </a:gridCol>
                <a:gridCol w="3102695">
                  <a:extLst>
                    <a:ext uri="{9D8B030D-6E8A-4147-A177-3AD203B41FA5}">
                      <a16:colId xmlns:a16="http://schemas.microsoft.com/office/drawing/2014/main" val="2336791008"/>
                    </a:ext>
                  </a:extLst>
                </a:gridCol>
              </a:tblGrid>
              <a:tr h="1504059"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smtClean="0"/>
                        <a:t>Budget </a:t>
                      </a:r>
                      <a:r>
                        <a:rPr lang="cs-CZ" sz="4000" dirty="0" err="1" smtClean="0"/>
                        <a:t>items</a:t>
                      </a:r>
                      <a:endParaRPr lang="cs-CZ" sz="4000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5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dirty="0" err="1" smtClean="0"/>
                        <a:t>Amount</a:t>
                      </a:r>
                      <a:r>
                        <a:rPr lang="cs-CZ" sz="4000" dirty="0" smtClean="0"/>
                        <a:t> in </a:t>
                      </a:r>
                      <a:r>
                        <a:rPr lang="en-US" sz="4400" b="1" noProof="0" dirty="0" smtClean="0"/>
                        <a:t>€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err="1" smtClean="0"/>
                        <a:t>Share</a:t>
                      </a:r>
                      <a:r>
                        <a:rPr lang="cs-CZ" sz="4000" dirty="0" smtClean="0"/>
                        <a:t> %</a:t>
                      </a:r>
                      <a:endParaRPr lang="cs-CZ" sz="4000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err="1" smtClean="0"/>
                        <a:t>Allocated</a:t>
                      </a:r>
                      <a:r>
                        <a:rPr lang="cs-CZ" sz="4000" dirty="0" smtClean="0"/>
                        <a:t> %</a:t>
                      </a:r>
                      <a:endParaRPr lang="cs-CZ" sz="4000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784373"/>
                  </a:ext>
                </a:extLst>
              </a:tr>
              <a:tr h="1470703">
                <a:tc>
                  <a:txBody>
                    <a:bodyPr/>
                    <a:lstStyle/>
                    <a:p>
                      <a:r>
                        <a:rPr lang="cs-CZ" sz="4400" dirty="0" smtClean="0"/>
                        <a:t>Management</a:t>
                      </a:r>
                      <a:endParaRPr lang="cs-CZ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4400" dirty="0" smtClean="0"/>
                        <a:t>1 150 000</a:t>
                      </a:r>
                      <a:endParaRPr lang="cs-CZ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4400" dirty="0" smtClean="0"/>
                        <a:t>6,7</a:t>
                      </a:r>
                      <a:endParaRPr lang="cs-CZ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4400" dirty="0" smtClean="0"/>
                        <a:t>-</a:t>
                      </a:r>
                      <a:endParaRPr lang="cs-CZ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648931"/>
                  </a:ext>
                </a:extLst>
              </a:tr>
              <a:tr h="1470703">
                <a:tc>
                  <a:txBody>
                    <a:bodyPr/>
                    <a:lstStyle/>
                    <a:p>
                      <a:r>
                        <a:rPr lang="cs-CZ" sz="4400" dirty="0" err="1" smtClean="0"/>
                        <a:t>Regranting</a:t>
                      </a:r>
                      <a:endParaRPr lang="cs-CZ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18285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noProof="0" dirty="0" smtClean="0"/>
                        <a:t>1</a:t>
                      </a:r>
                      <a:r>
                        <a:rPr lang="cs-CZ" sz="4400" b="0" noProof="0" dirty="0" smtClean="0"/>
                        <a:t>5</a:t>
                      </a:r>
                      <a:r>
                        <a:rPr lang="en-US" sz="4400" b="0" noProof="0" dirty="0" smtClean="0"/>
                        <a:t> </a:t>
                      </a:r>
                      <a:r>
                        <a:rPr lang="cs-CZ" sz="4400" b="0" noProof="0" dirty="0" smtClean="0"/>
                        <a:t>138</a:t>
                      </a:r>
                      <a:r>
                        <a:rPr lang="en-US" sz="4400" b="0" noProof="0" dirty="0" smtClean="0"/>
                        <a:t> </a:t>
                      </a:r>
                      <a:r>
                        <a:rPr lang="cs-CZ" sz="4400" b="0" noProof="0" dirty="0" smtClean="0"/>
                        <a:t>226</a:t>
                      </a:r>
                      <a:endParaRPr lang="en-US" sz="4400" b="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4400" dirty="0" smtClean="0"/>
                        <a:t>88,6</a:t>
                      </a:r>
                      <a:endParaRPr lang="cs-CZ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4400" dirty="0" smtClean="0"/>
                        <a:t>99</a:t>
                      </a:r>
                      <a:endParaRPr lang="cs-CZ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848783"/>
                  </a:ext>
                </a:extLst>
              </a:tr>
              <a:tr h="1290525">
                <a:tc>
                  <a:txBody>
                    <a:bodyPr/>
                    <a:lstStyle/>
                    <a:p>
                      <a:r>
                        <a:rPr lang="cs-CZ" sz="4400" dirty="0" err="1" smtClean="0"/>
                        <a:t>Fund</a:t>
                      </a:r>
                      <a:r>
                        <a:rPr lang="cs-CZ" sz="4400" dirty="0" smtClean="0"/>
                        <a:t> </a:t>
                      </a:r>
                      <a:r>
                        <a:rPr lang="cs-CZ" sz="4400" dirty="0" err="1" smtClean="0"/>
                        <a:t>for</a:t>
                      </a:r>
                      <a:r>
                        <a:rPr lang="cs-CZ" sz="4400" dirty="0" smtClean="0"/>
                        <a:t> </a:t>
                      </a:r>
                      <a:r>
                        <a:rPr lang="cs-CZ" sz="4400" dirty="0" err="1" smtClean="0"/>
                        <a:t>bilateral</a:t>
                      </a:r>
                      <a:r>
                        <a:rPr lang="cs-CZ" sz="4400" dirty="0" smtClean="0"/>
                        <a:t> relations</a:t>
                      </a:r>
                      <a:endParaRPr lang="cs-CZ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18285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400" noProof="0" dirty="0" smtClean="0"/>
                        <a:t>699 084</a:t>
                      </a:r>
                      <a:endParaRPr lang="cs-CZ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4400" dirty="0" smtClean="0"/>
                        <a:t>4,1</a:t>
                      </a:r>
                      <a:endParaRPr lang="cs-CZ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4400" dirty="0" smtClean="0"/>
                        <a:t>99</a:t>
                      </a:r>
                      <a:endParaRPr lang="cs-CZ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91808"/>
                  </a:ext>
                </a:extLst>
              </a:tr>
              <a:tr h="1536893">
                <a:tc>
                  <a:txBody>
                    <a:bodyPr/>
                    <a:lstStyle/>
                    <a:p>
                      <a:r>
                        <a:rPr lang="cs-CZ" sz="4400" dirty="0" err="1" smtClean="0"/>
                        <a:t>Complementary</a:t>
                      </a:r>
                      <a:r>
                        <a:rPr lang="cs-CZ" sz="4400" dirty="0" smtClean="0"/>
                        <a:t> </a:t>
                      </a:r>
                      <a:r>
                        <a:rPr lang="cs-CZ" sz="4400" dirty="0" err="1" smtClean="0"/>
                        <a:t>action</a:t>
                      </a:r>
                      <a:endParaRPr lang="cs-CZ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18285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400" noProof="0" dirty="0" smtClean="0"/>
                        <a:t>90 781</a:t>
                      </a:r>
                      <a:endParaRPr lang="en-US" sz="44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4400" dirty="0" smtClean="0"/>
                        <a:t>0,6</a:t>
                      </a:r>
                      <a:endParaRPr lang="cs-CZ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4400" dirty="0" smtClean="0"/>
                        <a:t>-</a:t>
                      </a:r>
                      <a:endParaRPr lang="cs-CZ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253756"/>
                  </a:ext>
                </a:extLst>
              </a:tr>
              <a:tr h="1470703">
                <a:tc>
                  <a:txBody>
                    <a:bodyPr/>
                    <a:lstStyle/>
                    <a:p>
                      <a:r>
                        <a:rPr lang="cs-CZ" sz="4400" b="1" dirty="0" smtClean="0"/>
                        <a:t>TOTAL</a:t>
                      </a:r>
                      <a:endParaRPr lang="cs-CZ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18285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400" b="1" noProof="0" dirty="0" smtClean="0"/>
                        <a:t>17 078 091</a:t>
                      </a:r>
                      <a:endParaRPr lang="en-US" sz="4400" b="1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4400" b="1" dirty="0" smtClean="0"/>
                        <a:t>100</a:t>
                      </a:r>
                      <a:endParaRPr lang="cs-CZ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4400" b="1" dirty="0" smtClean="0"/>
                        <a:t>-</a:t>
                      </a:r>
                      <a:endParaRPr lang="cs-CZ" sz="4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746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59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bg2"/>
                </a:solidFill>
              </a:rPr>
              <a:t>Calls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for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proposals</a:t>
            </a:r>
            <a:r>
              <a:rPr lang="cs-CZ" dirty="0" smtClean="0">
                <a:solidFill>
                  <a:schemeClr val="bg2"/>
                </a:solidFill>
              </a:rPr>
              <a:t> 2013-2017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>
          <a:xfrm>
            <a:off x="1259560" y="2338754"/>
            <a:ext cx="21861704" cy="1210588"/>
          </a:xfrm>
        </p:spPr>
        <p:txBody>
          <a:bodyPr/>
          <a:lstStyle/>
          <a:p>
            <a:r>
              <a:rPr lang="cs-CZ" sz="3200" dirty="0" err="1" smtClean="0">
                <a:solidFill>
                  <a:srgbClr val="C00000"/>
                </a:solidFill>
              </a:rPr>
              <a:t>Summary</a:t>
            </a:r>
            <a:r>
              <a:rPr lang="cs-CZ" sz="2800" dirty="0" smtClean="0">
                <a:solidFill>
                  <a:srgbClr val="C00000"/>
                </a:solidFill>
              </a:rPr>
              <a:t> on </a:t>
            </a:r>
            <a:r>
              <a:rPr lang="cs-CZ" sz="2800" dirty="0" err="1" smtClean="0">
                <a:solidFill>
                  <a:srgbClr val="C00000"/>
                </a:solidFill>
              </a:rPr>
              <a:t>completed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Calls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>
                <a:solidFill>
                  <a:srgbClr val="C00000"/>
                </a:solidFill>
              </a:rPr>
              <a:t>for</a:t>
            </a:r>
            <a:r>
              <a:rPr lang="cs-CZ" sz="2800" dirty="0">
                <a:solidFill>
                  <a:srgbClr val="C00000"/>
                </a:solidFill>
              </a:rPr>
              <a:t> </a:t>
            </a:r>
            <a:r>
              <a:rPr lang="cs-CZ" sz="2800" dirty="0" err="1">
                <a:solidFill>
                  <a:srgbClr val="C00000"/>
                </a:solidFill>
              </a:rPr>
              <a:t>proposals</a:t>
            </a:r>
            <a:endParaRPr lang="cs-CZ" sz="2800" dirty="0">
              <a:solidFill>
                <a:srgbClr val="C00000"/>
              </a:solidFill>
            </a:endParaRPr>
          </a:p>
          <a:p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259560" y="3091543"/>
            <a:ext cx="21862531" cy="8935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cs-CZ" sz="4000" b="1" dirty="0" err="1" smtClean="0">
                <a:solidFill>
                  <a:srgbClr val="C00000"/>
                </a:solidFill>
              </a:rPr>
              <a:t>Regranting</a:t>
            </a:r>
            <a:r>
              <a:rPr lang="cs-CZ" sz="4000" b="1" dirty="0" smtClean="0">
                <a:solidFill>
                  <a:srgbClr val="C00000"/>
                </a:solidFill>
              </a:rPr>
              <a:t> – Major Call - </a:t>
            </a:r>
            <a:r>
              <a:rPr lang="cs-CZ" sz="4000" dirty="0" err="1" smtClean="0">
                <a:solidFill>
                  <a:schemeClr val="tx1"/>
                </a:solidFill>
              </a:rPr>
              <a:t>From</a:t>
            </a:r>
            <a:r>
              <a:rPr lang="cs-CZ" sz="4000" dirty="0" smtClean="0">
                <a:solidFill>
                  <a:schemeClr val="tx1"/>
                </a:solidFill>
              </a:rPr>
              <a:t> 29 </a:t>
            </a:r>
            <a:r>
              <a:rPr lang="cs-CZ" sz="4000" dirty="0" err="1" smtClean="0">
                <a:solidFill>
                  <a:schemeClr val="tx1"/>
                </a:solidFill>
              </a:rPr>
              <a:t>November</a:t>
            </a:r>
            <a:r>
              <a:rPr lang="cs-CZ" sz="4000" dirty="0" smtClean="0">
                <a:solidFill>
                  <a:schemeClr val="tx1"/>
                </a:solidFill>
              </a:rPr>
              <a:t> 2013 to 3 </a:t>
            </a:r>
            <a:r>
              <a:rPr lang="cs-CZ" sz="4000" dirty="0" err="1" smtClean="0">
                <a:solidFill>
                  <a:schemeClr val="tx1"/>
                </a:solidFill>
              </a:rPr>
              <a:t>February</a:t>
            </a:r>
            <a:r>
              <a:rPr lang="cs-CZ" sz="4000" dirty="0" smtClean="0">
                <a:solidFill>
                  <a:schemeClr val="tx1"/>
                </a:solidFill>
              </a:rPr>
              <a:t> 2014</a:t>
            </a:r>
          </a:p>
          <a:p>
            <a:pPr marL="0" indent="0">
              <a:buNone/>
            </a:pPr>
            <a:r>
              <a:rPr lang="cs-CZ" sz="4000" dirty="0" smtClean="0">
                <a:solidFill>
                  <a:schemeClr val="tx1"/>
                </a:solidFill>
              </a:rPr>
              <a:t>389 </a:t>
            </a:r>
            <a:r>
              <a:rPr lang="cs-CZ" sz="4000" dirty="0" err="1" smtClean="0">
                <a:solidFill>
                  <a:schemeClr val="tx1"/>
                </a:solidFill>
              </a:rPr>
              <a:t>proposals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submitted</a:t>
            </a:r>
            <a:r>
              <a:rPr lang="cs-CZ" sz="4000" dirty="0" smtClean="0">
                <a:solidFill>
                  <a:schemeClr val="tx1"/>
                </a:solidFill>
              </a:rPr>
              <a:t> (6 </a:t>
            </a:r>
            <a:r>
              <a:rPr lang="cs-CZ" sz="4000" dirty="0" err="1" smtClean="0">
                <a:solidFill>
                  <a:schemeClr val="tx1"/>
                </a:solidFill>
              </a:rPr>
              <a:t>formally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dismissed</a:t>
            </a:r>
            <a:r>
              <a:rPr lang="cs-CZ" sz="4000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cs-CZ" sz="4000" dirty="0" smtClean="0">
                <a:solidFill>
                  <a:schemeClr val="tx1"/>
                </a:solidFill>
              </a:rPr>
              <a:t>19 </a:t>
            </a:r>
            <a:r>
              <a:rPr lang="cs-CZ" sz="4000" dirty="0" err="1" smtClean="0">
                <a:solidFill>
                  <a:schemeClr val="tx1"/>
                </a:solidFill>
              </a:rPr>
              <a:t>selected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research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projects</a:t>
            </a:r>
            <a:r>
              <a:rPr lang="cs-CZ" sz="4000" dirty="0" smtClean="0">
                <a:solidFill>
                  <a:schemeClr val="tx1"/>
                </a:solidFill>
              </a:rPr>
              <a:t> (</a:t>
            </a:r>
            <a:r>
              <a:rPr lang="cs-CZ" sz="4000" dirty="0" err="1" smtClean="0">
                <a:solidFill>
                  <a:schemeClr val="tx1"/>
                </a:solidFill>
              </a:rPr>
              <a:t>later</a:t>
            </a:r>
            <a:r>
              <a:rPr lang="cs-CZ" sz="4000" dirty="0" smtClean="0">
                <a:solidFill>
                  <a:schemeClr val="tx1"/>
                </a:solidFill>
              </a:rPr>
              <a:t> 4 </a:t>
            </a:r>
            <a:r>
              <a:rPr lang="cs-CZ" sz="4000" dirty="0" err="1" smtClean="0">
                <a:solidFill>
                  <a:schemeClr val="tx1"/>
                </a:solidFill>
              </a:rPr>
              <a:t>from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the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reserve</a:t>
            </a:r>
            <a:r>
              <a:rPr lang="cs-CZ" sz="4000" dirty="0" smtClean="0">
                <a:solidFill>
                  <a:schemeClr val="tx1"/>
                </a:solidFill>
              </a:rPr>
              <a:t> list)</a:t>
            </a:r>
          </a:p>
          <a:p>
            <a:pPr marL="0" indent="0">
              <a:buNone/>
            </a:pPr>
            <a:r>
              <a:rPr lang="cs-CZ" sz="4000" dirty="0" err="1" smtClean="0">
                <a:solidFill>
                  <a:schemeClr val="tx1"/>
                </a:solidFill>
              </a:rPr>
              <a:t>Success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rate</a:t>
            </a:r>
            <a:r>
              <a:rPr lang="cs-CZ" sz="4000" dirty="0" smtClean="0">
                <a:solidFill>
                  <a:schemeClr val="tx1"/>
                </a:solidFill>
              </a:rPr>
              <a:t>: 4,9%</a:t>
            </a:r>
          </a:p>
          <a:p>
            <a:pPr marL="0" indent="0">
              <a:buNone/>
            </a:pPr>
            <a:endParaRPr lang="cs-CZ" sz="4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4000" b="1" dirty="0" smtClean="0">
                <a:solidFill>
                  <a:srgbClr val="C00000"/>
                </a:solidFill>
              </a:rPr>
              <a:t>2. </a:t>
            </a:r>
            <a:r>
              <a:rPr lang="cs-CZ" sz="4000" b="1" dirty="0" err="1" smtClean="0">
                <a:solidFill>
                  <a:srgbClr val="C00000"/>
                </a:solidFill>
              </a:rPr>
              <a:t>Fund</a:t>
            </a:r>
            <a:r>
              <a:rPr lang="cs-CZ" sz="4000" b="1" dirty="0" smtClean="0">
                <a:solidFill>
                  <a:srgbClr val="C00000"/>
                </a:solidFill>
              </a:rPr>
              <a:t> </a:t>
            </a:r>
            <a:r>
              <a:rPr lang="cs-CZ" sz="4000" b="1" dirty="0" err="1" smtClean="0">
                <a:solidFill>
                  <a:srgbClr val="C00000"/>
                </a:solidFill>
              </a:rPr>
              <a:t>for</a:t>
            </a:r>
            <a:r>
              <a:rPr lang="cs-CZ" sz="4000" b="1" dirty="0" smtClean="0">
                <a:solidFill>
                  <a:srgbClr val="C00000"/>
                </a:solidFill>
              </a:rPr>
              <a:t> </a:t>
            </a:r>
            <a:r>
              <a:rPr lang="cs-CZ" sz="4000" b="1" dirty="0" err="1" smtClean="0">
                <a:solidFill>
                  <a:srgbClr val="C00000"/>
                </a:solidFill>
              </a:rPr>
              <a:t>bilateral</a:t>
            </a:r>
            <a:r>
              <a:rPr lang="cs-CZ" sz="4000" b="1" dirty="0" smtClean="0">
                <a:solidFill>
                  <a:srgbClr val="C00000"/>
                </a:solidFill>
              </a:rPr>
              <a:t> relations - </a:t>
            </a:r>
            <a:r>
              <a:rPr lang="cs-CZ" sz="4000" dirty="0" err="1" smtClean="0"/>
              <a:t>From</a:t>
            </a:r>
            <a:r>
              <a:rPr lang="cs-CZ" sz="4000" dirty="0" smtClean="0"/>
              <a:t> 18 July 2016 to 20 </a:t>
            </a:r>
            <a:r>
              <a:rPr lang="cs-CZ" sz="4000" dirty="0" err="1" smtClean="0"/>
              <a:t>January</a:t>
            </a:r>
            <a:r>
              <a:rPr lang="cs-CZ" sz="4000" dirty="0" smtClean="0"/>
              <a:t> 2017</a:t>
            </a:r>
          </a:p>
          <a:p>
            <a:pPr marL="0" indent="0">
              <a:buNone/>
            </a:pPr>
            <a:r>
              <a:rPr lang="cs-CZ" sz="4000" dirty="0" smtClean="0"/>
              <a:t>42 </a:t>
            </a:r>
            <a:r>
              <a:rPr lang="cs-CZ" sz="4000" dirty="0" err="1" smtClean="0"/>
              <a:t>proposals</a:t>
            </a:r>
            <a:r>
              <a:rPr lang="cs-CZ" sz="4000" dirty="0" smtClean="0"/>
              <a:t> </a:t>
            </a:r>
            <a:r>
              <a:rPr lang="cs-CZ" sz="4000" dirty="0" err="1" smtClean="0"/>
              <a:t>submitted</a:t>
            </a:r>
            <a:r>
              <a:rPr lang="cs-CZ" sz="4000" dirty="0" smtClean="0"/>
              <a:t> (7 </a:t>
            </a:r>
            <a:r>
              <a:rPr lang="cs-CZ" sz="4000" dirty="0" err="1" smtClean="0"/>
              <a:t>formally</a:t>
            </a:r>
            <a:r>
              <a:rPr lang="cs-CZ" sz="4000" dirty="0" smtClean="0"/>
              <a:t> </a:t>
            </a:r>
            <a:r>
              <a:rPr lang="cs-CZ" sz="4000" dirty="0" err="1" smtClean="0"/>
              <a:t>dismissed</a:t>
            </a:r>
            <a:r>
              <a:rPr lang="cs-CZ" sz="4000" dirty="0" smtClean="0"/>
              <a:t>)</a:t>
            </a:r>
          </a:p>
          <a:p>
            <a:pPr marL="0" indent="0">
              <a:buNone/>
            </a:pPr>
            <a:r>
              <a:rPr lang="cs-CZ" sz="4000" dirty="0" smtClean="0"/>
              <a:t>35 </a:t>
            </a:r>
            <a:r>
              <a:rPr lang="cs-CZ" sz="4000" dirty="0" err="1" smtClean="0"/>
              <a:t>selected</a:t>
            </a:r>
            <a:r>
              <a:rPr lang="cs-CZ" sz="4000" dirty="0" smtClean="0"/>
              <a:t> </a:t>
            </a:r>
            <a:r>
              <a:rPr lang="cs-CZ" sz="4000" dirty="0" err="1" smtClean="0"/>
              <a:t>initiatives</a:t>
            </a:r>
            <a:endParaRPr lang="cs-CZ" sz="4000" dirty="0" smtClean="0"/>
          </a:p>
          <a:p>
            <a:pPr marL="0" indent="0">
              <a:buNone/>
            </a:pPr>
            <a:r>
              <a:rPr lang="cs-CZ" sz="4000" dirty="0" err="1" smtClean="0"/>
              <a:t>Success</a:t>
            </a:r>
            <a:r>
              <a:rPr lang="cs-CZ" sz="4000" dirty="0" smtClean="0"/>
              <a:t> </a:t>
            </a:r>
            <a:r>
              <a:rPr lang="cs-CZ" sz="4000" dirty="0" err="1" smtClean="0"/>
              <a:t>rate</a:t>
            </a:r>
            <a:r>
              <a:rPr lang="cs-CZ" sz="4000" dirty="0" smtClean="0"/>
              <a:t>: 86%</a:t>
            </a:r>
          </a:p>
          <a:p>
            <a:pPr marL="0" indent="0">
              <a:buNone/>
            </a:pPr>
            <a:endParaRPr lang="cs-CZ" dirty="0" smtClean="0"/>
          </a:p>
          <a:p>
            <a:endParaRPr lang="en-GB" sz="2400" b="1" dirty="0" smtClean="0">
              <a:solidFill>
                <a:schemeClr val="tx2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7169" y="8222843"/>
            <a:ext cx="7790199" cy="455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bg2"/>
                </a:solidFill>
              </a:rPr>
              <a:t>Objectives</a:t>
            </a:r>
            <a:r>
              <a:rPr lang="cs-CZ" dirty="0" smtClean="0">
                <a:solidFill>
                  <a:schemeClr val="bg2"/>
                </a:solidFill>
              </a:rPr>
              <a:t> and </a:t>
            </a:r>
            <a:r>
              <a:rPr lang="cs-CZ" dirty="0" err="1" smtClean="0">
                <a:solidFill>
                  <a:schemeClr val="bg2"/>
                </a:solidFill>
              </a:rPr>
              <a:t>outcomes</a:t>
            </a:r>
            <a:r>
              <a:rPr lang="cs-CZ" dirty="0" smtClean="0">
                <a:solidFill>
                  <a:schemeClr val="bg2"/>
                </a:solidFill>
              </a:rPr>
              <a:t> of </a:t>
            </a:r>
            <a:r>
              <a:rPr lang="cs-CZ" dirty="0" err="1" smtClean="0">
                <a:solidFill>
                  <a:schemeClr val="bg2"/>
                </a:solidFill>
              </a:rPr>
              <a:t>the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programme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>
          <a:xfrm>
            <a:off x="1259560" y="2338754"/>
            <a:ext cx="21861704" cy="1210588"/>
          </a:xfrm>
        </p:spPr>
        <p:txBody>
          <a:bodyPr/>
          <a:lstStyle/>
          <a:p>
            <a:r>
              <a:rPr lang="cs-CZ" sz="3200" dirty="0" smtClean="0">
                <a:solidFill>
                  <a:srgbClr val="C00000"/>
                </a:solidFill>
              </a:rPr>
              <a:t>Target </a:t>
            </a:r>
            <a:r>
              <a:rPr lang="cs-CZ" sz="3200" dirty="0" err="1" smtClean="0">
                <a:solidFill>
                  <a:srgbClr val="C00000"/>
                </a:solidFill>
              </a:rPr>
              <a:t>groups</a:t>
            </a:r>
            <a:r>
              <a:rPr lang="cs-CZ" sz="3200" dirty="0" smtClean="0">
                <a:solidFill>
                  <a:srgbClr val="C00000"/>
                </a:solidFill>
              </a:rPr>
              <a:t> and </a:t>
            </a:r>
            <a:r>
              <a:rPr lang="cs-CZ" sz="3200" dirty="0" err="1" smtClean="0">
                <a:solidFill>
                  <a:srgbClr val="C00000"/>
                </a:solidFill>
              </a:rPr>
              <a:t>outcomes</a:t>
            </a:r>
            <a:endParaRPr lang="cs-CZ" sz="3200" dirty="0">
              <a:solidFill>
                <a:srgbClr val="C00000"/>
              </a:solidFill>
            </a:endParaRPr>
          </a:p>
          <a:p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259560" y="3091543"/>
            <a:ext cx="21862531" cy="9859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3600" b="1" dirty="0" err="1">
                <a:solidFill>
                  <a:srgbClr val="C00000"/>
                </a:solidFill>
              </a:rPr>
              <a:t>Targed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cs-CZ" sz="3600" b="1" dirty="0" err="1" smtClean="0">
                <a:solidFill>
                  <a:srgbClr val="C00000"/>
                </a:solidFill>
              </a:rPr>
              <a:t>groups</a:t>
            </a:r>
            <a:endParaRPr lang="cs-CZ" sz="2000" dirty="0"/>
          </a:p>
          <a:p>
            <a:r>
              <a:rPr lang="cs-CZ" sz="3600" dirty="0"/>
              <a:t> </a:t>
            </a:r>
            <a:r>
              <a:rPr lang="cs-CZ" sz="4000" dirty="0"/>
              <a:t>S</a:t>
            </a:r>
            <a:r>
              <a:rPr lang="en-GB" sz="4000" dirty="0" err="1" smtClean="0"/>
              <a:t>upport</a:t>
            </a:r>
            <a:r>
              <a:rPr lang="en-GB" sz="4000" dirty="0" smtClean="0"/>
              <a:t> </a:t>
            </a:r>
            <a:r>
              <a:rPr lang="cs-CZ" sz="4000" dirty="0"/>
              <a:t>of </a:t>
            </a:r>
            <a:r>
              <a:rPr lang="en-GB" sz="4000" dirty="0"/>
              <a:t>young researchers (involvement of Ph.D. students and postdocs in project</a:t>
            </a:r>
            <a:r>
              <a:rPr lang="cs-CZ" sz="4000" dirty="0"/>
              <a:t>s</a:t>
            </a:r>
            <a:r>
              <a:rPr lang="en-GB" sz="4000" dirty="0"/>
              <a:t>)</a:t>
            </a:r>
            <a:r>
              <a:rPr lang="cs-CZ" sz="4000" dirty="0"/>
              <a:t> and </a:t>
            </a:r>
            <a:r>
              <a:rPr lang="cs-CZ" sz="4000" dirty="0" smtClean="0"/>
              <a:t> </a:t>
            </a:r>
            <a:r>
              <a:rPr lang="cs-CZ" sz="4000" dirty="0" err="1" smtClean="0"/>
              <a:t>their</a:t>
            </a:r>
            <a:r>
              <a:rPr lang="cs-CZ" sz="4000" dirty="0" smtClean="0"/>
              <a:t> </a:t>
            </a:r>
            <a:r>
              <a:rPr lang="cs-CZ" sz="4000" dirty="0"/>
              <a:t>mobility: </a:t>
            </a:r>
            <a:r>
              <a:rPr lang="cs-CZ" sz="4800" b="1" dirty="0" smtClean="0"/>
              <a:t>317</a:t>
            </a:r>
            <a:r>
              <a:rPr lang="cs-CZ" sz="4400" b="1" dirty="0" smtClean="0"/>
              <a:t> </a:t>
            </a:r>
            <a:r>
              <a:rPr lang="cs-CZ" sz="4400" b="1" dirty="0" err="1" smtClean="0"/>
              <a:t>Ph.D.s</a:t>
            </a:r>
            <a:r>
              <a:rPr lang="cs-CZ" sz="4400" b="1" dirty="0" smtClean="0"/>
              <a:t> + </a:t>
            </a:r>
            <a:r>
              <a:rPr lang="cs-CZ" sz="4800" b="1" dirty="0" smtClean="0"/>
              <a:t>222</a:t>
            </a:r>
            <a:r>
              <a:rPr lang="cs-CZ" sz="4400" b="1" dirty="0" smtClean="0"/>
              <a:t> </a:t>
            </a:r>
            <a:r>
              <a:rPr lang="cs-CZ" sz="4400" b="1" dirty="0" err="1" smtClean="0"/>
              <a:t>postdocs</a:t>
            </a:r>
            <a:endParaRPr lang="cs-CZ" sz="4400" dirty="0"/>
          </a:p>
          <a:p>
            <a:r>
              <a:rPr lang="cs-CZ" sz="4000" dirty="0"/>
              <a:t> I</a:t>
            </a:r>
            <a:r>
              <a:rPr lang="en-GB" sz="4000" dirty="0" err="1" smtClean="0"/>
              <a:t>nvolvement</a:t>
            </a:r>
            <a:r>
              <a:rPr lang="en-GB" sz="4000" dirty="0" smtClean="0"/>
              <a:t> </a:t>
            </a:r>
            <a:r>
              <a:rPr lang="en-GB" sz="4000" dirty="0"/>
              <a:t>of researchers who have returned after maternity leave</a:t>
            </a:r>
            <a:r>
              <a:rPr lang="cs-CZ" sz="4000" dirty="0"/>
              <a:t>:	</a:t>
            </a:r>
            <a:r>
              <a:rPr lang="cs-CZ" sz="4400" b="1" dirty="0" smtClean="0"/>
              <a:t>13</a:t>
            </a:r>
            <a:endParaRPr lang="cs-CZ" sz="4400" b="1" dirty="0"/>
          </a:p>
          <a:p>
            <a:r>
              <a:rPr lang="cs-CZ" sz="4000" dirty="0"/>
              <a:t> </a:t>
            </a:r>
            <a:r>
              <a:rPr lang="cs-CZ" sz="4000" dirty="0" err="1"/>
              <a:t>Number</a:t>
            </a:r>
            <a:r>
              <a:rPr lang="cs-CZ" sz="4000" dirty="0"/>
              <a:t> of </a:t>
            </a:r>
            <a:r>
              <a:rPr lang="cs-CZ" sz="4000" dirty="0" err="1"/>
              <a:t>international</a:t>
            </a:r>
            <a:r>
              <a:rPr lang="cs-CZ" sz="4000" dirty="0"/>
              <a:t> </a:t>
            </a:r>
            <a:r>
              <a:rPr lang="cs-CZ" sz="4000" dirty="0" err="1"/>
              <a:t>cooperations</a:t>
            </a:r>
            <a:r>
              <a:rPr lang="cs-CZ" sz="4000" dirty="0"/>
              <a:t>:		</a:t>
            </a:r>
            <a:r>
              <a:rPr lang="cs-CZ" sz="4800" b="1" dirty="0" smtClean="0"/>
              <a:t>57</a:t>
            </a:r>
            <a:r>
              <a:rPr lang="cs-CZ" sz="4000" dirty="0" smtClean="0"/>
              <a:t> (</a:t>
            </a:r>
            <a:r>
              <a:rPr lang="cs-CZ" sz="4000" dirty="0" err="1" smtClean="0"/>
              <a:t>research</a:t>
            </a:r>
            <a:r>
              <a:rPr lang="cs-CZ" sz="4000" dirty="0" smtClean="0"/>
              <a:t> </a:t>
            </a:r>
            <a:r>
              <a:rPr lang="cs-CZ" sz="4000" dirty="0" err="1" smtClean="0"/>
              <a:t>projects</a:t>
            </a:r>
            <a:r>
              <a:rPr lang="cs-CZ" sz="4000" dirty="0" smtClean="0"/>
              <a:t> and </a:t>
            </a:r>
            <a:r>
              <a:rPr lang="cs-CZ" sz="4000" dirty="0" err="1" smtClean="0"/>
              <a:t>initiatives</a:t>
            </a:r>
            <a:r>
              <a:rPr lang="cs-CZ" sz="4000" dirty="0" smtClean="0"/>
              <a:t>)</a:t>
            </a:r>
            <a:endParaRPr lang="cs-CZ" sz="4000" dirty="0"/>
          </a:p>
          <a:p>
            <a:pPr marL="0" indent="0">
              <a:buNone/>
            </a:pPr>
            <a:r>
              <a:rPr lang="cs-CZ" sz="4000" dirty="0"/>
              <a:t>	Of </a:t>
            </a:r>
            <a:r>
              <a:rPr lang="cs-CZ" sz="4000" dirty="0" err="1"/>
              <a:t>which</a:t>
            </a:r>
            <a:r>
              <a:rPr lang="cs-CZ" sz="4000" dirty="0"/>
              <a:t> </a:t>
            </a:r>
            <a:r>
              <a:rPr lang="cs-CZ" sz="4000" dirty="0" err="1"/>
              <a:t>number</a:t>
            </a:r>
            <a:r>
              <a:rPr lang="cs-CZ" sz="4000" dirty="0"/>
              <a:t> of </a:t>
            </a:r>
            <a:r>
              <a:rPr lang="cs-CZ" sz="4000" dirty="0" err="1"/>
              <a:t>supported</a:t>
            </a:r>
            <a:r>
              <a:rPr lang="cs-CZ" sz="4000" dirty="0"/>
              <a:t> </a:t>
            </a:r>
            <a:r>
              <a:rPr lang="cs-CZ" sz="4000" dirty="0" err="1" smtClean="0"/>
              <a:t>research</a:t>
            </a:r>
            <a:r>
              <a:rPr lang="cs-CZ" sz="4000" dirty="0" smtClean="0"/>
              <a:t> </a:t>
            </a:r>
            <a:r>
              <a:rPr lang="cs-CZ" sz="4000" dirty="0" err="1" smtClean="0"/>
              <a:t>projects</a:t>
            </a:r>
            <a:r>
              <a:rPr lang="cs-CZ" sz="4000" dirty="0"/>
              <a:t>: 	</a:t>
            </a:r>
            <a:r>
              <a:rPr lang="cs-CZ" sz="4400" b="1" dirty="0" smtClean="0"/>
              <a:t>23</a:t>
            </a:r>
            <a:endParaRPr lang="cs-CZ" sz="4400" b="1" dirty="0"/>
          </a:p>
          <a:p>
            <a:pPr marL="342900" indent="-342900"/>
            <a:r>
              <a:rPr lang="cs-CZ" sz="4000" dirty="0"/>
              <a:t>I</a:t>
            </a:r>
            <a:r>
              <a:rPr lang="en-GB" sz="4000" dirty="0" err="1"/>
              <a:t>nternationally</a:t>
            </a:r>
            <a:r>
              <a:rPr lang="en-GB" sz="4000" dirty="0"/>
              <a:t> refereed (</a:t>
            </a:r>
            <a:r>
              <a:rPr lang="en-GB" sz="4000" i="1" dirty="0"/>
              <a:t>joint scientific</a:t>
            </a:r>
            <a:r>
              <a:rPr lang="en-GB" sz="4000" dirty="0"/>
              <a:t>) publications</a:t>
            </a:r>
            <a:r>
              <a:rPr lang="cs-CZ" sz="4000" dirty="0"/>
              <a:t>: 	</a:t>
            </a:r>
            <a:r>
              <a:rPr lang="cs-CZ" sz="4800" b="1" dirty="0" smtClean="0"/>
              <a:t>232</a:t>
            </a:r>
          </a:p>
          <a:p>
            <a:pPr marL="342900" indent="-342900"/>
            <a:endParaRPr lang="cs-CZ" sz="3600" dirty="0"/>
          </a:p>
          <a:p>
            <a:pPr marL="0" indent="0">
              <a:buNone/>
            </a:pPr>
            <a:r>
              <a:rPr lang="cs-CZ" sz="4000" b="1" dirty="0" err="1">
                <a:solidFill>
                  <a:srgbClr val="C00000"/>
                </a:solidFill>
              </a:rPr>
              <a:t>Main</a:t>
            </a:r>
            <a:r>
              <a:rPr lang="cs-CZ" sz="4000" b="1" dirty="0">
                <a:solidFill>
                  <a:srgbClr val="C00000"/>
                </a:solidFill>
              </a:rPr>
              <a:t> </a:t>
            </a:r>
            <a:r>
              <a:rPr lang="cs-CZ" sz="4000" b="1" dirty="0" err="1" smtClean="0">
                <a:solidFill>
                  <a:srgbClr val="C00000"/>
                </a:solidFill>
              </a:rPr>
              <a:t>objective</a:t>
            </a:r>
            <a:r>
              <a:rPr lang="cs-CZ" sz="4000" b="1" dirty="0" smtClean="0">
                <a:solidFill>
                  <a:srgbClr val="C00000"/>
                </a:solidFill>
              </a:rPr>
              <a:t> </a:t>
            </a:r>
            <a:r>
              <a:rPr lang="cs-CZ" sz="4000" b="1" dirty="0">
                <a:solidFill>
                  <a:srgbClr val="C00000"/>
                </a:solidFill>
              </a:rPr>
              <a:t>of </a:t>
            </a:r>
            <a:r>
              <a:rPr lang="cs-CZ" sz="4000" b="1" dirty="0" err="1">
                <a:solidFill>
                  <a:srgbClr val="C00000"/>
                </a:solidFill>
              </a:rPr>
              <a:t>the</a:t>
            </a:r>
            <a:r>
              <a:rPr lang="cs-CZ" sz="4000" b="1" dirty="0">
                <a:solidFill>
                  <a:srgbClr val="C00000"/>
                </a:solidFill>
              </a:rPr>
              <a:t> </a:t>
            </a:r>
            <a:r>
              <a:rPr lang="cs-CZ" sz="4000" b="1" dirty="0" err="1">
                <a:solidFill>
                  <a:srgbClr val="C00000"/>
                </a:solidFill>
              </a:rPr>
              <a:t>programme</a:t>
            </a:r>
            <a:endParaRPr lang="cs-CZ" sz="4000" b="1" dirty="0">
              <a:solidFill>
                <a:srgbClr val="C00000"/>
              </a:solidFill>
            </a:endParaRPr>
          </a:p>
          <a:p>
            <a:pPr marL="342900" indent="-342900"/>
            <a:r>
              <a:rPr lang="cs-CZ" sz="4000" b="1" dirty="0" err="1" smtClean="0"/>
              <a:t>Increased</a:t>
            </a:r>
            <a:r>
              <a:rPr lang="cs-CZ" sz="4000" b="1" dirty="0" smtClean="0"/>
              <a:t> </a:t>
            </a:r>
            <a:r>
              <a:rPr lang="cs-CZ" sz="4000" b="1" dirty="0" err="1" smtClean="0"/>
              <a:t>research</a:t>
            </a:r>
            <a:r>
              <a:rPr lang="cs-CZ" sz="4000" b="1" dirty="0" smtClean="0"/>
              <a:t> </a:t>
            </a:r>
            <a:r>
              <a:rPr lang="cs-CZ" sz="4000" b="1" dirty="0" err="1" smtClean="0"/>
              <a:t>cooperation</a:t>
            </a:r>
            <a:r>
              <a:rPr lang="cs-CZ" sz="4000" b="1" dirty="0" smtClean="0"/>
              <a:t> </a:t>
            </a:r>
            <a:r>
              <a:rPr lang="cs-CZ" sz="4000" b="1" dirty="0" err="1" smtClean="0"/>
              <a:t>between</a:t>
            </a:r>
            <a:r>
              <a:rPr lang="cs-CZ" sz="4000" b="1" dirty="0" smtClean="0"/>
              <a:t> </a:t>
            </a:r>
            <a:r>
              <a:rPr lang="cs-CZ" sz="4000" b="1" dirty="0" err="1" smtClean="0"/>
              <a:t>Norway</a:t>
            </a:r>
            <a:r>
              <a:rPr lang="cs-CZ" sz="4000" b="1" dirty="0" smtClean="0"/>
              <a:t> and </a:t>
            </a:r>
            <a:r>
              <a:rPr lang="cs-CZ" sz="4000" b="1" dirty="0" err="1" smtClean="0"/>
              <a:t>the</a:t>
            </a:r>
            <a:r>
              <a:rPr lang="cs-CZ" sz="4000" b="1" dirty="0" smtClean="0"/>
              <a:t> </a:t>
            </a:r>
            <a:r>
              <a:rPr lang="cs-CZ" sz="4000" b="1" dirty="0" err="1" smtClean="0"/>
              <a:t>Beneficiary</a:t>
            </a:r>
            <a:r>
              <a:rPr lang="cs-CZ" sz="4000" b="1" dirty="0" smtClean="0"/>
              <a:t> </a:t>
            </a:r>
            <a:r>
              <a:rPr lang="cs-CZ" sz="4000" b="1" dirty="0" err="1" smtClean="0"/>
              <a:t>States</a:t>
            </a:r>
            <a:endParaRPr lang="cs-CZ" sz="4000" b="1" dirty="0"/>
          </a:p>
          <a:p>
            <a:pPr marL="0" indent="0">
              <a:buNone/>
            </a:pPr>
            <a:endParaRPr lang="cs-CZ" dirty="0" smtClean="0"/>
          </a:p>
          <a:p>
            <a:endParaRPr lang="en-GB" sz="24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51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685801" y="1097394"/>
            <a:ext cx="12851892" cy="1077218"/>
          </a:xfrm>
        </p:spPr>
        <p:txBody>
          <a:bodyPr/>
          <a:lstStyle/>
          <a:p>
            <a:r>
              <a:rPr lang="cs-CZ" dirty="0" err="1" smtClean="0">
                <a:solidFill>
                  <a:schemeClr val="bg2"/>
                </a:solidFill>
              </a:rPr>
              <a:t>Fund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for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bilateral</a:t>
            </a:r>
            <a:r>
              <a:rPr lang="cs-CZ" dirty="0" smtClean="0">
                <a:solidFill>
                  <a:schemeClr val="bg2"/>
                </a:solidFill>
              </a:rPr>
              <a:t> relations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685800" y="2464014"/>
            <a:ext cx="13663246" cy="9978998"/>
          </a:xfrm>
        </p:spPr>
        <p:txBody>
          <a:bodyPr>
            <a:normAutofit/>
          </a:bodyPr>
          <a:lstStyle/>
          <a:p>
            <a:r>
              <a:rPr lang="cs-CZ" sz="3600" dirty="0" smtClean="0"/>
              <a:t>35 non-</a:t>
            </a:r>
            <a:r>
              <a:rPr lang="cs-CZ" sz="3600" dirty="0" err="1" smtClean="0"/>
              <a:t>research</a:t>
            </a:r>
            <a:r>
              <a:rPr lang="cs-CZ" sz="3600" dirty="0" smtClean="0"/>
              <a:t> </a:t>
            </a:r>
            <a:r>
              <a:rPr lang="cs-CZ" sz="3600" dirty="0" err="1" smtClean="0"/>
              <a:t>initiatives</a:t>
            </a:r>
            <a:r>
              <a:rPr lang="cs-CZ" sz="3600" dirty="0" smtClean="0"/>
              <a:t> </a:t>
            </a:r>
            <a:r>
              <a:rPr lang="cs-CZ" sz="3600" dirty="0" err="1" smtClean="0"/>
              <a:t>supported</a:t>
            </a:r>
            <a:r>
              <a:rPr lang="cs-CZ" sz="3600" dirty="0" smtClean="0"/>
              <a:t> </a:t>
            </a:r>
            <a:r>
              <a:rPr lang="cs-CZ" sz="3600" dirty="0" err="1" smtClean="0"/>
              <a:t>from</a:t>
            </a:r>
            <a:r>
              <a:rPr lang="cs-CZ" sz="3600" dirty="0" smtClean="0"/>
              <a:t> </a:t>
            </a:r>
            <a:r>
              <a:rPr lang="cs-CZ" sz="3600" dirty="0" err="1" smtClean="0"/>
              <a:t>the</a:t>
            </a:r>
            <a:r>
              <a:rPr lang="cs-CZ" sz="3600" dirty="0" smtClean="0"/>
              <a:t> </a:t>
            </a:r>
            <a:r>
              <a:rPr lang="cs-CZ" sz="3600" dirty="0" err="1" smtClean="0"/>
              <a:t>Fund</a:t>
            </a:r>
            <a:endParaRPr lang="cs-CZ" sz="3600" dirty="0" smtClean="0"/>
          </a:p>
          <a:p>
            <a:r>
              <a:rPr lang="cs-CZ" sz="3600" dirty="0" err="1" smtClean="0"/>
              <a:t>Total</a:t>
            </a:r>
            <a:r>
              <a:rPr lang="cs-CZ" sz="3600" dirty="0" smtClean="0"/>
              <a:t> </a:t>
            </a:r>
            <a:r>
              <a:rPr lang="cs-CZ" sz="3600" dirty="0" err="1" smtClean="0"/>
              <a:t>allocation</a:t>
            </a:r>
            <a:r>
              <a:rPr lang="cs-CZ" sz="3600" dirty="0" smtClean="0"/>
              <a:t> „</a:t>
            </a:r>
            <a:r>
              <a:rPr lang="cs-CZ" sz="3600" i="1" dirty="0" err="1" smtClean="0"/>
              <a:t>Measure</a:t>
            </a:r>
            <a:r>
              <a:rPr lang="cs-CZ" sz="3600" i="1" dirty="0" smtClean="0"/>
              <a:t> B</a:t>
            </a:r>
            <a:r>
              <a:rPr lang="cs-CZ" sz="3600" dirty="0" smtClean="0"/>
              <a:t>“ € 678,981 (</a:t>
            </a:r>
            <a:r>
              <a:rPr lang="cs-CZ" sz="3600" dirty="0" err="1" smtClean="0"/>
              <a:t>used</a:t>
            </a:r>
            <a:r>
              <a:rPr lang="cs-CZ" sz="3600" dirty="0" smtClean="0"/>
              <a:t> 77,80%)</a:t>
            </a:r>
          </a:p>
          <a:p>
            <a:endParaRPr lang="cs-CZ" sz="1500" dirty="0" smtClean="0"/>
          </a:p>
          <a:p>
            <a:r>
              <a:rPr lang="cs-CZ" sz="3600" u="sng" dirty="0" err="1" smtClean="0"/>
              <a:t>Activities</a:t>
            </a:r>
            <a:r>
              <a:rPr lang="cs-CZ" sz="3600" u="sng" dirty="0" smtClean="0"/>
              <a:t> </a:t>
            </a:r>
            <a:r>
              <a:rPr lang="cs-CZ" sz="3600" u="sng" dirty="0" err="1" smtClean="0"/>
              <a:t>enhancing</a:t>
            </a:r>
            <a:r>
              <a:rPr lang="cs-CZ" sz="3600" u="sng" dirty="0" smtClean="0"/>
              <a:t> </a:t>
            </a:r>
            <a:r>
              <a:rPr lang="cs-CZ" sz="3600" u="sng" dirty="0" err="1" smtClean="0"/>
              <a:t>bilateral</a:t>
            </a:r>
            <a:r>
              <a:rPr lang="cs-CZ" sz="3600" u="sng" dirty="0" smtClean="0"/>
              <a:t> </a:t>
            </a:r>
            <a:r>
              <a:rPr lang="cs-CZ" sz="3600" u="sng" dirty="0" err="1" smtClean="0"/>
              <a:t>cooperation</a:t>
            </a:r>
            <a:r>
              <a:rPr lang="cs-CZ" sz="3600" u="sng" dirty="0" smtClean="0"/>
              <a:t> in </a:t>
            </a:r>
            <a:r>
              <a:rPr lang="cs-CZ" sz="3600" u="sng" dirty="0" err="1" smtClean="0"/>
              <a:t>research</a:t>
            </a:r>
            <a:r>
              <a:rPr lang="cs-CZ" sz="3600" u="sng" dirty="0" smtClean="0"/>
              <a:t>:</a:t>
            </a:r>
          </a:p>
          <a:p>
            <a:pPr marL="0" indent="0">
              <a:buNone/>
            </a:pPr>
            <a:r>
              <a:rPr lang="cs-CZ" sz="3600" dirty="0" smtClean="0"/>
              <a:t>	</a:t>
            </a:r>
            <a:r>
              <a:rPr lang="cs-CZ" sz="3600" dirty="0" err="1" smtClean="0"/>
              <a:t>Knowledge</a:t>
            </a:r>
            <a:r>
              <a:rPr lang="cs-CZ" sz="3600" dirty="0" smtClean="0"/>
              <a:t> </a:t>
            </a:r>
            <a:r>
              <a:rPr lang="cs-CZ" sz="3600" dirty="0" err="1" smtClean="0"/>
              <a:t>exchange</a:t>
            </a:r>
            <a:r>
              <a:rPr lang="cs-CZ" sz="3600" dirty="0"/>
              <a:t>, </a:t>
            </a:r>
            <a:r>
              <a:rPr lang="cs-CZ" sz="3600" dirty="0" smtClean="0"/>
              <a:t>joint </a:t>
            </a:r>
            <a:r>
              <a:rPr lang="cs-CZ" sz="3600" dirty="0" err="1"/>
              <a:t>project</a:t>
            </a:r>
            <a:r>
              <a:rPr lang="cs-CZ" sz="3600" dirty="0"/>
              <a:t> </a:t>
            </a:r>
            <a:r>
              <a:rPr lang="cs-CZ" sz="3600" dirty="0" err="1" smtClean="0"/>
              <a:t>proposals</a:t>
            </a:r>
            <a:r>
              <a:rPr lang="cs-CZ" sz="3600" dirty="0" smtClean="0"/>
              <a:t>, </a:t>
            </a:r>
            <a:r>
              <a:rPr lang="cs-CZ" sz="3600" dirty="0" err="1" smtClean="0"/>
              <a:t>events</a:t>
            </a:r>
            <a:endParaRPr lang="cs-CZ" sz="3600" dirty="0" smtClean="0"/>
          </a:p>
          <a:p>
            <a:endParaRPr lang="cs-CZ" sz="3600" dirty="0"/>
          </a:p>
          <a:p>
            <a:pPr marL="0" indent="0">
              <a:buNone/>
            </a:pPr>
            <a:r>
              <a:rPr lang="cs-CZ" sz="3600" dirty="0" err="1" smtClean="0"/>
              <a:t>The</a:t>
            </a:r>
            <a:r>
              <a:rPr lang="cs-CZ" sz="3600" dirty="0" smtClean="0"/>
              <a:t> most </a:t>
            </a:r>
            <a:r>
              <a:rPr lang="cs-CZ" sz="3600" dirty="0" err="1" smtClean="0"/>
              <a:t>often</a:t>
            </a:r>
            <a:r>
              <a:rPr lang="cs-CZ" sz="3600" dirty="0" smtClean="0"/>
              <a:t> </a:t>
            </a:r>
            <a:r>
              <a:rPr lang="cs-CZ" sz="3600" dirty="0" err="1" smtClean="0"/>
              <a:t>occured</a:t>
            </a:r>
            <a:r>
              <a:rPr lang="cs-CZ" sz="3600" dirty="0" smtClean="0"/>
              <a:t> </a:t>
            </a:r>
            <a:r>
              <a:rPr lang="cs-CZ" sz="3600" dirty="0"/>
              <a:t>C</a:t>
            </a:r>
            <a:r>
              <a:rPr lang="cs-CZ" sz="3600" dirty="0" smtClean="0"/>
              <a:t>zech </a:t>
            </a:r>
            <a:r>
              <a:rPr lang="cs-CZ" sz="3600" dirty="0" err="1" smtClean="0"/>
              <a:t>promoters</a:t>
            </a:r>
            <a:endParaRPr lang="cs-CZ" sz="3600" dirty="0" smtClean="0"/>
          </a:p>
          <a:p>
            <a:pPr lvl="1"/>
            <a:r>
              <a:rPr lang="cs-CZ" sz="3600" b="1" i="1" dirty="0" smtClean="0"/>
              <a:t>Masaryk University</a:t>
            </a:r>
            <a:r>
              <a:rPr lang="cs-CZ" sz="3600" dirty="0" smtClean="0"/>
              <a:t>, Brno – 9 </a:t>
            </a:r>
            <a:r>
              <a:rPr lang="cs-CZ" sz="3600" dirty="0" err="1" smtClean="0"/>
              <a:t>times</a:t>
            </a:r>
            <a:endParaRPr lang="cs-CZ" sz="3600" dirty="0" smtClean="0"/>
          </a:p>
          <a:p>
            <a:pPr lvl="1"/>
            <a:r>
              <a:rPr lang="cs-CZ" sz="3600" b="1" i="1" dirty="0" smtClean="0"/>
              <a:t>Brno University of Technology</a:t>
            </a:r>
            <a:r>
              <a:rPr lang="cs-CZ" sz="3600" dirty="0" smtClean="0"/>
              <a:t>, Brno – 3 </a:t>
            </a:r>
            <a:r>
              <a:rPr lang="cs-CZ" sz="3600" dirty="0" err="1" smtClean="0"/>
              <a:t>times</a:t>
            </a:r>
            <a:endParaRPr lang="cs-CZ" sz="3600" dirty="0" smtClean="0"/>
          </a:p>
          <a:p>
            <a:pPr marL="0" indent="0">
              <a:buNone/>
            </a:pPr>
            <a:endParaRPr lang="cs-CZ" sz="1500" dirty="0" smtClean="0"/>
          </a:p>
          <a:p>
            <a:pPr marL="0" indent="0">
              <a:buNone/>
            </a:pPr>
            <a:r>
              <a:rPr lang="cs-CZ" sz="3600" dirty="0" err="1" smtClean="0"/>
              <a:t>The</a:t>
            </a:r>
            <a:r>
              <a:rPr lang="cs-CZ" sz="3600" dirty="0" smtClean="0"/>
              <a:t> most </a:t>
            </a:r>
            <a:r>
              <a:rPr lang="cs-CZ" sz="3600" dirty="0" err="1" smtClean="0"/>
              <a:t>often</a:t>
            </a:r>
            <a:r>
              <a:rPr lang="cs-CZ" sz="3600" dirty="0" smtClean="0"/>
              <a:t> </a:t>
            </a:r>
            <a:r>
              <a:rPr lang="cs-CZ" sz="3600" dirty="0" err="1" smtClean="0"/>
              <a:t>occured</a:t>
            </a:r>
            <a:r>
              <a:rPr lang="cs-CZ" sz="3600" dirty="0" smtClean="0"/>
              <a:t> </a:t>
            </a:r>
            <a:r>
              <a:rPr lang="cs-CZ" sz="3600" dirty="0" err="1" smtClean="0"/>
              <a:t>Norwegian</a:t>
            </a:r>
            <a:r>
              <a:rPr lang="cs-CZ" sz="3600" dirty="0" smtClean="0"/>
              <a:t> </a:t>
            </a:r>
            <a:r>
              <a:rPr lang="cs-CZ" sz="3600" dirty="0" err="1" smtClean="0"/>
              <a:t>partners</a:t>
            </a:r>
            <a:endParaRPr lang="cs-CZ" sz="3600" dirty="0"/>
          </a:p>
          <a:p>
            <a:pPr lvl="1"/>
            <a:r>
              <a:rPr lang="cs-CZ" sz="3600" b="1" i="1" dirty="0" smtClean="0"/>
              <a:t>University </a:t>
            </a:r>
            <a:r>
              <a:rPr lang="cs-CZ" sz="3600" b="1" i="1" dirty="0" err="1" smtClean="0"/>
              <a:t>of</a:t>
            </a:r>
            <a:r>
              <a:rPr lang="cs-CZ" sz="3600" b="1" i="1" dirty="0" smtClean="0"/>
              <a:t> Oslo </a:t>
            </a:r>
            <a:r>
              <a:rPr lang="cs-CZ" sz="3600" dirty="0" smtClean="0"/>
              <a:t>– 6 </a:t>
            </a:r>
            <a:r>
              <a:rPr lang="cs-CZ" sz="3600" dirty="0" err="1" smtClean="0"/>
              <a:t>times</a:t>
            </a:r>
            <a:endParaRPr lang="cs-CZ" sz="3600" dirty="0" smtClean="0"/>
          </a:p>
          <a:p>
            <a:pPr lvl="1"/>
            <a:r>
              <a:rPr lang="cs-CZ" sz="3600" b="1" i="1" dirty="0" err="1" smtClean="0"/>
              <a:t>The</a:t>
            </a:r>
            <a:r>
              <a:rPr lang="cs-CZ" sz="3600" b="1" i="1" dirty="0" smtClean="0"/>
              <a:t> </a:t>
            </a:r>
            <a:r>
              <a:rPr lang="cs-CZ" sz="3600" b="1" i="1" dirty="0" err="1" smtClean="0"/>
              <a:t>Arctic</a:t>
            </a:r>
            <a:r>
              <a:rPr lang="cs-CZ" sz="3600" b="1" i="1" dirty="0" smtClean="0"/>
              <a:t> University </a:t>
            </a:r>
            <a:r>
              <a:rPr lang="cs-CZ" sz="3600" b="1" i="1" dirty="0" err="1" smtClean="0"/>
              <a:t>of</a:t>
            </a:r>
            <a:r>
              <a:rPr lang="cs-CZ" sz="3600" b="1" i="1" dirty="0" smtClean="0"/>
              <a:t> </a:t>
            </a:r>
            <a:r>
              <a:rPr lang="cs-CZ" sz="3600" b="1" i="1" dirty="0" err="1" smtClean="0"/>
              <a:t>Norway</a:t>
            </a:r>
            <a:r>
              <a:rPr lang="cs-CZ" sz="3600" dirty="0" smtClean="0"/>
              <a:t>, </a:t>
            </a:r>
            <a:r>
              <a:rPr lang="cs-CZ" sz="3600" dirty="0" err="1" smtClean="0"/>
              <a:t>Troms</a:t>
            </a:r>
            <a:r>
              <a:rPr lang="cs-CZ" sz="3600" dirty="0" err="1"/>
              <a:t>ø</a:t>
            </a:r>
            <a:r>
              <a:rPr lang="cs-CZ" sz="3600" dirty="0"/>
              <a:t> </a:t>
            </a:r>
            <a:r>
              <a:rPr lang="cs-CZ" sz="3600" dirty="0" smtClean="0"/>
              <a:t>– 4 </a:t>
            </a:r>
            <a:r>
              <a:rPr lang="cs-CZ" sz="3600" dirty="0" err="1" smtClean="0"/>
              <a:t>times</a:t>
            </a:r>
            <a:r>
              <a:rPr lang="cs-CZ" sz="3200" dirty="0" smtClean="0"/>
              <a:t>	</a:t>
            </a:r>
            <a:endParaRPr lang="en-GB" sz="3200" dirty="0"/>
          </a:p>
        </p:txBody>
      </p:sp>
      <p:pic>
        <p:nvPicPr>
          <p:cNvPr id="10" name="Zástupný symbol pro obrázek 9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4" r="26444"/>
          <a:stretch>
            <a:fillRect/>
          </a:stretch>
        </p:blipFill>
        <p:spPr/>
      </p:pic>
      <p:sp>
        <p:nvSpPr>
          <p:cNvPr id="11" name="TextovéPole 10"/>
          <p:cNvSpPr txBox="1"/>
          <p:nvPr/>
        </p:nvSpPr>
        <p:spPr>
          <a:xfrm flipH="1">
            <a:off x="14689837" y="12949083"/>
            <a:ext cx="6443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7F16014 PROMOB (foto: M. Slámová)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6977" y="233969"/>
            <a:ext cx="863425" cy="86342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2087" y="183557"/>
            <a:ext cx="2870880" cy="91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3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8120" y="626726"/>
            <a:ext cx="22713551" cy="1015663"/>
          </a:xfrm>
        </p:spPr>
        <p:txBody>
          <a:bodyPr/>
          <a:lstStyle/>
          <a:p>
            <a:r>
              <a:rPr lang="en-US" sz="6600" dirty="0" smtClean="0"/>
              <a:t>Fund for bilateral relations - statistics</a:t>
            </a:r>
            <a:endParaRPr lang="en-US" sz="6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2967" y="1642389"/>
            <a:ext cx="23251433" cy="11777776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endParaRPr lang="cs-CZ" sz="3200" b="1" i="1" dirty="0" smtClean="0"/>
          </a:p>
          <a:p>
            <a:pPr marL="0" indent="0">
              <a:buNone/>
            </a:pPr>
            <a:r>
              <a:rPr lang="en-US" sz="4000" b="1" i="1" dirty="0" smtClean="0"/>
              <a:t>Major type of initiatives</a:t>
            </a:r>
          </a:p>
          <a:p>
            <a:pPr marL="0" indent="0">
              <a:buNone/>
            </a:pPr>
            <a:r>
              <a:rPr lang="en-US" sz="3200" dirty="0" smtClean="0"/>
              <a:t>	Study and work trips – 90 times</a:t>
            </a:r>
          </a:p>
          <a:p>
            <a:pPr marL="0" indent="0">
              <a:buNone/>
            </a:pPr>
            <a:r>
              <a:rPr lang="en-US" sz="3200" dirty="0" smtClean="0"/>
              <a:t>	Events – 53 times</a:t>
            </a:r>
          </a:p>
          <a:p>
            <a:pPr marL="0" indent="0">
              <a:buNone/>
            </a:pPr>
            <a:r>
              <a:rPr lang="en-US" sz="3200" dirty="0" smtClean="0"/>
              <a:t>	Publicity – 27 times</a:t>
            </a:r>
          </a:p>
          <a:p>
            <a:pPr marL="0" indent="0">
              <a:buNone/>
            </a:pPr>
            <a:r>
              <a:rPr lang="en-US" sz="3200" dirty="0" smtClean="0"/>
              <a:t>	Joint project proposal for Horizon 2020 – 5 times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4000" b="1" i="1" dirty="0" smtClean="0"/>
              <a:t>Target groups actually supported</a:t>
            </a:r>
            <a:r>
              <a:rPr lang="en-US" sz="3600" dirty="0" smtClean="0"/>
              <a:t>	</a:t>
            </a:r>
            <a:r>
              <a:rPr lang="cs-CZ" sz="3200" dirty="0" smtClean="0"/>
              <a:t>  </a:t>
            </a:r>
          </a:p>
          <a:p>
            <a:pPr marL="0" indent="0">
              <a:buNone/>
            </a:pPr>
            <a:r>
              <a:rPr lang="en-US" sz="3200" dirty="0" smtClean="0"/>
              <a:t>462 male </a:t>
            </a:r>
            <a:r>
              <a:rPr lang="cs-CZ" sz="3200" dirty="0" smtClean="0"/>
              <a:t>/</a:t>
            </a:r>
            <a:r>
              <a:rPr lang="en-US" sz="3200" dirty="0" smtClean="0"/>
              <a:t> 455 female</a:t>
            </a:r>
          </a:p>
          <a:p>
            <a:pPr marL="0" indent="0">
              <a:buNone/>
            </a:pPr>
            <a:r>
              <a:rPr lang="en-US" sz="3200" dirty="0" smtClean="0"/>
              <a:t>	Senior researches – 214 persons</a:t>
            </a:r>
          </a:p>
          <a:p>
            <a:pPr marL="0" indent="0">
              <a:buNone/>
            </a:pPr>
            <a:r>
              <a:rPr lang="en-US" sz="3200" dirty="0" smtClean="0"/>
              <a:t>	Ph.D. students – 205 persons</a:t>
            </a:r>
          </a:p>
          <a:p>
            <a:pPr marL="0" indent="0">
              <a:buNone/>
            </a:pPr>
            <a:r>
              <a:rPr lang="en-US" sz="3200" dirty="0" smtClean="0"/>
              <a:t>	Postdocs – 132 persons</a:t>
            </a:r>
          </a:p>
          <a:p>
            <a:pPr marL="0" indent="0">
              <a:buNone/>
            </a:pPr>
            <a:r>
              <a:rPr lang="en-US" sz="3200" dirty="0" smtClean="0"/>
              <a:t>	Returned after parental – 13 female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i="1" dirty="0"/>
              <a:t>	</a:t>
            </a:r>
            <a:r>
              <a:rPr lang="en-US" sz="4000" b="1" i="1" dirty="0" smtClean="0"/>
              <a:t>Major fields of bilateral cooperation</a:t>
            </a:r>
            <a:endParaRPr lang="en-US" sz="3600" b="1" i="1" dirty="0" smtClean="0"/>
          </a:p>
          <a:p>
            <a:pPr marL="0" indent="0">
              <a:buNone/>
            </a:pPr>
            <a:r>
              <a:rPr lang="en-US" sz="3600" dirty="0" smtClean="0"/>
              <a:t>	</a:t>
            </a:r>
            <a:r>
              <a:rPr lang="cs-CZ" sz="3600" dirty="0" smtClean="0"/>
              <a:t>	</a:t>
            </a:r>
            <a:r>
              <a:rPr lang="en-US" sz="3600" dirty="0" smtClean="0"/>
              <a:t>Medicine – 4 times</a:t>
            </a:r>
          </a:p>
          <a:p>
            <a:pPr marL="0" indent="0">
              <a:buNone/>
            </a:pPr>
            <a:r>
              <a:rPr lang="en-US" sz="3600" dirty="0" smtClean="0"/>
              <a:t>	</a:t>
            </a:r>
            <a:r>
              <a:rPr lang="cs-CZ" sz="3600" dirty="0" smtClean="0"/>
              <a:t>	</a:t>
            </a:r>
            <a:r>
              <a:rPr lang="en-US" sz="3600" dirty="0" smtClean="0"/>
              <a:t>The environment – 3 times</a:t>
            </a:r>
          </a:p>
          <a:p>
            <a:pPr marL="0" indent="0">
              <a:buNone/>
            </a:pPr>
            <a:r>
              <a:rPr lang="en-US" sz="3600" dirty="0" smtClean="0"/>
              <a:t>	</a:t>
            </a:r>
            <a:r>
              <a:rPr lang="cs-CZ" sz="3600" dirty="0" smtClean="0"/>
              <a:t>	</a:t>
            </a:r>
            <a:r>
              <a:rPr lang="en-US" sz="3600" dirty="0" smtClean="0"/>
              <a:t>Chemistry – 3 times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4406" y="6275438"/>
            <a:ext cx="9119994" cy="675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6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bg2"/>
                </a:solidFill>
              </a:rPr>
              <a:t>Experience</a:t>
            </a:r>
            <a:r>
              <a:rPr lang="cs-CZ" dirty="0" smtClean="0">
                <a:solidFill>
                  <a:schemeClr val="bg2"/>
                </a:solidFill>
              </a:rPr>
              <a:t> and </a:t>
            </a:r>
            <a:r>
              <a:rPr lang="cs-CZ" dirty="0" err="1" smtClean="0">
                <a:solidFill>
                  <a:schemeClr val="bg2"/>
                </a:solidFill>
              </a:rPr>
              <a:t>lessons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learnt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at</a:t>
            </a:r>
            <a:r>
              <a:rPr lang="cs-CZ" dirty="0" smtClean="0">
                <a:solidFill>
                  <a:schemeClr val="bg2"/>
                </a:solidFill>
              </a:rPr>
              <a:t> glance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>
          <a:xfrm>
            <a:off x="1259560" y="2338754"/>
            <a:ext cx="21861704" cy="1210588"/>
          </a:xfrm>
        </p:spPr>
        <p:txBody>
          <a:bodyPr/>
          <a:lstStyle/>
          <a:p>
            <a:r>
              <a:rPr lang="cs-CZ" sz="3200" dirty="0" err="1" smtClean="0">
                <a:solidFill>
                  <a:srgbClr val="C00000"/>
                </a:solidFill>
              </a:rPr>
              <a:t>Programme</a:t>
            </a:r>
            <a:r>
              <a:rPr lang="cs-CZ" sz="3200" dirty="0" smtClean="0">
                <a:solidFill>
                  <a:srgbClr val="C00000"/>
                </a:solidFill>
              </a:rPr>
              <a:t> </a:t>
            </a:r>
            <a:r>
              <a:rPr lang="cs-CZ" sz="3200" dirty="0" err="1" smtClean="0">
                <a:solidFill>
                  <a:srgbClr val="C00000"/>
                </a:solidFill>
              </a:rPr>
              <a:t>implementation</a:t>
            </a:r>
            <a:r>
              <a:rPr lang="cs-CZ" sz="3200" dirty="0" smtClean="0">
                <a:solidFill>
                  <a:srgbClr val="C00000"/>
                </a:solidFill>
              </a:rPr>
              <a:t> 2013-2017</a:t>
            </a:r>
            <a:endParaRPr lang="cs-CZ" sz="3200" dirty="0">
              <a:solidFill>
                <a:srgbClr val="C00000"/>
              </a:solidFill>
            </a:endParaRPr>
          </a:p>
          <a:p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259560" y="3091543"/>
            <a:ext cx="22831363" cy="14691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5400" b="1" u="sng" dirty="0" err="1" smtClean="0"/>
              <a:t>Aspects</a:t>
            </a:r>
            <a:r>
              <a:rPr lang="cs-CZ" sz="5400" b="1" u="sng" dirty="0" smtClean="0"/>
              <a:t>/</a:t>
            </a:r>
            <a:r>
              <a:rPr lang="cs-CZ" sz="5400" b="1" u="sng" dirty="0" err="1" smtClean="0"/>
              <a:t>factors</a:t>
            </a:r>
            <a:r>
              <a:rPr lang="cs-CZ" sz="5400" b="1" u="sng" dirty="0" smtClean="0"/>
              <a:t> </a:t>
            </a:r>
            <a:r>
              <a:rPr lang="cs-CZ" sz="5400" b="1" u="sng" dirty="0" err="1" smtClean="0"/>
              <a:t>influancing</a:t>
            </a:r>
            <a:r>
              <a:rPr lang="cs-CZ" sz="5400" b="1" u="sng" dirty="0" smtClean="0"/>
              <a:t> </a:t>
            </a:r>
            <a:r>
              <a:rPr lang="cs-CZ" sz="5400" b="1" u="sng" dirty="0" err="1" smtClean="0"/>
              <a:t>the</a:t>
            </a:r>
            <a:r>
              <a:rPr lang="cs-CZ" sz="5400" b="1" u="sng" dirty="0" smtClean="0"/>
              <a:t> </a:t>
            </a:r>
            <a:r>
              <a:rPr lang="cs-CZ" sz="5400" b="1" u="sng" dirty="0" err="1" smtClean="0"/>
              <a:t>programme</a:t>
            </a:r>
            <a:r>
              <a:rPr lang="cs-CZ" sz="5400" b="1" u="sng" dirty="0" smtClean="0"/>
              <a:t> </a:t>
            </a:r>
            <a:r>
              <a:rPr lang="cs-CZ" sz="5400" b="1" u="sng" dirty="0" err="1" smtClean="0"/>
              <a:t>implementation</a:t>
            </a:r>
            <a:endParaRPr lang="cs-CZ" sz="5400" b="1" u="sng" dirty="0" smtClean="0"/>
          </a:p>
          <a:p>
            <a:pPr>
              <a:lnSpc>
                <a:spcPct val="150000"/>
              </a:lnSpc>
            </a:pPr>
            <a:r>
              <a:rPr lang="cs-CZ" sz="4800" b="1" dirty="0" err="1" smtClean="0"/>
              <a:t>Communication</a:t>
            </a:r>
            <a:r>
              <a:rPr lang="cs-CZ" sz="4800" dirty="0"/>
              <a:t> </a:t>
            </a:r>
            <a:r>
              <a:rPr lang="cs-CZ" sz="4800" i="1" dirty="0"/>
              <a:t>(</a:t>
            </a:r>
            <a:r>
              <a:rPr lang="cs-CZ" sz="4800" i="1" dirty="0" err="1" smtClean="0"/>
              <a:t>distant</a:t>
            </a:r>
            <a:r>
              <a:rPr lang="cs-CZ" sz="4800" i="1" dirty="0" smtClean="0"/>
              <a:t>, in </a:t>
            </a:r>
            <a:r>
              <a:rPr lang="cs-CZ" sz="4800" i="1" dirty="0" err="1" smtClean="0"/>
              <a:t>third</a:t>
            </a:r>
            <a:r>
              <a:rPr lang="cs-CZ" sz="4800" i="1" dirty="0" smtClean="0"/>
              <a:t> </a:t>
            </a:r>
            <a:r>
              <a:rPr lang="cs-CZ" sz="4800" i="1" dirty="0" err="1" smtClean="0"/>
              <a:t>language</a:t>
            </a:r>
            <a:r>
              <a:rPr lang="cs-CZ" sz="4800" i="1" dirty="0" smtClean="0"/>
              <a:t> and publicity/</a:t>
            </a:r>
            <a:r>
              <a:rPr lang="cs-CZ" sz="4800" i="1" dirty="0" err="1" smtClean="0"/>
              <a:t>results</a:t>
            </a:r>
            <a:r>
              <a:rPr lang="cs-CZ" sz="4800" i="1" dirty="0" smtClean="0"/>
              <a:t> </a:t>
            </a:r>
            <a:r>
              <a:rPr lang="cs-CZ" sz="4800" i="1" dirty="0" err="1" smtClean="0"/>
              <a:t>dissemination</a:t>
            </a:r>
            <a:r>
              <a:rPr lang="cs-CZ" sz="4800" i="1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cs-CZ" sz="4800" b="1" dirty="0" err="1" smtClean="0"/>
              <a:t>Moral</a:t>
            </a:r>
            <a:r>
              <a:rPr lang="cs-CZ" sz="4800" b="1" dirty="0" smtClean="0"/>
              <a:t> and </a:t>
            </a:r>
            <a:r>
              <a:rPr lang="cs-CZ" sz="4800" b="1" dirty="0" err="1" smtClean="0"/>
              <a:t>ethical</a:t>
            </a:r>
            <a:r>
              <a:rPr lang="cs-CZ" sz="4800" b="1" dirty="0" smtClean="0"/>
              <a:t> </a:t>
            </a:r>
            <a:r>
              <a:rPr lang="cs-CZ" sz="4800" b="1" dirty="0" err="1" smtClean="0"/>
              <a:t>issues</a:t>
            </a:r>
            <a:r>
              <a:rPr lang="cs-CZ" sz="4800" b="1" dirty="0" smtClean="0"/>
              <a:t> </a:t>
            </a:r>
            <a:r>
              <a:rPr lang="cs-CZ" sz="4800" i="1" dirty="0" smtClean="0"/>
              <a:t>(</a:t>
            </a:r>
            <a:r>
              <a:rPr lang="cs-CZ" sz="4800" i="1" dirty="0" err="1" smtClean="0"/>
              <a:t>attitudes</a:t>
            </a:r>
            <a:r>
              <a:rPr lang="cs-CZ" sz="4800" i="1" dirty="0" smtClean="0"/>
              <a:t>, trust, </a:t>
            </a:r>
            <a:r>
              <a:rPr lang="cs-CZ" sz="4800" i="1" dirty="0" err="1" smtClean="0"/>
              <a:t>deals</a:t>
            </a:r>
            <a:r>
              <a:rPr lang="cs-CZ" sz="4800" i="1" dirty="0" smtClean="0"/>
              <a:t>, </a:t>
            </a:r>
            <a:r>
              <a:rPr lang="cs-CZ" sz="4800" i="1" dirty="0" err="1" smtClean="0"/>
              <a:t>values</a:t>
            </a:r>
            <a:r>
              <a:rPr lang="cs-CZ" sz="4800" i="1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cs-CZ" sz="4800" b="1" dirty="0" err="1" smtClean="0"/>
              <a:t>Legal</a:t>
            </a:r>
            <a:r>
              <a:rPr lang="cs-CZ" sz="4800" b="1" dirty="0" smtClean="0"/>
              <a:t> </a:t>
            </a:r>
            <a:r>
              <a:rPr lang="cs-CZ" sz="4800" b="1" dirty="0" err="1" smtClean="0"/>
              <a:t>issues</a:t>
            </a:r>
            <a:r>
              <a:rPr lang="cs-CZ" sz="4800" b="1" dirty="0" smtClean="0"/>
              <a:t> </a:t>
            </a:r>
            <a:r>
              <a:rPr lang="cs-CZ" sz="4800" i="1" dirty="0" smtClean="0"/>
              <a:t>(</a:t>
            </a:r>
            <a:r>
              <a:rPr lang="cs-CZ" sz="4800" i="1" dirty="0" err="1" smtClean="0"/>
              <a:t>project</a:t>
            </a:r>
            <a:r>
              <a:rPr lang="cs-CZ" sz="4800" i="1" dirty="0" smtClean="0"/>
              <a:t> </a:t>
            </a:r>
            <a:r>
              <a:rPr lang="cs-CZ" sz="4800" i="1" dirty="0" err="1" smtClean="0"/>
              <a:t>contracts</a:t>
            </a:r>
            <a:r>
              <a:rPr lang="cs-CZ" sz="4800" i="1" dirty="0" smtClean="0"/>
              <a:t>, </a:t>
            </a:r>
            <a:r>
              <a:rPr lang="cs-CZ" sz="4800" i="1" dirty="0" err="1" smtClean="0"/>
              <a:t>partnership</a:t>
            </a:r>
            <a:r>
              <a:rPr lang="cs-CZ" sz="4800" i="1" dirty="0" smtClean="0"/>
              <a:t> </a:t>
            </a:r>
            <a:r>
              <a:rPr lang="cs-CZ" sz="4800" i="1" dirty="0" err="1" smtClean="0"/>
              <a:t>agreeements</a:t>
            </a:r>
            <a:r>
              <a:rPr lang="cs-CZ" sz="4800" i="1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cs-CZ" sz="4800" b="1" dirty="0" err="1" smtClean="0"/>
              <a:t>Financial</a:t>
            </a:r>
            <a:r>
              <a:rPr lang="cs-CZ" sz="4800" b="1" dirty="0" smtClean="0"/>
              <a:t> </a:t>
            </a:r>
            <a:r>
              <a:rPr lang="cs-CZ" sz="4800" b="1" dirty="0" err="1" smtClean="0"/>
              <a:t>issues</a:t>
            </a:r>
            <a:r>
              <a:rPr lang="cs-CZ" sz="4800" b="1" dirty="0" smtClean="0"/>
              <a:t> </a:t>
            </a:r>
            <a:r>
              <a:rPr lang="cs-CZ" sz="4800" i="1" dirty="0" smtClean="0"/>
              <a:t>(</a:t>
            </a:r>
            <a:r>
              <a:rPr lang="cs-CZ" sz="4800" i="1" dirty="0" err="1" smtClean="0"/>
              <a:t>target</a:t>
            </a:r>
            <a:r>
              <a:rPr lang="cs-CZ" sz="4800" i="1" dirty="0" smtClean="0"/>
              <a:t> </a:t>
            </a:r>
            <a:r>
              <a:rPr lang="cs-CZ" sz="4800" i="1" dirty="0" err="1" smtClean="0"/>
              <a:t>approach</a:t>
            </a:r>
            <a:r>
              <a:rPr lang="cs-CZ" sz="4800" i="1" dirty="0" smtClean="0"/>
              <a:t> vs. </a:t>
            </a:r>
            <a:r>
              <a:rPr lang="cs-CZ" sz="4800" i="1" dirty="0" err="1" smtClean="0"/>
              <a:t>overspending</a:t>
            </a:r>
            <a:r>
              <a:rPr lang="cs-CZ" sz="4800" i="1" dirty="0" smtClean="0"/>
              <a:t>, </a:t>
            </a:r>
            <a:r>
              <a:rPr lang="cs-CZ" sz="4800" i="1" dirty="0" err="1" smtClean="0"/>
              <a:t>modifications</a:t>
            </a:r>
            <a:r>
              <a:rPr lang="cs-CZ" sz="4800" i="1" dirty="0" smtClean="0"/>
              <a:t>, </a:t>
            </a:r>
            <a:r>
              <a:rPr lang="cs-CZ" sz="4800" i="1" dirty="0" err="1" smtClean="0"/>
              <a:t>overheads</a:t>
            </a:r>
            <a:r>
              <a:rPr lang="cs-CZ" sz="4800" i="1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cs-CZ" sz="4800" b="1" dirty="0" err="1" smtClean="0"/>
              <a:t>Administrative</a:t>
            </a:r>
            <a:r>
              <a:rPr lang="cs-CZ" sz="4800" b="1" dirty="0" smtClean="0"/>
              <a:t> </a:t>
            </a:r>
            <a:r>
              <a:rPr lang="cs-CZ" sz="4800" b="1" dirty="0" err="1" smtClean="0"/>
              <a:t>issues</a:t>
            </a:r>
            <a:r>
              <a:rPr lang="cs-CZ" sz="4800" b="1" dirty="0" smtClean="0"/>
              <a:t> </a:t>
            </a:r>
            <a:r>
              <a:rPr lang="cs-CZ" sz="4800" i="1" dirty="0" smtClean="0"/>
              <a:t>(</a:t>
            </a:r>
            <a:r>
              <a:rPr lang="cs-CZ" sz="4800" i="1" dirty="0" err="1" smtClean="0"/>
              <a:t>practice</a:t>
            </a:r>
            <a:r>
              <a:rPr lang="cs-CZ" sz="4800" i="1" dirty="0" smtClean="0"/>
              <a:t>, </a:t>
            </a:r>
            <a:r>
              <a:rPr lang="cs-CZ" sz="4800" i="1" dirty="0" err="1" smtClean="0"/>
              <a:t>jobs</a:t>
            </a:r>
            <a:r>
              <a:rPr lang="cs-CZ" sz="4800" i="1" dirty="0" smtClean="0"/>
              <a:t> </a:t>
            </a:r>
            <a:r>
              <a:rPr lang="cs-CZ" sz="4800" i="1" dirty="0" err="1" smtClean="0"/>
              <a:t>specialization</a:t>
            </a:r>
            <a:r>
              <a:rPr lang="cs-CZ" sz="4800" i="1" dirty="0" smtClean="0"/>
              <a:t>, </a:t>
            </a:r>
            <a:r>
              <a:rPr lang="cs-CZ" sz="4800" i="1" dirty="0" err="1" smtClean="0"/>
              <a:t>exchange</a:t>
            </a:r>
            <a:r>
              <a:rPr lang="cs-CZ" sz="4800" i="1" dirty="0" smtClean="0"/>
              <a:t> </a:t>
            </a:r>
            <a:r>
              <a:rPr lang="cs-CZ" sz="4800" i="1" dirty="0" err="1" smtClean="0"/>
              <a:t>rate</a:t>
            </a:r>
            <a:r>
              <a:rPr lang="cs-CZ" sz="4800" i="1" dirty="0" smtClean="0"/>
              <a:t>, reporting)</a:t>
            </a:r>
          </a:p>
          <a:p>
            <a:pPr>
              <a:lnSpc>
                <a:spcPct val="150000"/>
              </a:lnSpc>
            </a:pPr>
            <a:r>
              <a:rPr lang="cs-CZ" sz="4800" b="1" dirty="0" err="1" smtClean="0"/>
              <a:t>Economical</a:t>
            </a:r>
            <a:r>
              <a:rPr lang="cs-CZ" sz="4800" b="1" dirty="0" smtClean="0"/>
              <a:t> and </a:t>
            </a:r>
            <a:r>
              <a:rPr lang="cs-CZ" sz="4800" b="1" dirty="0" err="1" smtClean="0"/>
              <a:t>cultural</a:t>
            </a:r>
            <a:r>
              <a:rPr lang="cs-CZ" sz="4800" b="1" dirty="0" smtClean="0"/>
              <a:t> </a:t>
            </a:r>
            <a:r>
              <a:rPr lang="cs-CZ" sz="4800" b="1" dirty="0" err="1" smtClean="0"/>
              <a:t>differences</a:t>
            </a:r>
            <a:r>
              <a:rPr lang="cs-CZ" sz="4800" b="1" dirty="0" smtClean="0"/>
              <a:t> </a:t>
            </a:r>
            <a:r>
              <a:rPr lang="cs-CZ" sz="4800" i="1" dirty="0" smtClean="0"/>
              <a:t>(</a:t>
            </a:r>
            <a:r>
              <a:rPr lang="cs-CZ" sz="4800" i="1" dirty="0" err="1" smtClean="0"/>
              <a:t>budgeting</a:t>
            </a:r>
            <a:r>
              <a:rPr lang="cs-CZ" sz="4800" i="1" dirty="0" smtClean="0"/>
              <a:t> </a:t>
            </a:r>
            <a:r>
              <a:rPr lang="cs-CZ" sz="4800" i="1" dirty="0" err="1" smtClean="0"/>
              <a:t>costs</a:t>
            </a:r>
            <a:r>
              <a:rPr lang="cs-CZ" sz="4800" i="1" dirty="0" smtClean="0"/>
              <a:t>, </a:t>
            </a:r>
            <a:r>
              <a:rPr lang="cs-CZ" sz="4800" i="1" dirty="0" err="1" smtClean="0"/>
              <a:t>work</a:t>
            </a:r>
            <a:r>
              <a:rPr lang="cs-CZ" sz="4800" i="1" dirty="0" smtClean="0"/>
              <a:t> </a:t>
            </a:r>
            <a:r>
              <a:rPr lang="cs-CZ" sz="4800" i="1" dirty="0" err="1" smtClean="0"/>
              <a:t>regimes</a:t>
            </a:r>
            <a:r>
              <a:rPr lang="cs-CZ" sz="4800" i="1" dirty="0" smtClean="0"/>
              <a:t>)</a:t>
            </a:r>
          </a:p>
          <a:p>
            <a:endParaRPr lang="cs-CZ" sz="4400" dirty="0" smtClean="0"/>
          </a:p>
          <a:p>
            <a:endParaRPr lang="cs-CZ" sz="4000" dirty="0" smtClean="0"/>
          </a:p>
          <a:p>
            <a:endParaRPr lang="cs-CZ" sz="3600" dirty="0" smtClean="0"/>
          </a:p>
          <a:p>
            <a:endParaRPr lang="cs-CZ" sz="3600" dirty="0" smtClean="0"/>
          </a:p>
          <a:p>
            <a:endParaRPr lang="cs-CZ" sz="3600" dirty="0" smtClean="0"/>
          </a:p>
          <a:p>
            <a:endParaRPr lang="cs-CZ" sz="3600" dirty="0" smtClean="0"/>
          </a:p>
          <a:p>
            <a:endParaRPr lang="en-GB" sz="24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8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59560" y="1072945"/>
            <a:ext cx="21861705" cy="1077218"/>
          </a:xfrm>
        </p:spPr>
        <p:txBody>
          <a:bodyPr/>
          <a:lstStyle/>
          <a:p>
            <a:r>
              <a:rPr lang="cs-CZ" dirty="0" err="1" smtClean="0">
                <a:solidFill>
                  <a:schemeClr val="bg2"/>
                </a:solidFill>
              </a:rPr>
              <a:t>Final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Conference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>
          <a:xfrm>
            <a:off x="1259560" y="2338754"/>
            <a:ext cx="21861704" cy="1149033"/>
          </a:xfrm>
        </p:spPr>
        <p:txBody>
          <a:bodyPr/>
          <a:lstStyle/>
          <a:p>
            <a:r>
              <a:rPr lang="cs-CZ" sz="2800" dirty="0" err="1" smtClean="0">
                <a:solidFill>
                  <a:srgbClr val="C00000"/>
                </a:solidFill>
              </a:rPr>
              <a:t>Programme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implementation</a:t>
            </a:r>
            <a:r>
              <a:rPr lang="cs-CZ" sz="2800" dirty="0" smtClean="0">
                <a:solidFill>
                  <a:srgbClr val="C00000"/>
                </a:solidFill>
              </a:rPr>
              <a:t> 2013-2017</a:t>
            </a:r>
            <a:endParaRPr lang="cs-CZ" sz="2800" dirty="0">
              <a:solidFill>
                <a:srgbClr val="C00000"/>
              </a:solidFill>
            </a:endParaRPr>
          </a:p>
          <a:p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259560" y="3038789"/>
            <a:ext cx="21862531" cy="3611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cs-CZ" sz="3600" dirty="0" smtClean="0"/>
          </a:p>
          <a:p>
            <a:endParaRPr lang="cs-CZ" sz="3600" dirty="0" smtClean="0"/>
          </a:p>
          <a:p>
            <a:endParaRPr lang="cs-CZ" sz="3600" dirty="0" smtClean="0"/>
          </a:p>
          <a:p>
            <a:endParaRPr lang="cs-CZ" sz="3600" dirty="0" smtClean="0"/>
          </a:p>
          <a:p>
            <a:endParaRPr lang="en-GB" sz="2400" b="1" dirty="0" smtClean="0">
              <a:solidFill>
                <a:schemeClr val="tx2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406771" y="4844411"/>
            <a:ext cx="2004646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err="1" smtClean="0"/>
              <a:t>Final</a:t>
            </a:r>
            <a:r>
              <a:rPr lang="cs-CZ" sz="5400" b="1" dirty="0" smtClean="0"/>
              <a:t> Czech-</a:t>
            </a:r>
            <a:r>
              <a:rPr lang="cs-CZ" sz="5400" b="1" dirty="0" err="1" smtClean="0"/>
              <a:t>Norwegian</a:t>
            </a:r>
            <a:r>
              <a:rPr lang="cs-CZ" sz="5400" b="1" dirty="0" smtClean="0"/>
              <a:t> </a:t>
            </a:r>
            <a:r>
              <a:rPr lang="cs-CZ" sz="5400" b="1" dirty="0" err="1" smtClean="0"/>
              <a:t>Research</a:t>
            </a:r>
            <a:r>
              <a:rPr lang="cs-CZ" sz="5400" b="1" dirty="0" smtClean="0"/>
              <a:t> </a:t>
            </a:r>
            <a:r>
              <a:rPr lang="cs-CZ" sz="5400" b="1" dirty="0" err="1" smtClean="0"/>
              <a:t>Conference</a:t>
            </a:r>
            <a:r>
              <a:rPr lang="cs-CZ" sz="5400" b="1" dirty="0" smtClean="0"/>
              <a:t> – Prague 2017</a:t>
            </a:r>
          </a:p>
          <a:p>
            <a:endParaRPr lang="cs-CZ" sz="2000" b="1" dirty="0" smtClean="0"/>
          </a:p>
          <a:p>
            <a:r>
              <a:rPr lang="cs-CZ" sz="4400" dirty="0" err="1" smtClean="0"/>
              <a:t>Achievements</a:t>
            </a:r>
            <a:r>
              <a:rPr lang="cs-CZ" sz="4400" dirty="0" smtClean="0"/>
              <a:t>, </a:t>
            </a:r>
            <a:r>
              <a:rPr lang="cs-CZ" sz="4400" dirty="0" err="1" smtClean="0"/>
              <a:t>research</a:t>
            </a:r>
            <a:r>
              <a:rPr lang="cs-CZ" sz="4400" dirty="0" smtClean="0"/>
              <a:t> </a:t>
            </a:r>
            <a:r>
              <a:rPr lang="cs-CZ" sz="4400" dirty="0" err="1" smtClean="0"/>
              <a:t>projects</a:t>
            </a:r>
            <a:r>
              <a:rPr lang="cs-CZ" sz="4400" dirty="0" smtClean="0"/>
              <a:t>, </a:t>
            </a:r>
            <a:r>
              <a:rPr lang="cs-CZ" sz="4400" dirty="0" err="1" smtClean="0"/>
              <a:t>experience</a:t>
            </a:r>
            <a:endParaRPr lang="cs-CZ" sz="4400" dirty="0" smtClean="0"/>
          </a:p>
          <a:p>
            <a:r>
              <a:rPr lang="cs-CZ" sz="4400" dirty="0" smtClean="0"/>
              <a:t>In Prague on 7 </a:t>
            </a:r>
            <a:r>
              <a:rPr lang="cs-CZ" sz="4400" dirty="0" err="1" smtClean="0"/>
              <a:t>November</a:t>
            </a:r>
            <a:r>
              <a:rPr lang="cs-CZ" sz="4400" dirty="0" smtClean="0"/>
              <a:t> 2017</a:t>
            </a:r>
          </a:p>
          <a:p>
            <a:endParaRPr lang="cs-CZ" sz="4400" dirty="0"/>
          </a:p>
        </p:txBody>
      </p:sp>
      <p:sp>
        <p:nvSpPr>
          <p:cNvPr id="6" name="Obdélník 5"/>
          <p:cNvSpPr/>
          <p:nvPr/>
        </p:nvSpPr>
        <p:spPr>
          <a:xfrm>
            <a:off x="1406771" y="9824660"/>
            <a:ext cx="21119122" cy="646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www.msmt.cz/vyzkum-a-vyvoj-2/final-conference-of-czech-norwegian-research-programme-cz09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406771" y="9035860"/>
            <a:ext cx="11251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err="1" smtClean="0"/>
              <a:t>For</a:t>
            </a:r>
            <a:r>
              <a:rPr lang="cs-CZ" sz="4000" dirty="0" smtClean="0"/>
              <a:t> </a:t>
            </a:r>
            <a:r>
              <a:rPr lang="cs-CZ" sz="4000" dirty="0" err="1" smtClean="0"/>
              <a:t>details</a:t>
            </a:r>
            <a:r>
              <a:rPr lang="cs-CZ" sz="4000" dirty="0" smtClean="0"/>
              <a:t> and </a:t>
            </a:r>
            <a:r>
              <a:rPr lang="cs-CZ" sz="4000" dirty="0" err="1" smtClean="0"/>
              <a:t>registration</a:t>
            </a:r>
            <a:r>
              <a:rPr lang="cs-CZ" sz="4000" dirty="0" smtClean="0"/>
              <a:t>, </a:t>
            </a:r>
            <a:r>
              <a:rPr lang="cs-CZ" sz="4000" dirty="0" err="1" smtClean="0"/>
              <a:t>please</a:t>
            </a:r>
            <a:r>
              <a:rPr lang="cs-CZ" sz="4000" dirty="0" smtClean="0"/>
              <a:t> go to </a:t>
            </a:r>
            <a:r>
              <a:rPr lang="cs-CZ" sz="4000" dirty="0" err="1" smtClean="0"/>
              <a:t>the</a:t>
            </a:r>
            <a:r>
              <a:rPr lang="cs-CZ" sz="4000" dirty="0" smtClean="0"/>
              <a:t> link: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422642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E1E1C"/>
      </a:dk2>
      <a:lt2>
        <a:srgbClr val="0573BA"/>
      </a:lt2>
      <a:accent1>
        <a:srgbClr val="0573BA"/>
      </a:accent1>
      <a:accent2>
        <a:srgbClr val="E94E2E"/>
      </a:accent2>
      <a:accent3>
        <a:srgbClr val="02AB84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gendefinert 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_EØSMidlene.potx" id="{2877A2A8-6D65-4BE8-A3B9-A911333E1F70}" vid="{D3D72181-B44E-471C-A438-738F633005D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PPT-mal_EØSMidlene</Template>
  <TotalTime>651</TotalTime>
  <Words>532</Words>
  <Application>Microsoft Office PowerPoint</Application>
  <PresentationFormat>Kohandatud</PresentationFormat>
  <Paragraphs>152</Paragraphs>
  <Slides>10</Slides>
  <Notes>1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Office-tema</vt:lpstr>
      <vt:lpstr>The Czech–Norwegian Research Programme  Achievements and Experience</vt:lpstr>
      <vt:lpstr>About the programme</vt:lpstr>
      <vt:lpstr>Programme Budget</vt:lpstr>
      <vt:lpstr>Calls for proposals 2013-2017</vt:lpstr>
      <vt:lpstr>Objectives and outcomes of the programme</vt:lpstr>
      <vt:lpstr>Fund for bilateral relations</vt:lpstr>
      <vt:lpstr>Fund for bilateral relations - statistics</vt:lpstr>
      <vt:lpstr>Experience and lessons learnt at glance</vt:lpstr>
      <vt:lpstr>Final Conference</vt:lpstr>
      <vt:lpstr>THANK YOU FOR YOUR ATTENTION. </vt:lpstr>
    </vt:vector>
  </TitlesOfParts>
  <Company>EFTA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WEGGERSEN Lillann</dc:creator>
  <cp:lastModifiedBy>Pille Pikker</cp:lastModifiedBy>
  <cp:revision>60</cp:revision>
  <dcterms:created xsi:type="dcterms:W3CDTF">2017-06-12T12:11:38Z</dcterms:created>
  <dcterms:modified xsi:type="dcterms:W3CDTF">2017-09-18T11:17:48Z</dcterms:modified>
</cp:coreProperties>
</file>