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21"/>
  </p:notesMasterIdLst>
  <p:handoutMasterIdLst>
    <p:handoutMasterId r:id="rId22"/>
  </p:handoutMasterIdLst>
  <p:sldIdLst>
    <p:sldId id="293" r:id="rId2"/>
    <p:sldId id="376" r:id="rId3"/>
    <p:sldId id="373" r:id="rId4"/>
    <p:sldId id="348" r:id="rId5"/>
    <p:sldId id="353" r:id="rId6"/>
    <p:sldId id="351" r:id="rId7"/>
    <p:sldId id="372" r:id="rId8"/>
    <p:sldId id="350" r:id="rId9"/>
    <p:sldId id="377" r:id="rId10"/>
    <p:sldId id="298" r:id="rId11"/>
    <p:sldId id="388" r:id="rId12"/>
    <p:sldId id="393" r:id="rId13"/>
    <p:sldId id="394" r:id="rId14"/>
    <p:sldId id="387" r:id="rId15"/>
    <p:sldId id="383" r:id="rId16"/>
    <p:sldId id="384" r:id="rId17"/>
    <p:sldId id="356" r:id="rId18"/>
    <p:sldId id="395" r:id="rId19"/>
    <p:sldId id="370" r:id="rId20"/>
  </p:sldIdLst>
  <p:sldSz cx="9144000" cy="6858000" type="screen4x3"/>
  <p:notesSz cx="6858000" cy="9945688"/>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54" autoAdjust="0"/>
    <p:restoredTop sz="97539" autoAdjust="0"/>
  </p:normalViewPr>
  <p:slideViewPr>
    <p:cSldViewPr snapToGrid="0" snapToObjects="1" showGuides="1">
      <p:cViewPr varScale="1">
        <p:scale>
          <a:sx n="111" d="100"/>
          <a:sy n="111" d="100"/>
        </p:scale>
        <p:origin x="1782" y="102"/>
      </p:cViewPr>
      <p:guideLst>
        <p:guide orient="horz"/>
        <p:guide pos="575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97285"/>
          </a:xfrm>
          <a:prstGeom prst="rect">
            <a:avLst/>
          </a:prstGeom>
        </p:spPr>
        <p:txBody>
          <a:bodyPr vert="horz" lIns="91870" tIns="45935" rIns="91870" bIns="45935" rtlCol="0"/>
          <a:lstStyle>
            <a:lvl1pPr algn="l">
              <a:defRPr sz="1200"/>
            </a:lvl1pPr>
          </a:lstStyle>
          <a:p>
            <a:endParaRPr lang="de-DE"/>
          </a:p>
        </p:txBody>
      </p:sp>
      <p:sp>
        <p:nvSpPr>
          <p:cNvPr id="3" name="Datumsplatzhalter 2"/>
          <p:cNvSpPr>
            <a:spLocks noGrp="1"/>
          </p:cNvSpPr>
          <p:nvPr>
            <p:ph type="dt" sz="quarter" idx="1"/>
          </p:nvPr>
        </p:nvSpPr>
        <p:spPr>
          <a:xfrm>
            <a:off x="3884614" y="0"/>
            <a:ext cx="2971800" cy="497285"/>
          </a:xfrm>
          <a:prstGeom prst="rect">
            <a:avLst/>
          </a:prstGeom>
        </p:spPr>
        <p:txBody>
          <a:bodyPr vert="horz" lIns="91870" tIns="45935" rIns="91870" bIns="45935" rtlCol="0"/>
          <a:lstStyle>
            <a:lvl1pPr algn="r">
              <a:defRPr sz="1200"/>
            </a:lvl1pPr>
          </a:lstStyle>
          <a:p>
            <a:fld id="{F15E0431-C45E-7041-8BC2-C1AAEDA1EE1D}" type="datetimeFigureOut">
              <a:rPr lang="de-DE" smtClean="0"/>
              <a:t>21.09.2017</a:t>
            </a:fld>
            <a:endParaRPr lang="de-DE"/>
          </a:p>
        </p:txBody>
      </p:sp>
      <p:sp>
        <p:nvSpPr>
          <p:cNvPr id="4" name="Fußzeilenplatzhalter 3"/>
          <p:cNvSpPr>
            <a:spLocks noGrp="1"/>
          </p:cNvSpPr>
          <p:nvPr>
            <p:ph type="ftr" sz="quarter" idx="2"/>
          </p:nvPr>
        </p:nvSpPr>
        <p:spPr>
          <a:xfrm>
            <a:off x="0" y="9446677"/>
            <a:ext cx="2971800" cy="497285"/>
          </a:xfrm>
          <a:prstGeom prst="rect">
            <a:avLst/>
          </a:prstGeom>
        </p:spPr>
        <p:txBody>
          <a:bodyPr vert="horz" lIns="91870" tIns="45935" rIns="91870" bIns="45935" rtlCol="0" anchor="b"/>
          <a:lstStyle>
            <a:lvl1pPr algn="l">
              <a:defRPr sz="1200"/>
            </a:lvl1pPr>
          </a:lstStyle>
          <a:p>
            <a:endParaRPr lang="de-DE"/>
          </a:p>
        </p:txBody>
      </p:sp>
      <p:sp>
        <p:nvSpPr>
          <p:cNvPr id="5" name="Foliennummernplatzhalter 4"/>
          <p:cNvSpPr>
            <a:spLocks noGrp="1"/>
          </p:cNvSpPr>
          <p:nvPr>
            <p:ph type="sldNum" sz="quarter" idx="3"/>
          </p:nvPr>
        </p:nvSpPr>
        <p:spPr>
          <a:xfrm>
            <a:off x="3884614" y="9446677"/>
            <a:ext cx="2971800" cy="497285"/>
          </a:xfrm>
          <a:prstGeom prst="rect">
            <a:avLst/>
          </a:prstGeom>
        </p:spPr>
        <p:txBody>
          <a:bodyPr vert="horz" lIns="91870" tIns="45935" rIns="91870" bIns="45935" rtlCol="0" anchor="b"/>
          <a:lstStyle>
            <a:lvl1pPr algn="r">
              <a:defRPr sz="1200"/>
            </a:lvl1pPr>
          </a:lstStyle>
          <a:p>
            <a:fld id="{D3A48871-FE95-2F4B-9593-45ACC8CBD360}" type="slidenum">
              <a:rPr lang="de-DE" smtClean="0"/>
              <a:t>‹#›</a:t>
            </a:fld>
            <a:endParaRPr lang="de-DE"/>
          </a:p>
        </p:txBody>
      </p:sp>
    </p:spTree>
    <p:extLst>
      <p:ext uri="{BB962C8B-B14F-4D97-AF65-F5344CB8AC3E}">
        <p14:creationId xmlns:p14="http://schemas.microsoft.com/office/powerpoint/2010/main" val="1686017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97285"/>
          </a:xfrm>
          <a:prstGeom prst="rect">
            <a:avLst/>
          </a:prstGeom>
        </p:spPr>
        <p:txBody>
          <a:bodyPr vert="horz" lIns="91870" tIns="45935" rIns="91870" bIns="45935" rtlCol="0"/>
          <a:lstStyle>
            <a:lvl1pPr algn="l">
              <a:defRPr sz="1200"/>
            </a:lvl1pPr>
          </a:lstStyle>
          <a:p>
            <a:endParaRPr lang="de-DE"/>
          </a:p>
        </p:txBody>
      </p:sp>
      <p:sp>
        <p:nvSpPr>
          <p:cNvPr id="3" name="Datumsplatzhalter 2"/>
          <p:cNvSpPr>
            <a:spLocks noGrp="1"/>
          </p:cNvSpPr>
          <p:nvPr>
            <p:ph type="dt" idx="1"/>
          </p:nvPr>
        </p:nvSpPr>
        <p:spPr>
          <a:xfrm>
            <a:off x="3884614" y="0"/>
            <a:ext cx="2971800" cy="497285"/>
          </a:xfrm>
          <a:prstGeom prst="rect">
            <a:avLst/>
          </a:prstGeom>
        </p:spPr>
        <p:txBody>
          <a:bodyPr vert="horz" lIns="91870" tIns="45935" rIns="91870" bIns="45935" rtlCol="0"/>
          <a:lstStyle>
            <a:lvl1pPr algn="r">
              <a:defRPr sz="1200"/>
            </a:lvl1pPr>
          </a:lstStyle>
          <a:p>
            <a:fld id="{638EC649-DFF4-214D-A1FA-B836AEA5D243}" type="datetimeFigureOut">
              <a:rPr lang="de-DE" smtClean="0"/>
              <a:t>21.09.2017</a:t>
            </a:fld>
            <a:endParaRPr lang="de-DE"/>
          </a:p>
        </p:txBody>
      </p:sp>
      <p:sp>
        <p:nvSpPr>
          <p:cNvPr id="4" name="Folienbildplatzhalter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870" tIns="45935" rIns="91870" bIns="45935" rtlCol="0" anchor="ctr"/>
          <a:lstStyle/>
          <a:p>
            <a:endParaRPr lang="de-DE"/>
          </a:p>
        </p:txBody>
      </p:sp>
      <p:sp>
        <p:nvSpPr>
          <p:cNvPr id="5" name="Notizenplatzhalter 4"/>
          <p:cNvSpPr>
            <a:spLocks noGrp="1"/>
          </p:cNvSpPr>
          <p:nvPr>
            <p:ph type="body" sz="quarter" idx="3"/>
          </p:nvPr>
        </p:nvSpPr>
        <p:spPr>
          <a:xfrm>
            <a:off x="685801" y="4724203"/>
            <a:ext cx="5486400" cy="4475559"/>
          </a:xfrm>
          <a:prstGeom prst="rect">
            <a:avLst/>
          </a:prstGeom>
        </p:spPr>
        <p:txBody>
          <a:bodyPr vert="horz" lIns="91870" tIns="45935" rIns="91870" bIns="45935"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46677"/>
            <a:ext cx="2971800" cy="497285"/>
          </a:xfrm>
          <a:prstGeom prst="rect">
            <a:avLst/>
          </a:prstGeom>
        </p:spPr>
        <p:txBody>
          <a:bodyPr vert="horz" lIns="91870" tIns="45935" rIns="91870" bIns="45935" rtlCol="0" anchor="b"/>
          <a:lstStyle>
            <a:lvl1pPr algn="l">
              <a:defRPr sz="1200"/>
            </a:lvl1pPr>
          </a:lstStyle>
          <a:p>
            <a:endParaRPr lang="de-DE"/>
          </a:p>
        </p:txBody>
      </p:sp>
      <p:sp>
        <p:nvSpPr>
          <p:cNvPr id="7" name="Foliennummernplatzhalter 6"/>
          <p:cNvSpPr>
            <a:spLocks noGrp="1"/>
          </p:cNvSpPr>
          <p:nvPr>
            <p:ph type="sldNum" sz="quarter" idx="5"/>
          </p:nvPr>
        </p:nvSpPr>
        <p:spPr>
          <a:xfrm>
            <a:off x="3884614" y="9446677"/>
            <a:ext cx="2971800" cy="497285"/>
          </a:xfrm>
          <a:prstGeom prst="rect">
            <a:avLst/>
          </a:prstGeom>
        </p:spPr>
        <p:txBody>
          <a:bodyPr vert="horz" lIns="91870" tIns="45935" rIns="91870" bIns="45935" rtlCol="0" anchor="b"/>
          <a:lstStyle>
            <a:lvl1pPr algn="r">
              <a:defRPr sz="1200"/>
            </a:lvl1pPr>
          </a:lstStyle>
          <a:p>
            <a:fld id="{7BE8FEAE-BED6-784E-BD71-D2E155975E69}" type="slidenum">
              <a:rPr lang="de-DE" smtClean="0"/>
              <a:t>‹#›</a:t>
            </a:fld>
            <a:endParaRPr lang="de-DE"/>
          </a:p>
        </p:txBody>
      </p:sp>
    </p:spTree>
    <p:extLst>
      <p:ext uri="{BB962C8B-B14F-4D97-AF65-F5344CB8AC3E}">
        <p14:creationId xmlns:p14="http://schemas.microsoft.com/office/powerpoint/2010/main" val="2627689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lstStyle/>
          <a:p>
            <a:r>
              <a:rPr lang="en-US" dirty="0" smtClean="0"/>
              <a:t>Title?</a:t>
            </a:r>
            <a:endParaRPr lang="en-US" dirty="0"/>
          </a:p>
        </p:txBody>
      </p:sp>
      <p:sp>
        <p:nvSpPr>
          <p:cNvPr id="4" name="Slide Number Placeholder 3"/>
          <p:cNvSpPr>
            <a:spLocks noGrp="1"/>
          </p:cNvSpPr>
          <p:nvPr>
            <p:ph type="sldNum" sz="quarter" idx="10"/>
          </p:nvPr>
        </p:nvSpPr>
        <p:spPr/>
        <p:txBody>
          <a:bodyPr/>
          <a:lstStyle/>
          <a:p>
            <a:fld id="{AF07F6E6-7DF3-A049-84EF-42728522D913}" type="slidenum">
              <a:rPr lang="en-US" smtClean="0"/>
              <a:t>9</a:t>
            </a:fld>
            <a:endParaRPr lang="en-US"/>
          </a:p>
        </p:txBody>
      </p:sp>
    </p:spTree>
    <p:extLst>
      <p:ext uri="{BB962C8B-B14F-4D97-AF65-F5344CB8AC3E}">
        <p14:creationId xmlns:p14="http://schemas.microsoft.com/office/powerpoint/2010/main" val="1156037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2"/>
          <a:srcRect/>
          <a:stretch>
            <a:fillRect/>
          </a:stretch>
        </p:blipFill>
        <p:spPr bwMode="auto">
          <a:xfrm>
            <a:off x="3289300" y="3241675"/>
            <a:ext cx="2540000" cy="704850"/>
          </a:xfrm>
          <a:prstGeom prst="rect">
            <a:avLst/>
          </a:prstGeom>
          <a:noFill/>
        </p:spPr>
      </p:pic>
      <p:sp>
        <p:nvSpPr>
          <p:cNvPr id="14" name="Datumsplatzhalter 13"/>
          <p:cNvSpPr>
            <a:spLocks noGrp="1"/>
          </p:cNvSpPr>
          <p:nvPr>
            <p:ph type="dt" sz="half" idx="10"/>
          </p:nvPr>
        </p:nvSpPr>
        <p:spPr>
          <a:xfrm>
            <a:off x="6926729" y="6356350"/>
            <a:ext cx="1304364" cy="365125"/>
          </a:xfrm>
          <a:prstGeom prst="rect">
            <a:avLst/>
          </a:prstGeom>
        </p:spPr>
        <p:txBody>
          <a:bodyPr/>
          <a:lstStyle/>
          <a:p>
            <a:r>
              <a:rPr lang="de-DE" smtClean="0">
                <a:solidFill>
                  <a:prstClr val="black">
                    <a:tint val="75000"/>
                  </a:prstClr>
                </a:solidFill>
                <a:latin typeface="Arial"/>
              </a:rPr>
              <a:t>August 2014</a:t>
            </a:r>
            <a:endParaRPr lang="de-DE" dirty="0">
              <a:solidFill>
                <a:prstClr val="black">
                  <a:tint val="75000"/>
                </a:prstClr>
              </a:solidFill>
              <a:latin typeface="Arial"/>
            </a:endParaRPr>
          </a:p>
        </p:txBody>
      </p:sp>
      <p:sp>
        <p:nvSpPr>
          <p:cNvPr id="15" name="Fußzeilenplatzhalter 14"/>
          <p:cNvSpPr>
            <a:spLocks noGrp="1"/>
          </p:cNvSpPr>
          <p:nvPr>
            <p:ph type="ftr" sz="quarter" idx="11"/>
          </p:nvPr>
        </p:nvSpPr>
        <p:spPr>
          <a:xfrm>
            <a:off x="4714417" y="6356350"/>
            <a:ext cx="2141191" cy="365125"/>
          </a:xfrm>
          <a:prstGeom prst="rect">
            <a:avLst/>
          </a:prstGeom>
        </p:spPr>
        <p:txBody>
          <a:bodyPr/>
          <a:lstStyle/>
          <a:p>
            <a:r>
              <a:rPr lang="de-DE" smtClean="0">
                <a:solidFill>
                  <a:prstClr val="black">
                    <a:tint val="75000"/>
                  </a:prstClr>
                </a:solidFill>
                <a:latin typeface="Arial"/>
              </a:rPr>
              <a:t>18. April 2013</a:t>
            </a:r>
            <a:endParaRPr lang="de-DE" dirty="0">
              <a:solidFill>
                <a:prstClr val="black">
                  <a:tint val="75000"/>
                </a:prstClr>
              </a:solidFill>
              <a:latin typeface="Arial"/>
            </a:endParaRPr>
          </a:p>
        </p:txBody>
      </p:sp>
      <p:sp>
        <p:nvSpPr>
          <p:cNvPr id="16" name="Foliennummernplatzhalter 15"/>
          <p:cNvSpPr>
            <a:spLocks noGrp="1"/>
          </p:cNvSpPr>
          <p:nvPr>
            <p:ph type="sldNum" sz="quarter" idx="12"/>
          </p:nvPr>
        </p:nvSpPr>
        <p:spPr>
          <a:xfrm>
            <a:off x="7906871" y="6356350"/>
            <a:ext cx="779929" cy="365125"/>
          </a:xfrm>
          <a:prstGeom prst="rect">
            <a:avLst/>
          </a:prstGeom>
        </p:spPr>
        <p:txBody>
          <a:bodyPr/>
          <a:lstStyle/>
          <a:p>
            <a:fld id="{CA64995E-4E92-48BA-B874-E83592359309}" type="slidenum">
              <a:rPr lang="de-DE" smtClean="0">
                <a:solidFill>
                  <a:prstClr val="black">
                    <a:tint val="75000"/>
                  </a:prstClr>
                </a:solidFill>
                <a:latin typeface="Arial"/>
              </a:rPr>
              <a:pPr/>
              <a:t>‹#›</a:t>
            </a:fld>
            <a:endParaRPr lang="de-DE" dirty="0">
              <a:solidFill>
                <a:prstClr val="black">
                  <a:tint val="75000"/>
                </a:prstClr>
              </a:solidFill>
              <a:latin typeface="Arial"/>
            </a:endParaRPr>
          </a:p>
        </p:txBody>
      </p:sp>
      <p:sp>
        <p:nvSpPr>
          <p:cNvPr id="18" name="Textplatzhalter 17"/>
          <p:cNvSpPr>
            <a:spLocks noGrp="1"/>
          </p:cNvSpPr>
          <p:nvPr>
            <p:ph type="body" sz="quarter" idx="13"/>
          </p:nvPr>
        </p:nvSpPr>
        <p:spPr>
          <a:xfrm>
            <a:off x="309563" y="6356350"/>
            <a:ext cx="4249737" cy="230832"/>
          </a:xfrm>
        </p:spPr>
        <p:txBody>
          <a:bodyPr lIns="72000" rIns="72000" anchor="b" anchorCtr="0">
            <a:spAutoFit/>
          </a:bodyPr>
          <a:lstStyle>
            <a:lvl1pPr marL="0" indent="0">
              <a:buNone/>
              <a:defRPr sz="900"/>
            </a:lvl1pPr>
          </a:lstStyle>
          <a:p>
            <a:pPr lvl="0"/>
            <a:r>
              <a:rPr lang="de-DE" smtClean="0"/>
              <a:t>Mastertextformat bearbeiten</a:t>
            </a:r>
          </a:p>
        </p:txBody>
      </p:sp>
    </p:spTree>
    <p:extLst>
      <p:ext uri="{BB962C8B-B14F-4D97-AF65-F5344CB8AC3E}">
        <p14:creationId xmlns:p14="http://schemas.microsoft.com/office/powerpoint/2010/main" val="2990990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9" name="Datumsplatzhalter 8"/>
          <p:cNvSpPr>
            <a:spLocks noGrp="1"/>
          </p:cNvSpPr>
          <p:nvPr>
            <p:ph type="dt" sz="half" idx="10"/>
          </p:nvPr>
        </p:nvSpPr>
        <p:spPr>
          <a:xfrm>
            <a:off x="6926729" y="6356350"/>
            <a:ext cx="1304364" cy="365125"/>
          </a:xfrm>
          <a:prstGeom prst="rect">
            <a:avLst/>
          </a:prstGeom>
        </p:spPr>
        <p:txBody>
          <a:bodyPr/>
          <a:lstStyle/>
          <a:p>
            <a:r>
              <a:rPr lang="de-DE" smtClean="0">
                <a:solidFill>
                  <a:prstClr val="black">
                    <a:tint val="75000"/>
                  </a:prstClr>
                </a:solidFill>
                <a:latin typeface="Arial"/>
              </a:rPr>
              <a:t>August 2014</a:t>
            </a:r>
            <a:endParaRPr lang="de-DE" dirty="0">
              <a:solidFill>
                <a:prstClr val="black">
                  <a:tint val="75000"/>
                </a:prstClr>
              </a:solidFill>
              <a:latin typeface="Arial"/>
            </a:endParaRPr>
          </a:p>
        </p:txBody>
      </p:sp>
      <p:sp>
        <p:nvSpPr>
          <p:cNvPr id="10" name="Fußzeilenplatzhalter 9"/>
          <p:cNvSpPr>
            <a:spLocks noGrp="1"/>
          </p:cNvSpPr>
          <p:nvPr>
            <p:ph type="ftr" sz="quarter" idx="11"/>
          </p:nvPr>
        </p:nvSpPr>
        <p:spPr>
          <a:xfrm>
            <a:off x="4714417" y="6356350"/>
            <a:ext cx="2141191" cy="365125"/>
          </a:xfrm>
          <a:prstGeom prst="rect">
            <a:avLst/>
          </a:prstGeom>
        </p:spPr>
        <p:txBody>
          <a:bodyPr/>
          <a:lstStyle/>
          <a:p>
            <a:r>
              <a:rPr lang="de-DE" smtClean="0">
                <a:solidFill>
                  <a:prstClr val="black">
                    <a:tint val="75000"/>
                  </a:prstClr>
                </a:solidFill>
                <a:latin typeface="Arial"/>
              </a:rPr>
              <a:t>18. April 2013</a:t>
            </a:r>
            <a:endParaRPr lang="de-DE" dirty="0">
              <a:solidFill>
                <a:prstClr val="black">
                  <a:tint val="75000"/>
                </a:prstClr>
              </a:solidFill>
              <a:latin typeface="Arial"/>
            </a:endParaRPr>
          </a:p>
        </p:txBody>
      </p:sp>
      <p:sp>
        <p:nvSpPr>
          <p:cNvPr id="11" name="Foliennummernplatzhalter 10"/>
          <p:cNvSpPr>
            <a:spLocks noGrp="1"/>
          </p:cNvSpPr>
          <p:nvPr>
            <p:ph type="sldNum" sz="quarter" idx="12"/>
          </p:nvPr>
        </p:nvSpPr>
        <p:spPr>
          <a:xfrm>
            <a:off x="7906871" y="6356350"/>
            <a:ext cx="779929" cy="365125"/>
          </a:xfrm>
          <a:prstGeom prst="rect">
            <a:avLst/>
          </a:prstGeom>
        </p:spPr>
        <p:txBody>
          <a:bodyPr/>
          <a:lstStyle/>
          <a:p>
            <a:fld id="{CA64995E-4E92-48BA-B874-E83592359309}" type="slidenum">
              <a:rPr lang="de-DE" smtClean="0">
                <a:solidFill>
                  <a:prstClr val="black">
                    <a:tint val="75000"/>
                  </a:prstClr>
                </a:solidFill>
                <a:latin typeface="Arial"/>
              </a:rPr>
              <a:pPr/>
              <a:t>‹#›</a:t>
            </a:fld>
            <a:endParaRPr lang="de-DE" dirty="0">
              <a:solidFill>
                <a:prstClr val="black">
                  <a:tint val="75000"/>
                </a:prstClr>
              </a:solidFill>
              <a:latin typeface="Arial"/>
            </a:endParaRPr>
          </a:p>
        </p:txBody>
      </p:sp>
      <p:sp>
        <p:nvSpPr>
          <p:cNvPr id="12" name="Textplatzhalter 17"/>
          <p:cNvSpPr>
            <a:spLocks noGrp="1"/>
          </p:cNvSpPr>
          <p:nvPr>
            <p:ph type="body" sz="quarter" idx="13"/>
          </p:nvPr>
        </p:nvSpPr>
        <p:spPr>
          <a:xfrm>
            <a:off x="309563" y="6356350"/>
            <a:ext cx="4249737" cy="365125"/>
          </a:xfrm>
        </p:spPr>
        <p:txBody>
          <a:bodyPr lIns="72000" tIns="72000" rIns="72000" bIns="0" anchor="b" anchorCtr="0">
            <a:noAutofit/>
          </a:bodyPr>
          <a:lstStyle>
            <a:lvl1pPr marL="0" indent="0">
              <a:buNone/>
              <a:defRPr sz="900">
                <a:solidFill>
                  <a:schemeClr val="bg1">
                    <a:lumMod val="50000"/>
                  </a:schemeClr>
                </a:solidFill>
              </a:defRPr>
            </a:lvl1pPr>
          </a:lstStyle>
          <a:p>
            <a:pPr lvl="0"/>
            <a:r>
              <a:rPr lang="de-DE" smtClean="0"/>
              <a:t>Mastertextformat bearbeiten</a:t>
            </a:r>
          </a:p>
        </p:txBody>
      </p:sp>
    </p:spTree>
    <p:extLst>
      <p:ext uri="{BB962C8B-B14F-4D97-AF65-F5344CB8AC3E}">
        <p14:creationId xmlns:p14="http://schemas.microsoft.com/office/powerpoint/2010/main" val="410829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Endtext">
    <p:spTree>
      <p:nvGrpSpPr>
        <p:cNvPr id="1" name=""/>
        <p:cNvGrpSpPr/>
        <p:nvPr/>
      </p:nvGrpSpPr>
      <p:grpSpPr>
        <a:xfrm>
          <a:off x="0" y="0"/>
          <a:ext cx="0" cy="0"/>
          <a:chOff x="0" y="0"/>
          <a:chExt cx="0" cy="0"/>
        </a:xfrm>
      </p:grpSpPr>
      <p:sp>
        <p:nvSpPr>
          <p:cNvPr id="5" name="Datumsplatzhalter 4"/>
          <p:cNvSpPr>
            <a:spLocks noGrp="1"/>
          </p:cNvSpPr>
          <p:nvPr>
            <p:ph type="dt" sz="half" idx="10"/>
          </p:nvPr>
        </p:nvSpPr>
        <p:spPr>
          <a:xfrm>
            <a:off x="6926729" y="6356350"/>
            <a:ext cx="1304364" cy="365125"/>
          </a:xfrm>
          <a:prstGeom prst="rect">
            <a:avLst/>
          </a:prstGeom>
        </p:spPr>
        <p:txBody>
          <a:bodyPr/>
          <a:lstStyle/>
          <a:p>
            <a:r>
              <a:rPr lang="de-DE" smtClean="0">
                <a:solidFill>
                  <a:prstClr val="black">
                    <a:tint val="75000"/>
                  </a:prstClr>
                </a:solidFill>
                <a:latin typeface="Arial"/>
              </a:rPr>
              <a:t>August 2014</a:t>
            </a:r>
            <a:endParaRPr lang="de-DE" dirty="0">
              <a:solidFill>
                <a:prstClr val="black">
                  <a:tint val="75000"/>
                </a:prstClr>
              </a:solidFill>
              <a:latin typeface="Arial"/>
            </a:endParaRPr>
          </a:p>
        </p:txBody>
      </p:sp>
      <p:sp>
        <p:nvSpPr>
          <p:cNvPr id="6" name="Fußzeilenplatzhalter 5"/>
          <p:cNvSpPr>
            <a:spLocks noGrp="1"/>
          </p:cNvSpPr>
          <p:nvPr>
            <p:ph type="ftr" sz="quarter" idx="11"/>
          </p:nvPr>
        </p:nvSpPr>
        <p:spPr>
          <a:xfrm>
            <a:off x="4714417" y="6356350"/>
            <a:ext cx="2141191" cy="365125"/>
          </a:xfrm>
          <a:prstGeom prst="rect">
            <a:avLst/>
          </a:prstGeom>
        </p:spPr>
        <p:txBody>
          <a:bodyPr/>
          <a:lstStyle/>
          <a:p>
            <a:r>
              <a:rPr lang="de-DE" smtClean="0">
                <a:solidFill>
                  <a:prstClr val="black">
                    <a:tint val="75000"/>
                  </a:prstClr>
                </a:solidFill>
                <a:latin typeface="Arial"/>
              </a:rPr>
              <a:t>18. April 2013</a:t>
            </a:r>
            <a:endParaRPr lang="de-DE">
              <a:solidFill>
                <a:prstClr val="black">
                  <a:tint val="75000"/>
                </a:prstClr>
              </a:solidFill>
              <a:latin typeface="Arial"/>
            </a:endParaRPr>
          </a:p>
        </p:txBody>
      </p:sp>
      <p:sp>
        <p:nvSpPr>
          <p:cNvPr id="7" name="Foliennummernplatzhalter 6"/>
          <p:cNvSpPr>
            <a:spLocks noGrp="1"/>
          </p:cNvSpPr>
          <p:nvPr>
            <p:ph type="sldNum" sz="quarter" idx="12"/>
          </p:nvPr>
        </p:nvSpPr>
        <p:spPr>
          <a:xfrm>
            <a:off x="7906871" y="6356350"/>
            <a:ext cx="779929" cy="365125"/>
          </a:xfrm>
          <a:prstGeom prst="rect">
            <a:avLst/>
          </a:prstGeom>
        </p:spPr>
        <p:txBody>
          <a:bodyPr/>
          <a:lstStyle/>
          <a:p>
            <a:fld id="{CA64995E-4E92-48BA-B874-E83592359309}" type="slidenum">
              <a:rPr lang="de-DE" smtClean="0">
                <a:solidFill>
                  <a:prstClr val="black">
                    <a:tint val="75000"/>
                  </a:prstClr>
                </a:solidFill>
                <a:latin typeface="Arial"/>
              </a:rPr>
              <a:pPr/>
              <a:t>‹#›</a:t>
            </a:fld>
            <a:endParaRPr lang="de-DE" dirty="0">
              <a:solidFill>
                <a:prstClr val="black">
                  <a:tint val="75000"/>
                </a:prstClr>
              </a:solidFill>
              <a:latin typeface="Arial"/>
            </a:endParaRPr>
          </a:p>
        </p:txBody>
      </p:sp>
      <p:sp>
        <p:nvSpPr>
          <p:cNvPr id="8" name="Rectangle 3"/>
          <p:cNvSpPr>
            <a:spLocks noChangeArrowheads="1"/>
          </p:cNvSpPr>
          <p:nvPr userDrawn="1"/>
        </p:nvSpPr>
        <p:spPr bwMode="auto">
          <a:xfrm>
            <a:off x="306294" y="3683001"/>
            <a:ext cx="8534400" cy="2743200"/>
          </a:xfrm>
          <a:prstGeom prst="rect">
            <a:avLst/>
          </a:prstGeom>
          <a:noFill/>
          <a:ln w="6350">
            <a:noFill/>
            <a:miter lim="800000"/>
            <a:headEnd/>
            <a:tailEnd/>
          </a:ln>
          <a:effectLst/>
        </p:spPr>
        <p:txBody>
          <a:bodyPr lIns="0" tIns="0" rIns="0" bIns="0">
            <a:prstTxWarp prst="textNoShape">
              <a:avLst/>
            </a:prstTxWarp>
          </a:bodyPr>
          <a:lstStyle/>
          <a:p>
            <a:pPr algn="just">
              <a:lnSpc>
                <a:spcPts val="1080"/>
              </a:lnSpc>
              <a:spcBef>
                <a:spcPct val="0"/>
              </a:spcBef>
            </a:pPr>
            <a:r>
              <a:rPr lang="de-DE" sz="900" b="1" dirty="0">
                <a:solidFill>
                  <a:srgbClr val="666666"/>
                </a:solidFill>
                <a:latin typeface="Arial"/>
                <a:cs typeface="Arial"/>
              </a:rPr>
              <a:t>Hinweis</a:t>
            </a:r>
            <a:endParaRPr lang="de-DE" sz="900" dirty="0">
              <a:solidFill>
                <a:srgbClr val="666666"/>
              </a:solidFill>
              <a:latin typeface="Arial"/>
              <a:cs typeface="Arial"/>
            </a:endParaRPr>
          </a:p>
          <a:p>
            <a:pPr algn="just">
              <a:lnSpc>
                <a:spcPts val="1080"/>
              </a:lnSpc>
              <a:spcBef>
                <a:spcPct val="0"/>
              </a:spcBef>
            </a:pPr>
            <a:endParaRPr lang="de-DE" sz="900" dirty="0">
              <a:solidFill>
                <a:srgbClr val="666666"/>
              </a:solidFill>
              <a:latin typeface="Arial"/>
              <a:cs typeface="Arial"/>
            </a:endParaRPr>
          </a:p>
          <a:p>
            <a:pPr algn="just">
              <a:lnSpc>
                <a:spcPts val="1080"/>
              </a:lnSpc>
              <a:spcBef>
                <a:spcPct val="0"/>
              </a:spcBef>
            </a:pPr>
            <a:r>
              <a:rPr lang="de-DE" sz="900" dirty="0">
                <a:solidFill>
                  <a:srgbClr val="666666"/>
                </a:solidFill>
                <a:latin typeface="Arial"/>
                <a:cs typeface="Arial"/>
              </a:rPr>
              <a:t>Die Ausführungen der METRUM Managementberatung GmbH beruhen auf Annahmen, die aufgrund des zugänglichen Datenmaterials und der Auskünfte der jeweiligen Ansprechpartner im Unternehmen für richtig erachtet werden. Gleichwohl übernimmt die METRUM Managementberatung GmbH für die Richtigkeit der gemachten Annahmen sowie die darauf aufbauenden Aussagen keine Haftung.</a:t>
            </a:r>
          </a:p>
          <a:p>
            <a:pPr algn="just">
              <a:lnSpc>
                <a:spcPts val="1080"/>
              </a:lnSpc>
              <a:spcBef>
                <a:spcPct val="0"/>
              </a:spcBef>
            </a:pPr>
            <a:endParaRPr lang="de-DE" sz="900" dirty="0">
              <a:solidFill>
                <a:srgbClr val="666666"/>
              </a:solidFill>
              <a:latin typeface="Arial"/>
              <a:cs typeface="Arial"/>
            </a:endParaRPr>
          </a:p>
          <a:p>
            <a:pPr algn="just">
              <a:lnSpc>
                <a:spcPts val="1080"/>
              </a:lnSpc>
              <a:spcBef>
                <a:spcPct val="0"/>
              </a:spcBef>
            </a:pPr>
            <a:r>
              <a:rPr lang="de-DE" sz="900" b="1" dirty="0">
                <a:solidFill>
                  <a:srgbClr val="666666"/>
                </a:solidFill>
                <a:latin typeface="Arial"/>
                <a:cs typeface="Arial"/>
              </a:rPr>
              <a:t>Copyright </a:t>
            </a:r>
          </a:p>
          <a:p>
            <a:pPr algn="just">
              <a:lnSpc>
                <a:spcPts val="1080"/>
              </a:lnSpc>
              <a:spcBef>
                <a:spcPct val="0"/>
              </a:spcBef>
            </a:pPr>
            <a:endParaRPr lang="de-DE" sz="900" dirty="0">
              <a:solidFill>
                <a:srgbClr val="666666"/>
              </a:solidFill>
              <a:latin typeface="Arial"/>
              <a:cs typeface="Arial"/>
            </a:endParaRPr>
          </a:p>
          <a:p>
            <a:pPr algn="just">
              <a:lnSpc>
                <a:spcPts val="1080"/>
              </a:lnSpc>
              <a:spcBef>
                <a:spcPct val="0"/>
              </a:spcBef>
            </a:pPr>
            <a:r>
              <a:rPr lang="de-DE" sz="900" dirty="0">
                <a:solidFill>
                  <a:srgbClr val="666666"/>
                </a:solidFill>
                <a:latin typeface="Arial"/>
                <a:cs typeface="Arial"/>
              </a:rPr>
              <a:t>Alle in dieser Dokumentation enthaltenen Strategien, Modelle, Konzepte, Ideen, Berechnungen und Schlussfolgerungen sind ausschließliches geistiges Eigentum (Ausnahme: Quellenangaben) der METRUM Managementberatung GmbH und urheberrechtlich geschützt. Sie werden dem Auftraggeber zu dessen ausschließlicher Nutzung zeitlich unbefristet überlassen. Alle hierin enthaltenen Informationen unterliegen der Geheimhaltung und sind nur für den Auftraggeber bestimmt. Der Auftraggeber ist nicht berechtigt diese Dokumentation zu verändern oder außerhalb seines Unternehmens zu veröffentlichen oder zu verbreiten. Diese Bestimmung kann ausschließlich mit schriftlicher Zustimmung der METRUM Managementberatung GmbH abgeändert oder widerrufen werden. Mündliche Vereinbarungen besitzen keine Gültigkeit. </a:t>
            </a:r>
          </a:p>
          <a:p>
            <a:pPr algn="just">
              <a:lnSpc>
                <a:spcPts val="1080"/>
              </a:lnSpc>
              <a:spcBef>
                <a:spcPct val="0"/>
              </a:spcBef>
            </a:pPr>
            <a:endParaRPr lang="de-DE" sz="900" dirty="0">
              <a:solidFill>
                <a:srgbClr val="666666"/>
              </a:solidFill>
              <a:latin typeface="Arial"/>
              <a:cs typeface="Arial"/>
            </a:endParaRPr>
          </a:p>
          <a:p>
            <a:pPr algn="just">
              <a:lnSpc>
                <a:spcPts val="1080"/>
              </a:lnSpc>
              <a:spcBef>
                <a:spcPct val="0"/>
              </a:spcBef>
            </a:pPr>
            <a:r>
              <a:rPr lang="de-DE" sz="900" dirty="0">
                <a:solidFill>
                  <a:srgbClr val="666666"/>
                </a:solidFill>
                <a:latin typeface="Arial"/>
                <a:cs typeface="Arial"/>
              </a:rPr>
              <a:t>All the strategies, models, concepts, ideas, calculations and conclusions incorporated into this documentation are the exclusive intellectual property (exceptions aresource referenced) of METRUM Managementberatung GmbH and are protected under copyright. They have been turned over to the client exclusively for his own use for an unspecified period. All information included in them is to be kept confidential and is intended for the client’s eyes only. The client is not permitted to change this documentation, make it public outside his own company or disseminate it in any way. This rule may only be amended or revoked with the express written consent of METRUM Managementberatung GmbH. Verbal agreements shall not be deemed valid.</a:t>
            </a:r>
          </a:p>
        </p:txBody>
      </p:sp>
      <p:sp>
        <p:nvSpPr>
          <p:cNvPr id="9" name="Rectangle 4"/>
          <p:cNvSpPr>
            <a:spLocks noChangeArrowheads="1"/>
          </p:cNvSpPr>
          <p:nvPr userDrawn="1"/>
        </p:nvSpPr>
        <p:spPr bwMode="auto">
          <a:xfrm>
            <a:off x="304053" y="1517650"/>
            <a:ext cx="4572000" cy="1841500"/>
          </a:xfrm>
          <a:prstGeom prst="rect">
            <a:avLst/>
          </a:prstGeom>
          <a:noFill/>
          <a:ln w="12700">
            <a:noFill/>
            <a:miter lim="800000"/>
            <a:headEnd/>
            <a:tailEnd/>
          </a:ln>
          <a:effectLst/>
        </p:spPr>
        <p:txBody>
          <a:bodyPr wrap="none" lIns="0" tIns="0" rIns="0" bIns="0">
            <a:prstTxWarp prst="textNoShape">
              <a:avLst/>
            </a:prstTxWarp>
          </a:bodyPr>
          <a:lstStyle/>
          <a:p>
            <a:pPr marL="190500" indent="-190500" defTabSz="896938">
              <a:lnSpc>
                <a:spcPts val="1800"/>
              </a:lnSpc>
              <a:spcBef>
                <a:spcPct val="0"/>
              </a:spcBef>
              <a:tabLst>
                <a:tab pos="571500" algn="l"/>
              </a:tabLst>
            </a:pPr>
            <a:r>
              <a:rPr lang="de-DE" sz="1200" dirty="0">
                <a:solidFill>
                  <a:srgbClr val="666666"/>
                </a:solidFill>
                <a:latin typeface="Arial"/>
                <a:cs typeface="Arial"/>
              </a:rPr>
              <a:t>METRUM Managementberatung GmbH</a:t>
            </a:r>
          </a:p>
          <a:p>
            <a:pPr marL="190500" indent="-190500" defTabSz="896938">
              <a:lnSpc>
                <a:spcPts val="1800"/>
              </a:lnSpc>
              <a:spcBef>
                <a:spcPct val="0"/>
              </a:spcBef>
              <a:tabLst>
                <a:tab pos="571500" algn="l"/>
              </a:tabLst>
            </a:pPr>
            <a:r>
              <a:rPr lang="de-DE" sz="1200" dirty="0">
                <a:solidFill>
                  <a:srgbClr val="666666"/>
                </a:solidFill>
                <a:latin typeface="Arial"/>
                <a:cs typeface="Arial"/>
              </a:rPr>
              <a:t>Baaderstraße 56 </a:t>
            </a:r>
          </a:p>
          <a:p>
            <a:pPr marL="190500" indent="-190500" defTabSz="896938">
              <a:lnSpc>
                <a:spcPts val="1800"/>
              </a:lnSpc>
              <a:spcBef>
                <a:spcPct val="0"/>
              </a:spcBef>
              <a:tabLst>
                <a:tab pos="571500" algn="l"/>
              </a:tabLst>
            </a:pPr>
            <a:r>
              <a:rPr lang="de-DE" sz="1200" dirty="0">
                <a:solidFill>
                  <a:srgbClr val="666666"/>
                </a:solidFill>
                <a:latin typeface="Arial"/>
                <a:cs typeface="Arial"/>
              </a:rPr>
              <a:t>80469 München</a:t>
            </a:r>
          </a:p>
          <a:p>
            <a:pPr marL="190500" indent="-190500" defTabSz="896938">
              <a:lnSpc>
                <a:spcPts val="1800"/>
              </a:lnSpc>
              <a:spcBef>
                <a:spcPct val="0"/>
              </a:spcBef>
              <a:tabLst>
                <a:tab pos="571500" algn="l"/>
              </a:tabLst>
            </a:pPr>
            <a:r>
              <a:rPr lang="de-DE" sz="1200" dirty="0">
                <a:solidFill>
                  <a:srgbClr val="666666"/>
                </a:solidFill>
                <a:latin typeface="Arial"/>
                <a:cs typeface="Arial"/>
              </a:rPr>
              <a:t>Fon 	+49-(0) 89-856 38 56-0</a:t>
            </a:r>
          </a:p>
          <a:p>
            <a:pPr marL="190500" indent="-190500" defTabSz="896938">
              <a:lnSpc>
                <a:spcPts val="1800"/>
              </a:lnSpc>
              <a:spcBef>
                <a:spcPct val="0"/>
              </a:spcBef>
              <a:tabLst>
                <a:tab pos="571500" algn="l"/>
              </a:tabLst>
            </a:pPr>
            <a:r>
              <a:rPr lang="de-DE" sz="1200" dirty="0">
                <a:solidFill>
                  <a:srgbClr val="666666"/>
                </a:solidFill>
                <a:latin typeface="Arial"/>
                <a:cs typeface="Arial"/>
              </a:rPr>
              <a:t>Fax 	+49-(0) 89-856 38 56-22</a:t>
            </a:r>
          </a:p>
          <a:p>
            <a:pPr marL="190500" indent="-190500" defTabSz="896938">
              <a:lnSpc>
                <a:spcPts val="1800"/>
              </a:lnSpc>
              <a:spcBef>
                <a:spcPct val="0"/>
              </a:spcBef>
              <a:tabLst>
                <a:tab pos="571500" algn="l"/>
              </a:tabLst>
            </a:pPr>
            <a:r>
              <a:rPr lang="de-DE" sz="1200" dirty="0">
                <a:solidFill>
                  <a:srgbClr val="666666"/>
                </a:solidFill>
                <a:latin typeface="Arial"/>
                <a:cs typeface="Arial"/>
              </a:rPr>
              <a:t>Mail 	team@metrum.de</a:t>
            </a:r>
          </a:p>
          <a:p>
            <a:pPr marL="190500" indent="-190500" defTabSz="896938">
              <a:lnSpc>
                <a:spcPts val="1800"/>
              </a:lnSpc>
              <a:spcBef>
                <a:spcPct val="0"/>
              </a:spcBef>
              <a:tabLst>
                <a:tab pos="571500" algn="l"/>
              </a:tabLst>
            </a:pPr>
            <a:r>
              <a:rPr lang="de-DE" sz="1200" dirty="0">
                <a:solidFill>
                  <a:srgbClr val="666666"/>
                </a:solidFill>
                <a:latin typeface="Arial"/>
                <a:cs typeface="Arial"/>
              </a:rPr>
              <a:t>Web 	www.metrum.de</a:t>
            </a:r>
          </a:p>
        </p:txBody>
      </p:sp>
    </p:spTree>
    <p:extLst>
      <p:ext uri="{BB962C8B-B14F-4D97-AF65-F5344CB8AC3E}">
        <p14:creationId xmlns:p14="http://schemas.microsoft.com/office/powerpoint/2010/main" val="571345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3C0CBE62-A1C3-FE44-BB78-FC2E24E428CE}" type="datetimeFigureOut">
              <a:rPr lang="en-US" smtClean="0"/>
              <a:t>9/21/2017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FA75E09-112C-6F40-949B-7E7398F8280A}" type="slidenum">
              <a:rPr lang="en-US" smtClean="0"/>
              <a:t>‹#›</a:t>
            </a:fld>
            <a:endParaRPr lang="en-US"/>
          </a:p>
        </p:txBody>
      </p:sp>
    </p:spTree>
    <p:extLst>
      <p:ext uri="{BB962C8B-B14F-4D97-AF65-F5344CB8AC3E}">
        <p14:creationId xmlns:p14="http://schemas.microsoft.com/office/powerpoint/2010/main" val="1370914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4"/>
            <a:ext cx="2133600" cy="365125"/>
          </a:xfrm>
          <a:prstGeom prst="rect">
            <a:avLst/>
          </a:prstGeom>
        </p:spPr>
        <p:txBody>
          <a:bodyPr/>
          <a:lstStyle/>
          <a:p>
            <a:fld id="{9D4B2194-081B-4A72-8C43-E271590DCDA6}" type="datetime1">
              <a:rPr lang="en-US" smtClean="0"/>
              <a:t>9/21/2017</a:t>
            </a:fld>
            <a:endParaRPr lang="en-US" dirty="0"/>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p>
            <a:r>
              <a:rPr lang="en-US" smtClean="0"/>
              <a:t>18. April 2013</a:t>
            </a:r>
            <a:endParaRPr lang="en-US" dirty="0"/>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661673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09603" y="1010828"/>
            <a:ext cx="8524835" cy="511174"/>
          </a:xfrm>
          <a:prstGeom prst="rect">
            <a:avLst/>
          </a:prstGeom>
          <a:ln>
            <a:noFill/>
          </a:ln>
        </p:spPr>
        <p:txBody>
          <a:bodyPr vert="horz" lIns="72000" tIns="72000" rIns="72000" bIns="72000" rtlCol="0" anchor="ctr" anchorCtr="0">
            <a:noAutofit/>
          </a:bodyPr>
          <a:lstStyle/>
          <a:p>
            <a:r>
              <a:rPr lang="de-DE" dirty="0" smtClean="0"/>
              <a:t>Mastertitelformat bearbeiten</a:t>
            </a:r>
            <a:endParaRPr lang="de-DE" dirty="0"/>
          </a:p>
        </p:txBody>
      </p:sp>
      <p:sp>
        <p:nvSpPr>
          <p:cNvPr id="33" name="Rectangle 229"/>
          <p:cNvSpPr>
            <a:spLocks noChangeArrowheads="1"/>
          </p:cNvSpPr>
          <p:nvPr/>
        </p:nvSpPr>
        <p:spPr bwMode="auto">
          <a:xfrm>
            <a:off x="307974" y="1010828"/>
            <a:ext cx="8526463" cy="511175"/>
          </a:xfrm>
          <a:prstGeom prst="rect">
            <a:avLst/>
          </a:prstGeom>
          <a:noFill/>
          <a:ln w="6350">
            <a:noFill/>
            <a:prstDash val="sysDot"/>
            <a:miter lim="800000"/>
            <a:headEnd/>
            <a:tailEnd/>
          </a:ln>
          <a:effectLst/>
        </p:spPr>
        <p:txBody>
          <a:bodyPr wrap="none" lIns="0" tIns="72000" rIns="72000" bIns="72000" anchor="ctr">
            <a:prstTxWarp prst="textNoShape">
              <a:avLst/>
            </a:prstTxWarp>
          </a:bodyPr>
          <a:lstStyle/>
          <a:p>
            <a:endParaRPr lang="de-DE" i="1">
              <a:solidFill>
                <a:srgbClr val="0000FF"/>
              </a:solidFill>
              <a:latin typeface="Arial"/>
            </a:endParaRPr>
          </a:p>
        </p:txBody>
      </p:sp>
      <p:sp>
        <p:nvSpPr>
          <p:cNvPr id="5" name="Text Placeholder 4"/>
          <p:cNvSpPr>
            <a:spLocks noGrp="1"/>
          </p:cNvSpPr>
          <p:nvPr>
            <p:ph type="body" idx="1"/>
          </p:nvPr>
        </p:nvSpPr>
        <p:spPr>
          <a:xfrm>
            <a:off x="307975" y="1600200"/>
            <a:ext cx="8378825" cy="4525963"/>
          </a:xfrm>
          <a:prstGeom prst="rect">
            <a:avLst/>
          </a:prstGeom>
          <a:ln>
            <a:noFill/>
          </a:ln>
        </p:spPr>
        <p:txBody>
          <a:bodyPr vert="horz" lIns="91440" tIns="45720" rIns="91440" bIns="4572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Tree>
    <p:extLst>
      <p:ext uri="{BB962C8B-B14F-4D97-AF65-F5344CB8AC3E}">
        <p14:creationId xmlns:p14="http://schemas.microsoft.com/office/powerpoint/2010/main" val="28272038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85" r:id="rId4"/>
    <p:sldLayoutId id="2147483686" r:id="rId5"/>
  </p:sldLayoutIdLst>
  <p:hf hdr="0" ftr="0"/>
  <p:txStyles>
    <p:titleStyle>
      <a:lvl1pPr algn="l" defTabSz="457200" rtl="0" eaLnBrk="1" latinLnBrk="0" hangingPunct="1">
        <a:spcBef>
          <a:spcPct val="0"/>
        </a:spcBef>
        <a:buNone/>
        <a:defRPr lang="de-DE" sz="1800" b="1" kern="1200" dirty="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1800" kern="1200">
          <a:solidFill>
            <a:srgbClr val="666666"/>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rgbClr val="666666"/>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666666"/>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666666"/>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rgbClr val="66666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4.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4111" y="0"/>
            <a:ext cx="9142413" cy="6857999"/>
          </a:xfrm>
          <a:prstGeom prst="rect">
            <a:avLst/>
          </a:prstGeom>
          <a:solidFill>
            <a:srgbClr val="284D3E">
              <a:alpha val="36000"/>
            </a:srgbClr>
          </a:solidFill>
          <a:ln>
            <a:noFill/>
          </a:ln>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endParaRPr lang="de-DE" sz="1200" dirty="0" smtClean="0">
              <a:solidFill>
                <a:prstClr val="black"/>
              </a:solidFill>
              <a:latin typeface="Arial"/>
            </a:endParaRPr>
          </a:p>
        </p:txBody>
      </p:sp>
      <p:sp>
        <p:nvSpPr>
          <p:cNvPr id="4" name="Textfeld 3"/>
          <p:cNvSpPr txBox="1"/>
          <p:nvPr/>
        </p:nvSpPr>
        <p:spPr>
          <a:xfrm>
            <a:off x="576381" y="2069210"/>
            <a:ext cx="7858531" cy="3847207"/>
          </a:xfrm>
          <a:prstGeom prst="rect">
            <a:avLst/>
          </a:prstGeom>
          <a:noFill/>
        </p:spPr>
        <p:txBody>
          <a:bodyPr wrap="square" rtlCol="0">
            <a:spAutoFit/>
          </a:bodyPr>
          <a:lstStyle/>
          <a:p>
            <a:r>
              <a:rPr lang="et-EE" sz="3000" b="1" dirty="0" smtClean="0">
                <a:solidFill>
                  <a:prstClr val="black"/>
                </a:solidFill>
                <a:latin typeface="Arial"/>
              </a:rPr>
              <a:t>Arvo Pärt and </a:t>
            </a:r>
            <a:r>
              <a:rPr lang="en-GB" sz="3000" b="1" dirty="0" smtClean="0">
                <a:solidFill>
                  <a:prstClr val="black"/>
                </a:solidFill>
                <a:latin typeface="Arial"/>
              </a:rPr>
              <a:t>Arvo Pärt Centre </a:t>
            </a:r>
            <a:r>
              <a:rPr lang="en-GB" sz="3000" dirty="0" smtClean="0">
                <a:solidFill>
                  <a:prstClr val="black"/>
                </a:solidFill>
                <a:latin typeface="Arial"/>
              </a:rPr>
              <a:t/>
            </a:r>
            <a:br>
              <a:rPr lang="en-GB" sz="3000" dirty="0" smtClean="0">
                <a:solidFill>
                  <a:prstClr val="black"/>
                </a:solidFill>
                <a:latin typeface="Arial"/>
              </a:rPr>
            </a:br>
            <a:r>
              <a:rPr lang="en-GB" sz="3000" dirty="0" smtClean="0">
                <a:solidFill>
                  <a:prstClr val="black"/>
                </a:solidFill>
                <a:latin typeface="Arial"/>
              </a:rPr>
              <a:t>in Laulasmaa, Estonia</a:t>
            </a:r>
          </a:p>
          <a:p>
            <a:endParaRPr lang="en-GB" sz="4000" dirty="0" smtClean="0">
              <a:solidFill>
                <a:prstClr val="black"/>
              </a:solidFill>
              <a:latin typeface="Arial"/>
            </a:endParaRPr>
          </a:p>
          <a:p>
            <a:endParaRPr lang="et-EE" dirty="0" smtClean="0">
              <a:solidFill>
                <a:prstClr val="black"/>
              </a:solidFill>
              <a:latin typeface="Arial"/>
            </a:endParaRPr>
          </a:p>
          <a:p>
            <a:endParaRPr lang="et-EE" dirty="0" smtClean="0">
              <a:solidFill>
                <a:prstClr val="black"/>
              </a:solidFill>
              <a:latin typeface="Arial"/>
            </a:endParaRPr>
          </a:p>
          <a:p>
            <a:r>
              <a:rPr lang="en-GB" dirty="0" smtClean="0">
                <a:solidFill>
                  <a:prstClr val="black"/>
                </a:solidFill>
                <a:latin typeface="Arial"/>
              </a:rPr>
              <a:t> </a:t>
            </a:r>
          </a:p>
          <a:p>
            <a:endParaRPr lang="en-GB" b="1" dirty="0">
              <a:solidFill>
                <a:prstClr val="black"/>
              </a:solidFill>
              <a:latin typeface="Arial"/>
            </a:endParaRPr>
          </a:p>
          <a:p>
            <a:endParaRPr lang="en-GB" dirty="0" smtClean="0">
              <a:solidFill>
                <a:prstClr val="black"/>
              </a:solidFill>
              <a:latin typeface="Arial"/>
            </a:endParaRPr>
          </a:p>
          <a:p>
            <a:endParaRPr lang="en-GB" dirty="0" smtClean="0">
              <a:solidFill>
                <a:prstClr val="black"/>
              </a:solidFill>
              <a:latin typeface="Arial"/>
            </a:endParaRPr>
          </a:p>
          <a:p>
            <a:r>
              <a:rPr lang="et-EE" dirty="0" smtClean="0">
                <a:solidFill>
                  <a:prstClr val="black"/>
                </a:solidFill>
                <a:latin typeface="Arial"/>
              </a:rPr>
              <a:t>September 21, </a:t>
            </a:r>
            <a:r>
              <a:rPr lang="en-GB" dirty="0" smtClean="0">
                <a:solidFill>
                  <a:prstClr val="black"/>
                </a:solidFill>
                <a:latin typeface="Arial"/>
              </a:rPr>
              <a:t>201</a:t>
            </a:r>
            <a:r>
              <a:rPr lang="et-EE" dirty="0">
                <a:solidFill>
                  <a:prstClr val="black"/>
                </a:solidFill>
                <a:latin typeface="Arial"/>
              </a:rPr>
              <a:t>7</a:t>
            </a:r>
            <a:endParaRPr lang="en-GB" dirty="0">
              <a:solidFill>
                <a:prstClr val="black"/>
              </a:solidFill>
              <a:latin typeface="Arial"/>
            </a:endParaRPr>
          </a:p>
          <a:p>
            <a:endParaRPr lang="en-GB" dirty="0">
              <a:solidFill>
                <a:prstClr val="black"/>
              </a:solidFill>
              <a:latin typeface="Arial"/>
            </a:endParaRPr>
          </a:p>
        </p:txBody>
      </p:sp>
      <p:pic>
        <p:nvPicPr>
          <p:cNvPr id="15" name="Bild 14"/>
          <p:cNvPicPr>
            <a:picLocks noChangeAspect="1"/>
          </p:cNvPicPr>
          <p:nvPr/>
        </p:nvPicPr>
        <p:blipFill>
          <a:blip r:embed="rId2"/>
          <a:stretch>
            <a:fillRect/>
          </a:stretch>
        </p:blipFill>
        <p:spPr>
          <a:xfrm>
            <a:off x="5337776" y="105835"/>
            <a:ext cx="3683455" cy="42579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772" y="3134904"/>
            <a:ext cx="5586752" cy="3723095"/>
          </a:xfrm>
          <a:prstGeom prst="rect">
            <a:avLst/>
          </a:prstGeom>
          <a:noFill/>
          <a:ln w="12700">
            <a:solidFill>
              <a:schemeClr val="tx1"/>
            </a:solidFill>
          </a:ln>
        </p:spPr>
      </p:pic>
    </p:spTree>
    <p:extLst>
      <p:ext uri="{BB962C8B-B14F-4D97-AF65-F5344CB8AC3E}">
        <p14:creationId xmlns:p14="http://schemas.microsoft.com/office/powerpoint/2010/main" val="78635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a:xfrm>
            <a:off x="0" y="10633"/>
            <a:ext cx="9144000" cy="6858000"/>
          </a:xfrm>
          <a:prstGeom prst="rect">
            <a:avLst/>
          </a:prstGeom>
          <a:solidFill>
            <a:schemeClr val="accent3">
              <a:lumMod val="20000"/>
              <a:lumOff val="80000"/>
            </a:schemeClr>
          </a:solidFill>
          <a:ln>
            <a:solidFill>
              <a:schemeClr val="bg1">
                <a:lumMod val="50000"/>
              </a:schemeClr>
            </a:solidFill>
          </a:ln>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endParaRPr lang="de-DE" sz="1200" dirty="0" smtClean="0">
              <a:solidFill>
                <a:prstClr val="black"/>
              </a:solidFill>
              <a:latin typeface="Arial"/>
            </a:endParaRPr>
          </a:p>
        </p:txBody>
      </p:sp>
      <p:sp>
        <p:nvSpPr>
          <p:cNvPr id="9" name="Titel 1"/>
          <p:cNvSpPr>
            <a:spLocks noGrp="1"/>
          </p:cNvSpPr>
          <p:nvPr>
            <p:ph type="title"/>
          </p:nvPr>
        </p:nvSpPr>
        <p:spPr>
          <a:xfrm>
            <a:off x="309603" y="952214"/>
            <a:ext cx="8524835" cy="511174"/>
          </a:xfrm>
        </p:spPr>
        <p:txBody>
          <a:bodyPr/>
          <a:lstStyle/>
          <a:p>
            <a:pPr>
              <a:spcBef>
                <a:spcPts val="900"/>
              </a:spcBef>
            </a:pPr>
            <a:r>
              <a:rPr lang="en-GB" dirty="0" smtClean="0"/>
              <a:t>“TABULA” won the design contest for the new Arvo Pärt Centre in June 2014</a:t>
            </a:r>
            <a:endParaRPr lang="en-GB" dirty="0"/>
          </a:p>
        </p:txBody>
      </p:sp>
      <p:sp>
        <p:nvSpPr>
          <p:cNvPr id="11" name="Textfeld 10"/>
          <p:cNvSpPr txBox="1"/>
          <p:nvPr/>
        </p:nvSpPr>
        <p:spPr>
          <a:xfrm>
            <a:off x="309603" y="1945019"/>
            <a:ext cx="4505814" cy="2924694"/>
          </a:xfrm>
          <a:prstGeom prst="rect">
            <a:avLst/>
          </a:prstGeom>
          <a:noFill/>
          <a:ln>
            <a:noFill/>
          </a:ln>
        </p:spPr>
        <p:txBody>
          <a:bodyPr wrap="square" lIns="72000" rIns="72000" rtlCol="0" anchor="ctr" anchorCtr="0">
            <a:noAutofit/>
          </a:bodyPr>
          <a:lstStyle/>
          <a:p>
            <a:pPr marL="285750" indent="-285750">
              <a:spcBef>
                <a:spcPts val="900"/>
              </a:spcBef>
              <a:buFont typeface="Arial"/>
              <a:buChar char="•"/>
            </a:pPr>
            <a:r>
              <a:rPr lang="en-GB" sz="1400" dirty="0" smtClean="0">
                <a:solidFill>
                  <a:prstClr val="black"/>
                </a:solidFill>
                <a:latin typeface="Arial"/>
              </a:rPr>
              <a:t>In June 2014, </a:t>
            </a:r>
            <a:r>
              <a:rPr lang="et-EE" sz="1400" dirty="0" smtClean="0">
                <a:solidFill>
                  <a:prstClr val="black"/>
                </a:solidFill>
                <a:latin typeface="Arial"/>
              </a:rPr>
              <a:t>the p</a:t>
            </a:r>
            <a:r>
              <a:rPr lang="en-GB" sz="1400" dirty="0" smtClean="0">
                <a:solidFill>
                  <a:prstClr val="black"/>
                </a:solidFill>
                <a:latin typeface="Arial"/>
              </a:rPr>
              <a:t>resident of Estonia Toomas Hendrik Ilves announced the </a:t>
            </a:r>
            <a:r>
              <a:rPr lang="en-GB" sz="1400" b="1" dirty="0" smtClean="0">
                <a:solidFill>
                  <a:prstClr val="black"/>
                </a:solidFill>
                <a:latin typeface="Arial"/>
              </a:rPr>
              <a:t>winners of the contest for the architectural design </a:t>
            </a:r>
            <a:r>
              <a:rPr lang="en-GB" sz="1400" dirty="0" smtClean="0">
                <a:solidFill>
                  <a:prstClr val="black"/>
                </a:solidFill>
                <a:latin typeface="Arial"/>
              </a:rPr>
              <a:t>of the Arvo Pärt Centre building at the Museum of Estonian Architecture in Tallinn.</a:t>
            </a:r>
            <a:endParaRPr lang="et-EE" sz="1400" dirty="0" smtClean="0">
              <a:solidFill>
                <a:prstClr val="black"/>
              </a:solidFill>
              <a:latin typeface="Arial"/>
            </a:endParaRPr>
          </a:p>
          <a:p>
            <a:pPr>
              <a:spcBef>
                <a:spcPts val="900"/>
              </a:spcBef>
            </a:pPr>
            <a:endParaRPr lang="en-GB" sz="1400" dirty="0" smtClean="0">
              <a:solidFill>
                <a:prstClr val="black"/>
              </a:solidFill>
              <a:latin typeface="Arial"/>
            </a:endParaRPr>
          </a:p>
          <a:p>
            <a:pPr marL="285750" indent="-285750">
              <a:spcBef>
                <a:spcPts val="900"/>
              </a:spcBef>
              <a:buFont typeface="Arial"/>
              <a:buChar char="•"/>
            </a:pPr>
            <a:r>
              <a:rPr lang="en-GB" sz="1400" dirty="0" smtClean="0">
                <a:solidFill>
                  <a:prstClr val="black"/>
                </a:solidFill>
                <a:latin typeface="Arial"/>
              </a:rPr>
              <a:t>Fuensanta Nieto and Enrique Sobejano from </a:t>
            </a:r>
            <a:r>
              <a:rPr lang="en-GB" sz="1400" b="1" dirty="0" smtClean="0">
                <a:solidFill>
                  <a:prstClr val="black"/>
                </a:solidFill>
                <a:latin typeface="Arial"/>
              </a:rPr>
              <a:t>Nieto Sobejano Arquitectos SLP, Spain</a:t>
            </a:r>
            <a:r>
              <a:rPr lang="en-GB" sz="1400" dirty="0" smtClean="0">
                <a:solidFill>
                  <a:prstClr val="black"/>
                </a:solidFill>
                <a:latin typeface="Arial"/>
              </a:rPr>
              <a:t>, titled </a:t>
            </a:r>
            <a:r>
              <a:rPr lang="en-GB" sz="1400" b="1" dirty="0" smtClean="0">
                <a:solidFill>
                  <a:prstClr val="black"/>
                </a:solidFill>
                <a:latin typeface="Arial"/>
              </a:rPr>
              <a:t>TABULA</a:t>
            </a:r>
            <a:r>
              <a:rPr lang="en-GB" sz="1400" dirty="0" smtClean="0">
                <a:solidFill>
                  <a:prstClr val="black"/>
                </a:solidFill>
                <a:latin typeface="Arial"/>
              </a:rPr>
              <a:t> won the design contest.</a:t>
            </a:r>
          </a:p>
        </p:txBody>
      </p:sp>
      <p:grpSp>
        <p:nvGrpSpPr>
          <p:cNvPr id="4" name="Gruppierung 3"/>
          <p:cNvGrpSpPr/>
          <p:nvPr/>
        </p:nvGrpSpPr>
        <p:grpSpPr>
          <a:xfrm>
            <a:off x="4910138" y="1945017"/>
            <a:ext cx="3924300" cy="4163695"/>
            <a:chOff x="4910138" y="2333316"/>
            <a:chExt cx="3924300" cy="4163695"/>
          </a:xfrm>
        </p:grpSpPr>
        <p:pic>
          <p:nvPicPr>
            <p:cNvPr id="2" name="Bild 1"/>
            <p:cNvPicPr>
              <a:picLocks noChangeAspect="1"/>
            </p:cNvPicPr>
            <p:nvPr/>
          </p:nvPicPr>
          <p:blipFill>
            <a:blip r:embed="rId2"/>
            <a:stretch>
              <a:fillRect/>
            </a:stretch>
          </p:blipFill>
          <p:spPr>
            <a:xfrm>
              <a:off x="4910138" y="2333316"/>
              <a:ext cx="3924300" cy="2602563"/>
            </a:xfrm>
            <a:prstGeom prst="rect">
              <a:avLst/>
            </a:prstGeom>
          </p:spPr>
        </p:pic>
        <p:sp>
          <p:nvSpPr>
            <p:cNvPr id="3" name="Rechteck 2"/>
            <p:cNvSpPr/>
            <p:nvPr/>
          </p:nvSpPr>
          <p:spPr>
            <a:xfrm>
              <a:off x="4910138" y="4996600"/>
              <a:ext cx="3924300" cy="1500411"/>
            </a:xfrm>
            <a:prstGeom prst="rect">
              <a:avLst/>
            </a:prstGeom>
            <a:solidFill>
              <a:srgbClr val="284D3E">
                <a:alpha val="35000"/>
              </a:srgbClr>
            </a:solidFill>
          </p:spPr>
          <p:txBody>
            <a:bodyPr wrap="square">
              <a:spAutoFit/>
            </a:bodyPr>
            <a:lstStyle/>
            <a:p>
              <a:pPr>
                <a:spcBef>
                  <a:spcPts val="900"/>
                </a:spcBef>
              </a:pPr>
              <a:r>
                <a:rPr lang="en-GB" sz="1200" b="1" dirty="0" smtClean="0">
                  <a:solidFill>
                    <a:prstClr val="black"/>
                  </a:solidFill>
                  <a:latin typeface="Arial"/>
                </a:rPr>
                <a:t>Michael Pärt</a:t>
              </a:r>
              <a:r>
                <a:rPr lang="en-GB" sz="1200" dirty="0" smtClean="0">
                  <a:solidFill>
                    <a:prstClr val="black"/>
                  </a:solidFill>
                  <a:latin typeface="Arial"/>
                </a:rPr>
                <a:t>, chairman of the Jury and Arvo Pärt´s son, about the winning design: </a:t>
              </a:r>
            </a:p>
            <a:p>
              <a:pPr>
                <a:spcBef>
                  <a:spcPts val="900"/>
                </a:spcBef>
              </a:pPr>
              <a:r>
                <a:rPr lang="en-GB" sz="1200" dirty="0" smtClean="0">
                  <a:solidFill>
                    <a:prstClr val="black"/>
                  </a:solidFill>
                  <a:latin typeface="Arial"/>
                </a:rPr>
                <a:t>”‘Tabula’ creates a </a:t>
              </a:r>
              <a:r>
                <a:rPr lang="en-GB" sz="1200" b="1" dirty="0" smtClean="0">
                  <a:solidFill>
                    <a:prstClr val="black"/>
                  </a:solidFill>
                  <a:latin typeface="Arial"/>
                </a:rPr>
                <a:t>harmonious and flexible environment</a:t>
              </a:r>
              <a:r>
                <a:rPr lang="en-GB" sz="1200" dirty="0" smtClean="0">
                  <a:solidFill>
                    <a:prstClr val="black"/>
                  </a:solidFill>
                  <a:latin typeface="Arial"/>
                </a:rPr>
                <a:t> </a:t>
              </a:r>
              <a:r>
                <a:rPr lang="en-GB" sz="1200" b="1" dirty="0" smtClean="0">
                  <a:solidFill>
                    <a:prstClr val="black"/>
                  </a:solidFill>
                  <a:latin typeface="Arial"/>
                </a:rPr>
                <a:t>for Arvo Pärt´s music</a:t>
              </a:r>
              <a:r>
                <a:rPr lang="en-GB" sz="1200" dirty="0" smtClean="0">
                  <a:solidFill>
                    <a:prstClr val="black"/>
                  </a:solidFill>
                  <a:latin typeface="Arial"/>
                </a:rPr>
                <a:t>. What deserves to be singled out in particular about this contest entry is its </a:t>
              </a:r>
              <a:r>
                <a:rPr lang="en-GB" sz="1200" b="1" dirty="0" smtClean="0">
                  <a:solidFill>
                    <a:prstClr val="black"/>
                  </a:solidFill>
                  <a:latin typeface="Arial"/>
                </a:rPr>
                <a:t>spatial arrangement </a:t>
              </a:r>
              <a:r>
                <a:rPr lang="en-GB" sz="1200" dirty="0" smtClean="0">
                  <a:solidFill>
                    <a:prstClr val="black"/>
                  </a:solidFill>
                  <a:latin typeface="Arial"/>
                </a:rPr>
                <a:t>and </a:t>
              </a:r>
              <a:r>
                <a:rPr lang="en-GB" sz="1200" b="1" dirty="0" smtClean="0">
                  <a:solidFill>
                    <a:prstClr val="black"/>
                  </a:solidFill>
                  <a:latin typeface="Arial"/>
                </a:rPr>
                <a:t>thoroughly considered thematic lighting</a:t>
              </a:r>
              <a:r>
                <a:rPr lang="en-GB" sz="1200" dirty="0" smtClean="0">
                  <a:solidFill>
                    <a:prstClr val="black"/>
                  </a:solidFill>
                  <a:latin typeface="Arial"/>
                </a:rPr>
                <a:t>.”</a:t>
              </a:r>
              <a:endParaRPr lang="en-GB" sz="1200" dirty="0">
                <a:solidFill>
                  <a:prstClr val="black"/>
                </a:solidFill>
                <a:latin typeface="Arial"/>
              </a:endParaRPr>
            </a:p>
          </p:txBody>
        </p:sp>
      </p:grpSp>
      <p:sp>
        <p:nvSpPr>
          <p:cNvPr id="10" name="Textplatzhalter 4"/>
          <p:cNvSpPr>
            <a:spLocks noGrp="1"/>
          </p:cNvSpPr>
          <p:nvPr>
            <p:ph type="body" sz="quarter" idx="13"/>
          </p:nvPr>
        </p:nvSpPr>
        <p:spPr>
          <a:xfrm>
            <a:off x="309563" y="6356350"/>
            <a:ext cx="4249737" cy="365125"/>
          </a:xfrm>
        </p:spPr>
        <p:txBody>
          <a:bodyPr/>
          <a:lstStyle/>
          <a:p>
            <a:r>
              <a:rPr lang="de-DE" dirty="0" smtClean="0">
                <a:solidFill>
                  <a:schemeClr val="tx1">
                    <a:lumMod val="50000"/>
                    <a:lumOff val="50000"/>
                  </a:schemeClr>
                </a:solidFill>
                <a:cs typeface="Arial"/>
              </a:rPr>
              <a:t>©  </a:t>
            </a:r>
            <a:r>
              <a:rPr lang="de-DE" dirty="0" err="1" smtClean="0">
                <a:solidFill>
                  <a:schemeClr val="tx1">
                    <a:lumMod val="50000"/>
                    <a:lumOff val="50000"/>
                  </a:schemeClr>
                </a:solidFill>
                <a:cs typeface="Arial"/>
              </a:rPr>
              <a:t>Nieto</a:t>
            </a:r>
            <a:r>
              <a:rPr lang="de-DE" dirty="0" smtClean="0">
                <a:solidFill>
                  <a:schemeClr val="tx1">
                    <a:lumMod val="50000"/>
                    <a:lumOff val="50000"/>
                  </a:schemeClr>
                </a:solidFill>
                <a:cs typeface="Arial"/>
              </a:rPr>
              <a:t> </a:t>
            </a:r>
            <a:r>
              <a:rPr lang="de-DE" dirty="0" err="1" smtClean="0">
                <a:solidFill>
                  <a:schemeClr val="tx1">
                    <a:lumMod val="50000"/>
                    <a:lumOff val="50000"/>
                  </a:schemeClr>
                </a:solidFill>
                <a:cs typeface="Arial"/>
              </a:rPr>
              <a:t>Sobejano</a:t>
            </a:r>
            <a:r>
              <a:rPr lang="de-DE" dirty="0" smtClean="0">
                <a:solidFill>
                  <a:schemeClr val="tx1">
                    <a:lumMod val="50000"/>
                    <a:lumOff val="50000"/>
                  </a:schemeClr>
                </a:solidFill>
                <a:cs typeface="Arial"/>
              </a:rPr>
              <a:t> </a:t>
            </a:r>
            <a:r>
              <a:rPr lang="de-DE" dirty="0" err="1" smtClean="0">
                <a:solidFill>
                  <a:schemeClr val="tx1">
                    <a:lumMod val="50000"/>
                    <a:lumOff val="50000"/>
                  </a:schemeClr>
                </a:solidFill>
                <a:cs typeface="Arial"/>
              </a:rPr>
              <a:t>Arquitectos</a:t>
            </a:r>
            <a:endParaRPr lang="de-DE" dirty="0" smtClean="0">
              <a:solidFill>
                <a:schemeClr val="tx1">
                  <a:lumMod val="50000"/>
                  <a:lumOff val="50000"/>
                </a:schemeClr>
              </a:solidFill>
            </a:endParaRPr>
          </a:p>
        </p:txBody>
      </p:sp>
      <p:pic>
        <p:nvPicPr>
          <p:cNvPr id="14" name="Bild 4"/>
          <p:cNvPicPr>
            <a:picLocks noChangeAspect="1"/>
          </p:cNvPicPr>
          <p:nvPr/>
        </p:nvPicPr>
        <p:blipFill>
          <a:blip r:embed="rId3"/>
          <a:stretch>
            <a:fillRect/>
          </a:stretch>
        </p:blipFill>
        <p:spPr>
          <a:xfrm>
            <a:off x="6073630" y="105835"/>
            <a:ext cx="2947601" cy="340732"/>
          </a:xfrm>
          <a:prstGeom prst="rect">
            <a:avLst/>
          </a:prstGeom>
        </p:spPr>
      </p:pic>
    </p:spTree>
    <p:extLst>
      <p:ext uri="{BB962C8B-B14F-4D97-AF65-F5344CB8AC3E}">
        <p14:creationId xmlns:p14="http://schemas.microsoft.com/office/powerpoint/2010/main" val="3773116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eck 24"/>
          <p:cNvSpPr/>
          <p:nvPr/>
        </p:nvSpPr>
        <p:spPr>
          <a:xfrm>
            <a:off x="0" y="0"/>
            <a:ext cx="9144000" cy="6858000"/>
          </a:xfrm>
          <a:prstGeom prst="rect">
            <a:avLst/>
          </a:prstGeom>
          <a:solidFill>
            <a:schemeClr val="accent3">
              <a:lumMod val="20000"/>
              <a:lumOff val="80000"/>
            </a:schemeClr>
          </a:solidFill>
          <a:ln>
            <a:solidFill>
              <a:schemeClr val="bg1">
                <a:lumMod val="50000"/>
              </a:schemeClr>
            </a:solidFill>
          </a:ln>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endParaRPr lang="de-DE" sz="1200" dirty="0" smtClean="0">
              <a:solidFill>
                <a:prstClr val="black"/>
              </a:solidFill>
              <a:latin typeface="Aria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6" y="988827"/>
            <a:ext cx="3466214" cy="557146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3472" y="569582"/>
            <a:ext cx="6920528" cy="6409949"/>
          </a:xfrm>
          <a:prstGeom prst="rect">
            <a:avLst/>
          </a:prstGeom>
        </p:spPr>
      </p:pic>
      <p:pic>
        <p:nvPicPr>
          <p:cNvPr id="6" name="Bild 4"/>
          <p:cNvPicPr>
            <a:picLocks noChangeAspect="1"/>
          </p:cNvPicPr>
          <p:nvPr/>
        </p:nvPicPr>
        <p:blipFill>
          <a:blip r:embed="rId4"/>
          <a:stretch>
            <a:fillRect/>
          </a:stretch>
        </p:blipFill>
        <p:spPr>
          <a:xfrm>
            <a:off x="6073630" y="105835"/>
            <a:ext cx="2947601" cy="340732"/>
          </a:xfrm>
          <a:prstGeom prst="rect">
            <a:avLst/>
          </a:prstGeom>
        </p:spPr>
      </p:pic>
    </p:spTree>
    <p:extLst>
      <p:ext uri="{BB962C8B-B14F-4D97-AF65-F5344CB8AC3E}">
        <p14:creationId xmlns:p14="http://schemas.microsoft.com/office/powerpoint/2010/main" val="3868428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p:cNvSpPr/>
          <p:nvPr/>
        </p:nvSpPr>
        <p:spPr>
          <a:xfrm>
            <a:off x="0" y="1"/>
            <a:ext cx="9144000" cy="6858000"/>
          </a:xfrm>
          <a:prstGeom prst="rect">
            <a:avLst/>
          </a:prstGeom>
          <a:solidFill>
            <a:schemeClr val="accent3">
              <a:lumMod val="20000"/>
              <a:lumOff val="80000"/>
            </a:schemeClr>
          </a:solidFill>
          <a:ln>
            <a:solidFill>
              <a:schemeClr val="bg1">
                <a:lumMod val="50000"/>
              </a:schemeClr>
            </a:solidFill>
          </a:ln>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endParaRPr lang="de-DE" sz="1200" dirty="0" smtClean="0">
              <a:solidFill>
                <a:prstClr val="black"/>
              </a:solidFill>
            </a:endParaRPr>
          </a:p>
        </p:txBody>
      </p:sp>
      <p:sp>
        <p:nvSpPr>
          <p:cNvPr id="9" name="Titel 1"/>
          <p:cNvSpPr>
            <a:spLocks noGrp="1"/>
          </p:cNvSpPr>
          <p:nvPr>
            <p:ph type="title"/>
          </p:nvPr>
        </p:nvSpPr>
        <p:spPr>
          <a:xfrm>
            <a:off x="309603" y="952214"/>
            <a:ext cx="8524835" cy="511174"/>
          </a:xfrm>
        </p:spPr>
        <p:txBody>
          <a:bodyPr/>
          <a:lstStyle/>
          <a:p>
            <a:r>
              <a:rPr lang="en-GB" dirty="0" smtClean="0"/>
              <a:t>The range of activities of the new Arvo Pärt Centre</a:t>
            </a:r>
            <a:endParaRPr lang="en-GB" dirty="0"/>
          </a:p>
        </p:txBody>
      </p:sp>
      <p:sp>
        <p:nvSpPr>
          <p:cNvPr id="23" name="Rechteck 22"/>
          <p:cNvSpPr/>
          <p:nvPr/>
        </p:nvSpPr>
        <p:spPr>
          <a:xfrm>
            <a:off x="3104706" y="1658679"/>
            <a:ext cx="3498113" cy="1292150"/>
          </a:xfrm>
          <a:prstGeom prst="rect">
            <a:avLst/>
          </a:prstGeom>
          <a:solidFill>
            <a:schemeClr val="bg1">
              <a:lumMod val="75000"/>
            </a:schemeClr>
          </a:solidFill>
          <a:ln w="19050" cmpd="sng">
            <a:noFill/>
          </a:ln>
          <a:effectLst/>
        </p:spPr>
        <p:style>
          <a:lnRef idx="1">
            <a:schemeClr val="dk1"/>
          </a:lnRef>
          <a:fillRef idx="2">
            <a:schemeClr val="dk1"/>
          </a:fillRef>
          <a:effectRef idx="1">
            <a:schemeClr val="dk1"/>
          </a:effectRef>
          <a:fontRef idx="minor">
            <a:schemeClr val="dk1"/>
          </a:fontRef>
        </p:style>
        <p:txBody>
          <a:bodyPr rtlCol="0" anchor="ctr"/>
          <a:lstStyle/>
          <a:p>
            <a:pPr algn="ctr"/>
            <a:r>
              <a:rPr lang="en-GB" sz="1400" b="1" dirty="0">
                <a:solidFill>
                  <a:prstClr val="black"/>
                </a:solidFill>
              </a:rPr>
              <a:t>Archive &amp; Library</a:t>
            </a:r>
          </a:p>
          <a:p>
            <a:pPr marL="171450" indent="-171450">
              <a:buFont typeface="Arial"/>
              <a:buChar char="•"/>
            </a:pPr>
            <a:r>
              <a:rPr lang="en-GB" sz="1200" dirty="0" smtClean="0">
                <a:solidFill>
                  <a:prstClr val="black"/>
                </a:solidFill>
              </a:rPr>
              <a:t>storage, preservation, research of </a:t>
            </a:r>
            <a:r>
              <a:rPr lang="en-GB" sz="1200" dirty="0">
                <a:solidFill>
                  <a:prstClr val="black"/>
                </a:solidFill>
              </a:rPr>
              <a:t>the </a:t>
            </a:r>
            <a:r>
              <a:rPr lang="en-GB" sz="1200" dirty="0" smtClean="0">
                <a:solidFill>
                  <a:prstClr val="black"/>
                </a:solidFill>
              </a:rPr>
              <a:t>legacy</a:t>
            </a:r>
          </a:p>
          <a:p>
            <a:pPr marL="171450" indent="-171450">
              <a:buFont typeface="Arial"/>
              <a:buChar char="•"/>
            </a:pPr>
            <a:r>
              <a:rPr lang="en-GB" sz="1200" dirty="0" smtClean="0">
                <a:solidFill>
                  <a:prstClr val="black"/>
                </a:solidFill>
              </a:rPr>
              <a:t>Arvo </a:t>
            </a:r>
            <a:r>
              <a:rPr lang="en-GB" sz="1200" dirty="0">
                <a:solidFill>
                  <a:prstClr val="black"/>
                </a:solidFill>
              </a:rPr>
              <a:t>Pärt info </a:t>
            </a:r>
            <a:r>
              <a:rPr lang="en-GB" sz="1200" dirty="0" smtClean="0">
                <a:solidFill>
                  <a:prstClr val="black"/>
                </a:solidFill>
              </a:rPr>
              <a:t>system</a:t>
            </a:r>
            <a:r>
              <a:rPr lang="et-EE" sz="1200" dirty="0" smtClean="0">
                <a:solidFill>
                  <a:prstClr val="black"/>
                </a:solidFill>
              </a:rPr>
              <a:t> </a:t>
            </a:r>
            <a:r>
              <a:rPr lang="en-GB" sz="1200" dirty="0" smtClean="0">
                <a:solidFill>
                  <a:prstClr val="black"/>
                </a:solidFill>
              </a:rPr>
              <a:t>(APIS)</a:t>
            </a:r>
            <a:endParaRPr lang="en-GB" sz="1200" dirty="0">
              <a:solidFill>
                <a:prstClr val="black"/>
              </a:solidFill>
            </a:endParaRPr>
          </a:p>
        </p:txBody>
      </p:sp>
      <p:sp>
        <p:nvSpPr>
          <p:cNvPr id="27" name="Rechteck 26"/>
          <p:cNvSpPr/>
          <p:nvPr/>
        </p:nvSpPr>
        <p:spPr>
          <a:xfrm>
            <a:off x="3656203" y="3517554"/>
            <a:ext cx="1831594" cy="1248152"/>
          </a:xfrm>
          <a:prstGeom prst="rect">
            <a:avLst/>
          </a:prstGeom>
          <a:solidFill>
            <a:srgbClr val="284D3E">
              <a:alpha val="40000"/>
            </a:srgbClr>
          </a:solidFill>
          <a:ln w="19050" cmpd="sng">
            <a:noFill/>
          </a:ln>
          <a:effectLst/>
        </p:spPr>
        <p:style>
          <a:lnRef idx="1">
            <a:schemeClr val="dk1"/>
          </a:lnRef>
          <a:fillRef idx="2">
            <a:schemeClr val="dk1"/>
          </a:fillRef>
          <a:effectRef idx="1">
            <a:schemeClr val="dk1"/>
          </a:effectRef>
          <a:fontRef idx="minor">
            <a:schemeClr val="dk1"/>
          </a:fontRef>
        </p:style>
        <p:txBody>
          <a:bodyPr rtlCol="0" anchor="ctr"/>
          <a:lstStyle/>
          <a:p>
            <a:pPr algn="ctr"/>
            <a:r>
              <a:rPr lang="de-DE" b="1" dirty="0" smtClean="0">
                <a:solidFill>
                  <a:prstClr val="black"/>
                </a:solidFill>
              </a:rPr>
              <a:t>Activities</a:t>
            </a:r>
            <a:br>
              <a:rPr lang="de-DE" b="1" dirty="0" smtClean="0">
                <a:solidFill>
                  <a:prstClr val="black"/>
                </a:solidFill>
              </a:rPr>
            </a:br>
            <a:r>
              <a:rPr lang="de-DE" b="1" dirty="0" smtClean="0">
                <a:solidFill>
                  <a:prstClr val="black"/>
                </a:solidFill>
              </a:rPr>
              <a:t>NEW </a:t>
            </a:r>
            <a:r>
              <a:rPr lang="de-DE" b="1" dirty="0">
                <a:solidFill>
                  <a:prstClr val="black"/>
                </a:solidFill>
              </a:rPr>
              <a:t>APC</a:t>
            </a:r>
          </a:p>
        </p:txBody>
      </p:sp>
      <p:pic>
        <p:nvPicPr>
          <p:cNvPr id="3" name="Bild 2"/>
          <p:cNvPicPr>
            <a:picLocks noChangeAspect="1"/>
          </p:cNvPicPr>
          <p:nvPr/>
        </p:nvPicPr>
        <p:blipFill rotWithShape="1">
          <a:blip r:embed="rId2"/>
          <a:srcRect l="-59" r="10937"/>
          <a:stretch/>
        </p:blipFill>
        <p:spPr>
          <a:xfrm>
            <a:off x="1442098" y="1658679"/>
            <a:ext cx="1662607" cy="1292150"/>
          </a:xfrm>
          <a:prstGeom prst="rect">
            <a:avLst/>
          </a:prstGeom>
        </p:spPr>
      </p:pic>
      <p:grpSp>
        <p:nvGrpSpPr>
          <p:cNvPr id="12" name="Gruppierung 11"/>
          <p:cNvGrpSpPr/>
          <p:nvPr/>
        </p:nvGrpSpPr>
        <p:grpSpPr>
          <a:xfrm>
            <a:off x="5585609" y="3031512"/>
            <a:ext cx="3315209" cy="1074478"/>
            <a:chOff x="5585609" y="2989868"/>
            <a:chExt cx="3315209" cy="1074478"/>
          </a:xfrm>
        </p:grpSpPr>
        <p:sp>
          <p:nvSpPr>
            <p:cNvPr id="36" name="Rechteck 35"/>
            <p:cNvSpPr/>
            <p:nvPr/>
          </p:nvSpPr>
          <p:spPr>
            <a:xfrm>
              <a:off x="5585609" y="2994635"/>
              <a:ext cx="1860809" cy="1055827"/>
            </a:xfrm>
            <a:prstGeom prst="rect">
              <a:avLst/>
            </a:prstGeom>
            <a:solidFill>
              <a:schemeClr val="bg1">
                <a:lumMod val="75000"/>
              </a:schemeClr>
            </a:solidFill>
            <a:ln w="19050" cmpd="sng">
              <a:noFill/>
            </a:ln>
            <a:effectLst/>
          </p:spPr>
          <p:style>
            <a:lnRef idx="1">
              <a:schemeClr val="dk1"/>
            </a:lnRef>
            <a:fillRef idx="2">
              <a:schemeClr val="dk1"/>
            </a:fillRef>
            <a:effectRef idx="1">
              <a:schemeClr val="dk1"/>
            </a:effectRef>
            <a:fontRef idx="minor">
              <a:schemeClr val="dk1"/>
            </a:fontRef>
          </p:style>
          <p:txBody>
            <a:bodyPr rtlCol="0" anchor="ctr"/>
            <a:lstStyle/>
            <a:p>
              <a:pPr algn="ctr"/>
              <a:r>
                <a:rPr lang="en-GB" sz="1400" b="1" dirty="0" smtClean="0">
                  <a:solidFill>
                    <a:prstClr val="black"/>
                  </a:solidFill>
                </a:rPr>
                <a:t>Events</a:t>
              </a:r>
              <a:endParaRPr lang="en-GB" sz="1400" b="1" dirty="0">
                <a:solidFill>
                  <a:prstClr val="black"/>
                </a:solidFill>
              </a:endParaRPr>
            </a:p>
            <a:p>
              <a:pPr marL="171450" indent="-171450">
                <a:buFont typeface="Arial"/>
                <a:buChar char="•"/>
              </a:pPr>
              <a:r>
                <a:rPr lang="en-GB" sz="1100" dirty="0">
                  <a:solidFill>
                    <a:prstClr val="black"/>
                  </a:solidFill>
                </a:rPr>
                <a:t>concerts and concert/film weekends</a:t>
              </a:r>
            </a:p>
            <a:p>
              <a:pPr marL="171450" indent="-171450">
                <a:buFont typeface="Arial"/>
                <a:buChar char="•"/>
              </a:pPr>
              <a:r>
                <a:rPr lang="et-EE" sz="1100" dirty="0">
                  <a:solidFill>
                    <a:prstClr val="black"/>
                  </a:solidFill>
                </a:rPr>
                <a:t>c</a:t>
              </a:r>
              <a:r>
                <a:rPr lang="et-EE" sz="1100" dirty="0" smtClean="0">
                  <a:solidFill>
                    <a:prstClr val="black"/>
                  </a:solidFill>
                </a:rPr>
                <a:t>ross-disciplinary programming</a:t>
              </a:r>
              <a:endParaRPr lang="en-GB" sz="1100" dirty="0">
                <a:solidFill>
                  <a:prstClr val="black"/>
                </a:solidFill>
              </a:endParaRPr>
            </a:p>
          </p:txBody>
        </p:sp>
        <p:pic>
          <p:nvPicPr>
            <p:cNvPr id="7" name="Bild 6"/>
            <p:cNvPicPr>
              <a:picLocks noChangeAspect="1"/>
            </p:cNvPicPr>
            <p:nvPr/>
          </p:nvPicPr>
          <p:blipFill rotWithShape="1">
            <a:blip r:embed="rId3"/>
            <a:srcRect l="6779" t="14528" r="29246"/>
            <a:stretch/>
          </p:blipFill>
          <p:spPr>
            <a:xfrm>
              <a:off x="7446418" y="2989868"/>
              <a:ext cx="1454400" cy="1074478"/>
            </a:xfrm>
            <a:prstGeom prst="rect">
              <a:avLst/>
            </a:prstGeom>
          </p:spPr>
        </p:pic>
      </p:grpSp>
      <p:sp>
        <p:nvSpPr>
          <p:cNvPr id="37" name="Rechteck 36"/>
          <p:cNvSpPr/>
          <p:nvPr/>
        </p:nvSpPr>
        <p:spPr>
          <a:xfrm>
            <a:off x="5596923" y="4226205"/>
            <a:ext cx="1849495" cy="1048297"/>
          </a:xfrm>
          <a:prstGeom prst="rect">
            <a:avLst/>
          </a:prstGeom>
          <a:solidFill>
            <a:schemeClr val="bg1">
              <a:lumMod val="75000"/>
            </a:schemeClr>
          </a:solidFill>
          <a:ln w="19050" cmpd="sng">
            <a:noFill/>
          </a:ln>
          <a:effectLst/>
        </p:spPr>
        <p:style>
          <a:lnRef idx="1">
            <a:schemeClr val="dk1"/>
          </a:lnRef>
          <a:fillRef idx="2">
            <a:schemeClr val="dk1"/>
          </a:fillRef>
          <a:effectRef idx="1">
            <a:schemeClr val="dk1"/>
          </a:effectRef>
          <a:fontRef idx="minor">
            <a:schemeClr val="dk1"/>
          </a:fontRef>
        </p:style>
        <p:txBody>
          <a:bodyPr rtlCol="0" anchor="ctr"/>
          <a:lstStyle/>
          <a:p>
            <a:pPr algn="ctr"/>
            <a:r>
              <a:rPr lang="et-EE" sz="1400" b="1" dirty="0" smtClean="0">
                <a:solidFill>
                  <a:prstClr val="black"/>
                </a:solidFill>
              </a:rPr>
              <a:t>Publications</a:t>
            </a:r>
            <a:endParaRPr lang="en-GB" sz="1400" b="1" dirty="0">
              <a:solidFill>
                <a:prstClr val="black"/>
              </a:solidFill>
            </a:endParaRPr>
          </a:p>
          <a:p>
            <a:pPr marL="171450" indent="-171450">
              <a:buFont typeface="Arial"/>
              <a:buChar char="•"/>
            </a:pPr>
            <a:r>
              <a:rPr lang="et-EE" sz="1200" dirty="0">
                <a:solidFill>
                  <a:prstClr val="black"/>
                </a:solidFill>
              </a:rPr>
              <a:t>b</a:t>
            </a:r>
            <a:r>
              <a:rPr lang="et-EE" sz="1200" dirty="0" smtClean="0">
                <a:solidFill>
                  <a:prstClr val="black"/>
                </a:solidFill>
              </a:rPr>
              <a:t>ooks</a:t>
            </a:r>
          </a:p>
          <a:p>
            <a:pPr marL="171450" indent="-171450">
              <a:buFont typeface="Arial"/>
              <a:buChar char="•"/>
            </a:pPr>
            <a:r>
              <a:rPr lang="et-EE" sz="1200" dirty="0" smtClean="0">
                <a:solidFill>
                  <a:prstClr val="black"/>
                </a:solidFill>
              </a:rPr>
              <a:t>CDs and DVDs</a:t>
            </a:r>
          </a:p>
          <a:p>
            <a:pPr marL="171450" indent="-171450">
              <a:buFont typeface="Arial"/>
              <a:buChar char="•"/>
            </a:pPr>
            <a:r>
              <a:rPr lang="et-EE" sz="1200" dirty="0" smtClean="0">
                <a:solidFill>
                  <a:prstClr val="black"/>
                </a:solidFill>
              </a:rPr>
              <a:t>On-line publications</a:t>
            </a:r>
            <a:endParaRPr lang="en-GB" sz="1200" dirty="0">
              <a:solidFill>
                <a:prstClr val="black"/>
              </a:solidFill>
            </a:endParaRPr>
          </a:p>
        </p:txBody>
      </p:sp>
      <p:pic>
        <p:nvPicPr>
          <p:cNvPr id="8" name="Bild 7"/>
          <p:cNvPicPr>
            <a:picLocks noChangeAspect="1"/>
          </p:cNvPicPr>
          <p:nvPr/>
        </p:nvPicPr>
        <p:blipFill rotWithShape="1">
          <a:blip r:embed="rId4"/>
          <a:srcRect t="13124" r="32506"/>
          <a:stretch/>
        </p:blipFill>
        <p:spPr>
          <a:xfrm>
            <a:off x="7446418" y="4226205"/>
            <a:ext cx="1454400" cy="1053065"/>
          </a:xfrm>
          <a:prstGeom prst="rect">
            <a:avLst/>
          </a:prstGeom>
        </p:spPr>
      </p:pic>
      <p:grpSp>
        <p:nvGrpSpPr>
          <p:cNvPr id="21" name="Gruppierung 20"/>
          <p:cNvGrpSpPr/>
          <p:nvPr/>
        </p:nvGrpSpPr>
        <p:grpSpPr>
          <a:xfrm>
            <a:off x="197324" y="3050163"/>
            <a:ext cx="3329609" cy="1055827"/>
            <a:chOff x="197324" y="3008519"/>
            <a:chExt cx="3329609" cy="1055827"/>
          </a:xfrm>
        </p:grpSpPr>
        <p:sp>
          <p:nvSpPr>
            <p:cNvPr id="33" name="Rechteck 32"/>
            <p:cNvSpPr/>
            <p:nvPr/>
          </p:nvSpPr>
          <p:spPr>
            <a:xfrm>
              <a:off x="1668971" y="3008519"/>
              <a:ext cx="1857962" cy="1055827"/>
            </a:xfrm>
            <a:prstGeom prst="rect">
              <a:avLst/>
            </a:prstGeom>
            <a:solidFill>
              <a:schemeClr val="bg1">
                <a:lumMod val="75000"/>
              </a:schemeClr>
            </a:solidFill>
            <a:ln w="19050" cmpd="sng">
              <a:noFill/>
            </a:ln>
            <a:effectLst/>
          </p:spPr>
          <p:style>
            <a:lnRef idx="1">
              <a:schemeClr val="dk1"/>
            </a:lnRef>
            <a:fillRef idx="2">
              <a:schemeClr val="dk1"/>
            </a:fillRef>
            <a:effectRef idx="1">
              <a:schemeClr val="dk1"/>
            </a:effectRef>
            <a:fontRef idx="minor">
              <a:schemeClr val="dk1"/>
            </a:fontRef>
          </p:style>
          <p:txBody>
            <a:bodyPr lIns="72000" rIns="72000" rtlCol="0" anchor="ctr"/>
            <a:lstStyle/>
            <a:p>
              <a:pPr algn="ctr"/>
              <a:r>
                <a:rPr lang="en-GB" sz="1400" b="1" dirty="0" smtClean="0">
                  <a:solidFill>
                    <a:prstClr val="black"/>
                  </a:solidFill>
                </a:rPr>
                <a:t>Education</a:t>
              </a:r>
            </a:p>
            <a:p>
              <a:pPr marL="171450" indent="-171450">
                <a:buFont typeface="Arial"/>
                <a:buChar char="•"/>
              </a:pPr>
              <a:r>
                <a:rPr lang="en-GB" sz="1200" dirty="0" smtClean="0">
                  <a:solidFill>
                    <a:prstClr val="black"/>
                  </a:solidFill>
                </a:rPr>
                <a:t>school </a:t>
              </a:r>
              <a:r>
                <a:rPr lang="en-GB" sz="1200" dirty="0">
                  <a:solidFill>
                    <a:prstClr val="black"/>
                  </a:solidFill>
                </a:rPr>
                <a:t>trip weeks</a:t>
              </a:r>
            </a:p>
            <a:p>
              <a:pPr marL="171450" indent="-171450">
                <a:buFont typeface="Arial"/>
                <a:buChar char="•"/>
              </a:pPr>
              <a:r>
                <a:rPr lang="en-GB" sz="1200" dirty="0">
                  <a:solidFill>
                    <a:prstClr val="black"/>
                  </a:solidFill>
                </a:rPr>
                <a:t>school </a:t>
              </a:r>
              <a:r>
                <a:rPr lang="en-GB" sz="1200" dirty="0" smtClean="0">
                  <a:solidFill>
                    <a:prstClr val="black"/>
                  </a:solidFill>
                </a:rPr>
                <a:t>excursions</a:t>
              </a:r>
              <a:endParaRPr lang="et-EE" sz="1200" dirty="0" smtClean="0">
                <a:solidFill>
                  <a:prstClr val="black"/>
                </a:solidFill>
              </a:endParaRPr>
            </a:p>
            <a:p>
              <a:pPr marL="171450" indent="-171450">
                <a:buFont typeface="Arial"/>
                <a:buChar char="•"/>
              </a:pPr>
              <a:r>
                <a:rPr lang="et-EE" sz="1200" dirty="0" smtClean="0">
                  <a:solidFill>
                    <a:prstClr val="black"/>
                  </a:solidFill>
                </a:rPr>
                <a:t>summer courses</a:t>
              </a:r>
              <a:endParaRPr lang="en-GB" sz="1200" dirty="0">
                <a:solidFill>
                  <a:prstClr val="black"/>
                </a:solidFill>
              </a:endParaRPr>
            </a:p>
          </p:txBody>
        </p:sp>
        <p:pic>
          <p:nvPicPr>
            <p:cNvPr id="2" name="Bild 1"/>
            <p:cNvPicPr>
              <a:picLocks noChangeAspect="1"/>
            </p:cNvPicPr>
            <p:nvPr/>
          </p:nvPicPr>
          <p:blipFill rotWithShape="1">
            <a:blip r:embed="rId5"/>
            <a:srcRect l="-2" t="9566" r="12224" b="6987"/>
            <a:stretch/>
          </p:blipFill>
          <p:spPr>
            <a:xfrm>
              <a:off x="197324" y="3008519"/>
              <a:ext cx="1468800" cy="1041943"/>
            </a:xfrm>
            <a:prstGeom prst="rect">
              <a:avLst/>
            </a:prstGeom>
          </p:spPr>
        </p:pic>
      </p:grpSp>
      <p:sp>
        <p:nvSpPr>
          <p:cNvPr id="19" name="Rechteck 18"/>
          <p:cNvSpPr/>
          <p:nvPr/>
        </p:nvSpPr>
        <p:spPr>
          <a:xfrm>
            <a:off x="1666124" y="4226205"/>
            <a:ext cx="1860809" cy="1053065"/>
          </a:xfrm>
          <a:prstGeom prst="rect">
            <a:avLst/>
          </a:prstGeom>
          <a:solidFill>
            <a:schemeClr val="bg1">
              <a:lumMod val="75000"/>
            </a:schemeClr>
          </a:solidFill>
          <a:ln w="19050" cmpd="sng">
            <a:noFill/>
          </a:ln>
          <a:effectLst/>
        </p:spPr>
        <p:style>
          <a:lnRef idx="1">
            <a:schemeClr val="dk1"/>
          </a:lnRef>
          <a:fillRef idx="2">
            <a:schemeClr val="dk1"/>
          </a:fillRef>
          <a:effectRef idx="1">
            <a:schemeClr val="dk1"/>
          </a:effectRef>
          <a:fontRef idx="minor">
            <a:schemeClr val="dk1"/>
          </a:fontRef>
        </p:style>
        <p:txBody>
          <a:bodyPr lIns="72000" rIns="72000" rtlCol="0" anchor="ctr"/>
          <a:lstStyle/>
          <a:p>
            <a:pPr algn="ctr"/>
            <a:r>
              <a:rPr lang="en-GB" sz="1400" b="1" dirty="0" smtClean="0">
                <a:solidFill>
                  <a:prstClr val="black"/>
                </a:solidFill>
              </a:rPr>
              <a:t>Science &amp; Scholarly</a:t>
            </a:r>
            <a:endParaRPr lang="en-GB" sz="1400" b="1" dirty="0">
              <a:solidFill>
                <a:prstClr val="black"/>
              </a:solidFill>
            </a:endParaRPr>
          </a:p>
          <a:p>
            <a:pPr marL="171450" indent="-171450">
              <a:buFont typeface="Arial"/>
              <a:buChar char="•"/>
            </a:pPr>
            <a:r>
              <a:rPr lang="et-EE" sz="1200" dirty="0" smtClean="0">
                <a:solidFill>
                  <a:prstClr val="black"/>
                </a:solidFill>
              </a:rPr>
              <a:t>conferences</a:t>
            </a:r>
          </a:p>
          <a:p>
            <a:pPr marL="171450" indent="-171450">
              <a:buFont typeface="Arial"/>
              <a:buChar char="•"/>
            </a:pPr>
            <a:r>
              <a:rPr lang="et-EE" sz="1200" dirty="0" smtClean="0">
                <a:solidFill>
                  <a:prstClr val="black"/>
                </a:solidFill>
              </a:rPr>
              <a:t>lectures</a:t>
            </a:r>
            <a:endParaRPr lang="en-GB" sz="1200" dirty="0">
              <a:solidFill>
                <a:prstClr val="black"/>
              </a:solidFill>
            </a:endParaRPr>
          </a:p>
          <a:p>
            <a:pPr marL="171450" indent="-171450">
              <a:buFont typeface="Arial"/>
              <a:buChar char="•"/>
            </a:pPr>
            <a:r>
              <a:rPr lang="et-EE" sz="1200" dirty="0">
                <a:solidFill>
                  <a:prstClr val="black"/>
                </a:solidFill>
              </a:rPr>
              <a:t>m</a:t>
            </a:r>
            <a:r>
              <a:rPr lang="en-GB" sz="1200" dirty="0" smtClean="0">
                <a:solidFill>
                  <a:prstClr val="black"/>
                </a:solidFill>
              </a:rPr>
              <a:t>aster</a:t>
            </a:r>
            <a:r>
              <a:rPr lang="et-EE" sz="1200" dirty="0" smtClean="0">
                <a:solidFill>
                  <a:prstClr val="black"/>
                </a:solidFill>
              </a:rPr>
              <a:t>-</a:t>
            </a:r>
            <a:r>
              <a:rPr lang="en-GB" sz="1200" dirty="0" smtClean="0">
                <a:solidFill>
                  <a:prstClr val="black"/>
                </a:solidFill>
              </a:rPr>
              <a:t>classes</a:t>
            </a:r>
            <a:endParaRPr lang="en-GB" sz="1200" dirty="0">
              <a:solidFill>
                <a:prstClr val="black"/>
              </a:solidFill>
            </a:endParaRPr>
          </a:p>
          <a:p>
            <a:pPr marL="171450" indent="-171450">
              <a:buFont typeface="Arial"/>
              <a:buChar char="•"/>
            </a:pPr>
            <a:endParaRPr lang="en-GB" sz="1200" dirty="0">
              <a:solidFill>
                <a:prstClr val="black"/>
              </a:solidFill>
            </a:endParaRPr>
          </a:p>
        </p:txBody>
      </p:sp>
      <p:pic>
        <p:nvPicPr>
          <p:cNvPr id="6" name="Bild 5"/>
          <p:cNvPicPr>
            <a:picLocks noChangeAspect="1"/>
          </p:cNvPicPr>
          <p:nvPr/>
        </p:nvPicPr>
        <p:blipFill rotWithShape="1">
          <a:blip r:embed="rId6"/>
          <a:srcRect l="-1" t="15953" r="39405"/>
          <a:stretch/>
        </p:blipFill>
        <p:spPr>
          <a:xfrm>
            <a:off x="197324" y="4226205"/>
            <a:ext cx="1468800" cy="1047922"/>
          </a:xfrm>
          <a:prstGeom prst="rect">
            <a:avLst/>
          </a:prstGeom>
        </p:spPr>
      </p:pic>
      <p:grpSp>
        <p:nvGrpSpPr>
          <p:cNvPr id="20" name="Gruppierung 19"/>
          <p:cNvGrpSpPr/>
          <p:nvPr/>
        </p:nvGrpSpPr>
        <p:grpSpPr>
          <a:xfrm>
            <a:off x="1442098" y="5410508"/>
            <a:ext cx="3052398" cy="1055348"/>
            <a:chOff x="3968221" y="5629140"/>
            <a:chExt cx="3052398" cy="1055348"/>
          </a:xfrm>
        </p:grpSpPr>
        <p:sp>
          <p:nvSpPr>
            <p:cNvPr id="35" name="Rechteck 34"/>
            <p:cNvSpPr/>
            <p:nvPr/>
          </p:nvSpPr>
          <p:spPr>
            <a:xfrm>
              <a:off x="3968221" y="5629141"/>
              <a:ext cx="1849495" cy="1055347"/>
            </a:xfrm>
            <a:prstGeom prst="rect">
              <a:avLst/>
            </a:prstGeom>
            <a:solidFill>
              <a:schemeClr val="bg1">
                <a:lumMod val="75000"/>
              </a:schemeClr>
            </a:solidFill>
            <a:ln w="19050" cmpd="sng">
              <a:noFill/>
            </a:ln>
            <a:effectLst/>
          </p:spPr>
          <p:style>
            <a:lnRef idx="1">
              <a:schemeClr val="dk1"/>
            </a:lnRef>
            <a:fillRef idx="2">
              <a:schemeClr val="dk1"/>
            </a:fillRef>
            <a:effectRef idx="1">
              <a:schemeClr val="dk1"/>
            </a:effectRef>
            <a:fontRef idx="minor">
              <a:schemeClr val="dk1"/>
            </a:fontRef>
          </p:style>
          <p:txBody>
            <a:bodyPr rtlCol="0" anchor="ctr"/>
            <a:lstStyle/>
            <a:p>
              <a:pPr algn="ctr"/>
              <a:r>
                <a:rPr lang="en-GB" sz="1400" b="1" dirty="0">
                  <a:solidFill>
                    <a:prstClr val="black"/>
                  </a:solidFill>
                </a:rPr>
                <a:t>Exhibitions</a:t>
              </a:r>
            </a:p>
            <a:p>
              <a:pPr marL="171450" indent="-171450">
                <a:buFont typeface="Arial"/>
                <a:buChar char="•"/>
              </a:pPr>
              <a:r>
                <a:rPr lang="en-GB" sz="1200" dirty="0">
                  <a:solidFill>
                    <a:prstClr val="black"/>
                  </a:solidFill>
                </a:rPr>
                <a:t>permanent </a:t>
              </a:r>
              <a:r>
                <a:rPr lang="en-GB" sz="1200" dirty="0" smtClean="0">
                  <a:solidFill>
                    <a:prstClr val="black"/>
                  </a:solidFill>
                </a:rPr>
                <a:t>ex</a:t>
              </a:r>
              <a:r>
                <a:rPr lang="et-EE" sz="1200" dirty="0" smtClean="0">
                  <a:solidFill>
                    <a:prstClr val="black"/>
                  </a:solidFill>
                </a:rPr>
                <a:t>position</a:t>
              </a:r>
              <a:endParaRPr lang="en-GB" sz="1200" dirty="0">
                <a:solidFill>
                  <a:prstClr val="black"/>
                </a:solidFill>
              </a:endParaRPr>
            </a:p>
            <a:p>
              <a:pPr marL="171450" indent="-171450">
                <a:buFont typeface="Arial"/>
                <a:buChar char="•"/>
              </a:pPr>
              <a:r>
                <a:rPr lang="et-EE" sz="1200" dirty="0" smtClean="0">
                  <a:solidFill>
                    <a:prstClr val="black"/>
                  </a:solidFill>
                </a:rPr>
                <a:t>temporary</a:t>
              </a:r>
              <a:r>
                <a:rPr lang="en-GB" sz="1200" dirty="0" smtClean="0">
                  <a:solidFill>
                    <a:prstClr val="black"/>
                  </a:solidFill>
                </a:rPr>
                <a:t> </a:t>
              </a:r>
              <a:r>
                <a:rPr lang="en-GB" sz="1200" dirty="0">
                  <a:solidFill>
                    <a:prstClr val="black"/>
                  </a:solidFill>
                </a:rPr>
                <a:t>exhibitions</a:t>
              </a:r>
            </a:p>
          </p:txBody>
        </p:sp>
        <p:pic>
          <p:nvPicPr>
            <p:cNvPr id="16" name="Bild 15"/>
            <p:cNvPicPr>
              <a:picLocks noChangeAspect="1"/>
            </p:cNvPicPr>
            <p:nvPr/>
          </p:nvPicPr>
          <p:blipFill>
            <a:blip r:embed="rId7"/>
            <a:stretch>
              <a:fillRect/>
            </a:stretch>
          </p:blipFill>
          <p:spPr>
            <a:xfrm>
              <a:off x="5817716" y="5629140"/>
              <a:ext cx="1202903" cy="1055347"/>
            </a:xfrm>
            <a:prstGeom prst="rect">
              <a:avLst/>
            </a:prstGeom>
          </p:spPr>
        </p:pic>
      </p:grpSp>
      <p:sp>
        <p:nvSpPr>
          <p:cNvPr id="29" name="Rechteck 34"/>
          <p:cNvSpPr/>
          <p:nvPr/>
        </p:nvSpPr>
        <p:spPr>
          <a:xfrm>
            <a:off x="4966801" y="5410509"/>
            <a:ext cx="2030590" cy="1055347"/>
          </a:xfrm>
          <a:prstGeom prst="rect">
            <a:avLst/>
          </a:prstGeom>
          <a:solidFill>
            <a:schemeClr val="bg1">
              <a:lumMod val="75000"/>
            </a:schemeClr>
          </a:solidFill>
          <a:ln w="19050" cmpd="sng">
            <a:noFill/>
          </a:ln>
          <a:effectLst/>
        </p:spPr>
        <p:style>
          <a:lnRef idx="1">
            <a:schemeClr val="dk1"/>
          </a:lnRef>
          <a:fillRef idx="2">
            <a:schemeClr val="dk1"/>
          </a:fillRef>
          <a:effectRef idx="1">
            <a:schemeClr val="dk1"/>
          </a:effectRef>
          <a:fontRef idx="minor">
            <a:schemeClr val="dk1"/>
          </a:fontRef>
        </p:style>
        <p:txBody>
          <a:bodyPr rtlCol="0" anchor="ctr"/>
          <a:lstStyle/>
          <a:p>
            <a:pPr algn="ctr"/>
            <a:r>
              <a:rPr lang="et-EE" sz="1400" b="1" dirty="0" smtClean="0">
                <a:solidFill>
                  <a:prstClr val="black"/>
                </a:solidFill>
              </a:rPr>
              <a:t>Artists in residence</a:t>
            </a:r>
            <a:endParaRPr lang="en-GB" sz="1400" b="1" dirty="0">
              <a:solidFill>
                <a:prstClr val="black"/>
              </a:solidFill>
            </a:endParaRPr>
          </a:p>
          <a:p>
            <a:pPr marL="171450" indent="-171450">
              <a:buFont typeface="Arial"/>
              <a:buChar char="•"/>
            </a:pPr>
            <a:r>
              <a:rPr lang="et-EE" sz="1200" dirty="0">
                <a:solidFill>
                  <a:prstClr val="black"/>
                </a:solidFill>
              </a:rPr>
              <a:t>s</a:t>
            </a:r>
            <a:r>
              <a:rPr lang="et-EE" sz="1200" dirty="0" smtClean="0">
                <a:solidFill>
                  <a:prstClr val="black"/>
                </a:solidFill>
              </a:rPr>
              <a:t>tudio for different art fields</a:t>
            </a:r>
            <a:endParaRPr lang="en-GB" sz="1200" dirty="0">
              <a:solidFill>
                <a:prstClr val="black"/>
              </a:solidFill>
            </a:endParaRPr>
          </a:p>
          <a:p>
            <a:pPr marL="171450" indent="-171450">
              <a:buFont typeface="Arial"/>
              <a:buChar char="•"/>
            </a:pPr>
            <a:r>
              <a:rPr lang="et-EE" sz="1200" dirty="0" smtClean="0">
                <a:solidFill>
                  <a:prstClr val="black"/>
                </a:solidFill>
              </a:rPr>
              <a:t>recording possibilities</a:t>
            </a:r>
            <a:endParaRPr lang="en-GB" sz="1200" dirty="0">
              <a:solidFill>
                <a:prstClr val="black"/>
              </a:solidFill>
            </a:endParaRPr>
          </a:p>
        </p:txBody>
      </p:sp>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95903" y="5400424"/>
            <a:ext cx="1065432" cy="1065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Bild 4"/>
          <p:cNvPicPr>
            <a:picLocks noChangeAspect="1"/>
          </p:cNvPicPr>
          <p:nvPr/>
        </p:nvPicPr>
        <p:blipFill>
          <a:blip r:embed="rId9"/>
          <a:stretch>
            <a:fillRect/>
          </a:stretch>
        </p:blipFill>
        <p:spPr>
          <a:xfrm>
            <a:off x="6073630" y="105835"/>
            <a:ext cx="2947601" cy="340732"/>
          </a:xfrm>
          <a:prstGeom prst="rect">
            <a:avLst/>
          </a:prstGeom>
        </p:spPr>
      </p:pic>
      <p:pic>
        <p:nvPicPr>
          <p:cNvPr id="3074" name="Picture 2" descr="http://www.arvopart.ee/wp-content/uploads/2015/05/Screen-Shot-2015-08-19-at-11.26.33-AM.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46418" y="4213064"/>
            <a:ext cx="1454400" cy="1074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145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p:cNvSpPr/>
          <p:nvPr/>
        </p:nvSpPr>
        <p:spPr>
          <a:xfrm>
            <a:off x="0" y="1"/>
            <a:ext cx="9144000" cy="6858000"/>
          </a:xfrm>
          <a:prstGeom prst="rect">
            <a:avLst/>
          </a:prstGeom>
          <a:solidFill>
            <a:schemeClr val="accent3">
              <a:lumMod val="20000"/>
              <a:lumOff val="80000"/>
            </a:schemeClr>
          </a:solidFill>
          <a:ln>
            <a:solidFill>
              <a:schemeClr val="bg1">
                <a:lumMod val="50000"/>
              </a:schemeClr>
            </a:solidFill>
          </a:ln>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endParaRPr lang="de-DE" sz="1200" dirty="0" smtClean="0">
              <a:solidFill>
                <a:prstClr val="black"/>
              </a:solidFill>
              <a:latin typeface="Arial"/>
            </a:endParaRPr>
          </a:p>
        </p:txBody>
      </p:sp>
      <p:sp>
        <p:nvSpPr>
          <p:cNvPr id="9" name="Titel 1"/>
          <p:cNvSpPr>
            <a:spLocks noGrp="1"/>
          </p:cNvSpPr>
          <p:nvPr>
            <p:ph type="title"/>
          </p:nvPr>
        </p:nvSpPr>
        <p:spPr>
          <a:xfrm>
            <a:off x="309603" y="952214"/>
            <a:ext cx="8524835" cy="511174"/>
          </a:xfrm>
        </p:spPr>
        <p:txBody>
          <a:bodyPr/>
          <a:lstStyle/>
          <a:p>
            <a:r>
              <a:rPr lang="et-EE" dirty="0" smtClean="0"/>
              <a:t>New public components thanks to the new house</a:t>
            </a:r>
            <a:endParaRPr lang="en-GB" dirty="0"/>
          </a:p>
        </p:txBody>
      </p:sp>
      <p:sp>
        <p:nvSpPr>
          <p:cNvPr id="33" name="Rechteck 32"/>
          <p:cNvSpPr/>
          <p:nvPr/>
        </p:nvSpPr>
        <p:spPr>
          <a:xfrm>
            <a:off x="6900530" y="1690577"/>
            <a:ext cx="2120702" cy="1372290"/>
          </a:xfrm>
          <a:prstGeom prst="rect">
            <a:avLst/>
          </a:prstGeom>
          <a:solidFill>
            <a:schemeClr val="bg1">
              <a:lumMod val="75000"/>
            </a:schemeClr>
          </a:solidFill>
          <a:ln w="19050" cmpd="sng">
            <a:noFill/>
          </a:ln>
          <a:effectLst/>
        </p:spPr>
        <p:style>
          <a:lnRef idx="1">
            <a:schemeClr val="dk1"/>
          </a:lnRef>
          <a:fillRef idx="2">
            <a:schemeClr val="dk1"/>
          </a:fillRef>
          <a:effectRef idx="1">
            <a:schemeClr val="dk1"/>
          </a:effectRef>
          <a:fontRef idx="minor">
            <a:schemeClr val="dk1"/>
          </a:fontRef>
        </p:style>
        <p:txBody>
          <a:bodyPr lIns="72000" rIns="72000" rtlCol="0" anchor="ctr"/>
          <a:lstStyle/>
          <a:p>
            <a:pPr algn="ctr"/>
            <a:r>
              <a:rPr lang="et-EE" sz="1400" b="1" dirty="0" smtClean="0">
                <a:solidFill>
                  <a:prstClr val="black"/>
                </a:solidFill>
                <a:latin typeface="Arial"/>
              </a:rPr>
              <a:t>Every schoolchild in Estonia will visit APC at least once during his schoolyears!</a:t>
            </a:r>
            <a:endParaRPr lang="en-GB" sz="1400" b="1" dirty="0" smtClean="0">
              <a:solidFill>
                <a:prstClr val="black"/>
              </a:solidFill>
              <a:latin typeface="Arial"/>
            </a:endParaRPr>
          </a:p>
        </p:txBody>
      </p:sp>
      <p:sp>
        <p:nvSpPr>
          <p:cNvPr id="35" name="Rechteck 34"/>
          <p:cNvSpPr/>
          <p:nvPr/>
        </p:nvSpPr>
        <p:spPr>
          <a:xfrm>
            <a:off x="5296878" y="5377114"/>
            <a:ext cx="3724355" cy="1309338"/>
          </a:xfrm>
          <a:prstGeom prst="rect">
            <a:avLst/>
          </a:prstGeom>
          <a:solidFill>
            <a:schemeClr val="bg1">
              <a:lumMod val="75000"/>
            </a:schemeClr>
          </a:solidFill>
          <a:ln w="19050" cmpd="sng">
            <a:noFill/>
          </a:ln>
          <a:effectLst/>
        </p:spPr>
        <p:style>
          <a:lnRef idx="1">
            <a:schemeClr val="dk1"/>
          </a:lnRef>
          <a:fillRef idx="2">
            <a:schemeClr val="dk1"/>
          </a:fillRef>
          <a:effectRef idx="1">
            <a:schemeClr val="dk1"/>
          </a:effectRef>
          <a:fontRef idx="minor">
            <a:schemeClr val="dk1"/>
          </a:fontRef>
        </p:style>
        <p:txBody>
          <a:bodyPr rtlCol="0" anchor="ctr"/>
          <a:lstStyle/>
          <a:p>
            <a:pPr>
              <a:spcBef>
                <a:spcPts val="900"/>
              </a:spcBef>
            </a:pPr>
            <a:r>
              <a:rPr lang="et-EE" sz="1400" b="1" dirty="0">
                <a:solidFill>
                  <a:prstClr val="black"/>
                </a:solidFill>
              </a:rPr>
              <a:t>One of the hot-spots in Estonia to visit</a:t>
            </a:r>
          </a:p>
          <a:p>
            <a:pPr>
              <a:spcBef>
                <a:spcPts val="900"/>
              </a:spcBef>
            </a:pPr>
            <a:r>
              <a:rPr lang="et-EE" sz="1400" b="1" dirty="0">
                <a:solidFill>
                  <a:prstClr val="black"/>
                </a:solidFill>
              </a:rPr>
              <a:t>Adds one extra day for international tourists </a:t>
            </a:r>
          </a:p>
          <a:p>
            <a:pPr algn="ctr"/>
            <a:endParaRPr lang="en-GB" sz="1200" dirty="0">
              <a:solidFill>
                <a:prstClr val="black"/>
              </a:solidFill>
              <a:latin typeface="Arial"/>
            </a:endParaRPr>
          </a:p>
        </p:txBody>
      </p:sp>
      <p:sp>
        <p:nvSpPr>
          <p:cNvPr id="13" name="Textfeld 10"/>
          <p:cNvSpPr txBox="1"/>
          <p:nvPr/>
        </p:nvSpPr>
        <p:spPr>
          <a:xfrm>
            <a:off x="309603" y="1463388"/>
            <a:ext cx="4505814" cy="5223063"/>
          </a:xfrm>
          <a:prstGeom prst="rect">
            <a:avLst/>
          </a:prstGeom>
          <a:noFill/>
          <a:ln>
            <a:noFill/>
          </a:ln>
        </p:spPr>
        <p:txBody>
          <a:bodyPr wrap="square" lIns="72000" rIns="72000" rtlCol="0" anchor="ctr" anchorCtr="0">
            <a:noAutofit/>
          </a:bodyPr>
          <a:lstStyle/>
          <a:p>
            <a:pPr>
              <a:spcBef>
                <a:spcPts val="900"/>
              </a:spcBef>
            </a:pPr>
            <a:r>
              <a:rPr lang="et-EE" sz="1400" b="1" dirty="0" smtClean="0">
                <a:solidFill>
                  <a:prstClr val="black"/>
                </a:solidFill>
                <a:latin typeface="Arial"/>
              </a:rPr>
              <a:t>Education: </a:t>
            </a:r>
          </a:p>
          <a:p>
            <a:pPr marL="285750" indent="-285750">
              <a:spcBef>
                <a:spcPts val="900"/>
              </a:spcBef>
              <a:buFont typeface="Arial" panose="020B0604020202020204" pitchFamily="34" charset="0"/>
              <a:buChar char="•"/>
            </a:pPr>
            <a:r>
              <a:rPr lang="et-EE" sz="1400" dirty="0" smtClean="0">
                <a:solidFill>
                  <a:prstClr val="black"/>
                </a:solidFill>
                <a:latin typeface="Arial"/>
              </a:rPr>
              <a:t>school excursions with different educational programs</a:t>
            </a:r>
            <a:endParaRPr lang="et-EE" sz="1400" dirty="0">
              <a:solidFill>
                <a:prstClr val="black"/>
              </a:solidFill>
              <a:latin typeface="Arial"/>
            </a:endParaRPr>
          </a:p>
          <a:p>
            <a:pPr marL="285750" indent="-285750">
              <a:spcBef>
                <a:spcPts val="900"/>
              </a:spcBef>
              <a:buFont typeface="Arial" panose="020B0604020202020204" pitchFamily="34" charset="0"/>
              <a:buChar char="•"/>
            </a:pPr>
            <a:r>
              <a:rPr lang="et-EE" sz="1400" dirty="0">
                <a:solidFill>
                  <a:prstClr val="black"/>
                </a:solidFill>
                <a:latin typeface="Arial"/>
              </a:rPr>
              <a:t>s</a:t>
            </a:r>
            <a:r>
              <a:rPr lang="et-EE" sz="1400" dirty="0" smtClean="0">
                <a:solidFill>
                  <a:prstClr val="black"/>
                </a:solidFill>
                <a:latin typeface="Arial"/>
              </a:rPr>
              <a:t>ummer courses for children together with summer camps in Laulasmaa, etc. </a:t>
            </a:r>
          </a:p>
          <a:p>
            <a:pPr>
              <a:spcBef>
                <a:spcPts val="900"/>
              </a:spcBef>
            </a:pPr>
            <a:r>
              <a:rPr lang="et-EE" sz="1400" b="1" dirty="0" smtClean="0">
                <a:solidFill>
                  <a:prstClr val="black"/>
                </a:solidFill>
                <a:latin typeface="Arial"/>
              </a:rPr>
              <a:t>Science &amp; Scholarly:</a:t>
            </a:r>
          </a:p>
          <a:p>
            <a:pPr marL="285750" indent="-285750">
              <a:spcBef>
                <a:spcPts val="900"/>
              </a:spcBef>
              <a:buFont typeface="Arial" panose="020B0604020202020204" pitchFamily="34" charset="0"/>
              <a:buChar char="•"/>
            </a:pPr>
            <a:r>
              <a:rPr lang="et-EE" sz="1400" dirty="0">
                <a:solidFill>
                  <a:prstClr val="black"/>
                </a:solidFill>
                <a:latin typeface="Arial"/>
              </a:rPr>
              <a:t>s</a:t>
            </a:r>
            <a:r>
              <a:rPr lang="et-EE" sz="1400" dirty="0" smtClean="0">
                <a:solidFill>
                  <a:prstClr val="black"/>
                </a:solidFill>
                <a:latin typeface="Arial"/>
              </a:rPr>
              <a:t>erving international scholars</a:t>
            </a:r>
          </a:p>
          <a:p>
            <a:pPr marL="285750" indent="-285750">
              <a:spcBef>
                <a:spcPts val="900"/>
              </a:spcBef>
              <a:buFont typeface="Arial" panose="020B0604020202020204" pitchFamily="34" charset="0"/>
              <a:buChar char="•"/>
            </a:pPr>
            <a:r>
              <a:rPr lang="et-EE" sz="1400" dirty="0">
                <a:solidFill>
                  <a:prstClr val="black"/>
                </a:solidFill>
                <a:latin typeface="Arial"/>
              </a:rPr>
              <a:t>c</a:t>
            </a:r>
            <a:r>
              <a:rPr lang="et-EE" sz="1400" dirty="0" smtClean="0">
                <a:solidFill>
                  <a:prstClr val="black"/>
                </a:solidFill>
                <a:latin typeface="Arial"/>
              </a:rPr>
              <a:t>onferences, lectures, master-classes</a:t>
            </a:r>
          </a:p>
          <a:p>
            <a:pPr marL="285750" indent="-285750">
              <a:spcBef>
                <a:spcPts val="900"/>
              </a:spcBef>
              <a:buFont typeface="Arial" panose="020B0604020202020204" pitchFamily="34" charset="0"/>
              <a:buChar char="•"/>
            </a:pPr>
            <a:r>
              <a:rPr lang="et-EE" sz="1400" dirty="0" smtClean="0">
                <a:solidFill>
                  <a:prstClr val="black"/>
                </a:solidFill>
                <a:latin typeface="Arial"/>
              </a:rPr>
              <a:t>international co-operation with different institutions (Arnold Schönberg Center, Britten-Pears Foundation, St.Vladimir Orthodox Theological Seminary, etc)</a:t>
            </a:r>
          </a:p>
          <a:p>
            <a:pPr>
              <a:spcBef>
                <a:spcPts val="900"/>
              </a:spcBef>
            </a:pPr>
            <a:r>
              <a:rPr lang="et-EE" sz="1400" b="1" dirty="0" smtClean="0">
                <a:solidFill>
                  <a:prstClr val="black"/>
                </a:solidFill>
                <a:latin typeface="Arial"/>
              </a:rPr>
              <a:t>Exhibitions:</a:t>
            </a:r>
          </a:p>
          <a:p>
            <a:pPr marL="285750" indent="-285750">
              <a:spcBef>
                <a:spcPts val="900"/>
              </a:spcBef>
              <a:buFont typeface="Arial" panose="020B0604020202020204" pitchFamily="34" charset="0"/>
              <a:buChar char="•"/>
            </a:pPr>
            <a:r>
              <a:rPr lang="et-EE" sz="1400" dirty="0" smtClean="0">
                <a:solidFill>
                  <a:prstClr val="black"/>
                </a:solidFill>
                <a:latin typeface="Arial"/>
              </a:rPr>
              <a:t>permanent exposition</a:t>
            </a:r>
          </a:p>
          <a:p>
            <a:pPr marL="285750" indent="-285750">
              <a:spcBef>
                <a:spcPts val="900"/>
              </a:spcBef>
              <a:buFont typeface="Arial" panose="020B0604020202020204" pitchFamily="34" charset="0"/>
              <a:buChar char="•"/>
            </a:pPr>
            <a:r>
              <a:rPr lang="et-EE" sz="1400" dirty="0">
                <a:solidFill>
                  <a:prstClr val="black"/>
                </a:solidFill>
                <a:latin typeface="Arial"/>
              </a:rPr>
              <a:t>t</a:t>
            </a:r>
            <a:r>
              <a:rPr lang="et-EE" sz="1400" dirty="0" smtClean="0">
                <a:solidFill>
                  <a:prstClr val="black"/>
                </a:solidFill>
                <a:latin typeface="Arial"/>
              </a:rPr>
              <a:t>emporary exhibitions</a:t>
            </a:r>
          </a:p>
          <a:p>
            <a:pPr>
              <a:spcBef>
                <a:spcPts val="900"/>
              </a:spcBef>
            </a:pPr>
            <a:endParaRPr lang="et-EE" sz="1400" dirty="0" smtClean="0">
              <a:solidFill>
                <a:prstClr val="black"/>
              </a:solidFill>
              <a:latin typeface="Arial"/>
            </a:endParaRPr>
          </a:p>
          <a:p>
            <a:pPr>
              <a:spcBef>
                <a:spcPts val="900"/>
              </a:spcBef>
            </a:pPr>
            <a:endParaRPr lang="et-EE" sz="1400" b="1" dirty="0" smtClean="0">
              <a:solidFill>
                <a:prstClr val="black"/>
              </a:solidFill>
              <a:latin typeface="Arial"/>
            </a:endParaRPr>
          </a:p>
        </p:txBody>
      </p:sp>
      <p:pic>
        <p:nvPicPr>
          <p:cNvPr id="1026" name="Picture 2" descr="\\PIANO\Fotod\2012-04-23_Mängime Pärti esitlus Mustpeades\jpg ekraanile sRGB\23apr2012_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5417" y="1670000"/>
            <a:ext cx="2089299" cy="139286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nu\Downloads\IMG_77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6878" y="3455087"/>
            <a:ext cx="1131228" cy="1698501"/>
          </a:xfrm>
          <a:prstGeom prst="rect">
            <a:avLst/>
          </a:prstGeom>
          <a:noFill/>
          <a:extLst>
            <a:ext uri="{909E8E84-426E-40DD-AFC4-6F175D3DCCD1}">
              <a14:hiddenFill xmlns:a14="http://schemas.microsoft.com/office/drawing/2010/main">
                <a:solidFill>
                  <a:srgbClr val="FFFFFF"/>
                </a:solidFill>
              </a14:hiddenFill>
            </a:ext>
          </a:extLst>
        </p:spPr>
      </p:pic>
      <p:sp>
        <p:nvSpPr>
          <p:cNvPr id="23" name="Rechteck 32"/>
          <p:cNvSpPr/>
          <p:nvPr/>
        </p:nvSpPr>
        <p:spPr>
          <a:xfrm>
            <a:off x="6428106" y="3429001"/>
            <a:ext cx="2593126" cy="1727790"/>
          </a:xfrm>
          <a:prstGeom prst="rect">
            <a:avLst/>
          </a:prstGeom>
          <a:solidFill>
            <a:schemeClr val="bg1">
              <a:lumMod val="75000"/>
            </a:schemeClr>
          </a:solidFill>
          <a:ln w="19050" cmpd="sng">
            <a:noFill/>
          </a:ln>
          <a:effectLst/>
        </p:spPr>
        <p:style>
          <a:lnRef idx="1">
            <a:schemeClr val="dk1"/>
          </a:lnRef>
          <a:fillRef idx="2">
            <a:schemeClr val="dk1"/>
          </a:fillRef>
          <a:effectRef idx="1">
            <a:schemeClr val="dk1"/>
          </a:effectRef>
          <a:fontRef idx="minor">
            <a:schemeClr val="dk1"/>
          </a:fontRef>
        </p:style>
        <p:txBody>
          <a:bodyPr lIns="72000" rIns="72000" rtlCol="0" anchor="ctr"/>
          <a:lstStyle/>
          <a:p>
            <a:pPr algn="ctr"/>
            <a:r>
              <a:rPr lang="et-EE" sz="1400" b="1" dirty="0" smtClean="0">
                <a:solidFill>
                  <a:prstClr val="black"/>
                </a:solidFill>
              </a:rPr>
              <a:t>Authentic information centre</a:t>
            </a:r>
          </a:p>
          <a:p>
            <a:pPr algn="ctr"/>
            <a:endParaRPr lang="et-EE" sz="1400" b="1" dirty="0" smtClean="0">
              <a:solidFill>
                <a:prstClr val="black"/>
              </a:solidFill>
            </a:endParaRPr>
          </a:p>
          <a:p>
            <a:pPr algn="ctr"/>
            <a:r>
              <a:rPr lang="et-EE" sz="1400" b="1" dirty="0" smtClean="0">
                <a:solidFill>
                  <a:prstClr val="black"/>
                </a:solidFill>
              </a:rPr>
              <a:t>Perfect environment and meeting place for people interested in AP’s heritage</a:t>
            </a:r>
            <a:endParaRPr lang="en-GB" sz="1400" b="1" dirty="0" smtClean="0">
              <a:solidFill>
                <a:prstClr val="black"/>
              </a:solidFill>
            </a:endParaRPr>
          </a:p>
        </p:txBody>
      </p:sp>
      <p:pic>
        <p:nvPicPr>
          <p:cNvPr id="1030" name="Picture 6" descr="C:\Users\anu\Downloads\DSC_177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8064" y="5377114"/>
            <a:ext cx="1968814" cy="1309338"/>
          </a:xfrm>
          <a:prstGeom prst="rect">
            <a:avLst/>
          </a:prstGeom>
          <a:noFill/>
          <a:extLst>
            <a:ext uri="{909E8E84-426E-40DD-AFC4-6F175D3DCCD1}">
              <a14:hiddenFill xmlns:a14="http://schemas.microsoft.com/office/drawing/2010/main">
                <a:solidFill>
                  <a:srgbClr val="FFFFFF"/>
                </a:solidFill>
              </a14:hiddenFill>
            </a:ext>
          </a:extLst>
        </p:spPr>
      </p:pic>
      <p:pic>
        <p:nvPicPr>
          <p:cNvPr id="25" name="Bild 4"/>
          <p:cNvPicPr>
            <a:picLocks noChangeAspect="1"/>
          </p:cNvPicPr>
          <p:nvPr/>
        </p:nvPicPr>
        <p:blipFill>
          <a:blip r:embed="rId5"/>
          <a:stretch>
            <a:fillRect/>
          </a:stretch>
        </p:blipFill>
        <p:spPr>
          <a:xfrm>
            <a:off x="6073630" y="105835"/>
            <a:ext cx="2947601" cy="340732"/>
          </a:xfrm>
          <a:prstGeom prst="rect">
            <a:avLst/>
          </a:prstGeom>
        </p:spPr>
      </p:pic>
    </p:spTree>
    <p:extLst>
      <p:ext uri="{BB962C8B-B14F-4D97-AF65-F5344CB8AC3E}">
        <p14:creationId xmlns:p14="http://schemas.microsoft.com/office/powerpoint/2010/main" val="3993181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0" y="0"/>
            <a:ext cx="9144000" cy="6858000"/>
          </a:xfrm>
          <a:prstGeom prst="rect">
            <a:avLst/>
          </a:prstGeom>
          <a:solidFill>
            <a:schemeClr val="accent3">
              <a:lumMod val="20000"/>
              <a:lumOff val="80000"/>
            </a:schemeClr>
          </a:solidFill>
          <a:ln>
            <a:solidFill>
              <a:schemeClr val="bg1">
                <a:lumMod val="50000"/>
              </a:schemeClr>
            </a:solidFill>
          </a:ln>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endParaRPr lang="de-DE" sz="1200" dirty="0" smtClean="0">
              <a:solidFill>
                <a:prstClr val="black"/>
              </a:solidFill>
              <a:latin typeface="Arial"/>
            </a:endParaRPr>
          </a:p>
        </p:txBody>
      </p:sp>
      <p:sp>
        <p:nvSpPr>
          <p:cNvPr id="9" name="Titel 1"/>
          <p:cNvSpPr>
            <a:spLocks noGrp="1"/>
          </p:cNvSpPr>
          <p:nvPr>
            <p:ph type="title"/>
          </p:nvPr>
        </p:nvSpPr>
        <p:spPr>
          <a:xfrm>
            <a:off x="309603" y="952214"/>
            <a:ext cx="8524835" cy="511174"/>
          </a:xfrm>
        </p:spPr>
        <p:txBody>
          <a:bodyPr/>
          <a:lstStyle/>
          <a:p>
            <a:r>
              <a:rPr lang="et-EE" dirty="0" smtClean="0"/>
              <a:t>TABULA</a:t>
            </a:r>
            <a:endParaRPr lang="en-GB" dirty="0"/>
          </a:p>
        </p:txBody>
      </p:sp>
      <p:sp>
        <p:nvSpPr>
          <p:cNvPr id="12" name="Textplatzhalter 4"/>
          <p:cNvSpPr>
            <a:spLocks noGrp="1"/>
          </p:cNvSpPr>
          <p:nvPr>
            <p:ph type="body" sz="quarter" idx="13"/>
          </p:nvPr>
        </p:nvSpPr>
        <p:spPr>
          <a:xfrm>
            <a:off x="309563" y="6356350"/>
            <a:ext cx="4249737" cy="365125"/>
          </a:xfrm>
        </p:spPr>
        <p:txBody>
          <a:bodyPr/>
          <a:lstStyle/>
          <a:p>
            <a:r>
              <a:rPr lang="de-DE" dirty="0" smtClean="0">
                <a:solidFill>
                  <a:schemeClr val="tx1">
                    <a:lumMod val="50000"/>
                    <a:lumOff val="50000"/>
                  </a:schemeClr>
                </a:solidFill>
                <a:cs typeface="Arial"/>
              </a:rPr>
              <a:t>©  </a:t>
            </a:r>
            <a:r>
              <a:rPr lang="de-DE" dirty="0" err="1" smtClean="0">
                <a:solidFill>
                  <a:schemeClr val="tx1">
                    <a:lumMod val="50000"/>
                    <a:lumOff val="50000"/>
                  </a:schemeClr>
                </a:solidFill>
                <a:cs typeface="Arial"/>
              </a:rPr>
              <a:t>Nieto</a:t>
            </a:r>
            <a:r>
              <a:rPr lang="de-DE" dirty="0" smtClean="0">
                <a:solidFill>
                  <a:schemeClr val="tx1">
                    <a:lumMod val="50000"/>
                    <a:lumOff val="50000"/>
                  </a:schemeClr>
                </a:solidFill>
                <a:cs typeface="Arial"/>
              </a:rPr>
              <a:t> </a:t>
            </a:r>
            <a:r>
              <a:rPr lang="de-DE" dirty="0" err="1" smtClean="0">
                <a:solidFill>
                  <a:schemeClr val="tx1">
                    <a:lumMod val="50000"/>
                    <a:lumOff val="50000"/>
                  </a:schemeClr>
                </a:solidFill>
                <a:cs typeface="Arial"/>
              </a:rPr>
              <a:t>Sobejano</a:t>
            </a:r>
            <a:r>
              <a:rPr lang="de-DE" dirty="0" smtClean="0">
                <a:solidFill>
                  <a:schemeClr val="tx1">
                    <a:lumMod val="50000"/>
                    <a:lumOff val="50000"/>
                  </a:schemeClr>
                </a:solidFill>
                <a:cs typeface="Arial"/>
              </a:rPr>
              <a:t> </a:t>
            </a:r>
            <a:r>
              <a:rPr lang="de-DE" dirty="0" err="1" smtClean="0">
                <a:solidFill>
                  <a:schemeClr val="tx1">
                    <a:lumMod val="50000"/>
                    <a:lumOff val="50000"/>
                  </a:schemeClr>
                </a:solidFill>
                <a:cs typeface="Arial"/>
              </a:rPr>
              <a:t>Arquitectos</a:t>
            </a:r>
            <a:endParaRPr lang="de-DE" dirty="0" smtClean="0">
              <a:solidFill>
                <a:schemeClr val="tx1">
                  <a:lumMod val="50000"/>
                  <a:lumOff val="50000"/>
                </a:schemeClr>
              </a:solidFill>
            </a:endParaRPr>
          </a:p>
        </p:txBody>
      </p:sp>
      <p:pic>
        <p:nvPicPr>
          <p:cNvPr id="13" name="Bild 4"/>
          <p:cNvPicPr>
            <a:picLocks noChangeAspect="1"/>
          </p:cNvPicPr>
          <p:nvPr/>
        </p:nvPicPr>
        <p:blipFill>
          <a:blip r:embed="rId2"/>
          <a:stretch>
            <a:fillRect/>
          </a:stretch>
        </p:blipFill>
        <p:spPr>
          <a:xfrm>
            <a:off x="6073630" y="105835"/>
            <a:ext cx="2947601" cy="340732"/>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85352"/>
            <a:ext cx="5908607" cy="2962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46568"/>
            <a:ext cx="6735231" cy="3369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hteck 71"/>
          <p:cNvSpPr/>
          <p:nvPr/>
        </p:nvSpPr>
        <p:spPr>
          <a:xfrm>
            <a:off x="871870" y="3338623"/>
            <a:ext cx="1414130" cy="329609"/>
          </a:xfrm>
          <a:prstGeom prst="rect">
            <a:avLst/>
          </a:prstGeom>
          <a:solidFill>
            <a:schemeClr val="bg1"/>
          </a:solidFill>
          <a:ln w="3175" cmpd="sng">
            <a:solidFill>
              <a:schemeClr val="tx1">
                <a:lumMod val="50000"/>
                <a:lumOff val="50000"/>
              </a:schemeClr>
            </a:solidFill>
          </a:ln>
          <a:effectLst/>
        </p:spPr>
        <p:style>
          <a:lnRef idx="1">
            <a:schemeClr val="dk1"/>
          </a:lnRef>
          <a:fillRef idx="2">
            <a:schemeClr val="dk1"/>
          </a:fillRef>
          <a:effectRef idx="1">
            <a:schemeClr val="dk1"/>
          </a:effectRef>
          <a:fontRef idx="minor">
            <a:schemeClr val="dk1"/>
          </a:fontRef>
        </p:style>
        <p:txBody>
          <a:bodyPr lIns="72000" rIns="72000" rtlCol="0" anchor="ctr" anchorCtr="0"/>
          <a:lstStyle/>
          <a:p>
            <a:pPr algn="ctr"/>
            <a:r>
              <a:rPr lang="et-EE" sz="1200" b="1" dirty="0" smtClean="0"/>
              <a:t>Reception</a:t>
            </a:r>
            <a:endParaRPr lang="en-US" sz="1200" b="1" dirty="0" smtClean="0"/>
          </a:p>
        </p:txBody>
      </p:sp>
      <p:sp>
        <p:nvSpPr>
          <p:cNvPr id="17" name="Rechteck 71"/>
          <p:cNvSpPr/>
          <p:nvPr/>
        </p:nvSpPr>
        <p:spPr>
          <a:xfrm>
            <a:off x="5908607" y="6356349"/>
            <a:ext cx="1353430" cy="365125"/>
          </a:xfrm>
          <a:prstGeom prst="rect">
            <a:avLst/>
          </a:prstGeom>
          <a:solidFill>
            <a:schemeClr val="bg1"/>
          </a:solidFill>
          <a:ln w="3175" cmpd="sng">
            <a:solidFill>
              <a:schemeClr val="tx1">
                <a:lumMod val="50000"/>
                <a:lumOff val="50000"/>
              </a:schemeClr>
            </a:solidFill>
          </a:ln>
          <a:effectLst/>
        </p:spPr>
        <p:style>
          <a:lnRef idx="1">
            <a:schemeClr val="dk1"/>
          </a:lnRef>
          <a:fillRef idx="2">
            <a:schemeClr val="dk1"/>
          </a:fillRef>
          <a:effectRef idx="1">
            <a:schemeClr val="dk1"/>
          </a:effectRef>
          <a:fontRef idx="minor">
            <a:schemeClr val="dk1"/>
          </a:fontRef>
        </p:style>
        <p:txBody>
          <a:bodyPr lIns="72000" rIns="72000" rtlCol="0" anchor="ctr" anchorCtr="0"/>
          <a:lstStyle/>
          <a:p>
            <a:pPr algn="ctr"/>
            <a:r>
              <a:rPr lang="et-EE" sz="1200" b="1" dirty="0" smtClean="0"/>
              <a:t>Library</a:t>
            </a:r>
            <a:endParaRPr lang="en-US" sz="1200" b="1" dirty="0" smtClean="0"/>
          </a:p>
        </p:txBody>
      </p:sp>
    </p:spTree>
    <p:extLst>
      <p:ext uri="{BB962C8B-B14F-4D97-AF65-F5344CB8AC3E}">
        <p14:creationId xmlns:p14="http://schemas.microsoft.com/office/powerpoint/2010/main" val="781579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
        <p:nvSpPr>
          <p:cNvPr id="8" name="Rectangle 7"/>
          <p:cNvSpPr/>
          <p:nvPr/>
        </p:nvSpPr>
        <p:spPr>
          <a:xfrm>
            <a:off x="0" y="0"/>
            <a:ext cx="9144000" cy="847188"/>
          </a:xfrm>
          <a:prstGeom prst="rect">
            <a:avLst/>
          </a:prstGeom>
          <a:solidFill>
            <a:srgbClr val="393329"/>
          </a:solidFill>
          <a:ln>
            <a:noFill/>
          </a:ln>
          <a:effectLst>
            <a:reflection stA="400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5" name="Titel 1"/>
          <p:cNvSpPr txBox="1">
            <a:spLocks/>
          </p:cNvSpPr>
          <p:nvPr/>
        </p:nvSpPr>
        <p:spPr>
          <a:xfrm>
            <a:off x="244180" y="168010"/>
            <a:ext cx="5058225" cy="51117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t-EE" sz="2000" dirty="0" smtClean="0">
                <a:solidFill>
                  <a:schemeClr val="bg1"/>
                </a:solidFill>
                <a:latin typeface="+mn-lt"/>
              </a:rPr>
              <a:t>Auditorium: 140 seats</a:t>
            </a:r>
            <a:endParaRPr lang="en-GB" sz="2000" dirty="0">
              <a:solidFill>
                <a:schemeClr val="bg1"/>
              </a:solidFill>
              <a:latin typeface="+mn-lt"/>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89092"/>
          <a:stretch/>
        </p:blipFill>
        <p:spPr>
          <a:xfrm rot="10800000" flipV="1">
            <a:off x="8608879" y="189104"/>
            <a:ext cx="356697" cy="468983"/>
          </a:xfrm>
          <a:prstGeom prst="rect">
            <a:avLst/>
          </a:prstGeom>
        </p:spPr>
      </p:pic>
    </p:spTree>
    <p:extLst>
      <p:ext uri="{BB962C8B-B14F-4D97-AF65-F5344CB8AC3E}">
        <p14:creationId xmlns:p14="http://schemas.microsoft.com/office/powerpoint/2010/main" val="3427209998"/>
      </p:ext>
    </p:extLst>
  </p:cSld>
  <p:clrMapOvr>
    <a:masterClrMapping/>
  </p:clrMapOvr>
  <p:transition spd="med" advClick="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847188"/>
          </a:xfrm>
          <a:prstGeom prst="rect">
            <a:avLst/>
          </a:prstGeom>
          <a:solidFill>
            <a:srgbClr val="393329"/>
          </a:solidFill>
          <a:ln>
            <a:noFill/>
          </a:ln>
          <a:effectLst>
            <a:reflection stA="400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5" name="Titel 1"/>
          <p:cNvSpPr txBox="1">
            <a:spLocks/>
          </p:cNvSpPr>
          <p:nvPr/>
        </p:nvSpPr>
        <p:spPr>
          <a:xfrm>
            <a:off x="244180" y="168010"/>
            <a:ext cx="5058225" cy="51117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t-EE" sz="2000" dirty="0" smtClean="0">
                <a:solidFill>
                  <a:schemeClr val="bg1"/>
                </a:solidFill>
                <a:latin typeface="+mn-lt"/>
              </a:rPr>
              <a:t>Exhibition area, 170m2 </a:t>
            </a:r>
            <a:endParaRPr lang="en-GB" sz="2000" dirty="0">
              <a:solidFill>
                <a:schemeClr val="bg1"/>
              </a:solidFill>
              <a:latin typeface="+mn-lt"/>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89092"/>
          <a:stretch/>
        </p:blipFill>
        <p:spPr>
          <a:xfrm rot="10800000" flipV="1">
            <a:off x="8608879" y="189104"/>
            <a:ext cx="356697" cy="468983"/>
          </a:xfrm>
          <a:prstGeom prst="rect">
            <a:avLst/>
          </a:prstGeom>
        </p:spPr>
      </p:pic>
      <p:pic>
        <p:nvPicPr>
          <p:cNvPr id="2051" name="Picture 3" descr="C:\Users\anu\Documents\Keskuse ehitus\Sisekujundus\APC_EXHIBITION_1612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47188"/>
            <a:ext cx="9233362" cy="6213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766615"/>
      </p:ext>
    </p:extLst>
  </p:cSld>
  <p:clrMapOvr>
    <a:masterClrMapping/>
  </p:clrMapOvr>
  <p:transition spd="med" advClick="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0" y="0"/>
            <a:ext cx="9144000" cy="6858000"/>
          </a:xfrm>
          <a:prstGeom prst="rect">
            <a:avLst/>
          </a:prstGeom>
          <a:solidFill>
            <a:schemeClr val="accent3">
              <a:lumMod val="20000"/>
              <a:lumOff val="80000"/>
            </a:schemeClr>
          </a:solidFill>
          <a:ln>
            <a:solidFill>
              <a:schemeClr val="bg1">
                <a:lumMod val="50000"/>
              </a:schemeClr>
            </a:solidFill>
          </a:ln>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endParaRPr lang="de-DE" sz="1200" dirty="0" smtClean="0">
              <a:solidFill>
                <a:prstClr val="black"/>
              </a:solidFill>
              <a:latin typeface="Arial"/>
            </a:endParaRPr>
          </a:p>
        </p:txBody>
      </p:sp>
      <p:sp>
        <p:nvSpPr>
          <p:cNvPr id="9" name="Titel 1"/>
          <p:cNvSpPr>
            <a:spLocks noGrp="1"/>
          </p:cNvSpPr>
          <p:nvPr>
            <p:ph type="title"/>
          </p:nvPr>
        </p:nvSpPr>
        <p:spPr>
          <a:xfrm>
            <a:off x="309603" y="952214"/>
            <a:ext cx="8524835" cy="511174"/>
          </a:xfrm>
        </p:spPr>
        <p:txBody>
          <a:bodyPr/>
          <a:lstStyle/>
          <a:p>
            <a:r>
              <a:rPr lang="en-GB" dirty="0" smtClean="0"/>
              <a:t>TABULA – impressions</a:t>
            </a:r>
            <a:endParaRPr lang="en-GB" dirty="0"/>
          </a:p>
        </p:txBody>
      </p:sp>
      <p:pic>
        <p:nvPicPr>
          <p:cNvPr id="5" name="Bild 4" descr="Arvo-Part-Centre-by-Nieto-Sobejano-Arquitectos_dezeen_784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63" y="4162211"/>
            <a:ext cx="3370795" cy="2407711"/>
          </a:xfrm>
          <a:prstGeom prst="rect">
            <a:avLst/>
          </a:prstGeom>
        </p:spPr>
      </p:pic>
      <p:pic>
        <p:nvPicPr>
          <p:cNvPr id="7" name="Bild 6" descr="Arvo-Part-Centre-by-Nieto-Sobejano-Arquitectos_dezeen_784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63" y="1710408"/>
            <a:ext cx="3370795" cy="2407712"/>
          </a:xfrm>
          <a:prstGeom prst="rect">
            <a:avLst/>
          </a:prstGeom>
        </p:spPr>
      </p:pic>
      <p:pic>
        <p:nvPicPr>
          <p:cNvPr id="8" name="Bild 7" descr="Nieto-Sobejano-Arquitectos-wins-Arvo-Part-Centre-competition-0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2986" y="1702157"/>
            <a:ext cx="3611273" cy="4867765"/>
          </a:xfrm>
          <a:prstGeom prst="rect">
            <a:avLst/>
          </a:prstGeom>
        </p:spPr>
      </p:pic>
      <p:sp>
        <p:nvSpPr>
          <p:cNvPr id="12" name="Textplatzhalter 4"/>
          <p:cNvSpPr>
            <a:spLocks noGrp="1"/>
          </p:cNvSpPr>
          <p:nvPr>
            <p:ph type="body" sz="quarter" idx="13"/>
          </p:nvPr>
        </p:nvSpPr>
        <p:spPr>
          <a:xfrm>
            <a:off x="309563" y="6356350"/>
            <a:ext cx="4249737" cy="365125"/>
          </a:xfrm>
        </p:spPr>
        <p:txBody>
          <a:bodyPr/>
          <a:lstStyle/>
          <a:p>
            <a:r>
              <a:rPr lang="de-DE" dirty="0" smtClean="0">
                <a:solidFill>
                  <a:schemeClr val="tx1">
                    <a:lumMod val="50000"/>
                    <a:lumOff val="50000"/>
                  </a:schemeClr>
                </a:solidFill>
                <a:cs typeface="Arial"/>
              </a:rPr>
              <a:t>©  </a:t>
            </a:r>
            <a:r>
              <a:rPr lang="de-DE" dirty="0" err="1" smtClean="0">
                <a:solidFill>
                  <a:schemeClr val="tx1">
                    <a:lumMod val="50000"/>
                    <a:lumOff val="50000"/>
                  </a:schemeClr>
                </a:solidFill>
                <a:cs typeface="Arial"/>
              </a:rPr>
              <a:t>Nieto</a:t>
            </a:r>
            <a:r>
              <a:rPr lang="de-DE" dirty="0" smtClean="0">
                <a:solidFill>
                  <a:schemeClr val="tx1">
                    <a:lumMod val="50000"/>
                    <a:lumOff val="50000"/>
                  </a:schemeClr>
                </a:solidFill>
                <a:cs typeface="Arial"/>
              </a:rPr>
              <a:t> </a:t>
            </a:r>
            <a:r>
              <a:rPr lang="de-DE" dirty="0" err="1" smtClean="0">
                <a:solidFill>
                  <a:schemeClr val="tx1">
                    <a:lumMod val="50000"/>
                    <a:lumOff val="50000"/>
                  </a:schemeClr>
                </a:solidFill>
                <a:cs typeface="Arial"/>
              </a:rPr>
              <a:t>Sobejano</a:t>
            </a:r>
            <a:r>
              <a:rPr lang="de-DE" dirty="0" smtClean="0">
                <a:solidFill>
                  <a:schemeClr val="tx1">
                    <a:lumMod val="50000"/>
                    <a:lumOff val="50000"/>
                  </a:schemeClr>
                </a:solidFill>
                <a:cs typeface="Arial"/>
              </a:rPr>
              <a:t> </a:t>
            </a:r>
            <a:r>
              <a:rPr lang="de-DE" dirty="0" err="1" smtClean="0">
                <a:solidFill>
                  <a:schemeClr val="tx1">
                    <a:lumMod val="50000"/>
                    <a:lumOff val="50000"/>
                  </a:schemeClr>
                </a:solidFill>
                <a:cs typeface="Arial"/>
              </a:rPr>
              <a:t>Arquitectos</a:t>
            </a:r>
            <a:endParaRPr lang="de-DE" dirty="0" smtClean="0">
              <a:solidFill>
                <a:schemeClr val="tx1">
                  <a:lumMod val="50000"/>
                  <a:lumOff val="50000"/>
                </a:schemeClr>
              </a:solidFill>
            </a:endParaRPr>
          </a:p>
        </p:txBody>
      </p:sp>
      <p:pic>
        <p:nvPicPr>
          <p:cNvPr id="13" name="Bild 4"/>
          <p:cNvPicPr>
            <a:picLocks noChangeAspect="1"/>
          </p:cNvPicPr>
          <p:nvPr/>
        </p:nvPicPr>
        <p:blipFill>
          <a:blip r:embed="rId5"/>
          <a:stretch>
            <a:fillRect/>
          </a:stretch>
        </p:blipFill>
        <p:spPr>
          <a:xfrm>
            <a:off x="6073630" y="105835"/>
            <a:ext cx="2947601" cy="340732"/>
          </a:xfrm>
          <a:prstGeom prst="rect">
            <a:avLst/>
          </a:prstGeom>
        </p:spPr>
      </p:pic>
    </p:spTree>
    <p:extLst>
      <p:ext uri="{BB962C8B-B14F-4D97-AF65-F5344CB8AC3E}">
        <p14:creationId xmlns:p14="http://schemas.microsoft.com/office/powerpoint/2010/main" val="4183104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603" y="691116"/>
            <a:ext cx="8524835" cy="563526"/>
          </a:xfrm>
        </p:spPr>
        <p:txBody>
          <a:bodyPr/>
          <a:lstStyle/>
          <a:p>
            <a:r>
              <a:rPr lang="et-EE" dirty="0" smtClean="0"/>
              <a:t>Construction site on August 28, 2017</a:t>
            </a:r>
            <a:endParaRPr lang="et-EE" dirty="0"/>
          </a:p>
        </p:txBody>
      </p:sp>
      <p:sp>
        <p:nvSpPr>
          <p:cNvPr id="4" name="Slide Number Placeholder 3"/>
          <p:cNvSpPr>
            <a:spLocks noGrp="1"/>
          </p:cNvSpPr>
          <p:nvPr>
            <p:ph type="sldNum" sz="quarter" idx="12"/>
          </p:nvPr>
        </p:nvSpPr>
        <p:spPr/>
        <p:txBody>
          <a:bodyPr/>
          <a:lstStyle/>
          <a:p>
            <a:endParaRPr lang="de-DE" dirty="0">
              <a:solidFill>
                <a:prstClr val="black">
                  <a:tint val="75000"/>
                </a:prstClr>
              </a:solidFill>
              <a:latin typeface="Arial"/>
            </a:endParaRPr>
          </a:p>
        </p:txBody>
      </p:sp>
      <p:sp>
        <p:nvSpPr>
          <p:cNvPr id="5" name="Text Placeholder 4"/>
          <p:cNvSpPr>
            <a:spLocks noGrp="1"/>
          </p:cNvSpPr>
          <p:nvPr>
            <p:ph type="body" sz="quarter" idx="13"/>
          </p:nvPr>
        </p:nvSpPr>
        <p:spPr/>
        <p:txBody>
          <a:bodyPr/>
          <a:lstStyle/>
          <a:p>
            <a:endParaRPr lang="et-EE"/>
          </a:p>
        </p:txBody>
      </p:sp>
      <p:pic>
        <p:nvPicPr>
          <p:cNvPr id="5122" name="Picture 2" descr="C:\Users\anu\Pictures\Laulasmaa\foto17-08-21_16-50-58-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3547"/>
            <a:ext cx="9160538" cy="5152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106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0"/>
            <a:ext cx="9144000" cy="6858000"/>
          </a:xfrm>
          <a:prstGeom prst="rect">
            <a:avLst/>
          </a:prstGeom>
          <a:solidFill>
            <a:schemeClr val="accent3">
              <a:lumMod val="20000"/>
              <a:lumOff val="80000"/>
            </a:schemeClr>
          </a:solidFill>
          <a:ln>
            <a:solidFill>
              <a:schemeClr val="bg1">
                <a:lumMod val="50000"/>
              </a:schemeClr>
            </a:solidFill>
          </a:ln>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endParaRPr lang="de-DE" sz="1200" dirty="0" smtClean="0">
              <a:solidFill>
                <a:prstClr val="black"/>
              </a:solidFill>
              <a:latin typeface="Arial"/>
            </a:endParaRPr>
          </a:p>
        </p:txBody>
      </p:sp>
      <p:sp>
        <p:nvSpPr>
          <p:cNvPr id="9" name="Titel 1"/>
          <p:cNvSpPr>
            <a:spLocks noGrp="1"/>
          </p:cNvSpPr>
          <p:nvPr>
            <p:ph type="title"/>
          </p:nvPr>
        </p:nvSpPr>
        <p:spPr>
          <a:xfrm>
            <a:off x="309603" y="952214"/>
            <a:ext cx="8524835" cy="511174"/>
          </a:xfrm>
        </p:spPr>
        <p:txBody>
          <a:bodyPr/>
          <a:lstStyle/>
          <a:p>
            <a:r>
              <a:rPr lang="et-EE" dirty="0" smtClean="0"/>
              <a:t>Welcome to Arvo Pärt Centre at 2018!</a:t>
            </a:r>
            <a:endParaRPr lang="en-GB" dirty="0"/>
          </a:p>
        </p:txBody>
      </p:sp>
      <p:sp>
        <p:nvSpPr>
          <p:cNvPr id="23" name="Textplatzhalter 6"/>
          <p:cNvSpPr>
            <a:spLocks noGrp="1"/>
          </p:cNvSpPr>
          <p:nvPr>
            <p:ph type="body" sz="quarter" idx="13"/>
          </p:nvPr>
        </p:nvSpPr>
        <p:spPr>
          <a:xfrm>
            <a:off x="309563" y="5539564"/>
            <a:ext cx="5091777" cy="765543"/>
          </a:xfrm>
        </p:spPr>
        <p:txBody>
          <a:bodyPr/>
          <a:lstStyle/>
          <a:p>
            <a:r>
              <a:rPr lang="et-EE" sz="1600" b="1" dirty="0" smtClean="0">
                <a:solidFill>
                  <a:schemeClr val="tx1">
                    <a:lumMod val="50000"/>
                    <a:lumOff val="50000"/>
                  </a:schemeClr>
                </a:solidFill>
              </a:rPr>
              <a:t>Thank you for listening!</a:t>
            </a:r>
          </a:p>
          <a:p>
            <a:endParaRPr lang="en-GB" sz="1600" b="1" dirty="0">
              <a:solidFill>
                <a:schemeClr val="tx1">
                  <a:lumMod val="50000"/>
                  <a:lumOff val="50000"/>
                </a:schemeClr>
              </a:solidFill>
            </a:endParaRPr>
          </a:p>
        </p:txBody>
      </p:sp>
      <p:pic>
        <p:nvPicPr>
          <p:cNvPr id="22" name="Bild 4"/>
          <p:cNvPicPr>
            <a:picLocks noChangeAspect="1"/>
          </p:cNvPicPr>
          <p:nvPr/>
        </p:nvPicPr>
        <p:blipFill>
          <a:blip r:embed="rId2"/>
          <a:stretch>
            <a:fillRect/>
          </a:stretch>
        </p:blipFill>
        <p:spPr>
          <a:xfrm>
            <a:off x="6073630" y="105835"/>
            <a:ext cx="2947601" cy="340732"/>
          </a:xfrm>
          <a:prstGeom prst="rect">
            <a:avLst/>
          </a:prstGeom>
        </p:spPr>
      </p:pic>
      <p:pic>
        <p:nvPicPr>
          <p:cNvPr id="7" name="Bild 6" descr="Arvo-Part-Centre-by-Nieto-Sobejano-Arquitectos_dezeen_784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2770" y="1463387"/>
            <a:ext cx="5974583" cy="4267561"/>
          </a:xfrm>
          <a:prstGeom prst="rect">
            <a:avLst/>
          </a:prstGeom>
        </p:spPr>
      </p:pic>
    </p:spTree>
    <p:extLst>
      <p:ext uri="{BB962C8B-B14F-4D97-AF65-F5344CB8AC3E}">
        <p14:creationId xmlns:p14="http://schemas.microsoft.com/office/powerpoint/2010/main" val="113966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0" y="0"/>
            <a:ext cx="9144000" cy="6858000"/>
          </a:xfrm>
          <a:prstGeom prst="rect">
            <a:avLst/>
          </a:prstGeom>
          <a:solidFill>
            <a:schemeClr val="accent3">
              <a:lumMod val="20000"/>
              <a:lumOff val="80000"/>
            </a:schemeClr>
          </a:solidFill>
          <a:ln>
            <a:solidFill>
              <a:schemeClr val="bg1">
                <a:lumMod val="50000"/>
              </a:schemeClr>
            </a:solidFill>
          </a:ln>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endParaRPr lang="de-DE" sz="1200" dirty="0" smtClean="0">
              <a:solidFill>
                <a:prstClr val="black"/>
              </a:solidFill>
              <a:latin typeface="Arial"/>
            </a:endParaRPr>
          </a:p>
        </p:txBody>
      </p:sp>
      <p:sp>
        <p:nvSpPr>
          <p:cNvPr id="9" name="Titel 1"/>
          <p:cNvSpPr>
            <a:spLocks noGrp="1"/>
          </p:cNvSpPr>
          <p:nvPr>
            <p:ph type="title"/>
          </p:nvPr>
        </p:nvSpPr>
        <p:spPr>
          <a:xfrm>
            <a:off x="309603" y="952214"/>
            <a:ext cx="8524835" cy="511174"/>
          </a:xfrm>
        </p:spPr>
        <p:txBody>
          <a:bodyPr/>
          <a:lstStyle/>
          <a:p>
            <a:r>
              <a:rPr lang="et-EE" dirty="0" smtClean="0"/>
              <a:t>Arvo Pärt </a:t>
            </a:r>
            <a:r>
              <a:rPr lang="et-EE" b="0" dirty="0" smtClean="0"/>
              <a:t>(born in 1935)</a:t>
            </a:r>
            <a:endParaRPr lang="en-GB" dirty="0"/>
          </a:p>
        </p:txBody>
      </p:sp>
      <p:sp>
        <p:nvSpPr>
          <p:cNvPr id="11" name="Textfeld 10"/>
          <p:cNvSpPr txBox="1"/>
          <p:nvPr/>
        </p:nvSpPr>
        <p:spPr>
          <a:xfrm>
            <a:off x="309603" y="1696935"/>
            <a:ext cx="5363134" cy="4809706"/>
          </a:xfrm>
          <a:prstGeom prst="rect">
            <a:avLst/>
          </a:prstGeom>
          <a:noFill/>
          <a:ln>
            <a:noFill/>
          </a:ln>
        </p:spPr>
        <p:txBody>
          <a:bodyPr wrap="square" lIns="72000" tIns="0" rIns="72000" bIns="0" rtlCol="0" anchor="ctr" anchorCtr="0">
            <a:noAutofit/>
          </a:bodyPr>
          <a:lstStyle/>
          <a:p>
            <a:pPr>
              <a:spcBef>
                <a:spcPts val="900"/>
              </a:spcBef>
            </a:pPr>
            <a:r>
              <a:rPr lang="et-EE" sz="1600" dirty="0" smtClean="0"/>
              <a:t>A </a:t>
            </a:r>
            <a:r>
              <a:rPr lang="et-EE" sz="1600" dirty="0"/>
              <a:t>composer who created a new paradigm of 20th century music with his unique </a:t>
            </a:r>
            <a:r>
              <a:rPr lang="et-EE" sz="1600" b="1" i="1" dirty="0"/>
              <a:t>tintinnabuli</a:t>
            </a:r>
            <a:r>
              <a:rPr lang="et-EE" sz="1600" dirty="0"/>
              <a:t>-technique and highly original approach to music essentially sprouting from religious thought</a:t>
            </a:r>
            <a:r>
              <a:rPr lang="et-EE" sz="1600" dirty="0" smtClean="0"/>
              <a:t>.</a:t>
            </a:r>
          </a:p>
          <a:p>
            <a:pPr>
              <a:spcBef>
                <a:spcPts val="900"/>
              </a:spcBef>
            </a:pPr>
            <a:endParaRPr lang="et-EE" sz="1400" dirty="0"/>
          </a:p>
          <a:p>
            <a:pPr marL="285750" indent="-285750">
              <a:spcBef>
                <a:spcPts val="900"/>
              </a:spcBef>
              <a:buFont typeface="Arial"/>
              <a:buChar char="•"/>
            </a:pPr>
            <a:r>
              <a:rPr lang="et-EE" sz="1400" b="1" dirty="0" smtClean="0"/>
              <a:t>Early </a:t>
            </a:r>
            <a:r>
              <a:rPr lang="et-EE" sz="1400" b="1" dirty="0"/>
              <a:t>period (1958–1968)</a:t>
            </a:r>
            <a:endParaRPr lang="et-EE" sz="1400" dirty="0" smtClean="0">
              <a:solidFill>
                <a:prstClr val="black"/>
              </a:solidFill>
              <a:latin typeface="Arial"/>
            </a:endParaRPr>
          </a:p>
          <a:p>
            <a:pPr>
              <a:spcBef>
                <a:spcPts val="900"/>
              </a:spcBef>
            </a:pPr>
            <a:r>
              <a:rPr lang="et-EE" sz="1400" dirty="0" smtClean="0">
                <a:solidFill>
                  <a:prstClr val="black"/>
                </a:solidFill>
                <a:latin typeface="Arial"/>
              </a:rPr>
              <a:t>	Modernist: used </a:t>
            </a:r>
            <a:r>
              <a:rPr lang="et-EE" sz="1400" dirty="0"/>
              <a:t>dodecaphonic, </a:t>
            </a:r>
            <a:r>
              <a:rPr lang="et-EE" sz="1400" dirty="0" smtClean="0"/>
              <a:t>sonoristic, collage-styles</a:t>
            </a:r>
            <a:endParaRPr lang="et-EE" sz="1400" dirty="0">
              <a:solidFill>
                <a:prstClr val="black"/>
              </a:solidFill>
              <a:latin typeface="Arial"/>
            </a:endParaRPr>
          </a:p>
          <a:p>
            <a:pPr marL="285750" indent="-285750">
              <a:spcBef>
                <a:spcPts val="900"/>
              </a:spcBef>
              <a:buFont typeface="Arial"/>
              <a:buChar char="•"/>
            </a:pPr>
            <a:r>
              <a:rPr lang="en-US" sz="1400" b="1" dirty="0"/>
              <a:t>Years of crisis (1968–1976) and the birth of </a:t>
            </a:r>
            <a:r>
              <a:rPr lang="en-US" sz="1400" b="1" i="1" dirty="0" err="1" smtClean="0"/>
              <a:t>tintinnabuli</a:t>
            </a:r>
            <a:endParaRPr lang="et-EE" sz="1400" b="1" i="1" dirty="0" smtClean="0"/>
          </a:p>
          <a:p>
            <a:pPr>
              <a:spcBef>
                <a:spcPts val="900"/>
              </a:spcBef>
            </a:pPr>
            <a:r>
              <a:rPr lang="et-EE" sz="1400" dirty="0" smtClean="0"/>
              <a:t>	„</a:t>
            </a:r>
            <a:r>
              <a:rPr lang="en-US" sz="1400" dirty="0" err="1" smtClean="0"/>
              <a:t>Für</a:t>
            </a:r>
            <a:r>
              <a:rPr lang="en-US" sz="1400" dirty="0" smtClean="0"/>
              <a:t> </a:t>
            </a:r>
            <a:r>
              <a:rPr lang="en-US" sz="1400" dirty="0"/>
              <a:t>Alina”, </a:t>
            </a:r>
            <a:r>
              <a:rPr lang="en-US" sz="1400" dirty="0" smtClean="0"/>
              <a:t>“</a:t>
            </a:r>
            <a:r>
              <a:rPr lang="en-US" sz="1400" dirty="0"/>
              <a:t>Cantus in Memory of Benjamin </a:t>
            </a:r>
            <a:r>
              <a:rPr lang="en-US" sz="1400" dirty="0" smtClean="0"/>
              <a:t>Britten”, </a:t>
            </a:r>
            <a:r>
              <a:rPr lang="en-US" sz="1400" dirty="0"/>
              <a:t>“</a:t>
            </a:r>
            <a:r>
              <a:rPr lang="en-US" sz="1400" dirty="0" err="1"/>
              <a:t>Fratres</a:t>
            </a:r>
            <a:r>
              <a:rPr lang="en-US" sz="1400" dirty="0" smtClean="0"/>
              <a:t>”, </a:t>
            </a:r>
            <a:r>
              <a:rPr lang="en-US" sz="1400" dirty="0"/>
              <a:t>“Tabula </a:t>
            </a:r>
            <a:r>
              <a:rPr lang="en-US" sz="1400" dirty="0" smtClean="0"/>
              <a:t>rasa”</a:t>
            </a:r>
            <a:r>
              <a:rPr lang="et-EE" sz="1400" dirty="0" smtClean="0"/>
              <a:t>,</a:t>
            </a:r>
            <a:r>
              <a:rPr lang="en-US" sz="1400" dirty="0" smtClean="0"/>
              <a:t> </a:t>
            </a:r>
            <a:r>
              <a:rPr lang="en-US" sz="1400" dirty="0"/>
              <a:t>“Spiegel </a:t>
            </a:r>
            <a:r>
              <a:rPr lang="en-US" sz="1400" dirty="0" err="1"/>
              <a:t>im</a:t>
            </a:r>
            <a:r>
              <a:rPr lang="en-US" sz="1400" dirty="0"/>
              <a:t> Spiegel” </a:t>
            </a:r>
            <a:endParaRPr lang="et-EE" sz="1400" dirty="0" smtClean="0">
              <a:solidFill>
                <a:prstClr val="black"/>
              </a:solidFill>
              <a:latin typeface="Arial"/>
            </a:endParaRPr>
          </a:p>
          <a:p>
            <a:pPr marL="285750" indent="-285750">
              <a:spcBef>
                <a:spcPts val="900"/>
              </a:spcBef>
              <a:buFont typeface="Arial"/>
              <a:buChar char="•"/>
            </a:pPr>
            <a:r>
              <a:rPr lang="et-EE" sz="1400" b="1" dirty="0" smtClean="0">
                <a:solidFill>
                  <a:prstClr val="black"/>
                </a:solidFill>
                <a:latin typeface="Arial"/>
              </a:rPr>
              <a:t>Emigration (1980 – 2010)</a:t>
            </a:r>
          </a:p>
          <a:p>
            <a:pPr>
              <a:spcBef>
                <a:spcPts val="900"/>
              </a:spcBef>
            </a:pPr>
            <a:r>
              <a:rPr lang="et-EE" sz="1400" dirty="0" smtClean="0"/>
              <a:t>	“Passio”, </a:t>
            </a:r>
            <a:r>
              <a:rPr lang="et-EE" sz="1400" dirty="0"/>
              <a:t>“Stabat </a:t>
            </a:r>
            <a:r>
              <a:rPr lang="et-EE" sz="1400" dirty="0" smtClean="0"/>
              <a:t>Mater”, </a:t>
            </a:r>
            <a:r>
              <a:rPr lang="et-EE" sz="1400" dirty="0"/>
              <a:t>“Te </a:t>
            </a:r>
            <a:r>
              <a:rPr lang="et-EE" sz="1400" dirty="0" smtClean="0"/>
              <a:t>Deum”, </a:t>
            </a:r>
            <a:r>
              <a:rPr lang="et-EE" sz="1400" dirty="0"/>
              <a:t>“</a:t>
            </a:r>
            <a:r>
              <a:rPr lang="et-EE" sz="1400" dirty="0" smtClean="0"/>
              <a:t>Miserere”, </a:t>
            </a:r>
            <a:r>
              <a:rPr lang="et-EE" sz="1400" dirty="0"/>
              <a:t>“Berliner </a:t>
            </a:r>
            <a:r>
              <a:rPr lang="et-EE" sz="1400" dirty="0" smtClean="0"/>
              <a:t>Messe”, </a:t>
            </a:r>
            <a:r>
              <a:rPr lang="et-EE" sz="1400" dirty="0"/>
              <a:t>“</a:t>
            </a:r>
            <a:r>
              <a:rPr lang="et-EE" sz="1400" dirty="0" smtClean="0"/>
              <a:t>Litany”, </a:t>
            </a:r>
            <a:r>
              <a:rPr lang="et-EE" sz="1400" dirty="0"/>
              <a:t>“Kanon pokajanen</a:t>
            </a:r>
            <a:r>
              <a:rPr lang="et-EE" sz="1400" dirty="0" smtClean="0"/>
              <a:t>”, etc.</a:t>
            </a:r>
          </a:p>
          <a:p>
            <a:pPr marL="285750" indent="-285750">
              <a:spcBef>
                <a:spcPts val="900"/>
              </a:spcBef>
              <a:buFont typeface="Arial"/>
              <a:buChar char="•"/>
            </a:pPr>
            <a:r>
              <a:rPr lang="et-EE" sz="1400" b="1" dirty="0" smtClean="0"/>
              <a:t>Permanently back in Estonia (since 2010)</a:t>
            </a:r>
            <a:endParaRPr lang="et-EE" sz="1400" dirty="0">
              <a:solidFill>
                <a:prstClr val="black"/>
              </a:solidFill>
            </a:endParaRPr>
          </a:p>
          <a:p>
            <a:pPr>
              <a:spcBef>
                <a:spcPts val="900"/>
              </a:spcBef>
            </a:pPr>
            <a:r>
              <a:rPr lang="et-EE" sz="1400" dirty="0">
                <a:solidFill>
                  <a:prstClr val="black"/>
                </a:solidFill>
              </a:rPr>
              <a:t>	</a:t>
            </a:r>
            <a:r>
              <a:rPr lang="et-EE" sz="1400" dirty="0"/>
              <a:t> “Adam’s Lament”, Symphony No. </a:t>
            </a:r>
            <a:r>
              <a:rPr lang="et-EE" sz="1400" dirty="0" smtClean="0"/>
              <a:t>4, „Vater Unser“ etc. </a:t>
            </a:r>
            <a:endParaRPr lang="et-EE" sz="1400" dirty="0">
              <a:solidFill>
                <a:prstClr val="black"/>
              </a:solidFill>
            </a:endParaRPr>
          </a:p>
          <a:p>
            <a:pPr>
              <a:spcBef>
                <a:spcPts val="900"/>
              </a:spcBef>
            </a:pPr>
            <a:endParaRPr lang="et-EE" sz="1400" dirty="0">
              <a:solidFill>
                <a:prstClr val="black"/>
              </a:solidFill>
              <a:latin typeface="Arial"/>
            </a:endParaRPr>
          </a:p>
          <a:p>
            <a:pPr>
              <a:spcBef>
                <a:spcPts val="900"/>
              </a:spcBef>
            </a:pPr>
            <a:endParaRPr lang="en-GB" sz="1400" dirty="0" smtClean="0">
              <a:solidFill>
                <a:prstClr val="black"/>
              </a:solidFill>
              <a:latin typeface="Arial"/>
            </a:endParaRPr>
          </a:p>
        </p:txBody>
      </p:sp>
      <p:pic>
        <p:nvPicPr>
          <p:cNvPr id="5" name="Bild 4"/>
          <p:cNvPicPr>
            <a:picLocks noChangeAspect="1"/>
          </p:cNvPicPr>
          <p:nvPr/>
        </p:nvPicPr>
        <p:blipFill>
          <a:blip r:embed="rId2"/>
          <a:stretch>
            <a:fillRect/>
          </a:stretch>
        </p:blipFill>
        <p:spPr>
          <a:xfrm>
            <a:off x="6073630" y="105835"/>
            <a:ext cx="2947601" cy="340732"/>
          </a:xfrm>
          <a:prstGeom prst="rect">
            <a:avLst/>
          </a:prstGeom>
        </p:spPr>
      </p:pic>
      <p:sp>
        <p:nvSpPr>
          <p:cNvPr id="12" name="Textplatzhalter 4"/>
          <p:cNvSpPr>
            <a:spLocks noGrp="1"/>
          </p:cNvSpPr>
          <p:nvPr>
            <p:ph type="body" sz="quarter" idx="13"/>
          </p:nvPr>
        </p:nvSpPr>
        <p:spPr>
          <a:xfrm>
            <a:off x="309563" y="6356350"/>
            <a:ext cx="4249737" cy="365125"/>
          </a:xfrm>
        </p:spPr>
        <p:txBody>
          <a:bodyPr/>
          <a:lstStyle/>
          <a:p>
            <a:r>
              <a:rPr lang="de-DE" dirty="0" smtClean="0">
                <a:solidFill>
                  <a:schemeClr val="tx1">
                    <a:lumMod val="50000"/>
                    <a:lumOff val="50000"/>
                  </a:schemeClr>
                </a:solidFill>
                <a:cs typeface="Arial"/>
              </a:rPr>
              <a:t>©  </a:t>
            </a:r>
            <a:r>
              <a:rPr lang="de-DE" dirty="0" err="1" smtClean="0">
                <a:solidFill>
                  <a:schemeClr val="tx1">
                    <a:lumMod val="50000"/>
                    <a:lumOff val="50000"/>
                  </a:schemeClr>
                </a:solidFill>
                <a:cs typeface="Arial"/>
              </a:rPr>
              <a:t>Arvo</a:t>
            </a:r>
            <a:r>
              <a:rPr lang="de-DE" dirty="0" smtClean="0">
                <a:solidFill>
                  <a:schemeClr val="tx1">
                    <a:lumMod val="50000"/>
                    <a:lumOff val="50000"/>
                  </a:schemeClr>
                </a:solidFill>
                <a:cs typeface="Arial"/>
              </a:rPr>
              <a:t> Pärt </a:t>
            </a:r>
            <a:r>
              <a:rPr lang="de-DE" dirty="0" err="1" smtClean="0">
                <a:solidFill>
                  <a:schemeClr val="tx1">
                    <a:lumMod val="50000"/>
                    <a:lumOff val="50000"/>
                  </a:schemeClr>
                </a:solidFill>
                <a:cs typeface="Arial"/>
              </a:rPr>
              <a:t>Centre</a:t>
            </a:r>
            <a:endParaRPr lang="de-DE" dirty="0" smtClean="0">
              <a:solidFill>
                <a:schemeClr val="tx1">
                  <a:lumMod val="50000"/>
                  <a:lumOff val="50000"/>
                </a:schemeClr>
              </a:solidFill>
            </a:endParaRPr>
          </a:p>
        </p:txBody>
      </p:sp>
      <p:pic>
        <p:nvPicPr>
          <p:cNvPr id="10" name="Picture 2" descr="C:\Users\anu\AppData\Local\Microsoft\Windows\INetCache\IE\TL03PKUK\f_KKK_93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3630" y="2223534"/>
            <a:ext cx="2993670" cy="449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458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p:cNvSpPr/>
          <p:nvPr/>
        </p:nvSpPr>
        <p:spPr>
          <a:xfrm>
            <a:off x="0" y="0"/>
            <a:ext cx="9144000" cy="6858000"/>
          </a:xfrm>
          <a:prstGeom prst="rect">
            <a:avLst/>
          </a:prstGeom>
          <a:solidFill>
            <a:schemeClr val="accent3">
              <a:lumMod val="20000"/>
              <a:lumOff val="80000"/>
            </a:schemeClr>
          </a:solidFill>
          <a:ln>
            <a:solidFill>
              <a:schemeClr val="bg1">
                <a:lumMod val="50000"/>
              </a:schemeClr>
            </a:solidFill>
          </a:ln>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endParaRPr lang="de-DE" sz="1200" dirty="0" smtClean="0">
              <a:solidFill>
                <a:prstClr val="black"/>
              </a:solidFill>
              <a:latin typeface="Arial"/>
            </a:endParaRPr>
          </a:p>
        </p:txBody>
      </p:sp>
      <p:sp>
        <p:nvSpPr>
          <p:cNvPr id="10" name="Abgerundete rechteckige Legende 9"/>
          <p:cNvSpPr/>
          <p:nvPr/>
        </p:nvSpPr>
        <p:spPr>
          <a:xfrm flipH="1">
            <a:off x="6961010" y="3279346"/>
            <a:ext cx="1783354" cy="1372923"/>
          </a:xfrm>
          <a:prstGeom prst="wedgeRoundRectCallout">
            <a:avLst/>
          </a:prstGeom>
          <a:solidFill>
            <a:schemeClr val="bg1">
              <a:lumMod val="75000"/>
            </a:schemeClr>
          </a:solidFill>
          <a:ln>
            <a:noFill/>
          </a:ln>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1200" dirty="0" smtClean="0">
                <a:solidFill>
                  <a:prstClr val="black"/>
                </a:solidFill>
                <a:latin typeface="Arial"/>
              </a:rPr>
              <a:t>„From </a:t>
            </a:r>
            <a:r>
              <a:rPr lang="en-GB" sz="1200" b="1" dirty="0" smtClean="0">
                <a:solidFill>
                  <a:prstClr val="black"/>
                </a:solidFill>
                <a:latin typeface="Arial"/>
              </a:rPr>
              <a:t>avant-garde density</a:t>
            </a:r>
            <a:r>
              <a:rPr lang="en-GB" sz="1200" dirty="0" smtClean="0">
                <a:solidFill>
                  <a:prstClr val="black"/>
                </a:solidFill>
                <a:latin typeface="Arial"/>
              </a:rPr>
              <a:t> to </a:t>
            </a:r>
            <a:r>
              <a:rPr lang="en-GB" sz="1200" b="1" dirty="0" smtClean="0">
                <a:solidFill>
                  <a:prstClr val="black"/>
                </a:solidFill>
                <a:latin typeface="Arial"/>
              </a:rPr>
              <a:t>luminous simplicity</a:t>
            </a:r>
            <a:r>
              <a:rPr lang="en-GB" sz="1200" dirty="0" smtClean="0">
                <a:solidFill>
                  <a:prstClr val="black"/>
                </a:solidFill>
                <a:latin typeface="Arial"/>
              </a:rPr>
              <a:t>, Pärt has been a </a:t>
            </a:r>
            <a:r>
              <a:rPr lang="en-GB" sz="1200" b="1" dirty="0" smtClean="0">
                <a:solidFill>
                  <a:prstClr val="black"/>
                </a:solidFill>
                <a:latin typeface="Arial"/>
              </a:rPr>
              <a:t>constantly fascinating musical journey</a:t>
            </a:r>
            <a:r>
              <a:rPr lang="en-GB" sz="1200" dirty="0" smtClean="0">
                <a:solidFill>
                  <a:prstClr val="black"/>
                </a:solidFill>
                <a:latin typeface="Arial"/>
              </a:rPr>
              <a:t>.“ </a:t>
            </a:r>
          </a:p>
          <a:p>
            <a:pPr algn="ctr"/>
            <a:r>
              <a:rPr lang="en-GB" sz="1200" i="1" dirty="0" smtClean="0">
                <a:solidFill>
                  <a:prstClr val="black"/>
                </a:solidFill>
                <a:latin typeface="Arial"/>
              </a:rPr>
              <a:t>– bbc.co.uk</a:t>
            </a:r>
          </a:p>
        </p:txBody>
      </p:sp>
      <p:sp>
        <p:nvSpPr>
          <p:cNvPr id="11" name="Abgerundete rechteckige Legende 10"/>
          <p:cNvSpPr/>
          <p:nvPr/>
        </p:nvSpPr>
        <p:spPr>
          <a:xfrm>
            <a:off x="475923" y="3560428"/>
            <a:ext cx="2008146" cy="856237"/>
          </a:xfrm>
          <a:prstGeom prst="wedgeRoundRectCallout">
            <a:avLst/>
          </a:prstGeom>
          <a:solidFill>
            <a:schemeClr val="bg1">
              <a:lumMod val="75000"/>
            </a:schemeClr>
          </a:solidFill>
          <a:ln>
            <a:noFill/>
          </a:ln>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1200" i="1" dirty="0" smtClean="0">
                <a:solidFill>
                  <a:prstClr val="black"/>
                </a:solidFill>
                <a:latin typeface="Arial"/>
              </a:rPr>
              <a:t>„</a:t>
            </a:r>
            <a:r>
              <a:rPr lang="en-GB" sz="1200" dirty="0" smtClean="0">
                <a:solidFill>
                  <a:prstClr val="black"/>
                </a:solidFill>
                <a:latin typeface="Arial"/>
              </a:rPr>
              <a:t>His music fulfills a </a:t>
            </a:r>
            <a:r>
              <a:rPr lang="en-GB" sz="1200" b="1" dirty="0" smtClean="0">
                <a:solidFill>
                  <a:prstClr val="black"/>
                </a:solidFill>
                <a:latin typeface="Arial"/>
              </a:rPr>
              <a:t>deep human need </a:t>
            </a:r>
            <a:r>
              <a:rPr lang="en-GB" sz="1200" dirty="0" smtClean="0">
                <a:solidFill>
                  <a:prstClr val="black"/>
                </a:solidFill>
                <a:latin typeface="Arial"/>
              </a:rPr>
              <a:t>that has nothing to do with </a:t>
            </a:r>
            <a:r>
              <a:rPr lang="en-GB" sz="1200" b="1" dirty="0" smtClean="0">
                <a:solidFill>
                  <a:prstClr val="black"/>
                </a:solidFill>
                <a:latin typeface="Arial"/>
              </a:rPr>
              <a:t>fashion</a:t>
            </a:r>
            <a:r>
              <a:rPr lang="en-GB" sz="1200" dirty="0" smtClean="0">
                <a:solidFill>
                  <a:prstClr val="black"/>
                </a:solidFill>
                <a:latin typeface="Arial"/>
              </a:rPr>
              <a:t>.“</a:t>
            </a:r>
          </a:p>
          <a:p>
            <a:pPr algn="ctr"/>
            <a:r>
              <a:rPr lang="en-GB" sz="1200" i="1" dirty="0" smtClean="0">
                <a:solidFill>
                  <a:prstClr val="black"/>
                </a:solidFill>
                <a:latin typeface="Arial"/>
              </a:rPr>
              <a:t>– Steve Reich, composer </a:t>
            </a:r>
          </a:p>
        </p:txBody>
      </p:sp>
      <p:sp>
        <p:nvSpPr>
          <p:cNvPr id="12" name="Abgerundete rechteckige Legende 11"/>
          <p:cNvSpPr/>
          <p:nvPr/>
        </p:nvSpPr>
        <p:spPr>
          <a:xfrm>
            <a:off x="3489192" y="1707338"/>
            <a:ext cx="1902243" cy="661347"/>
          </a:xfrm>
          <a:prstGeom prst="wedgeRoundRectCallout">
            <a:avLst/>
          </a:prstGeom>
          <a:solidFill>
            <a:schemeClr val="bg1">
              <a:lumMod val="75000"/>
            </a:schemeClr>
          </a:solidFill>
          <a:ln>
            <a:noFill/>
          </a:ln>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1200" dirty="0" smtClean="0">
                <a:solidFill>
                  <a:prstClr val="black"/>
                </a:solidFill>
                <a:latin typeface="Arial"/>
              </a:rPr>
              <a:t>“World’s </a:t>
            </a:r>
            <a:r>
              <a:rPr lang="en-GB" sz="1200" b="1" dirty="0" smtClean="0">
                <a:solidFill>
                  <a:prstClr val="black"/>
                </a:solidFill>
                <a:latin typeface="Arial"/>
              </a:rPr>
              <a:t>most performed </a:t>
            </a:r>
            <a:r>
              <a:rPr lang="en-GB" sz="1200" dirty="0" smtClean="0">
                <a:solidFill>
                  <a:prstClr val="black"/>
                </a:solidFill>
                <a:latin typeface="Arial"/>
              </a:rPr>
              <a:t>living composer”</a:t>
            </a:r>
          </a:p>
          <a:p>
            <a:pPr algn="ctr"/>
            <a:r>
              <a:rPr lang="en-GB" sz="1200" i="1" dirty="0" smtClean="0">
                <a:solidFill>
                  <a:prstClr val="black"/>
                </a:solidFill>
                <a:latin typeface="Arial"/>
              </a:rPr>
              <a:t>– bachtrack.com</a:t>
            </a:r>
          </a:p>
        </p:txBody>
      </p:sp>
      <p:sp>
        <p:nvSpPr>
          <p:cNvPr id="13" name="Abgerundete rechteckige Legende 12"/>
          <p:cNvSpPr/>
          <p:nvPr/>
        </p:nvSpPr>
        <p:spPr>
          <a:xfrm flipH="1">
            <a:off x="5364810" y="5309419"/>
            <a:ext cx="3379554" cy="1061845"/>
          </a:xfrm>
          <a:prstGeom prst="wedgeRoundRectCallout">
            <a:avLst/>
          </a:prstGeom>
          <a:solidFill>
            <a:schemeClr val="bg1">
              <a:lumMod val="75000"/>
            </a:schemeClr>
          </a:solidFill>
          <a:ln>
            <a:noFill/>
          </a:ln>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1200" dirty="0" smtClean="0">
                <a:solidFill>
                  <a:prstClr val="black"/>
                </a:solidFill>
                <a:latin typeface="Arial"/>
              </a:rPr>
              <a:t>„I love his music, and I love the fact that he is such a </a:t>
            </a:r>
            <a:r>
              <a:rPr lang="en-GB" sz="1200" b="1" dirty="0" smtClean="0">
                <a:solidFill>
                  <a:prstClr val="black"/>
                </a:solidFill>
                <a:latin typeface="Arial"/>
              </a:rPr>
              <a:t>brave, talented man</a:t>
            </a:r>
            <a:r>
              <a:rPr lang="en-GB" sz="1200" dirty="0" smtClean="0">
                <a:solidFill>
                  <a:prstClr val="black"/>
                </a:solidFill>
                <a:latin typeface="Arial"/>
              </a:rPr>
              <a:t> ... He's completely out of step with the </a:t>
            </a:r>
            <a:r>
              <a:rPr lang="en-GB" sz="1200" b="1" dirty="0" smtClean="0">
                <a:solidFill>
                  <a:prstClr val="black"/>
                </a:solidFill>
                <a:latin typeface="Arial"/>
              </a:rPr>
              <a:t>zeitgeist</a:t>
            </a:r>
            <a:r>
              <a:rPr lang="en-GB" sz="1200" dirty="0" smtClean="0">
                <a:solidFill>
                  <a:prstClr val="black"/>
                </a:solidFill>
                <a:latin typeface="Arial"/>
              </a:rPr>
              <a:t> and yet he's enormously popular, which is so inspiring.“</a:t>
            </a:r>
          </a:p>
          <a:p>
            <a:pPr algn="ctr"/>
            <a:r>
              <a:rPr lang="en-GB" sz="1200" i="1" dirty="0" smtClean="0">
                <a:solidFill>
                  <a:prstClr val="black"/>
                </a:solidFill>
                <a:latin typeface="Arial"/>
              </a:rPr>
              <a:t>– Steve Reich, composer</a:t>
            </a:r>
            <a:endParaRPr lang="en-GB" sz="1200" i="1" dirty="0">
              <a:solidFill>
                <a:prstClr val="black"/>
              </a:solidFill>
              <a:latin typeface="Arial"/>
            </a:endParaRPr>
          </a:p>
        </p:txBody>
      </p:sp>
      <p:sp>
        <p:nvSpPr>
          <p:cNvPr id="14" name="Abgerundete rechteckige Legende 13"/>
          <p:cNvSpPr/>
          <p:nvPr/>
        </p:nvSpPr>
        <p:spPr>
          <a:xfrm>
            <a:off x="475923" y="5340647"/>
            <a:ext cx="3896333" cy="1032065"/>
          </a:xfrm>
          <a:prstGeom prst="wedgeRoundRectCallout">
            <a:avLst/>
          </a:prstGeom>
          <a:solidFill>
            <a:schemeClr val="bg1">
              <a:lumMod val="75000"/>
            </a:schemeClr>
          </a:solidFill>
          <a:ln>
            <a:noFill/>
          </a:ln>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1200" i="1" dirty="0" smtClean="0">
                <a:solidFill>
                  <a:prstClr val="black"/>
                </a:solidFill>
                <a:latin typeface="Arial"/>
              </a:rPr>
              <a:t>„</a:t>
            </a:r>
            <a:r>
              <a:rPr lang="en-GB" sz="1200" dirty="0" smtClean="0">
                <a:solidFill>
                  <a:prstClr val="black"/>
                </a:solidFill>
                <a:latin typeface="Arial"/>
              </a:rPr>
              <a:t>His music has been performed by </a:t>
            </a:r>
            <a:r>
              <a:rPr lang="en-GB" sz="1200" b="1" dirty="0" smtClean="0">
                <a:solidFill>
                  <a:prstClr val="black"/>
                </a:solidFill>
                <a:latin typeface="Arial"/>
              </a:rPr>
              <a:t>major orchestras</a:t>
            </a:r>
            <a:r>
              <a:rPr lang="en-GB" sz="1200" dirty="0" smtClean="0">
                <a:solidFill>
                  <a:prstClr val="black"/>
                </a:solidFill>
                <a:latin typeface="Arial"/>
              </a:rPr>
              <a:t>, from the Los Angeles Philharmonic to the National Symphony Orchestra, but it is also </a:t>
            </a:r>
            <a:r>
              <a:rPr lang="en-GB" sz="1200" b="1" dirty="0" smtClean="0">
                <a:solidFill>
                  <a:prstClr val="black"/>
                </a:solidFill>
                <a:latin typeface="Arial"/>
              </a:rPr>
              <a:t>beloved of musicians </a:t>
            </a:r>
            <a:r>
              <a:rPr lang="en-GB" sz="1200" dirty="0" smtClean="0">
                <a:solidFill>
                  <a:prstClr val="black"/>
                </a:solidFill>
                <a:latin typeface="Arial"/>
              </a:rPr>
              <a:t>from Björk to R.E.M. to Radiohead.“</a:t>
            </a:r>
            <a:br>
              <a:rPr lang="en-GB" sz="1200" dirty="0" smtClean="0">
                <a:solidFill>
                  <a:prstClr val="black"/>
                </a:solidFill>
                <a:latin typeface="Arial"/>
              </a:rPr>
            </a:br>
            <a:r>
              <a:rPr lang="en-GB" sz="1200" i="1" dirty="0" smtClean="0">
                <a:solidFill>
                  <a:prstClr val="black"/>
                </a:solidFill>
                <a:latin typeface="Arial"/>
              </a:rPr>
              <a:t>– Washington Post</a:t>
            </a:r>
          </a:p>
        </p:txBody>
      </p:sp>
      <p:sp>
        <p:nvSpPr>
          <p:cNvPr id="15" name="Abgerundete rechteckige Legende 14"/>
          <p:cNvSpPr/>
          <p:nvPr/>
        </p:nvSpPr>
        <p:spPr>
          <a:xfrm>
            <a:off x="475923" y="1707337"/>
            <a:ext cx="2178701" cy="1105901"/>
          </a:xfrm>
          <a:prstGeom prst="wedgeRoundRectCallout">
            <a:avLst/>
          </a:prstGeom>
          <a:solidFill>
            <a:schemeClr val="bg1">
              <a:lumMod val="75000"/>
            </a:schemeClr>
          </a:solidFill>
          <a:ln>
            <a:noFill/>
          </a:ln>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1200" i="1" dirty="0" smtClean="0">
                <a:solidFill>
                  <a:prstClr val="black"/>
                </a:solidFill>
                <a:latin typeface="Arial"/>
              </a:rPr>
              <a:t>„</a:t>
            </a:r>
            <a:r>
              <a:rPr lang="en-GB" sz="1200" dirty="0" smtClean="0">
                <a:solidFill>
                  <a:prstClr val="black"/>
                </a:solidFill>
                <a:latin typeface="Arial"/>
              </a:rPr>
              <a:t>The </a:t>
            </a:r>
            <a:r>
              <a:rPr lang="en-GB" sz="1200" b="1" dirty="0" smtClean="0">
                <a:solidFill>
                  <a:prstClr val="black"/>
                </a:solidFill>
                <a:latin typeface="Arial"/>
              </a:rPr>
              <a:t>purity</a:t>
            </a:r>
            <a:r>
              <a:rPr lang="en-GB" sz="1200" dirty="0" smtClean="0">
                <a:solidFill>
                  <a:prstClr val="black"/>
                </a:solidFill>
                <a:latin typeface="Arial"/>
              </a:rPr>
              <a:t> and the </a:t>
            </a:r>
            <a:r>
              <a:rPr lang="en-GB" sz="1200" b="1" dirty="0" smtClean="0">
                <a:solidFill>
                  <a:prstClr val="black"/>
                </a:solidFill>
                <a:latin typeface="Arial"/>
              </a:rPr>
              <a:t>intensity</a:t>
            </a:r>
            <a:r>
              <a:rPr lang="en-GB" sz="1200" dirty="0" smtClean="0">
                <a:solidFill>
                  <a:prstClr val="black"/>
                </a:solidFill>
                <a:latin typeface="Arial"/>
              </a:rPr>
              <a:t>, the </a:t>
            </a:r>
            <a:r>
              <a:rPr lang="en-GB" sz="1200" b="1" dirty="0" smtClean="0">
                <a:solidFill>
                  <a:prstClr val="black"/>
                </a:solidFill>
                <a:latin typeface="Arial"/>
              </a:rPr>
              <a:t>drama of the quiet </a:t>
            </a:r>
            <a:r>
              <a:rPr lang="en-GB" sz="1200" dirty="0" smtClean="0">
                <a:solidFill>
                  <a:prstClr val="black"/>
                </a:solidFill>
                <a:latin typeface="Arial"/>
              </a:rPr>
              <a:t>in his music has been </a:t>
            </a:r>
            <a:r>
              <a:rPr lang="en-GB" sz="1200" b="1" dirty="0" smtClean="0">
                <a:solidFill>
                  <a:prstClr val="black"/>
                </a:solidFill>
                <a:latin typeface="Arial"/>
              </a:rPr>
              <a:t>evident</a:t>
            </a:r>
            <a:r>
              <a:rPr lang="en-GB" sz="1200" dirty="0" smtClean="0">
                <a:solidFill>
                  <a:prstClr val="black"/>
                </a:solidFill>
                <a:latin typeface="Arial"/>
              </a:rPr>
              <a:t> from the first time I heard his work.”</a:t>
            </a:r>
          </a:p>
          <a:p>
            <a:pPr algn="ctr"/>
            <a:r>
              <a:rPr lang="en-GB" sz="1200" i="1" dirty="0" smtClean="0">
                <a:solidFill>
                  <a:prstClr val="black"/>
                </a:solidFill>
                <a:latin typeface="Arial"/>
              </a:rPr>
              <a:t>– Manfred Eicher, producer </a:t>
            </a:r>
          </a:p>
        </p:txBody>
      </p:sp>
      <p:sp>
        <p:nvSpPr>
          <p:cNvPr id="16" name="Abgerundete rechteckige Legende 15"/>
          <p:cNvSpPr/>
          <p:nvPr/>
        </p:nvSpPr>
        <p:spPr>
          <a:xfrm>
            <a:off x="6201828" y="1676535"/>
            <a:ext cx="2542536" cy="1002373"/>
          </a:xfrm>
          <a:prstGeom prst="wedgeRoundRectCallout">
            <a:avLst/>
          </a:prstGeom>
          <a:solidFill>
            <a:schemeClr val="bg1">
              <a:lumMod val="75000"/>
            </a:schemeClr>
          </a:solidFill>
          <a:ln>
            <a:noFill/>
          </a:ln>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1200" i="1" dirty="0" smtClean="0">
                <a:solidFill>
                  <a:prstClr val="black"/>
                </a:solidFill>
                <a:latin typeface="Arial"/>
              </a:rPr>
              <a:t>„</a:t>
            </a:r>
            <a:r>
              <a:rPr lang="en-GB" sz="1200" dirty="0" smtClean="0">
                <a:solidFill>
                  <a:prstClr val="black"/>
                </a:solidFill>
                <a:latin typeface="Arial"/>
              </a:rPr>
              <a:t>One of the </a:t>
            </a:r>
            <a:r>
              <a:rPr lang="en-GB" sz="1200" b="1" dirty="0" smtClean="0">
                <a:solidFill>
                  <a:prstClr val="black"/>
                </a:solidFill>
                <a:latin typeface="Arial"/>
              </a:rPr>
              <a:t>most distinctive voices in contemporary music</a:t>
            </a:r>
            <a:r>
              <a:rPr lang="en-GB" sz="1200" dirty="0" smtClean="0">
                <a:solidFill>
                  <a:prstClr val="black"/>
                </a:solidFill>
                <a:latin typeface="Arial"/>
              </a:rPr>
              <a:t>, and also among the </a:t>
            </a:r>
            <a:r>
              <a:rPr lang="en-GB" sz="1200" b="1" dirty="0" smtClean="0">
                <a:solidFill>
                  <a:prstClr val="black"/>
                </a:solidFill>
                <a:latin typeface="Arial"/>
              </a:rPr>
              <a:t>most performed and recorded</a:t>
            </a:r>
            <a:r>
              <a:rPr lang="en-GB" sz="1200" dirty="0" smtClean="0">
                <a:solidFill>
                  <a:prstClr val="black"/>
                </a:solidFill>
                <a:latin typeface="Arial"/>
              </a:rPr>
              <a:t>.”</a:t>
            </a:r>
          </a:p>
          <a:p>
            <a:pPr algn="ctr"/>
            <a:r>
              <a:rPr lang="en-GB" sz="1200" i="1" dirty="0" smtClean="0">
                <a:solidFill>
                  <a:prstClr val="black"/>
                </a:solidFill>
                <a:latin typeface="Arial"/>
              </a:rPr>
              <a:t>– bbc.co.uk</a:t>
            </a:r>
          </a:p>
        </p:txBody>
      </p:sp>
      <p:pic>
        <p:nvPicPr>
          <p:cNvPr id="2" name="Bild 1"/>
          <p:cNvPicPr>
            <a:picLocks noChangeAspect="1"/>
          </p:cNvPicPr>
          <p:nvPr/>
        </p:nvPicPr>
        <p:blipFill>
          <a:blip r:embed="rId2"/>
          <a:stretch>
            <a:fillRect/>
          </a:stretch>
        </p:blipFill>
        <p:spPr>
          <a:xfrm>
            <a:off x="2713121" y="2768453"/>
            <a:ext cx="3717759" cy="2303395"/>
          </a:xfrm>
          <a:prstGeom prst="rect">
            <a:avLst/>
          </a:prstGeom>
        </p:spPr>
      </p:pic>
      <p:sp>
        <p:nvSpPr>
          <p:cNvPr id="18" name="Titel 1"/>
          <p:cNvSpPr>
            <a:spLocks noGrp="1"/>
          </p:cNvSpPr>
          <p:nvPr>
            <p:ph type="title"/>
          </p:nvPr>
        </p:nvSpPr>
        <p:spPr>
          <a:xfrm>
            <a:off x="309603" y="952214"/>
            <a:ext cx="8524835" cy="511174"/>
          </a:xfrm>
        </p:spPr>
        <p:txBody>
          <a:bodyPr/>
          <a:lstStyle/>
          <a:p>
            <a:r>
              <a:rPr lang="en-GB" dirty="0" smtClean="0"/>
              <a:t>Arvo </a:t>
            </a:r>
            <a:r>
              <a:rPr lang="en-GB" dirty="0"/>
              <a:t>Pärt </a:t>
            </a:r>
            <a:r>
              <a:rPr lang="en-GB" dirty="0" smtClean="0"/>
              <a:t>is the </a:t>
            </a:r>
            <a:r>
              <a:rPr lang="en-GB" dirty="0"/>
              <a:t>most performed contemporary composer in the world </a:t>
            </a:r>
          </a:p>
        </p:txBody>
      </p:sp>
      <p:pic>
        <p:nvPicPr>
          <p:cNvPr id="19" name="Bild 18"/>
          <p:cNvPicPr>
            <a:picLocks noChangeAspect="1"/>
          </p:cNvPicPr>
          <p:nvPr/>
        </p:nvPicPr>
        <p:blipFill>
          <a:blip r:embed="rId3"/>
          <a:stretch>
            <a:fillRect/>
          </a:stretch>
        </p:blipFill>
        <p:spPr>
          <a:xfrm>
            <a:off x="4572000" y="105834"/>
            <a:ext cx="4449232" cy="514315"/>
          </a:xfrm>
          <a:prstGeom prst="rect">
            <a:avLst/>
          </a:prstGeom>
        </p:spPr>
      </p:pic>
      <p:sp>
        <p:nvSpPr>
          <p:cNvPr id="20" name="Textplatzhalter 4"/>
          <p:cNvSpPr>
            <a:spLocks noGrp="1"/>
          </p:cNvSpPr>
          <p:nvPr>
            <p:ph type="body" sz="quarter" idx="13"/>
          </p:nvPr>
        </p:nvSpPr>
        <p:spPr>
          <a:xfrm>
            <a:off x="309563" y="6356350"/>
            <a:ext cx="4249737" cy="365125"/>
          </a:xfrm>
        </p:spPr>
        <p:txBody>
          <a:bodyPr/>
          <a:lstStyle/>
          <a:p>
            <a:r>
              <a:rPr lang="de-DE" smtClean="0">
                <a:solidFill>
                  <a:schemeClr val="tx1">
                    <a:lumMod val="50000"/>
                    <a:lumOff val="50000"/>
                  </a:schemeClr>
                </a:solidFill>
                <a:cs typeface="Arial"/>
              </a:rPr>
              <a:t>©  klassikakzente.de</a:t>
            </a:r>
            <a:endParaRPr lang="de-DE" dirty="0" smtClean="0">
              <a:solidFill>
                <a:schemeClr val="tx1">
                  <a:lumMod val="50000"/>
                  <a:lumOff val="50000"/>
                </a:schemeClr>
              </a:solidFill>
            </a:endParaRPr>
          </a:p>
        </p:txBody>
      </p:sp>
    </p:spTree>
    <p:extLst>
      <p:ext uri="{BB962C8B-B14F-4D97-AF65-F5344CB8AC3E}">
        <p14:creationId xmlns:p14="http://schemas.microsoft.com/office/powerpoint/2010/main" val="2616939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0" y="0"/>
            <a:ext cx="9144000" cy="6858000"/>
          </a:xfrm>
          <a:prstGeom prst="rect">
            <a:avLst/>
          </a:prstGeom>
          <a:solidFill>
            <a:schemeClr val="accent3">
              <a:lumMod val="20000"/>
              <a:lumOff val="80000"/>
            </a:schemeClr>
          </a:solidFill>
          <a:ln>
            <a:solidFill>
              <a:schemeClr val="bg1">
                <a:lumMod val="50000"/>
              </a:schemeClr>
            </a:solidFill>
          </a:ln>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endParaRPr lang="de-DE" sz="1200" dirty="0" smtClean="0">
              <a:solidFill>
                <a:prstClr val="black"/>
              </a:solidFill>
              <a:latin typeface="Arial"/>
            </a:endParaRPr>
          </a:p>
        </p:txBody>
      </p:sp>
      <p:sp>
        <p:nvSpPr>
          <p:cNvPr id="9" name="Titel 1"/>
          <p:cNvSpPr>
            <a:spLocks noGrp="1"/>
          </p:cNvSpPr>
          <p:nvPr>
            <p:ph type="title"/>
          </p:nvPr>
        </p:nvSpPr>
        <p:spPr>
          <a:xfrm>
            <a:off x="309603" y="952214"/>
            <a:ext cx="8524835" cy="511174"/>
          </a:xfrm>
        </p:spPr>
        <p:txBody>
          <a:bodyPr/>
          <a:lstStyle/>
          <a:p>
            <a:r>
              <a:rPr lang="et-EE" dirty="0" smtClean="0"/>
              <a:t>Arvo Pärt Centre</a:t>
            </a:r>
            <a:endParaRPr lang="en-GB" dirty="0"/>
          </a:p>
        </p:txBody>
      </p:sp>
      <p:sp>
        <p:nvSpPr>
          <p:cNvPr id="11" name="Textfeld 10"/>
          <p:cNvSpPr txBox="1"/>
          <p:nvPr/>
        </p:nvSpPr>
        <p:spPr>
          <a:xfrm>
            <a:off x="309603" y="1696935"/>
            <a:ext cx="5363134" cy="4809706"/>
          </a:xfrm>
          <a:prstGeom prst="rect">
            <a:avLst/>
          </a:prstGeom>
          <a:noFill/>
          <a:ln>
            <a:noFill/>
          </a:ln>
        </p:spPr>
        <p:txBody>
          <a:bodyPr wrap="square" lIns="72000" tIns="0" rIns="72000" bIns="0" rtlCol="0" anchor="ctr" anchorCtr="0">
            <a:noAutofit/>
          </a:bodyPr>
          <a:lstStyle/>
          <a:p>
            <a:pPr marL="285750" indent="-285750">
              <a:spcBef>
                <a:spcPts val="900"/>
              </a:spcBef>
              <a:buFont typeface="Arial"/>
              <a:buChar char="•"/>
            </a:pPr>
            <a:endParaRPr lang="et-EE" sz="1400" dirty="0" smtClean="0">
              <a:solidFill>
                <a:prstClr val="black"/>
              </a:solidFill>
              <a:latin typeface="Arial"/>
            </a:endParaRPr>
          </a:p>
          <a:p>
            <a:pPr marL="285750" indent="-285750">
              <a:spcBef>
                <a:spcPts val="900"/>
              </a:spcBef>
              <a:buFont typeface="Arial"/>
              <a:buChar char="•"/>
            </a:pPr>
            <a:r>
              <a:rPr lang="en-GB" sz="1400" dirty="0" smtClean="0">
                <a:solidFill>
                  <a:prstClr val="black"/>
                </a:solidFill>
                <a:latin typeface="Arial"/>
              </a:rPr>
              <a:t>The Arvo Pärt Centre (APC) was founded in 2010 by </a:t>
            </a:r>
            <a:r>
              <a:rPr lang="en-GB" sz="1400" b="1" dirty="0" smtClean="0">
                <a:solidFill>
                  <a:prstClr val="black"/>
                </a:solidFill>
                <a:latin typeface="Arial"/>
              </a:rPr>
              <a:t>Arvo Pärt and his family </a:t>
            </a:r>
            <a:r>
              <a:rPr lang="en-GB" sz="1400" dirty="0" smtClean="0">
                <a:solidFill>
                  <a:prstClr val="black"/>
                </a:solidFill>
                <a:latin typeface="Arial"/>
              </a:rPr>
              <a:t>with the aim of creating opportunities for </a:t>
            </a:r>
            <a:r>
              <a:rPr lang="en-GB" sz="1400" b="1" dirty="0" smtClean="0">
                <a:solidFill>
                  <a:prstClr val="black"/>
                </a:solidFill>
                <a:latin typeface="Arial"/>
              </a:rPr>
              <a:t>preserving and researching </a:t>
            </a:r>
            <a:r>
              <a:rPr lang="en-GB" sz="1400" dirty="0" smtClean="0">
                <a:solidFill>
                  <a:prstClr val="black"/>
                </a:solidFill>
                <a:latin typeface="Arial"/>
              </a:rPr>
              <a:t>the </a:t>
            </a:r>
            <a:r>
              <a:rPr lang="en-GB" sz="1400" b="1" dirty="0" smtClean="0">
                <a:solidFill>
                  <a:prstClr val="black"/>
                </a:solidFill>
                <a:latin typeface="Arial"/>
              </a:rPr>
              <a:t>creative heritage of the composer</a:t>
            </a:r>
            <a:r>
              <a:rPr lang="en-GB" sz="1400" dirty="0" smtClean="0">
                <a:solidFill>
                  <a:prstClr val="black"/>
                </a:solidFill>
                <a:latin typeface="Arial"/>
              </a:rPr>
              <a:t> in Estonia</a:t>
            </a:r>
            <a:r>
              <a:rPr lang="et-EE" sz="1400" dirty="0" smtClean="0">
                <a:solidFill>
                  <a:prstClr val="black"/>
                </a:solidFill>
                <a:latin typeface="Arial"/>
              </a:rPr>
              <a:t> </a:t>
            </a:r>
            <a:r>
              <a:rPr lang="en-US" sz="1400" dirty="0"/>
              <a:t>and in the context of the Estonian language</a:t>
            </a:r>
            <a:r>
              <a:rPr lang="en-GB" sz="1400" dirty="0" smtClean="0">
                <a:solidFill>
                  <a:prstClr val="black"/>
                </a:solidFill>
                <a:latin typeface="Arial"/>
              </a:rPr>
              <a:t>.</a:t>
            </a:r>
            <a:endParaRPr lang="et-EE" sz="1400" dirty="0" smtClean="0">
              <a:solidFill>
                <a:prstClr val="black"/>
              </a:solidFill>
              <a:latin typeface="Arial"/>
            </a:endParaRPr>
          </a:p>
          <a:p>
            <a:pPr>
              <a:spcBef>
                <a:spcPts val="900"/>
              </a:spcBef>
            </a:pPr>
            <a:endParaRPr lang="et-EE" sz="1400" dirty="0" smtClean="0">
              <a:solidFill>
                <a:prstClr val="black"/>
              </a:solidFill>
              <a:latin typeface="Arial"/>
            </a:endParaRPr>
          </a:p>
          <a:p>
            <a:pPr marL="285750" indent="-285750">
              <a:spcBef>
                <a:spcPts val="900"/>
              </a:spcBef>
              <a:buFont typeface="Arial"/>
              <a:buChar char="•"/>
            </a:pPr>
            <a:r>
              <a:rPr lang="et-EE" sz="1400" dirty="0" smtClean="0">
                <a:solidFill>
                  <a:prstClr val="black"/>
                </a:solidFill>
                <a:latin typeface="Arial"/>
              </a:rPr>
              <a:t>The APC is situated in Laulasmaa, 35 km from Tallinn, on a peninsula with natural surroundings – within a pine forest near the sea.</a:t>
            </a:r>
          </a:p>
          <a:p>
            <a:pPr>
              <a:spcBef>
                <a:spcPts val="900"/>
              </a:spcBef>
            </a:pPr>
            <a:endParaRPr lang="et-EE" sz="1400" dirty="0">
              <a:solidFill>
                <a:prstClr val="black"/>
              </a:solidFill>
              <a:latin typeface="Arial"/>
            </a:endParaRPr>
          </a:p>
          <a:p>
            <a:pPr marL="285750" indent="-285750">
              <a:spcBef>
                <a:spcPts val="900"/>
              </a:spcBef>
              <a:buFont typeface="Arial"/>
              <a:buChar char="•"/>
            </a:pPr>
            <a:r>
              <a:rPr lang="en-GB" sz="1400" dirty="0" smtClean="0">
                <a:solidFill>
                  <a:prstClr val="black"/>
                </a:solidFill>
                <a:latin typeface="Arial"/>
              </a:rPr>
              <a:t>Its primary function </a:t>
            </a:r>
            <a:r>
              <a:rPr lang="et-EE" sz="1400" dirty="0" smtClean="0">
                <a:solidFill>
                  <a:prstClr val="black"/>
                </a:solidFill>
                <a:latin typeface="Arial"/>
              </a:rPr>
              <a:t>is and </a:t>
            </a:r>
            <a:r>
              <a:rPr lang="en-GB" sz="1400" dirty="0" smtClean="0">
                <a:solidFill>
                  <a:prstClr val="black"/>
                </a:solidFill>
                <a:latin typeface="Arial"/>
              </a:rPr>
              <a:t>will be providing a </a:t>
            </a:r>
            <a:r>
              <a:rPr lang="en-GB" sz="1400" b="1" dirty="0" smtClean="0">
                <a:solidFill>
                  <a:prstClr val="black"/>
                </a:solidFill>
                <a:latin typeface="Arial"/>
              </a:rPr>
              <a:t>research and learning environment </a:t>
            </a:r>
            <a:r>
              <a:rPr lang="en-GB" sz="1400" dirty="0" smtClean="0">
                <a:solidFill>
                  <a:prstClr val="black"/>
                </a:solidFill>
                <a:latin typeface="Arial"/>
              </a:rPr>
              <a:t>with the </a:t>
            </a:r>
            <a:r>
              <a:rPr lang="en-GB" sz="1400" b="1" dirty="0" smtClean="0">
                <a:solidFill>
                  <a:prstClr val="black"/>
                </a:solidFill>
                <a:latin typeface="Arial"/>
              </a:rPr>
              <a:t>archive at its heart</a:t>
            </a:r>
            <a:r>
              <a:rPr lang="en-GB" sz="1400" dirty="0" smtClean="0">
                <a:solidFill>
                  <a:prstClr val="black"/>
                </a:solidFill>
                <a:latin typeface="Arial"/>
              </a:rPr>
              <a:t>.</a:t>
            </a:r>
            <a:endParaRPr lang="et-EE" sz="1400" dirty="0" smtClean="0">
              <a:solidFill>
                <a:prstClr val="black"/>
              </a:solidFill>
              <a:latin typeface="Arial"/>
            </a:endParaRPr>
          </a:p>
          <a:p>
            <a:pPr marL="285750" indent="-285750">
              <a:spcBef>
                <a:spcPts val="900"/>
              </a:spcBef>
              <a:buFont typeface="Arial"/>
              <a:buChar char="•"/>
            </a:pPr>
            <a:endParaRPr lang="et-EE" sz="1400" dirty="0" smtClean="0">
              <a:solidFill>
                <a:prstClr val="black"/>
              </a:solidFill>
              <a:latin typeface="Arial"/>
            </a:endParaRPr>
          </a:p>
          <a:p>
            <a:pPr marL="285750" indent="-285750">
              <a:spcBef>
                <a:spcPts val="900"/>
              </a:spcBef>
              <a:buFont typeface="Arial"/>
              <a:buChar char="•"/>
            </a:pPr>
            <a:r>
              <a:rPr lang="et-EE" sz="1400" dirty="0" smtClean="0">
                <a:solidFill>
                  <a:prstClr val="black"/>
                </a:solidFill>
                <a:latin typeface="Arial"/>
              </a:rPr>
              <a:t>The core of the APC is the archive, which brings together the entire creative heritage of the composer and realted information and documents, both in physical and digital form.</a:t>
            </a:r>
          </a:p>
          <a:p>
            <a:pPr>
              <a:spcBef>
                <a:spcPts val="900"/>
              </a:spcBef>
            </a:pPr>
            <a:endParaRPr lang="et-EE" sz="1400" dirty="0">
              <a:solidFill>
                <a:prstClr val="black"/>
              </a:solidFill>
              <a:latin typeface="Arial"/>
            </a:endParaRPr>
          </a:p>
          <a:p>
            <a:pPr>
              <a:spcBef>
                <a:spcPts val="900"/>
              </a:spcBef>
            </a:pPr>
            <a:endParaRPr lang="en-GB" sz="1400" dirty="0" smtClean="0">
              <a:solidFill>
                <a:prstClr val="black"/>
              </a:solidFill>
              <a:latin typeface="Arial"/>
            </a:endParaRPr>
          </a:p>
        </p:txBody>
      </p:sp>
      <p:pic>
        <p:nvPicPr>
          <p:cNvPr id="5" name="Bild 4"/>
          <p:cNvPicPr>
            <a:picLocks noChangeAspect="1"/>
          </p:cNvPicPr>
          <p:nvPr/>
        </p:nvPicPr>
        <p:blipFill>
          <a:blip r:embed="rId2"/>
          <a:stretch>
            <a:fillRect/>
          </a:stretch>
        </p:blipFill>
        <p:spPr>
          <a:xfrm>
            <a:off x="6073630" y="105835"/>
            <a:ext cx="2947601" cy="340732"/>
          </a:xfrm>
          <a:prstGeom prst="rect">
            <a:avLst/>
          </a:prstGeom>
        </p:spPr>
      </p:pic>
      <p:sp>
        <p:nvSpPr>
          <p:cNvPr id="12" name="Textplatzhalter 4"/>
          <p:cNvSpPr>
            <a:spLocks noGrp="1"/>
          </p:cNvSpPr>
          <p:nvPr>
            <p:ph type="body" sz="quarter" idx="13"/>
          </p:nvPr>
        </p:nvSpPr>
        <p:spPr>
          <a:xfrm>
            <a:off x="309563" y="6356350"/>
            <a:ext cx="4249737" cy="365125"/>
          </a:xfrm>
        </p:spPr>
        <p:txBody>
          <a:bodyPr/>
          <a:lstStyle/>
          <a:p>
            <a:r>
              <a:rPr lang="de-DE" dirty="0" smtClean="0">
                <a:solidFill>
                  <a:schemeClr val="tx1">
                    <a:lumMod val="50000"/>
                    <a:lumOff val="50000"/>
                  </a:schemeClr>
                </a:solidFill>
                <a:cs typeface="Arial"/>
              </a:rPr>
              <a:t>©  </a:t>
            </a:r>
            <a:r>
              <a:rPr lang="de-DE" dirty="0" err="1" smtClean="0">
                <a:solidFill>
                  <a:schemeClr val="tx1">
                    <a:lumMod val="50000"/>
                    <a:lumOff val="50000"/>
                  </a:schemeClr>
                </a:solidFill>
                <a:cs typeface="Arial"/>
              </a:rPr>
              <a:t>Arvo</a:t>
            </a:r>
            <a:r>
              <a:rPr lang="de-DE" dirty="0" smtClean="0">
                <a:solidFill>
                  <a:schemeClr val="tx1">
                    <a:lumMod val="50000"/>
                    <a:lumOff val="50000"/>
                  </a:schemeClr>
                </a:solidFill>
                <a:cs typeface="Arial"/>
              </a:rPr>
              <a:t> Pärt </a:t>
            </a:r>
            <a:r>
              <a:rPr lang="de-DE" dirty="0" err="1" smtClean="0">
                <a:solidFill>
                  <a:schemeClr val="tx1">
                    <a:lumMod val="50000"/>
                    <a:lumOff val="50000"/>
                  </a:schemeClr>
                </a:solidFill>
                <a:cs typeface="Arial"/>
              </a:rPr>
              <a:t>Centre</a:t>
            </a:r>
            <a:endParaRPr lang="de-DE" dirty="0" smtClean="0">
              <a:solidFill>
                <a:schemeClr val="tx1">
                  <a:lumMod val="50000"/>
                  <a:lumOff val="50000"/>
                </a:schemeClr>
              </a:solidFill>
            </a:endParaRPr>
          </a:p>
        </p:txBody>
      </p:sp>
      <p:pic>
        <p:nvPicPr>
          <p:cNvPr id="2050" name="Picture 2" descr="C:\Users\anu\Pictures\Laulasmaa\IMG_49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255" y="4409595"/>
            <a:ext cx="3471263" cy="2311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605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0" y="10633"/>
            <a:ext cx="9144000" cy="6858000"/>
          </a:xfrm>
          <a:prstGeom prst="rect">
            <a:avLst/>
          </a:prstGeom>
          <a:solidFill>
            <a:schemeClr val="accent3">
              <a:lumMod val="20000"/>
              <a:lumOff val="80000"/>
            </a:schemeClr>
          </a:solidFill>
          <a:ln>
            <a:solidFill>
              <a:schemeClr val="bg1">
                <a:lumMod val="50000"/>
              </a:schemeClr>
            </a:solidFill>
          </a:ln>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endParaRPr lang="de-DE" sz="1200" dirty="0" smtClean="0">
              <a:solidFill>
                <a:prstClr val="black"/>
              </a:solidFill>
            </a:endParaRPr>
          </a:p>
        </p:txBody>
      </p:sp>
      <p:sp>
        <p:nvSpPr>
          <p:cNvPr id="9" name="Titel 1"/>
          <p:cNvSpPr>
            <a:spLocks noGrp="1"/>
          </p:cNvSpPr>
          <p:nvPr>
            <p:ph type="title"/>
          </p:nvPr>
        </p:nvSpPr>
        <p:spPr>
          <a:xfrm>
            <a:off x="309603" y="952214"/>
            <a:ext cx="8524835" cy="511174"/>
          </a:xfrm>
        </p:spPr>
        <p:txBody>
          <a:bodyPr/>
          <a:lstStyle/>
          <a:p>
            <a:r>
              <a:rPr lang="et-EE" dirty="0" smtClean="0"/>
              <a:t>The objectives of Arvo Pärt Centre is to be:</a:t>
            </a:r>
            <a:endParaRPr lang="en-GB" dirty="0"/>
          </a:p>
        </p:txBody>
      </p:sp>
      <p:sp>
        <p:nvSpPr>
          <p:cNvPr id="11" name="Textfeld 10"/>
          <p:cNvSpPr txBox="1"/>
          <p:nvPr/>
        </p:nvSpPr>
        <p:spPr>
          <a:xfrm>
            <a:off x="309604" y="1696935"/>
            <a:ext cx="3858359" cy="4809706"/>
          </a:xfrm>
          <a:prstGeom prst="rect">
            <a:avLst/>
          </a:prstGeom>
          <a:noFill/>
          <a:ln>
            <a:noFill/>
          </a:ln>
        </p:spPr>
        <p:txBody>
          <a:bodyPr wrap="square" lIns="72000" tIns="0" rIns="72000" bIns="0" rtlCol="0" anchor="ctr" anchorCtr="0">
            <a:noAutofit/>
          </a:bodyPr>
          <a:lstStyle/>
          <a:p>
            <a:pPr marL="285750" indent="-285750">
              <a:buFont typeface="Arial" panose="020B0604020202020204" pitchFamily="34" charset="0"/>
              <a:buChar char="•"/>
            </a:pPr>
            <a:r>
              <a:rPr lang="et-EE" sz="1400" dirty="0">
                <a:latin typeface="Arial" panose="020B0604020202020204" pitchFamily="34" charset="0"/>
                <a:cs typeface="Arial" panose="020B0604020202020204" pitchFamily="34" charset="0"/>
              </a:rPr>
              <a:t>Memory </a:t>
            </a:r>
            <a:r>
              <a:rPr lang="et-EE" sz="1400" dirty="0" smtClean="0">
                <a:latin typeface="Arial" panose="020B0604020202020204" pitchFamily="34" charset="0"/>
                <a:cs typeface="Arial" panose="020B0604020202020204" pitchFamily="34" charset="0"/>
              </a:rPr>
              <a:t>institution</a:t>
            </a:r>
          </a:p>
          <a:p>
            <a:pPr marL="285750" indent="-285750">
              <a:buFont typeface="Arial" panose="020B0604020202020204" pitchFamily="34" charset="0"/>
              <a:buChar char="•"/>
            </a:pPr>
            <a:endParaRPr lang="et-EE"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t-EE" sz="1400" dirty="0" smtClean="0">
                <a:latin typeface="Arial" panose="020B0604020202020204" pitchFamily="34" charset="0"/>
                <a:cs typeface="Arial" panose="020B0604020202020204" pitchFamily="34" charset="0"/>
              </a:rPr>
              <a:t>Authentic </a:t>
            </a:r>
            <a:r>
              <a:rPr lang="et-EE" sz="1400" dirty="0">
                <a:latin typeface="Arial" panose="020B0604020202020204" pitchFamily="34" charset="0"/>
                <a:cs typeface="Arial" panose="020B0604020202020204" pitchFamily="34" charset="0"/>
              </a:rPr>
              <a:t>information </a:t>
            </a:r>
            <a:r>
              <a:rPr lang="et-EE" sz="1400" dirty="0" smtClean="0">
                <a:latin typeface="Arial" panose="020B0604020202020204" pitchFamily="34" charset="0"/>
                <a:cs typeface="Arial" panose="020B0604020202020204" pitchFamily="34" charset="0"/>
              </a:rPr>
              <a:t>centre</a:t>
            </a:r>
          </a:p>
          <a:p>
            <a:pPr marL="285750" indent="-285750">
              <a:buFont typeface="Arial" panose="020B0604020202020204" pitchFamily="34" charset="0"/>
              <a:buChar char="•"/>
            </a:pPr>
            <a:endParaRPr lang="et-EE"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smtClean="0">
                <a:latin typeface="Arial" panose="020B0604020202020204" pitchFamily="34" charset="0"/>
                <a:cs typeface="Arial" panose="020B0604020202020204" pitchFamily="34" charset="0"/>
              </a:rPr>
              <a:t>Carrier </a:t>
            </a:r>
            <a:r>
              <a:rPr lang="en-US" sz="1400" dirty="0">
                <a:latin typeface="Arial" panose="020B0604020202020204" pitchFamily="34" charset="0"/>
                <a:cs typeface="Arial" panose="020B0604020202020204" pitchFamily="34" charset="0"/>
              </a:rPr>
              <a:t>of an intellectual message; to elaborate / explain / reflect upon the message of Arvo Pärt and </a:t>
            </a:r>
            <a:r>
              <a:rPr lang="en-US" sz="1400" dirty="0" smtClean="0">
                <a:latin typeface="Arial" panose="020B0604020202020204" pitchFamily="34" charset="0"/>
                <a:cs typeface="Arial" panose="020B0604020202020204" pitchFamily="34" charset="0"/>
              </a:rPr>
              <a:t>his</a:t>
            </a:r>
            <a:r>
              <a:rPr lang="et-EE" sz="1400" dirty="0" smtClean="0">
                <a:latin typeface="Arial" panose="020B0604020202020204" pitchFamily="34" charset="0"/>
                <a:cs typeface="Arial" panose="020B0604020202020204" pitchFamily="34" charset="0"/>
              </a:rPr>
              <a:t> music</a:t>
            </a:r>
            <a:endParaRPr lang="et-EE"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t-EE"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smtClean="0">
                <a:latin typeface="Arial" panose="020B0604020202020204" pitchFamily="34" charset="0"/>
                <a:cs typeface="Arial" panose="020B0604020202020204" pitchFamily="34" charset="0"/>
              </a:rPr>
              <a:t>An </a:t>
            </a:r>
            <a:r>
              <a:rPr lang="en-US" sz="1400" dirty="0">
                <a:latin typeface="Arial" panose="020B0604020202020204" pitchFamily="34" charset="0"/>
                <a:cs typeface="Arial" panose="020B0604020202020204" pitchFamily="34" charset="0"/>
              </a:rPr>
              <a:t>environment that in every detail corresponds to the character of the music of Arvo </a:t>
            </a:r>
            <a:r>
              <a:rPr lang="en-US" sz="1400" dirty="0" smtClean="0">
                <a:latin typeface="Arial" panose="020B0604020202020204" pitchFamily="34" charset="0"/>
                <a:cs typeface="Arial" panose="020B0604020202020204" pitchFamily="34" charset="0"/>
              </a:rPr>
              <a:t>Pärt</a:t>
            </a:r>
            <a:endParaRPr lang="et-EE" sz="1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t-EE" sz="1400" dirty="0" smtClean="0">
                <a:latin typeface="Arial" panose="020B0604020202020204" pitchFamily="34" charset="0"/>
                <a:cs typeface="Arial" panose="020B0604020202020204" pitchFamily="34" charset="0"/>
              </a:rPr>
              <a:t>International m</a:t>
            </a:r>
            <a:r>
              <a:rPr lang="en-US" sz="1400" dirty="0" err="1" smtClean="0">
                <a:latin typeface="Arial" panose="020B0604020202020204" pitchFamily="34" charset="0"/>
                <a:cs typeface="Arial" panose="020B0604020202020204" pitchFamily="34" charset="0"/>
              </a:rPr>
              <a:t>eeting</a:t>
            </a:r>
            <a:r>
              <a:rPr lang="et-EE" sz="1400" dirty="0" smtClean="0">
                <a:latin typeface="Arial" panose="020B0604020202020204" pitchFamily="34" charset="0"/>
                <a:cs typeface="Arial" panose="020B0604020202020204" pitchFamily="34" charset="0"/>
              </a:rPr>
              <a:t>-</a:t>
            </a:r>
            <a:r>
              <a:rPr lang="en-US" sz="1400" dirty="0" smtClean="0">
                <a:latin typeface="Arial" panose="020B0604020202020204" pitchFamily="34" charset="0"/>
                <a:cs typeface="Arial" panose="020B0604020202020204" pitchFamily="34" charset="0"/>
              </a:rPr>
              <a:t>place </a:t>
            </a:r>
            <a:r>
              <a:rPr lang="en-US" sz="1400" dirty="0">
                <a:latin typeface="Arial" panose="020B0604020202020204" pitchFamily="34" charset="0"/>
                <a:cs typeface="Arial" panose="020B0604020202020204" pitchFamily="34" charset="0"/>
              </a:rPr>
              <a:t>that brings </a:t>
            </a:r>
            <a:r>
              <a:rPr lang="et-EE" sz="1400" dirty="0" smtClean="0">
                <a:latin typeface="Arial" panose="020B0604020202020204" pitchFamily="34" charset="0"/>
                <a:cs typeface="Arial" panose="020B0604020202020204" pitchFamily="34" charset="0"/>
              </a:rPr>
              <a:t>artists and </a:t>
            </a:r>
            <a:r>
              <a:rPr lang="en-US" sz="1400" dirty="0" smtClean="0">
                <a:latin typeface="Arial" panose="020B0604020202020204" pitchFamily="34" charset="0"/>
                <a:cs typeface="Arial" panose="020B0604020202020204" pitchFamily="34" charset="0"/>
              </a:rPr>
              <a:t>people </a:t>
            </a:r>
            <a:r>
              <a:rPr lang="et-EE" sz="1400" dirty="0" smtClean="0">
                <a:latin typeface="Arial" panose="020B0604020202020204" pitchFamily="34" charset="0"/>
                <a:cs typeface="Arial" panose="020B0604020202020204" pitchFamily="34" charset="0"/>
              </a:rPr>
              <a:t>inspired by t</a:t>
            </a:r>
            <a:r>
              <a:rPr lang="en-US" sz="1400" dirty="0" smtClean="0">
                <a:latin typeface="Arial" panose="020B0604020202020204" pitchFamily="34" charset="0"/>
                <a:cs typeface="Arial" panose="020B0604020202020204" pitchFamily="34" charset="0"/>
              </a:rPr>
              <a:t>he </a:t>
            </a:r>
            <a:r>
              <a:rPr lang="en-US" sz="1400" dirty="0">
                <a:latin typeface="Arial" panose="020B0604020202020204" pitchFamily="34" charset="0"/>
                <a:cs typeface="Arial" panose="020B0604020202020204" pitchFamily="34" charset="0"/>
              </a:rPr>
              <a:t>heritage of Arvo Pärt </a:t>
            </a:r>
            <a:r>
              <a:rPr lang="en-US" sz="1400" dirty="0" smtClean="0">
                <a:latin typeface="Arial" panose="020B0604020202020204" pitchFamily="34" charset="0"/>
                <a:cs typeface="Arial" panose="020B0604020202020204" pitchFamily="34" charset="0"/>
              </a:rPr>
              <a:t>together</a:t>
            </a:r>
            <a:endParaRPr lang="et-EE" sz="1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smtClean="0">
                <a:latin typeface="Arial" panose="020B0604020202020204" pitchFamily="34" charset="0"/>
                <a:cs typeface="Arial" panose="020B0604020202020204" pitchFamily="34" charset="0"/>
              </a:rPr>
              <a:t>Creative </a:t>
            </a:r>
            <a:r>
              <a:rPr lang="en-US" sz="1400" dirty="0">
                <a:latin typeface="Arial" panose="020B0604020202020204" pitchFamily="34" charset="0"/>
                <a:cs typeface="Arial" panose="020B0604020202020204" pitchFamily="34" charset="0"/>
              </a:rPr>
              <a:t>and playful, rather than a deeply serious </a:t>
            </a:r>
            <a:r>
              <a:rPr lang="en-US" sz="1400" dirty="0" smtClean="0">
                <a:latin typeface="Arial" panose="020B0604020202020204" pitchFamily="34" charset="0"/>
                <a:cs typeface="Arial" panose="020B0604020202020204" pitchFamily="34" charset="0"/>
              </a:rPr>
              <a:t>sanctuary</a:t>
            </a:r>
            <a:endParaRPr lang="en-GB" sz="1400" dirty="0" smtClean="0">
              <a:solidFill>
                <a:prstClr val="black"/>
              </a:solidFill>
              <a:latin typeface="Arial" panose="020B0604020202020204" pitchFamily="34" charset="0"/>
              <a:cs typeface="Arial" panose="020B0604020202020204" pitchFamily="34" charset="0"/>
            </a:endParaRPr>
          </a:p>
        </p:txBody>
      </p:sp>
      <p:pic>
        <p:nvPicPr>
          <p:cNvPr id="10" name="Bild 9"/>
          <p:cNvPicPr>
            <a:picLocks noChangeAspect="1"/>
          </p:cNvPicPr>
          <p:nvPr/>
        </p:nvPicPr>
        <p:blipFill rotWithShape="1">
          <a:blip r:embed="rId2"/>
          <a:srcRect t="6495" r="3324"/>
          <a:stretch/>
        </p:blipFill>
        <p:spPr>
          <a:xfrm>
            <a:off x="5005405" y="3845532"/>
            <a:ext cx="3829033" cy="2520561"/>
          </a:xfrm>
          <a:prstGeom prst="rect">
            <a:avLst/>
          </a:prstGeom>
        </p:spPr>
      </p:pic>
      <p:sp>
        <p:nvSpPr>
          <p:cNvPr id="12" name="Textplatzhalter 4"/>
          <p:cNvSpPr>
            <a:spLocks noGrp="1"/>
          </p:cNvSpPr>
          <p:nvPr>
            <p:ph type="body" sz="quarter" idx="13"/>
          </p:nvPr>
        </p:nvSpPr>
        <p:spPr>
          <a:xfrm>
            <a:off x="309563" y="6356350"/>
            <a:ext cx="4249737" cy="365125"/>
          </a:xfrm>
        </p:spPr>
        <p:txBody>
          <a:bodyPr/>
          <a:lstStyle/>
          <a:p>
            <a:r>
              <a:rPr lang="de-DE" dirty="0" smtClean="0">
                <a:solidFill>
                  <a:schemeClr val="tx1">
                    <a:lumMod val="50000"/>
                    <a:lumOff val="50000"/>
                  </a:schemeClr>
                </a:solidFill>
                <a:cs typeface="Arial"/>
              </a:rPr>
              <a:t>©  </a:t>
            </a:r>
            <a:r>
              <a:rPr lang="de-DE" dirty="0" err="1" smtClean="0">
                <a:solidFill>
                  <a:schemeClr val="tx1">
                    <a:lumMod val="50000"/>
                    <a:lumOff val="50000"/>
                  </a:schemeClr>
                </a:solidFill>
                <a:cs typeface="Arial"/>
              </a:rPr>
              <a:t>Arvo</a:t>
            </a:r>
            <a:r>
              <a:rPr lang="de-DE" dirty="0" smtClean="0">
                <a:solidFill>
                  <a:schemeClr val="tx1">
                    <a:lumMod val="50000"/>
                    <a:lumOff val="50000"/>
                  </a:schemeClr>
                </a:solidFill>
                <a:cs typeface="Arial"/>
              </a:rPr>
              <a:t> Pärt </a:t>
            </a:r>
            <a:r>
              <a:rPr lang="de-DE" dirty="0" err="1" smtClean="0">
                <a:solidFill>
                  <a:schemeClr val="tx1">
                    <a:lumMod val="50000"/>
                    <a:lumOff val="50000"/>
                  </a:schemeClr>
                </a:solidFill>
                <a:cs typeface="Arial"/>
              </a:rPr>
              <a:t>Centre</a:t>
            </a:r>
            <a:endParaRPr lang="de-DE" dirty="0" smtClean="0">
              <a:solidFill>
                <a:schemeClr val="tx1">
                  <a:lumMod val="50000"/>
                  <a:lumOff val="50000"/>
                </a:schemeClr>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0732" y="3495343"/>
            <a:ext cx="4730500" cy="322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Bild 4"/>
          <p:cNvPicPr>
            <a:picLocks noChangeAspect="1"/>
          </p:cNvPicPr>
          <p:nvPr/>
        </p:nvPicPr>
        <p:blipFill>
          <a:blip r:embed="rId4"/>
          <a:stretch>
            <a:fillRect/>
          </a:stretch>
        </p:blipFill>
        <p:spPr>
          <a:xfrm>
            <a:off x="6073630" y="105835"/>
            <a:ext cx="2947601" cy="340732"/>
          </a:xfrm>
          <a:prstGeom prst="rect">
            <a:avLst/>
          </a:prstGeom>
        </p:spPr>
      </p:pic>
    </p:spTree>
    <p:extLst>
      <p:ext uri="{BB962C8B-B14F-4D97-AF65-F5344CB8AC3E}">
        <p14:creationId xmlns:p14="http://schemas.microsoft.com/office/powerpoint/2010/main" val="3922442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0" y="0"/>
            <a:ext cx="9144000" cy="6858000"/>
          </a:xfrm>
          <a:prstGeom prst="rect">
            <a:avLst/>
          </a:prstGeom>
          <a:solidFill>
            <a:schemeClr val="accent3">
              <a:lumMod val="20000"/>
              <a:lumOff val="80000"/>
            </a:schemeClr>
          </a:solidFill>
          <a:ln>
            <a:solidFill>
              <a:schemeClr val="bg1">
                <a:lumMod val="50000"/>
              </a:schemeClr>
            </a:solidFill>
          </a:ln>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endParaRPr lang="de-DE" sz="1200" dirty="0" smtClean="0">
              <a:solidFill>
                <a:prstClr val="black"/>
              </a:solidFill>
              <a:latin typeface="Arial"/>
            </a:endParaRPr>
          </a:p>
        </p:txBody>
      </p:sp>
      <p:sp>
        <p:nvSpPr>
          <p:cNvPr id="9" name="Titel 1"/>
          <p:cNvSpPr>
            <a:spLocks noGrp="1"/>
          </p:cNvSpPr>
          <p:nvPr>
            <p:ph type="title"/>
          </p:nvPr>
        </p:nvSpPr>
        <p:spPr>
          <a:xfrm>
            <a:off x="309603" y="362992"/>
            <a:ext cx="8524835" cy="530144"/>
          </a:xfrm>
        </p:spPr>
        <p:txBody>
          <a:bodyPr/>
          <a:lstStyle/>
          <a:p>
            <a:r>
              <a:rPr lang="et-EE" dirty="0" smtClean="0"/>
              <a:t>What the Arvo Pärt archive contains?</a:t>
            </a:r>
            <a:endParaRPr lang="en-GB" dirty="0"/>
          </a:p>
        </p:txBody>
      </p:sp>
      <p:sp>
        <p:nvSpPr>
          <p:cNvPr id="12" name="Textplatzhalter 4"/>
          <p:cNvSpPr>
            <a:spLocks noGrp="1"/>
          </p:cNvSpPr>
          <p:nvPr>
            <p:ph type="body" sz="quarter" idx="13"/>
          </p:nvPr>
        </p:nvSpPr>
        <p:spPr>
          <a:xfrm>
            <a:off x="309563" y="6356350"/>
            <a:ext cx="4249737" cy="365125"/>
          </a:xfrm>
        </p:spPr>
        <p:txBody>
          <a:bodyPr/>
          <a:lstStyle/>
          <a:p>
            <a:r>
              <a:rPr lang="de-DE" dirty="0" smtClean="0">
                <a:solidFill>
                  <a:schemeClr val="tx1">
                    <a:lumMod val="50000"/>
                    <a:lumOff val="50000"/>
                  </a:schemeClr>
                </a:solidFill>
                <a:cs typeface="Arial"/>
              </a:rPr>
              <a:t>©  </a:t>
            </a:r>
            <a:r>
              <a:rPr lang="de-DE" dirty="0" err="1" smtClean="0">
                <a:solidFill>
                  <a:schemeClr val="tx1">
                    <a:lumMod val="50000"/>
                    <a:lumOff val="50000"/>
                  </a:schemeClr>
                </a:solidFill>
                <a:cs typeface="Arial"/>
              </a:rPr>
              <a:t>Arvo</a:t>
            </a:r>
            <a:r>
              <a:rPr lang="de-DE" dirty="0" smtClean="0">
                <a:solidFill>
                  <a:schemeClr val="tx1">
                    <a:lumMod val="50000"/>
                    <a:lumOff val="50000"/>
                  </a:schemeClr>
                </a:solidFill>
                <a:cs typeface="Arial"/>
              </a:rPr>
              <a:t> Pärt </a:t>
            </a:r>
            <a:r>
              <a:rPr lang="de-DE" dirty="0" err="1" smtClean="0">
                <a:solidFill>
                  <a:schemeClr val="tx1">
                    <a:lumMod val="50000"/>
                    <a:lumOff val="50000"/>
                  </a:schemeClr>
                </a:solidFill>
                <a:cs typeface="Arial"/>
              </a:rPr>
              <a:t>Centre</a:t>
            </a:r>
            <a:endParaRPr lang="de-DE" dirty="0" smtClean="0">
              <a:solidFill>
                <a:schemeClr val="tx1">
                  <a:lumMod val="50000"/>
                  <a:lumOff val="50000"/>
                </a:schemeClr>
              </a:solidFill>
            </a:endParaRPr>
          </a:p>
        </p:txBody>
      </p:sp>
      <p:pic>
        <p:nvPicPr>
          <p:cNvPr id="7" name="Bild 4"/>
          <p:cNvPicPr>
            <a:picLocks noChangeAspect="1"/>
          </p:cNvPicPr>
          <p:nvPr/>
        </p:nvPicPr>
        <p:blipFill>
          <a:blip r:embed="rId2"/>
          <a:stretch>
            <a:fillRect/>
          </a:stretch>
        </p:blipFill>
        <p:spPr>
          <a:xfrm>
            <a:off x="6073630" y="105835"/>
            <a:ext cx="2947601" cy="340732"/>
          </a:xfrm>
          <a:prstGeom prst="rect">
            <a:avLst/>
          </a:prstGeom>
        </p:spPr>
      </p:pic>
      <p:pic>
        <p:nvPicPr>
          <p:cNvPr id="1026" name="Picture 2" descr="C:\Users\anu\AppData\Local\Microsoft\Windows\INetCache\Content.Outlook\I2LYOYKR\Tigu (inglise kee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16" y="893136"/>
            <a:ext cx="9087728" cy="59648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3184" y="3870497"/>
            <a:ext cx="2000180" cy="2987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9833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0" y="0"/>
            <a:ext cx="9144000" cy="6858000"/>
          </a:xfrm>
          <a:prstGeom prst="rect">
            <a:avLst/>
          </a:prstGeom>
          <a:solidFill>
            <a:schemeClr val="accent3">
              <a:lumMod val="20000"/>
              <a:lumOff val="80000"/>
            </a:schemeClr>
          </a:solidFill>
          <a:ln>
            <a:solidFill>
              <a:schemeClr val="bg1">
                <a:lumMod val="50000"/>
              </a:schemeClr>
            </a:solidFill>
          </a:ln>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endParaRPr lang="de-DE" sz="1200" dirty="0" smtClean="0">
              <a:solidFill>
                <a:prstClr val="black"/>
              </a:solidFill>
              <a:latin typeface="Arial"/>
            </a:endParaRPr>
          </a:p>
        </p:txBody>
      </p:sp>
      <p:sp>
        <p:nvSpPr>
          <p:cNvPr id="9" name="Titel 1"/>
          <p:cNvSpPr>
            <a:spLocks noGrp="1"/>
          </p:cNvSpPr>
          <p:nvPr>
            <p:ph type="title"/>
          </p:nvPr>
        </p:nvSpPr>
        <p:spPr>
          <a:xfrm>
            <a:off x="309603" y="362992"/>
            <a:ext cx="8524835" cy="530144"/>
          </a:xfrm>
        </p:spPr>
        <p:txBody>
          <a:bodyPr/>
          <a:lstStyle/>
          <a:p>
            <a:r>
              <a:rPr lang="et-EE" dirty="0" smtClean="0"/>
              <a:t>What makes the work of Arvo Pärt archive unique?</a:t>
            </a:r>
            <a:endParaRPr lang="en-GB" dirty="0"/>
          </a:p>
        </p:txBody>
      </p:sp>
      <p:sp>
        <p:nvSpPr>
          <p:cNvPr id="12" name="Textplatzhalter 4"/>
          <p:cNvSpPr>
            <a:spLocks noGrp="1"/>
          </p:cNvSpPr>
          <p:nvPr>
            <p:ph type="body" sz="quarter" idx="13"/>
          </p:nvPr>
        </p:nvSpPr>
        <p:spPr>
          <a:xfrm>
            <a:off x="309563" y="6356350"/>
            <a:ext cx="4249737" cy="365125"/>
          </a:xfrm>
        </p:spPr>
        <p:txBody>
          <a:bodyPr/>
          <a:lstStyle/>
          <a:p>
            <a:r>
              <a:rPr lang="de-DE" dirty="0" smtClean="0">
                <a:solidFill>
                  <a:schemeClr val="tx1">
                    <a:lumMod val="50000"/>
                    <a:lumOff val="50000"/>
                  </a:schemeClr>
                </a:solidFill>
                <a:cs typeface="Arial"/>
              </a:rPr>
              <a:t>©  </a:t>
            </a:r>
            <a:r>
              <a:rPr lang="de-DE" dirty="0" err="1" smtClean="0">
                <a:solidFill>
                  <a:schemeClr val="tx1">
                    <a:lumMod val="50000"/>
                    <a:lumOff val="50000"/>
                  </a:schemeClr>
                </a:solidFill>
                <a:cs typeface="Arial"/>
              </a:rPr>
              <a:t>Arvo</a:t>
            </a:r>
            <a:r>
              <a:rPr lang="de-DE" dirty="0" smtClean="0">
                <a:solidFill>
                  <a:schemeClr val="tx1">
                    <a:lumMod val="50000"/>
                    <a:lumOff val="50000"/>
                  </a:schemeClr>
                </a:solidFill>
                <a:cs typeface="Arial"/>
              </a:rPr>
              <a:t> Pärt </a:t>
            </a:r>
            <a:r>
              <a:rPr lang="de-DE" dirty="0" err="1" smtClean="0">
                <a:solidFill>
                  <a:schemeClr val="tx1">
                    <a:lumMod val="50000"/>
                    <a:lumOff val="50000"/>
                  </a:schemeClr>
                </a:solidFill>
                <a:cs typeface="Arial"/>
              </a:rPr>
              <a:t>Centre</a:t>
            </a:r>
            <a:endParaRPr lang="de-DE" dirty="0" smtClean="0">
              <a:solidFill>
                <a:schemeClr val="tx1">
                  <a:lumMod val="50000"/>
                  <a:lumOff val="50000"/>
                </a:schemeClr>
              </a:solidFill>
            </a:endParaRPr>
          </a:p>
        </p:txBody>
      </p:sp>
      <p:pic>
        <p:nvPicPr>
          <p:cNvPr id="7" name="Bild 4"/>
          <p:cNvPicPr>
            <a:picLocks noChangeAspect="1"/>
          </p:cNvPicPr>
          <p:nvPr/>
        </p:nvPicPr>
        <p:blipFill>
          <a:blip r:embed="rId2"/>
          <a:stretch>
            <a:fillRect/>
          </a:stretch>
        </p:blipFill>
        <p:spPr>
          <a:xfrm>
            <a:off x="6073630" y="105835"/>
            <a:ext cx="2947601" cy="340732"/>
          </a:xfrm>
          <a:prstGeom prst="rect">
            <a:avLst/>
          </a:prstGeom>
        </p:spPr>
      </p:pic>
      <p:sp>
        <p:nvSpPr>
          <p:cNvPr id="11" name="Textfeld 10"/>
          <p:cNvSpPr txBox="1"/>
          <p:nvPr/>
        </p:nvSpPr>
        <p:spPr>
          <a:xfrm>
            <a:off x="309603" y="893136"/>
            <a:ext cx="4411253" cy="5613505"/>
          </a:xfrm>
          <a:prstGeom prst="rect">
            <a:avLst/>
          </a:prstGeom>
          <a:noFill/>
          <a:ln>
            <a:noFill/>
          </a:ln>
        </p:spPr>
        <p:txBody>
          <a:bodyPr wrap="square" lIns="72000" tIns="0" rIns="72000" bIns="0" rtlCol="0" anchor="ctr" anchorCtr="0">
            <a:noAutofit/>
          </a:bodyPr>
          <a:lstStyle/>
          <a:p>
            <a:pPr marL="285750" indent="-285750">
              <a:spcBef>
                <a:spcPts val="900"/>
              </a:spcBef>
              <a:buFont typeface="Arial"/>
              <a:buChar char="•"/>
            </a:pPr>
            <a:r>
              <a:rPr lang="et-EE" sz="1400" dirty="0" smtClean="0">
                <a:solidFill>
                  <a:prstClr val="black"/>
                </a:solidFill>
                <a:latin typeface="Arial"/>
              </a:rPr>
              <a:t>Composer participates in building up the archieve:</a:t>
            </a:r>
          </a:p>
          <a:p>
            <a:pPr marL="742950" lvl="1" indent="-285750">
              <a:spcBef>
                <a:spcPts val="900"/>
              </a:spcBef>
              <a:buFont typeface="Arial"/>
              <a:buChar char="•"/>
            </a:pPr>
            <a:r>
              <a:rPr lang="en-GB" sz="1400" dirty="0" smtClean="0"/>
              <a:t>description </a:t>
            </a:r>
            <a:r>
              <a:rPr lang="en-GB" sz="1400" dirty="0"/>
              <a:t>of the creative </a:t>
            </a:r>
            <a:r>
              <a:rPr lang="en-GB" sz="1400" dirty="0" smtClean="0"/>
              <a:t>process</a:t>
            </a:r>
            <a:r>
              <a:rPr lang="et-EE" sz="1400" dirty="0" smtClean="0"/>
              <a:t> of the works</a:t>
            </a:r>
            <a:endParaRPr lang="et-EE" sz="1400" dirty="0" smtClean="0">
              <a:solidFill>
                <a:prstClr val="black"/>
              </a:solidFill>
              <a:latin typeface="Arial"/>
            </a:endParaRPr>
          </a:p>
          <a:p>
            <a:pPr marL="742950" lvl="1" indent="-285750">
              <a:spcBef>
                <a:spcPts val="900"/>
              </a:spcBef>
              <a:buFont typeface="Arial"/>
              <a:buChar char="•"/>
            </a:pPr>
            <a:r>
              <a:rPr lang="et-EE" sz="1400" dirty="0">
                <a:solidFill>
                  <a:prstClr val="black"/>
                </a:solidFill>
                <a:latin typeface="Arial"/>
              </a:rPr>
              <a:t>c</a:t>
            </a:r>
            <a:r>
              <a:rPr lang="et-EE" sz="1400" dirty="0" smtClean="0">
                <a:solidFill>
                  <a:prstClr val="black"/>
                </a:solidFill>
                <a:latin typeface="Arial"/>
              </a:rPr>
              <a:t>ommenting of musical diaries</a:t>
            </a:r>
          </a:p>
          <a:p>
            <a:pPr marL="742950" lvl="1" indent="-285750">
              <a:spcBef>
                <a:spcPts val="900"/>
              </a:spcBef>
              <a:buFont typeface="Arial"/>
              <a:buChar char="•"/>
            </a:pPr>
            <a:endParaRPr lang="et-EE" sz="1400" dirty="0" smtClean="0">
              <a:solidFill>
                <a:prstClr val="black"/>
              </a:solidFill>
              <a:latin typeface="Arial"/>
            </a:endParaRPr>
          </a:p>
          <a:p>
            <a:pPr marL="285750" indent="-285750">
              <a:spcBef>
                <a:spcPts val="900"/>
              </a:spcBef>
              <a:buFont typeface="Arial"/>
              <a:buChar char="•"/>
            </a:pPr>
            <a:r>
              <a:rPr lang="et-EE" sz="1400" dirty="0" smtClean="0">
                <a:solidFill>
                  <a:prstClr val="black"/>
                </a:solidFill>
                <a:latin typeface="Arial"/>
              </a:rPr>
              <a:t>Arvo Pärt, who is actively composing, is still using much of the archieval material also in its current works </a:t>
            </a:r>
          </a:p>
          <a:p>
            <a:pPr marL="742950" lvl="1" indent="-285750">
              <a:spcBef>
                <a:spcPts val="900"/>
              </a:spcBef>
              <a:buFont typeface="Arial"/>
              <a:buChar char="•"/>
            </a:pPr>
            <a:r>
              <a:rPr lang="et-EE" sz="1400" dirty="0" smtClean="0">
                <a:solidFill>
                  <a:prstClr val="black"/>
                </a:solidFill>
                <a:latin typeface="Arial"/>
              </a:rPr>
              <a:t>composing new pieces </a:t>
            </a:r>
          </a:p>
          <a:p>
            <a:pPr marL="742950" lvl="1" indent="-285750">
              <a:spcBef>
                <a:spcPts val="900"/>
              </a:spcBef>
              <a:buFont typeface="Arial"/>
              <a:buChar char="•"/>
            </a:pPr>
            <a:r>
              <a:rPr lang="et-EE" sz="1400" dirty="0" smtClean="0">
                <a:solidFill>
                  <a:prstClr val="black"/>
                </a:solidFill>
                <a:latin typeface="Arial"/>
              </a:rPr>
              <a:t>correcting and arranging his earlier work</a:t>
            </a:r>
          </a:p>
          <a:p>
            <a:pPr marL="285750" indent="-285750">
              <a:spcBef>
                <a:spcPts val="900"/>
              </a:spcBef>
              <a:buFont typeface="Arial"/>
              <a:buChar char="•"/>
            </a:pPr>
            <a:endParaRPr lang="et-EE" sz="1400" dirty="0" smtClean="0">
              <a:solidFill>
                <a:prstClr val="black"/>
              </a:solidFill>
              <a:latin typeface="Arial"/>
            </a:endParaRPr>
          </a:p>
          <a:p>
            <a:pPr marL="285750" indent="-285750">
              <a:spcBef>
                <a:spcPts val="900"/>
              </a:spcBef>
              <a:buFont typeface="Arial"/>
              <a:buChar char="•"/>
            </a:pPr>
            <a:r>
              <a:rPr lang="et-EE" sz="1400" dirty="0" smtClean="0">
                <a:solidFill>
                  <a:prstClr val="black"/>
                </a:solidFill>
                <a:latin typeface="Arial"/>
              </a:rPr>
              <a:t>Practically every day brings in new material:</a:t>
            </a:r>
          </a:p>
          <a:p>
            <a:pPr marL="742950" lvl="1" indent="-285750">
              <a:spcBef>
                <a:spcPts val="900"/>
              </a:spcBef>
              <a:buFont typeface="Arial"/>
              <a:buChar char="•"/>
            </a:pPr>
            <a:r>
              <a:rPr lang="et-EE" sz="1400" dirty="0">
                <a:solidFill>
                  <a:prstClr val="black"/>
                </a:solidFill>
                <a:latin typeface="Arial"/>
              </a:rPr>
              <a:t>p</a:t>
            </a:r>
            <a:r>
              <a:rPr lang="et-EE" sz="1400" dirty="0" smtClean="0">
                <a:solidFill>
                  <a:prstClr val="black"/>
                </a:solidFill>
                <a:latin typeface="Arial"/>
              </a:rPr>
              <a:t>hotos</a:t>
            </a:r>
          </a:p>
          <a:p>
            <a:pPr marL="742950" lvl="1" indent="-285750">
              <a:spcBef>
                <a:spcPts val="900"/>
              </a:spcBef>
              <a:buFont typeface="Arial"/>
              <a:buChar char="•"/>
            </a:pPr>
            <a:r>
              <a:rPr lang="et-EE" sz="1400" dirty="0">
                <a:solidFill>
                  <a:prstClr val="black"/>
                </a:solidFill>
                <a:latin typeface="Arial"/>
              </a:rPr>
              <a:t>p</a:t>
            </a:r>
            <a:r>
              <a:rPr lang="et-EE" sz="1400" dirty="0" smtClean="0">
                <a:solidFill>
                  <a:prstClr val="black"/>
                </a:solidFill>
                <a:latin typeface="Arial"/>
              </a:rPr>
              <a:t>erformances, reviews etc.</a:t>
            </a:r>
          </a:p>
          <a:p>
            <a:pPr lvl="1">
              <a:spcBef>
                <a:spcPts val="900"/>
              </a:spcBef>
            </a:pPr>
            <a:endParaRPr lang="et-EE" sz="1400" dirty="0" smtClean="0">
              <a:solidFill>
                <a:prstClr val="black"/>
              </a:solidFill>
              <a:latin typeface="Arial"/>
            </a:endParaRPr>
          </a:p>
        </p:txBody>
      </p:sp>
      <p:pic>
        <p:nvPicPr>
          <p:cNvPr id="4098" name="Picture 2" descr="C:\Users\anu\Downloads\IMG_49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729111"/>
            <a:ext cx="4493002" cy="2992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985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0" y="0"/>
            <a:ext cx="9144000" cy="6858000"/>
          </a:xfrm>
          <a:prstGeom prst="rect">
            <a:avLst/>
          </a:prstGeom>
          <a:solidFill>
            <a:schemeClr val="accent3">
              <a:lumMod val="20000"/>
              <a:lumOff val="80000"/>
            </a:schemeClr>
          </a:solidFill>
          <a:ln>
            <a:solidFill>
              <a:schemeClr val="bg1">
                <a:lumMod val="50000"/>
              </a:schemeClr>
            </a:solidFill>
          </a:ln>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a:endParaRPr lang="de-DE" sz="1200" dirty="0" smtClean="0">
              <a:solidFill>
                <a:prstClr val="black"/>
              </a:solidFill>
              <a:latin typeface="Arial"/>
            </a:endParaRPr>
          </a:p>
        </p:txBody>
      </p:sp>
      <p:sp>
        <p:nvSpPr>
          <p:cNvPr id="9" name="Titel 1"/>
          <p:cNvSpPr>
            <a:spLocks noGrp="1"/>
          </p:cNvSpPr>
          <p:nvPr>
            <p:ph type="title"/>
          </p:nvPr>
        </p:nvSpPr>
        <p:spPr>
          <a:xfrm>
            <a:off x="309603" y="952214"/>
            <a:ext cx="8524835" cy="511174"/>
          </a:xfrm>
        </p:spPr>
        <p:txBody>
          <a:bodyPr/>
          <a:lstStyle/>
          <a:p>
            <a:r>
              <a:rPr lang="et-EE" dirty="0" smtClean="0"/>
              <a:t>Arvo Pärt Centre new building – Why new building and why at Laulasmaa?</a:t>
            </a:r>
            <a:endParaRPr lang="en-GB" dirty="0"/>
          </a:p>
        </p:txBody>
      </p:sp>
      <p:sp>
        <p:nvSpPr>
          <p:cNvPr id="11" name="Textfeld 10"/>
          <p:cNvSpPr txBox="1"/>
          <p:nvPr/>
        </p:nvSpPr>
        <p:spPr>
          <a:xfrm>
            <a:off x="309603" y="1696935"/>
            <a:ext cx="4695802" cy="4809706"/>
          </a:xfrm>
          <a:prstGeom prst="rect">
            <a:avLst/>
          </a:prstGeom>
          <a:noFill/>
          <a:ln>
            <a:noFill/>
          </a:ln>
        </p:spPr>
        <p:txBody>
          <a:bodyPr wrap="square" lIns="72000" tIns="0" rIns="72000" bIns="0" rtlCol="0" anchor="ctr" anchorCtr="0">
            <a:noAutofit/>
          </a:bodyPr>
          <a:lstStyle/>
          <a:p>
            <a:pPr marL="285750" indent="-285750">
              <a:spcBef>
                <a:spcPts val="900"/>
              </a:spcBef>
              <a:buFont typeface="Arial"/>
              <a:buChar char="•"/>
            </a:pPr>
            <a:r>
              <a:rPr lang="et-EE" sz="1400" dirty="0" smtClean="0">
                <a:solidFill>
                  <a:prstClr val="black"/>
                </a:solidFill>
                <a:latin typeface="Arial"/>
              </a:rPr>
              <a:t>2010 Arvo Pärt decided to live at Laulasmaa</a:t>
            </a:r>
          </a:p>
          <a:p>
            <a:pPr marL="285750" indent="-285750">
              <a:spcBef>
                <a:spcPts val="900"/>
              </a:spcBef>
              <a:buFont typeface="Arial"/>
              <a:buChar char="•"/>
            </a:pPr>
            <a:r>
              <a:rPr lang="et-EE" sz="1400" dirty="0" smtClean="0">
                <a:solidFill>
                  <a:prstClr val="black"/>
                </a:solidFill>
                <a:latin typeface="Arial"/>
              </a:rPr>
              <a:t>Two important teachers of Arvo Pärt (Ille Martin, Heino Eller) spent summers at Laulasmaa</a:t>
            </a:r>
          </a:p>
          <a:p>
            <a:pPr marL="285750" indent="-285750">
              <a:spcBef>
                <a:spcPts val="900"/>
              </a:spcBef>
              <a:buFont typeface="Arial"/>
              <a:buChar char="•"/>
            </a:pPr>
            <a:r>
              <a:rPr lang="et-EE" sz="1400" dirty="0" smtClean="0">
                <a:solidFill>
                  <a:prstClr val="black"/>
                </a:solidFill>
                <a:latin typeface="Arial"/>
              </a:rPr>
              <a:t>Important place for Estonian music: Heliküla, etc. </a:t>
            </a:r>
          </a:p>
          <a:p>
            <a:pPr marL="285750" indent="-285750">
              <a:spcBef>
                <a:spcPts val="900"/>
              </a:spcBef>
              <a:buFont typeface="Arial"/>
              <a:buChar char="•"/>
            </a:pPr>
            <a:r>
              <a:rPr lang="et-EE" sz="1400" dirty="0" smtClean="0">
                <a:solidFill>
                  <a:prstClr val="black"/>
                </a:solidFill>
                <a:latin typeface="Arial"/>
              </a:rPr>
              <a:t>Nature and surrounding gives a visitor a possibility to understand and perceive the essence of Arvo Pärt creation and life.</a:t>
            </a:r>
            <a:endParaRPr lang="et-EE" sz="1400" dirty="0">
              <a:solidFill>
                <a:prstClr val="black"/>
              </a:solidFill>
              <a:latin typeface="Arial"/>
            </a:endParaRPr>
          </a:p>
          <a:p>
            <a:pPr marL="285750" indent="-285750">
              <a:spcBef>
                <a:spcPts val="900"/>
              </a:spcBef>
              <a:buFont typeface="Arial"/>
              <a:buChar char="•"/>
            </a:pPr>
            <a:r>
              <a:rPr lang="et-EE" sz="1400" dirty="0" smtClean="0">
                <a:solidFill>
                  <a:prstClr val="black"/>
                </a:solidFill>
                <a:latin typeface="Arial"/>
              </a:rPr>
              <a:t>The APC invites visitors to involve themselves deeper and not just pass by. The journey to Laulasmaa is a  prepartion for a visit.</a:t>
            </a:r>
          </a:p>
          <a:p>
            <a:pPr marL="285750" indent="-285750">
              <a:spcBef>
                <a:spcPts val="900"/>
              </a:spcBef>
              <a:buFont typeface="Arial"/>
              <a:buChar char="•"/>
            </a:pPr>
            <a:r>
              <a:rPr lang="et-EE" sz="1400" dirty="0">
                <a:solidFill>
                  <a:prstClr val="black"/>
                </a:solidFill>
              </a:rPr>
              <a:t>Not everything should be in </a:t>
            </a:r>
            <a:r>
              <a:rPr lang="et-EE" sz="1400" dirty="0" smtClean="0">
                <a:solidFill>
                  <a:prstClr val="black"/>
                </a:solidFill>
              </a:rPr>
              <a:t>Tallinn, Berlin or New York</a:t>
            </a:r>
            <a:endParaRPr lang="et-EE" sz="1400" dirty="0" smtClean="0">
              <a:solidFill>
                <a:prstClr val="black"/>
              </a:solidFill>
              <a:latin typeface="Arial"/>
            </a:endParaRPr>
          </a:p>
          <a:p>
            <a:pPr marL="285750" indent="-285750">
              <a:spcBef>
                <a:spcPts val="900"/>
              </a:spcBef>
              <a:buFont typeface="Arial"/>
              <a:buChar char="•"/>
            </a:pPr>
            <a:r>
              <a:rPr lang="en-GB" sz="1400" dirty="0" smtClean="0">
                <a:solidFill>
                  <a:prstClr val="black"/>
                </a:solidFill>
                <a:latin typeface="Arial"/>
              </a:rPr>
              <a:t>It currently operates in two </a:t>
            </a:r>
            <a:r>
              <a:rPr lang="et-EE" sz="1400" dirty="0" smtClean="0">
                <a:solidFill>
                  <a:prstClr val="black"/>
                </a:solidFill>
                <a:latin typeface="Arial"/>
              </a:rPr>
              <a:t>private</a:t>
            </a:r>
            <a:r>
              <a:rPr lang="en-GB" sz="1400" dirty="0" smtClean="0">
                <a:solidFill>
                  <a:prstClr val="black"/>
                </a:solidFill>
                <a:latin typeface="Arial"/>
              </a:rPr>
              <a:t> buildings that were initially not built for the archive.</a:t>
            </a:r>
          </a:p>
        </p:txBody>
      </p:sp>
      <p:pic>
        <p:nvPicPr>
          <p:cNvPr id="10" name="Bild 9"/>
          <p:cNvPicPr>
            <a:picLocks noChangeAspect="1"/>
          </p:cNvPicPr>
          <p:nvPr/>
        </p:nvPicPr>
        <p:blipFill rotWithShape="1">
          <a:blip r:embed="rId2"/>
          <a:srcRect t="6495" r="3324"/>
          <a:stretch/>
        </p:blipFill>
        <p:spPr>
          <a:xfrm>
            <a:off x="5005405" y="3845532"/>
            <a:ext cx="3829033" cy="2520561"/>
          </a:xfrm>
          <a:prstGeom prst="rect">
            <a:avLst/>
          </a:prstGeom>
        </p:spPr>
      </p:pic>
      <p:sp>
        <p:nvSpPr>
          <p:cNvPr id="12" name="Textplatzhalter 4"/>
          <p:cNvSpPr>
            <a:spLocks noGrp="1"/>
          </p:cNvSpPr>
          <p:nvPr>
            <p:ph type="body" sz="quarter" idx="13"/>
          </p:nvPr>
        </p:nvSpPr>
        <p:spPr>
          <a:xfrm>
            <a:off x="309563" y="6356350"/>
            <a:ext cx="4249737" cy="365125"/>
          </a:xfrm>
        </p:spPr>
        <p:txBody>
          <a:bodyPr/>
          <a:lstStyle/>
          <a:p>
            <a:r>
              <a:rPr lang="de-DE" dirty="0" smtClean="0">
                <a:solidFill>
                  <a:schemeClr val="tx1">
                    <a:lumMod val="50000"/>
                    <a:lumOff val="50000"/>
                  </a:schemeClr>
                </a:solidFill>
                <a:cs typeface="Arial"/>
              </a:rPr>
              <a:t>©  </a:t>
            </a:r>
            <a:r>
              <a:rPr lang="de-DE" dirty="0" err="1" smtClean="0">
                <a:solidFill>
                  <a:schemeClr val="tx1">
                    <a:lumMod val="50000"/>
                    <a:lumOff val="50000"/>
                  </a:schemeClr>
                </a:solidFill>
                <a:cs typeface="Arial"/>
              </a:rPr>
              <a:t>Arvo</a:t>
            </a:r>
            <a:r>
              <a:rPr lang="de-DE" dirty="0" smtClean="0">
                <a:solidFill>
                  <a:schemeClr val="tx1">
                    <a:lumMod val="50000"/>
                    <a:lumOff val="50000"/>
                  </a:schemeClr>
                </a:solidFill>
                <a:cs typeface="Arial"/>
              </a:rPr>
              <a:t> Pärt </a:t>
            </a:r>
            <a:r>
              <a:rPr lang="de-DE" dirty="0" err="1" smtClean="0">
                <a:solidFill>
                  <a:schemeClr val="tx1">
                    <a:lumMod val="50000"/>
                    <a:lumOff val="50000"/>
                  </a:schemeClr>
                </a:solidFill>
                <a:cs typeface="Arial"/>
              </a:rPr>
              <a:t>Centre</a:t>
            </a:r>
            <a:endParaRPr lang="de-DE" dirty="0" smtClean="0">
              <a:solidFill>
                <a:schemeClr val="tx1">
                  <a:lumMod val="50000"/>
                  <a:lumOff val="50000"/>
                </a:schemeClr>
              </a:solidFill>
            </a:endParaRPr>
          </a:p>
        </p:txBody>
      </p:sp>
      <p:grpSp>
        <p:nvGrpSpPr>
          <p:cNvPr id="13" name="Gruppierung 3"/>
          <p:cNvGrpSpPr/>
          <p:nvPr/>
        </p:nvGrpSpPr>
        <p:grpSpPr>
          <a:xfrm>
            <a:off x="5005405" y="1837484"/>
            <a:ext cx="3829033" cy="4528609"/>
            <a:chOff x="5005405" y="1842688"/>
            <a:chExt cx="3829033" cy="4528609"/>
          </a:xfrm>
        </p:grpSpPr>
        <p:pic>
          <p:nvPicPr>
            <p:cNvPr id="14" name="Bild 9"/>
            <p:cNvPicPr>
              <a:picLocks noChangeAspect="1"/>
            </p:cNvPicPr>
            <p:nvPr/>
          </p:nvPicPr>
          <p:blipFill rotWithShape="1">
            <a:blip r:embed="rId2"/>
            <a:srcRect t="6495" r="3324"/>
            <a:stretch/>
          </p:blipFill>
          <p:spPr>
            <a:xfrm>
              <a:off x="5005405" y="3850736"/>
              <a:ext cx="3829033" cy="2520561"/>
            </a:xfrm>
            <a:prstGeom prst="rect">
              <a:avLst/>
            </a:prstGeom>
          </p:spPr>
        </p:pic>
        <p:pic>
          <p:nvPicPr>
            <p:cNvPr id="15" name="Bild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3000"/>
                      </a14:imgEffect>
                    </a14:imgLayer>
                  </a14:imgProps>
                </a:ext>
              </a:extLst>
            </a:blip>
            <a:srcRect t="18345" b="11410"/>
            <a:stretch/>
          </p:blipFill>
          <p:spPr>
            <a:xfrm>
              <a:off x="5005405" y="1842688"/>
              <a:ext cx="3829033" cy="1957894"/>
            </a:xfrm>
            <a:prstGeom prst="rect">
              <a:avLst/>
            </a:prstGeom>
          </p:spPr>
        </p:pic>
      </p:grpSp>
      <p:pic>
        <p:nvPicPr>
          <p:cNvPr id="16" name="Bild 4"/>
          <p:cNvPicPr>
            <a:picLocks noChangeAspect="1"/>
          </p:cNvPicPr>
          <p:nvPr/>
        </p:nvPicPr>
        <p:blipFill>
          <a:blip r:embed="rId5"/>
          <a:stretch>
            <a:fillRect/>
          </a:stretch>
        </p:blipFill>
        <p:spPr>
          <a:xfrm>
            <a:off x="6073630" y="105835"/>
            <a:ext cx="2947601" cy="340732"/>
          </a:xfrm>
          <a:prstGeom prst="rect">
            <a:avLst/>
          </a:prstGeom>
        </p:spPr>
      </p:pic>
    </p:spTree>
    <p:extLst>
      <p:ext uri="{BB962C8B-B14F-4D97-AF65-F5344CB8AC3E}">
        <p14:creationId xmlns:p14="http://schemas.microsoft.com/office/powerpoint/2010/main" val="1873410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Bild 7" descr="Nieto-Sobejano-Arquitectos-wins-Arvo-Part-Centre-competition-03.jpg"/>
          <p:cNvPicPr>
            <a:picLocks noChangeAspect="1"/>
          </p:cNvPicPr>
          <p:nvPr/>
        </p:nvPicPr>
        <p:blipFill rotWithShape="1">
          <a:blip r:embed="rId3">
            <a:extLst>
              <a:ext uri="{28A0092B-C50C-407E-A947-70E740481C1C}">
                <a14:useLocalDpi xmlns:a14="http://schemas.microsoft.com/office/drawing/2010/main" val="0"/>
              </a:ext>
            </a:extLst>
          </a:blip>
          <a:srcRect l="22009" t="4671" b="8005"/>
          <a:stretch/>
        </p:blipFill>
        <p:spPr>
          <a:xfrm flipH="1">
            <a:off x="5494847" y="1033719"/>
            <a:ext cx="3224846" cy="5150043"/>
          </a:xfrm>
          <a:prstGeom prst="rect">
            <a:avLst/>
          </a:prstGeom>
          <a:ln w="12700">
            <a:solidFill>
              <a:schemeClr val="tx1"/>
            </a:solidFill>
          </a:ln>
        </p:spPr>
      </p:pic>
      <p:sp>
        <p:nvSpPr>
          <p:cNvPr id="36" name="Textplatzhalter 4"/>
          <p:cNvSpPr txBox="1">
            <a:spLocks/>
          </p:cNvSpPr>
          <p:nvPr/>
        </p:nvSpPr>
        <p:spPr>
          <a:xfrm>
            <a:off x="7008537" y="5927630"/>
            <a:ext cx="1711157" cy="2561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GB" sz="900" dirty="0" smtClean="0">
                <a:solidFill>
                  <a:schemeClr val="bg1"/>
                </a:solidFill>
                <a:cs typeface="Arial"/>
              </a:rPr>
              <a:t>TOWER Render of the New APC </a:t>
            </a:r>
            <a:r>
              <a:rPr lang="de-DE" sz="900" dirty="0" smtClean="0">
                <a:solidFill>
                  <a:schemeClr val="bg1"/>
                </a:solidFill>
                <a:cs typeface="Arial"/>
              </a:rPr>
              <a:t>©</a:t>
            </a:r>
            <a:endParaRPr lang="de-DE" sz="900" dirty="0">
              <a:solidFill>
                <a:schemeClr val="bg1"/>
              </a:solidFill>
            </a:endParaRPr>
          </a:p>
        </p:txBody>
      </p:sp>
      <p:sp>
        <p:nvSpPr>
          <p:cNvPr id="3" name="Slide Number Placeholder 2"/>
          <p:cNvSpPr>
            <a:spLocks noGrp="1"/>
          </p:cNvSpPr>
          <p:nvPr>
            <p:ph type="sldNum" sz="quarter" idx="12"/>
          </p:nvPr>
        </p:nvSpPr>
        <p:spPr>
          <a:xfrm>
            <a:off x="8627957" y="6454823"/>
            <a:ext cx="324639" cy="273844"/>
          </a:xfrm>
        </p:spPr>
        <p:txBody>
          <a:bodyPr/>
          <a:lstStyle/>
          <a:p>
            <a:fld id="{AF88E988-FB04-AB4E-BE5A-59F242AF7F7A}" type="slidenum">
              <a:rPr lang="en-US" sz="1000"/>
              <a:t>9</a:t>
            </a:fld>
            <a:endParaRPr lang="en-US" sz="1000" dirty="0"/>
          </a:p>
        </p:txBody>
      </p:sp>
      <p:sp>
        <p:nvSpPr>
          <p:cNvPr id="9" name="Date Placeholder 8"/>
          <p:cNvSpPr>
            <a:spLocks noGrp="1"/>
          </p:cNvSpPr>
          <p:nvPr>
            <p:ph type="dt" sz="half" idx="10"/>
          </p:nvPr>
        </p:nvSpPr>
        <p:spPr>
          <a:xfrm>
            <a:off x="7912476" y="6454823"/>
            <a:ext cx="805105" cy="273844"/>
          </a:xfrm>
        </p:spPr>
        <p:txBody>
          <a:bodyPr/>
          <a:lstStyle/>
          <a:p>
            <a:pPr algn="r"/>
            <a:fld id="{956919A8-FE75-4BD7-871F-8B1F1FB4A1D0}" type="datetime1">
              <a:rPr lang="en-US" sz="1000"/>
              <a:t>9/21/2017</a:t>
            </a:fld>
            <a:endParaRPr lang="en-US" sz="1000" dirty="0"/>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8059" t="18620" r="7357" b="20521"/>
          <a:stretch/>
        </p:blipFill>
        <p:spPr>
          <a:xfrm>
            <a:off x="6287397" y="154809"/>
            <a:ext cx="2722782" cy="386268"/>
          </a:xfrm>
          <a:prstGeom prst="rect">
            <a:avLst/>
          </a:prstGeom>
        </p:spPr>
      </p:pic>
      <p:sp>
        <p:nvSpPr>
          <p:cNvPr id="12" name="Titel 1"/>
          <p:cNvSpPr txBox="1">
            <a:spLocks/>
          </p:cNvSpPr>
          <p:nvPr/>
        </p:nvSpPr>
        <p:spPr>
          <a:xfrm>
            <a:off x="465222" y="535090"/>
            <a:ext cx="3616957" cy="511174"/>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1800" dirty="0" smtClean="0">
                <a:solidFill>
                  <a:schemeClr val="bg2">
                    <a:lumMod val="10000"/>
                  </a:schemeClr>
                </a:solidFill>
              </a:rPr>
              <a:t>New APC Timeline</a:t>
            </a:r>
            <a:endParaRPr lang="en-GB" sz="1800" dirty="0">
              <a:solidFill>
                <a:schemeClr val="bg2">
                  <a:lumMod val="10000"/>
                </a:schemeClr>
              </a:solidFill>
            </a:endParaRPr>
          </a:p>
        </p:txBody>
      </p:sp>
      <p:sp>
        <p:nvSpPr>
          <p:cNvPr id="81" name="Textfeld 18"/>
          <p:cNvSpPr txBox="1"/>
          <p:nvPr/>
        </p:nvSpPr>
        <p:spPr>
          <a:xfrm>
            <a:off x="2705950" y="1335812"/>
            <a:ext cx="1894330" cy="483719"/>
          </a:xfrm>
          <a:prstGeom prst="rect">
            <a:avLst/>
          </a:prstGeom>
          <a:noFill/>
          <a:ln>
            <a:noFill/>
          </a:ln>
          <a:effectLst/>
        </p:spPr>
        <p:txBody>
          <a:bodyPr wrap="square" lIns="72000" rIns="72000" rtlCol="0" anchor="b" anchorCtr="0">
            <a:noAutofit/>
          </a:bodyPr>
          <a:lstStyle/>
          <a:p>
            <a:pPr>
              <a:spcBef>
                <a:spcPts val="300"/>
              </a:spcBef>
            </a:pPr>
            <a:r>
              <a:rPr lang="en-GB" sz="1000" b="1" dirty="0" smtClean="0">
                <a:latin typeface="Arial"/>
              </a:rPr>
              <a:t>International 2-stage</a:t>
            </a:r>
          </a:p>
          <a:p>
            <a:pPr>
              <a:spcBef>
                <a:spcPts val="300"/>
              </a:spcBef>
            </a:pPr>
            <a:r>
              <a:rPr lang="en-GB" sz="1000" b="1" dirty="0" smtClean="0">
                <a:latin typeface="Arial"/>
              </a:rPr>
              <a:t>design contest</a:t>
            </a:r>
            <a:endParaRPr lang="en-GB" sz="1000" b="1" dirty="0">
              <a:latin typeface="Arial"/>
            </a:endParaRPr>
          </a:p>
        </p:txBody>
      </p:sp>
      <p:sp>
        <p:nvSpPr>
          <p:cNvPr id="82" name="Textfeld 19"/>
          <p:cNvSpPr txBox="1"/>
          <p:nvPr/>
        </p:nvSpPr>
        <p:spPr>
          <a:xfrm>
            <a:off x="659508" y="1919534"/>
            <a:ext cx="1920396" cy="601089"/>
          </a:xfrm>
          <a:prstGeom prst="rect">
            <a:avLst/>
          </a:prstGeom>
          <a:noFill/>
          <a:ln>
            <a:noFill/>
          </a:ln>
          <a:effectLst/>
        </p:spPr>
        <p:txBody>
          <a:bodyPr wrap="square" lIns="72000" rIns="72000" rtlCol="0" anchor="b" anchorCtr="0">
            <a:noAutofit/>
          </a:bodyPr>
          <a:lstStyle/>
          <a:p>
            <a:pPr algn="r">
              <a:spcBef>
                <a:spcPts val="300"/>
              </a:spcBef>
            </a:pPr>
            <a:r>
              <a:rPr lang="en-GB" sz="1000" b="1" dirty="0" smtClean="0">
                <a:solidFill>
                  <a:schemeClr val="bg2">
                    <a:lumMod val="25000"/>
                  </a:schemeClr>
                </a:solidFill>
                <a:latin typeface="Arial"/>
              </a:rPr>
              <a:t>planning activities, funding </a:t>
            </a:r>
            <a:r>
              <a:rPr lang="en-GB" sz="1000" dirty="0" smtClean="0">
                <a:solidFill>
                  <a:schemeClr val="bg2">
                    <a:lumMod val="25000"/>
                  </a:schemeClr>
                </a:solidFill>
                <a:latin typeface="Arial"/>
              </a:rPr>
              <a:t>and</a:t>
            </a:r>
            <a:r>
              <a:rPr lang="en-GB" sz="1000" b="1" dirty="0" smtClean="0">
                <a:solidFill>
                  <a:schemeClr val="bg2">
                    <a:lumMod val="25000"/>
                  </a:schemeClr>
                </a:solidFill>
                <a:latin typeface="Arial"/>
              </a:rPr>
              <a:t> operating business</a:t>
            </a:r>
            <a:endParaRPr lang="en-GB" sz="1000" b="1" dirty="0">
              <a:solidFill>
                <a:schemeClr val="bg2">
                  <a:lumMod val="25000"/>
                </a:schemeClr>
              </a:solidFill>
              <a:latin typeface="Arial"/>
            </a:endParaRPr>
          </a:p>
        </p:txBody>
      </p:sp>
      <p:sp>
        <p:nvSpPr>
          <p:cNvPr id="83" name="Textfeld 22"/>
          <p:cNvSpPr txBox="1"/>
          <p:nvPr/>
        </p:nvSpPr>
        <p:spPr>
          <a:xfrm>
            <a:off x="2720889" y="4216682"/>
            <a:ext cx="2200726" cy="405543"/>
          </a:xfrm>
          <a:prstGeom prst="rect">
            <a:avLst/>
          </a:prstGeom>
          <a:noFill/>
          <a:ln>
            <a:noFill/>
          </a:ln>
          <a:effectLst/>
        </p:spPr>
        <p:txBody>
          <a:bodyPr wrap="square" lIns="72000" rIns="72000" rtlCol="0" anchor="b" anchorCtr="0">
            <a:noAutofit/>
          </a:bodyPr>
          <a:lstStyle/>
          <a:p>
            <a:pPr>
              <a:spcBef>
                <a:spcPts val="300"/>
              </a:spcBef>
            </a:pPr>
            <a:r>
              <a:rPr lang="en-GB" sz="1000" b="1" dirty="0" smtClean="0">
                <a:solidFill>
                  <a:schemeClr val="accent3">
                    <a:lumMod val="75000"/>
                  </a:schemeClr>
                </a:solidFill>
                <a:latin typeface="Arial"/>
              </a:rPr>
              <a:t>construction </a:t>
            </a:r>
            <a:r>
              <a:rPr lang="en-GB" sz="1000" dirty="0" smtClean="0">
                <a:solidFill>
                  <a:schemeClr val="accent3">
                    <a:lumMod val="75000"/>
                  </a:schemeClr>
                </a:solidFill>
                <a:latin typeface="Arial"/>
              </a:rPr>
              <a:t>and </a:t>
            </a:r>
          </a:p>
          <a:p>
            <a:pPr>
              <a:spcBef>
                <a:spcPts val="300"/>
              </a:spcBef>
            </a:pPr>
            <a:r>
              <a:rPr lang="en-GB" sz="1000" b="1" dirty="0" smtClean="0">
                <a:solidFill>
                  <a:schemeClr val="accent3">
                    <a:lumMod val="75000"/>
                  </a:schemeClr>
                </a:solidFill>
                <a:latin typeface="Arial"/>
              </a:rPr>
              <a:t>fitting out interior</a:t>
            </a:r>
            <a:endParaRPr lang="en-GB" sz="1000" b="1" dirty="0">
              <a:solidFill>
                <a:schemeClr val="accent3">
                  <a:lumMod val="75000"/>
                </a:schemeClr>
              </a:solidFill>
              <a:latin typeface="Arial"/>
            </a:endParaRPr>
          </a:p>
        </p:txBody>
      </p:sp>
      <p:sp>
        <p:nvSpPr>
          <p:cNvPr id="84" name="Textfeld 23"/>
          <p:cNvSpPr txBox="1"/>
          <p:nvPr/>
        </p:nvSpPr>
        <p:spPr>
          <a:xfrm>
            <a:off x="209044" y="4688410"/>
            <a:ext cx="2390285" cy="633049"/>
          </a:xfrm>
          <a:prstGeom prst="rect">
            <a:avLst/>
          </a:prstGeom>
          <a:noFill/>
          <a:ln>
            <a:noFill/>
          </a:ln>
          <a:effectLst/>
        </p:spPr>
        <p:txBody>
          <a:bodyPr wrap="square" lIns="72000" rIns="72000" rtlCol="0" anchor="b" anchorCtr="0">
            <a:noAutofit/>
          </a:bodyPr>
          <a:lstStyle/>
          <a:p>
            <a:pPr algn="r">
              <a:spcBef>
                <a:spcPts val="300"/>
              </a:spcBef>
            </a:pPr>
            <a:r>
              <a:rPr lang="en-GB" sz="1000" b="1" dirty="0" smtClean="0">
                <a:solidFill>
                  <a:schemeClr val="accent4">
                    <a:lumMod val="75000"/>
                  </a:schemeClr>
                </a:solidFill>
                <a:latin typeface="Arial"/>
              </a:rPr>
              <a:t>Work completion and </a:t>
            </a:r>
          </a:p>
          <a:p>
            <a:pPr algn="r">
              <a:spcBef>
                <a:spcPts val="300"/>
              </a:spcBef>
            </a:pPr>
            <a:r>
              <a:rPr lang="en-GB" sz="1000" b="1" dirty="0" smtClean="0">
                <a:solidFill>
                  <a:schemeClr val="accent4">
                    <a:lumMod val="75000"/>
                  </a:schemeClr>
                </a:solidFill>
                <a:latin typeface="Arial"/>
              </a:rPr>
              <a:t>opening </a:t>
            </a:r>
            <a:r>
              <a:rPr lang="en-GB" sz="1000" dirty="0" smtClean="0">
                <a:solidFill>
                  <a:schemeClr val="accent4">
                    <a:lumMod val="75000"/>
                  </a:schemeClr>
                </a:solidFill>
                <a:latin typeface="Arial"/>
              </a:rPr>
              <a:t>of the </a:t>
            </a:r>
            <a:r>
              <a:rPr lang="en-GB" sz="1000" b="1" dirty="0" smtClean="0">
                <a:solidFill>
                  <a:schemeClr val="accent4">
                    <a:lumMod val="75000"/>
                  </a:schemeClr>
                </a:solidFill>
                <a:latin typeface="Arial"/>
              </a:rPr>
              <a:t>new building, </a:t>
            </a:r>
          </a:p>
          <a:p>
            <a:pPr algn="r">
              <a:spcBef>
                <a:spcPts val="300"/>
              </a:spcBef>
            </a:pPr>
            <a:r>
              <a:rPr lang="en-GB" sz="1000" dirty="0" smtClean="0">
                <a:solidFill>
                  <a:schemeClr val="accent4">
                    <a:lumMod val="75000"/>
                  </a:schemeClr>
                </a:solidFill>
                <a:latin typeface="Arial"/>
              </a:rPr>
              <a:t>Estonia celebrates its </a:t>
            </a:r>
            <a:r>
              <a:rPr lang="en-GB" sz="1000" b="1" dirty="0" smtClean="0">
                <a:solidFill>
                  <a:schemeClr val="accent4">
                    <a:lumMod val="75000"/>
                  </a:schemeClr>
                </a:solidFill>
                <a:latin typeface="Arial"/>
              </a:rPr>
              <a:t>100th anniversary</a:t>
            </a:r>
            <a:endParaRPr lang="en-GB" sz="1000" dirty="0" smtClean="0">
              <a:solidFill>
                <a:schemeClr val="accent4">
                  <a:lumMod val="75000"/>
                </a:schemeClr>
              </a:solidFill>
              <a:latin typeface="Arial"/>
            </a:endParaRPr>
          </a:p>
        </p:txBody>
      </p:sp>
      <p:sp>
        <p:nvSpPr>
          <p:cNvPr id="85" name="Textfeld 21"/>
          <p:cNvSpPr txBox="1"/>
          <p:nvPr/>
        </p:nvSpPr>
        <p:spPr>
          <a:xfrm>
            <a:off x="2714723" y="2724119"/>
            <a:ext cx="2037627" cy="499201"/>
          </a:xfrm>
          <a:prstGeom prst="rect">
            <a:avLst/>
          </a:prstGeom>
          <a:noFill/>
          <a:ln w="38100" cmpd="sng">
            <a:noFill/>
          </a:ln>
          <a:effectLst/>
        </p:spPr>
        <p:txBody>
          <a:bodyPr wrap="square" lIns="72000" rIns="72000" rtlCol="0" anchor="b" anchorCtr="0">
            <a:noAutofit/>
          </a:bodyPr>
          <a:lstStyle/>
          <a:p>
            <a:pPr>
              <a:spcBef>
                <a:spcPts val="300"/>
              </a:spcBef>
            </a:pPr>
            <a:r>
              <a:rPr lang="en-GB" sz="1000" b="1" dirty="0" smtClean="0">
                <a:solidFill>
                  <a:srgbClr val="558ED5"/>
                </a:solidFill>
                <a:latin typeface="Arial"/>
              </a:rPr>
              <a:t>Design development</a:t>
            </a:r>
          </a:p>
        </p:txBody>
      </p:sp>
      <p:sp>
        <p:nvSpPr>
          <p:cNvPr id="97" name="Textfeld 21"/>
          <p:cNvSpPr txBox="1"/>
          <p:nvPr/>
        </p:nvSpPr>
        <p:spPr>
          <a:xfrm>
            <a:off x="782604" y="3420151"/>
            <a:ext cx="1807761" cy="494374"/>
          </a:xfrm>
          <a:prstGeom prst="rect">
            <a:avLst/>
          </a:prstGeom>
          <a:noFill/>
          <a:ln w="38100" cmpd="sng">
            <a:noFill/>
          </a:ln>
          <a:effectLst/>
        </p:spPr>
        <p:txBody>
          <a:bodyPr wrap="square" lIns="72000" rIns="72000" rtlCol="0" anchor="b" anchorCtr="0">
            <a:noAutofit/>
          </a:bodyPr>
          <a:lstStyle/>
          <a:p>
            <a:pPr algn="r">
              <a:spcBef>
                <a:spcPts val="300"/>
              </a:spcBef>
            </a:pPr>
            <a:r>
              <a:rPr lang="en-GB" sz="1000" b="1" dirty="0" smtClean="0">
                <a:solidFill>
                  <a:schemeClr val="accent2">
                    <a:lumMod val="75000"/>
                  </a:schemeClr>
                </a:solidFill>
                <a:latin typeface="Arial"/>
              </a:rPr>
              <a:t>Detailed planning completion </a:t>
            </a:r>
            <a:r>
              <a:rPr lang="en-GB" sz="1000" dirty="0" smtClean="0">
                <a:solidFill>
                  <a:schemeClr val="accent2">
                    <a:lumMod val="75000"/>
                  </a:schemeClr>
                </a:solidFill>
                <a:latin typeface="Arial"/>
              </a:rPr>
              <a:t>and</a:t>
            </a:r>
            <a:r>
              <a:rPr lang="en-GB" sz="1000" b="1" dirty="0" smtClean="0">
                <a:solidFill>
                  <a:schemeClr val="accent2">
                    <a:lumMod val="75000"/>
                  </a:schemeClr>
                </a:solidFill>
                <a:latin typeface="Arial"/>
              </a:rPr>
              <a:t> bidding</a:t>
            </a:r>
          </a:p>
        </p:txBody>
      </p:sp>
      <p:grpSp>
        <p:nvGrpSpPr>
          <p:cNvPr id="212" name="Group 211"/>
          <p:cNvGrpSpPr/>
          <p:nvPr/>
        </p:nvGrpSpPr>
        <p:grpSpPr>
          <a:xfrm>
            <a:off x="2489715" y="1298444"/>
            <a:ext cx="2079858" cy="941973"/>
            <a:chOff x="2697191" y="1298444"/>
            <a:chExt cx="2253180" cy="941973"/>
          </a:xfrm>
          <a:effectLst/>
        </p:grpSpPr>
        <p:sp>
          <p:nvSpPr>
            <p:cNvPr id="87" name="TextBox 86"/>
            <p:cNvSpPr txBox="1"/>
            <p:nvPr/>
          </p:nvSpPr>
          <p:spPr>
            <a:xfrm>
              <a:off x="3085876" y="1748743"/>
              <a:ext cx="749820" cy="338554"/>
            </a:xfrm>
            <a:prstGeom prst="rect">
              <a:avLst/>
            </a:prstGeom>
            <a:noFill/>
            <a:effectLst/>
          </p:spPr>
          <p:txBody>
            <a:bodyPr wrap="square" rtlCol="0">
              <a:spAutoFit/>
            </a:bodyPr>
            <a:lstStyle/>
            <a:p>
              <a:pPr algn="r"/>
              <a:r>
                <a:rPr lang="en-GB" sz="1600" b="1" dirty="0" smtClean="0">
                  <a:solidFill>
                    <a:schemeClr val="tx1">
                      <a:lumMod val="65000"/>
                      <a:lumOff val="35000"/>
                    </a:schemeClr>
                  </a:solidFill>
                </a:rPr>
                <a:t>2013</a:t>
              </a:r>
              <a:endParaRPr lang="et-EE" sz="1600" b="1" dirty="0">
                <a:solidFill>
                  <a:schemeClr val="tx1">
                    <a:lumMod val="65000"/>
                    <a:lumOff val="35000"/>
                  </a:schemeClr>
                </a:solidFill>
              </a:endParaRPr>
            </a:p>
          </p:txBody>
        </p:sp>
        <p:cxnSp>
          <p:nvCxnSpPr>
            <p:cNvPr id="107" name="Straight Connector 106"/>
            <p:cNvCxnSpPr/>
            <p:nvPr/>
          </p:nvCxnSpPr>
          <p:spPr>
            <a:xfrm>
              <a:off x="2857230" y="1378895"/>
              <a:ext cx="0" cy="540638"/>
            </a:xfrm>
            <a:prstGeom prst="line">
              <a:avLst/>
            </a:prstGeom>
            <a:ln w="571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grpSp>
          <p:nvGrpSpPr>
            <p:cNvPr id="135" name="Group 134"/>
            <p:cNvGrpSpPr/>
            <p:nvPr/>
          </p:nvGrpSpPr>
          <p:grpSpPr>
            <a:xfrm>
              <a:off x="4207754" y="1851394"/>
              <a:ext cx="742617" cy="389023"/>
              <a:chOff x="4652889" y="1704553"/>
              <a:chExt cx="742617" cy="389023"/>
            </a:xfrm>
            <a:effectLst/>
          </p:grpSpPr>
          <p:sp>
            <p:nvSpPr>
              <p:cNvPr id="64" name="Right Triangle 63"/>
              <p:cNvSpPr/>
              <p:nvPr/>
            </p:nvSpPr>
            <p:spPr>
              <a:xfrm flipH="1">
                <a:off x="4652889" y="1744500"/>
                <a:ext cx="397867" cy="162241"/>
              </a:xfrm>
              <a:prstGeom prst="rtTriangle">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u="sng"/>
              </a:p>
            </p:txBody>
          </p:sp>
          <p:sp>
            <p:nvSpPr>
              <p:cNvPr id="65" name="Right Triangle 64"/>
              <p:cNvSpPr/>
              <p:nvPr/>
            </p:nvSpPr>
            <p:spPr>
              <a:xfrm flipH="1" flipV="1">
                <a:off x="4652889" y="1906741"/>
                <a:ext cx="397867" cy="151535"/>
              </a:xfrm>
              <a:prstGeom prst="rtTriangle">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u="sng"/>
              </a:p>
            </p:txBody>
          </p:sp>
          <p:sp>
            <p:nvSpPr>
              <p:cNvPr id="61" name="Flowchart: Connector 60"/>
              <p:cNvSpPr/>
              <p:nvPr/>
            </p:nvSpPr>
            <p:spPr>
              <a:xfrm>
                <a:off x="5046301" y="1744500"/>
                <a:ext cx="311412" cy="311510"/>
              </a:xfrm>
              <a:prstGeom prst="flowChartConnector">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00" b="1" dirty="0" smtClean="0">
                    <a:solidFill>
                      <a:schemeClr val="tx1"/>
                    </a:solidFill>
                  </a:rPr>
                  <a:t>1</a:t>
                </a:r>
                <a:endParaRPr lang="et-EE" sz="1800" b="1" dirty="0">
                  <a:solidFill>
                    <a:schemeClr val="tx1"/>
                  </a:solidFill>
                </a:endParaRPr>
              </a:p>
            </p:txBody>
          </p:sp>
          <p:sp>
            <p:nvSpPr>
              <p:cNvPr id="133" name="Arc 132"/>
              <p:cNvSpPr/>
              <p:nvPr/>
            </p:nvSpPr>
            <p:spPr>
              <a:xfrm>
                <a:off x="5008686" y="1706934"/>
                <a:ext cx="386642" cy="386642"/>
              </a:xfrm>
              <a:prstGeom prst="arc">
                <a:avLst>
                  <a:gd name="adj1" fmla="val 9682552"/>
                  <a:gd name="adj2" fmla="val 661002"/>
                </a:avLst>
              </a:prstGeom>
              <a:ln w="57150">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t-EE"/>
              </a:p>
            </p:txBody>
          </p:sp>
          <p:sp>
            <p:nvSpPr>
              <p:cNvPr id="134" name="Arc 133"/>
              <p:cNvSpPr/>
              <p:nvPr/>
            </p:nvSpPr>
            <p:spPr>
              <a:xfrm rot="10800000">
                <a:off x="5008864" y="1704553"/>
                <a:ext cx="386642" cy="386642"/>
              </a:xfrm>
              <a:prstGeom prst="arc">
                <a:avLst>
                  <a:gd name="adj1" fmla="val 10600144"/>
                  <a:gd name="adj2" fmla="val 21509729"/>
                </a:avLst>
              </a:prstGeom>
              <a:ln w="571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t-EE"/>
              </a:p>
            </p:txBody>
          </p:sp>
        </p:grpSp>
        <p:sp>
          <p:nvSpPr>
            <p:cNvPr id="146" name="Arc 145"/>
            <p:cNvSpPr/>
            <p:nvPr/>
          </p:nvSpPr>
          <p:spPr>
            <a:xfrm>
              <a:off x="2697191" y="1891341"/>
              <a:ext cx="320078" cy="320078"/>
            </a:xfrm>
            <a:prstGeom prst="arc">
              <a:avLst>
                <a:gd name="adj1" fmla="val 16150536"/>
                <a:gd name="adj2" fmla="val 0"/>
              </a:avLst>
            </a:prstGeom>
            <a:ln w="571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t-EE"/>
            </a:p>
          </p:txBody>
        </p:sp>
        <p:cxnSp>
          <p:nvCxnSpPr>
            <p:cNvPr id="115" name="Straight Connector 114"/>
            <p:cNvCxnSpPr/>
            <p:nvPr/>
          </p:nvCxnSpPr>
          <p:spPr>
            <a:xfrm>
              <a:off x="2988479" y="2055582"/>
              <a:ext cx="1188894" cy="0"/>
            </a:xfrm>
            <a:prstGeom prst="line">
              <a:avLst/>
            </a:prstGeom>
            <a:ln w="571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51" name="Flowchart: Connector 150"/>
            <p:cNvSpPr/>
            <p:nvPr/>
          </p:nvSpPr>
          <p:spPr>
            <a:xfrm>
              <a:off x="2794895" y="1298444"/>
              <a:ext cx="124670" cy="122464"/>
            </a:xfrm>
            <a:prstGeom prst="flowChartConnector">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a:p>
          </p:txBody>
        </p:sp>
      </p:grpSp>
      <p:sp>
        <p:nvSpPr>
          <p:cNvPr id="214" name="TextBox 213"/>
          <p:cNvSpPr txBox="1"/>
          <p:nvPr/>
        </p:nvSpPr>
        <p:spPr>
          <a:xfrm flipH="1">
            <a:off x="1686484" y="2440714"/>
            <a:ext cx="751644" cy="338554"/>
          </a:xfrm>
          <a:prstGeom prst="rect">
            <a:avLst/>
          </a:prstGeom>
          <a:noFill/>
          <a:ln>
            <a:noFill/>
          </a:ln>
          <a:effectLst/>
        </p:spPr>
        <p:txBody>
          <a:bodyPr wrap="square" rtlCol="0">
            <a:spAutoFit/>
          </a:bodyPr>
          <a:lstStyle/>
          <a:p>
            <a:pPr algn="r"/>
            <a:r>
              <a:rPr lang="en-GB" sz="1600" b="1" dirty="0" smtClean="0">
                <a:solidFill>
                  <a:schemeClr val="tx1">
                    <a:lumMod val="65000"/>
                    <a:lumOff val="35000"/>
                  </a:schemeClr>
                </a:solidFill>
              </a:rPr>
              <a:t>2014</a:t>
            </a:r>
            <a:endParaRPr lang="et-EE" sz="1600" b="1" dirty="0">
              <a:solidFill>
                <a:schemeClr val="tx1">
                  <a:lumMod val="65000"/>
                  <a:lumOff val="35000"/>
                </a:schemeClr>
              </a:solidFill>
            </a:endParaRPr>
          </a:p>
        </p:txBody>
      </p:sp>
      <p:cxnSp>
        <p:nvCxnSpPr>
          <p:cNvPr id="215" name="Straight Connector 214"/>
          <p:cNvCxnSpPr/>
          <p:nvPr/>
        </p:nvCxnSpPr>
        <p:spPr>
          <a:xfrm flipH="1">
            <a:off x="2643568" y="2070865"/>
            <a:ext cx="0" cy="540638"/>
          </a:xfrm>
          <a:prstGeom prst="line">
            <a:avLst/>
          </a:prstGeom>
          <a:ln w="5715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20" name="Right Triangle 219"/>
          <p:cNvSpPr/>
          <p:nvPr/>
        </p:nvSpPr>
        <p:spPr>
          <a:xfrm>
            <a:off x="1072631" y="2583312"/>
            <a:ext cx="357485" cy="162241"/>
          </a:xfrm>
          <a:prstGeom prst="rtTriangle">
            <a:avLst/>
          </a:prstGeom>
          <a:solidFill>
            <a:schemeClr val="bg2">
              <a:lumMod val="75000"/>
            </a:schemeClr>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u="sng"/>
          </a:p>
        </p:txBody>
      </p:sp>
      <p:sp>
        <p:nvSpPr>
          <p:cNvPr id="221" name="Right Triangle 220"/>
          <p:cNvSpPr/>
          <p:nvPr/>
        </p:nvSpPr>
        <p:spPr>
          <a:xfrm flipV="1">
            <a:off x="1072631" y="2745553"/>
            <a:ext cx="357485" cy="151535"/>
          </a:xfrm>
          <a:prstGeom prst="rtTriangle">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u="sng"/>
          </a:p>
        </p:txBody>
      </p:sp>
      <p:sp>
        <p:nvSpPr>
          <p:cNvPr id="222" name="Flowchart: Connector 221"/>
          <p:cNvSpPr/>
          <p:nvPr/>
        </p:nvSpPr>
        <p:spPr>
          <a:xfrm flipH="1">
            <a:off x="796828" y="2583311"/>
            <a:ext cx="279805" cy="311510"/>
          </a:xfrm>
          <a:prstGeom prst="flowChartConnector">
            <a:avLst/>
          </a:prstGeom>
          <a:solidFill>
            <a:schemeClr val="bg1"/>
          </a:solidFill>
          <a:ln w="19050">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00" b="1" dirty="0" smtClean="0">
                <a:solidFill>
                  <a:schemeClr val="tx1"/>
                </a:solidFill>
              </a:rPr>
              <a:t>2</a:t>
            </a:r>
            <a:endParaRPr lang="et-EE" sz="1800" b="1" dirty="0">
              <a:solidFill>
                <a:schemeClr val="tx1"/>
              </a:solidFill>
            </a:endParaRPr>
          </a:p>
        </p:txBody>
      </p:sp>
      <p:sp>
        <p:nvSpPr>
          <p:cNvPr id="223" name="Arc 222"/>
          <p:cNvSpPr/>
          <p:nvPr/>
        </p:nvSpPr>
        <p:spPr>
          <a:xfrm flipH="1">
            <a:off x="763032" y="2545745"/>
            <a:ext cx="347399" cy="386642"/>
          </a:xfrm>
          <a:prstGeom prst="arc">
            <a:avLst>
              <a:gd name="adj1" fmla="val 9682552"/>
              <a:gd name="adj2" fmla="val 661002"/>
            </a:avLst>
          </a:prstGeom>
          <a:ln w="5715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t-EE"/>
          </a:p>
        </p:txBody>
      </p:sp>
      <p:sp>
        <p:nvSpPr>
          <p:cNvPr id="224" name="Arc 223"/>
          <p:cNvSpPr/>
          <p:nvPr/>
        </p:nvSpPr>
        <p:spPr>
          <a:xfrm rot="10800000" flipH="1">
            <a:off x="762872" y="2543364"/>
            <a:ext cx="347399" cy="386642"/>
          </a:xfrm>
          <a:prstGeom prst="arc">
            <a:avLst>
              <a:gd name="adj1" fmla="val 10600144"/>
              <a:gd name="adj2" fmla="val 21509729"/>
            </a:avLst>
          </a:prstGeom>
          <a:ln w="57150">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t-EE"/>
          </a:p>
        </p:txBody>
      </p:sp>
      <p:sp>
        <p:nvSpPr>
          <p:cNvPr id="217" name="Arc 216"/>
          <p:cNvSpPr/>
          <p:nvPr/>
        </p:nvSpPr>
        <p:spPr>
          <a:xfrm flipH="1">
            <a:off x="2499773" y="2583311"/>
            <a:ext cx="287591" cy="320078"/>
          </a:xfrm>
          <a:prstGeom prst="arc">
            <a:avLst>
              <a:gd name="adj1" fmla="val 16150536"/>
              <a:gd name="adj2" fmla="val 0"/>
            </a:avLst>
          </a:prstGeom>
          <a:ln w="5715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t-EE"/>
          </a:p>
        </p:txBody>
      </p:sp>
      <p:cxnSp>
        <p:nvCxnSpPr>
          <p:cNvPr id="218" name="Straight Connector 217"/>
          <p:cNvCxnSpPr/>
          <p:nvPr/>
        </p:nvCxnSpPr>
        <p:spPr>
          <a:xfrm flipH="1">
            <a:off x="1457414" y="2747552"/>
            <a:ext cx="1068226" cy="0"/>
          </a:xfrm>
          <a:prstGeom prst="line">
            <a:avLst/>
          </a:prstGeom>
          <a:ln w="5715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19" name="Flowchart: Connector 218"/>
          <p:cNvSpPr/>
          <p:nvPr/>
        </p:nvSpPr>
        <p:spPr>
          <a:xfrm flipH="1">
            <a:off x="2587561" y="1990414"/>
            <a:ext cx="112016" cy="122464"/>
          </a:xfrm>
          <a:prstGeom prst="flowChartConnector">
            <a:avLst/>
          </a:prstGeom>
          <a:solidFill>
            <a:schemeClr val="bg2">
              <a:lumMod val="75000"/>
            </a:schemeClr>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a:p>
        </p:txBody>
      </p:sp>
      <p:sp>
        <p:nvSpPr>
          <p:cNvPr id="226" name="TextBox 225"/>
          <p:cNvSpPr txBox="1"/>
          <p:nvPr/>
        </p:nvSpPr>
        <p:spPr>
          <a:xfrm>
            <a:off x="2859467" y="3152368"/>
            <a:ext cx="793648" cy="338554"/>
          </a:xfrm>
          <a:prstGeom prst="rect">
            <a:avLst/>
          </a:prstGeom>
          <a:noFill/>
          <a:effectLst/>
        </p:spPr>
        <p:txBody>
          <a:bodyPr wrap="square" rtlCol="0">
            <a:spAutoFit/>
          </a:bodyPr>
          <a:lstStyle/>
          <a:p>
            <a:pPr algn="r"/>
            <a:r>
              <a:rPr lang="en-GB" sz="1600" b="1" dirty="0" smtClean="0">
                <a:solidFill>
                  <a:srgbClr val="558ED5"/>
                </a:solidFill>
              </a:rPr>
              <a:t>2015</a:t>
            </a:r>
            <a:endParaRPr lang="et-EE" sz="1600" b="1" dirty="0">
              <a:solidFill>
                <a:srgbClr val="558ED5"/>
              </a:solidFill>
            </a:endParaRPr>
          </a:p>
        </p:txBody>
      </p:sp>
      <p:cxnSp>
        <p:nvCxnSpPr>
          <p:cNvPr id="227" name="Straight Connector 226"/>
          <p:cNvCxnSpPr/>
          <p:nvPr/>
        </p:nvCxnSpPr>
        <p:spPr>
          <a:xfrm>
            <a:off x="2648409" y="2782519"/>
            <a:ext cx="0" cy="540638"/>
          </a:xfrm>
          <a:prstGeom prst="line">
            <a:avLst/>
          </a:prstGeom>
          <a:ln w="57150">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32" name="Right Triangle 231"/>
          <p:cNvSpPr/>
          <p:nvPr/>
        </p:nvSpPr>
        <p:spPr>
          <a:xfrm flipH="1">
            <a:off x="3895047" y="3294966"/>
            <a:ext cx="367262" cy="162241"/>
          </a:xfrm>
          <a:prstGeom prst="rtTriangle">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u="sng"/>
          </a:p>
        </p:txBody>
      </p:sp>
      <p:sp>
        <p:nvSpPr>
          <p:cNvPr id="233" name="Right Triangle 232"/>
          <p:cNvSpPr/>
          <p:nvPr/>
        </p:nvSpPr>
        <p:spPr>
          <a:xfrm flipH="1" flipV="1">
            <a:off x="3895047" y="3457207"/>
            <a:ext cx="367262" cy="151535"/>
          </a:xfrm>
          <a:prstGeom prst="rtTriangl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u="sng"/>
          </a:p>
        </p:txBody>
      </p:sp>
      <p:sp>
        <p:nvSpPr>
          <p:cNvPr id="234" name="Flowchart: Connector 233"/>
          <p:cNvSpPr/>
          <p:nvPr/>
        </p:nvSpPr>
        <p:spPr>
          <a:xfrm>
            <a:off x="4258196" y="3294965"/>
            <a:ext cx="287457" cy="311510"/>
          </a:xfrm>
          <a:prstGeom prst="flowChartConnector">
            <a:avLst/>
          </a:prstGeom>
          <a:solidFill>
            <a:schemeClr val="bg1"/>
          </a:solidFill>
          <a:ln w="1905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00" b="1" dirty="0" smtClean="0">
                <a:solidFill>
                  <a:schemeClr val="tx1"/>
                </a:solidFill>
              </a:rPr>
              <a:t>3</a:t>
            </a:r>
            <a:endParaRPr lang="et-EE" sz="1800" b="1" dirty="0">
              <a:solidFill>
                <a:schemeClr val="tx1"/>
              </a:solidFill>
            </a:endParaRPr>
          </a:p>
        </p:txBody>
      </p:sp>
      <p:sp>
        <p:nvSpPr>
          <p:cNvPr id="235" name="Arc 234"/>
          <p:cNvSpPr/>
          <p:nvPr/>
        </p:nvSpPr>
        <p:spPr>
          <a:xfrm>
            <a:off x="4223475" y="3257399"/>
            <a:ext cx="356900" cy="386642"/>
          </a:xfrm>
          <a:prstGeom prst="arc">
            <a:avLst>
              <a:gd name="adj1" fmla="val 9682552"/>
              <a:gd name="adj2" fmla="val 661002"/>
            </a:avLst>
          </a:prstGeom>
          <a:ln w="57150">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t-EE"/>
          </a:p>
        </p:txBody>
      </p:sp>
      <p:sp>
        <p:nvSpPr>
          <p:cNvPr id="236" name="Arc 235"/>
          <p:cNvSpPr/>
          <p:nvPr/>
        </p:nvSpPr>
        <p:spPr>
          <a:xfrm rot="10800000">
            <a:off x="4223639" y="3255018"/>
            <a:ext cx="356900" cy="386642"/>
          </a:xfrm>
          <a:prstGeom prst="arc">
            <a:avLst>
              <a:gd name="adj1" fmla="val 10600144"/>
              <a:gd name="adj2" fmla="val 21509729"/>
            </a:avLst>
          </a:prstGeom>
          <a:ln w="5715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t-EE"/>
          </a:p>
        </p:txBody>
      </p:sp>
      <p:sp>
        <p:nvSpPr>
          <p:cNvPr id="229" name="Arc 228"/>
          <p:cNvSpPr/>
          <p:nvPr/>
        </p:nvSpPr>
        <p:spPr>
          <a:xfrm>
            <a:off x="2500681" y="3294965"/>
            <a:ext cx="295457" cy="320078"/>
          </a:xfrm>
          <a:prstGeom prst="arc">
            <a:avLst>
              <a:gd name="adj1" fmla="val 16150536"/>
              <a:gd name="adj2" fmla="val 0"/>
            </a:avLst>
          </a:prstGeom>
          <a:ln w="57150">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t-EE"/>
          </a:p>
        </p:txBody>
      </p:sp>
      <p:cxnSp>
        <p:nvCxnSpPr>
          <p:cNvPr id="230" name="Straight Connector 229"/>
          <p:cNvCxnSpPr/>
          <p:nvPr/>
        </p:nvCxnSpPr>
        <p:spPr>
          <a:xfrm>
            <a:off x="2769562" y="3459206"/>
            <a:ext cx="1097441" cy="0"/>
          </a:xfrm>
          <a:prstGeom prst="line">
            <a:avLst/>
          </a:prstGeom>
          <a:ln w="57150">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31" name="Flowchart: Connector 230"/>
          <p:cNvSpPr/>
          <p:nvPr/>
        </p:nvSpPr>
        <p:spPr>
          <a:xfrm>
            <a:off x="2590869" y="2702068"/>
            <a:ext cx="115080" cy="122464"/>
          </a:xfrm>
          <a:prstGeom prst="flowChartConnector">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a:p>
        </p:txBody>
      </p:sp>
      <p:sp>
        <p:nvSpPr>
          <p:cNvPr id="238" name="TextBox 237"/>
          <p:cNvSpPr txBox="1"/>
          <p:nvPr/>
        </p:nvSpPr>
        <p:spPr>
          <a:xfrm flipH="1">
            <a:off x="1686484" y="3838459"/>
            <a:ext cx="760418" cy="338554"/>
          </a:xfrm>
          <a:prstGeom prst="rect">
            <a:avLst/>
          </a:prstGeom>
          <a:noFill/>
          <a:effectLst/>
        </p:spPr>
        <p:txBody>
          <a:bodyPr wrap="square" rtlCol="0">
            <a:spAutoFit/>
          </a:bodyPr>
          <a:lstStyle/>
          <a:p>
            <a:pPr algn="r"/>
            <a:r>
              <a:rPr lang="en-GB" sz="1600" b="1" dirty="0" smtClean="0">
                <a:solidFill>
                  <a:schemeClr val="accent2">
                    <a:lumMod val="40000"/>
                    <a:lumOff val="60000"/>
                  </a:schemeClr>
                </a:solidFill>
              </a:rPr>
              <a:t>2016</a:t>
            </a:r>
            <a:endParaRPr lang="et-EE" sz="1600" b="1" dirty="0">
              <a:solidFill>
                <a:schemeClr val="accent2">
                  <a:lumMod val="40000"/>
                  <a:lumOff val="60000"/>
                </a:schemeClr>
              </a:solidFill>
            </a:endParaRPr>
          </a:p>
        </p:txBody>
      </p:sp>
      <p:cxnSp>
        <p:nvCxnSpPr>
          <p:cNvPr id="239" name="Straight Connector 238"/>
          <p:cNvCxnSpPr/>
          <p:nvPr/>
        </p:nvCxnSpPr>
        <p:spPr>
          <a:xfrm flipH="1">
            <a:off x="2652342" y="3468610"/>
            <a:ext cx="0" cy="540638"/>
          </a:xfrm>
          <a:prstGeom prst="line">
            <a:avLst/>
          </a:prstGeom>
          <a:ln w="57150">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44" name="Right Triangle 243"/>
          <p:cNvSpPr/>
          <p:nvPr/>
        </p:nvSpPr>
        <p:spPr>
          <a:xfrm>
            <a:off x="1081405" y="3981057"/>
            <a:ext cx="357485" cy="162241"/>
          </a:xfrm>
          <a:prstGeom prst="r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u="sng"/>
          </a:p>
        </p:txBody>
      </p:sp>
      <p:sp>
        <p:nvSpPr>
          <p:cNvPr id="245" name="Right Triangle 244"/>
          <p:cNvSpPr/>
          <p:nvPr/>
        </p:nvSpPr>
        <p:spPr>
          <a:xfrm flipV="1">
            <a:off x="1081405" y="4143298"/>
            <a:ext cx="357485" cy="151535"/>
          </a:xfrm>
          <a:prstGeom prst="rtTriangle">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u="sng"/>
          </a:p>
        </p:txBody>
      </p:sp>
      <p:sp>
        <p:nvSpPr>
          <p:cNvPr id="246" name="Flowchart: Connector 245"/>
          <p:cNvSpPr/>
          <p:nvPr/>
        </p:nvSpPr>
        <p:spPr>
          <a:xfrm flipH="1">
            <a:off x="805602" y="3981056"/>
            <a:ext cx="279805" cy="311510"/>
          </a:xfrm>
          <a:prstGeom prst="flowChartConnector">
            <a:avLst/>
          </a:prstGeom>
          <a:solidFill>
            <a:schemeClr val="bg1"/>
          </a:solidFill>
          <a:ln w="19050">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00" b="1" dirty="0" smtClean="0">
                <a:solidFill>
                  <a:schemeClr val="tx1"/>
                </a:solidFill>
              </a:rPr>
              <a:t>4</a:t>
            </a:r>
            <a:endParaRPr lang="et-EE" sz="1800" b="1" dirty="0">
              <a:solidFill>
                <a:schemeClr val="tx1"/>
              </a:solidFill>
            </a:endParaRPr>
          </a:p>
        </p:txBody>
      </p:sp>
      <p:sp>
        <p:nvSpPr>
          <p:cNvPr id="247" name="Arc 246"/>
          <p:cNvSpPr/>
          <p:nvPr/>
        </p:nvSpPr>
        <p:spPr>
          <a:xfrm flipH="1">
            <a:off x="771805" y="3943490"/>
            <a:ext cx="347399" cy="386642"/>
          </a:xfrm>
          <a:prstGeom prst="arc">
            <a:avLst>
              <a:gd name="adj1" fmla="val 9682552"/>
              <a:gd name="adj2" fmla="val 661002"/>
            </a:avLst>
          </a:prstGeom>
          <a:ln w="57150">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t-EE"/>
          </a:p>
        </p:txBody>
      </p:sp>
      <p:sp>
        <p:nvSpPr>
          <p:cNvPr id="248" name="Arc 247"/>
          <p:cNvSpPr/>
          <p:nvPr/>
        </p:nvSpPr>
        <p:spPr>
          <a:xfrm rot="10800000" flipH="1">
            <a:off x="771646" y="3941109"/>
            <a:ext cx="347399" cy="386642"/>
          </a:xfrm>
          <a:prstGeom prst="arc">
            <a:avLst>
              <a:gd name="adj1" fmla="val 10600144"/>
              <a:gd name="adj2" fmla="val 21509729"/>
            </a:avLst>
          </a:prstGeom>
          <a:ln w="571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t-EE"/>
          </a:p>
        </p:txBody>
      </p:sp>
      <p:sp>
        <p:nvSpPr>
          <p:cNvPr id="241" name="Arc 240"/>
          <p:cNvSpPr/>
          <p:nvPr/>
        </p:nvSpPr>
        <p:spPr>
          <a:xfrm flipH="1">
            <a:off x="2508547" y="3981056"/>
            <a:ext cx="287591" cy="320078"/>
          </a:xfrm>
          <a:prstGeom prst="arc">
            <a:avLst>
              <a:gd name="adj1" fmla="val 16150536"/>
              <a:gd name="adj2" fmla="val 0"/>
            </a:avLst>
          </a:prstGeom>
          <a:ln w="57150">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t-EE"/>
          </a:p>
        </p:txBody>
      </p:sp>
      <p:cxnSp>
        <p:nvCxnSpPr>
          <p:cNvPr id="242" name="Straight Connector 241"/>
          <p:cNvCxnSpPr/>
          <p:nvPr/>
        </p:nvCxnSpPr>
        <p:spPr>
          <a:xfrm flipH="1">
            <a:off x="1466188" y="4145297"/>
            <a:ext cx="1068226" cy="0"/>
          </a:xfrm>
          <a:prstGeom prst="line">
            <a:avLst/>
          </a:prstGeom>
          <a:ln w="57150">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43" name="Flowchart: Connector 242"/>
          <p:cNvSpPr/>
          <p:nvPr/>
        </p:nvSpPr>
        <p:spPr>
          <a:xfrm flipH="1">
            <a:off x="2596334" y="3388159"/>
            <a:ext cx="112016" cy="122464"/>
          </a:xfrm>
          <a:prstGeom prst="flowChartConnector">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a:p>
        </p:txBody>
      </p:sp>
      <p:sp>
        <p:nvSpPr>
          <p:cNvPr id="250" name="TextBox 249"/>
          <p:cNvSpPr txBox="1"/>
          <p:nvPr/>
        </p:nvSpPr>
        <p:spPr>
          <a:xfrm>
            <a:off x="2868241" y="4550113"/>
            <a:ext cx="784874" cy="338554"/>
          </a:xfrm>
          <a:prstGeom prst="rect">
            <a:avLst/>
          </a:prstGeom>
          <a:noFill/>
          <a:effectLst/>
        </p:spPr>
        <p:txBody>
          <a:bodyPr wrap="square" rtlCol="0">
            <a:spAutoFit/>
          </a:bodyPr>
          <a:lstStyle/>
          <a:p>
            <a:pPr algn="r"/>
            <a:r>
              <a:rPr lang="en-GB" sz="1600" b="1" dirty="0" smtClean="0">
                <a:solidFill>
                  <a:schemeClr val="accent3">
                    <a:lumMod val="75000"/>
                  </a:schemeClr>
                </a:solidFill>
              </a:rPr>
              <a:t>2017</a:t>
            </a:r>
            <a:endParaRPr lang="et-EE" sz="1600" b="1" dirty="0">
              <a:solidFill>
                <a:schemeClr val="accent3">
                  <a:lumMod val="75000"/>
                </a:schemeClr>
              </a:solidFill>
            </a:endParaRPr>
          </a:p>
        </p:txBody>
      </p:sp>
      <p:cxnSp>
        <p:nvCxnSpPr>
          <p:cNvPr id="251" name="Straight Connector 250"/>
          <p:cNvCxnSpPr/>
          <p:nvPr/>
        </p:nvCxnSpPr>
        <p:spPr>
          <a:xfrm>
            <a:off x="2657183" y="4180264"/>
            <a:ext cx="0" cy="540638"/>
          </a:xfrm>
          <a:prstGeom prst="line">
            <a:avLst/>
          </a:prstGeom>
          <a:ln w="57150">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56" name="Right Triangle 255"/>
          <p:cNvSpPr/>
          <p:nvPr/>
        </p:nvSpPr>
        <p:spPr>
          <a:xfrm flipH="1">
            <a:off x="3903821" y="4692711"/>
            <a:ext cx="367262" cy="162241"/>
          </a:xfrm>
          <a:prstGeom prst="r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u="sng"/>
          </a:p>
        </p:txBody>
      </p:sp>
      <p:sp>
        <p:nvSpPr>
          <p:cNvPr id="257" name="Right Triangle 256"/>
          <p:cNvSpPr/>
          <p:nvPr/>
        </p:nvSpPr>
        <p:spPr>
          <a:xfrm flipH="1" flipV="1">
            <a:off x="3903821" y="4854952"/>
            <a:ext cx="367262" cy="151535"/>
          </a:xfrm>
          <a:prstGeom prst="r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u="sng"/>
          </a:p>
        </p:txBody>
      </p:sp>
      <p:sp>
        <p:nvSpPr>
          <p:cNvPr id="258" name="Flowchart: Connector 257"/>
          <p:cNvSpPr/>
          <p:nvPr/>
        </p:nvSpPr>
        <p:spPr>
          <a:xfrm>
            <a:off x="4266970" y="4692710"/>
            <a:ext cx="287457" cy="311510"/>
          </a:xfrm>
          <a:prstGeom prst="flowChartConnector">
            <a:avLst/>
          </a:prstGeom>
          <a:solidFill>
            <a:schemeClr val="bg1"/>
          </a:solidFill>
          <a:ln w="19050">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00" b="1" dirty="0" smtClean="0">
                <a:solidFill>
                  <a:schemeClr val="tx1"/>
                </a:solidFill>
              </a:rPr>
              <a:t>5</a:t>
            </a:r>
            <a:endParaRPr lang="et-EE" sz="1800" b="1" dirty="0">
              <a:solidFill>
                <a:schemeClr val="tx1"/>
              </a:solidFill>
            </a:endParaRPr>
          </a:p>
        </p:txBody>
      </p:sp>
      <p:sp>
        <p:nvSpPr>
          <p:cNvPr id="259" name="Arc 258"/>
          <p:cNvSpPr/>
          <p:nvPr/>
        </p:nvSpPr>
        <p:spPr>
          <a:xfrm>
            <a:off x="4232249" y="4655144"/>
            <a:ext cx="356900" cy="386642"/>
          </a:xfrm>
          <a:prstGeom prst="arc">
            <a:avLst>
              <a:gd name="adj1" fmla="val 9682552"/>
              <a:gd name="adj2" fmla="val 661002"/>
            </a:avLst>
          </a:prstGeom>
          <a:ln w="57150">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t-EE"/>
          </a:p>
        </p:txBody>
      </p:sp>
      <p:sp>
        <p:nvSpPr>
          <p:cNvPr id="260" name="Arc 259"/>
          <p:cNvSpPr/>
          <p:nvPr/>
        </p:nvSpPr>
        <p:spPr>
          <a:xfrm rot="10800000">
            <a:off x="4232413" y="4652763"/>
            <a:ext cx="356900" cy="386642"/>
          </a:xfrm>
          <a:prstGeom prst="arc">
            <a:avLst>
              <a:gd name="adj1" fmla="val 10600144"/>
              <a:gd name="adj2" fmla="val 21509729"/>
            </a:avLst>
          </a:prstGeom>
          <a:ln w="5715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t-EE"/>
          </a:p>
        </p:txBody>
      </p:sp>
      <p:sp>
        <p:nvSpPr>
          <p:cNvPr id="253" name="Arc 252"/>
          <p:cNvSpPr/>
          <p:nvPr/>
        </p:nvSpPr>
        <p:spPr>
          <a:xfrm>
            <a:off x="2509455" y="4692710"/>
            <a:ext cx="295457" cy="320078"/>
          </a:xfrm>
          <a:prstGeom prst="arc">
            <a:avLst>
              <a:gd name="adj1" fmla="val 16150536"/>
              <a:gd name="adj2" fmla="val 0"/>
            </a:avLst>
          </a:prstGeom>
          <a:ln w="57150">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t-EE"/>
          </a:p>
        </p:txBody>
      </p:sp>
      <p:cxnSp>
        <p:nvCxnSpPr>
          <p:cNvPr id="254" name="Straight Connector 253"/>
          <p:cNvCxnSpPr/>
          <p:nvPr/>
        </p:nvCxnSpPr>
        <p:spPr>
          <a:xfrm>
            <a:off x="2778336" y="4856951"/>
            <a:ext cx="1097441" cy="0"/>
          </a:xfrm>
          <a:prstGeom prst="line">
            <a:avLst/>
          </a:prstGeom>
          <a:ln w="57150">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55" name="Flowchart: Connector 254"/>
          <p:cNvSpPr/>
          <p:nvPr/>
        </p:nvSpPr>
        <p:spPr>
          <a:xfrm>
            <a:off x="2599643" y="4099813"/>
            <a:ext cx="115080" cy="122464"/>
          </a:xfrm>
          <a:prstGeom prst="flowChartConnector">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a:p>
        </p:txBody>
      </p:sp>
      <p:sp>
        <p:nvSpPr>
          <p:cNvPr id="262" name="TextBox 261"/>
          <p:cNvSpPr txBox="1"/>
          <p:nvPr/>
        </p:nvSpPr>
        <p:spPr>
          <a:xfrm flipH="1">
            <a:off x="1686484" y="5236850"/>
            <a:ext cx="760576" cy="338554"/>
          </a:xfrm>
          <a:prstGeom prst="rect">
            <a:avLst/>
          </a:prstGeom>
          <a:noFill/>
          <a:effectLst/>
        </p:spPr>
        <p:txBody>
          <a:bodyPr wrap="square" rtlCol="0">
            <a:spAutoFit/>
          </a:bodyPr>
          <a:lstStyle/>
          <a:p>
            <a:pPr algn="r"/>
            <a:r>
              <a:rPr lang="en-GB" sz="1600" b="1" dirty="0" smtClean="0">
                <a:solidFill>
                  <a:schemeClr val="accent4">
                    <a:lumMod val="75000"/>
                  </a:schemeClr>
                </a:solidFill>
              </a:rPr>
              <a:t>2018</a:t>
            </a:r>
            <a:endParaRPr lang="et-EE" sz="1600" b="1" dirty="0">
              <a:solidFill>
                <a:schemeClr val="accent4">
                  <a:lumMod val="75000"/>
                </a:schemeClr>
              </a:solidFill>
            </a:endParaRPr>
          </a:p>
        </p:txBody>
      </p:sp>
      <p:cxnSp>
        <p:nvCxnSpPr>
          <p:cNvPr id="263" name="Straight Connector 262"/>
          <p:cNvCxnSpPr/>
          <p:nvPr/>
        </p:nvCxnSpPr>
        <p:spPr>
          <a:xfrm flipH="1">
            <a:off x="2652501" y="4867001"/>
            <a:ext cx="0" cy="540638"/>
          </a:xfrm>
          <a:prstGeom prst="line">
            <a:avLst/>
          </a:prstGeom>
          <a:ln w="57150">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68" name="Right Triangle 267"/>
          <p:cNvSpPr/>
          <p:nvPr/>
        </p:nvSpPr>
        <p:spPr>
          <a:xfrm>
            <a:off x="1081565" y="5379448"/>
            <a:ext cx="357485" cy="162241"/>
          </a:xfrm>
          <a:prstGeom prst="r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u="sng"/>
          </a:p>
        </p:txBody>
      </p:sp>
      <p:sp>
        <p:nvSpPr>
          <p:cNvPr id="269" name="Right Triangle 268"/>
          <p:cNvSpPr/>
          <p:nvPr/>
        </p:nvSpPr>
        <p:spPr>
          <a:xfrm flipV="1">
            <a:off x="1081565" y="5541689"/>
            <a:ext cx="357485" cy="151535"/>
          </a:xfrm>
          <a:prstGeom prst="r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u="sng"/>
          </a:p>
        </p:txBody>
      </p:sp>
      <p:sp>
        <p:nvSpPr>
          <p:cNvPr id="270" name="Flowchart: Connector 269"/>
          <p:cNvSpPr/>
          <p:nvPr/>
        </p:nvSpPr>
        <p:spPr>
          <a:xfrm flipH="1">
            <a:off x="805762" y="5379447"/>
            <a:ext cx="279805" cy="311510"/>
          </a:xfrm>
          <a:prstGeom prst="flowChartConnector">
            <a:avLst/>
          </a:prstGeom>
          <a:solidFill>
            <a:schemeClr val="bg1"/>
          </a:solidFill>
          <a:ln w="19050">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00" b="1" dirty="0" smtClean="0">
                <a:solidFill>
                  <a:schemeClr val="tx1"/>
                </a:solidFill>
              </a:rPr>
              <a:t>6</a:t>
            </a:r>
            <a:endParaRPr lang="et-EE" sz="1800" b="1" dirty="0">
              <a:solidFill>
                <a:schemeClr val="tx1"/>
              </a:solidFill>
            </a:endParaRPr>
          </a:p>
        </p:txBody>
      </p:sp>
      <p:sp>
        <p:nvSpPr>
          <p:cNvPr id="271" name="Arc 270"/>
          <p:cNvSpPr/>
          <p:nvPr/>
        </p:nvSpPr>
        <p:spPr>
          <a:xfrm flipH="1">
            <a:off x="771965" y="5341881"/>
            <a:ext cx="347399" cy="386642"/>
          </a:xfrm>
          <a:prstGeom prst="arc">
            <a:avLst>
              <a:gd name="adj1" fmla="val 9682552"/>
              <a:gd name="adj2" fmla="val 661002"/>
            </a:avLst>
          </a:prstGeom>
          <a:ln w="57150">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t-EE"/>
          </a:p>
        </p:txBody>
      </p:sp>
      <p:sp>
        <p:nvSpPr>
          <p:cNvPr id="272" name="Arc 271"/>
          <p:cNvSpPr/>
          <p:nvPr/>
        </p:nvSpPr>
        <p:spPr>
          <a:xfrm rot="10800000" flipH="1">
            <a:off x="771805" y="5339500"/>
            <a:ext cx="347399" cy="386642"/>
          </a:xfrm>
          <a:prstGeom prst="arc">
            <a:avLst>
              <a:gd name="adj1" fmla="val 10600144"/>
              <a:gd name="adj2" fmla="val 21509729"/>
            </a:avLst>
          </a:prstGeom>
          <a:ln w="57150">
            <a:solidFill>
              <a:schemeClr val="accent4">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t-EE"/>
          </a:p>
        </p:txBody>
      </p:sp>
      <p:sp>
        <p:nvSpPr>
          <p:cNvPr id="265" name="Arc 264"/>
          <p:cNvSpPr/>
          <p:nvPr/>
        </p:nvSpPr>
        <p:spPr>
          <a:xfrm flipH="1">
            <a:off x="2508707" y="5379447"/>
            <a:ext cx="287591" cy="320078"/>
          </a:xfrm>
          <a:prstGeom prst="arc">
            <a:avLst>
              <a:gd name="adj1" fmla="val 16150536"/>
              <a:gd name="adj2" fmla="val 0"/>
            </a:avLst>
          </a:prstGeom>
          <a:ln w="57150">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t-EE"/>
          </a:p>
        </p:txBody>
      </p:sp>
      <p:cxnSp>
        <p:nvCxnSpPr>
          <p:cNvPr id="266" name="Straight Connector 265"/>
          <p:cNvCxnSpPr/>
          <p:nvPr/>
        </p:nvCxnSpPr>
        <p:spPr>
          <a:xfrm flipH="1">
            <a:off x="1466348" y="5543688"/>
            <a:ext cx="1068226" cy="0"/>
          </a:xfrm>
          <a:prstGeom prst="line">
            <a:avLst/>
          </a:prstGeom>
          <a:ln w="57150">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67" name="Flowchart: Connector 266"/>
          <p:cNvSpPr/>
          <p:nvPr/>
        </p:nvSpPr>
        <p:spPr>
          <a:xfrm flipH="1">
            <a:off x="2596494" y="4786550"/>
            <a:ext cx="112016" cy="122464"/>
          </a:xfrm>
          <a:prstGeom prst="flowChartConnector">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a:p>
        </p:txBody>
      </p:sp>
      <p:sp>
        <p:nvSpPr>
          <p:cNvPr id="279" name="Flowchart: Connector 278"/>
          <p:cNvSpPr/>
          <p:nvPr/>
        </p:nvSpPr>
        <p:spPr>
          <a:xfrm>
            <a:off x="2595626" y="5477586"/>
            <a:ext cx="115080" cy="122464"/>
          </a:xfrm>
          <a:prstGeom prst="flowChartConnector">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t-EE"/>
          </a:p>
        </p:txBody>
      </p:sp>
      <p:cxnSp>
        <p:nvCxnSpPr>
          <p:cNvPr id="286" name="Straight Arrow Connector 285"/>
          <p:cNvCxnSpPr/>
          <p:nvPr/>
        </p:nvCxnSpPr>
        <p:spPr>
          <a:xfrm>
            <a:off x="2652815" y="5546187"/>
            <a:ext cx="0" cy="575595"/>
          </a:xfrm>
          <a:prstGeom prst="straightConnector1">
            <a:avLst/>
          </a:prstGeom>
          <a:ln w="57150">
            <a:solidFill>
              <a:schemeClr val="accent6">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7728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3_MetrumV1">
  <a:themeElements>
    <a:clrScheme name="Metrum V1">
      <a:dk1>
        <a:sysClr val="windowText" lastClr="000000"/>
      </a:dk1>
      <a:lt1>
        <a:sysClr val="window" lastClr="FFFFFF"/>
      </a:lt1>
      <a:dk2>
        <a:srgbClr val="1F497D"/>
      </a:dk2>
      <a:lt2>
        <a:srgbClr val="EEECE1"/>
      </a:lt2>
      <a:accent1>
        <a:srgbClr val="666666"/>
      </a:accent1>
      <a:accent2>
        <a:srgbClr val="72777A"/>
      </a:accent2>
      <a:accent3>
        <a:srgbClr val="F4B110"/>
      </a:accent3>
      <a:accent4>
        <a:srgbClr val="B2B2B2"/>
      </a:accent4>
      <a:accent5>
        <a:srgbClr val="8A8A8A"/>
      </a:accent5>
      <a:accent6>
        <a:srgbClr val="F79646"/>
      </a:accent6>
      <a:hlink>
        <a:srgbClr val="0000FF"/>
      </a:hlink>
      <a:folHlink>
        <a:srgbClr val="800080"/>
      </a:folHlink>
    </a:clrScheme>
    <a:fontScheme name="Metrum">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bg1">
              <a:lumMod val="50000"/>
            </a:schemeClr>
          </a:solidFill>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defRPr sz="1200" dirty="0" smtClean="0"/>
        </a:defPPr>
      </a:lstStyle>
      <a:style>
        <a:lnRef idx="1">
          <a:schemeClr val="dk1"/>
        </a:lnRef>
        <a:fillRef idx="2">
          <a:schemeClr val="dk1"/>
        </a:fillRef>
        <a:effectRef idx="1">
          <a:schemeClr val="dk1"/>
        </a:effectRef>
        <a:fontRef idx="minor">
          <a:schemeClr val="dk1"/>
        </a:fontRef>
      </a:style>
    </a:spDef>
    <a:lnDef>
      <a:spPr>
        <a:ln w="12700">
          <a:solidFill>
            <a:schemeClr val="accent6">
              <a:lumMod val="75000"/>
            </a:schemeClr>
          </a:solidFill>
          <a:prstDash val="dash"/>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2402</TotalTime>
  <Words>1021</Words>
  <Application>Microsoft Office PowerPoint</Application>
  <PresentationFormat>On-screen Show (4:3)</PresentationFormat>
  <Paragraphs>172</Paragraphs>
  <Slides>19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Arial Black</vt:lpstr>
      <vt:lpstr>Calibri</vt:lpstr>
      <vt:lpstr>3_MetrumV1</vt:lpstr>
      <vt:lpstr>PowerPoint Presentation</vt:lpstr>
      <vt:lpstr>Arvo Pärt (born in 1935)</vt:lpstr>
      <vt:lpstr>Arvo Pärt is the most performed contemporary composer in the world </vt:lpstr>
      <vt:lpstr>Arvo Pärt Centre</vt:lpstr>
      <vt:lpstr>The objectives of Arvo Pärt Centre is to be:</vt:lpstr>
      <vt:lpstr>What the Arvo Pärt archive contains?</vt:lpstr>
      <vt:lpstr>What makes the work of Arvo Pärt archive unique?</vt:lpstr>
      <vt:lpstr>Arvo Pärt Centre new building – Why new building and why at Laulasmaa?</vt:lpstr>
      <vt:lpstr>PowerPoint Presentation</vt:lpstr>
      <vt:lpstr>“TABULA” won the design contest for the new Arvo Pärt Centre in June 2014</vt:lpstr>
      <vt:lpstr>PowerPoint Presentation</vt:lpstr>
      <vt:lpstr>The range of activities of the new Arvo Pärt Centre</vt:lpstr>
      <vt:lpstr>New public components thanks to the new house</vt:lpstr>
      <vt:lpstr>TABULA</vt:lpstr>
      <vt:lpstr>PowerPoint Presentation</vt:lpstr>
      <vt:lpstr>PowerPoint Presentation</vt:lpstr>
      <vt:lpstr>TABULA – impressions</vt:lpstr>
      <vt:lpstr>Construction site on August 28, 2017</vt:lpstr>
      <vt:lpstr>Welcome to Arvo Pärt Centre at 2018!</vt:lpstr>
    </vt:vector>
  </TitlesOfParts>
  <Company>METRUM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Kriterien für Sponsoren</dc:title>
  <dc:creator>Meike Schlicht</dc:creator>
  <cp:lastModifiedBy>Iige Maalmann</cp:lastModifiedBy>
  <cp:revision>230</cp:revision>
  <cp:lastPrinted>2016-05-25T13:51:19Z</cp:lastPrinted>
  <dcterms:created xsi:type="dcterms:W3CDTF">2014-07-24T10:18:11Z</dcterms:created>
  <dcterms:modified xsi:type="dcterms:W3CDTF">2017-09-21T05:18:20Z</dcterms:modified>
</cp:coreProperties>
</file>