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  <p:sldMasterId id="2147483666" r:id="rId2"/>
    <p:sldMasterId id="2147483678" r:id="rId3"/>
    <p:sldMasterId id="2147483648" r:id="rId4"/>
  </p:sldMasterIdLst>
  <p:notesMasterIdLst>
    <p:notesMasterId r:id="rId25"/>
  </p:notesMasterIdLst>
  <p:handoutMasterIdLst>
    <p:handoutMasterId r:id="rId26"/>
  </p:handoutMasterIdLst>
  <p:sldIdLst>
    <p:sldId id="277" r:id="rId5"/>
    <p:sldId id="301" r:id="rId6"/>
    <p:sldId id="290" r:id="rId7"/>
    <p:sldId id="282" r:id="rId8"/>
    <p:sldId id="304" r:id="rId9"/>
    <p:sldId id="315" r:id="rId10"/>
    <p:sldId id="309" r:id="rId11"/>
    <p:sldId id="293" r:id="rId12"/>
    <p:sldId id="307" r:id="rId13"/>
    <p:sldId id="305" r:id="rId14"/>
    <p:sldId id="311" r:id="rId15"/>
    <p:sldId id="308" r:id="rId16"/>
    <p:sldId id="306" r:id="rId17"/>
    <p:sldId id="312" r:id="rId18"/>
    <p:sldId id="310" r:id="rId19"/>
    <p:sldId id="263" r:id="rId20"/>
    <p:sldId id="314" r:id="rId21"/>
    <p:sldId id="313" r:id="rId22"/>
    <p:sldId id="274" r:id="rId23"/>
    <p:sldId id="288" r:id="rId24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 autoAdjust="0"/>
    <p:restoredTop sz="80898" autoAdjust="0"/>
  </p:normalViewPr>
  <p:slideViewPr>
    <p:cSldViewPr>
      <p:cViewPr varScale="1">
        <p:scale>
          <a:sx n="94" d="100"/>
          <a:sy n="94" d="100"/>
        </p:scale>
        <p:origin x="20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05F5E-8C4A-5E40-B481-E93458C57849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4AEF3-434E-8E40-95F6-E7BFDD4C60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16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1A4DA-D01A-496C-871C-6AF9678F31B0}" type="datetimeFigureOut">
              <a:rPr lang="et-EE" smtClean="0"/>
              <a:t>30.03.2017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7B98E-717F-41BD-A019-45EAD61A5EA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67530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7B98E-717F-41BD-A019-45EAD61A5EA7}" type="slidenum">
              <a:rPr lang="et-EE" smtClean="0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86180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7B98E-717F-41BD-A019-45EAD61A5EA7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54664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7B98E-717F-41BD-A019-45EAD61A5EA7}" type="slidenum">
              <a:rPr lang="et-EE" smtClean="0"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83386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7B98E-717F-41BD-A019-45EAD61A5EA7}" type="slidenum">
              <a:rPr lang="et-EE" smtClean="0"/>
              <a:t>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24779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Kuni kolm aastat – 1-3 aastat, </a:t>
            </a:r>
            <a:r>
              <a:rPr lang="et-EE" baseline="0" dirty="0" smtClean="0"/>
              <a:t>lubatud </a:t>
            </a:r>
            <a:r>
              <a:rPr lang="et-EE" baseline="0" dirty="0" smtClean="0"/>
              <a:t>ka nt 1,5 aastat.</a:t>
            </a:r>
          </a:p>
          <a:p>
            <a:r>
              <a:rPr lang="et-EE" u="sng" baseline="0" dirty="0" smtClean="0">
                <a:solidFill>
                  <a:srgbClr val="FF0000"/>
                </a:solidFill>
              </a:rPr>
              <a:t>Oluline </a:t>
            </a:r>
            <a:r>
              <a:rPr lang="et-EE" u="sng" baseline="0" dirty="0" smtClean="0">
                <a:solidFill>
                  <a:srgbClr val="FF0000"/>
                </a:solidFill>
              </a:rPr>
              <a:t>– välisriiki </a:t>
            </a:r>
            <a:r>
              <a:rPr lang="et-EE" u="sng" baseline="0" dirty="0" err="1" smtClean="0">
                <a:solidFill>
                  <a:srgbClr val="FF0000"/>
                </a:solidFill>
              </a:rPr>
              <a:t>suundujana</a:t>
            </a:r>
            <a:r>
              <a:rPr lang="et-EE" u="sng" baseline="0" dirty="0" smtClean="0">
                <a:solidFill>
                  <a:srgbClr val="FF0000"/>
                </a:solidFill>
              </a:rPr>
              <a:t> on vahetult enne taotlemise tähtpäeva töötanud või õppinud Eestis vähemalt 12 kuud. </a:t>
            </a:r>
            <a:endParaRPr lang="et-EE" u="sng" baseline="0" dirty="0" smtClean="0">
              <a:solidFill>
                <a:srgbClr val="FF0000"/>
              </a:solidFill>
            </a:endParaRPr>
          </a:p>
          <a:p>
            <a:r>
              <a:rPr lang="et-EE" u="none" baseline="0" dirty="0" smtClean="0">
                <a:solidFill>
                  <a:srgbClr val="FF0000"/>
                </a:solidFill>
              </a:rPr>
              <a:t>Oluline </a:t>
            </a:r>
            <a:r>
              <a:rPr lang="et-EE" u="none" baseline="0" dirty="0" smtClean="0">
                <a:solidFill>
                  <a:srgbClr val="FF0000"/>
                </a:solidFill>
              </a:rPr>
              <a:t>– välisriiki suundumisel tuleb taotlusele lisada </a:t>
            </a:r>
            <a:r>
              <a:rPr lang="et-EE" u="none" baseline="0" dirty="0" smtClean="0">
                <a:solidFill>
                  <a:srgbClr val="FF0000"/>
                </a:solidFill>
              </a:rPr>
              <a:t>koostööasutuse </a:t>
            </a:r>
            <a:r>
              <a:rPr lang="et-EE" u="none" baseline="0" dirty="0" smtClean="0">
                <a:solidFill>
                  <a:srgbClr val="FF0000"/>
                </a:solidFill>
              </a:rPr>
              <a:t>(ehk </a:t>
            </a:r>
            <a:r>
              <a:rPr lang="et-EE" u="none" baseline="0" dirty="0" err="1" smtClean="0">
                <a:solidFill>
                  <a:srgbClr val="FF0000"/>
                </a:solidFill>
              </a:rPr>
              <a:t>välisasutuse</a:t>
            </a:r>
            <a:r>
              <a:rPr lang="et-EE" u="none" baseline="0" dirty="0" smtClean="0">
                <a:solidFill>
                  <a:srgbClr val="FF0000"/>
                </a:solidFill>
              </a:rPr>
              <a:t>) kutse või kinnituskiri, mis peab sisaldama kinnitust grandi saamisel töökoha- ja tingimuste võimaldamist. </a:t>
            </a:r>
          </a:p>
          <a:p>
            <a:r>
              <a:rPr lang="et-EE" u="none" baseline="0" dirty="0" smtClean="0">
                <a:solidFill>
                  <a:srgbClr val="FF0000"/>
                </a:solidFill>
              </a:rPr>
              <a:t>Projekt algab kokkulepitud kuupäeval, kuid seda tuleb asuda täitma aasta jooksul pärast rahastamisotsuse tegemist.</a:t>
            </a:r>
          </a:p>
          <a:p>
            <a:r>
              <a:rPr lang="et-EE" u="none" baseline="0" dirty="0" err="1" smtClean="0">
                <a:solidFill>
                  <a:srgbClr val="FF0000"/>
                </a:solidFill>
              </a:rPr>
              <a:t>Lävendid</a:t>
            </a:r>
            <a:r>
              <a:rPr lang="et-EE" u="none" baseline="0" dirty="0" smtClean="0">
                <a:solidFill>
                  <a:srgbClr val="FF0000"/>
                </a:solidFill>
              </a:rPr>
              <a:t> on hindamisjuhendis. </a:t>
            </a:r>
            <a:endParaRPr lang="et-EE" u="sng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7B98E-717F-41BD-A019-45EAD61A5EA7}" type="slidenum">
              <a:rPr lang="et-EE" smtClean="0"/>
              <a:t>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26982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724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762FC-570A-4B9F-9722-A6D1F619FFB0}" type="datetimeFigureOut">
              <a:rPr lang="et-EE" smtClean="0"/>
              <a:pPr/>
              <a:t>30.03.2017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6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335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762FC-570A-4B9F-9722-A6D1F619FFB0}" type="datetimeFigureOut">
              <a:rPr lang="et-EE" smtClean="0"/>
              <a:pPr/>
              <a:t>30.03.2017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5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6836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3008313" cy="5263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08720"/>
            <a:ext cx="5111750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28800"/>
            <a:ext cx="3008313" cy="4497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762FC-570A-4B9F-9722-A6D1F619FFB0}" type="datetimeFigureOut">
              <a:rPr lang="et-EE" smtClean="0"/>
              <a:pPr/>
              <a:t>30.03.2017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8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5444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ctr">
              <a:defRPr sz="2600" b="1"/>
            </a:lvl1pPr>
          </a:lstStyle>
          <a:p>
            <a:r>
              <a:rPr lang="en-US" dirty="0" smtClean="0"/>
              <a:t>Click to edit Master title style</a:t>
            </a:r>
            <a:endParaRPr lang="et-E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08719"/>
            <a:ext cx="5486400" cy="381885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762FC-570A-4B9F-9722-A6D1F619FFB0}" type="datetimeFigureOut">
              <a:rPr lang="et-EE" smtClean="0"/>
              <a:pPr/>
              <a:t>30.03.2017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8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0822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762FC-570A-4B9F-9722-A6D1F619FFB0}" type="datetimeFigureOut">
              <a:rPr lang="et-EE" smtClean="0"/>
              <a:pPr/>
              <a:t>30.03.2017</a:t>
            </a:fld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12916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288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396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t-EE" dirty="0" smtClean="0"/>
              <a:t>Eesti Teadusagentuur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762FC-570A-4B9F-9722-A6D1F619FFB0}" type="datetimeFigureOut">
              <a:rPr lang="et-EE" smtClean="0"/>
              <a:pPr/>
              <a:t>30.03.2017</a:t>
            </a:fld>
            <a:endParaRPr lang="et-E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9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0" y="301625"/>
            <a:ext cx="4681538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516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762FC-570A-4B9F-9722-A6D1F619FFB0}" type="datetimeFigureOut">
              <a:rPr lang="et-EE" smtClean="0"/>
              <a:pPr/>
              <a:t>30.03.2017</a:t>
            </a:fld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00699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762FC-570A-4B9F-9722-A6D1F619FFB0}" type="datetimeFigureOut">
              <a:rPr lang="et-EE" smtClean="0"/>
              <a:pPr/>
              <a:t>30.03.2017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7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492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762FC-570A-4B9F-9722-A6D1F619FFB0}" type="datetimeFigureOut">
              <a:rPr lang="et-EE" smtClean="0"/>
              <a:pPr/>
              <a:t>30.03.2017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7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64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762FC-570A-4B9F-9722-A6D1F619FFB0}" type="datetimeFigureOut">
              <a:rPr lang="et-EE" smtClean="0"/>
              <a:pPr/>
              <a:t>30.03.2017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8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465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762FC-570A-4B9F-9722-A6D1F619FFB0}" type="datetimeFigureOut">
              <a:rPr lang="et-EE" smtClean="0"/>
              <a:pPr/>
              <a:t>30.03.2017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10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9217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vmlDrawing" Target="../drawings/vmlDrawing1.vml"/><Relationship Id="rId7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oleObject" Target="../embeddings/Microsoft_Excel_97-2003_Worksheet1.xls"/><Relationship Id="rId5" Type="http://schemas.openxmlformats.org/officeDocument/2006/relationships/oleObject" Target="../embeddings/oleObject1.bin"/><Relationship Id="rId10" Type="http://schemas.openxmlformats.org/officeDocument/2006/relationships/image" Target="../media/image4.png"/><Relationship Id="rId4" Type="http://schemas.openxmlformats.org/officeDocument/2006/relationships/image" Target="../media/image2.jpeg"/><Relationship Id="rId9" Type="http://schemas.openxmlformats.org/officeDocument/2006/relationships/oleObject" Target="../embeddings/Microsoft_Excel_97-2003_Worksheet2.xls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pp_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0" y="301625"/>
            <a:ext cx="4681538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 userDrawn="1"/>
        </p:nvSpPr>
        <p:spPr bwMode="auto">
          <a:xfrm>
            <a:off x="0" y="2703513"/>
            <a:ext cx="9144000" cy="278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000" b="1" dirty="0">
                <a:solidFill>
                  <a:srgbClr val="832B7C"/>
                </a:solidFill>
              </a:rPr>
              <a:t>ESITLUSE PEALKIRI</a:t>
            </a: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 bwMode="auto">
          <a:xfrm>
            <a:off x="0" y="5816600"/>
            <a:ext cx="91440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dirty="0"/>
              <a:t>09. </a:t>
            </a:r>
            <a:r>
              <a:rPr lang="en-US" sz="2000" dirty="0" err="1" smtClean="0"/>
              <a:t>september</a:t>
            </a:r>
            <a:r>
              <a:rPr lang="en-US" sz="2000" dirty="0" smtClean="0"/>
              <a:t> </a:t>
            </a:r>
            <a:r>
              <a:rPr lang="en-US" sz="2000" dirty="0"/>
              <a:t>2012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dirty="0"/>
              <a:t>Tartu</a:t>
            </a:r>
          </a:p>
        </p:txBody>
      </p:sp>
    </p:spTree>
    <p:extLst>
      <p:ext uri="{BB962C8B-B14F-4D97-AF65-F5344CB8AC3E}">
        <p14:creationId xmlns:p14="http://schemas.microsoft.com/office/powerpoint/2010/main" val="3690366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685800" y="728663"/>
            <a:ext cx="77724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4800" b="1" dirty="0" err="1" smtClean="0">
                <a:solidFill>
                  <a:srgbClr val="832B7C"/>
                </a:solidFill>
              </a:rPr>
              <a:t>Pealkiri</a:t>
            </a:r>
            <a:endParaRPr lang="en-US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 bwMode="auto">
          <a:xfrm>
            <a:off x="685800" y="1504950"/>
            <a:ext cx="77724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3000" b="1"/>
              <a:t>Alapealkiri</a:t>
            </a:r>
            <a:endParaRPr lang="en-US" sz="2200" b="1"/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 bwMode="auto">
          <a:xfrm>
            <a:off x="685800" y="2127250"/>
            <a:ext cx="7772400" cy="19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3200"/>
              </a:lnSpc>
              <a:spcBef>
                <a:spcPts val="500"/>
              </a:spcBef>
              <a:buFont typeface="Arial" charset="0"/>
              <a:buNone/>
            </a:pPr>
            <a:r>
              <a:rPr lang="en-US" sz="2200" dirty="0" err="1"/>
              <a:t>Tekst</a:t>
            </a:r>
            <a:r>
              <a:rPr lang="en-US" sz="2200" dirty="0"/>
              <a:t> </a:t>
            </a:r>
            <a:r>
              <a:rPr lang="en-GB" sz="2200" dirty="0" err="1"/>
              <a:t>Evellorate</a:t>
            </a:r>
            <a:r>
              <a:rPr lang="en-GB" sz="2200" dirty="0"/>
              <a:t> </a:t>
            </a:r>
            <a:r>
              <a:rPr lang="en-GB" sz="2200" dirty="0" err="1"/>
              <a:t>nobis</a:t>
            </a:r>
            <a:r>
              <a:rPr lang="en-GB" sz="2200" dirty="0"/>
              <a:t> </a:t>
            </a:r>
            <a:r>
              <a:rPr lang="en-GB" sz="2200" dirty="0" err="1"/>
              <a:t>voluptas</a:t>
            </a:r>
            <a:r>
              <a:rPr lang="en-GB" sz="2200" dirty="0"/>
              <a:t> et </a:t>
            </a:r>
            <a:r>
              <a:rPr lang="en-GB" sz="2200" dirty="0" err="1"/>
              <a:t>labo</a:t>
            </a:r>
            <a:r>
              <a:rPr lang="en-GB" sz="2200" dirty="0"/>
              <a:t>. Et </a:t>
            </a:r>
            <a:r>
              <a:rPr lang="en-GB" sz="2200" dirty="0" err="1"/>
              <a:t>quia</a:t>
            </a:r>
            <a:r>
              <a:rPr lang="en-GB" sz="2200" dirty="0"/>
              <a:t> </a:t>
            </a:r>
            <a:r>
              <a:rPr lang="en-GB" sz="2200" dirty="0" err="1"/>
              <a:t>volorep</a:t>
            </a:r>
            <a:r>
              <a:rPr lang="en-GB" sz="2200" dirty="0"/>
              <a:t> </a:t>
            </a:r>
            <a:r>
              <a:rPr lang="en-GB" sz="2200" dirty="0" err="1"/>
              <a:t>eligentiam</a:t>
            </a:r>
            <a:r>
              <a:rPr lang="en-GB" sz="2200" dirty="0"/>
              <a:t> </a:t>
            </a:r>
            <a:r>
              <a:rPr lang="en-GB" sz="2200" dirty="0" err="1"/>
              <a:t>archil</a:t>
            </a:r>
            <a:r>
              <a:rPr lang="en-GB" sz="2200" dirty="0"/>
              <a:t> </a:t>
            </a:r>
            <a:r>
              <a:rPr lang="en-GB" sz="2200" dirty="0" err="1"/>
              <a:t>moluptatis</a:t>
            </a:r>
            <a:r>
              <a:rPr lang="en-GB" sz="2200" dirty="0"/>
              <a:t> </a:t>
            </a:r>
            <a:r>
              <a:rPr lang="en-GB" sz="2200" dirty="0" err="1"/>
              <a:t>que</a:t>
            </a:r>
            <a:r>
              <a:rPr lang="en-GB" sz="2200" dirty="0"/>
              <a:t> </a:t>
            </a:r>
            <a:r>
              <a:rPr lang="en-GB" sz="2200" dirty="0" err="1"/>
              <a:t>ditis</a:t>
            </a:r>
            <a:r>
              <a:rPr lang="en-GB" sz="2200" dirty="0"/>
              <a:t> </a:t>
            </a:r>
            <a:r>
              <a:rPr lang="en-GB" sz="2200" dirty="0" err="1"/>
              <a:t>moloreprorae</a:t>
            </a:r>
            <a:endParaRPr lang="en-GB" sz="2200" dirty="0"/>
          </a:p>
          <a:p>
            <a:pPr eaLnBrk="1" hangingPunct="1">
              <a:lnSpc>
                <a:spcPts val="3200"/>
              </a:lnSpc>
              <a:spcBef>
                <a:spcPts val="500"/>
              </a:spcBef>
              <a:buFont typeface="Arial" charset="0"/>
              <a:buNone/>
            </a:pPr>
            <a:r>
              <a:rPr lang="en-US" sz="2200" i="1" dirty="0" err="1"/>
              <a:t>Tekst</a:t>
            </a:r>
            <a:r>
              <a:rPr lang="en-US" sz="2200" dirty="0"/>
              <a:t> </a:t>
            </a:r>
            <a:r>
              <a:rPr lang="en-GB" sz="2200" i="1" dirty="0" err="1"/>
              <a:t>Harume</a:t>
            </a:r>
            <a:r>
              <a:rPr lang="en-GB" sz="2200" i="1" dirty="0"/>
              <a:t> </a:t>
            </a:r>
            <a:r>
              <a:rPr lang="en-GB" sz="2200" i="1" dirty="0" err="1"/>
              <a:t>eicim</a:t>
            </a:r>
            <a:r>
              <a:rPr lang="en-GB" sz="2200" i="1" dirty="0"/>
              <a:t> </a:t>
            </a:r>
            <a:r>
              <a:rPr lang="en-GB" sz="2200" i="1" dirty="0" err="1"/>
              <a:t>lant</a:t>
            </a:r>
            <a:r>
              <a:rPr lang="en-GB" sz="2200" i="1" dirty="0"/>
              <a:t>, tem </a:t>
            </a:r>
            <a:r>
              <a:rPr lang="en-GB" sz="2200" i="1" dirty="0" err="1"/>
              <a:t>quia</a:t>
            </a:r>
            <a:r>
              <a:rPr lang="en-GB" sz="2200" i="1" dirty="0"/>
              <a:t> </a:t>
            </a:r>
            <a:r>
              <a:rPr lang="en-GB" sz="2200" i="1" dirty="0" err="1"/>
              <a:t>quodi</a:t>
            </a:r>
            <a:r>
              <a:rPr lang="en-GB" sz="2200" i="1" dirty="0"/>
              <a:t> </a:t>
            </a:r>
            <a:r>
              <a:rPr lang="en-GB" sz="2200" i="1" dirty="0" err="1"/>
              <a:t>ommolorit</a:t>
            </a:r>
            <a:r>
              <a:rPr lang="en-GB" sz="2200" i="1" dirty="0"/>
              <a:t> </a:t>
            </a:r>
            <a:r>
              <a:rPr lang="en-GB" sz="2200" i="1" dirty="0" err="1"/>
              <a:t>aut</a:t>
            </a:r>
            <a:r>
              <a:rPr lang="en-GB" sz="2200" i="1" dirty="0"/>
              <a:t> et, </a:t>
            </a:r>
            <a:r>
              <a:rPr lang="en-GB" sz="2200" i="1" dirty="0" err="1"/>
              <a:t>simus</a:t>
            </a:r>
            <a:r>
              <a:rPr lang="en-GB" sz="2200" i="1" dirty="0"/>
              <a:t> non rest am </a:t>
            </a:r>
            <a:r>
              <a:rPr lang="en-GB" sz="2200" i="1" dirty="0" err="1"/>
              <a:t>hicia</a:t>
            </a:r>
            <a:r>
              <a:rPr lang="en-GB" sz="2200" i="1" dirty="0"/>
              <a:t> </a:t>
            </a:r>
            <a:r>
              <a:rPr lang="en-GB" sz="2200" i="1" dirty="0" err="1"/>
              <a:t>cor</a:t>
            </a:r>
            <a:r>
              <a:rPr lang="en-GB" sz="2200" i="1" dirty="0"/>
              <a:t> </a:t>
            </a:r>
            <a:r>
              <a:rPr lang="en-GB" sz="2200" i="1" dirty="0" err="1"/>
              <a:t>aliquis</a:t>
            </a:r>
            <a:r>
              <a:rPr lang="en-GB" sz="2200" i="1" dirty="0"/>
              <a:t> </a:t>
            </a:r>
            <a:r>
              <a:rPr lang="en-GB" sz="2200" i="1" dirty="0" err="1"/>
              <a:t>es</a:t>
            </a:r>
            <a:r>
              <a:rPr lang="en-GB" sz="2200" i="1" dirty="0"/>
              <a:t> </a:t>
            </a:r>
            <a:r>
              <a:rPr lang="en-GB" sz="2200" i="1" dirty="0" err="1"/>
              <a:t>int</a:t>
            </a:r>
            <a:r>
              <a:rPr lang="en-GB" sz="2200" i="1" dirty="0"/>
              <a:t>, tem </a:t>
            </a:r>
            <a:r>
              <a:rPr lang="en-GB" sz="2200" i="1" dirty="0" err="1"/>
              <a:t>nost</a:t>
            </a:r>
            <a:r>
              <a:rPr lang="en-GB" sz="2200" i="1" dirty="0"/>
              <a:t>, </a:t>
            </a:r>
            <a:r>
              <a:rPr lang="en-GB" sz="2200" i="1" dirty="0" err="1"/>
              <a:t>que</a:t>
            </a:r>
            <a:r>
              <a:rPr lang="en-GB" sz="2200" i="1" dirty="0"/>
              <a:t> quo et.</a:t>
            </a:r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 bwMode="auto">
          <a:xfrm>
            <a:off x="685800" y="4144963"/>
            <a:ext cx="3552825" cy="199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500"/>
              </a:lnSpc>
              <a:spcBef>
                <a:spcPts val="550"/>
              </a:spcBef>
              <a:buFont typeface="Arial" charset="0"/>
              <a:buNone/>
              <a:defRPr/>
            </a:pPr>
            <a:r>
              <a:rPr lang="et-EE" sz="2200" b="1" dirty="0" smtClean="0"/>
              <a:t>Loetelud:</a:t>
            </a:r>
            <a:endParaRPr lang="et-EE" sz="1200" b="1" dirty="0" smtClean="0">
              <a:solidFill>
                <a:srgbClr val="7F7F7F"/>
              </a:solidFill>
            </a:endParaRPr>
          </a:p>
          <a:p>
            <a:pPr marL="228600" indent="-2286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+mj-lt"/>
              <a:buAutoNum type="arabicPeriod"/>
              <a:defRPr/>
            </a:pPr>
            <a:r>
              <a:rPr lang="en-GB" sz="2200" dirty="0" err="1" smtClean="0">
                <a:solidFill>
                  <a:srgbClr val="832B7C"/>
                </a:solidFill>
              </a:rPr>
              <a:t>Nobis</a:t>
            </a:r>
            <a:r>
              <a:rPr lang="en-GB" sz="2200" dirty="0" smtClean="0">
                <a:solidFill>
                  <a:srgbClr val="832B7C"/>
                </a:solidFill>
              </a:rPr>
              <a:t> </a:t>
            </a:r>
            <a:r>
              <a:rPr lang="en-GB" sz="2200" dirty="0" err="1" smtClean="0">
                <a:solidFill>
                  <a:srgbClr val="832B7C"/>
                </a:solidFill>
              </a:rPr>
              <a:t>voluptas</a:t>
            </a:r>
            <a:r>
              <a:rPr lang="en-GB" sz="2200" dirty="0" smtClean="0">
                <a:solidFill>
                  <a:srgbClr val="832B7C"/>
                </a:solidFill>
              </a:rPr>
              <a:t> et </a:t>
            </a:r>
            <a:r>
              <a:rPr lang="en-GB" sz="2200" dirty="0" err="1" smtClean="0">
                <a:solidFill>
                  <a:srgbClr val="832B7C"/>
                </a:solidFill>
              </a:rPr>
              <a:t>labo</a:t>
            </a:r>
            <a:endParaRPr lang="en-GB" sz="2200" dirty="0" smtClean="0">
              <a:solidFill>
                <a:srgbClr val="832B7C"/>
              </a:solidFill>
            </a:endParaRPr>
          </a:p>
          <a:p>
            <a:pPr marL="228600" indent="-2286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+mj-lt"/>
              <a:buAutoNum type="arabicPeriod"/>
              <a:defRPr/>
            </a:pPr>
            <a:r>
              <a:rPr lang="en-GB" sz="2200" dirty="0" err="1" smtClean="0">
                <a:solidFill>
                  <a:srgbClr val="832B7C"/>
                </a:solidFill>
              </a:rPr>
              <a:t>Nobis</a:t>
            </a:r>
            <a:r>
              <a:rPr lang="en-GB" sz="2200" dirty="0" smtClean="0">
                <a:solidFill>
                  <a:srgbClr val="832B7C"/>
                </a:solidFill>
              </a:rPr>
              <a:t> </a:t>
            </a:r>
            <a:r>
              <a:rPr lang="en-GB" sz="2200" dirty="0" err="1" smtClean="0">
                <a:solidFill>
                  <a:srgbClr val="832B7C"/>
                </a:solidFill>
              </a:rPr>
              <a:t>voluptas</a:t>
            </a:r>
            <a:r>
              <a:rPr lang="en-GB" sz="2200" dirty="0" smtClean="0">
                <a:solidFill>
                  <a:srgbClr val="832B7C"/>
                </a:solidFill>
              </a:rPr>
              <a:t> et </a:t>
            </a:r>
            <a:r>
              <a:rPr lang="en-GB" sz="2200" dirty="0" err="1" smtClean="0">
                <a:solidFill>
                  <a:srgbClr val="832B7C"/>
                </a:solidFill>
              </a:rPr>
              <a:t>labo</a:t>
            </a:r>
            <a:endParaRPr lang="en-GB" sz="2200" dirty="0" smtClean="0">
              <a:solidFill>
                <a:srgbClr val="832B7C"/>
              </a:solidFill>
            </a:endParaRPr>
          </a:p>
          <a:p>
            <a:pPr marL="228600" indent="-2286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+mj-lt"/>
              <a:buAutoNum type="arabicPeriod"/>
              <a:defRPr/>
            </a:pPr>
            <a:r>
              <a:rPr lang="en-GB" sz="2200" dirty="0" err="1" smtClean="0">
                <a:solidFill>
                  <a:srgbClr val="832B7C"/>
                </a:solidFill>
              </a:rPr>
              <a:t>Nobis</a:t>
            </a:r>
            <a:r>
              <a:rPr lang="en-GB" sz="2200" dirty="0" smtClean="0">
                <a:solidFill>
                  <a:srgbClr val="832B7C"/>
                </a:solidFill>
              </a:rPr>
              <a:t> </a:t>
            </a:r>
            <a:r>
              <a:rPr lang="en-GB" sz="2200" dirty="0" err="1" smtClean="0">
                <a:solidFill>
                  <a:srgbClr val="832B7C"/>
                </a:solidFill>
              </a:rPr>
              <a:t>voluptas</a:t>
            </a:r>
            <a:r>
              <a:rPr lang="en-GB" sz="2200" dirty="0" smtClean="0">
                <a:solidFill>
                  <a:srgbClr val="832B7C"/>
                </a:solidFill>
              </a:rPr>
              <a:t> et </a:t>
            </a:r>
            <a:r>
              <a:rPr lang="en-GB" sz="2200" dirty="0" err="1" smtClean="0">
                <a:solidFill>
                  <a:srgbClr val="832B7C"/>
                </a:solidFill>
              </a:rPr>
              <a:t>labo</a:t>
            </a:r>
            <a:endParaRPr lang="en-GB" sz="2200" dirty="0" smtClean="0">
              <a:solidFill>
                <a:srgbClr val="832B7C"/>
              </a:solidFill>
            </a:endParaRPr>
          </a:p>
          <a:p>
            <a:pPr marL="228600" indent="-2286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+mj-lt"/>
              <a:buAutoNum type="arabicPeriod"/>
              <a:defRPr/>
            </a:pPr>
            <a:r>
              <a:rPr lang="en-GB" sz="2200" dirty="0" err="1" smtClean="0">
                <a:solidFill>
                  <a:srgbClr val="832B7C"/>
                </a:solidFill>
              </a:rPr>
              <a:t>Nobis</a:t>
            </a:r>
            <a:r>
              <a:rPr lang="en-GB" sz="2200" dirty="0" smtClean="0">
                <a:solidFill>
                  <a:srgbClr val="832B7C"/>
                </a:solidFill>
              </a:rPr>
              <a:t> </a:t>
            </a:r>
            <a:r>
              <a:rPr lang="en-GB" sz="2200" dirty="0" err="1" smtClean="0">
                <a:solidFill>
                  <a:srgbClr val="832B7C"/>
                </a:solidFill>
              </a:rPr>
              <a:t>voluptas</a:t>
            </a:r>
            <a:r>
              <a:rPr lang="en-GB" sz="2200" dirty="0" smtClean="0">
                <a:solidFill>
                  <a:srgbClr val="832B7C"/>
                </a:solidFill>
              </a:rPr>
              <a:t> et </a:t>
            </a:r>
            <a:r>
              <a:rPr lang="en-GB" sz="2200" dirty="0" err="1" smtClean="0">
                <a:solidFill>
                  <a:srgbClr val="832B7C"/>
                </a:solidFill>
              </a:rPr>
              <a:t>labo</a:t>
            </a:r>
            <a:endParaRPr lang="en-GB" sz="2200" dirty="0" smtClean="0">
              <a:solidFill>
                <a:srgbClr val="832B7C"/>
              </a:solidFill>
            </a:endParaRPr>
          </a:p>
          <a:p>
            <a:pPr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+mj-lt"/>
              <a:buNone/>
              <a:defRPr/>
            </a:pPr>
            <a:r>
              <a:rPr lang="en-GB" sz="2000" dirty="0" smtClean="0">
                <a:solidFill>
                  <a:srgbClr val="832B7C"/>
                </a:solidFill>
              </a:rPr>
              <a:t>    </a:t>
            </a:r>
            <a:endParaRPr lang="en-US" sz="1200" dirty="0" smtClean="0">
              <a:solidFill>
                <a:srgbClr val="7F7F7F"/>
              </a:solidFill>
            </a:endParaRPr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 bwMode="auto">
          <a:xfrm>
            <a:off x="4538663" y="4144963"/>
            <a:ext cx="3567112" cy="199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500"/>
              </a:lnSpc>
              <a:spcBef>
                <a:spcPts val="550"/>
              </a:spcBef>
              <a:buFont typeface="Arial" charset="0"/>
              <a:buNone/>
              <a:defRPr/>
            </a:pPr>
            <a:r>
              <a:rPr lang="et-EE" sz="2200" b="1" dirty="0" smtClean="0"/>
              <a:t>Bulletid:</a:t>
            </a:r>
            <a:endParaRPr lang="et-EE" sz="1200" b="1" dirty="0" smtClean="0">
              <a:solidFill>
                <a:srgbClr val="7F7F7F"/>
              </a:solidFill>
            </a:endParaRPr>
          </a:p>
          <a:p>
            <a:pPr marL="342900" indent="-3429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Arial"/>
              <a:buChar char="•"/>
              <a:defRPr/>
            </a:pPr>
            <a:r>
              <a:rPr lang="en-GB" sz="2200" dirty="0" err="1" smtClean="0">
                <a:solidFill>
                  <a:srgbClr val="832B7C"/>
                </a:solidFill>
              </a:rPr>
              <a:t>Nobis</a:t>
            </a:r>
            <a:r>
              <a:rPr lang="en-GB" sz="2200" dirty="0" smtClean="0">
                <a:solidFill>
                  <a:srgbClr val="832B7C"/>
                </a:solidFill>
              </a:rPr>
              <a:t> </a:t>
            </a:r>
            <a:r>
              <a:rPr lang="en-GB" sz="2200" dirty="0" err="1" smtClean="0">
                <a:solidFill>
                  <a:srgbClr val="832B7C"/>
                </a:solidFill>
              </a:rPr>
              <a:t>voluptas</a:t>
            </a:r>
            <a:r>
              <a:rPr lang="en-GB" sz="2200" dirty="0" smtClean="0">
                <a:solidFill>
                  <a:srgbClr val="832B7C"/>
                </a:solidFill>
              </a:rPr>
              <a:t> et </a:t>
            </a:r>
            <a:r>
              <a:rPr lang="en-GB" sz="2200" dirty="0" err="1" smtClean="0">
                <a:solidFill>
                  <a:srgbClr val="832B7C"/>
                </a:solidFill>
              </a:rPr>
              <a:t>labo</a:t>
            </a:r>
            <a:endParaRPr lang="en-GB" sz="2200" dirty="0" smtClean="0">
              <a:solidFill>
                <a:srgbClr val="832B7C"/>
              </a:solidFill>
            </a:endParaRPr>
          </a:p>
          <a:p>
            <a:pPr marL="342900" indent="-3429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Arial"/>
              <a:buChar char="•"/>
              <a:defRPr/>
            </a:pPr>
            <a:r>
              <a:rPr lang="en-GB" sz="2200" dirty="0" err="1" smtClean="0">
                <a:solidFill>
                  <a:srgbClr val="832B7C"/>
                </a:solidFill>
              </a:rPr>
              <a:t>Nobis</a:t>
            </a:r>
            <a:r>
              <a:rPr lang="en-GB" sz="2200" dirty="0" smtClean="0">
                <a:solidFill>
                  <a:srgbClr val="832B7C"/>
                </a:solidFill>
              </a:rPr>
              <a:t> </a:t>
            </a:r>
            <a:r>
              <a:rPr lang="en-GB" sz="2200" dirty="0" err="1" smtClean="0">
                <a:solidFill>
                  <a:srgbClr val="832B7C"/>
                </a:solidFill>
              </a:rPr>
              <a:t>voluptas</a:t>
            </a:r>
            <a:r>
              <a:rPr lang="en-GB" sz="2200" dirty="0" smtClean="0">
                <a:solidFill>
                  <a:srgbClr val="832B7C"/>
                </a:solidFill>
              </a:rPr>
              <a:t> et </a:t>
            </a:r>
            <a:r>
              <a:rPr lang="en-GB" sz="2200" dirty="0" err="1" smtClean="0">
                <a:solidFill>
                  <a:srgbClr val="832B7C"/>
                </a:solidFill>
              </a:rPr>
              <a:t>labo</a:t>
            </a:r>
            <a:endParaRPr lang="en-GB" sz="2200" dirty="0" smtClean="0">
              <a:solidFill>
                <a:srgbClr val="832B7C"/>
              </a:solidFill>
            </a:endParaRPr>
          </a:p>
          <a:p>
            <a:pPr marL="342900" indent="-3429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Wingdings" charset="2"/>
              <a:buChar char="ü"/>
              <a:defRPr/>
            </a:pPr>
            <a:r>
              <a:rPr lang="en-GB" sz="2200" dirty="0" err="1" smtClean="0">
                <a:solidFill>
                  <a:srgbClr val="832B7C"/>
                </a:solidFill>
              </a:rPr>
              <a:t>Nobis</a:t>
            </a:r>
            <a:r>
              <a:rPr lang="en-GB" sz="2200" dirty="0" smtClean="0">
                <a:solidFill>
                  <a:srgbClr val="832B7C"/>
                </a:solidFill>
              </a:rPr>
              <a:t> </a:t>
            </a:r>
            <a:r>
              <a:rPr lang="en-GB" sz="2200" dirty="0" err="1" smtClean="0">
                <a:solidFill>
                  <a:srgbClr val="832B7C"/>
                </a:solidFill>
              </a:rPr>
              <a:t>voluptas</a:t>
            </a:r>
            <a:r>
              <a:rPr lang="en-GB" sz="2200" dirty="0" smtClean="0">
                <a:solidFill>
                  <a:srgbClr val="832B7C"/>
                </a:solidFill>
              </a:rPr>
              <a:t> et </a:t>
            </a:r>
            <a:r>
              <a:rPr lang="en-GB" sz="2200" dirty="0" err="1" smtClean="0">
                <a:solidFill>
                  <a:srgbClr val="832B7C"/>
                </a:solidFill>
              </a:rPr>
              <a:t>labo</a:t>
            </a:r>
            <a:endParaRPr lang="en-GB" sz="2200" dirty="0" smtClean="0">
              <a:solidFill>
                <a:srgbClr val="832B7C"/>
              </a:solidFill>
            </a:endParaRPr>
          </a:p>
          <a:p>
            <a:pPr marL="342900" indent="-3429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Wingdings" charset="2"/>
              <a:buChar char="ü"/>
              <a:defRPr/>
            </a:pPr>
            <a:r>
              <a:rPr lang="en-GB" sz="2200" dirty="0" err="1" smtClean="0">
                <a:solidFill>
                  <a:srgbClr val="832B7C"/>
                </a:solidFill>
              </a:rPr>
              <a:t>Nobis</a:t>
            </a:r>
            <a:r>
              <a:rPr lang="en-GB" sz="2200" dirty="0" smtClean="0">
                <a:solidFill>
                  <a:srgbClr val="832B7C"/>
                </a:solidFill>
              </a:rPr>
              <a:t> </a:t>
            </a:r>
            <a:r>
              <a:rPr lang="en-GB" sz="2200" dirty="0" err="1" smtClean="0">
                <a:solidFill>
                  <a:srgbClr val="832B7C"/>
                </a:solidFill>
              </a:rPr>
              <a:t>voluptas</a:t>
            </a:r>
            <a:r>
              <a:rPr lang="en-GB" sz="2200" dirty="0" smtClean="0">
                <a:solidFill>
                  <a:srgbClr val="832B7C"/>
                </a:solidFill>
              </a:rPr>
              <a:t> et </a:t>
            </a:r>
            <a:r>
              <a:rPr lang="en-GB" sz="2200" dirty="0" err="1" smtClean="0">
                <a:solidFill>
                  <a:srgbClr val="832B7C"/>
                </a:solidFill>
              </a:rPr>
              <a:t>labo</a:t>
            </a:r>
            <a:endParaRPr lang="en-GB" sz="2200" dirty="0" smtClean="0">
              <a:solidFill>
                <a:srgbClr val="832B7C"/>
              </a:solidFill>
            </a:endParaRPr>
          </a:p>
          <a:p>
            <a:pPr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+mj-lt"/>
              <a:buNone/>
              <a:defRPr/>
            </a:pPr>
            <a:r>
              <a:rPr lang="en-GB" sz="2000" dirty="0" smtClean="0">
                <a:solidFill>
                  <a:srgbClr val="832B7C"/>
                </a:solidFill>
              </a:rPr>
              <a:t>      </a:t>
            </a:r>
            <a:endParaRPr lang="en-US" sz="1200" dirty="0" smtClean="0">
              <a:solidFill>
                <a:srgbClr val="7F7F7F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 bwMode="auto">
          <a:xfrm>
            <a:off x="685800" y="6272213"/>
            <a:ext cx="77724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i="1"/>
              <a:t>Pildiallkiri</a:t>
            </a:r>
            <a:endParaRPr lang="en-US" sz="1200" i="1">
              <a:solidFill>
                <a:srgbClr val="7F7F7F"/>
              </a:solidFill>
            </a:endParaRPr>
          </a:p>
        </p:txBody>
      </p:sp>
      <p:pic>
        <p:nvPicPr>
          <p:cNvPr id="13" name="Picture 8" descr="pp_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7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pp_logo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ubtitle 2"/>
          <p:cNvSpPr txBox="1">
            <a:spLocks/>
          </p:cNvSpPr>
          <p:nvPr userDrawn="1"/>
        </p:nvSpPr>
        <p:spPr bwMode="auto">
          <a:xfrm>
            <a:off x="685800" y="855663"/>
            <a:ext cx="77724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200" b="1"/>
              <a:t>Graafikud</a:t>
            </a:r>
          </a:p>
        </p:txBody>
      </p:sp>
      <p:graphicFrame>
        <p:nvGraphicFramePr>
          <p:cNvPr id="10" name="Chart 7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222064044"/>
              </p:ext>
            </p:extLst>
          </p:nvPr>
        </p:nvGraphicFramePr>
        <p:xfrm>
          <a:off x="-50800" y="1600200"/>
          <a:ext cx="4672013" cy="389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" name="Chart" r:id="rId6" imgW="4669150" imgH="3895022" progId="Excel.Sheet.8">
                  <p:embed/>
                </p:oleObj>
              </mc:Choice>
              <mc:Fallback>
                <p:oleObj name="Chart" r:id="rId6" imgW="4669150" imgH="3895022" progId="Excel.Sheet.8">
                  <p:embed/>
                  <p:pic>
                    <p:nvPicPr>
                      <p:cNvPr id="0" name="Picture 22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0800" y="1600200"/>
                        <a:ext cx="4672013" cy="3895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Chart 8"/>
          <p:cNvGraphicFramePr>
            <a:graphicFrameLocks/>
          </p:cNvGraphicFramePr>
          <p:nvPr userDrawn="1"/>
        </p:nvGraphicFramePr>
        <p:xfrm>
          <a:off x="4519613" y="1600200"/>
          <a:ext cx="4675187" cy="389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" name="Chart" r:id="rId9" imgW="4675246" imgH="3895022" progId="Excel.Sheet.8">
                  <p:embed/>
                </p:oleObj>
              </mc:Choice>
              <mc:Fallback>
                <p:oleObj name="Chart" r:id="rId9" imgW="4675246" imgH="3895022" progId="Excel.Sheet.8">
                  <p:embed/>
                  <p:pic>
                    <p:nvPicPr>
                      <p:cNvPr id="0" name="Picture 23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9613" y="1600200"/>
                        <a:ext cx="4675187" cy="3895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496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t-E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F762FC-570A-4B9F-9722-A6D1F619FFB0}" type="datetimeFigureOut">
              <a:rPr lang="et-EE" smtClean="0"/>
              <a:pPr/>
              <a:t>30.03.2017</a:t>
            </a:fld>
            <a:endParaRPr lang="et-E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t-E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531863-DCCB-4A34-BBA0-3FA69134E9D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7265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9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5000" b="1" kern="1200">
          <a:solidFill>
            <a:srgbClr val="66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tag.ee/wp-content/uploads/2017/03/Soovitused-bibliomeetriliste-andmete-esitamiseks_2017.pdf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ag.ee/rahastamine/uurimistoetused/personaalne-uurimistoetus/uus-put-taotlusvoor-2017/" TargetMode="External"/><Relationship Id="rId2" Type="http://schemas.openxmlformats.org/officeDocument/2006/relationships/hyperlink" Target="http://www.etag.ee/wp-content/uploads/2016/10/Uurimistoetuste_ja_tegevustoetuse_uus_s%C3%BCsteem_ETAg_2016.pdf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kadri.m&#228;ger@etag.ee" TargetMode="External"/><Relationship Id="rId5" Type="http://schemas.openxmlformats.org/officeDocument/2006/relationships/hyperlink" Target="mailto:siret.rutiku@etag.ee" TargetMode="External"/><Relationship Id="rId4" Type="http://schemas.openxmlformats.org/officeDocument/2006/relationships/hyperlink" Target="http://www.etag.ee/rahastamine/uurimistoetused/personaalne-uurimistoetus/put-taotlusvoor-2016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rainer.randmeri@etag.ee" TargetMode="External"/><Relationship Id="rId2" Type="http://schemas.openxmlformats.org/officeDocument/2006/relationships/hyperlink" Target="mailto:silja.moik@etag.ee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madis.saluveer@etag.ee" TargetMode="External"/><Relationship Id="rId4" Type="http://schemas.openxmlformats.org/officeDocument/2006/relationships/hyperlink" Target="mailto:iige.maalmann@etag.e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869160"/>
            <a:ext cx="7772400" cy="899815"/>
          </a:xfrm>
        </p:spPr>
        <p:txBody>
          <a:bodyPr/>
          <a:lstStyle/>
          <a:p>
            <a:pPr algn="r"/>
            <a:r>
              <a:rPr lang="et-EE" sz="3200" dirty="0" smtClean="0"/>
              <a:t>Eesti Teadusagentuur</a:t>
            </a:r>
            <a:br>
              <a:rPr lang="et-EE" sz="3200" dirty="0" smtClean="0"/>
            </a:br>
            <a:r>
              <a:rPr lang="et-EE" sz="3200" dirty="0" smtClean="0"/>
              <a:t>28.03.2017 </a:t>
            </a:r>
            <a:r>
              <a:rPr lang="et-EE" sz="3200" dirty="0" err="1" smtClean="0"/>
              <a:t>TaRTUs</a:t>
            </a:r>
            <a:r>
              <a:rPr lang="et-EE" sz="3200" dirty="0" smtClean="0"/>
              <a:t/>
            </a:r>
            <a:br>
              <a:rPr lang="et-EE" sz="3200" dirty="0" smtClean="0"/>
            </a:br>
            <a:r>
              <a:rPr lang="et-EE" sz="3200" dirty="0" smtClean="0"/>
              <a:t>29.03.2017 </a:t>
            </a:r>
            <a:r>
              <a:rPr lang="et-EE" sz="3200" dirty="0" err="1" smtClean="0"/>
              <a:t>taLLINNAs</a:t>
            </a:r>
            <a:r>
              <a:rPr lang="et-EE" sz="3200" dirty="0" smtClean="0"/>
              <a:t> </a:t>
            </a:r>
            <a:endParaRPr lang="et-EE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5"/>
            <a:ext cx="7772400" cy="2880320"/>
          </a:xfrm>
        </p:spPr>
        <p:txBody>
          <a:bodyPr>
            <a:normAutofit/>
          </a:bodyPr>
          <a:lstStyle/>
          <a:p>
            <a:r>
              <a:rPr lang="et-EE" sz="6000" b="1" dirty="0" smtClean="0">
                <a:solidFill>
                  <a:schemeClr val="accent4">
                    <a:lumMod val="75000"/>
                  </a:schemeClr>
                </a:solidFill>
              </a:rPr>
              <a:t>Personaalse uurimistoetuse taotlemine 2017. aastal</a:t>
            </a:r>
          </a:p>
        </p:txBody>
      </p:sp>
    </p:spTree>
    <p:extLst>
      <p:ext uri="{BB962C8B-B14F-4D97-AF65-F5344CB8AC3E}">
        <p14:creationId xmlns:p14="http://schemas.microsoft.com/office/powerpoint/2010/main" val="218761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88"/>
    </mc:Choice>
    <mc:Fallback xmlns="">
      <p:transition spd="slow" advTm="7288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129659"/>
            <a:ext cx="7571184" cy="491029"/>
          </a:xfrm>
        </p:spPr>
        <p:txBody>
          <a:bodyPr/>
          <a:lstStyle/>
          <a:p>
            <a:r>
              <a:rPr lang="et-EE" sz="3200" dirty="0" smtClean="0"/>
              <a:t>Grandid 2: Stardigrant (PUT SG) (1/2)</a:t>
            </a:r>
            <a:endParaRPr lang="et-EE" sz="32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251520" y="692696"/>
            <a:ext cx="8557531" cy="5688632"/>
          </a:xfrm>
        </p:spPr>
        <p:txBody>
          <a:bodyPr>
            <a:normAutofit lnSpcReduction="10000"/>
          </a:bodyPr>
          <a:lstStyle/>
          <a:p>
            <a:r>
              <a:rPr lang="et-EE" dirty="0" smtClean="0"/>
              <a:t>Kuni 4 aastat;</a:t>
            </a:r>
          </a:p>
          <a:p>
            <a:r>
              <a:rPr lang="et-EE" dirty="0" smtClean="0"/>
              <a:t>Antakse ainult üks kord;</a:t>
            </a:r>
          </a:p>
          <a:p>
            <a:r>
              <a:rPr lang="et-EE" dirty="0"/>
              <a:t>S</a:t>
            </a:r>
            <a:r>
              <a:rPr lang="en-US" dirty="0" err="1"/>
              <a:t>amaaegselt</a:t>
            </a:r>
            <a:r>
              <a:rPr lang="en-US" dirty="0"/>
              <a:t> </a:t>
            </a:r>
            <a:r>
              <a:rPr lang="et-EE" dirty="0"/>
              <a:t>ei saa </a:t>
            </a:r>
            <a:r>
              <a:rPr lang="en-US" dirty="0" err="1"/>
              <a:t>taotleda</a:t>
            </a:r>
            <a:r>
              <a:rPr lang="en-US" dirty="0"/>
              <a:t> </a:t>
            </a:r>
            <a:r>
              <a:rPr lang="en-US" dirty="0" err="1"/>
              <a:t>rohkem</a:t>
            </a:r>
            <a:r>
              <a:rPr lang="en-US" dirty="0"/>
              <a:t> </a:t>
            </a:r>
            <a:r>
              <a:rPr lang="en-US" dirty="0" err="1"/>
              <a:t>kui</a:t>
            </a:r>
            <a:r>
              <a:rPr lang="en-US" dirty="0"/>
              <a:t> </a:t>
            </a:r>
            <a:r>
              <a:rPr lang="en-US" dirty="0" err="1"/>
              <a:t>ühte</a:t>
            </a:r>
            <a:r>
              <a:rPr lang="en-US" dirty="0"/>
              <a:t> </a:t>
            </a:r>
            <a:r>
              <a:rPr lang="et-EE" dirty="0"/>
              <a:t>PUT </a:t>
            </a:r>
            <a:r>
              <a:rPr lang="en-US" dirty="0" err="1"/>
              <a:t>granti</a:t>
            </a:r>
            <a:r>
              <a:rPr lang="en-US" dirty="0"/>
              <a:t>, </a:t>
            </a:r>
            <a:r>
              <a:rPr lang="en-US" dirty="0" err="1"/>
              <a:t>kuid</a:t>
            </a:r>
            <a:r>
              <a:rPr lang="en-US" dirty="0"/>
              <a:t> </a:t>
            </a:r>
            <a:r>
              <a:rPr lang="en-US" dirty="0" err="1"/>
              <a:t>võib</a:t>
            </a:r>
            <a:r>
              <a:rPr lang="en-US" dirty="0"/>
              <a:t> olla </a:t>
            </a:r>
            <a:r>
              <a:rPr lang="en-US" dirty="0" err="1"/>
              <a:t>märgitud</a:t>
            </a:r>
            <a:r>
              <a:rPr lang="en-US" dirty="0"/>
              <a:t> </a:t>
            </a:r>
            <a:r>
              <a:rPr lang="en-US" dirty="0" err="1"/>
              <a:t>põhitäitjana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ühes</a:t>
            </a:r>
            <a:r>
              <a:rPr lang="en-US" dirty="0"/>
              <a:t> </a:t>
            </a:r>
            <a:r>
              <a:rPr lang="en-US" dirty="0" err="1"/>
              <a:t>stardi</a:t>
            </a:r>
            <a:r>
              <a:rPr lang="en-US" dirty="0"/>
              <a:t>- </a:t>
            </a:r>
            <a:r>
              <a:rPr lang="en-US" dirty="0" err="1"/>
              <a:t>või</a:t>
            </a:r>
            <a:r>
              <a:rPr lang="en-US" dirty="0"/>
              <a:t> </a:t>
            </a:r>
            <a:r>
              <a:rPr lang="en-US" dirty="0" err="1"/>
              <a:t>rühmagrandi</a:t>
            </a:r>
            <a:r>
              <a:rPr lang="en-US" dirty="0"/>
              <a:t> </a:t>
            </a:r>
            <a:r>
              <a:rPr lang="en-US" dirty="0" err="1" smtClean="0"/>
              <a:t>taotluses</a:t>
            </a:r>
            <a:r>
              <a:rPr lang="et-EE" dirty="0" smtClean="0"/>
              <a:t>;</a:t>
            </a:r>
            <a:endParaRPr lang="et-EE" dirty="0"/>
          </a:p>
          <a:p>
            <a:r>
              <a:rPr lang="et-EE" dirty="0" smtClean="0"/>
              <a:t>Taotlejal PhD saamisest </a:t>
            </a:r>
            <a:r>
              <a:rPr lang="et-EE" dirty="0"/>
              <a:t>möödas </a:t>
            </a:r>
            <a:r>
              <a:rPr lang="et-EE" dirty="0" smtClean="0"/>
              <a:t>2-7 aastat;</a:t>
            </a:r>
          </a:p>
          <a:p>
            <a:r>
              <a:rPr lang="et-EE" dirty="0" smtClean="0"/>
              <a:t>Taotleda </a:t>
            </a:r>
            <a:r>
              <a:rPr lang="et-EE" dirty="0"/>
              <a:t>ei saa isik, </a:t>
            </a:r>
            <a:endParaRPr lang="et-EE" dirty="0" smtClean="0"/>
          </a:p>
          <a:p>
            <a:pPr lvl="1"/>
            <a:r>
              <a:rPr lang="en-US" dirty="0" err="1" smtClean="0"/>
              <a:t>kelle</a:t>
            </a:r>
            <a:r>
              <a:rPr lang="en-US" dirty="0" smtClean="0"/>
              <a:t> </a:t>
            </a:r>
            <a:r>
              <a:rPr lang="en-US" dirty="0" err="1"/>
              <a:t>kahe</a:t>
            </a:r>
            <a:r>
              <a:rPr lang="en-US" dirty="0"/>
              <a:t> </a:t>
            </a:r>
            <a:r>
              <a:rPr lang="en-US" dirty="0" err="1"/>
              <a:t>eelmise</a:t>
            </a:r>
            <a:r>
              <a:rPr lang="en-US" dirty="0"/>
              <a:t> </a:t>
            </a:r>
            <a:r>
              <a:rPr lang="en-US" dirty="0" err="1"/>
              <a:t>järjestikuse</a:t>
            </a:r>
            <a:r>
              <a:rPr lang="en-US" dirty="0"/>
              <a:t> </a:t>
            </a:r>
            <a:r>
              <a:rPr lang="en-US" dirty="0" err="1"/>
              <a:t>taotlusvooru</a:t>
            </a:r>
            <a:r>
              <a:rPr lang="en-US" dirty="0"/>
              <a:t> </a:t>
            </a:r>
            <a:r>
              <a:rPr lang="en-US" dirty="0" err="1"/>
              <a:t>taotlused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</a:t>
            </a:r>
            <a:r>
              <a:rPr lang="en-US" dirty="0" err="1"/>
              <a:t>ületanud</a:t>
            </a:r>
            <a:r>
              <a:rPr lang="en-US" dirty="0"/>
              <a:t> </a:t>
            </a:r>
            <a:r>
              <a:rPr lang="en-US" dirty="0" err="1" smtClean="0"/>
              <a:t>lävendeid</a:t>
            </a:r>
            <a:r>
              <a:rPr lang="en-US" dirty="0" smtClean="0"/>
              <a:t>;</a:t>
            </a:r>
            <a:endParaRPr lang="et-EE" sz="800" dirty="0" smtClean="0"/>
          </a:p>
          <a:p>
            <a:pPr lvl="1"/>
            <a:r>
              <a:rPr lang="en-US" dirty="0" err="1" smtClean="0"/>
              <a:t>kes</a:t>
            </a:r>
            <a:r>
              <a:rPr lang="en-US" dirty="0" smtClean="0"/>
              <a:t> </a:t>
            </a:r>
            <a:r>
              <a:rPr lang="en-US" dirty="0" err="1"/>
              <a:t>ei</a:t>
            </a:r>
            <a:r>
              <a:rPr lang="en-US" dirty="0"/>
              <a:t> ole </a:t>
            </a:r>
            <a:r>
              <a:rPr lang="en-US" dirty="0" err="1"/>
              <a:t>tähtajaks</a:t>
            </a:r>
            <a:r>
              <a:rPr lang="en-US" dirty="0"/>
              <a:t> </a:t>
            </a:r>
            <a:r>
              <a:rPr lang="en-US" dirty="0" err="1"/>
              <a:t>esitanud</a:t>
            </a:r>
            <a:r>
              <a:rPr lang="en-US" dirty="0"/>
              <a:t> </a:t>
            </a:r>
            <a:r>
              <a:rPr lang="et-EE" dirty="0"/>
              <a:t>ETAgi</a:t>
            </a:r>
            <a:r>
              <a:rPr lang="en-US" dirty="0"/>
              <a:t> </a:t>
            </a:r>
            <a:r>
              <a:rPr lang="en-US" dirty="0" err="1"/>
              <a:t>rahastatud</a:t>
            </a:r>
            <a:r>
              <a:rPr lang="en-US" dirty="0"/>
              <a:t> </a:t>
            </a:r>
            <a:r>
              <a:rPr lang="en-US" dirty="0" err="1"/>
              <a:t>varasema</a:t>
            </a:r>
            <a:r>
              <a:rPr lang="en-US" dirty="0"/>
              <a:t>(</a:t>
            </a:r>
            <a:r>
              <a:rPr lang="en-US" dirty="0" err="1"/>
              <a:t>te</a:t>
            </a:r>
            <a:r>
              <a:rPr lang="en-US" dirty="0"/>
              <a:t>) </a:t>
            </a:r>
            <a:r>
              <a:rPr lang="en-US" dirty="0" err="1"/>
              <a:t>projekti</a:t>
            </a:r>
            <a:r>
              <a:rPr lang="en-US" dirty="0"/>
              <a:t>(de) </a:t>
            </a:r>
            <a:r>
              <a:rPr lang="en-US" dirty="0" err="1"/>
              <a:t>aruannet</a:t>
            </a:r>
            <a:r>
              <a:rPr lang="en-US" dirty="0"/>
              <a:t> (</a:t>
            </a:r>
            <a:r>
              <a:rPr lang="en-US" dirty="0" err="1"/>
              <a:t>aruandeid</a:t>
            </a:r>
            <a:r>
              <a:rPr lang="en-US" dirty="0" smtClean="0"/>
              <a:t>).</a:t>
            </a:r>
            <a:endParaRPr lang="et-EE" dirty="0" smtClean="0"/>
          </a:p>
          <a:p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2041500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9"/>
    </mc:Choice>
    <mc:Fallback xmlns="">
      <p:transition spd="slow" advTm="6889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129659"/>
            <a:ext cx="7571184" cy="491029"/>
          </a:xfrm>
        </p:spPr>
        <p:txBody>
          <a:bodyPr/>
          <a:lstStyle/>
          <a:p>
            <a:r>
              <a:rPr lang="et-EE" sz="3200" dirty="0" smtClean="0"/>
              <a:t>Grandid 2: Stardigrant (PUT SG) (2/2)</a:t>
            </a:r>
            <a:endParaRPr lang="et-EE" sz="32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251520" y="692696"/>
            <a:ext cx="8557531" cy="5688632"/>
          </a:xfrm>
        </p:spPr>
        <p:txBody>
          <a:bodyPr>
            <a:normAutofit lnSpcReduction="10000"/>
          </a:bodyPr>
          <a:lstStyle/>
          <a:p>
            <a:r>
              <a:rPr lang="et-EE" sz="2600" b="1" dirty="0" smtClean="0"/>
              <a:t>Projekti juh</a:t>
            </a:r>
            <a:r>
              <a:rPr lang="et-EE" sz="2600" dirty="0" smtClean="0"/>
              <a:t>t töötab </a:t>
            </a:r>
            <a:r>
              <a:rPr lang="et-EE" sz="2600" dirty="0"/>
              <a:t>uurimisprojekti täitmise ajal </a:t>
            </a:r>
            <a:r>
              <a:rPr lang="et-EE" sz="2600" b="1" dirty="0"/>
              <a:t>täistööajaga </a:t>
            </a:r>
            <a:r>
              <a:rPr lang="et-EE" sz="2600" b="1" dirty="0" err="1"/>
              <a:t>vastuvõtvas</a:t>
            </a:r>
            <a:r>
              <a:rPr lang="et-EE" sz="2600" b="1" dirty="0"/>
              <a:t> asutuses ja töö asukohaga </a:t>
            </a:r>
            <a:r>
              <a:rPr lang="et-EE" sz="2600" b="1" dirty="0" smtClean="0"/>
              <a:t>Eestis</a:t>
            </a:r>
            <a:r>
              <a:rPr lang="et-EE" sz="2600" dirty="0" smtClean="0"/>
              <a:t>;</a:t>
            </a:r>
            <a:endParaRPr lang="et-EE" sz="2600" dirty="0"/>
          </a:p>
          <a:p>
            <a:pPr marL="342900" lvl="2" indent="-342900"/>
            <a:r>
              <a:rPr lang="et-EE" sz="2600" b="1" dirty="0" smtClean="0"/>
              <a:t>Projekti põhitäitja </a:t>
            </a:r>
            <a:r>
              <a:rPr lang="et-EE" sz="2600" dirty="0" smtClean="0"/>
              <a:t>töötab projekti </a:t>
            </a:r>
            <a:r>
              <a:rPr lang="et-EE" sz="2600" dirty="0"/>
              <a:t>täitmise ajal </a:t>
            </a:r>
            <a:r>
              <a:rPr lang="et-EE" sz="2600" dirty="0" err="1"/>
              <a:t>vastuvõtvas</a:t>
            </a:r>
            <a:r>
              <a:rPr lang="et-EE" sz="2600" dirty="0"/>
              <a:t> asutuses, </a:t>
            </a:r>
            <a:r>
              <a:rPr lang="et-EE" sz="2600" dirty="0" smtClean="0"/>
              <a:t>tal on </a:t>
            </a:r>
            <a:r>
              <a:rPr lang="et-EE" sz="2600" dirty="0"/>
              <a:t>projektis ettenähtud </a:t>
            </a:r>
            <a:r>
              <a:rPr lang="et-EE" sz="2600" dirty="0" smtClean="0"/>
              <a:t>ülesannete </a:t>
            </a:r>
            <a:r>
              <a:rPr lang="et-EE" sz="2600" dirty="0"/>
              <a:t>täitmiseks vajalik kvalifikatsioon ja </a:t>
            </a:r>
            <a:r>
              <a:rPr lang="et-EE" sz="2600" dirty="0" smtClean="0"/>
              <a:t>tema töötasu </a:t>
            </a:r>
            <a:r>
              <a:rPr lang="et-EE" sz="2600" dirty="0"/>
              <a:t>kaetakse täielikult või osaliselt </a:t>
            </a:r>
            <a:r>
              <a:rPr lang="et-EE" sz="2600" dirty="0" smtClean="0"/>
              <a:t>sellest grandist;</a:t>
            </a:r>
          </a:p>
          <a:p>
            <a:pPr marL="342900" lvl="2" indent="-342900"/>
            <a:r>
              <a:rPr lang="et-EE" sz="2600" dirty="0"/>
              <a:t>Põhitäitja ei saa grandi perioodil olla:</a:t>
            </a:r>
          </a:p>
          <a:p>
            <a:pPr marL="800100" lvl="3" indent="-342900"/>
            <a:r>
              <a:rPr lang="et-EE" sz="2600" dirty="0"/>
              <a:t>teise PUT </a:t>
            </a:r>
            <a:r>
              <a:rPr lang="et-EE" sz="2600" dirty="0" err="1"/>
              <a:t>järeldoktori</a:t>
            </a:r>
            <a:r>
              <a:rPr lang="et-EE" sz="2600" dirty="0"/>
              <a:t>, stardi-, otsingu- või rühmaprojekti juhiks või põhitäitjaks;</a:t>
            </a:r>
          </a:p>
          <a:p>
            <a:pPr marL="800100" lvl="3" indent="-342900"/>
            <a:r>
              <a:rPr lang="et-EE" sz="2600" dirty="0"/>
              <a:t>IUT teema juhiks või põhitäitjaks.</a:t>
            </a:r>
          </a:p>
          <a:p>
            <a:pPr marL="342900" lvl="2" indent="-342900"/>
            <a:r>
              <a:rPr lang="et-EE" sz="2600" b="1" dirty="0" smtClean="0"/>
              <a:t>Projekti täitja, sh magistri- ja doktoriõppe üliõpilase </a:t>
            </a:r>
            <a:r>
              <a:rPr lang="et-EE" sz="2600" dirty="0" smtClean="0"/>
              <a:t>töötasu </a:t>
            </a:r>
            <a:r>
              <a:rPr lang="et-EE" sz="2600" dirty="0"/>
              <a:t>või (</a:t>
            </a:r>
            <a:r>
              <a:rPr lang="et-EE" sz="2600" dirty="0" smtClean="0"/>
              <a:t>üliõpilase puhul) </a:t>
            </a:r>
            <a:r>
              <a:rPr lang="et-EE" sz="2600" dirty="0"/>
              <a:t>stipendium kaetakse täielikult või osaliselt antud projekti vahenditest ning </a:t>
            </a:r>
            <a:r>
              <a:rPr lang="et-EE" sz="2600" dirty="0" smtClean="0"/>
              <a:t>tema </a:t>
            </a:r>
            <a:r>
              <a:rPr lang="et-EE" sz="2600" dirty="0"/>
              <a:t>töö on taotluses esitatud projektiga sisuliselt </a:t>
            </a:r>
            <a:r>
              <a:rPr lang="et-EE" sz="2600" dirty="0" smtClean="0"/>
              <a:t>seotud.</a:t>
            </a:r>
            <a:endParaRPr lang="et-EE" sz="2600" dirty="0"/>
          </a:p>
          <a:p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312198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9"/>
    </mc:Choice>
    <mc:Fallback xmlns="">
      <p:transition spd="slow" advTm="6889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/>
          <a:lstStyle/>
          <a:p>
            <a:r>
              <a:rPr lang="et-EE" sz="3200" dirty="0" smtClean="0"/>
              <a:t>Stardigrandi maht</a:t>
            </a:r>
            <a:endParaRPr lang="et-EE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42972"/>
              </p:ext>
            </p:extLst>
          </p:nvPr>
        </p:nvGraphicFramePr>
        <p:xfrm>
          <a:off x="611559" y="1052736"/>
          <a:ext cx="8208912" cy="48851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0646"/>
                <a:gridCol w="1698747"/>
                <a:gridCol w="1107879"/>
                <a:gridCol w="1561640"/>
              </a:tblGrid>
              <a:tr h="17281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 </a:t>
                      </a:r>
                      <a:r>
                        <a:rPr lang="et-EE" sz="2400" dirty="0" smtClean="0">
                          <a:effectLst/>
                        </a:rPr>
                        <a:t>Stardigrant (SG)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Otsesed kulud (aastas)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err="1">
                          <a:effectLst/>
                        </a:rPr>
                        <a:t>Üldkulu</a:t>
                      </a:r>
                      <a:endParaRPr lang="et-EE" sz="2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(aastas)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Fikseeritud grandimaht kokku (aastas) 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8995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Mitteeksperimentaalne </a:t>
                      </a:r>
                      <a:r>
                        <a:rPr lang="et-EE" sz="2400" dirty="0" smtClean="0">
                          <a:effectLst/>
                        </a:rPr>
                        <a:t>väike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37 500</a:t>
                      </a:r>
                      <a:endParaRPr lang="et-EE" sz="2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9 375</a:t>
                      </a:r>
                      <a:endParaRPr lang="et-EE" sz="2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46 875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930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Mitteeksperimentaalne </a:t>
                      </a:r>
                      <a:r>
                        <a:rPr lang="et-EE" sz="2400" dirty="0" smtClean="0">
                          <a:effectLst/>
                        </a:rPr>
                        <a:t>suur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60 000</a:t>
                      </a:r>
                      <a:endParaRPr lang="et-EE" sz="2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15 000</a:t>
                      </a:r>
                      <a:endParaRPr lang="et-EE" sz="2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75 000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6412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Eksperimentaalne </a:t>
                      </a:r>
                      <a:r>
                        <a:rPr lang="et-EE" sz="2400" dirty="0" smtClean="0">
                          <a:effectLst/>
                        </a:rPr>
                        <a:t>väike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40 500</a:t>
                      </a:r>
                      <a:endParaRPr lang="et-EE" sz="2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10 125</a:t>
                      </a:r>
                      <a:endParaRPr lang="et-EE" sz="2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50 625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6852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Eksperimentaalne </a:t>
                      </a:r>
                      <a:r>
                        <a:rPr lang="et-EE" sz="2400" dirty="0" smtClean="0">
                          <a:effectLst/>
                        </a:rPr>
                        <a:t>suur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65 000</a:t>
                      </a:r>
                      <a:endParaRPr lang="et-EE" sz="2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16 250</a:t>
                      </a:r>
                      <a:endParaRPr lang="et-EE" sz="2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81 250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82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9"/>
    </mc:Choice>
    <mc:Fallback xmlns="">
      <p:transition spd="slow" advTm="6889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0"/>
            <a:ext cx="6995120" cy="620688"/>
          </a:xfrm>
        </p:spPr>
        <p:txBody>
          <a:bodyPr/>
          <a:lstStyle/>
          <a:p>
            <a:r>
              <a:rPr lang="et-EE" sz="3200" dirty="0" smtClean="0"/>
              <a:t>Grandid 3: Rühmagrant (PUT RG) (1/2)</a:t>
            </a:r>
            <a:endParaRPr lang="et-EE" sz="32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23528" y="836712"/>
            <a:ext cx="8363272" cy="5760640"/>
          </a:xfrm>
        </p:spPr>
        <p:txBody>
          <a:bodyPr>
            <a:normAutofit fontScale="92500" lnSpcReduction="10000"/>
          </a:bodyPr>
          <a:lstStyle/>
          <a:p>
            <a:r>
              <a:rPr lang="et-EE" dirty="0" smtClean="0"/>
              <a:t>Kuni 5 aastat. Võib saada mitu korda;</a:t>
            </a:r>
          </a:p>
          <a:p>
            <a:r>
              <a:rPr lang="et-EE" dirty="0" smtClean="0"/>
              <a:t>Projekti juhti saab vahetada;</a:t>
            </a:r>
          </a:p>
          <a:p>
            <a:r>
              <a:rPr lang="et-EE" dirty="0"/>
              <a:t>S</a:t>
            </a:r>
            <a:r>
              <a:rPr lang="en-US" dirty="0" err="1"/>
              <a:t>amaaegselt</a:t>
            </a:r>
            <a:r>
              <a:rPr lang="en-US" dirty="0"/>
              <a:t> </a:t>
            </a:r>
            <a:r>
              <a:rPr lang="et-EE" dirty="0"/>
              <a:t>ei saa </a:t>
            </a:r>
            <a:r>
              <a:rPr lang="en-US" dirty="0" err="1"/>
              <a:t>taotleda</a:t>
            </a:r>
            <a:r>
              <a:rPr lang="en-US" dirty="0"/>
              <a:t> </a:t>
            </a:r>
            <a:r>
              <a:rPr lang="en-US" dirty="0" err="1"/>
              <a:t>rohkem</a:t>
            </a:r>
            <a:r>
              <a:rPr lang="en-US" dirty="0"/>
              <a:t> </a:t>
            </a:r>
            <a:r>
              <a:rPr lang="en-US" dirty="0" err="1"/>
              <a:t>kui</a:t>
            </a:r>
            <a:r>
              <a:rPr lang="en-US" dirty="0"/>
              <a:t> </a:t>
            </a:r>
            <a:r>
              <a:rPr lang="en-US" dirty="0" err="1"/>
              <a:t>ühte</a:t>
            </a:r>
            <a:r>
              <a:rPr lang="en-US" dirty="0"/>
              <a:t> </a:t>
            </a:r>
            <a:r>
              <a:rPr lang="et-EE" dirty="0"/>
              <a:t>PUT </a:t>
            </a:r>
            <a:r>
              <a:rPr lang="en-US" dirty="0" err="1"/>
              <a:t>granti</a:t>
            </a:r>
            <a:r>
              <a:rPr lang="en-US" dirty="0"/>
              <a:t>, </a:t>
            </a:r>
            <a:r>
              <a:rPr lang="en-US" dirty="0" err="1" smtClean="0"/>
              <a:t>võib</a:t>
            </a:r>
            <a:r>
              <a:rPr lang="en-US" dirty="0" smtClean="0"/>
              <a:t> </a:t>
            </a:r>
            <a:r>
              <a:rPr lang="en-US" dirty="0"/>
              <a:t>olla </a:t>
            </a:r>
            <a:r>
              <a:rPr lang="en-US" dirty="0" err="1"/>
              <a:t>märgitud</a:t>
            </a:r>
            <a:r>
              <a:rPr lang="en-US" dirty="0"/>
              <a:t> </a:t>
            </a:r>
            <a:r>
              <a:rPr lang="en-US" dirty="0" err="1"/>
              <a:t>põhitäitjana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ühes</a:t>
            </a:r>
            <a:r>
              <a:rPr lang="en-US" dirty="0"/>
              <a:t> </a:t>
            </a:r>
            <a:r>
              <a:rPr lang="en-US" dirty="0" err="1"/>
              <a:t>stardi</a:t>
            </a:r>
            <a:r>
              <a:rPr lang="en-US" dirty="0"/>
              <a:t>- </a:t>
            </a:r>
            <a:r>
              <a:rPr lang="en-US" dirty="0" err="1"/>
              <a:t>või</a:t>
            </a:r>
            <a:r>
              <a:rPr lang="en-US" dirty="0"/>
              <a:t> </a:t>
            </a:r>
            <a:r>
              <a:rPr lang="en-US" dirty="0" err="1"/>
              <a:t>rühmagrandi</a:t>
            </a:r>
            <a:r>
              <a:rPr lang="en-US" dirty="0"/>
              <a:t> </a:t>
            </a:r>
            <a:r>
              <a:rPr lang="en-US" dirty="0" err="1" smtClean="0"/>
              <a:t>taotluses</a:t>
            </a:r>
            <a:r>
              <a:rPr lang="et-EE" dirty="0" smtClean="0"/>
              <a:t>;</a:t>
            </a:r>
            <a:endParaRPr lang="et-EE" dirty="0"/>
          </a:p>
          <a:p>
            <a:r>
              <a:rPr lang="et-EE" dirty="0" smtClean="0"/>
              <a:t>Taotleja PhD saamise aeg ei ole määrav;</a:t>
            </a:r>
          </a:p>
          <a:p>
            <a:r>
              <a:rPr lang="et-EE" dirty="0" smtClean="0"/>
              <a:t>Taotleda </a:t>
            </a:r>
            <a:r>
              <a:rPr lang="et-EE" dirty="0"/>
              <a:t>ei saa isik, </a:t>
            </a:r>
          </a:p>
          <a:p>
            <a:pPr lvl="1"/>
            <a:r>
              <a:rPr lang="et-EE" dirty="0" smtClean="0"/>
              <a:t>kelle </a:t>
            </a:r>
            <a:r>
              <a:rPr lang="et-EE" dirty="0"/>
              <a:t>juhitav IUT teema või PUT projekt kestab 2018. </a:t>
            </a:r>
            <a:r>
              <a:rPr lang="et-EE" dirty="0" smtClean="0"/>
              <a:t>aastal; </a:t>
            </a:r>
          </a:p>
          <a:p>
            <a:pPr lvl="1"/>
            <a:r>
              <a:rPr lang="en-US" dirty="0" err="1" smtClean="0"/>
              <a:t>kes</a:t>
            </a:r>
            <a:r>
              <a:rPr lang="en-US" dirty="0" smtClean="0"/>
              <a:t> </a:t>
            </a:r>
            <a:r>
              <a:rPr lang="en-US" dirty="0" err="1"/>
              <a:t>ei</a:t>
            </a:r>
            <a:r>
              <a:rPr lang="en-US" dirty="0"/>
              <a:t> ole </a:t>
            </a:r>
            <a:r>
              <a:rPr lang="en-US" dirty="0" err="1"/>
              <a:t>tähtajaks</a:t>
            </a:r>
            <a:r>
              <a:rPr lang="en-US" dirty="0"/>
              <a:t> </a:t>
            </a:r>
            <a:r>
              <a:rPr lang="en-US" dirty="0" err="1"/>
              <a:t>esitanud</a:t>
            </a:r>
            <a:r>
              <a:rPr lang="en-US" dirty="0"/>
              <a:t> </a:t>
            </a:r>
            <a:r>
              <a:rPr lang="et-EE" dirty="0"/>
              <a:t>ETAgi</a:t>
            </a:r>
            <a:r>
              <a:rPr lang="en-US" dirty="0"/>
              <a:t> </a:t>
            </a:r>
            <a:r>
              <a:rPr lang="en-US" dirty="0" err="1"/>
              <a:t>rahastatud</a:t>
            </a:r>
            <a:r>
              <a:rPr lang="en-US" dirty="0"/>
              <a:t> </a:t>
            </a:r>
            <a:r>
              <a:rPr lang="en-US" dirty="0" err="1"/>
              <a:t>varasema</a:t>
            </a:r>
            <a:r>
              <a:rPr lang="en-US" dirty="0"/>
              <a:t>(</a:t>
            </a:r>
            <a:r>
              <a:rPr lang="en-US" dirty="0" err="1"/>
              <a:t>te</a:t>
            </a:r>
            <a:r>
              <a:rPr lang="en-US" dirty="0"/>
              <a:t>) </a:t>
            </a:r>
            <a:r>
              <a:rPr lang="en-US" dirty="0" err="1"/>
              <a:t>projekti</a:t>
            </a:r>
            <a:r>
              <a:rPr lang="en-US" dirty="0"/>
              <a:t>(de) </a:t>
            </a:r>
            <a:r>
              <a:rPr lang="en-US" dirty="0" err="1"/>
              <a:t>aruannet</a:t>
            </a:r>
            <a:r>
              <a:rPr lang="en-US" dirty="0"/>
              <a:t> (</a:t>
            </a:r>
            <a:r>
              <a:rPr lang="en-US" dirty="0" err="1"/>
              <a:t>aruandeid</a:t>
            </a:r>
            <a:r>
              <a:rPr lang="en-US" dirty="0" smtClean="0"/>
              <a:t>)</a:t>
            </a:r>
            <a:r>
              <a:rPr lang="et-EE" dirty="0" smtClean="0"/>
              <a:t>.</a:t>
            </a:r>
            <a:endParaRPr lang="et-EE" dirty="0"/>
          </a:p>
          <a:p>
            <a:pPr marL="457200" lvl="1" indent="0">
              <a:buNone/>
            </a:pPr>
            <a:r>
              <a:rPr lang="et-EE" b="1" dirty="0" smtClean="0"/>
              <a:t>NB! </a:t>
            </a:r>
            <a:r>
              <a:rPr lang="et-EE" dirty="0" smtClean="0"/>
              <a:t>Varasemates taotlusvoorudes </a:t>
            </a:r>
            <a:r>
              <a:rPr lang="et-EE" dirty="0" err="1" smtClean="0"/>
              <a:t>lävendi</a:t>
            </a:r>
            <a:r>
              <a:rPr lang="et-EE" dirty="0" smtClean="0"/>
              <a:t> ületamise nõue rühmagrandi taotlejatele ei kehti.</a:t>
            </a:r>
          </a:p>
        </p:txBody>
      </p:sp>
    </p:spTree>
    <p:extLst>
      <p:ext uri="{BB962C8B-B14F-4D97-AF65-F5344CB8AC3E}">
        <p14:creationId xmlns:p14="http://schemas.microsoft.com/office/powerpoint/2010/main" val="240483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9"/>
    </mc:Choice>
    <mc:Fallback xmlns="">
      <p:transition spd="slow" advTm="6889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129659"/>
            <a:ext cx="7571184" cy="491029"/>
          </a:xfrm>
        </p:spPr>
        <p:txBody>
          <a:bodyPr/>
          <a:lstStyle/>
          <a:p>
            <a:r>
              <a:rPr lang="et-EE" sz="3200" dirty="0" smtClean="0"/>
              <a:t>Grandid 3: Rühmagrant (PUT RG) (2/2)</a:t>
            </a:r>
            <a:endParaRPr lang="et-EE" sz="32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251520" y="908720"/>
            <a:ext cx="8557531" cy="5760640"/>
          </a:xfrm>
        </p:spPr>
        <p:txBody>
          <a:bodyPr>
            <a:normAutofit fontScale="92500" lnSpcReduction="10000"/>
          </a:bodyPr>
          <a:lstStyle/>
          <a:p>
            <a:r>
              <a:rPr lang="et-EE" sz="2600" b="1" dirty="0" smtClean="0"/>
              <a:t>Projekti juh</a:t>
            </a:r>
            <a:r>
              <a:rPr lang="et-EE" sz="2600" dirty="0" smtClean="0"/>
              <a:t>t töötab </a:t>
            </a:r>
            <a:r>
              <a:rPr lang="et-EE" sz="2600" dirty="0"/>
              <a:t>uurimisprojekti täitmise ajal </a:t>
            </a:r>
            <a:r>
              <a:rPr lang="et-EE" sz="2600" b="1" dirty="0"/>
              <a:t>täistööajaga </a:t>
            </a:r>
            <a:r>
              <a:rPr lang="et-EE" sz="2600" b="1" dirty="0" err="1"/>
              <a:t>vastuvõtvas</a:t>
            </a:r>
            <a:r>
              <a:rPr lang="et-EE" sz="2600" b="1" dirty="0"/>
              <a:t> asutuses ja töö asukohaga </a:t>
            </a:r>
            <a:r>
              <a:rPr lang="et-EE" sz="2600" b="1" dirty="0" smtClean="0"/>
              <a:t>Eestis. </a:t>
            </a:r>
            <a:r>
              <a:rPr lang="et-EE" sz="2800" dirty="0" smtClean="0"/>
              <a:t>Võimalus </a:t>
            </a:r>
            <a:r>
              <a:rPr lang="et-EE" sz="2800" dirty="0"/>
              <a:t>taotleda erandit;</a:t>
            </a:r>
          </a:p>
          <a:p>
            <a:pPr marL="342900" lvl="2" indent="-342900"/>
            <a:r>
              <a:rPr lang="et-EE" sz="2600" b="1" dirty="0" smtClean="0"/>
              <a:t>Projekti põhitäitjal </a:t>
            </a:r>
            <a:r>
              <a:rPr lang="et-EE" sz="2800" dirty="0" smtClean="0"/>
              <a:t>on </a:t>
            </a:r>
            <a:r>
              <a:rPr lang="et-EE" sz="2800" dirty="0"/>
              <a:t>doktorikraad </a:t>
            </a:r>
            <a:r>
              <a:rPr lang="et-EE" sz="2800" dirty="0" smtClean="0"/>
              <a:t>(võimalus taotleda erandit), ta </a:t>
            </a:r>
            <a:r>
              <a:rPr lang="et-EE" sz="2800" dirty="0"/>
              <a:t>töötab </a:t>
            </a:r>
            <a:r>
              <a:rPr lang="et-EE" sz="2800" dirty="0" smtClean="0"/>
              <a:t>projekti </a:t>
            </a:r>
            <a:r>
              <a:rPr lang="et-EE" sz="2800" dirty="0"/>
              <a:t>täitmise ajal Eesti teadus- ja arendusasutuses ning </a:t>
            </a:r>
            <a:r>
              <a:rPr lang="et-EE" sz="2800" dirty="0" smtClean="0"/>
              <a:t>tema </a:t>
            </a:r>
            <a:r>
              <a:rPr lang="et-EE" sz="2800" dirty="0"/>
              <a:t>töötasu kaetakse täielikult või osaliselt </a:t>
            </a:r>
            <a:r>
              <a:rPr lang="et-EE" sz="2800" dirty="0" smtClean="0"/>
              <a:t>sellest grandist;</a:t>
            </a:r>
            <a:endParaRPr lang="et-EE" sz="2600" dirty="0" smtClean="0"/>
          </a:p>
          <a:p>
            <a:pPr marL="342900" lvl="2" indent="-342900"/>
            <a:r>
              <a:rPr lang="et-EE" sz="2600" dirty="0"/>
              <a:t>Põhitäitja ei saa grandi perioodil olla:</a:t>
            </a:r>
          </a:p>
          <a:p>
            <a:pPr marL="800100" lvl="3" indent="-342900"/>
            <a:r>
              <a:rPr lang="et-EE" sz="2600" dirty="0"/>
              <a:t>teise PUT </a:t>
            </a:r>
            <a:r>
              <a:rPr lang="et-EE" sz="2600" dirty="0" err="1"/>
              <a:t>järeldoktori</a:t>
            </a:r>
            <a:r>
              <a:rPr lang="et-EE" sz="2600" dirty="0"/>
              <a:t>, stardi-, otsingu- või rühmaprojekti juhiks või põhitäitjaks;</a:t>
            </a:r>
          </a:p>
          <a:p>
            <a:pPr marL="800100" lvl="3" indent="-342900"/>
            <a:r>
              <a:rPr lang="et-EE" sz="2600" dirty="0"/>
              <a:t>IUT teema juhiks või põhitäitjaks.</a:t>
            </a:r>
          </a:p>
          <a:p>
            <a:pPr marL="342900" lvl="2" indent="-342900"/>
            <a:r>
              <a:rPr lang="et-EE" sz="2600" b="1" dirty="0" smtClean="0"/>
              <a:t>Projekti täitja, sh magistri- ja doktoriõppe üliõpilase </a:t>
            </a:r>
            <a:r>
              <a:rPr lang="et-EE" sz="2600" dirty="0" smtClean="0"/>
              <a:t>töötasu </a:t>
            </a:r>
            <a:r>
              <a:rPr lang="et-EE" sz="2600" dirty="0"/>
              <a:t>või (</a:t>
            </a:r>
            <a:r>
              <a:rPr lang="et-EE" sz="2600" dirty="0" smtClean="0"/>
              <a:t>üliõpilase puhul) </a:t>
            </a:r>
            <a:r>
              <a:rPr lang="et-EE" sz="2600" dirty="0"/>
              <a:t>stipendium kaetakse täielikult või osaliselt </a:t>
            </a:r>
            <a:r>
              <a:rPr lang="et-EE" sz="2600" dirty="0" smtClean="0"/>
              <a:t>sellest grandist ning tema </a:t>
            </a:r>
            <a:r>
              <a:rPr lang="et-EE" sz="2600" dirty="0"/>
              <a:t>töö on taotluses esitatud projektiga sisuliselt </a:t>
            </a:r>
            <a:r>
              <a:rPr lang="et-EE" sz="2600" dirty="0" smtClean="0"/>
              <a:t>seotud.</a:t>
            </a:r>
            <a:endParaRPr lang="et-EE" sz="2600" dirty="0"/>
          </a:p>
          <a:p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498883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9"/>
    </mc:Choice>
    <mc:Fallback xmlns="">
      <p:transition spd="slow" advTm="6889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et-EE" sz="3200" dirty="0" smtClean="0"/>
              <a:t>Rühmagrandi maht</a:t>
            </a:r>
            <a:endParaRPr lang="et-EE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099488"/>
              </p:ext>
            </p:extLst>
          </p:nvPr>
        </p:nvGraphicFramePr>
        <p:xfrm>
          <a:off x="611561" y="836712"/>
          <a:ext cx="8208911" cy="4989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6423"/>
                <a:gridCol w="1440160"/>
                <a:gridCol w="1368152"/>
                <a:gridCol w="1584176"/>
              </a:tblGrid>
              <a:tr h="17281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 </a:t>
                      </a:r>
                      <a:r>
                        <a:rPr lang="et-EE" sz="2400" dirty="0" smtClean="0">
                          <a:effectLst/>
                        </a:rPr>
                        <a:t>Rühmagrant (RG)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Otsesed kulud (aastas)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err="1">
                          <a:effectLst/>
                        </a:rPr>
                        <a:t>Üldkulu</a:t>
                      </a:r>
                      <a:r>
                        <a:rPr lang="et-EE" sz="2400" dirty="0">
                          <a:effectLst/>
                        </a:rPr>
                        <a:t> (aastas)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Fikseeritud grandimaht kokku (aastas) </a:t>
                      </a:r>
                      <a:endParaRPr lang="et-EE" sz="2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9091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Mitteeksperimentaalne </a:t>
                      </a:r>
                      <a:r>
                        <a:rPr lang="et-EE" sz="2400" dirty="0" smtClean="0">
                          <a:effectLst/>
                        </a:rPr>
                        <a:t>väike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105 000</a:t>
                      </a:r>
                      <a:endParaRPr lang="et-EE" sz="2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26 250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131 250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9409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Mitteeksperimentaalne </a:t>
                      </a:r>
                      <a:r>
                        <a:rPr lang="et-EE" sz="2400" dirty="0" smtClean="0">
                          <a:effectLst/>
                        </a:rPr>
                        <a:t>suur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148 000</a:t>
                      </a:r>
                      <a:endParaRPr lang="et-EE" sz="2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37 000</a:t>
                      </a:r>
                      <a:endParaRPr lang="et-EE" sz="2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185 000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6890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Eksperimentaalne </a:t>
                      </a:r>
                      <a:r>
                        <a:rPr lang="et-EE" sz="2400" dirty="0" smtClean="0">
                          <a:effectLst/>
                        </a:rPr>
                        <a:t>väike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114 000</a:t>
                      </a:r>
                      <a:endParaRPr lang="et-EE" sz="2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28 500</a:t>
                      </a:r>
                      <a:endParaRPr lang="et-EE" sz="2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142 500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7218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Eksperimentaalne </a:t>
                      </a:r>
                      <a:r>
                        <a:rPr lang="et-EE" sz="2400" dirty="0" smtClean="0">
                          <a:effectLst/>
                        </a:rPr>
                        <a:t>suur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160 000</a:t>
                      </a:r>
                      <a:endParaRPr lang="et-EE" sz="2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40 000</a:t>
                      </a:r>
                      <a:endParaRPr lang="et-EE" sz="2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200 000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545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9"/>
    </mc:Choice>
    <mc:Fallback xmlns="">
      <p:transition spd="slow" advTm="6889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76672"/>
          </a:xfrm>
        </p:spPr>
        <p:txBody>
          <a:bodyPr/>
          <a:lstStyle/>
          <a:p>
            <a:r>
              <a:rPr lang="et-EE" sz="3600" dirty="0" smtClean="0"/>
              <a:t>Taotleja „meelespea“ (1/2)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23528" y="692696"/>
            <a:ext cx="8640960" cy="5904656"/>
          </a:xfrm>
        </p:spPr>
        <p:txBody>
          <a:bodyPr>
            <a:noAutofit/>
          </a:bodyPr>
          <a:lstStyle/>
          <a:p>
            <a:r>
              <a:rPr lang="et-EE" sz="2800" dirty="0" smtClean="0"/>
              <a:t>Taotlemine toimub 1.04.-5.05. kella 17-ni. </a:t>
            </a:r>
            <a:r>
              <a:rPr lang="et-EE" sz="2800" b="1" dirty="0" smtClean="0"/>
              <a:t>Taotlus on esitatud alles siis, kui </a:t>
            </a:r>
            <a:r>
              <a:rPr lang="et-EE" sz="2800" b="1" dirty="0" err="1" smtClean="0"/>
              <a:t>vastuvõttev</a:t>
            </a:r>
            <a:r>
              <a:rPr lang="et-EE" sz="2800" b="1" dirty="0" smtClean="0"/>
              <a:t> asutus on selle kinnitanud. Jälgi asutusesisest töökorraldust ja tähtaega!</a:t>
            </a:r>
          </a:p>
          <a:p>
            <a:r>
              <a:rPr lang="et-EE" sz="2800" dirty="0" smtClean="0"/>
              <a:t>Kirjuta taotlus ise. </a:t>
            </a:r>
            <a:r>
              <a:rPr lang="et-EE" sz="2800" b="1" dirty="0" smtClean="0"/>
              <a:t>Teiste autorite tekstide kasutamisel viita nendele</a:t>
            </a:r>
            <a:r>
              <a:rPr lang="et-EE" sz="2800" dirty="0" smtClean="0"/>
              <a:t>;</a:t>
            </a:r>
          </a:p>
          <a:p>
            <a:r>
              <a:rPr lang="et-EE" sz="2800" b="1" dirty="0" smtClean="0"/>
              <a:t>Korrasta CV </a:t>
            </a:r>
            <a:r>
              <a:rPr lang="et-EE" sz="2800" dirty="0" smtClean="0"/>
              <a:t>– õige töökoht, uuendatud info töökogemuse (nt </a:t>
            </a:r>
            <a:r>
              <a:rPr lang="et-EE" sz="2800" dirty="0" err="1" smtClean="0"/>
              <a:t>järeldoktorantuuri</a:t>
            </a:r>
            <a:r>
              <a:rPr lang="et-EE" sz="2800" dirty="0" smtClean="0"/>
              <a:t>) ja projektides osalemise kohta jne.;</a:t>
            </a:r>
          </a:p>
          <a:p>
            <a:r>
              <a:rPr lang="et-EE" sz="2800" b="1" dirty="0" smtClean="0"/>
              <a:t>Too selgelt välja enda roll </a:t>
            </a:r>
            <a:r>
              <a:rPr lang="et-EE" sz="2800" dirty="0" smtClean="0"/>
              <a:t>taotlusele lisatud publikatsioonides ja projektides;</a:t>
            </a:r>
          </a:p>
          <a:p>
            <a:r>
              <a:rPr lang="et-EE" sz="2800" dirty="0" smtClean="0"/>
              <a:t>Kasuta tekstikaste, et lisada kõiki olulisi kommentaare ja selgitusi.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38"/>
    </mc:Choice>
    <mc:Fallback xmlns="">
      <p:transition spd="slow" advTm="8938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76672"/>
          </a:xfrm>
        </p:spPr>
        <p:txBody>
          <a:bodyPr/>
          <a:lstStyle/>
          <a:p>
            <a:r>
              <a:rPr lang="et-EE" sz="3600" dirty="0" smtClean="0"/>
              <a:t>Taotleja „meelespea“ (2/2)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23528" y="692696"/>
            <a:ext cx="8640960" cy="5904656"/>
          </a:xfrm>
        </p:spPr>
        <p:txBody>
          <a:bodyPr>
            <a:normAutofit/>
          </a:bodyPr>
          <a:lstStyle/>
          <a:p>
            <a:r>
              <a:rPr lang="et-EE" sz="2800" dirty="0" smtClean="0"/>
              <a:t>Esita </a:t>
            </a:r>
            <a:r>
              <a:rPr lang="et-EE" sz="2800" b="1" dirty="0" err="1" smtClean="0"/>
              <a:t>bibliomeetriline</a:t>
            </a:r>
            <a:r>
              <a:rPr lang="et-EE" sz="2800" b="1" dirty="0" smtClean="0"/>
              <a:t> info</a:t>
            </a:r>
            <a:r>
              <a:rPr lang="et-EE" sz="2800" dirty="0" smtClean="0"/>
              <a:t> enda kohta ISI WoS, </a:t>
            </a:r>
            <a:r>
              <a:rPr lang="et-EE" sz="2800" dirty="0" err="1" smtClean="0"/>
              <a:t>Scopuse</a:t>
            </a:r>
            <a:r>
              <a:rPr lang="et-EE" sz="2800" dirty="0" smtClean="0"/>
              <a:t> või Google </a:t>
            </a:r>
            <a:r>
              <a:rPr lang="et-EE" sz="2800" dirty="0" err="1" smtClean="0"/>
              <a:t>Scholar</a:t>
            </a:r>
            <a:r>
              <a:rPr lang="et-EE" sz="2800" dirty="0" smtClean="0"/>
              <a:t> andmete põhjal „Isikute“ sakil. </a:t>
            </a:r>
          </a:p>
          <a:p>
            <a:pPr marL="0" indent="0">
              <a:buNone/>
            </a:pPr>
            <a:r>
              <a:rPr lang="et-EE" sz="2800" b="1" dirty="0" smtClean="0"/>
              <a:t>NB! </a:t>
            </a:r>
            <a:r>
              <a:rPr lang="et-EE" sz="2800" dirty="0"/>
              <a:t>Vt soovitused </a:t>
            </a:r>
            <a:r>
              <a:rPr lang="et-EE" sz="2800" dirty="0">
                <a:hlinkClick r:id="rId2"/>
              </a:rPr>
              <a:t>http://</a:t>
            </a:r>
            <a:r>
              <a:rPr lang="et-EE" sz="2800" dirty="0" smtClean="0">
                <a:hlinkClick r:id="rId2"/>
              </a:rPr>
              <a:t>www.etag.ee/wp-content/uploads/2017/03/Soovitused-bibliomeetriliste-andmete-esitamiseks_2017.pdf</a:t>
            </a:r>
            <a:r>
              <a:rPr lang="et-EE" sz="2800" dirty="0" smtClean="0"/>
              <a:t> </a:t>
            </a:r>
          </a:p>
          <a:p>
            <a:r>
              <a:rPr lang="et-EE" sz="2800" dirty="0" smtClean="0"/>
              <a:t>Koosta </a:t>
            </a:r>
            <a:r>
              <a:rPr lang="et-EE" sz="2800" b="1" dirty="0" smtClean="0"/>
              <a:t>realistlik eelarve ja põhjenda </a:t>
            </a:r>
            <a:r>
              <a:rPr lang="et-EE" sz="2800" dirty="0" smtClean="0"/>
              <a:t>selgelt taotletud grandimahtu. </a:t>
            </a:r>
          </a:p>
          <a:p>
            <a:pPr marL="0" indent="0">
              <a:buNone/>
            </a:pPr>
            <a:r>
              <a:rPr lang="et-EE" sz="2800" b="1" dirty="0" smtClean="0"/>
              <a:t>NB! </a:t>
            </a:r>
            <a:r>
              <a:rPr lang="et-EE" sz="2800" dirty="0" smtClean="0"/>
              <a:t>Taotluste rahuldamisel grandimahtu ei muudeta. See tähendab, et nt suure grandi taotlus kas rahuldatakse või mitte. </a:t>
            </a:r>
          </a:p>
          <a:p>
            <a:r>
              <a:rPr lang="et-EE" sz="2800" dirty="0" smtClean="0"/>
              <a:t>Loe  läbi hindamisjuhend. Enne taotluse kinnitamisele </a:t>
            </a:r>
            <a:r>
              <a:rPr lang="et-EE" sz="2800" dirty="0"/>
              <a:t>saatmist </a:t>
            </a:r>
            <a:r>
              <a:rPr lang="et-EE" sz="2800" dirty="0" smtClean="0"/>
              <a:t>loe see läbi n-ö hindaja pilguga.</a:t>
            </a:r>
          </a:p>
          <a:p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185129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38"/>
    </mc:Choice>
    <mc:Fallback xmlns="">
      <p:transition spd="slow" advTm="8938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76672"/>
          </a:xfrm>
        </p:spPr>
        <p:txBody>
          <a:bodyPr/>
          <a:lstStyle/>
          <a:p>
            <a:r>
              <a:rPr lang="et-EE" sz="3600" dirty="0" smtClean="0"/>
              <a:t>Grandi saaja „meelespea“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23528" y="836712"/>
            <a:ext cx="8640960" cy="5760640"/>
          </a:xfrm>
        </p:spPr>
        <p:txBody>
          <a:bodyPr>
            <a:normAutofit fontScale="92500" lnSpcReduction="10000"/>
          </a:bodyPr>
          <a:lstStyle/>
          <a:p>
            <a:r>
              <a:rPr lang="et-EE" sz="2400" dirty="0" smtClean="0"/>
              <a:t>Aastaaruanne (sisaldab ka nn jätkutaotlust) </a:t>
            </a:r>
            <a:r>
              <a:rPr lang="et-EE" sz="2400" dirty="0"/>
              <a:t>tuleb esitada </a:t>
            </a:r>
            <a:r>
              <a:rPr lang="et-EE" sz="2400" b="1" dirty="0"/>
              <a:t>üks kord aastas</a:t>
            </a:r>
            <a:r>
              <a:rPr lang="et-EE" sz="2400" dirty="0"/>
              <a:t> - 1. märtsiks eelmise kalendriaasta </a:t>
            </a:r>
            <a:r>
              <a:rPr lang="et-EE" sz="2400" dirty="0" smtClean="0"/>
              <a:t>kohta </a:t>
            </a:r>
            <a:r>
              <a:rPr lang="et-EE" sz="2400" b="1" dirty="0" smtClean="0"/>
              <a:t>eesti või inglise keeles</a:t>
            </a:r>
            <a:r>
              <a:rPr lang="et-EE" sz="2400" dirty="0" smtClean="0"/>
              <a:t>;</a:t>
            </a:r>
          </a:p>
          <a:p>
            <a:r>
              <a:rPr lang="et-EE" sz="2400" dirty="0" smtClean="0"/>
              <a:t>Kulude kohta tuleb aru anda vaid kahe rea lõikes: Personalikulu ja muu teadustöö kulu. Detailsem </a:t>
            </a:r>
            <a:r>
              <a:rPr lang="et-EE" sz="2400" dirty="0" err="1" smtClean="0"/>
              <a:t>lahtikirjutus</a:t>
            </a:r>
            <a:r>
              <a:rPr lang="et-EE" sz="2400" dirty="0" smtClean="0"/>
              <a:t> pole vajalik;</a:t>
            </a:r>
          </a:p>
          <a:p>
            <a:r>
              <a:rPr lang="et-EE" sz="2400" dirty="0" smtClean="0"/>
              <a:t>Kui esialgsetes plaanides tekivad muudatused (nt muudatused osalejate töökoormuses; projektijuht läheb lapsehoolduspuhkusele jms), </a:t>
            </a:r>
            <a:r>
              <a:rPr lang="et-EE" sz="2400" b="1" dirty="0" smtClean="0"/>
              <a:t>tuleb sellest kohe teavitada </a:t>
            </a:r>
            <a:r>
              <a:rPr lang="et-EE" sz="2400" b="1" dirty="0" err="1" smtClean="0"/>
              <a:t>vastuvõtvat</a:t>
            </a:r>
            <a:r>
              <a:rPr lang="et-EE" sz="2400" b="1" dirty="0" smtClean="0"/>
              <a:t> asutust ja ETAgi</a:t>
            </a:r>
            <a:r>
              <a:rPr lang="et-EE" sz="2400" dirty="0" smtClean="0"/>
              <a:t>. Alati võib </a:t>
            </a:r>
            <a:r>
              <a:rPr lang="et-EE" sz="2400" dirty="0" err="1" smtClean="0"/>
              <a:t>ETAgist</a:t>
            </a:r>
            <a:r>
              <a:rPr lang="et-EE" sz="2400" dirty="0" smtClean="0"/>
              <a:t> nõu küsida.</a:t>
            </a:r>
          </a:p>
          <a:p>
            <a:pPr marL="0" indent="0">
              <a:buNone/>
            </a:pPr>
            <a:r>
              <a:rPr lang="et-EE" sz="2400" b="1" dirty="0" smtClean="0"/>
              <a:t>NB! </a:t>
            </a:r>
            <a:r>
              <a:rPr lang="et-EE" sz="2400" dirty="0" smtClean="0"/>
              <a:t>ETAg kontrollib tingimuste täitmist. </a:t>
            </a:r>
            <a:endParaRPr lang="et-EE" sz="2400" dirty="0"/>
          </a:p>
          <a:p>
            <a:r>
              <a:rPr lang="et-EE" sz="2400" dirty="0" smtClean="0"/>
              <a:t>Uurimisprojekti </a:t>
            </a:r>
            <a:r>
              <a:rPr lang="et-EE" sz="2400" dirty="0"/>
              <a:t>täitmise tulemuste publitseerimisel märgitakse, millise toetuse vahenditest on uurimisprojekti täitmist finantseeritud. </a:t>
            </a:r>
            <a:r>
              <a:rPr lang="et-EE" sz="2400" b="1" dirty="0"/>
              <a:t>Teadusartiklid, millel puudub viide eraldatud </a:t>
            </a:r>
            <a:r>
              <a:rPr lang="et-EE" sz="2400" b="1" dirty="0" smtClean="0"/>
              <a:t>toetusele</a:t>
            </a:r>
            <a:r>
              <a:rPr lang="et-EE" sz="2400" b="1" dirty="0"/>
              <a:t>, </a:t>
            </a:r>
            <a:r>
              <a:rPr lang="et-EE" sz="2400" b="1" dirty="0" smtClean="0"/>
              <a:t>aruannetes </a:t>
            </a:r>
            <a:r>
              <a:rPr lang="et-EE" sz="2400" b="1" dirty="0"/>
              <a:t>arvesse ei </a:t>
            </a:r>
            <a:r>
              <a:rPr lang="et-EE" sz="2400" b="1" dirty="0" smtClean="0"/>
              <a:t>lähe;</a:t>
            </a:r>
          </a:p>
          <a:p>
            <a:r>
              <a:rPr lang="et-EE" sz="2400" dirty="0" smtClean="0"/>
              <a:t>Mõelge projekti käigus lõpparuandele –</a:t>
            </a:r>
            <a:r>
              <a:rPr lang="et-EE" sz="2400" b="1" dirty="0" smtClean="0"/>
              <a:t> kas ja kuidas oleks projekti tulemusi võimalik arusaadavalt selgitada ja tutvustada ka laiemale avalikkusele. </a:t>
            </a:r>
            <a:endParaRPr lang="et-EE" sz="2400" b="1" dirty="0"/>
          </a:p>
        </p:txBody>
      </p:sp>
    </p:spTree>
    <p:extLst>
      <p:ext uri="{BB962C8B-B14F-4D97-AF65-F5344CB8AC3E}">
        <p14:creationId xmlns:p14="http://schemas.microsoft.com/office/powerpoint/2010/main" val="168347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38"/>
    </mc:Choice>
    <mc:Fallback xmlns="">
      <p:transition spd="slow" advTm="8938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/>
          <a:lstStyle/>
          <a:p>
            <a:r>
              <a:rPr lang="et-EE" sz="3600" dirty="0" smtClean="0"/>
              <a:t>Täpsem info (1/2)</a:t>
            </a:r>
            <a:endParaRPr lang="et-EE" sz="36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18356" y="623000"/>
            <a:ext cx="8507288" cy="6118368"/>
          </a:xfrm>
        </p:spPr>
        <p:txBody>
          <a:bodyPr>
            <a:normAutofit fontScale="92500" lnSpcReduction="20000"/>
          </a:bodyPr>
          <a:lstStyle/>
          <a:p>
            <a:r>
              <a:rPr lang="et-EE" b="1" dirty="0" smtClean="0"/>
              <a:t>Uurimistoetuste </a:t>
            </a:r>
            <a:r>
              <a:rPr lang="et-EE" b="1" dirty="0"/>
              <a:t>ja baasfinantseerimise uus kontseptsioon vt</a:t>
            </a:r>
          </a:p>
          <a:p>
            <a:pPr marL="0" indent="0">
              <a:buNone/>
            </a:pPr>
            <a:r>
              <a:rPr lang="et-EE" sz="3000" dirty="0">
                <a:hlinkClick r:id="rId2"/>
              </a:rPr>
              <a:t>http://www.etag.ee/wp-content/uploads/2016/10/Uurimistoetuste_ja_tegevustoetuse_uus_s%C3%BCsteem_ETAg_2016.pdf</a:t>
            </a:r>
            <a:r>
              <a:rPr lang="et-EE" sz="3000" dirty="0"/>
              <a:t> </a:t>
            </a:r>
          </a:p>
          <a:p>
            <a:endParaRPr lang="et-EE" dirty="0" smtClean="0"/>
          </a:p>
          <a:p>
            <a:r>
              <a:rPr lang="et-EE" b="1" dirty="0" smtClean="0"/>
              <a:t>2017. a taotlusvooru materjalid vt </a:t>
            </a:r>
          </a:p>
          <a:p>
            <a:pPr marL="0" indent="0">
              <a:buNone/>
            </a:pPr>
            <a:r>
              <a:rPr lang="et-EE" sz="3000" dirty="0" smtClean="0">
                <a:hlinkClick r:id="rId3"/>
              </a:rPr>
              <a:t>http</a:t>
            </a:r>
            <a:r>
              <a:rPr lang="et-EE" sz="3000" dirty="0">
                <a:hlinkClick r:id="rId3"/>
              </a:rPr>
              <a:t>://www.etag.ee/rahastamine/uurimistoetused/personaalne-uurimistoetus/uus-put-taotlusvoor-2017</a:t>
            </a:r>
            <a:r>
              <a:rPr lang="et-EE" sz="3000" dirty="0" smtClean="0">
                <a:hlinkClick r:id="rId3"/>
              </a:rPr>
              <a:t>/</a:t>
            </a:r>
            <a:r>
              <a:rPr lang="et-EE" dirty="0" smtClean="0"/>
              <a:t> </a:t>
            </a:r>
            <a:endParaRPr lang="et-EE" dirty="0" smtClean="0">
              <a:hlinkClick r:id="rId4"/>
            </a:endParaRPr>
          </a:p>
          <a:p>
            <a:pPr marL="0" indent="0">
              <a:buNone/>
            </a:pPr>
            <a:r>
              <a:rPr lang="et-EE" dirty="0" smtClean="0"/>
              <a:t> </a:t>
            </a:r>
          </a:p>
          <a:p>
            <a:pPr marL="0" indent="0">
              <a:buNone/>
            </a:pPr>
            <a:r>
              <a:rPr lang="et-EE" b="1" dirty="0" err="1" smtClean="0"/>
              <a:t>Üldinfo</a:t>
            </a:r>
            <a:r>
              <a:rPr lang="et-EE" b="1" dirty="0" smtClean="0"/>
              <a:t>: Siret Rutiku </a:t>
            </a:r>
            <a:r>
              <a:rPr lang="et-EE" dirty="0" smtClean="0"/>
              <a:t>(</a:t>
            </a:r>
            <a:r>
              <a:rPr lang="et-EE" dirty="0" smtClean="0">
                <a:hlinkClick r:id="rId5"/>
              </a:rPr>
              <a:t>siret.rutiku@etag.ee</a:t>
            </a:r>
            <a:r>
              <a:rPr lang="et-EE" dirty="0" smtClean="0"/>
              <a:t>, tel 731 7381)</a:t>
            </a:r>
          </a:p>
          <a:p>
            <a:pPr marL="0" indent="0">
              <a:buNone/>
            </a:pPr>
            <a:r>
              <a:rPr lang="et-EE" b="1" dirty="0" smtClean="0"/>
              <a:t>PUT JD: Kadri </a:t>
            </a:r>
            <a:r>
              <a:rPr lang="et-EE" b="1" dirty="0"/>
              <a:t>Mäger </a:t>
            </a:r>
            <a:r>
              <a:rPr lang="et-EE" dirty="0"/>
              <a:t>(</a:t>
            </a:r>
            <a:r>
              <a:rPr lang="et-EE" dirty="0">
                <a:hlinkClick r:id="rId6"/>
              </a:rPr>
              <a:t>kadri.mäger@etag.ee</a:t>
            </a:r>
            <a:r>
              <a:rPr lang="et-EE" dirty="0"/>
              <a:t>, tel </a:t>
            </a:r>
            <a:r>
              <a:rPr lang="et-EE" dirty="0" smtClean="0"/>
              <a:t>731 7358)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97"/>
    </mc:Choice>
    <mc:Fallback xmlns="">
      <p:transition spd="slow" advTm="889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96552" y="0"/>
            <a:ext cx="8229600" cy="692696"/>
          </a:xfrm>
        </p:spPr>
        <p:txBody>
          <a:bodyPr/>
          <a:lstStyle/>
          <a:p>
            <a:r>
              <a:rPr lang="et-EE" sz="3600" dirty="0" smtClean="0"/>
              <a:t>Eelmise aasta taotlusvoorust (1/2)</a:t>
            </a:r>
            <a:endParaRPr lang="et-E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t-EE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18977"/>
              </p:ext>
            </p:extLst>
          </p:nvPr>
        </p:nvGraphicFramePr>
        <p:xfrm>
          <a:off x="408222" y="1114195"/>
          <a:ext cx="8327555" cy="5061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9197"/>
                <a:gridCol w="644596"/>
                <a:gridCol w="1181632"/>
                <a:gridCol w="1181632"/>
                <a:gridCol w="863501"/>
                <a:gridCol w="1047563"/>
                <a:gridCol w="1047563"/>
                <a:gridCol w="131871"/>
              </a:tblGrid>
              <a:tr h="43423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 Teadusvaldkond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Menetletud </a:t>
                      </a:r>
                      <a:r>
                        <a:rPr lang="et-EE" sz="1800" dirty="0">
                          <a:effectLst/>
                        </a:rPr>
                        <a:t>taotluste arv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Rahastatud taotlusi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</a:tr>
              <a:tr h="638140"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ST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OT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</a:rPr>
                        <a:t>KOKKU</a:t>
                      </a:r>
                      <a:endParaRPr lang="et-EE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ST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OT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</a:rPr>
                        <a:t>KOKKU</a:t>
                      </a:r>
                      <a:endParaRPr lang="et-EE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100">
                          <a:effectLst/>
                        </a:rPr>
                        <a:t> </a:t>
                      </a:r>
                      <a:endParaRPr lang="et-E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89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err="1">
                          <a:effectLst/>
                        </a:rPr>
                        <a:t>Bio</a:t>
                      </a:r>
                      <a:r>
                        <a:rPr lang="et-EE" sz="1800" dirty="0">
                          <a:effectLst/>
                        </a:rPr>
                        <a:t>– ja keskkonnateadused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29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49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78</a:t>
                      </a:r>
                      <a:endParaRPr lang="et-EE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7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12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 smtClean="0">
                          <a:effectLst/>
                        </a:rPr>
                        <a:t>19 (24%)</a:t>
                      </a:r>
                      <a:endParaRPr lang="et-EE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100">
                          <a:effectLst/>
                        </a:rPr>
                        <a:t> </a:t>
                      </a:r>
                      <a:endParaRPr lang="et-E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8955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800" dirty="0" smtClean="0">
                          <a:effectLst/>
                        </a:rPr>
                        <a:t>Loodusteadused ja tehnika</a:t>
                      </a:r>
                      <a:endParaRPr lang="et-EE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30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87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 smtClean="0">
                          <a:effectLst/>
                        </a:rPr>
                        <a:t>117</a:t>
                      </a:r>
                      <a:endParaRPr lang="et-EE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11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18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 smtClean="0">
                          <a:effectLst/>
                        </a:rPr>
                        <a:t>29 (25%)</a:t>
                      </a:r>
                      <a:endParaRPr lang="et-EE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100" dirty="0">
                          <a:effectLst/>
                        </a:rPr>
                        <a:t> </a:t>
                      </a:r>
                      <a:endParaRPr lang="et-E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4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Terviseuuringud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5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31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 smtClean="0">
                          <a:effectLst/>
                        </a:rPr>
                        <a:t>36</a:t>
                      </a:r>
                      <a:endParaRPr lang="et-EE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1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13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 smtClean="0">
                          <a:effectLst/>
                        </a:rPr>
                        <a:t>14 (39%)</a:t>
                      </a:r>
                      <a:endParaRPr lang="et-EE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100">
                          <a:effectLst/>
                        </a:rPr>
                        <a:t> </a:t>
                      </a:r>
                      <a:endParaRPr lang="et-E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89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Ühiskonnateadused ja kultuur</a:t>
                      </a:r>
                      <a:endParaRPr lang="et-E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33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56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 smtClean="0">
                          <a:effectLst/>
                        </a:rPr>
                        <a:t>89</a:t>
                      </a:r>
                      <a:endParaRPr lang="et-EE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7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 smtClean="0">
                          <a:effectLst/>
                        </a:rPr>
                        <a:t>18 (20%)</a:t>
                      </a:r>
                      <a:endParaRPr lang="et-EE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100" dirty="0">
                          <a:effectLst/>
                        </a:rPr>
                        <a:t> </a:t>
                      </a:r>
                      <a:endParaRPr lang="et-E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4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PUT </a:t>
                      </a:r>
                      <a:r>
                        <a:rPr lang="et-EE" sz="1800" dirty="0" err="1">
                          <a:effectLst/>
                        </a:rPr>
                        <a:t>järeldoktor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 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 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 smtClean="0">
                          <a:effectLst/>
                        </a:rPr>
                        <a:t>35</a:t>
                      </a:r>
                      <a:endParaRPr lang="et-EE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 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 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 smtClean="0">
                          <a:effectLst/>
                        </a:rPr>
                        <a:t>9 (26%)</a:t>
                      </a:r>
                      <a:endParaRPr lang="et-EE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100" dirty="0">
                          <a:effectLst/>
                        </a:rPr>
                        <a:t> </a:t>
                      </a:r>
                      <a:endParaRPr lang="et-E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4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KOKKU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97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223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 smtClean="0">
                          <a:effectLst/>
                        </a:rPr>
                        <a:t>355</a:t>
                      </a:r>
                      <a:endParaRPr lang="et-EE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26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54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89 (25%)</a:t>
                      </a:r>
                      <a:endParaRPr lang="et-EE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100" dirty="0">
                          <a:effectLst/>
                        </a:rPr>
                        <a:t> </a:t>
                      </a:r>
                      <a:endParaRPr lang="et-E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79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92"/>
    </mc:Choice>
    <mc:Fallback xmlns="">
      <p:transition spd="slow" advTm="6692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/>
          <a:lstStyle/>
          <a:p>
            <a:r>
              <a:rPr lang="et-EE" sz="3600" dirty="0" smtClean="0"/>
              <a:t>Täpsem info (2/2)</a:t>
            </a:r>
            <a:endParaRPr lang="et-E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712968" cy="5112568"/>
          </a:xfrm>
        </p:spPr>
        <p:txBody>
          <a:bodyPr>
            <a:normAutofit fontScale="85000" lnSpcReduction="10000"/>
          </a:bodyPr>
          <a:lstStyle/>
          <a:p>
            <a:r>
              <a:rPr lang="et-EE" b="1" u="sng" dirty="0" err="1" smtClean="0"/>
              <a:t>Bio</a:t>
            </a:r>
            <a:r>
              <a:rPr lang="et-EE" b="1" u="sng" dirty="0" smtClean="0"/>
              <a:t>- </a:t>
            </a:r>
            <a:r>
              <a:rPr lang="et-EE" b="1" u="sng" dirty="0"/>
              <a:t>ja </a:t>
            </a:r>
            <a:r>
              <a:rPr lang="et-EE" b="1" u="sng" dirty="0" smtClean="0"/>
              <a:t>keskkonnateadused (BK):</a:t>
            </a:r>
          </a:p>
          <a:p>
            <a:pPr marL="0" indent="0">
              <a:buNone/>
            </a:pPr>
            <a:r>
              <a:rPr lang="nn-NO" b="1" dirty="0"/>
              <a:t>Silja </a:t>
            </a:r>
            <a:r>
              <a:rPr lang="nn-NO" b="1" dirty="0" smtClean="0"/>
              <a:t>Moik</a:t>
            </a:r>
            <a:r>
              <a:rPr lang="et-EE" b="1" dirty="0" smtClean="0"/>
              <a:t> </a:t>
            </a:r>
            <a:r>
              <a:rPr lang="et-EE" dirty="0" smtClean="0"/>
              <a:t>(</a:t>
            </a:r>
            <a:r>
              <a:rPr lang="nn-NO" dirty="0" smtClean="0"/>
              <a:t>tel 731</a:t>
            </a:r>
            <a:r>
              <a:rPr lang="et-EE" dirty="0" smtClean="0"/>
              <a:t> </a:t>
            </a:r>
            <a:r>
              <a:rPr lang="nn-NO" dirty="0" smtClean="0"/>
              <a:t>7366</a:t>
            </a:r>
            <a:r>
              <a:rPr lang="nn-NO" dirty="0"/>
              <a:t>, </a:t>
            </a:r>
            <a:r>
              <a:rPr lang="nn-NO" dirty="0" smtClean="0">
                <a:hlinkClick r:id="rId2"/>
              </a:rPr>
              <a:t>silja.moik@etag.ee</a:t>
            </a:r>
            <a:r>
              <a:rPr lang="et-EE" dirty="0" smtClean="0"/>
              <a:t>)</a:t>
            </a:r>
          </a:p>
          <a:p>
            <a:pPr marL="0" indent="0">
              <a:buNone/>
            </a:pPr>
            <a:endParaRPr lang="et-EE" dirty="0" smtClean="0"/>
          </a:p>
          <a:p>
            <a:r>
              <a:rPr lang="et-EE" b="1" u="sng" dirty="0"/>
              <a:t>Loodusteadused ja tehnika (LT):</a:t>
            </a:r>
          </a:p>
          <a:p>
            <a:pPr marL="0" indent="0">
              <a:buNone/>
            </a:pPr>
            <a:r>
              <a:rPr lang="et-EE" b="1" dirty="0"/>
              <a:t>Rainer Randmeri </a:t>
            </a:r>
            <a:r>
              <a:rPr lang="et-EE" dirty="0"/>
              <a:t>(tel 731 7367, </a:t>
            </a:r>
            <a:r>
              <a:rPr lang="et-EE" dirty="0">
                <a:hlinkClick r:id="rId3"/>
              </a:rPr>
              <a:t>rainer.randmeri@etag.ee</a:t>
            </a:r>
            <a:r>
              <a:rPr lang="et-EE" dirty="0" smtClean="0"/>
              <a:t>)</a:t>
            </a:r>
          </a:p>
          <a:p>
            <a:pPr marL="0" indent="0">
              <a:buNone/>
            </a:pPr>
            <a:endParaRPr lang="et-EE" dirty="0"/>
          </a:p>
          <a:p>
            <a:r>
              <a:rPr lang="et-EE" b="1" u="sng" dirty="0"/>
              <a:t>Terviseuuringud (TU):</a:t>
            </a:r>
          </a:p>
          <a:p>
            <a:pPr marL="0" indent="0">
              <a:buNone/>
            </a:pPr>
            <a:r>
              <a:rPr lang="nn-NO" b="1" dirty="0"/>
              <a:t>Iige Maalmann</a:t>
            </a:r>
            <a:r>
              <a:rPr lang="et-EE" b="1" dirty="0"/>
              <a:t> </a:t>
            </a:r>
            <a:r>
              <a:rPr lang="et-EE" dirty="0"/>
              <a:t>(</a:t>
            </a:r>
            <a:r>
              <a:rPr lang="nn-NO" dirty="0"/>
              <a:t>tel 731</a:t>
            </a:r>
            <a:r>
              <a:rPr lang="et-EE" dirty="0"/>
              <a:t> </a:t>
            </a:r>
            <a:r>
              <a:rPr lang="nn-NO" dirty="0"/>
              <a:t>7363, </a:t>
            </a:r>
            <a:r>
              <a:rPr lang="nn-NO" dirty="0">
                <a:hlinkClick r:id="rId4"/>
              </a:rPr>
              <a:t>iige.maalmann@etag.ee</a:t>
            </a:r>
            <a:r>
              <a:rPr lang="et-EE" dirty="0" smtClean="0"/>
              <a:t>)</a:t>
            </a:r>
          </a:p>
          <a:p>
            <a:pPr marL="0" indent="0">
              <a:buNone/>
            </a:pPr>
            <a:endParaRPr lang="et-EE" dirty="0"/>
          </a:p>
          <a:p>
            <a:r>
              <a:rPr lang="et-EE" b="1" u="sng" dirty="0" smtClean="0"/>
              <a:t>Ühiskonnateadused </a:t>
            </a:r>
            <a:r>
              <a:rPr lang="et-EE" b="1" u="sng" dirty="0"/>
              <a:t>ja </a:t>
            </a:r>
            <a:r>
              <a:rPr lang="et-EE" b="1" u="sng" dirty="0" smtClean="0"/>
              <a:t>kultuur (ÜK): </a:t>
            </a:r>
          </a:p>
          <a:p>
            <a:pPr marL="0" indent="0">
              <a:buNone/>
            </a:pPr>
            <a:r>
              <a:rPr lang="et-EE" b="1" dirty="0"/>
              <a:t>Madis </a:t>
            </a:r>
            <a:r>
              <a:rPr lang="et-EE" b="1" dirty="0" smtClean="0"/>
              <a:t>Saluveer </a:t>
            </a:r>
            <a:r>
              <a:rPr lang="et-EE" dirty="0" smtClean="0"/>
              <a:t>(tel 730 0326</a:t>
            </a:r>
            <a:r>
              <a:rPr lang="et-EE" dirty="0"/>
              <a:t>, </a:t>
            </a:r>
            <a:r>
              <a:rPr lang="et-EE" dirty="0" smtClean="0">
                <a:hlinkClick r:id="rId5"/>
              </a:rPr>
              <a:t>madis.saluveer@etag.ee</a:t>
            </a:r>
            <a:r>
              <a:rPr lang="et-EE" dirty="0" smtClean="0"/>
              <a:t>)</a:t>
            </a:r>
          </a:p>
          <a:p>
            <a:pPr marL="0" indent="0">
              <a:buNone/>
            </a:pPr>
            <a:endParaRPr lang="et-EE" b="1" dirty="0" smtClean="0"/>
          </a:p>
          <a:p>
            <a:pPr marL="0" indent="0">
              <a:buNone/>
            </a:pPr>
            <a:endParaRPr lang="et-EE" b="1" dirty="0" smtClean="0"/>
          </a:p>
        </p:txBody>
      </p:sp>
    </p:spTree>
    <p:extLst>
      <p:ext uri="{BB962C8B-B14F-4D97-AF65-F5344CB8AC3E}">
        <p14:creationId xmlns:p14="http://schemas.microsoft.com/office/powerpoint/2010/main" val="744129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83152" cy="620688"/>
          </a:xfrm>
        </p:spPr>
        <p:txBody>
          <a:bodyPr/>
          <a:lstStyle/>
          <a:p>
            <a:r>
              <a:rPr lang="et-EE" sz="3600" dirty="0">
                <a:solidFill>
                  <a:srgbClr val="7030A0"/>
                </a:solidFill>
              </a:rPr>
              <a:t>Eelmise aasta taotlusvoorust </a:t>
            </a:r>
            <a:r>
              <a:rPr lang="et-EE" sz="3600" dirty="0" smtClean="0">
                <a:solidFill>
                  <a:srgbClr val="7030A0"/>
                </a:solidFill>
              </a:rPr>
              <a:t>(2/2)</a:t>
            </a:r>
            <a:endParaRPr lang="et-EE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dirty="0" smtClean="0"/>
              <a:t> </a:t>
            </a:r>
            <a:endParaRPr lang="et-EE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131677"/>
              </p:ext>
            </p:extLst>
          </p:nvPr>
        </p:nvGraphicFramePr>
        <p:xfrm>
          <a:off x="323528" y="1124743"/>
          <a:ext cx="8640961" cy="55113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3089"/>
                <a:gridCol w="1157272"/>
                <a:gridCol w="1388726"/>
                <a:gridCol w="1388726"/>
                <a:gridCol w="1388726"/>
                <a:gridCol w="1234422"/>
              </a:tblGrid>
              <a:tr h="60839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2016: kokku </a:t>
                      </a:r>
                      <a:r>
                        <a:rPr lang="et-EE" sz="1800" dirty="0">
                          <a:effectLst/>
                        </a:rPr>
                        <a:t>taotletud toetus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 smtClean="0">
                          <a:effectLst/>
                        </a:rPr>
                        <a:t>rahastatud</a:t>
                      </a:r>
                      <a:r>
                        <a:rPr lang="et-EE" sz="1800" baseline="0" dirty="0" smtClean="0">
                          <a:effectLst/>
                        </a:rPr>
                        <a:t> </a:t>
                      </a:r>
                      <a:r>
                        <a:rPr lang="et-EE" sz="1800" dirty="0" smtClean="0">
                          <a:effectLst/>
                        </a:rPr>
                        <a:t>taotluste</a:t>
                      </a:r>
                      <a:r>
                        <a:rPr lang="et-EE" sz="1800" baseline="0" dirty="0" smtClean="0">
                          <a:effectLst/>
                        </a:rPr>
                        <a:t> summa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</a:tr>
              <a:tr h="456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Teadusvaldkond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ST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OT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</a:rPr>
                        <a:t>KOKKU</a:t>
                      </a:r>
                      <a:endParaRPr lang="et-EE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ST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OT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Bio- </a:t>
                      </a:r>
                      <a:r>
                        <a:rPr lang="et-EE" sz="1800" dirty="0" smtClean="0">
                          <a:effectLst/>
                        </a:rPr>
                        <a:t>ja  keskkonna-teadused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1 784 958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3 801 043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5 586 001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358 670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775 000</a:t>
                      </a:r>
                    </a:p>
                  </a:txBody>
                  <a:tcPr marL="9525" marR="9525" marT="9525" marB="0" anchor="b"/>
                </a:tc>
              </a:tr>
              <a:tr h="6685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800" dirty="0" smtClean="0">
                          <a:effectLst/>
                        </a:rPr>
                        <a:t>Loodusteadused   ja tehnika</a:t>
                      </a:r>
                      <a:endParaRPr lang="et-EE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2 183 805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7 034 525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9 218 330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508 800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968 498</a:t>
                      </a:r>
                    </a:p>
                  </a:txBody>
                  <a:tcPr marL="9525" marR="9525" marT="9525" marB="0" anchor="b"/>
                </a:tc>
              </a:tr>
              <a:tr h="608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Terviseuuringud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387 100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2 090 709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2 477 809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55 561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788 548</a:t>
                      </a:r>
                    </a:p>
                  </a:txBody>
                  <a:tcPr marL="9525" marR="9525" marT="9525" marB="0" anchor="b"/>
                </a:tc>
              </a:tr>
              <a:tr h="6724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800" dirty="0" smtClean="0">
                          <a:effectLst/>
                        </a:rPr>
                        <a:t>Ühiskonnateadused ja kultuur</a:t>
                      </a:r>
                      <a:endParaRPr lang="et-EE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2 072 838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3 585 386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5 658 224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332 000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541 200</a:t>
                      </a:r>
                    </a:p>
                  </a:txBody>
                  <a:tcPr marL="9525" marR="9525" marT="9525" marB="0" anchor="b"/>
                </a:tc>
              </a:tr>
              <a:tr h="608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PUT kokku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6 428 701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16 511 663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22 940 364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1 255 031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3 073 246</a:t>
                      </a:r>
                    </a:p>
                  </a:txBody>
                  <a:tcPr marL="9525" marR="9525" marT="9525" marB="0" anchor="b"/>
                </a:tc>
              </a:tr>
              <a:tr h="334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PUT </a:t>
                      </a:r>
                      <a:r>
                        <a:rPr lang="et-EE" sz="1800" dirty="0" smtClean="0">
                          <a:effectLst/>
                        </a:rPr>
                        <a:t>JD kokku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 </a:t>
                      </a:r>
                      <a:endParaRPr lang="et-E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 </a:t>
                      </a:r>
                      <a:endParaRPr lang="et-E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2 279 288</a:t>
                      </a:r>
                    </a:p>
                  </a:txBody>
                  <a:tcPr marL="9525" marR="9525" marT="9525" marB="0" anchor="b"/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000" dirty="0">
                          <a:effectLst/>
                        </a:rPr>
                        <a:t> </a:t>
                      </a:r>
                      <a:r>
                        <a:rPr lang="et-EE" sz="2000" dirty="0" smtClean="0">
                          <a:effectLst/>
                        </a:rPr>
                        <a:t>556945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0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4 885 222 </a:t>
                      </a:r>
                    </a:p>
                    <a:p>
                      <a:pPr algn="ctr"/>
                      <a:r>
                        <a:rPr lang="et-EE" sz="20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= 19,4%</a:t>
                      </a:r>
                      <a:endParaRPr lang="et-EE" sz="200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t-EE" sz="1800" dirty="0" smtClean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7935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Kõik kokku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 </a:t>
                      </a:r>
                      <a:endParaRPr lang="et-EE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t-EE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25 219 651</a:t>
                      </a:r>
                    </a:p>
                  </a:txBody>
                  <a:tcPr marL="9525" marR="9525" marT="9525" marB="0" anchor="b"/>
                </a:tc>
                <a:tc gridSpan="2" vMerge="1">
                  <a:txBody>
                    <a:bodyPr/>
                    <a:lstStyle/>
                    <a:p>
                      <a:pPr algn="l"/>
                      <a:endParaRPr lang="et-EE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 hMerge="1" vMerge="1">
                  <a:txBody>
                    <a:bodyPr/>
                    <a:lstStyle/>
                    <a:p>
                      <a:pPr algn="l"/>
                      <a:endParaRPr lang="et-EE" sz="1800" b="1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369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92"/>
    </mc:Choice>
    <mc:Fallback xmlns="">
      <p:transition spd="slow" advTm="669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0"/>
            <a:ext cx="7643192" cy="1340768"/>
          </a:xfrm>
        </p:spPr>
        <p:txBody>
          <a:bodyPr/>
          <a:lstStyle/>
          <a:p>
            <a:r>
              <a:rPr lang="et-EE" sz="4000" dirty="0"/>
              <a:t/>
            </a:r>
            <a:br>
              <a:rPr lang="et-EE" sz="4000" dirty="0"/>
            </a:br>
            <a:r>
              <a:rPr lang="et-EE" sz="2800" dirty="0" smtClean="0"/>
              <a:t>Uurimistoetuste </a:t>
            </a:r>
            <a:r>
              <a:rPr lang="et-EE" sz="2800" dirty="0"/>
              <a:t>ja baasfinantseerimise uus kontseptsioon </a:t>
            </a:r>
            <a:r>
              <a:rPr lang="et-EE" sz="2800" dirty="0" smtClean="0"/>
              <a:t>(1/3)</a:t>
            </a:r>
            <a:r>
              <a:rPr lang="et-EE" sz="4000" dirty="0" smtClean="0"/>
              <a:t/>
            </a:r>
            <a:br>
              <a:rPr lang="et-EE" sz="4000" dirty="0" smtClean="0"/>
            </a:br>
            <a:endParaRPr lang="et-EE" sz="40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2800" b="1" dirty="0"/>
              <a:t>Senisega võrreldes </a:t>
            </a:r>
            <a:r>
              <a:rPr lang="et-EE" sz="2800" b="1" dirty="0" smtClean="0"/>
              <a:t>ei muutu PUT üldised </a:t>
            </a:r>
            <a:r>
              <a:rPr lang="et-EE" sz="2800" b="1" dirty="0"/>
              <a:t>põhimõtted: </a:t>
            </a:r>
            <a:endParaRPr lang="et-EE" sz="2800" dirty="0"/>
          </a:p>
          <a:p>
            <a:pPr lvl="0"/>
            <a:r>
              <a:rPr lang="et-EE" sz="2800" dirty="0"/>
              <a:t>Grantide </a:t>
            </a:r>
            <a:r>
              <a:rPr lang="et-EE" sz="2800" b="1" dirty="0"/>
              <a:t>sihtrühmaks on teadlased ja </a:t>
            </a:r>
            <a:r>
              <a:rPr lang="et-EE" sz="2800" b="1" dirty="0" smtClean="0"/>
              <a:t>uurimisrühmad</a:t>
            </a:r>
            <a:r>
              <a:rPr lang="et-EE" sz="2800" dirty="0" smtClean="0"/>
              <a:t>; </a:t>
            </a:r>
            <a:endParaRPr lang="et-EE" sz="2800" dirty="0"/>
          </a:p>
          <a:p>
            <a:pPr lvl="0"/>
            <a:r>
              <a:rPr lang="et-EE" sz="2800" dirty="0"/>
              <a:t>Grandid suunatud kõigile </a:t>
            </a:r>
            <a:r>
              <a:rPr lang="et-EE" sz="2800" b="1" dirty="0"/>
              <a:t>võimekatele teadlastele, sõltumata nende </a:t>
            </a:r>
            <a:r>
              <a:rPr lang="et-EE" sz="2800" b="1" dirty="0" smtClean="0"/>
              <a:t>päritoluriigist</a:t>
            </a:r>
            <a:r>
              <a:rPr lang="et-EE" sz="2800" dirty="0" smtClean="0"/>
              <a:t>; </a:t>
            </a:r>
            <a:endParaRPr lang="et-EE" sz="2800" dirty="0"/>
          </a:p>
          <a:p>
            <a:pPr lvl="0"/>
            <a:r>
              <a:rPr lang="et-EE" sz="2800" dirty="0"/>
              <a:t>Grantide kasutamine on </a:t>
            </a:r>
            <a:r>
              <a:rPr lang="et-EE" sz="2800" b="1" dirty="0"/>
              <a:t>seotud töölepingulise suhte nõudega vähemalt ühe Eesti </a:t>
            </a:r>
            <a:r>
              <a:rPr lang="et-EE" sz="2800" b="1" dirty="0" err="1" smtClean="0"/>
              <a:t>TA-asutusega</a:t>
            </a:r>
            <a:r>
              <a:rPr lang="et-EE" sz="2800" dirty="0" smtClean="0"/>
              <a:t>;</a:t>
            </a:r>
            <a:endParaRPr lang="et-EE" sz="2800" dirty="0"/>
          </a:p>
          <a:p>
            <a:r>
              <a:rPr lang="et-EE" sz="2800" dirty="0"/>
              <a:t>Taotluste hindamise peamisteks kriteeriumideks jäävad teadlase ja uurimisrühma </a:t>
            </a:r>
            <a:r>
              <a:rPr lang="et-EE" sz="2800" b="1" dirty="0"/>
              <a:t>teaduslik tase</a:t>
            </a:r>
            <a:r>
              <a:rPr lang="et-EE" sz="2800" dirty="0"/>
              <a:t> ning </a:t>
            </a:r>
            <a:r>
              <a:rPr lang="et-EE" sz="2800" b="1" dirty="0"/>
              <a:t>uurimisprojekti läbiviimise võimekus</a:t>
            </a:r>
            <a:r>
              <a:rPr lang="et-EE" sz="2800" dirty="0"/>
              <a:t>.</a:t>
            </a:r>
            <a:endParaRPr lang="et-EE" sz="2800" b="1" dirty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59088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9"/>
    </mc:Choice>
    <mc:Fallback xmlns="">
      <p:transition spd="slow" advTm="688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571184" cy="1296144"/>
          </a:xfrm>
        </p:spPr>
        <p:txBody>
          <a:bodyPr/>
          <a:lstStyle/>
          <a:p>
            <a:r>
              <a:rPr lang="et-EE" sz="4000" dirty="0"/>
              <a:t/>
            </a:r>
            <a:br>
              <a:rPr lang="et-EE" sz="4000" dirty="0"/>
            </a:br>
            <a:r>
              <a:rPr lang="et-EE" sz="2800" dirty="0" smtClean="0"/>
              <a:t>Uurimistoetuste </a:t>
            </a:r>
            <a:r>
              <a:rPr lang="et-EE" sz="2800" dirty="0"/>
              <a:t>ja baasfinantseerimise uus kontseptsioon </a:t>
            </a:r>
            <a:r>
              <a:rPr lang="et-EE" sz="2800" dirty="0" smtClean="0"/>
              <a:t>(2/3)</a:t>
            </a:r>
            <a:r>
              <a:rPr lang="et-EE" sz="4000" dirty="0" smtClean="0"/>
              <a:t/>
            </a:r>
            <a:br>
              <a:rPr lang="et-EE" sz="4000" dirty="0" smtClean="0"/>
            </a:br>
            <a:endParaRPr lang="et-EE" sz="40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2800" b="1" dirty="0"/>
              <a:t>Senisega võrreldes muutuvad </a:t>
            </a:r>
            <a:r>
              <a:rPr lang="et-EE" sz="2800" b="1" dirty="0" smtClean="0"/>
              <a:t>olulisemad aspektid: </a:t>
            </a:r>
            <a:endParaRPr lang="et-EE" sz="2800" dirty="0"/>
          </a:p>
          <a:p>
            <a:pPr lvl="0"/>
            <a:r>
              <a:rPr lang="et-EE" sz="2800" dirty="0" smtClean="0"/>
              <a:t>Grandid </a:t>
            </a:r>
            <a:r>
              <a:rPr lang="et-EE" sz="2800" dirty="0"/>
              <a:t>on </a:t>
            </a:r>
            <a:r>
              <a:rPr lang="et-EE" sz="2800" b="1" dirty="0"/>
              <a:t>seotud teadlaskarjääri </a:t>
            </a:r>
            <a:r>
              <a:rPr lang="et-EE" sz="2800" b="1" dirty="0" smtClean="0"/>
              <a:t>mudeliga</a:t>
            </a:r>
            <a:r>
              <a:rPr lang="et-EE" sz="2800" dirty="0" smtClean="0"/>
              <a:t>;</a:t>
            </a:r>
            <a:endParaRPr lang="et-EE" sz="2800" dirty="0"/>
          </a:p>
          <a:p>
            <a:pPr lvl="0"/>
            <a:r>
              <a:rPr lang="et-EE" sz="2800" dirty="0"/>
              <a:t>Tulenevalt seosest teadlaskarjääri mudeliga </a:t>
            </a:r>
            <a:r>
              <a:rPr lang="et-EE" sz="2800" b="1" dirty="0"/>
              <a:t>antakse välja uue granditüübina rühmagrante</a:t>
            </a:r>
            <a:r>
              <a:rPr lang="et-EE" sz="2800" dirty="0"/>
              <a:t> </a:t>
            </a:r>
            <a:r>
              <a:rPr lang="et-EE" sz="2800" dirty="0" smtClean="0"/>
              <a:t>uurimisrühmade juhtidele (rühma juhti saab vahetada);</a:t>
            </a:r>
            <a:r>
              <a:rPr lang="et-EE" sz="2800" b="1" dirty="0" smtClean="0"/>
              <a:t> </a:t>
            </a:r>
            <a:endParaRPr lang="et-EE" sz="2800" dirty="0"/>
          </a:p>
          <a:p>
            <a:pPr lvl="0"/>
            <a:r>
              <a:rPr lang="et-EE" sz="2800" dirty="0"/>
              <a:t>Uurimisrühmad võivad olla ka</a:t>
            </a:r>
            <a:r>
              <a:rPr lang="et-EE" sz="2800" b="1" dirty="0"/>
              <a:t> Eesti </a:t>
            </a:r>
            <a:r>
              <a:rPr lang="et-EE" sz="2800" b="1" dirty="0" err="1"/>
              <a:t>TA-asutuste</a:t>
            </a:r>
            <a:r>
              <a:rPr lang="et-EE" sz="2800" b="1" dirty="0"/>
              <a:t> vahelised;</a:t>
            </a:r>
            <a:endParaRPr lang="et-EE" sz="2800" dirty="0"/>
          </a:p>
          <a:p>
            <a:r>
              <a:rPr lang="et-EE" sz="2800" dirty="0"/>
              <a:t>Grantide taotlemise ja aruandluse lihtsustamiseks on </a:t>
            </a:r>
            <a:r>
              <a:rPr lang="et-EE" sz="2800" b="1" dirty="0"/>
              <a:t>grantide rahaline maht eri granditüüpide kaupa </a:t>
            </a:r>
            <a:r>
              <a:rPr lang="et-EE" sz="2800" b="1" dirty="0" smtClean="0"/>
              <a:t>fikseeritud</a:t>
            </a:r>
            <a:r>
              <a:rPr lang="et-EE" sz="2800" dirty="0" smtClean="0"/>
              <a:t>.</a:t>
            </a:r>
            <a:r>
              <a:rPr lang="et-EE" sz="2800" dirty="0"/>
              <a:t> </a:t>
            </a:r>
            <a:endParaRPr lang="et-EE" sz="2800" dirty="0" smtClean="0"/>
          </a:p>
        </p:txBody>
      </p:sp>
    </p:spTree>
    <p:extLst>
      <p:ext uri="{BB962C8B-B14F-4D97-AF65-F5344CB8AC3E}">
        <p14:creationId xmlns:p14="http://schemas.microsoft.com/office/powerpoint/2010/main" val="3651084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9"/>
    </mc:Choice>
    <mc:Fallback xmlns="">
      <p:transition spd="slow" advTm="688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571184" cy="1296144"/>
          </a:xfrm>
        </p:spPr>
        <p:txBody>
          <a:bodyPr/>
          <a:lstStyle/>
          <a:p>
            <a:r>
              <a:rPr lang="et-EE" sz="4000" dirty="0"/>
              <a:t/>
            </a:r>
            <a:br>
              <a:rPr lang="et-EE" sz="4000" dirty="0"/>
            </a:br>
            <a:r>
              <a:rPr lang="et-EE" sz="2800" dirty="0" smtClean="0"/>
              <a:t>Uurimistoetuste </a:t>
            </a:r>
            <a:r>
              <a:rPr lang="et-EE" sz="2800" dirty="0"/>
              <a:t>ja baasfinantseerimise uus kontseptsioon </a:t>
            </a:r>
            <a:r>
              <a:rPr lang="et-EE" sz="2800" dirty="0" smtClean="0"/>
              <a:t>(3/3)</a:t>
            </a:r>
            <a:r>
              <a:rPr lang="et-EE" sz="4000" dirty="0" smtClean="0"/>
              <a:t/>
            </a:r>
            <a:br>
              <a:rPr lang="et-EE" sz="4000" dirty="0" smtClean="0"/>
            </a:br>
            <a:endParaRPr lang="et-EE" sz="40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2800" b="1" dirty="0"/>
              <a:t>Senisega võrreldes </a:t>
            </a:r>
            <a:r>
              <a:rPr lang="et-EE" sz="2800" b="1" dirty="0" smtClean="0"/>
              <a:t>olulisemad muutused taotlustes: </a:t>
            </a:r>
            <a:endParaRPr lang="et-EE" sz="2800" dirty="0"/>
          </a:p>
          <a:p>
            <a:pPr lvl="0"/>
            <a:r>
              <a:rPr lang="et-EE" sz="2800" dirty="0" smtClean="0"/>
              <a:t>kirjeldada projekti olulisust </a:t>
            </a:r>
            <a:r>
              <a:rPr lang="et-EE" sz="2800" dirty="0"/>
              <a:t>Eesti teadusele, ühiskonnale ja </a:t>
            </a:r>
            <a:r>
              <a:rPr lang="et-EE" sz="2800" dirty="0" smtClean="0"/>
              <a:t>majandusele;</a:t>
            </a:r>
            <a:endParaRPr lang="et-EE" sz="2800" dirty="0"/>
          </a:p>
          <a:p>
            <a:pPr lvl="0"/>
            <a:r>
              <a:rPr lang="et-EE" sz="2800" dirty="0" smtClean="0"/>
              <a:t>kinnitada teaduseetika </a:t>
            </a:r>
            <a:r>
              <a:rPr lang="et-EE" sz="2800" dirty="0"/>
              <a:t>põhimõtete </a:t>
            </a:r>
            <a:r>
              <a:rPr lang="et-EE" sz="2800" dirty="0" smtClean="0"/>
              <a:t>järgimist;</a:t>
            </a:r>
          </a:p>
          <a:p>
            <a:pPr lvl="0"/>
            <a:r>
              <a:rPr lang="et-EE" sz="2800" dirty="0" smtClean="0"/>
              <a:t>selgitada, </a:t>
            </a:r>
            <a:r>
              <a:rPr lang="et-EE" sz="2800" dirty="0"/>
              <a:t>kuidas hallatakse projekti käigus tekkivaid andmeid</a:t>
            </a:r>
            <a:r>
              <a:rPr lang="et-EE" sz="2800" dirty="0" smtClean="0"/>
              <a:t>;</a:t>
            </a:r>
            <a:r>
              <a:rPr lang="et-EE" sz="2800" b="1" dirty="0" smtClean="0"/>
              <a:t> </a:t>
            </a:r>
            <a:endParaRPr lang="et-EE" sz="2800" dirty="0"/>
          </a:p>
          <a:p>
            <a:pPr lvl="0"/>
            <a:r>
              <a:rPr lang="et-EE" sz="2800" dirty="0" smtClean="0"/>
              <a:t>kirjeldada</a:t>
            </a:r>
            <a:r>
              <a:rPr lang="et-EE" sz="2800" dirty="0"/>
              <a:t> projekti </a:t>
            </a:r>
            <a:r>
              <a:rPr lang="et-EE" sz="2800" dirty="0" smtClean="0"/>
              <a:t>kaasatud (põhi)täitja(te) rolli </a:t>
            </a:r>
            <a:r>
              <a:rPr lang="et-EE" sz="2800" dirty="0"/>
              <a:t>ja ülesannete </a:t>
            </a:r>
            <a:r>
              <a:rPr lang="et-EE" sz="2800" dirty="0" smtClean="0"/>
              <a:t>jaotust;</a:t>
            </a:r>
          </a:p>
          <a:p>
            <a:pPr lvl="0"/>
            <a:r>
              <a:rPr lang="et-EE" sz="2800" dirty="0" smtClean="0"/>
              <a:t>põhjendada taotletavat grandimahtu.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38112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9"/>
    </mc:Choice>
    <mc:Fallback xmlns="">
      <p:transition spd="slow" advTm="6889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et-EE" sz="4000" dirty="0"/>
              <a:t>Fikseeritud grandimahud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179512" y="836712"/>
            <a:ext cx="8712968" cy="5832648"/>
          </a:xfrm>
        </p:spPr>
        <p:txBody>
          <a:bodyPr>
            <a:normAutofit fontScale="92500" lnSpcReduction="20000"/>
          </a:bodyPr>
          <a:lstStyle/>
          <a:p>
            <a:r>
              <a:rPr lang="et-EE" sz="2800" dirty="0"/>
              <a:t>Grandimahtude fikseerimise aluseks on vastavalt granditüübile </a:t>
            </a:r>
            <a:r>
              <a:rPr lang="et-EE" sz="2800" dirty="0" smtClean="0"/>
              <a:t>(</a:t>
            </a:r>
            <a:r>
              <a:rPr lang="et-EE" sz="2800" dirty="0" err="1" smtClean="0"/>
              <a:t>järeldoktori</a:t>
            </a:r>
            <a:r>
              <a:rPr lang="et-EE" sz="2800" dirty="0" smtClean="0"/>
              <a:t>, stardi- või rühmagrant) </a:t>
            </a:r>
            <a:r>
              <a:rPr lang="et-EE" sz="2800" dirty="0"/>
              <a:t>määratletud otseste kulude arvestuslik määr, millele lisandub </a:t>
            </a:r>
            <a:r>
              <a:rPr lang="et-EE" sz="2800" dirty="0" err="1" smtClean="0"/>
              <a:t>üldkulu</a:t>
            </a:r>
            <a:r>
              <a:rPr lang="et-EE" sz="2800" dirty="0" smtClean="0"/>
              <a:t>;</a:t>
            </a:r>
          </a:p>
          <a:p>
            <a:r>
              <a:rPr lang="et-EE" sz="2800" dirty="0"/>
              <a:t>Otsesed kulud jagunevad personali- ja teadustöö </a:t>
            </a:r>
            <a:r>
              <a:rPr lang="et-EE" sz="2800" dirty="0" smtClean="0"/>
              <a:t>kuludeks;</a:t>
            </a:r>
          </a:p>
          <a:p>
            <a:r>
              <a:rPr lang="et-EE" sz="2800" dirty="0" smtClean="0"/>
              <a:t>Arvestuslikust </a:t>
            </a:r>
            <a:r>
              <a:rPr lang="et-EE" sz="2800" dirty="0"/>
              <a:t>tööjõukulust lähtuvalt jagunevad grandid väikesteks ja suurteks </a:t>
            </a:r>
            <a:r>
              <a:rPr lang="et-EE" sz="2800" dirty="0" smtClean="0"/>
              <a:t>(SG 1-2 inimest (TTA), RG </a:t>
            </a:r>
            <a:r>
              <a:rPr lang="et-EE" sz="2800" dirty="0"/>
              <a:t>2-5 </a:t>
            </a:r>
            <a:r>
              <a:rPr lang="et-EE" sz="2800" dirty="0" smtClean="0"/>
              <a:t>inimest (TTA));</a:t>
            </a:r>
          </a:p>
          <a:p>
            <a:r>
              <a:rPr lang="et-EE" sz="2800" dirty="0"/>
              <a:t>Teadustöö spetsiifikast lähtuvalt jagunevad väikesed ja suured grandid omakorda mitteeksperimentaalseteks ja </a:t>
            </a:r>
            <a:r>
              <a:rPr lang="et-EE" sz="2800" dirty="0" smtClean="0"/>
              <a:t>eksperimentaalseteks;</a:t>
            </a:r>
          </a:p>
          <a:p>
            <a:r>
              <a:rPr lang="et-EE" sz="2800" dirty="0" err="1" smtClean="0"/>
              <a:t>Järeldoktori</a:t>
            </a:r>
            <a:r>
              <a:rPr lang="et-EE" sz="2800" dirty="0" smtClean="0"/>
              <a:t> grandis moodustab </a:t>
            </a:r>
            <a:r>
              <a:rPr lang="et-EE" sz="2800" dirty="0" err="1" smtClean="0"/>
              <a:t>üldkulu</a:t>
            </a:r>
            <a:r>
              <a:rPr lang="et-EE" sz="2800" dirty="0" smtClean="0"/>
              <a:t> 5% (väljamineval suunal), stardi- ja rühmagrandis 25%  otsestest kuludest;</a:t>
            </a:r>
          </a:p>
          <a:p>
            <a:r>
              <a:rPr lang="et-EE" sz="2800" dirty="0" smtClean="0"/>
              <a:t>Stardi- ja rühmagrandi puhul võimalus taotleda fikseeritud </a:t>
            </a:r>
            <a:r>
              <a:rPr lang="et-EE" sz="2800" dirty="0"/>
              <a:t>grandimahust väiksemat </a:t>
            </a:r>
            <a:r>
              <a:rPr lang="et-EE" sz="2800" dirty="0" smtClean="0"/>
              <a:t>grandisummat.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208893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9"/>
    </mc:Choice>
    <mc:Fallback xmlns="">
      <p:transition spd="slow" advTm="6889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-19432" y="-171400"/>
            <a:ext cx="8229600" cy="936104"/>
          </a:xfrm>
        </p:spPr>
        <p:txBody>
          <a:bodyPr/>
          <a:lstStyle/>
          <a:p>
            <a:r>
              <a:rPr lang="et-EE" sz="3200" dirty="0" smtClean="0"/>
              <a:t>Grandid 1: </a:t>
            </a:r>
            <a:r>
              <a:rPr lang="et-EE" sz="3200" dirty="0" err="1" smtClean="0"/>
              <a:t>Järeldoktori</a:t>
            </a:r>
            <a:r>
              <a:rPr lang="et-EE" sz="3200" dirty="0" smtClean="0"/>
              <a:t> grant (PUT JD)</a:t>
            </a:r>
            <a:endParaRPr lang="et-EE" sz="32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fontScale="77500" lnSpcReduction="20000"/>
          </a:bodyPr>
          <a:lstStyle/>
          <a:p>
            <a:r>
              <a:rPr lang="et-EE" dirty="0" smtClean="0"/>
              <a:t>Kuni </a:t>
            </a:r>
            <a:r>
              <a:rPr lang="et-EE" dirty="0"/>
              <a:t>3 </a:t>
            </a:r>
            <a:r>
              <a:rPr lang="et-EE" dirty="0" smtClean="0"/>
              <a:t>aastat, ainult </a:t>
            </a:r>
            <a:r>
              <a:rPr lang="et-EE" dirty="0"/>
              <a:t>välisriiki suundumiseks (sissetuleval suunal: </a:t>
            </a:r>
            <a:r>
              <a:rPr lang="et-EE" dirty="0" err="1"/>
              <a:t>Mobilitas</a:t>
            </a:r>
            <a:r>
              <a:rPr lang="et-EE" dirty="0"/>
              <a:t> </a:t>
            </a:r>
            <a:r>
              <a:rPr lang="et-EE" dirty="0" smtClean="0"/>
              <a:t>Pluss);</a:t>
            </a:r>
          </a:p>
          <a:p>
            <a:r>
              <a:rPr lang="et-EE" dirty="0" smtClean="0"/>
              <a:t>Saab taotleda täiendavalt ümberasumistoetust;</a:t>
            </a:r>
          </a:p>
          <a:p>
            <a:r>
              <a:rPr lang="et-EE" dirty="0" smtClean="0"/>
              <a:t>Antakse ainult üks kord;</a:t>
            </a:r>
          </a:p>
          <a:p>
            <a:r>
              <a:rPr lang="et-EE" dirty="0" smtClean="0"/>
              <a:t>S</a:t>
            </a:r>
            <a:r>
              <a:rPr lang="en-US" dirty="0" err="1" smtClean="0"/>
              <a:t>amaaegselt</a:t>
            </a:r>
            <a:r>
              <a:rPr lang="en-US" dirty="0" smtClean="0"/>
              <a:t> </a:t>
            </a:r>
            <a:r>
              <a:rPr lang="et-EE" dirty="0" smtClean="0"/>
              <a:t>ei saa </a:t>
            </a:r>
            <a:r>
              <a:rPr lang="en-US" dirty="0" err="1" smtClean="0"/>
              <a:t>taotleda</a:t>
            </a:r>
            <a:r>
              <a:rPr lang="en-US" dirty="0" smtClean="0"/>
              <a:t> </a:t>
            </a:r>
            <a:r>
              <a:rPr lang="en-US" dirty="0" err="1"/>
              <a:t>rohkem</a:t>
            </a:r>
            <a:r>
              <a:rPr lang="en-US" dirty="0"/>
              <a:t> </a:t>
            </a:r>
            <a:r>
              <a:rPr lang="en-US" dirty="0" err="1"/>
              <a:t>kui</a:t>
            </a:r>
            <a:r>
              <a:rPr lang="en-US" dirty="0"/>
              <a:t> </a:t>
            </a:r>
            <a:r>
              <a:rPr lang="en-US" dirty="0" err="1"/>
              <a:t>ühte</a:t>
            </a:r>
            <a:r>
              <a:rPr lang="en-US" dirty="0"/>
              <a:t> </a:t>
            </a:r>
            <a:r>
              <a:rPr lang="et-EE" dirty="0" smtClean="0"/>
              <a:t>PUT </a:t>
            </a:r>
            <a:r>
              <a:rPr lang="en-US" dirty="0" err="1" smtClean="0"/>
              <a:t>granti</a:t>
            </a:r>
            <a:r>
              <a:rPr lang="en-US" dirty="0"/>
              <a:t>, </a:t>
            </a:r>
            <a:r>
              <a:rPr lang="en-US" dirty="0" err="1"/>
              <a:t>kuid</a:t>
            </a:r>
            <a:r>
              <a:rPr lang="en-US" dirty="0"/>
              <a:t> </a:t>
            </a:r>
            <a:r>
              <a:rPr lang="en-US" dirty="0" err="1"/>
              <a:t>võib</a:t>
            </a:r>
            <a:r>
              <a:rPr lang="en-US" dirty="0"/>
              <a:t> olla </a:t>
            </a:r>
            <a:r>
              <a:rPr lang="en-US" dirty="0" err="1"/>
              <a:t>märgitud</a:t>
            </a:r>
            <a:r>
              <a:rPr lang="en-US" dirty="0"/>
              <a:t> </a:t>
            </a:r>
            <a:r>
              <a:rPr lang="en-US" dirty="0" err="1"/>
              <a:t>põhitäitjana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ühes</a:t>
            </a:r>
            <a:r>
              <a:rPr lang="en-US" dirty="0"/>
              <a:t> </a:t>
            </a:r>
            <a:r>
              <a:rPr lang="en-US" dirty="0" err="1"/>
              <a:t>stardi</a:t>
            </a:r>
            <a:r>
              <a:rPr lang="en-US" dirty="0"/>
              <a:t>- </a:t>
            </a:r>
            <a:r>
              <a:rPr lang="en-US" dirty="0" err="1"/>
              <a:t>või</a:t>
            </a:r>
            <a:r>
              <a:rPr lang="en-US" dirty="0"/>
              <a:t> </a:t>
            </a:r>
            <a:r>
              <a:rPr lang="en-US" dirty="0" err="1"/>
              <a:t>rühmagrandi</a:t>
            </a:r>
            <a:r>
              <a:rPr lang="en-US" dirty="0"/>
              <a:t> </a:t>
            </a:r>
            <a:r>
              <a:rPr lang="en-US" dirty="0" err="1" smtClean="0"/>
              <a:t>taotluses</a:t>
            </a:r>
            <a:r>
              <a:rPr lang="et-EE" dirty="0" smtClean="0"/>
              <a:t>;</a:t>
            </a:r>
          </a:p>
          <a:p>
            <a:r>
              <a:rPr lang="et-EE" dirty="0"/>
              <a:t>Taotlejal PhD saamisest möödas </a:t>
            </a:r>
            <a:r>
              <a:rPr lang="et-EE" dirty="0" smtClean="0"/>
              <a:t>mitte rohkem kui 5 </a:t>
            </a:r>
            <a:r>
              <a:rPr lang="et-EE" dirty="0"/>
              <a:t>aastat;</a:t>
            </a:r>
          </a:p>
          <a:p>
            <a:r>
              <a:rPr lang="et-EE" dirty="0" smtClean="0"/>
              <a:t>Taotleda ei saa isik, </a:t>
            </a:r>
          </a:p>
          <a:p>
            <a:pPr lvl="1"/>
            <a:r>
              <a:rPr lang="en-US" dirty="0" err="1" smtClean="0"/>
              <a:t>kelle</a:t>
            </a:r>
            <a:r>
              <a:rPr lang="en-US" dirty="0" smtClean="0"/>
              <a:t> </a:t>
            </a:r>
            <a:r>
              <a:rPr lang="en-US" dirty="0" err="1"/>
              <a:t>kahe</a:t>
            </a:r>
            <a:r>
              <a:rPr lang="en-US" dirty="0"/>
              <a:t> </a:t>
            </a:r>
            <a:r>
              <a:rPr lang="en-US" dirty="0" err="1"/>
              <a:t>eelmise</a:t>
            </a:r>
            <a:r>
              <a:rPr lang="en-US" dirty="0"/>
              <a:t> </a:t>
            </a:r>
            <a:r>
              <a:rPr lang="en-US" dirty="0" err="1"/>
              <a:t>järjestikuse</a:t>
            </a:r>
            <a:r>
              <a:rPr lang="en-US" dirty="0"/>
              <a:t> </a:t>
            </a:r>
            <a:r>
              <a:rPr lang="en-US" dirty="0" err="1"/>
              <a:t>taotlusvooru</a:t>
            </a:r>
            <a:r>
              <a:rPr lang="en-US" dirty="0"/>
              <a:t> </a:t>
            </a:r>
            <a:r>
              <a:rPr lang="en-US" dirty="0" err="1"/>
              <a:t>taotlused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</a:t>
            </a:r>
            <a:r>
              <a:rPr lang="en-US" dirty="0" err="1"/>
              <a:t>ületanud</a:t>
            </a:r>
            <a:r>
              <a:rPr lang="en-US" dirty="0"/>
              <a:t> </a:t>
            </a:r>
            <a:r>
              <a:rPr lang="en-US" dirty="0" err="1" smtClean="0"/>
              <a:t>lävendeid</a:t>
            </a:r>
            <a:r>
              <a:rPr lang="en-US" dirty="0" smtClean="0"/>
              <a:t>;</a:t>
            </a:r>
            <a:endParaRPr lang="et-EE" sz="800" dirty="0"/>
          </a:p>
          <a:p>
            <a:pPr lvl="1"/>
            <a:r>
              <a:rPr lang="en-US" dirty="0" err="1" smtClean="0"/>
              <a:t>kes</a:t>
            </a:r>
            <a:r>
              <a:rPr lang="en-US" dirty="0" smtClean="0"/>
              <a:t> </a:t>
            </a:r>
            <a:r>
              <a:rPr lang="en-US" dirty="0" err="1"/>
              <a:t>ei</a:t>
            </a:r>
            <a:r>
              <a:rPr lang="en-US" dirty="0"/>
              <a:t> ole </a:t>
            </a:r>
            <a:r>
              <a:rPr lang="en-US" dirty="0" err="1"/>
              <a:t>tähtajaks</a:t>
            </a:r>
            <a:r>
              <a:rPr lang="en-US" dirty="0"/>
              <a:t> </a:t>
            </a:r>
            <a:r>
              <a:rPr lang="en-US" dirty="0" err="1"/>
              <a:t>esitanud</a:t>
            </a:r>
            <a:r>
              <a:rPr lang="en-US" dirty="0"/>
              <a:t> </a:t>
            </a:r>
            <a:r>
              <a:rPr lang="et-EE" dirty="0" smtClean="0"/>
              <a:t>ETAgi</a:t>
            </a:r>
            <a:r>
              <a:rPr lang="en-US" dirty="0" smtClean="0"/>
              <a:t> </a:t>
            </a:r>
            <a:r>
              <a:rPr lang="en-US" dirty="0" err="1"/>
              <a:t>rahastatud</a:t>
            </a:r>
            <a:r>
              <a:rPr lang="en-US" dirty="0"/>
              <a:t> </a:t>
            </a:r>
            <a:r>
              <a:rPr lang="en-US" dirty="0" err="1"/>
              <a:t>varasema</a:t>
            </a:r>
            <a:r>
              <a:rPr lang="en-US" dirty="0"/>
              <a:t>(</a:t>
            </a:r>
            <a:r>
              <a:rPr lang="en-US" dirty="0" err="1"/>
              <a:t>te</a:t>
            </a:r>
            <a:r>
              <a:rPr lang="en-US" dirty="0"/>
              <a:t>) </a:t>
            </a:r>
            <a:r>
              <a:rPr lang="en-US" dirty="0" err="1"/>
              <a:t>projekti</a:t>
            </a:r>
            <a:r>
              <a:rPr lang="en-US" dirty="0"/>
              <a:t>(de) </a:t>
            </a:r>
            <a:r>
              <a:rPr lang="en-US" dirty="0" err="1"/>
              <a:t>aruannet</a:t>
            </a:r>
            <a:r>
              <a:rPr lang="en-US" dirty="0"/>
              <a:t> (</a:t>
            </a:r>
            <a:r>
              <a:rPr lang="en-US" dirty="0" err="1"/>
              <a:t>aruandeid</a:t>
            </a:r>
            <a:r>
              <a:rPr lang="en-US" dirty="0" smtClean="0"/>
              <a:t>)</a:t>
            </a:r>
            <a:r>
              <a:rPr lang="et-EE" dirty="0" smtClean="0"/>
              <a:t>;</a:t>
            </a:r>
          </a:p>
          <a:p>
            <a:r>
              <a:rPr lang="et-EE" dirty="0" err="1" smtClean="0"/>
              <a:t>Järeldoktor</a:t>
            </a:r>
            <a:r>
              <a:rPr lang="et-EE" dirty="0" smtClean="0"/>
              <a:t> sõlmib töölepingu (1,0) </a:t>
            </a:r>
            <a:r>
              <a:rPr lang="et-EE" dirty="0" err="1" smtClean="0"/>
              <a:t>vastuvõtva</a:t>
            </a:r>
            <a:r>
              <a:rPr lang="et-EE" dirty="0" smtClean="0"/>
              <a:t> asutusega (Eesti TA asutus).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5695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9"/>
    </mc:Choice>
    <mc:Fallback xmlns="">
      <p:transition spd="slow" advTm="6889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et-EE" sz="3200" dirty="0" err="1" smtClean="0"/>
              <a:t>Järeldoktori</a:t>
            </a:r>
            <a:r>
              <a:rPr lang="et-EE" sz="3200" dirty="0" smtClean="0"/>
              <a:t> grandi maht</a:t>
            </a:r>
            <a:endParaRPr lang="et-EE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2335038"/>
              </p:ext>
            </p:extLst>
          </p:nvPr>
        </p:nvGraphicFramePr>
        <p:xfrm>
          <a:off x="647564" y="980729"/>
          <a:ext cx="7848871" cy="3234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04455"/>
                <a:gridCol w="1296144"/>
                <a:gridCol w="936104"/>
                <a:gridCol w="1512168"/>
              </a:tblGrid>
              <a:tr h="1368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 </a:t>
                      </a:r>
                      <a:r>
                        <a:rPr lang="et-EE" sz="2400" dirty="0" err="1" smtClean="0">
                          <a:effectLst/>
                        </a:rPr>
                        <a:t>Järeldoktori</a:t>
                      </a:r>
                      <a:r>
                        <a:rPr lang="et-EE" sz="2400" dirty="0" smtClean="0">
                          <a:effectLst/>
                        </a:rPr>
                        <a:t> grant (JD)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Otsesed kulud (aastas)</a:t>
                      </a:r>
                      <a:endParaRPr lang="et-EE" sz="20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 err="1">
                          <a:effectLst/>
                        </a:rPr>
                        <a:t>Üldkulu</a:t>
                      </a:r>
                      <a:r>
                        <a:rPr lang="et-EE" sz="2000" dirty="0">
                          <a:effectLst/>
                        </a:rPr>
                        <a:t> (aastas)</a:t>
                      </a:r>
                      <a:endParaRPr lang="et-EE" sz="20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Fikseeritud grandimaht kokku (aastas) </a:t>
                      </a:r>
                      <a:endParaRPr lang="et-EE" sz="20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916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</a:rPr>
                        <a:t>Mitteeksperimentaalne</a:t>
                      </a:r>
                      <a:r>
                        <a:rPr lang="et-EE" sz="2400" baseline="0" dirty="0" smtClean="0">
                          <a:effectLst/>
                        </a:rPr>
                        <a:t> </a:t>
                      </a:r>
                      <a:r>
                        <a:rPr lang="et-EE" sz="2400" dirty="0" smtClean="0">
                          <a:effectLst/>
                        </a:rPr>
                        <a:t>väljaminev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32 000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1 600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t-EE" sz="2400" dirty="0" smtClean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</a:rPr>
                        <a:t>33</a:t>
                      </a:r>
                      <a:r>
                        <a:rPr lang="et-EE" sz="2400" dirty="0">
                          <a:effectLst/>
                        </a:rPr>
                        <a:t> 600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916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Eksperimentaalne </a:t>
                      </a:r>
                      <a:endParaRPr lang="et-EE" sz="24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</a:rPr>
                        <a:t>väljaminev 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34 000</a:t>
                      </a:r>
                      <a:endParaRPr lang="et-EE" sz="2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1 700</a:t>
                      </a:r>
                      <a:endParaRPr lang="et-EE" sz="2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t-EE" sz="2400" dirty="0" smtClean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</a:rPr>
                        <a:t>35</a:t>
                      </a:r>
                      <a:r>
                        <a:rPr lang="et-EE" sz="2400" dirty="0">
                          <a:effectLst/>
                        </a:rPr>
                        <a:t> 700</a:t>
                      </a:r>
                      <a:endParaRPr lang="et-EE" sz="2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47564" y="4653136"/>
            <a:ext cx="7848871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t-EE" sz="2400" dirty="0">
                <a:ea typeface="Calibri" panose="020F0502020204030204" pitchFamily="34" charset="0"/>
                <a:cs typeface="Arial Narrow" panose="020B0606020202030204" pitchFamily="34" charset="0"/>
              </a:rPr>
              <a:t>Ümberasumistoetuse </a:t>
            </a:r>
            <a:r>
              <a:rPr lang="et-EE" sz="2400" dirty="0" smtClean="0">
                <a:ea typeface="Calibri" panose="020F0502020204030204" pitchFamily="34" charset="0"/>
                <a:cs typeface="Arial Narrow" panose="020B0606020202030204" pitchFamily="34" charset="0"/>
              </a:rPr>
              <a:t>määr </a:t>
            </a:r>
            <a:r>
              <a:rPr lang="et-EE" sz="2400" dirty="0" smtClean="0">
                <a:solidFill>
                  <a:srgbClr val="000000"/>
                </a:solidFill>
                <a:ea typeface="Calibri" panose="020F0502020204030204" pitchFamily="34" charset="0"/>
                <a:cs typeface="Arial Narrow" panose="020B0606020202030204" pitchFamily="34" charset="0"/>
              </a:rPr>
              <a:t>on</a:t>
            </a:r>
            <a:r>
              <a:rPr lang="et-EE" sz="2400" dirty="0" smtClean="0">
                <a:ea typeface="Calibri" panose="020F0502020204030204" pitchFamily="34" charset="0"/>
                <a:cs typeface="Arial Narrow" panose="020B0606020202030204" pitchFamily="34" charset="0"/>
              </a:rPr>
              <a:t>:</a:t>
            </a:r>
            <a:endParaRPr lang="et-EE" sz="2400" dirty="0"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400" dirty="0" err="1">
                <a:ea typeface="Calibri" panose="020F0502020204030204" pitchFamily="34" charset="0"/>
                <a:cs typeface="Arial Narrow" panose="020B0606020202030204" pitchFamily="34" charset="0"/>
              </a:rPr>
              <a:t>järeldoktoriprojektidel</a:t>
            </a:r>
            <a:r>
              <a:rPr lang="et-EE" sz="2400" dirty="0">
                <a:ea typeface="Calibri" panose="020F0502020204030204" pitchFamily="34" charset="0"/>
                <a:cs typeface="Arial Narrow" panose="020B0606020202030204" pitchFamily="34" charset="0"/>
              </a:rPr>
              <a:t> kestusega üks aasta 4000 </a:t>
            </a:r>
            <a:r>
              <a:rPr lang="et-EE" sz="2400" dirty="0" smtClean="0">
                <a:ea typeface="Calibri" panose="020F0502020204030204" pitchFamily="34" charset="0"/>
                <a:cs typeface="Arial Narrow" panose="020B0606020202030204" pitchFamily="34" charset="0"/>
              </a:rPr>
              <a:t>eurot;</a:t>
            </a:r>
            <a:endParaRPr lang="et-EE" sz="2400" dirty="0" smtClean="0"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400" dirty="0" err="1" smtClean="0">
                <a:ea typeface="Calibri" panose="020F0502020204030204" pitchFamily="34" charset="0"/>
                <a:cs typeface="Arial Narrow" panose="020B0606020202030204" pitchFamily="34" charset="0"/>
              </a:rPr>
              <a:t>järeldoktoriprojektidel</a:t>
            </a:r>
            <a:r>
              <a:rPr lang="et-EE" sz="2400" dirty="0" smtClean="0">
                <a:ea typeface="Calibri" panose="020F0502020204030204" pitchFamily="34" charset="0"/>
                <a:cs typeface="Arial Narrow" panose="020B0606020202030204" pitchFamily="34" charset="0"/>
              </a:rPr>
              <a:t> </a:t>
            </a:r>
            <a:r>
              <a:rPr lang="et-EE" sz="2400" dirty="0">
                <a:ea typeface="Calibri" panose="020F0502020204030204" pitchFamily="34" charset="0"/>
                <a:cs typeface="Arial Narrow" panose="020B0606020202030204" pitchFamily="34" charset="0"/>
              </a:rPr>
              <a:t>kestusega kaks aastat 5500 </a:t>
            </a:r>
            <a:r>
              <a:rPr lang="et-EE" sz="2400" dirty="0" smtClean="0">
                <a:ea typeface="Calibri" panose="020F0502020204030204" pitchFamily="34" charset="0"/>
                <a:cs typeface="Arial Narrow" panose="020B0606020202030204" pitchFamily="34" charset="0"/>
              </a:rPr>
              <a:t>eurot;</a:t>
            </a:r>
            <a:endParaRPr lang="et-EE" sz="2400" dirty="0" smtClean="0"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400" dirty="0" err="1" smtClean="0">
                <a:ea typeface="Calibri" panose="020F0502020204030204" pitchFamily="34" charset="0"/>
                <a:cs typeface="Arial Narrow" panose="020B0606020202030204" pitchFamily="34" charset="0"/>
              </a:rPr>
              <a:t>järeldoktoriprojektidel</a:t>
            </a:r>
            <a:r>
              <a:rPr lang="et-EE" sz="2400" dirty="0" smtClean="0">
                <a:ea typeface="Calibri" panose="020F0502020204030204" pitchFamily="34" charset="0"/>
                <a:cs typeface="Arial Narrow" panose="020B0606020202030204" pitchFamily="34" charset="0"/>
              </a:rPr>
              <a:t> </a:t>
            </a:r>
            <a:r>
              <a:rPr lang="et-EE" sz="2400" dirty="0">
                <a:ea typeface="Calibri" panose="020F0502020204030204" pitchFamily="34" charset="0"/>
                <a:cs typeface="Arial Narrow" panose="020B0606020202030204" pitchFamily="34" charset="0"/>
              </a:rPr>
              <a:t>kestusega kolm aastat 7000 eurot.</a:t>
            </a:r>
            <a:endParaRPr lang="et-EE" sz="2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74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9"/>
    </mc:Choice>
    <mc:Fallback xmlns="">
      <p:transition spd="slow" advTm="6889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TAG värvipalet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D1A56"/>
      </a:hlink>
      <a:folHlink>
        <a:srgbClr val="5D1A5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ETAG värvipalet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D1A56"/>
      </a:hlink>
      <a:folHlink>
        <a:srgbClr val="5D1A5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ETAG värvipalett 1">
      <a:dk1>
        <a:sysClr val="windowText" lastClr="000000"/>
      </a:dk1>
      <a:lt1>
        <a:sysClr val="window" lastClr="FFFFFF"/>
      </a:lt1>
      <a:dk2>
        <a:srgbClr val="00558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D1A56"/>
      </a:hlink>
      <a:folHlink>
        <a:srgbClr val="5D1A5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1478</TotalTime>
  <Words>1566</Words>
  <Application>Microsoft Office PowerPoint</Application>
  <PresentationFormat>On-screen Show (4:3)</PresentationFormat>
  <Paragraphs>291</Paragraphs>
  <Slides>20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Custom Design</vt:lpstr>
      <vt:lpstr>1_Custom Design</vt:lpstr>
      <vt:lpstr>2_Custom Design</vt:lpstr>
      <vt:lpstr>Office Theme</vt:lpstr>
      <vt:lpstr>Chart</vt:lpstr>
      <vt:lpstr>Eesti Teadusagentuur 28.03.2017 TaRTUs 29.03.2017 taLLINNAs </vt:lpstr>
      <vt:lpstr>Eelmise aasta taotlusvoorust (1/2)</vt:lpstr>
      <vt:lpstr>Eelmise aasta taotlusvoorust (2/2)</vt:lpstr>
      <vt:lpstr> Uurimistoetuste ja baasfinantseerimise uus kontseptsioon (1/3) </vt:lpstr>
      <vt:lpstr> Uurimistoetuste ja baasfinantseerimise uus kontseptsioon (2/3) </vt:lpstr>
      <vt:lpstr> Uurimistoetuste ja baasfinantseerimise uus kontseptsioon (3/3) </vt:lpstr>
      <vt:lpstr>Fikseeritud grandimahud</vt:lpstr>
      <vt:lpstr>Grandid 1: Järeldoktori grant (PUT JD)</vt:lpstr>
      <vt:lpstr>Järeldoktori grandi maht</vt:lpstr>
      <vt:lpstr>Grandid 2: Stardigrant (PUT SG) (1/2)</vt:lpstr>
      <vt:lpstr>Grandid 2: Stardigrant (PUT SG) (2/2)</vt:lpstr>
      <vt:lpstr>Stardigrandi maht</vt:lpstr>
      <vt:lpstr>Grandid 3: Rühmagrant (PUT RG) (1/2)</vt:lpstr>
      <vt:lpstr>Grandid 3: Rühmagrant (PUT RG) (2/2)</vt:lpstr>
      <vt:lpstr>Rühmagrandi maht</vt:lpstr>
      <vt:lpstr>Taotleja „meelespea“ (1/2)</vt:lpstr>
      <vt:lpstr>Taotleja „meelespea“ (2/2)</vt:lpstr>
      <vt:lpstr>Grandi saaja „meelespea“</vt:lpstr>
      <vt:lpstr>Täpsem info (1/2)</vt:lpstr>
      <vt:lpstr>Täpsem info (2/2)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Liina Raju</dc:creator>
  <cp:lastModifiedBy>Kadri Mäger</cp:lastModifiedBy>
  <cp:revision>164</cp:revision>
  <dcterms:created xsi:type="dcterms:W3CDTF">2012-09-06T13:35:51Z</dcterms:created>
  <dcterms:modified xsi:type="dcterms:W3CDTF">2017-03-30T08:53:52Z</dcterms:modified>
</cp:coreProperties>
</file>