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9" r:id="rId2"/>
    <p:sldId id="257" r:id="rId3"/>
    <p:sldId id="289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69" r:id="rId13"/>
  </p:sldIdLst>
  <p:sldSz cx="9144000" cy="6858000" type="screen4x3"/>
  <p:notesSz cx="9947275" cy="6858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20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19" autoAdjust="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2484" y="78"/>
      </p:cViewPr>
      <p:guideLst>
        <p:guide orient="horz" pos="2160"/>
        <p:guide pos="3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Leht1!$B$1</c:f>
              <c:strCache>
                <c:ptCount val="1"/>
                <c:pt idx="0">
                  <c:v>ÜET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Leht1!$A$2:$A$4</c:f>
              <c:strCache>
                <c:ptCount val="3"/>
                <c:pt idx="0">
                  <c:v>grupp 3 (N 25)</c:v>
                </c:pt>
                <c:pt idx="1">
                  <c:v>grupp 2 (N 79)</c:v>
                </c:pt>
                <c:pt idx="2">
                  <c:v>grupp 1 (N 40)</c:v>
                </c:pt>
              </c:strCache>
            </c:strRef>
          </c:cat>
          <c:val>
            <c:numRef>
              <c:f>Leht1!$B$2:$B$4</c:f>
              <c:numCache>
                <c:formatCode>General</c:formatCode>
                <c:ptCount val="3"/>
                <c:pt idx="0">
                  <c:v>20</c:v>
                </c:pt>
                <c:pt idx="1">
                  <c:v>27</c:v>
                </c:pt>
                <c:pt idx="2">
                  <c:v>23</c:v>
                </c:pt>
              </c:numCache>
            </c:numRef>
          </c:val>
        </c:ser>
        <c:ser>
          <c:idx val="1"/>
          <c:order val="1"/>
          <c:tx>
            <c:strRef>
              <c:f>Leht1!$C$1</c:f>
              <c:strCache>
                <c:ptCount val="1"/>
                <c:pt idx="0">
                  <c:v>PET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Leht1!$A$2:$A$4</c:f>
              <c:strCache>
                <c:ptCount val="3"/>
                <c:pt idx="0">
                  <c:v>grupp 3 (N 25)</c:v>
                </c:pt>
                <c:pt idx="1">
                  <c:v>grupp 2 (N 79)</c:v>
                </c:pt>
                <c:pt idx="2">
                  <c:v>grupp 1 (N 40)</c:v>
                </c:pt>
              </c:strCache>
            </c:strRef>
          </c:cat>
          <c:val>
            <c:numRef>
              <c:f>Leht1!$C$2:$C$4</c:f>
              <c:numCache>
                <c:formatCode>General</c:formatCode>
                <c:ptCount val="3"/>
                <c:pt idx="0">
                  <c:v>96</c:v>
                </c:pt>
                <c:pt idx="1">
                  <c:v>94</c:v>
                </c:pt>
                <c:pt idx="2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1238144"/>
        <c:axId val="151240064"/>
      </c:barChart>
      <c:catAx>
        <c:axId val="1512381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t-EE" sz="18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koolitustel osalemine</a:t>
                </a:r>
                <a:endParaRPr lang="en-US" sz="18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5.5224137988129094E-3"/>
              <c:y val="0.1643035291582526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t-EE"/>
          </a:p>
        </c:txPr>
        <c:crossAx val="151240064"/>
        <c:crosses val="autoZero"/>
        <c:auto val="1"/>
        <c:lblAlgn val="ctr"/>
        <c:lblOffset val="100"/>
        <c:noMultiLvlLbl val="0"/>
      </c:catAx>
      <c:valAx>
        <c:axId val="151240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t-EE" sz="18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"nõus"</a:t>
                </a:r>
                <a:r>
                  <a:rPr lang="et-EE" sz="18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või "pigem nõus" vastanute %</a:t>
                </a:r>
                <a:endParaRPr lang="et-EE" sz="18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28417324386148729"/>
              <c:y val="0.916295434592215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t-EE"/>
          </a:p>
        </c:txPr>
        <c:crossAx val="15123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038352894919281"/>
          <c:y val="0.10797038059518961"/>
          <c:w val="0.11961647105080724"/>
          <c:h val="0.269368430849970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t-E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t-EE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26487-46EA-7345-A900-320199BC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951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9947275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0"/>
            <a:ext cx="9947275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0" y="0"/>
            <a:ext cx="9947275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0" y="0"/>
            <a:ext cx="9947275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1"/>
            <a:ext cx="4310486" cy="34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5634488" y="1"/>
            <a:ext cx="4301275" cy="33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endParaRPr lang="et-EE"/>
          </a:p>
        </p:txBody>
      </p:sp>
      <p:sp>
        <p:nvSpPr>
          <p:cNvPr id="6151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29000" y="857250"/>
            <a:ext cx="307975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6152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94728" y="3300414"/>
            <a:ext cx="7948609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t-EE" smtClean="0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0" y="6513910"/>
            <a:ext cx="4310486" cy="34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5634488" y="6513910"/>
            <a:ext cx="4301275" cy="33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E314BED-B06C-4493-9959-73D3F288AF98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988142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584" y="908720"/>
            <a:ext cx="7704856" cy="2664296"/>
          </a:xfrm>
        </p:spPr>
        <p:txBody>
          <a:bodyPr anchor="b"/>
          <a:lstStyle>
            <a:lvl1pPr algn="l">
              <a:lnSpc>
                <a:spcPct val="70000"/>
              </a:lnSpc>
              <a:defRPr sz="8000" b="0"/>
            </a:lvl1pPr>
          </a:lstStyle>
          <a:p>
            <a:r>
              <a:rPr lang="et-EE" dirty="0" smtClean="0"/>
              <a:t>ESITLUSE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PEALKIRI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7584" y="4149080"/>
            <a:ext cx="7704856" cy="1296144"/>
          </a:xfrm>
        </p:spPr>
        <p:txBody>
          <a:bodyPr/>
          <a:lstStyle>
            <a:lvl1pPr marL="0" indent="0" algn="l">
              <a:buNone/>
              <a:defRPr sz="3600" b="0" spc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</a:t>
            </a:r>
            <a:r>
              <a:rPr lang="et-EE" dirty="0" smtClean="0"/>
              <a:t>UTORI NIMI</a:t>
            </a:r>
            <a:r>
              <a:rPr lang="en-US" dirty="0" smtClean="0"/>
              <a:t> </a:t>
            </a:r>
          </a:p>
          <a:p>
            <a:r>
              <a:rPr lang="et-EE" dirty="0" smtClean="0"/>
              <a:t>Kuupäev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09874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40" y="457200"/>
            <a:ext cx="2949575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 err="1" smtClean="0"/>
              <a:t>Väide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51920" y="457200"/>
            <a:ext cx="4629150" cy="520404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 smtClean="0"/>
              <a:t>Oluline</a:t>
            </a:r>
            <a:r>
              <a:rPr lang="en-US" dirty="0" smtClean="0"/>
              <a:t> </a:t>
            </a:r>
            <a:r>
              <a:rPr lang="en-US" dirty="0" err="1" smtClean="0"/>
              <a:t>sõnum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1"/>
            <a:ext cx="2949575" cy="3603847"/>
          </a:xfrm>
        </p:spPr>
        <p:txBody>
          <a:bodyPr/>
          <a:lstStyle>
            <a:lvl1pPr marL="0" indent="0">
              <a:buNone/>
              <a:defRPr sz="2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672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36096" y="476672"/>
            <a:ext cx="3168352" cy="1584176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 err="1" smtClean="0"/>
              <a:t>Pildi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t-E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544" y="476672"/>
            <a:ext cx="4629150" cy="4896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36096" y="2276872"/>
            <a:ext cx="3168352" cy="3096344"/>
          </a:xfrm>
        </p:spPr>
        <p:txBody>
          <a:bodyPr/>
          <a:lstStyle>
            <a:lvl1pPr marL="0" indent="0">
              <a:buNone/>
              <a:defRPr sz="22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1705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6444208" y="0"/>
            <a:ext cx="2699792" cy="2780928"/>
          </a:xfrm>
          <a:prstGeom prst="rect">
            <a:avLst/>
          </a:prstGeom>
          <a:solidFill>
            <a:srgbClr val="B205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1188" y="620688"/>
            <a:ext cx="5329237" cy="4896544"/>
          </a:xfrm>
        </p:spPr>
        <p:txBody>
          <a:bodyPr/>
          <a:lstStyle/>
          <a:p>
            <a:pPr lvl="0"/>
            <a:r>
              <a:rPr lang="et-EE" dirty="0" smtClean="0"/>
              <a:t>Click to edit Master text styles</a:t>
            </a:r>
          </a:p>
          <a:p>
            <a:pPr lvl="1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443663" y="2780928"/>
            <a:ext cx="2700337" cy="2700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732240" y="260648"/>
            <a:ext cx="2088232" cy="2232248"/>
          </a:xfrm>
        </p:spPr>
        <p:txBody>
          <a:bodyPr anchor="ctr"/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TÄHTIS</a:t>
            </a:r>
            <a:br>
              <a:rPr lang="en-US" dirty="0" smtClean="0"/>
            </a:br>
            <a:r>
              <a:rPr lang="et-EE" dirty="0" smtClean="0"/>
              <a:t>INFO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13277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mber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576" y="692696"/>
            <a:ext cx="2340000" cy="2340000"/>
          </a:xfrm>
          <a:solidFill>
            <a:srgbClr val="B20533"/>
          </a:solidFill>
        </p:spPr>
        <p:txBody>
          <a:bodyPr lIns="180000" tIns="374400" rIns="180000" bIns="140400" anchor="t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tähtis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558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55652" y="3284983"/>
            <a:ext cx="7704780" cy="2016225"/>
          </a:xfrm>
        </p:spPr>
        <p:txBody>
          <a:bodyPr/>
          <a:lstStyle>
            <a:lvl1pPr marL="0" indent="0">
              <a:buFontTx/>
              <a:buNone/>
              <a:defRPr sz="2200" i="1"/>
            </a:lvl1pPr>
          </a:lstStyle>
          <a:p>
            <a:pPr lvl="0"/>
            <a:r>
              <a:rPr lang="et-EE" dirty="0" smtClean="0"/>
              <a:t>Oluline sõnum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755576" y="836712"/>
            <a:ext cx="1656184" cy="864096"/>
          </a:xfrm>
          <a:prstGeom prst="rect">
            <a:avLst/>
          </a:prstGeom>
          <a:solidFill>
            <a:srgbClr val="B205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dirty="0" smtClean="0"/>
              <a:t>1.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133302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mber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6136" y="692696"/>
            <a:ext cx="2340000" cy="2340000"/>
          </a:xfrm>
          <a:solidFill>
            <a:srgbClr val="B20533"/>
          </a:solidFill>
        </p:spPr>
        <p:txBody>
          <a:bodyPr lIns="180000" tIns="374400" rIns="180000" bIns="140400" anchor="t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tähtis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555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55652" y="3284983"/>
            <a:ext cx="7704780" cy="2016225"/>
          </a:xfrm>
        </p:spPr>
        <p:txBody>
          <a:bodyPr/>
          <a:lstStyle>
            <a:lvl1pPr marL="0" indent="0">
              <a:buFontTx/>
              <a:buNone/>
              <a:defRPr sz="2200" i="1"/>
            </a:lvl1pPr>
          </a:lstStyle>
          <a:p>
            <a:pPr lvl="0"/>
            <a:r>
              <a:rPr lang="et-EE" dirty="0" smtClean="0"/>
              <a:t>Oluline sõnum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3456136" y="836712"/>
            <a:ext cx="1656184" cy="864096"/>
          </a:xfrm>
          <a:prstGeom prst="rect">
            <a:avLst/>
          </a:prstGeom>
          <a:solidFill>
            <a:srgbClr val="B205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dirty="0" smtClean="0"/>
              <a:t>2.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043889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mber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432" y="692696"/>
            <a:ext cx="2340000" cy="2340000"/>
          </a:xfrm>
          <a:solidFill>
            <a:srgbClr val="B20533"/>
          </a:solidFill>
        </p:spPr>
        <p:txBody>
          <a:bodyPr lIns="180000" tIns="374400" rIns="180000" bIns="140400" anchor="t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tähtis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555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45613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55652" y="3284983"/>
            <a:ext cx="7704780" cy="2016225"/>
          </a:xfrm>
        </p:spPr>
        <p:txBody>
          <a:bodyPr/>
          <a:lstStyle>
            <a:lvl1pPr marL="0" indent="0">
              <a:buFontTx/>
              <a:buNone/>
              <a:defRPr sz="2200" i="1"/>
            </a:lvl1pPr>
          </a:lstStyle>
          <a:p>
            <a:pPr lvl="0"/>
            <a:r>
              <a:rPr lang="et-EE" dirty="0" smtClean="0"/>
              <a:t>Oluline sõnum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6120432" y="836712"/>
            <a:ext cx="1656184" cy="864096"/>
          </a:xfrm>
          <a:prstGeom prst="rect">
            <a:avLst/>
          </a:prstGeom>
          <a:solidFill>
            <a:srgbClr val="B205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dirty="0" smtClean="0"/>
              <a:t>3.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5748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89048"/>
            <a:ext cx="8223250" cy="1138239"/>
          </a:xfrm>
        </p:spPr>
        <p:txBody>
          <a:bodyPr anchor="t"/>
          <a:lstStyle>
            <a:lvl1pPr algn="r">
              <a:defRPr sz="4800">
                <a:solidFill>
                  <a:srgbClr val="B20533"/>
                </a:solidFill>
              </a:defRPr>
            </a:lvl1pPr>
          </a:lstStyle>
          <a:p>
            <a:r>
              <a:rPr lang="et-EE" dirty="0" smtClean="0"/>
              <a:t>Tabeli pealkiri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468315" y="1773337"/>
            <a:ext cx="8207375" cy="3671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20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46800" y="188640"/>
            <a:ext cx="2997200" cy="2997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3568" y="548680"/>
            <a:ext cx="4978896" cy="576064"/>
          </a:xfrm>
        </p:spPr>
        <p:txBody>
          <a:bodyPr anchor="t"/>
          <a:lstStyle>
            <a:lvl1pPr>
              <a:defRPr>
                <a:solidFill>
                  <a:srgbClr val="B20533"/>
                </a:solidFill>
              </a:defRPr>
            </a:lvl1pPr>
          </a:lstStyle>
          <a:p>
            <a:r>
              <a:rPr lang="et-EE" dirty="0" smtClean="0"/>
              <a:t>PEALKIRI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2590" y="1484784"/>
            <a:ext cx="4967287" cy="3888432"/>
          </a:xfrm>
        </p:spPr>
        <p:txBody>
          <a:bodyPr anchor="t"/>
          <a:lstStyle/>
          <a:p>
            <a:pPr lvl="0"/>
            <a:r>
              <a:rPr lang="et-EE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797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320" y="4653136"/>
            <a:ext cx="7886700" cy="100811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611560" y="4365104"/>
            <a:ext cx="7896225" cy="1588"/>
          </a:xfrm>
          <a:prstGeom prst="line">
            <a:avLst/>
          </a:prstGeom>
          <a:noFill/>
          <a:ln w="25560">
            <a:solidFill>
              <a:srgbClr val="B9131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11188" y="548059"/>
            <a:ext cx="3529012" cy="35290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00563" y="548059"/>
            <a:ext cx="3959225" cy="3529013"/>
          </a:xfrm>
        </p:spPr>
        <p:txBody>
          <a:bodyPr/>
          <a:lstStyle/>
          <a:p>
            <a:pPr lvl="0"/>
            <a:r>
              <a:rPr lang="et-EE" dirty="0" smtClean="0"/>
              <a:t>Click to edit Master text styles</a:t>
            </a:r>
          </a:p>
          <a:p>
            <a:pPr lvl="1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3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320" y="4653136"/>
            <a:ext cx="7886700" cy="100811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611560" y="4365104"/>
            <a:ext cx="7896225" cy="1588"/>
          </a:xfrm>
          <a:prstGeom prst="line">
            <a:avLst/>
          </a:prstGeom>
          <a:noFill/>
          <a:ln w="25560">
            <a:solidFill>
              <a:srgbClr val="B9131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88023" y="692075"/>
            <a:ext cx="3744416" cy="3457005"/>
          </a:xfrm>
        </p:spPr>
        <p:txBody>
          <a:bodyPr/>
          <a:lstStyle/>
          <a:p>
            <a:pPr lvl="0"/>
            <a:r>
              <a:rPr lang="et-EE" dirty="0" smtClean="0"/>
              <a:t>Click to edit Master text styles</a:t>
            </a:r>
          </a:p>
          <a:p>
            <a:pPr lvl="1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11560" y="692075"/>
            <a:ext cx="3745048" cy="3457005"/>
          </a:xfrm>
        </p:spPr>
        <p:txBody>
          <a:bodyPr/>
          <a:lstStyle/>
          <a:p>
            <a:pPr lvl="0"/>
            <a:r>
              <a:rPr lang="et-EE" dirty="0" smtClean="0"/>
              <a:t>Click to edit Master text styles</a:t>
            </a:r>
          </a:p>
          <a:p>
            <a:pPr lvl="1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47" y="476672"/>
            <a:ext cx="7886700" cy="3384376"/>
          </a:xfrm>
        </p:spPr>
        <p:txBody>
          <a:bodyPr anchor="b"/>
          <a:lstStyle>
            <a:lvl1pPr algn="ctr">
              <a:lnSpc>
                <a:spcPct val="75000"/>
              </a:lnSpc>
              <a:defRPr sz="8000" b="0"/>
            </a:lvl1pPr>
          </a:lstStyle>
          <a:p>
            <a:r>
              <a:rPr lang="et-EE" dirty="0" smtClean="0"/>
              <a:t>Vahepeal</a:t>
            </a:r>
            <a:r>
              <a:rPr lang="en-US" dirty="0" err="1" smtClean="0"/>
              <a:t>kiri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047" y="4581129"/>
            <a:ext cx="7886700" cy="8640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 err="1" smtClean="0"/>
              <a:t>Alapealkiri</a:t>
            </a:r>
            <a:r>
              <a:rPr lang="en-US" dirty="0" smtClean="0"/>
              <a:t> / </a:t>
            </a:r>
            <a:r>
              <a:rPr lang="en-US" dirty="0" err="1" smtClean="0"/>
              <a:t>Autori</a:t>
            </a:r>
            <a:r>
              <a:rPr lang="en-US" dirty="0" smtClean="0"/>
              <a:t> </a:t>
            </a:r>
            <a:r>
              <a:rPr lang="en-US" dirty="0" err="1" smtClean="0"/>
              <a:t>Nimi</a:t>
            </a:r>
            <a:r>
              <a:rPr lang="et-EE" dirty="0" smtClean="0"/>
              <a:t> / Kuupäev</a:t>
            </a:r>
            <a:endParaRPr lang="en-US" dirty="0" smtClean="0"/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589287" y="4149081"/>
            <a:ext cx="7896225" cy="1588"/>
          </a:xfrm>
          <a:prstGeom prst="line">
            <a:avLst/>
          </a:prstGeom>
          <a:noFill/>
          <a:ln w="25560">
            <a:solidFill>
              <a:srgbClr val="B9131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4303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32400" y="3033762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63277" y="548680"/>
            <a:ext cx="4824413" cy="4824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832400" y="54922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36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0032" y="692696"/>
            <a:ext cx="3532386" cy="4608512"/>
          </a:xfrm>
        </p:spPr>
        <p:txBody>
          <a:bodyPr/>
          <a:lstStyle>
            <a:lvl1pPr indent="0">
              <a:lnSpc>
                <a:spcPct val="150000"/>
              </a:lnSpc>
              <a:defRPr sz="2400" baseline="0"/>
            </a:lvl1pPr>
          </a:lstStyle>
          <a:p>
            <a:r>
              <a:rPr lang="et-EE" dirty="0" smtClean="0"/>
              <a:t>Brändiga seotud info</a:t>
            </a:r>
            <a:endParaRPr lang="en-US" dirty="0"/>
          </a:p>
        </p:txBody>
      </p:sp>
      <p:pic>
        <p:nvPicPr>
          <p:cNvPr id="3" name="Picture 2" descr="uutmoodi akadeemiline vektor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34" y="548680"/>
            <a:ext cx="4569269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19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1560" y="1412776"/>
            <a:ext cx="7886700" cy="2880320"/>
          </a:xfrm>
        </p:spPr>
        <p:txBody>
          <a:bodyPr/>
          <a:lstStyle>
            <a:lvl1pPr marL="0" marR="0" indent="0" algn="ctr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ct val="100000"/>
              <a:buFont typeface="Lucida Grande"/>
              <a:buNone/>
              <a:tabLst/>
              <a:defRPr sz="3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 err="1" smtClean="0"/>
              <a:t>Tere</a:t>
            </a:r>
            <a:r>
              <a:rPr lang="en-US" dirty="0" smtClean="0"/>
              <a:t> </a:t>
            </a:r>
            <a:r>
              <a:rPr lang="en-US" dirty="0" err="1" smtClean="0"/>
              <a:t>tulemast</a:t>
            </a:r>
            <a:r>
              <a:rPr lang="en-US" dirty="0" smtClean="0"/>
              <a:t>!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Narva</a:t>
            </a:r>
            <a:r>
              <a:rPr lang="en-US" dirty="0" smtClean="0"/>
              <a:t> </a:t>
            </a:r>
            <a:r>
              <a:rPr lang="en-US" dirty="0" err="1" smtClean="0"/>
              <a:t>mnt</a:t>
            </a:r>
            <a:r>
              <a:rPr lang="en-US" dirty="0" smtClean="0"/>
              <a:t> 25, </a:t>
            </a:r>
            <a:r>
              <a:rPr lang="et-EE" dirty="0" smtClean="0"/>
              <a:t>10120 </a:t>
            </a:r>
            <a:r>
              <a:rPr lang="en-US" dirty="0" smtClean="0"/>
              <a:t>Tallinn </a:t>
            </a:r>
          </a:p>
          <a:p>
            <a:pPr lvl="0"/>
            <a:r>
              <a:rPr lang="en-US" dirty="0" smtClean="0"/>
              <a:t>www.tlu.ee</a:t>
            </a:r>
          </a:p>
          <a:p>
            <a:pPr lvl="0"/>
            <a:r>
              <a:rPr lang="en-US" dirty="0" err="1" smtClean="0"/>
              <a:t>tlu@tlu.ee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611560" y="5157192"/>
            <a:ext cx="7896225" cy="1588"/>
          </a:xfrm>
          <a:prstGeom prst="line">
            <a:avLst/>
          </a:prstGeom>
          <a:noFill/>
          <a:ln w="25560">
            <a:solidFill>
              <a:srgbClr val="B9131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26751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47" y="476672"/>
            <a:ext cx="7886700" cy="3384376"/>
          </a:xfrm>
        </p:spPr>
        <p:txBody>
          <a:bodyPr anchor="b"/>
          <a:lstStyle>
            <a:lvl1pPr algn="ctr">
              <a:lnSpc>
                <a:spcPct val="75000"/>
              </a:lnSpc>
              <a:defRPr sz="8000" b="0"/>
            </a:lvl1pPr>
          </a:lstStyle>
          <a:p>
            <a:r>
              <a:rPr lang="et-EE" dirty="0" smtClean="0"/>
              <a:t>Vahepeal</a:t>
            </a:r>
            <a:r>
              <a:rPr lang="en-US" dirty="0" err="1" smtClean="0"/>
              <a:t>kiri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047" y="4581129"/>
            <a:ext cx="7886700" cy="8640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 err="1" smtClean="0"/>
              <a:t>Alapealkiri</a:t>
            </a:r>
            <a:r>
              <a:rPr lang="en-US" dirty="0" smtClean="0"/>
              <a:t> / </a:t>
            </a:r>
            <a:r>
              <a:rPr lang="en-US" dirty="0" err="1" smtClean="0"/>
              <a:t>Autori</a:t>
            </a:r>
            <a:r>
              <a:rPr lang="en-US" dirty="0" smtClean="0"/>
              <a:t> </a:t>
            </a:r>
            <a:r>
              <a:rPr lang="en-US" dirty="0" err="1" smtClean="0"/>
              <a:t>Nimi</a:t>
            </a:r>
            <a:r>
              <a:rPr lang="et-EE" dirty="0" smtClean="0"/>
              <a:t> / Kuupäev</a:t>
            </a:r>
            <a:endParaRPr lang="en-US" dirty="0" smtClean="0"/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589287" y="4149081"/>
            <a:ext cx="7896225" cy="1588"/>
          </a:xfrm>
          <a:prstGeom prst="line">
            <a:avLst/>
          </a:prstGeom>
          <a:noFill/>
          <a:ln w="25560">
            <a:solidFill>
              <a:srgbClr val="B9131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1017" y="201245"/>
            <a:ext cx="3052983" cy="140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80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B20533"/>
                </a:solidFill>
              </a:defRPr>
            </a:lvl1pPr>
          </a:lstStyle>
          <a:p>
            <a:r>
              <a:rPr lang="et-EE" dirty="0" smtClean="0"/>
              <a:t>Pealkiri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3250" cy="3984277"/>
          </a:xfrm>
        </p:spPr>
        <p:txBody>
          <a:bodyPr/>
          <a:lstStyle>
            <a:lvl1pPr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71973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B20533"/>
                </a:solidFill>
              </a:defRPr>
            </a:lvl1pPr>
          </a:lstStyle>
          <a:p>
            <a:r>
              <a:rPr lang="et-EE" dirty="0" smtClean="0"/>
              <a:t>Pealkiri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3250" cy="3984277"/>
          </a:xfrm>
        </p:spPr>
        <p:txBody>
          <a:bodyPr/>
          <a:lstStyle>
            <a:lvl1pPr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1017" y="201245"/>
            <a:ext cx="3052983" cy="140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98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B20533"/>
                </a:solidFill>
              </a:defRPr>
            </a:lvl1pPr>
          </a:lstStyle>
          <a:p>
            <a:r>
              <a:rPr lang="et-EE" dirty="0" smtClean="0"/>
              <a:t>Pealkiri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2" y="1604963"/>
            <a:ext cx="4035425" cy="3912269"/>
          </a:xfrm>
        </p:spPr>
        <p:txBody>
          <a:bodyPr/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5027" y="1604963"/>
            <a:ext cx="4035425" cy="3912269"/>
          </a:xfrm>
        </p:spPr>
        <p:txBody>
          <a:bodyPr/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4593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38" y="365125"/>
            <a:ext cx="7886700" cy="1325563"/>
          </a:xfrm>
        </p:spPr>
        <p:txBody>
          <a:bodyPr/>
          <a:lstStyle>
            <a:lvl1pPr>
              <a:defRPr>
                <a:solidFill>
                  <a:srgbClr val="B20533"/>
                </a:solidFill>
              </a:defRPr>
            </a:lvl1pPr>
          </a:lstStyle>
          <a:p>
            <a:r>
              <a:rPr lang="et-EE" dirty="0" smtClean="0"/>
              <a:t>Pealkiri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240" y="1681163"/>
            <a:ext cx="3868737" cy="823912"/>
          </a:xfrm>
        </p:spPr>
        <p:txBody>
          <a:bodyPr anchor="t"/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smtClean="0"/>
              <a:t>Vahepealkiri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0240" y="2505075"/>
            <a:ext cx="3868737" cy="3012157"/>
          </a:xfrm>
        </p:spPr>
        <p:txBody>
          <a:bodyPr/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788" cy="823912"/>
          </a:xfrm>
        </p:spPr>
        <p:txBody>
          <a:bodyPr anchor="t"/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smtClean="0"/>
              <a:t>Vahepealkiri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788" cy="3012157"/>
          </a:xfrm>
        </p:spPr>
        <p:txBody>
          <a:bodyPr/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51621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 userDrawn="1"/>
        </p:nvSpPr>
        <p:spPr>
          <a:xfrm>
            <a:off x="457200" y="2132857"/>
            <a:ext cx="8223250" cy="2160240"/>
          </a:xfrm>
          <a:prstGeom prst="rect">
            <a:avLst/>
          </a:prstGeom>
        </p:spPr>
        <p:txBody>
          <a:bodyPr/>
          <a:lstStyle>
            <a:lvl1pPr marL="165600" indent="-342000" algn="l" defTabSz="449263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lang="en-GB" sz="2600" kern="1200" dirty="0" smtClean="0">
                <a:solidFill>
                  <a:srgbClr val="000000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800100" indent="-3429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sz="2200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2pPr>
            <a:lvl3pPr marL="1200150" indent="-28575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sz="1800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t-EE" sz="3400" i="1" dirty="0"/>
          </a:p>
        </p:txBody>
      </p:sp>
    </p:spTree>
    <p:extLst>
      <p:ext uri="{BB962C8B-B14F-4D97-AF65-F5344CB8AC3E}">
        <p14:creationId xmlns:p14="http://schemas.microsoft.com/office/powerpoint/2010/main" val="355182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 userDrawn="1"/>
        </p:nvSpPr>
        <p:spPr>
          <a:xfrm>
            <a:off x="457200" y="2132857"/>
            <a:ext cx="8223250" cy="2160240"/>
          </a:xfrm>
          <a:prstGeom prst="rect">
            <a:avLst/>
          </a:prstGeom>
        </p:spPr>
        <p:txBody>
          <a:bodyPr/>
          <a:lstStyle>
            <a:lvl1pPr marL="165600" indent="-342000" algn="l" defTabSz="449263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lang="en-GB" sz="2600" kern="1200" dirty="0" smtClean="0">
                <a:solidFill>
                  <a:srgbClr val="000000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800100" indent="-3429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sz="2200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2pPr>
            <a:lvl3pPr marL="1200150" indent="-28575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sz="1800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t-EE" sz="3400" i="1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1017" y="201245"/>
            <a:ext cx="3052983" cy="140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61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66" y="5445224"/>
            <a:ext cx="3657636" cy="140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86150" y="1"/>
            <a:ext cx="5670550" cy="188640"/>
          </a:xfrm>
          <a:prstGeom prst="rect">
            <a:avLst/>
          </a:prstGeom>
          <a:solidFill>
            <a:srgbClr val="B20533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t-E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3250" cy="113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Pealkiri</a:t>
            </a:r>
            <a:endParaRPr lang="en-GB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398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Sõnum</a:t>
            </a:r>
            <a:endParaRPr lang="en-GB" dirty="0" smtClean="0"/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45933"/>
            <a:ext cx="2479962" cy="3353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3059832" y="5782914"/>
            <a:ext cx="2697698" cy="7375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75" r:id="rId3"/>
    <p:sldLayoutId id="2147483674" r:id="rId4"/>
    <p:sldLayoutId id="2147483654" r:id="rId5"/>
    <p:sldLayoutId id="2147483656" r:id="rId6"/>
    <p:sldLayoutId id="2147483657" r:id="rId7"/>
    <p:sldLayoutId id="2147483659" r:id="rId8"/>
    <p:sldLayoutId id="2147483676" r:id="rId9"/>
    <p:sldLayoutId id="2147483660" r:id="rId10"/>
    <p:sldLayoutId id="2147483661" r:id="rId11"/>
    <p:sldLayoutId id="2147483662" r:id="rId12"/>
    <p:sldLayoutId id="2147483669" r:id="rId13"/>
    <p:sldLayoutId id="2147483670" r:id="rId14"/>
    <p:sldLayoutId id="2147483671" r:id="rId15"/>
    <p:sldLayoutId id="2147483665" r:id="rId16"/>
    <p:sldLayoutId id="2147483666" r:id="rId17"/>
    <p:sldLayoutId id="2147483667" r:id="rId18"/>
    <p:sldLayoutId id="2147483668" r:id="rId19"/>
    <p:sldLayoutId id="2147483663" r:id="rId20"/>
    <p:sldLayoutId id="2147483673" r:id="rId21"/>
    <p:sldLayoutId id="2147483672" r:id="rId2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49263" rtl="0" fontAlgn="base">
        <a:lnSpc>
          <a:spcPct val="7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lang="en-GB" sz="4800" b="0" i="1" kern="1200" dirty="0" smtClean="0">
          <a:solidFill>
            <a:srgbClr val="000000"/>
          </a:solidFill>
          <a:latin typeface="Minion Pro"/>
          <a:ea typeface="ＭＳ Ｐゴシック" panose="020B0600070205080204" pitchFamily="34" charset="-128"/>
          <a:cs typeface="Minion Pro"/>
        </a:defRPr>
      </a:lvl1pPr>
      <a:lvl2pPr marL="742950" indent="-28575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2pPr>
      <a:lvl3pPr marL="11430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3pPr>
      <a:lvl4pPr marL="16002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4pPr>
      <a:lvl5pPr marL="20574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5pPr>
      <a:lvl6pPr marL="25146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6pPr>
      <a:lvl7pPr marL="29718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7pPr>
      <a:lvl8pPr marL="34290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8pPr>
      <a:lvl9pPr marL="38862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9pPr>
    </p:titleStyle>
    <p:bodyStyle>
      <a:lvl1pPr marL="165600" indent="-342000" algn="l" defTabSz="449263" rtl="0" fontAlgn="base">
        <a:lnSpc>
          <a:spcPct val="90000"/>
        </a:lnSpc>
        <a:spcBef>
          <a:spcPts val="750"/>
        </a:spcBef>
        <a:spcAft>
          <a:spcPct val="0"/>
        </a:spcAft>
        <a:buClr>
          <a:srgbClr val="B20533"/>
        </a:buClr>
        <a:buSzPct val="100000"/>
        <a:buFont typeface="Lucida Grande"/>
        <a:buChar char="-"/>
        <a:defRPr lang="en-GB" sz="2600" kern="1200" dirty="0" smtClean="0">
          <a:solidFill>
            <a:srgbClr val="000000"/>
          </a:solidFill>
          <a:latin typeface="Minion Pro" panose="02040503050201020203" pitchFamily="18" charset="0"/>
          <a:ea typeface="+mn-ea"/>
          <a:cs typeface="+mn-cs"/>
        </a:defRPr>
      </a:lvl1pPr>
      <a:lvl2pPr marL="800100" indent="-342900" algn="l" defTabSz="449263" rtl="0" fontAlgn="base">
        <a:lnSpc>
          <a:spcPct val="90000"/>
        </a:lnSpc>
        <a:spcBef>
          <a:spcPts val="375"/>
        </a:spcBef>
        <a:spcAft>
          <a:spcPct val="0"/>
        </a:spcAft>
        <a:buClr>
          <a:srgbClr val="B20533"/>
        </a:buClr>
        <a:buSzPct val="100000"/>
        <a:buFont typeface="Lucida Grande"/>
        <a:buChar char="-"/>
        <a:defRPr sz="2200" kern="1200">
          <a:solidFill>
            <a:srgbClr val="000000"/>
          </a:solidFill>
          <a:latin typeface="Minion Pro"/>
          <a:ea typeface="+mn-ea"/>
          <a:cs typeface="Minion Pro"/>
        </a:defRPr>
      </a:lvl2pPr>
      <a:lvl3pPr marL="1200150" indent="-285750" algn="l" defTabSz="449263" rtl="0" fontAlgn="base">
        <a:lnSpc>
          <a:spcPct val="90000"/>
        </a:lnSpc>
        <a:spcBef>
          <a:spcPts val="375"/>
        </a:spcBef>
        <a:spcAft>
          <a:spcPct val="0"/>
        </a:spcAft>
        <a:buClr>
          <a:srgbClr val="B20533"/>
        </a:buClr>
        <a:buSzPct val="100000"/>
        <a:buFont typeface="Lucida Grande"/>
        <a:buChar char="-"/>
        <a:defRPr sz="1800" kern="1200">
          <a:solidFill>
            <a:srgbClr val="000000"/>
          </a:solidFill>
          <a:latin typeface="Minion Pro"/>
          <a:ea typeface="+mn-ea"/>
          <a:cs typeface="Minion Pro"/>
        </a:defRPr>
      </a:lvl3pPr>
      <a:lvl4pPr marL="1600200" indent="-228600" algn="l" defTabSz="449263" rtl="0" fontAlgn="base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Minion Pro"/>
          <a:ea typeface="+mn-ea"/>
          <a:cs typeface="Minion Pro"/>
        </a:defRPr>
      </a:lvl4pPr>
      <a:lvl5pPr marL="2057400" indent="-228600" algn="l" defTabSz="449263" rtl="0" fontAlgn="base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Minion Pro"/>
          <a:ea typeface="+mn-ea"/>
          <a:cs typeface="Minion Pro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84784"/>
            <a:ext cx="7816332" cy="359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9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 smtClean="0"/>
              <a:t>Kogemus mentorina – hinnang ja põhjendus</a:t>
            </a:r>
            <a:endParaRPr lang="et-EE" sz="32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i="0" dirty="0" smtClean="0"/>
              <a:t>„suurepärane“, „väga hea“ (48% vastanutest) – usaldus ja 	koostöö, algaja õpetaja areng, eneseanalüüs ja 	-areng</a:t>
            </a:r>
          </a:p>
          <a:p>
            <a:pPr marL="0" indent="0">
              <a:buNone/>
            </a:pPr>
            <a:endParaRPr lang="et-EE" i="0" dirty="0" smtClean="0"/>
          </a:p>
          <a:p>
            <a:r>
              <a:rPr lang="et-EE" i="0" dirty="0" smtClean="0"/>
              <a:t>„hea“ (46%) – ajapuudus, vähe kogemusi</a:t>
            </a:r>
          </a:p>
          <a:p>
            <a:pPr marL="0" indent="0">
              <a:buNone/>
            </a:pPr>
            <a:endParaRPr lang="et-EE" i="0" dirty="0" smtClean="0"/>
          </a:p>
          <a:p>
            <a:r>
              <a:rPr lang="et-EE" i="0" dirty="0" smtClean="0"/>
              <a:t>„rahuldav“, „halb“ (6%) – vähe kogemusi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7019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 smtClean="0"/>
              <a:t>Järeldused</a:t>
            </a:r>
            <a:endParaRPr lang="et-EE" sz="32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3250" cy="46805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t-EE" i="0" dirty="0" smtClean="0"/>
              <a:t>Aeg </a:t>
            </a:r>
            <a:r>
              <a:rPr lang="et-EE" i="0" dirty="0" err="1" smtClean="0"/>
              <a:t>mentorluseks</a:t>
            </a:r>
            <a:endParaRPr lang="et-EE" i="0" dirty="0" smtClean="0"/>
          </a:p>
          <a:p>
            <a:pPr>
              <a:lnSpc>
                <a:spcPct val="150000"/>
              </a:lnSpc>
            </a:pPr>
            <a:r>
              <a:rPr lang="et-EE" i="0" dirty="0" smtClean="0"/>
              <a:t>Võimalus </a:t>
            </a:r>
            <a:r>
              <a:rPr lang="et-EE" i="0" dirty="0" err="1" smtClean="0"/>
              <a:t>mentorluseks</a:t>
            </a:r>
            <a:r>
              <a:rPr lang="et-EE" i="0" dirty="0" smtClean="0"/>
              <a:t> – kolleegide juhendamine</a:t>
            </a:r>
          </a:p>
          <a:p>
            <a:pPr>
              <a:lnSpc>
                <a:spcPct val="150000"/>
              </a:lnSpc>
            </a:pPr>
            <a:r>
              <a:rPr lang="et-EE" i="0" dirty="0" smtClean="0"/>
              <a:t>Konkreetsed rolliülesanded mentoritele</a:t>
            </a:r>
          </a:p>
          <a:p>
            <a:pPr>
              <a:lnSpc>
                <a:spcPct val="150000"/>
              </a:lnSpc>
            </a:pPr>
            <a:r>
              <a:rPr lang="et-EE" i="0" dirty="0" smtClean="0"/>
              <a:t>Kaasamine kooli arendustegevusse</a:t>
            </a:r>
          </a:p>
          <a:p>
            <a:pPr>
              <a:lnSpc>
                <a:spcPct val="150000"/>
              </a:lnSpc>
            </a:pPr>
            <a:r>
              <a:rPr lang="et-EE" i="0" dirty="0" smtClean="0"/>
              <a:t>Koolituste kvaliteet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t-EE" i="0" dirty="0" err="1" smtClean="0"/>
              <a:t>Mentorluse</a:t>
            </a:r>
            <a:r>
              <a:rPr lang="et-EE" i="0" dirty="0" smtClean="0"/>
              <a:t> </a:t>
            </a:r>
            <a:r>
              <a:rPr lang="et-EE" i="0" dirty="0"/>
              <a:t>toetamine kui õpetajate professionaalse arengu soodustamine.</a:t>
            </a:r>
          </a:p>
          <a:p>
            <a:pPr>
              <a:lnSpc>
                <a:spcPct val="150000"/>
              </a:lnSpc>
            </a:pPr>
            <a:endParaRPr lang="et-EE" i="0" dirty="0"/>
          </a:p>
        </p:txBody>
      </p:sp>
    </p:spTree>
    <p:extLst>
      <p:ext uri="{BB962C8B-B14F-4D97-AF65-F5344CB8AC3E}">
        <p14:creationId xmlns:p14="http://schemas.microsoft.com/office/powerpoint/2010/main" val="259637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r>
              <a:rPr lang="et-EE" sz="3200" dirty="0" smtClean="0"/>
              <a:t>Tänan tähelepanu eest!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4645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 smtClean="0"/>
              <a:t>Üldhariduskoolide mentorite enesetõhusus ning selle seosed juhtkonnapoolse toetuse tajumisega, läbitud koolitustega ning </a:t>
            </a:r>
            <a:br>
              <a:rPr lang="et-EE" sz="3200" dirty="0" smtClean="0"/>
            </a:br>
            <a:r>
              <a:rPr lang="et-EE" sz="3200" dirty="0" smtClean="0"/>
              <a:t>algaja õpetajaga seotud teguritega</a:t>
            </a:r>
            <a:r>
              <a:rPr lang="et-EE" sz="2800" dirty="0" smtClean="0"/>
              <a:t/>
            </a:r>
            <a:br>
              <a:rPr lang="et-EE" sz="2800" dirty="0" smtClean="0"/>
            </a:b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Anita Agabuš, 15.04.2015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55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 smtClean="0"/>
              <a:t>Uurimisprobleemi taust</a:t>
            </a:r>
            <a:endParaRPr lang="et-EE" sz="32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411288"/>
            <a:ext cx="8223250" cy="446598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t-EE" i="0" dirty="0" smtClean="0"/>
              <a:t>Eesti õpetajate madal enesetõhusus </a:t>
            </a:r>
            <a:r>
              <a:rPr lang="et-EE" sz="2000" i="0" dirty="0" smtClean="0"/>
              <a:t>(</a:t>
            </a:r>
            <a:r>
              <a:rPr lang="et-EE" sz="2000" i="0" dirty="0" err="1" smtClean="0"/>
              <a:t>Loogma</a:t>
            </a:r>
            <a:r>
              <a:rPr lang="et-EE" sz="2000" i="0" dirty="0" smtClean="0"/>
              <a:t> </a:t>
            </a:r>
            <a:r>
              <a:rPr lang="et-EE" sz="2000" dirty="0" smtClean="0"/>
              <a:t>et </a:t>
            </a:r>
            <a:r>
              <a:rPr lang="et-EE" sz="2000" dirty="0" err="1" smtClean="0"/>
              <a:t>al</a:t>
            </a:r>
            <a:r>
              <a:rPr lang="et-EE" sz="2000" i="0" dirty="0" smtClean="0"/>
              <a:t>, 2009)</a:t>
            </a:r>
          </a:p>
          <a:p>
            <a:pPr>
              <a:lnSpc>
                <a:spcPct val="100000"/>
              </a:lnSpc>
            </a:pPr>
            <a:r>
              <a:rPr lang="et-EE" i="0" dirty="0" smtClean="0"/>
              <a:t>Mentori olulisus algaja õpetaja toetamisel </a:t>
            </a:r>
            <a:r>
              <a:rPr lang="et-EE" sz="2000" i="0" dirty="0" smtClean="0"/>
              <a:t>(</a:t>
            </a:r>
            <a:r>
              <a:rPr lang="et-EE" sz="2000" i="0" dirty="0" err="1" smtClean="0"/>
              <a:t>European</a:t>
            </a:r>
            <a:r>
              <a:rPr lang="et-EE" sz="2000" i="0" dirty="0" smtClean="0"/>
              <a:t> 	</a:t>
            </a:r>
            <a:r>
              <a:rPr lang="et-EE" sz="2000" i="0" dirty="0" err="1" smtClean="0"/>
              <a:t>Commission</a:t>
            </a:r>
            <a:r>
              <a:rPr lang="et-EE" sz="2000" i="0" dirty="0" smtClean="0"/>
              <a:t>, 2010; </a:t>
            </a:r>
            <a:r>
              <a:rPr lang="et-EE" sz="2000" i="0" dirty="0" err="1" smtClean="0"/>
              <a:t>Ingersoll</a:t>
            </a:r>
            <a:r>
              <a:rPr lang="et-EE" sz="2000" i="0" dirty="0" smtClean="0"/>
              <a:t> </a:t>
            </a:r>
            <a:r>
              <a:rPr lang="et-EE" sz="20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t-EE" sz="2000" i="0" dirty="0" smtClean="0"/>
              <a:t> </a:t>
            </a:r>
            <a:r>
              <a:rPr lang="et-EE" sz="2000" i="0" dirty="0" err="1" smtClean="0"/>
              <a:t>Strong</a:t>
            </a:r>
            <a:r>
              <a:rPr lang="et-EE" sz="2000" i="0" dirty="0" smtClean="0"/>
              <a:t>, 2011)</a:t>
            </a:r>
          </a:p>
          <a:p>
            <a:pPr>
              <a:lnSpc>
                <a:spcPct val="100000"/>
              </a:lnSpc>
            </a:pPr>
            <a:r>
              <a:rPr lang="et-EE" i="0" dirty="0" smtClean="0"/>
              <a:t>Mentorite enesetõhususe seos </a:t>
            </a:r>
            <a:r>
              <a:rPr lang="et-EE" i="0" dirty="0" err="1" smtClean="0"/>
              <a:t>mentorluse</a:t>
            </a:r>
            <a:r>
              <a:rPr lang="et-EE" i="0" dirty="0" smtClean="0"/>
              <a:t> 	kvaliteediga </a:t>
            </a:r>
            <a:r>
              <a:rPr lang="et-EE" sz="2000" i="0" dirty="0" smtClean="0"/>
              <a:t>(</a:t>
            </a:r>
            <a:r>
              <a:rPr lang="et-EE" sz="2000" i="0" dirty="0" err="1" smtClean="0"/>
              <a:t>Ferro</a:t>
            </a:r>
            <a:r>
              <a:rPr lang="et-EE" sz="2000" i="0" dirty="0" smtClean="0"/>
              <a:t> </a:t>
            </a:r>
            <a:r>
              <a:rPr lang="et-EE" sz="2000" dirty="0" smtClean="0"/>
              <a:t>et </a:t>
            </a:r>
            <a:r>
              <a:rPr lang="et-EE" sz="2000" dirty="0" err="1" smtClean="0"/>
              <a:t>al</a:t>
            </a:r>
            <a:r>
              <a:rPr lang="et-EE" sz="2000" i="0" dirty="0" smtClean="0"/>
              <a:t>, 2013; Martin &amp; </a:t>
            </a:r>
            <a:r>
              <a:rPr lang="et-EE" sz="2000" i="0" dirty="0" err="1" smtClean="0"/>
              <a:t>Sifers</a:t>
            </a:r>
            <a:r>
              <a:rPr lang="et-EE" sz="2000" i="0" dirty="0" smtClean="0"/>
              <a:t>, 2012)</a:t>
            </a:r>
          </a:p>
          <a:p>
            <a:r>
              <a:rPr lang="et-EE" i="0" dirty="0" err="1" smtClean="0"/>
              <a:t>Mentorluse</a:t>
            </a:r>
            <a:r>
              <a:rPr lang="et-EE" i="0" dirty="0" smtClean="0"/>
              <a:t> kvaliteedi mõju algaja õpetaja 	enesetõhususele </a:t>
            </a:r>
            <a:r>
              <a:rPr lang="et-EE" sz="2000" i="0" dirty="0" smtClean="0"/>
              <a:t>(Richter </a:t>
            </a:r>
            <a:r>
              <a:rPr lang="et-EE" sz="2000" dirty="0" smtClean="0"/>
              <a:t>et </a:t>
            </a:r>
            <a:r>
              <a:rPr lang="et-EE" sz="2000" dirty="0" err="1" smtClean="0"/>
              <a:t>al</a:t>
            </a:r>
            <a:r>
              <a:rPr lang="et-EE" sz="2000" i="0" dirty="0" smtClean="0"/>
              <a:t>, 2013)</a:t>
            </a:r>
          </a:p>
          <a:p>
            <a:r>
              <a:rPr lang="et-EE" i="0" dirty="0" smtClean="0"/>
              <a:t>Probleem </a:t>
            </a:r>
            <a:r>
              <a:rPr lang="et-EE" i="0" dirty="0" err="1" smtClean="0"/>
              <a:t>mentorluses</a:t>
            </a:r>
            <a:r>
              <a:rPr lang="et-EE" i="0" dirty="0" smtClean="0"/>
              <a:t> – juhtkonna vähene huvi 	</a:t>
            </a:r>
            <a:r>
              <a:rPr lang="et-EE" sz="2000" i="0" dirty="0" smtClean="0"/>
              <a:t>(</a:t>
            </a:r>
            <a:r>
              <a:rPr lang="et-EE" sz="2000" i="0" dirty="0" err="1" smtClean="0"/>
              <a:t>Eisenschmidt</a:t>
            </a:r>
            <a:r>
              <a:rPr lang="et-EE" sz="2000" i="0" dirty="0" smtClean="0"/>
              <a:t>, 2006)</a:t>
            </a:r>
          </a:p>
          <a:p>
            <a:endParaRPr lang="et-EE" i="0" dirty="0"/>
          </a:p>
        </p:txBody>
      </p:sp>
    </p:spTree>
    <p:extLst>
      <p:ext uri="{BB962C8B-B14F-4D97-AF65-F5344CB8AC3E}">
        <p14:creationId xmlns:p14="http://schemas.microsoft.com/office/powerpoint/2010/main" val="331758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 smtClean="0"/>
              <a:t>Töö eesmärk</a:t>
            </a:r>
            <a:endParaRPr lang="et-EE" sz="32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i="0" dirty="0"/>
              <a:t>s</a:t>
            </a:r>
            <a:r>
              <a:rPr lang="et-EE" i="0" dirty="0" smtClean="0"/>
              <a:t>elgitada välja üldhariduskoolide mentorite  </a:t>
            </a:r>
          </a:p>
          <a:p>
            <a:pPr marL="0" indent="0">
              <a:buNone/>
            </a:pPr>
            <a:r>
              <a:rPr lang="et-EE" i="0" dirty="0" smtClean="0"/>
              <a:t> 	enesetõhususe tase ja </a:t>
            </a:r>
          </a:p>
          <a:p>
            <a:pPr marL="0" indent="0">
              <a:buNone/>
            </a:pPr>
            <a:r>
              <a:rPr lang="et-EE" i="0" dirty="0" smtClean="0"/>
              <a:t>	hinnangud juhtkonnapoolsele toetusele;</a:t>
            </a:r>
          </a:p>
          <a:p>
            <a:r>
              <a:rPr lang="et-EE" i="0" dirty="0" smtClean="0"/>
              <a:t>leida seoseid enesetõhususe ja</a:t>
            </a:r>
          </a:p>
          <a:p>
            <a:pPr marL="0" indent="0">
              <a:buNone/>
            </a:pPr>
            <a:r>
              <a:rPr lang="et-EE" i="0" dirty="0"/>
              <a:t>	</a:t>
            </a:r>
            <a:r>
              <a:rPr lang="et-EE" i="0" dirty="0" smtClean="0"/>
              <a:t>juhtkonnapoolse toetuse tajumise,  	</a:t>
            </a:r>
          </a:p>
          <a:p>
            <a:pPr marL="0" indent="0">
              <a:buNone/>
            </a:pPr>
            <a:r>
              <a:rPr lang="et-EE" i="0" dirty="0"/>
              <a:t>	</a:t>
            </a:r>
            <a:r>
              <a:rPr lang="et-EE" i="0" dirty="0" smtClean="0"/>
              <a:t>algaja õpetajaga seotud tegurite,		</a:t>
            </a:r>
          </a:p>
          <a:p>
            <a:pPr marL="0" indent="0">
              <a:buNone/>
            </a:pPr>
            <a:r>
              <a:rPr lang="et-EE" i="0" dirty="0"/>
              <a:t>	</a:t>
            </a:r>
            <a:r>
              <a:rPr lang="et-EE" i="0" dirty="0" smtClean="0"/>
              <a:t>läbitud koolituste vahel.</a:t>
            </a:r>
            <a:endParaRPr lang="et-EE" i="0" dirty="0"/>
          </a:p>
          <a:p>
            <a:endParaRPr lang="et-EE" i="0" dirty="0" smtClean="0"/>
          </a:p>
        </p:txBody>
      </p:sp>
    </p:spTree>
    <p:extLst>
      <p:ext uri="{BB962C8B-B14F-4D97-AF65-F5344CB8AC3E}">
        <p14:creationId xmlns:p14="http://schemas.microsoft.com/office/powerpoint/2010/main" val="185492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 smtClean="0"/>
              <a:t>Metoodika</a:t>
            </a:r>
            <a:endParaRPr lang="et-EE" sz="32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411289"/>
            <a:ext cx="8223250" cy="4177951"/>
          </a:xfrm>
        </p:spPr>
        <p:txBody>
          <a:bodyPr/>
          <a:lstStyle/>
          <a:p>
            <a:r>
              <a:rPr lang="et-EE" i="0" dirty="0"/>
              <a:t>Vastanuid </a:t>
            </a:r>
            <a:r>
              <a:rPr lang="et-EE" i="0" dirty="0" smtClean="0"/>
              <a:t>144 </a:t>
            </a:r>
          </a:p>
          <a:p>
            <a:pPr marL="0" indent="0">
              <a:buNone/>
            </a:pPr>
            <a:r>
              <a:rPr lang="et-EE" i="0" dirty="0"/>
              <a:t>	</a:t>
            </a:r>
            <a:endParaRPr lang="et-EE" i="0" dirty="0" smtClean="0"/>
          </a:p>
          <a:p>
            <a:pPr marL="0" indent="0">
              <a:buNone/>
            </a:pPr>
            <a:endParaRPr lang="et-EE" i="0" dirty="0"/>
          </a:p>
          <a:p>
            <a:pPr marL="0" indent="0">
              <a:buNone/>
            </a:pPr>
            <a:endParaRPr lang="et-EE" i="0" dirty="0" smtClean="0"/>
          </a:p>
          <a:p>
            <a:pPr marL="0" indent="0">
              <a:buNone/>
            </a:pPr>
            <a:endParaRPr lang="et-EE" i="0" dirty="0" smtClean="0"/>
          </a:p>
          <a:p>
            <a:pPr marL="0" indent="0">
              <a:buNone/>
            </a:pPr>
            <a:endParaRPr lang="et-EE" i="0" dirty="0"/>
          </a:p>
          <a:p>
            <a:r>
              <a:rPr lang="et-EE" i="0" dirty="0" smtClean="0"/>
              <a:t>Mentorite Enesetõhususe Skaala </a:t>
            </a:r>
            <a:r>
              <a:rPr lang="et-EE" sz="2000" i="0" dirty="0" smtClean="0"/>
              <a:t>(</a:t>
            </a:r>
            <a:r>
              <a:rPr lang="et-EE" sz="2000" i="0" dirty="0" err="1" smtClean="0"/>
              <a:t>Riggs</a:t>
            </a:r>
            <a:r>
              <a:rPr lang="et-EE" sz="2000" i="0" dirty="0" smtClean="0"/>
              <a:t>, 2000), </a:t>
            </a:r>
            <a:r>
              <a:rPr lang="et-EE" i="0" dirty="0" smtClean="0"/>
              <a:t>hinnangud juhtkonnapoolsele toetusele ja algaja õpetaja ametialasele arengule, taustaküsimused (sh koolituste läbimine)</a:t>
            </a:r>
          </a:p>
          <a:p>
            <a:pPr marL="0" indent="0">
              <a:buNone/>
            </a:pPr>
            <a:endParaRPr lang="et-EE" i="0" dirty="0" smtClean="0"/>
          </a:p>
          <a:p>
            <a:endParaRPr lang="et-EE" i="0" dirty="0" smtClean="0"/>
          </a:p>
          <a:p>
            <a:endParaRPr lang="et-EE" i="0" dirty="0"/>
          </a:p>
          <a:p>
            <a:endParaRPr lang="et-EE" i="0" dirty="0" smtClean="0"/>
          </a:p>
          <a:p>
            <a:pPr marL="0" indent="0">
              <a:buNone/>
            </a:pPr>
            <a:endParaRPr lang="et-EE" i="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063509"/>
              </p:ext>
            </p:extLst>
          </p:nvPr>
        </p:nvGraphicFramePr>
        <p:xfrm>
          <a:off x="755576" y="1988840"/>
          <a:ext cx="7056784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8025"/>
                <a:gridCol w="1818759"/>
              </a:tblGrid>
              <a:tr h="370840">
                <a:tc>
                  <a:txBody>
                    <a:bodyPr/>
                    <a:lstStyle/>
                    <a:p>
                      <a:r>
                        <a:rPr lang="et-EE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Kirjeldav tunnus</a:t>
                      </a:r>
                      <a:endParaRPr lang="et-EE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keskmine</a:t>
                      </a:r>
                      <a:endParaRPr lang="et-EE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Staaž mentorina</a:t>
                      </a:r>
                      <a:endParaRPr lang="et-EE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</a:t>
                      </a:r>
                      <a:endParaRPr lang="et-EE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Juhendatud algajate õpetajate arv</a:t>
                      </a:r>
                      <a:endParaRPr lang="et-EE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et-EE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Juhendamisele</a:t>
                      </a:r>
                      <a:r>
                        <a:rPr lang="et-EE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kulunud aeg (tundi/nädalas)</a:t>
                      </a:r>
                      <a:endParaRPr lang="et-EE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</a:t>
                      </a:r>
                      <a:endParaRPr lang="et-EE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88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3250" cy="1138239"/>
          </a:xfrm>
        </p:spPr>
        <p:txBody>
          <a:bodyPr/>
          <a:lstStyle/>
          <a:p>
            <a:r>
              <a:rPr lang="et-EE" sz="3200" dirty="0" smtClean="0"/>
              <a:t>Hinnang enesetõhususele ja 	juhtkonnapoolsele toetusele</a:t>
            </a:r>
            <a:endParaRPr lang="et-EE" sz="32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916832"/>
            <a:ext cx="8223250" cy="3984277"/>
          </a:xfrm>
        </p:spPr>
        <p:txBody>
          <a:bodyPr/>
          <a:lstStyle/>
          <a:p>
            <a:r>
              <a:rPr lang="et-EE" i="0" dirty="0" smtClean="0"/>
              <a:t>Mentorite enesetõhusus on pigem kõrge.</a:t>
            </a:r>
          </a:p>
          <a:p>
            <a:pPr marL="0" indent="0">
              <a:buNone/>
            </a:pPr>
            <a:endParaRPr lang="et-EE" i="0" dirty="0" smtClean="0"/>
          </a:p>
          <a:p>
            <a:r>
              <a:rPr lang="et-EE" i="0" dirty="0" smtClean="0"/>
              <a:t>Mentorite personaalne enesetõhusus on oluliselt 	kõrgem kui üldine enesetõhusus.</a:t>
            </a:r>
          </a:p>
          <a:p>
            <a:pPr marL="0" indent="0">
              <a:buNone/>
            </a:pPr>
            <a:endParaRPr lang="et-EE" i="0" dirty="0" smtClean="0"/>
          </a:p>
          <a:p>
            <a:r>
              <a:rPr lang="et-EE" i="0" dirty="0" smtClean="0"/>
              <a:t>Juhtkonnapoolne toetus – positiivse hinnangu sai 	50% väidetest.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9937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 smtClean="0"/>
              <a:t>Enesetõhususe seosed </a:t>
            </a:r>
            <a:endParaRPr lang="et-EE" sz="32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95536" y="1196752"/>
            <a:ext cx="8223250" cy="4536504"/>
          </a:xfrm>
        </p:spPr>
        <p:txBody>
          <a:bodyPr/>
          <a:lstStyle/>
          <a:p>
            <a:r>
              <a:rPr lang="et-EE" i="0" dirty="0" smtClean="0"/>
              <a:t>Mentorite personaalne enesetõhusus on positiivselt 	seotud:</a:t>
            </a:r>
          </a:p>
          <a:p>
            <a:pPr marL="0" indent="0">
              <a:buNone/>
            </a:pPr>
            <a:r>
              <a:rPr lang="et-EE" i="0" dirty="0"/>
              <a:t>	</a:t>
            </a:r>
            <a:r>
              <a:rPr lang="et-EE" i="0" dirty="0" smtClean="0"/>
              <a:t>juhtkonnapoolse toetuse tajumisega;</a:t>
            </a:r>
          </a:p>
          <a:p>
            <a:pPr marL="0" indent="0">
              <a:buNone/>
            </a:pPr>
            <a:r>
              <a:rPr lang="et-EE" i="0" dirty="0"/>
              <a:t>	algaja õpetaja juhendamisele kulunud </a:t>
            </a:r>
            <a:r>
              <a:rPr lang="et-EE" i="0" dirty="0" smtClean="0"/>
              <a:t>ajaga;</a:t>
            </a:r>
          </a:p>
          <a:p>
            <a:pPr marL="0" indent="0">
              <a:buNone/>
            </a:pPr>
            <a:r>
              <a:rPr lang="et-EE" i="0" dirty="0"/>
              <a:t>	</a:t>
            </a:r>
            <a:r>
              <a:rPr lang="et-EE" i="0" dirty="0" smtClean="0"/>
              <a:t>hinnangutega viimati juhendatud algaja õpetaja </a:t>
            </a:r>
          </a:p>
          <a:p>
            <a:pPr marL="0" indent="0">
              <a:buNone/>
            </a:pPr>
            <a:r>
              <a:rPr lang="et-EE" i="0" dirty="0" smtClean="0"/>
              <a:t>	ametialasele arengule.</a:t>
            </a:r>
          </a:p>
          <a:p>
            <a:pPr marL="0" indent="0">
              <a:buNone/>
            </a:pPr>
            <a:r>
              <a:rPr lang="et-EE" i="0" dirty="0"/>
              <a:t>	</a:t>
            </a:r>
            <a:endParaRPr lang="et-EE" i="0" dirty="0" smtClean="0"/>
          </a:p>
          <a:p>
            <a:pPr marL="0" indent="0">
              <a:buNone/>
            </a:pPr>
            <a:r>
              <a:rPr lang="et-EE" i="0" dirty="0" smtClean="0">
                <a:solidFill>
                  <a:srgbClr val="B20533"/>
                </a:solidFill>
              </a:rPr>
              <a:t>-</a:t>
            </a:r>
            <a:r>
              <a:rPr lang="et-EE" i="0" dirty="0" smtClean="0"/>
              <a:t>   Mentorite personaalne ja üldine enesetõhusus on</a:t>
            </a:r>
          </a:p>
          <a:p>
            <a:pPr marL="0" indent="0">
              <a:buNone/>
            </a:pPr>
            <a:r>
              <a:rPr lang="et-EE" i="0" dirty="0" smtClean="0"/>
              <a:t> 	positiivselt seotud juhendatud algajate õpetajate </a:t>
            </a:r>
          </a:p>
          <a:p>
            <a:pPr marL="0" indent="0">
              <a:buNone/>
            </a:pPr>
            <a:r>
              <a:rPr lang="et-EE" i="0" dirty="0" smtClean="0"/>
              <a:t>	arvuga mentoriks oldud aja jooksul.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4544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 smtClean="0"/>
              <a:t>Enesetõhusus ja läbitud koolitused</a:t>
            </a:r>
            <a:endParaRPr lang="et-EE" sz="32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3250" cy="4536504"/>
          </a:xfrm>
        </p:spPr>
        <p:txBody>
          <a:bodyPr/>
          <a:lstStyle/>
          <a:p>
            <a:r>
              <a:rPr lang="et-EE" i="0" dirty="0" smtClean="0"/>
              <a:t>Koolitusi läbinud mentorite enesetõhusus ei ole kõrgem kui koolitusi mitteläbinud mentorite enesetõhusus.</a:t>
            </a:r>
          </a:p>
          <a:p>
            <a:endParaRPr lang="et-EE" i="0" dirty="0"/>
          </a:p>
          <a:p>
            <a:endParaRPr lang="et-EE" i="0" dirty="0" smtClean="0"/>
          </a:p>
          <a:p>
            <a:endParaRPr lang="et-EE" i="0" dirty="0"/>
          </a:p>
          <a:p>
            <a:endParaRPr lang="et-EE" i="0" dirty="0" smtClean="0"/>
          </a:p>
          <a:p>
            <a:endParaRPr lang="et-EE" i="0" dirty="0"/>
          </a:p>
          <a:p>
            <a:endParaRPr lang="et-EE" i="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t-EE" sz="1800" i="0" dirty="0" smtClean="0"/>
              <a:t>PET – personaalne enesetõhusus  ÜET – üldine enesetõhusus</a:t>
            </a: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636361240"/>
              </p:ext>
            </p:extLst>
          </p:nvPr>
        </p:nvGraphicFramePr>
        <p:xfrm>
          <a:off x="899592" y="2276872"/>
          <a:ext cx="7248475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548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3250" cy="934617"/>
          </a:xfrm>
        </p:spPr>
        <p:txBody>
          <a:bodyPr/>
          <a:lstStyle/>
          <a:p>
            <a:r>
              <a:rPr lang="et-EE" sz="3200" dirty="0"/>
              <a:t>Millest tunnevad mentorid puudust?</a:t>
            </a:r>
            <a:r>
              <a:rPr lang="et-EE" sz="3200" i="0" dirty="0"/>
              <a:t/>
            </a:r>
            <a:br>
              <a:rPr lang="et-EE" sz="3200" i="0" dirty="0"/>
            </a:br>
            <a:endParaRPr lang="et-EE" sz="32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t-EE" i="0" dirty="0" smtClean="0"/>
              <a:t>aeg, </a:t>
            </a:r>
          </a:p>
          <a:p>
            <a:pPr marL="514350" indent="-514350">
              <a:buFont typeface="+mj-lt"/>
              <a:buAutoNum type="arabicPeriod"/>
            </a:pPr>
            <a:r>
              <a:rPr lang="et-EE" i="0" dirty="0" smtClean="0"/>
              <a:t>koolitused ja oskused, </a:t>
            </a:r>
          </a:p>
          <a:p>
            <a:pPr marL="514350" indent="-514350">
              <a:buFont typeface="+mj-lt"/>
              <a:buAutoNum type="arabicPeriod"/>
            </a:pPr>
            <a:r>
              <a:rPr lang="et-EE" i="0" dirty="0" smtClean="0"/>
              <a:t>tasu, </a:t>
            </a:r>
          </a:p>
          <a:p>
            <a:pPr marL="514350" indent="-514350">
              <a:buFont typeface="+mj-lt"/>
              <a:buAutoNum type="arabicPeriod"/>
            </a:pPr>
            <a:r>
              <a:rPr lang="et-EE" i="0" dirty="0" smtClean="0"/>
              <a:t>juhtkonna toetus ja tunnustus, </a:t>
            </a:r>
          </a:p>
          <a:p>
            <a:pPr marL="514350" indent="-514350">
              <a:buFont typeface="+mj-lt"/>
              <a:buAutoNum type="arabicPeriod"/>
            </a:pPr>
            <a:r>
              <a:rPr lang="et-EE" i="0" dirty="0" smtClean="0"/>
              <a:t>konkreetsed rolliülesanded, </a:t>
            </a:r>
          </a:p>
          <a:p>
            <a:pPr marL="514350" indent="-514350">
              <a:buFont typeface="+mj-lt"/>
              <a:buAutoNum type="arabicPeriod"/>
            </a:pPr>
            <a:r>
              <a:rPr lang="et-EE" i="0" dirty="0" smtClean="0"/>
              <a:t>suhtlemine ja kogemuste jagamine teiste mentoritega.</a:t>
            </a:r>
          </a:p>
          <a:p>
            <a:pPr marL="0" indent="0">
              <a:buNone/>
            </a:pPr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8693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LÜ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20533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5216</TotalTime>
  <Words>200</Words>
  <Application>Microsoft Office PowerPoint</Application>
  <PresentationFormat>On-screen Show (4:3)</PresentationFormat>
  <Paragraphs>87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Üldhariduskoolide mentorite enesetõhusus ning selle seosed juhtkonnapoolse toetuse tajumisega, läbitud koolitustega ning  algaja õpetajaga seotud teguritega </vt:lpstr>
      <vt:lpstr>Uurimisprobleemi taust</vt:lpstr>
      <vt:lpstr>Töö eesmärk</vt:lpstr>
      <vt:lpstr>Metoodika</vt:lpstr>
      <vt:lpstr>Hinnang enesetõhususele ja  juhtkonnapoolsele toetusele</vt:lpstr>
      <vt:lpstr>Enesetõhususe seosed </vt:lpstr>
      <vt:lpstr>Enesetõhusus ja läbitud koolitused</vt:lpstr>
      <vt:lpstr>Millest tunnevad mentorid puudust? </vt:lpstr>
      <vt:lpstr>Kogemus mentorina – hinnang ja põhjendus</vt:lpstr>
      <vt:lpstr>Järeldused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Margit Lehis</cp:lastModifiedBy>
  <cp:revision>197</cp:revision>
  <cp:lastPrinted>2015-04-13T14:22:57Z</cp:lastPrinted>
  <dcterms:created xsi:type="dcterms:W3CDTF">2013-01-09T16:04:06Z</dcterms:created>
  <dcterms:modified xsi:type="dcterms:W3CDTF">2015-04-14T13:19:09Z</dcterms:modified>
</cp:coreProperties>
</file>