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9" r:id="rId2"/>
    <p:sldId id="257" r:id="rId3"/>
    <p:sldId id="268" r:id="rId4"/>
    <p:sldId id="278" r:id="rId5"/>
    <p:sldId id="289" r:id="rId6"/>
    <p:sldId id="280" r:id="rId7"/>
    <p:sldId id="281" r:id="rId8"/>
    <p:sldId id="290" r:id="rId9"/>
    <p:sldId id="283" r:id="rId10"/>
    <p:sldId id="284" r:id="rId11"/>
    <p:sldId id="285" r:id="rId12"/>
    <p:sldId id="287" r:id="rId13"/>
    <p:sldId id="288" r:id="rId14"/>
    <p:sldId id="269" r:id="rId15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205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19" autoAdjust="0"/>
    <p:restoredTop sz="94660"/>
  </p:normalViewPr>
  <p:slideViewPr>
    <p:cSldViewPr>
      <p:cViewPr>
        <p:scale>
          <a:sx n="72" d="100"/>
          <a:sy n="72" d="100"/>
        </p:scale>
        <p:origin x="-2742" y="-93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2484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26487-46EA-7345-A900-320199BC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951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545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endParaRPr lang="et-EE"/>
          </a:p>
        </p:txBody>
      </p:sp>
      <p:sp>
        <p:nvSpPr>
          <p:cNvPr id="6151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3188" y="1143000"/>
            <a:ext cx="4105275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6152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400550"/>
            <a:ext cx="5480050" cy="359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t-EE" smtClean="0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545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2E314BED-B06C-4493-9959-73D3F288AF98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988142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7584" y="908720"/>
            <a:ext cx="7704856" cy="2664296"/>
          </a:xfrm>
        </p:spPr>
        <p:txBody>
          <a:bodyPr anchor="b"/>
          <a:lstStyle>
            <a:lvl1pPr algn="l">
              <a:lnSpc>
                <a:spcPct val="70000"/>
              </a:lnSpc>
              <a:defRPr sz="8000" b="0"/>
            </a:lvl1pPr>
          </a:lstStyle>
          <a:p>
            <a:r>
              <a:rPr lang="et-EE" dirty="0" smtClean="0"/>
              <a:t>ESITLUSE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PEALKIRI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7584" y="4149080"/>
            <a:ext cx="7704856" cy="1296144"/>
          </a:xfrm>
        </p:spPr>
        <p:txBody>
          <a:bodyPr/>
          <a:lstStyle>
            <a:lvl1pPr marL="0" indent="0" algn="l">
              <a:buNone/>
              <a:defRPr sz="3600" b="0" spc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</a:t>
            </a:r>
            <a:r>
              <a:rPr lang="et-EE" dirty="0" smtClean="0"/>
              <a:t>UTORI NIMI</a:t>
            </a:r>
            <a:r>
              <a:rPr lang="en-US" dirty="0" smtClean="0"/>
              <a:t> </a:t>
            </a:r>
          </a:p>
          <a:p>
            <a:r>
              <a:rPr lang="et-EE" dirty="0" smtClean="0"/>
              <a:t>Kuupäev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109874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240" y="457200"/>
            <a:ext cx="2949575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 err="1" smtClean="0"/>
              <a:t>Väide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51920" y="457200"/>
            <a:ext cx="4629150" cy="520404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err="1" smtClean="0"/>
              <a:t>Oluline</a:t>
            </a:r>
            <a:r>
              <a:rPr lang="en-US" dirty="0" smtClean="0"/>
              <a:t> </a:t>
            </a:r>
            <a:r>
              <a:rPr lang="en-US" dirty="0" err="1" smtClean="0"/>
              <a:t>sõnum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1"/>
            <a:ext cx="2949575" cy="3603847"/>
          </a:xfrm>
        </p:spPr>
        <p:txBody>
          <a:bodyPr/>
          <a:lstStyle>
            <a:lvl1pPr marL="0" indent="0">
              <a:buNone/>
              <a:defRPr sz="24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6722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36096" y="476672"/>
            <a:ext cx="3168352" cy="1584176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 err="1" smtClean="0"/>
              <a:t>Pildi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t-E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7544" y="476672"/>
            <a:ext cx="4629150" cy="4896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36096" y="2276872"/>
            <a:ext cx="3168352" cy="3096344"/>
          </a:xfrm>
        </p:spPr>
        <p:txBody>
          <a:bodyPr/>
          <a:lstStyle>
            <a:lvl1pPr marL="0" indent="0">
              <a:buNone/>
              <a:defRPr sz="22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1705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6444208" y="0"/>
            <a:ext cx="2699792" cy="2780928"/>
          </a:xfrm>
          <a:prstGeom prst="rect">
            <a:avLst/>
          </a:prstGeom>
          <a:solidFill>
            <a:srgbClr val="B205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1188" y="620688"/>
            <a:ext cx="5329237" cy="4896544"/>
          </a:xfrm>
        </p:spPr>
        <p:txBody>
          <a:bodyPr/>
          <a:lstStyle/>
          <a:p>
            <a:pPr lvl="0"/>
            <a:r>
              <a:rPr lang="et-EE" dirty="0" smtClean="0"/>
              <a:t>Click to edit Master text styles</a:t>
            </a:r>
          </a:p>
          <a:p>
            <a:pPr lvl="1"/>
            <a:r>
              <a:rPr lang="et-EE" dirty="0" smtClean="0"/>
              <a:t>Second level</a:t>
            </a:r>
          </a:p>
          <a:p>
            <a:pPr lvl="2"/>
            <a:r>
              <a:rPr lang="et-EE" dirty="0" smtClean="0"/>
              <a:t>Third level</a:t>
            </a:r>
          </a:p>
          <a:p>
            <a:pPr lvl="3"/>
            <a:r>
              <a:rPr lang="et-EE" dirty="0" smtClean="0"/>
              <a:t>Fourth level</a:t>
            </a:r>
          </a:p>
          <a:p>
            <a:pPr lvl="4"/>
            <a:r>
              <a:rPr lang="et-EE" dirty="0" smtClean="0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443663" y="2780928"/>
            <a:ext cx="2700337" cy="2700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732240" y="260648"/>
            <a:ext cx="2088232" cy="2232248"/>
          </a:xfrm>
        </p:spPr>
        <p:txBody>
          <a:bodyPr anchor="ctr"/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TÄHTIS</a:t>
            </a:r>
            <a:br>
              <a:rPr lang="en-US" dirty="0" smtClean="0"/>
            </a:br>
            <a:r>
              <a:rPr lang="et-EE" dirty="0" smtClean="0"/>
              <a:t>INFO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813277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mber_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576" y="692696"/>
            <a:ext cx="2340000" cy="2340000"/>
          </a:xfrm>
          <a:solidFill>
            <a:srgbClr val="B20533"/>
          </a:solidFill>
        </p:spPr>
        <p:txBody>
          <a:bodyPr lIns="180000" tIns="374400" rIns="180000" bIns="140400" anchor="t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tähtis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4558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561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755652" y="3284983"/>
            <a:ext cx="7704780" cy="2016225"/>
          </a:xfrm>
        </p:spPr>
        <p:txBody>
          <a:bodyPr/>
          <a:lstStyle>
            <a:lvl1pPr marL="0" indent="0">
              <a:buFontTx/>
              <a:buNone/>
              <a:defRPr sz="2200" i="1"/>
            </a:lvl1pPr>
          </a:lstStyle>
          <a:p>
            <a:pPr lvl="0"/>
            <a:r>
              <a:rPr lang="et-EE" dirty="0" smtClean="0"/>
              <a:t>Oluline sõnum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755576" y="836712"/>
            <a:ext cx="1656184" cy="864096"/>
          </a:xfrm>
          <a:prstGeom prst="rect">
            <a:avLst/>
          </a:prstGeom>
          <a:solidFill>
            <a:srgbClr val="B205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dirty="0" smtClean="0"/>
              <a:t>1.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133302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mber_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6136" y="692696"/>
            <a:ext cx="2340000" cy="2340000"/>
          </a:xfrm>
          <a:solidFill>
            <a:srgbClr val="B20533"/>
          </a:solidFill>
        </p:spPr>
        <p:txBody>
          <a:bodyPr lIns="180000" tIns="374400" rIns="180000" bIns="140400" anchor="t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tähtis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555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561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755652" y="3284983"/>
            <a:ext cx="7704780" cy="2016225"/>
          </a:xfrm>
        </p:spPr>
        <p:txBody>
          <a:bodyPr/>
          <a:lstStyle>
            <a:lvl1pPr marL="0" indent="0">
              <a:buFontTx/>
              <a:buNone/>
              <a:defRPr sz="2200" i="1"/>
            </a:lvl1pPr>
          </a:lstStyle>
          <a:p>
            <a:pPr lvl="0"/>
            <a:r>
              <a:rPr lang="et-EE" dirty="0" smtClean="0"/>
              <a:t>Oluline sõnum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3456136" y="836712"/>
            <a:ext cx="1656184" cy="864096"/>
          </a:xfrm>
          <a:prstGeom prst="rect">
            <a:avLst/>
          </a:prstGeom>
          <a:solidFill>
            <a:srgbClr val="B205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dirty="0" smtClean="0"/>
              <a:t>2.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043889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mber_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432" y="692696"/>
            <a:ext cx="2340000" cy="2340000"/>
          </a:xfrm>
          <a:solidFill>
            <a:srgbClr val="B20533"/>
          </a:solidFill>
        </p:spPr>
        <p:txBody>
          <a:bodyPr lIns="180000" tIns="374400" rIns="180000" bIns="140400" anchor="t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tähtis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555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45613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755652" y="3284983"/>
            <a:ext cx="7704780" cy="2016225"/>
          </a:xfrm>
        </p:spPr>
        <p:txBody>
          <a:bodyPr/>
          <a:lstStyle>
            <a:lvl1pPr marL="0" indent="0">
              <a:buFontTx/>
              <a:buNone/>
              <a:defRPr sz="2200" i="1"/>
            </a:lvl1pPr>
          </a:lstStyle>
          <a:p>
            <a:pPr lvl="0"/>
            <a:r>
              <a:rPr lang="et-EE" dirty="0" smtClean="0"/>
              <a:t>Oluline sõnum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6120432" y="836712"/>
            <a:ext cx="1656184" cy="864096"/>
          </a:xfrm>
          <a:prstGeom prst="rect">
            <a:avLst/>
          </a:prstGeom>
          <a:solidFill>
            <a:srgbClr val="B205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dirty="0" smtClean="0"/>
              <a:t>3.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5748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89048"/>
            <a:ext cx="8223250" cy="1138239"/>
          </a:xfrm>
        </p:spPr>
        <p:txBody>
          <a:bodyPr anchor="t"/>
          <a:lstStyle>
            <a:lvl1pPr algn="r">
              <a:defRPr sz="4800">
                <a:solidFill>
                  <a:srgbClr val="B20533"/>
                </a:solidFill>
              </a:defRPr>
            </a:lvl1pPr>
          </a:lstStyle>
          <a:p>
            <a:r>
              <a:rPr lang="et-EE" dirty="0" smtClean="0"/>
              <a:t>Tabeli pealkiri</a:t>
            </a:r>
            <a:endParaRPr lang="en-US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468315" y="1773337"/>
            <a:ext cx="8207375" cy="3671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20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46800" y="188640"/>
            <a:ext cx="2997200" cy="2997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3568" y="548680"/>
            <a:ext cx="4978896" cy="576064"/>
          </a:xfrm>
        </p:spPr>
        <p:txBody>
          <a:bodyPr anchor="t"/>
          <a:lstStyle>
            <a:lvl1pPr>
              <a:defRPr>
                <a:solidFill>
                  <a:srgbClr val="B20533"/>
                </a:solidFill>
              </a:defRPr>
            </a:lvl1pPr>
          </a:lstStyle>
          <a:p>
            <a:r>
              <a:rPr lang="et-EE" dirty="0" smtClean="0"/>
              <a:t>PEALKIRI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2590" y="1484784"/>
            <a:ext cx="4967287" cy="3888432"/>
          </a:xfrm>
        </p:spPr>
        <p:txBody>
          <a:bodyPr anchor="t"/>
          <a:lstStyle/>
          <a:p>
            <a:pPr lvl="0"/>
            <a:r>
              <a:rPr lang="et-EE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797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6320" y="4653136"/>
            <a:ext cx="7886700" cy="1008112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611560" y="4365104"/>
            <a:ext cx="7896225" cy="1588"/>
          </a:xfrm>
          <a:prstGeom prst="line">
            <a:avLst/>
          </a:prstGeom>
          <a:noFill/>
          <a:ln w="25560">
            <a:solidFill>
              <a:srgbClr val="B9131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11188" y="548059"/>
            <a:ext cx="3529012" cy="35290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00563" y="548059"/>
            <a:ext cx="3959225" cy="3529013"/>
          </a:xfrm>
        </p:spPr>
        <p:txBody>
          <a:bodyPr/>
          <a:lstStyle/>
          <a:p>
            <a:pPr lvl="0"/>
            <a:r>
              <a:rPr lang="et-EE" dirty="0" smtClean="0"/>
              <a:t>Click to edit Master text styles</a:t>
            </a:r>
          </a:p>
          <a:p>
            <a:pPr lvl="1"/>
            <a:r>
              <a:rPr lang="et-EE" dirty="0" smtClean="0"/>
              <a:t>Second level</a:t>
            </a:r>
          </a:p>
          <a:p>
            <a:pPr lvl="2"/>
            <a:r>
              <a:rPr lang="et-EE" dirty="0" smtClean="0"/>
              <a:t>Third level</a:t>
            </a:r>
          </a:p>
          <a:p>
            <a:pPr lvl="3"/>
            <a:r>
              <a:rPr lang="et-EE" dirty="0" smtClean="0"/>
              <a:t>Fourth level</a:t>
            </a:r>
          </a:p>
          <a:p>
            <a:pPr lvl="4"/>
            <a:r>
              <a:rPr lang="et-EE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636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6320" y="4653136"/>
            <a:ext cx="7886700" cy="1008112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611560" y="4365104"/>
            <a:ext cx="7896225" cy="1588"/>
          </a:xfrm>
          <a:prstGeom prst="line">
            <a:avLst/>
          </a:prstGeom>
          <a:noFill/>
          <a:ln w="25560">
            <a:solidFill>
              <a:srgbClr val="B9131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788023" y="692075"/>
            <a:ext cx="3744416" cy="3457005"/>
          </a:xfrm>
        </p:spPr>
        <p:txBody>
          <a:bodyPr/>
          <a:lstStyle/>
          <a:p>
            <a:pPr lvl="0"/>
            <a:r>
              <a:rPr lang="et-EE" dirty="0" smtClean="0"/>
              <a:t>Click to edit Master text styles</a:t>
            </a:r>
          </a:p>
          <a:p>
            <a:pPr lvl="1"/>
            <a:r>
              <a:rPr lang="et-EE" dirty="0" smtClean="0"/>
              <a:t>Second level</a:t>
            </a:r>
          </a:p>
          <a:p>
            <a:pPr lvl="2"/>
            <a:r>
              <a:rPr lang="et-EE" dirty="0" smtClean="0"/>
              <a:t>Third level</a:t>
            </a:r>
          </a:p>
          <a:p>
            <a:pPr lvl="3"/>
            <a:r>
              <a:rPr lang="et-EE" dirty="0" smtClean="0"/>
              <a:t>Fourth level</a:t>
            </a:r>
          </a:p>
          <a:p>
            <a:pPr lvl="4"/>
            <a:r>
              <a:rPr lang="et-EE" dirty="0" smtClean="0"/>
              <a:t>Fifth level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11560" y="692075"/>
            <a:ext cx="3745048" cy="3457005"/>
          </a:xfrm>
        </p:spPr>
        <p:txBody>
          <a:bodyPr/>
          <a:lstStyle/>
          <a:p>
            <a:pPr lvl="0"/>
            <a:r>
              <a:rPr lang="et-EE" dirty="0" smtClean="0"/>
              <a:t>Click to edit Master text styles</a:t>
            </a:r>
          </a:p>
          <a:p>
            <a:pPr lvl="1"/>
            <a:r>
              <a:rPr lang="et-EE" dirty="0" smtClean="0"/>
              <a:t>Second level</a:t>
            </a:r>
          </a:p>
          <a:p>
            <a:pPr lvl="2"/>
            <a:r>
              <a:rPr lang="et-EE" dirty="0" smtClean="0"/>
              <a:t>Third level</a:t>
            </a:r>
          </a:p>
          <a:p>
            <a:pPr lvl="3"/>
            <a:r>
              <a:rPr lang="et-EE" dirty="0" smtClean="0"/>
              <a:t>Fourth level</a:t>
            </a:r>
          </a:p>
          <a:p>
            <a:pPr lvl="4"/>
            <a:r>
              <a:rPr lang="et-EE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0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47" y="476672"/>
            <a:ext cx="7886700" cy="3384376"/>
          </a:xfrm>
        </p:spPr>
        <p:txBody>
          <a:bodyPr anchor="b"/>
          <a:lstStyle>
            <a:lvl1pPr algn="ctr">
              <a:lnSpc>
                <a:spcPct val="75000"/>
              </a:lnSpc>
              <a:defRPr sz="8000" b="0"/>
            </a:lvl1pPr>
          </a:lstStyle>
          <a:p>
            <a:r>
              <a:rPr lang="et-EE" dirty="0" smtClean="0"/>
              <a:t>Vahepeal</a:t>
            </a:r>
            <a:r>
              <a:rPr lang="en-US" dirty="0" err="1" smtClean="0"/>
              <a:t>kiri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047" y="4581129"/>
            <a:ext cx="7886700" cy="8640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 err="1" smtClean="0"/>
              <a:t>Alapealkiri</a:t>
            </a:r>
            <a:r>
              <a:rPr lang="en-US" dirty="0" smtClean="0"/>
              <a:t> / </a:t>
            </a:r>
            <a:r>
              <a:rPr lang="en-US" dirty="0" err="1" smtClean="0"/>
              <a:t>Autori</a:t>
            </a:r>
            <a:r>
              <a:rPr lang="en-US" dirty="0" smtClean="0"/>
              <a:t> </a:t>
            </a:r>
            <a:r>
              <a:rPr lang="en-US" dirty="0" err="1" smtClean="0"/>
              <a:t>Nimi</a:t>
            </a:r>
            <a:r>
              <a:rPr lang="et-EE" dirty="0" smtClean="0"/>
              <a:t> / Kuupäev</a:t>
            </a:r>
            <a:endParaRPr lang="en-US" dirty="0" smtClean="0"/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589287" y="4149081"/>
            <a:ext cx="7896225" cy="1588"/>
          </a:xfrm>
          <a:prstGeom prst="line">
            <a:avLst/>
          </a:prstGeom>
          <a:noFill/>
          <a:ln w="25560">
            <a:solidFill>
              <a:srgbClr val="B9131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43030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32400" y="3033762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63277" y="548680"/>
            <a:ext cx="4824413" cy="48244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832400" y="54922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360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0032" y="692696"/>
            <a:ext cx="3532386" cy="4608512"/>
          </a:xfrm>
        </p:spPr>
        <p:txBody>
          <a:bodyPr/>
          <a:lstStyle>
            <a:lvl1pPr indent="0">
              <a:lnSpc>
                <a:spcPct val="150000"/>
              </a:lnSpc>
              <a:defRPr sz="2400" baseline="0"/>
            </a:lvl1pPr>
          </a:lstStyle>
          <a:p>
            <a:r>
              <a:rPr lang="et-EE" dirty="0" smtClean="0"/>
              <a:t>Brändiga seotud info</a:t>
            </a:r>
            <a:endParaRPr lang="en-US" dirty="0"/>
          </a:p>
        </p:txBody>
      </p:sp>
      <p:pic>
        <p:nvPicPr>
          <p:cNvPr id="3" name="Picture 2" descr="uutmoodi akadeemiline vektor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34" y="548680"/>
            <a:ext cx="4569269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19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1560" y="1412776"/>
            <a:ext cx="7886700" cy="2880320"/>
          </a:xfrm>
        </p:spPr>
        <p:txBody>
          <a:bodyPr/>
          <a:lstStyle>
            <a:lvl1pPr marL="0" marR="0" indent="0" algn="ctr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ct val="100000"/>
              <a:buFont typeface="Lucida Grande"/>
              <a:buNone/>
              <a:tabLst/>
              <a:defRPr sz="3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 err="1" smtClean="0"/>
              <a:t>Tere</a:t>
            </a:r>
            <a:r>
              <a:rPr lang="en-US" dirty="0" smtClean="0"/>
              <a:t> </a:t>
            </a:r>
            <a:r>
              <a:rPr lang="en-US" dirty="0" err="1" smtClean="0"/>
              <a:t>tulemast</a:t>
            </a:r>
            <a:r>
              <a:rPr lang="en-US" dirty="0" smtClean="0"/>
              <a:t>!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Narva</a:t>
            </a:r>
            <a:r>
              <a:rPr lang="en-US" dirty="0" smtClean="0"/>
              <a:t> </a:t>
            </a:r>
            <a:r>
              <a:rPr lang="en-US" dirty="0" err="1" smtClean="0"/>
              <a:t>mnt</a:t>
            </a:r>
            <a:r>
              <a:rPr lang="en-US" dirty="0" smtClean="0"/>
              <a:t> 25, </a:t>
            </a:r>
            <a:r>
              <a:rPr lang="et-EE" dirty="0" smtClean="0"/>
              <a:t>10120 </a:t>
            </a:r>
            <a:r>
              <a:rPr lang="en-US" dirty="0" smtClean="0"/>
              <a:t>Tallinn </a:t>
            </a:r>
          </a:p>
          <a:p>
            <a:pPr lvl="0"/>
            <a:r>
              <a:rPr lang="en-US" dirty="0" smtClean="0"/>
              <a:t>www.tlu.ee</a:t>
            </a:r>
          </a:p>
          <a:p>
            <a:pPr lvl="0"/>
            <a:r>
              <a:rPr lang="en-US" dirty="0" err="1" smtClean="0"/>
              <a:t>tlu@tlu.ee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611560" y="5157192"/>
            <a:ext cx="7896225" cy="1588"/>
          </a:xfrm>
          <a:prstGeom prst="line">
            <a:avLst/>
          </a:prstGeom>
          <a:noFill/>
          <a:ln w="25560">
            <a:solidFill>
              <a:srgbClr val="B9131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26751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47" y="476672"/>
            <a:ext cx="7886700" cy="3384376"/>
          </a:xfrm>
        </p:spPr>
        <p:txBody>
          <a:bodyPr anchor="b"/>
          <a:lstStyle>
            <a:lvl1pPr algn="ctr">
              <a:lnSpc>
                <a:spcPct val="75000"/>
              </a:lnSpc>
              <a:defRPr sz="8000" b="0"/>
            </a:lvl1pPr>
          </a:lstStyle>
          <a:p>
            <a:r>
              <a:rPr lang="et-EE" dirty="0" smtClean="0"/>
              <a:t>Vahepeal</a:t>
            </a:r>
            <a:r>
              <a:rPr lang="en-US" dirty="0" err="1" smtClean="0"/>
              <a:t>kiri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047" y="4581129"/>
            <a:ext cx="7886700" cy="8640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 err="1" smtClean="0"/>
              <a:t>Alapealkiri</a:t>
            </a:r>
            <a:r>
              <a:rPr lang="en-US" dirty="0" smtClean="0"/>
              <a:t> / </a:t>
            </a:r>
            <a:r>
              <a:rPr lang="en-US" dirty="0" err="1" smtClean="0"/>
              <a:t>Autori</a:t>
            </a:r>
            <a:r>
              <a:rPr lang="en-US" dirty="0" smtClean="0"/>
              <a:t> </a:t>
            </a:r>
            <a:r>
              <a:rPr lang="en-US" dirty="0" err="1" smtClean="0"/>
              <a:t>Nimi</a:t>
            </a:r>
            <a:r>
              <a:rPr lang="et-EE" dirty="0" smtClean="0"/>
              <a:t> / Kuupäev</a:t>
            </a:r>
            <a:endParaRPr lang="en-US" dirty="0" smtClean="0"/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589287" y="4149081"/>
            <a:ext cx="7896225" cy="1588"/>
          </a:xfrm>
          <a:prstGeom prst="line">
            <a:avLst/>
          </a:prstGeom>
          <a:noFill/>
          <a:ln w="25560">
            <a:solidFill>
              <a:srgbClr val="B9131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1017" y="201245"/>
            <a:ext cx="3052983" cy="140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80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B20533"/>
                </a:solidFill>
              </a:defRPr>
            </a:lvl1pPr>
          </a:lstStyle>
          <a:p>
            <a:r>
              <a:rPr lang="et-EE" dirty="0" smtClean="0"/>
              <a:t>Pealkiri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963"/>
            <a:ext cx="8223250" cy="3984277"/>
          </a:xfrm>
        </p:spPr>
        <p:txBody>
          <a:bodyPr/>
          <a:lstStyle>
            <a:lvl1pPr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71973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B20533"/>
                </a:solidFill>
              </a:defRPr>
            </a:lvl1pPr>
          </a:lstStyle>
          <a:p>
            <a:r>
              <a:rPr lang="et-EE" dirty="0" smtClean="0"/>
              <a:t>Pealkiri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963"/>
            <a:ext cx="8223250" cy="3984277"/>
          </a:xfrm>
        </p:spPr>
        <p:txBody>
          <a:bodyPr/>
          <a:lstStyle>
            <a:lvl1pPr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1017" y="201245"/>
            <a:ext cx="3052983" cy="140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98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B20533"/>
                </a:solidFill>
              </a:defRPr>
            </a:lvl1pPr>
          </a:lstStyle>
          <a:p>
            <a:r>
              <a:rPr lang="et-EE" dirty="0" smtClean="0"/>
              <a:t>Pealkiri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2" y="1604963"/>
            <a:ext cx="4035425" cy="3912269"/>
          </a:xfrm>
        </p:spPr>
        <p:txBody>
          <a:bodyPr/>
          <a:lstStyle/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5027" y="1604963"/>
            <a:ext cx="4035425" cy="3912269"/>
          </a:xfrm>
        </p:spPr>
        <p:txBody>
          <a:bodyPr/>
          <a:lstStyle/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84593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238" y="365125"/>
            <a:ext cx="7886700" cy="1325563"/>
          </a:xfrm>
        </p:spPr>
        <p:txBody>
          <a:bodyPr/>
          <a:lstStyle>
            <a:lvl1pPr>
              <a:defRPr>
                <a:solidFill>
                  <a:srgbClr val="B20533"/>
                </a:solidFill>
              </a:defRPr>
            </a:lvl1pPr>
          </a:lstStyle>
          <a:p>
            <a:r>
              <a:rPr lang="et-EE" dirty="0" smtClean="0"/>
              <a:t>Pealkiri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0240" y="1681163"/>
            <a:ext cx="3868737" cy="823912"/>
          </a:xfrm>
        </p:spPr>
        <p:txBody>
          <a:bodyPr anchor="t"/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 smtClean="0"/>
              <a:t>Vahepealkiri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0240" y="2505075"/>
            <a:ext cx="3868737" cy="3012157"/>
          </a:xfrm>
        </p:spPr>
        <p:txBody>
          <a:bodyPr/>
          <a:lstStyle/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788" cy="823912"/>
          </a:xfrm>
        </p:spPr>
        <p:txBody>
          <a:bodyPr anchor="t"/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 smtClean="0"/>
              <a:t>Vahepealkiri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788" cy="3012157"/>
          </a:xfrm>
        </p:spPr>
        <p:txBody>
          <a:bodyPr/>
          <a:lstStyle/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451621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 userDrawn="1"/>
        </p:nvSpPr>
        <p:spPr>
          <a:xfrm>
            <a:off x="457200" y="2132857"/>
            <a:ext cx="8223250" cy="2160240"/>
          </a:xfrm>
          <a:prstGeom prst="rect">
            <a:avLst/>
          </a:prstGeom>
        </p:spPr>
        <p:txBody>
          <a:bodyPr/>
          <a:lstStyle>
            <a:lvl1pPr marL="165600" indent="-342000" algn="l" defTabSz="449263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B20533"/>
              </a:buClr>
              <a:buSzPct val="100000"/>
              <a:buFont typeface="Lucida Grande"/>
              <a:buChar char="-"/>
              <a:defRPr lang="en-GB" sz="2600" kern="1200" dirty="0" smtClean="0">
                <a:solidFill>
                  <a:srgbClr val="000000"/>
                </a:solidFill>
                <a:latin typeface="Minion Pro" panose="02040503050201020203" pitchFamily="18" charset="0"/>
                <a:ea typeface="+mn-ea"/>
                <a:cs typeface="+mn-cs"/>
              </a:defRPr>
            </a:lvl1pPr>
            <a:lvl2pPr marL="800100" indent="-342900" algn="l" defTabSz="449263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B20533"/>
              </a:buClr>
              <a:buSzPct val="100000"/>
              <a:buFont typeface="Lucida Grande"/>
              <a:buChar char="-"/>
              <a:defRPr sz="2200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2pPr>
            <a:lvl3pPr marL="1200150" indent="-285750" algn="l" defTabSz="449263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B20533"/>
              </a:buClr>
              <a:buSzPct val="100000"/>
              <a:buFont typeface="Lucida Grande"/>
              <a:buChar char="-"/>
              <a:defRPr sz="1800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300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300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t-EE" sz="3400" i="1" dirty="0"/>
          </a:p>
        </p:txBody>
      </p:sp>
    </p:spTree>
    <p:extLst>
      <p:ext uri="{BB962C8B-B14F-4D97-AF65-F5344CB8AC3E}">
        <p14:creationId xmlns:p14="http://schemas.microsoft.com/office/powerpoint/2010/main" val="355182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 userDrawn="1"/>
        </p:nvSpPr>
        <p:spPr>
          <a:xfrm>
            <a:off x="457200" y="2132857"/>
            <a:ext cx="8223250" cy="2160240"/>
          </a:xfrm>
          <a:prstGeom prst="rect">
            <a:avLst/>
          </a:prstGeom>
        </p:spPr>
        <p:txBody>
          <a:bodyPr/>
          <a:lstStyle>
            <a:lvl1pPr marL="165600" indent="-342000" algn="l" defTabSz="449263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B20533"/>
              </a:buClr>
              <a:buSzPct val="100000"/>
              <a:buFont typeface="Lucida Grande"/>
              <a:buChar char="-"/>
              <a:defRPr lang="en-GB" sz="2600" kern="1200" dirty="0" smtClean="0">
                <a:solidFill>
                  <a:srgbClr val="000000"/>
                </a:solidFill>
                <a:latin typeface="Minion Pro" panose="02040503050201020203" pitchFamily="18" charset="0"/>
                <a:ea typeface="+mn-ea"/>
                <a:cs typeface="+mn-cs"/>
              </a:defRPr>
            </a:lvl1pPr>
            <a:lvl2pPr marL="800100" indent="-342900" algn="l" defTabSz="449263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B20533"/>
              </a:buClr>
              <a:buSzPct val="100000"/>
              <a:buFont typeface="Lucida Grande"/>
              <a:buChar char="-"/>
              <a:defRPr sz="2200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2pPr>
            <a:lvl3pPr marL="1200150" indent="-285750" algn="l" defTabSz="449263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B20533"/>
              </a:buClr>
              <a:buSzPct val="100000"/>
              <a:buFont typeface="Lucida Grande"/>
              <a:buChar char="-"/>
              <a:defRPr sz="1800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300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300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t-EE" sz="3400" i="1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1017" y="201245"/>
            <a:ext cx="3052983" cy="140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61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66" y="5445224"/>
            <a:ext cx="3657636" cy="140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86150" y="1"/>
            <a:ext cx="5670550" cy="188640"/>
          </a:xfrm>
          <a:prstGeom prst="rect">
            <a:avLst/>
          </a:prstGeom>
          <a:solidFill>
            <a:srgbClr val="B20533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t-E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3250" cy="1138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Pealkiri</a:t>
            </a:r>
            <a:endParaRPr lang="en-GB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3250" cy="3984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Sõnum</a:t>
            </a:r>
            <a:endParaRPr lang="en-GB" dirty="0" smtClean="0"/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45933"/>
            <a:ext cx="2479962" cy="3353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3059832" y="5782914"/>
            <a:ext cx="2697698" cy="7375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5" r:id="rId2"/>
    <p:sldLayoutId id="2147483675" r:id="rId3"/>
    <p:sldLayoutId id="2147483674" r:id="rId4"/>
    <p:sldLayoutId id="2147483654" r:id="rId5"/>
    <p:sldLayoutId id="2147483656" r:id="rId6"/>
    <p:sldLayoutId id="2147483657" r:id="rId7"/>
    <p:sldLayoutId id="2147483659" r:id="rId8"/>
    <p:sldLayoutId id="2147483676" r:id="rId9"/>
    <p:sldLayoutId id="2147483660" r:id="rId10"/>
    <p:sldLayoutId id="2147483661" r:id="rId11"/>
    <p:sldLayoutId id="2147483662" r:id="rId12"/>
    <p:sldLayoutId id="2147483669" r:id="rId13"/>
    <p:sldLayoutId id="2147483670" r:id="rId14"/>
    <p:sldLayoutId id="2147483671" r:id="rId15"/>
    <p:sldLayoutId id="2147483665" r:id="rId16"/>
    <p:sldLayoutId id="2147483666" r:id="rId17"/>
    <p:sldLayoutId id="2147483667" r:id="rId18"/>
    <p:sldLayoutId id="2147483668" r:id="rId19"/>
    <p:sldLayoutId id="2147483663" r:id="rId20"/>
    <p:sldLayoutId id="2147483673" r:id="rId21"/>
    <p:sldLayoutId id="2147483672" r:id="rId2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49263" rtl="0" fontAlgn="base">
        <a:lnSpc>
          <a:spcPct val="7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lang="en-GB" sz="4800" b="0" i="1" kern="1200" dirty="0" smtClean="0">
          <a:solidFill>
            <a:srgbClr val="000000"/>
          </a:solidFill>
          <a:latin typeface="Minion Pro"/>
          <a:ea typeface="ＭＳ Ｐゴシック" panose="020B0600070205080204" pitchFamily="34" charset="-128"/>
          <a:cs typeface="Minion Pro"/>
        </a:defRPr>
      </a:lvl1pPr>
      <a:lvl2pPr marL="742950" indent="-28575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2pPr>
      <a:lvl3pPr marL="11430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3pPr>
      <a:lvl4pPr marL="16002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4pPr>
      <a:lvl5pPr marL="20574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5pPr>
      <a:lvl6pPr marL="25146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6pPr>
      <a:lvl7pPr marL="29718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7pPr>
      <a:lvl8pPr marL="34290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8pPr>
      <a:lvl9pPr marL="38862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9pPr>
    </p:titleStyle>
    <p:bodyStyle>
      <a:lvl1pPr marL="165600" indent="-342000" algn="l" defTabSz="449263" rtl="0" fontAlgn="base">
        <a:lnSpc>
          <a:spcPct val="90000"/>
        </a:lnSpc>
        <a:spcBef>
          <a:spcPts val="750"/>
        </a:spcBef>
        <a:spcAft>
          <a:spcPct val="0"/>
        </a:spcAft>
        <a:buClr>
          <a:srgbClr val="B20533"/>
        </a:buClr>
        <a:buSzPct val="100000"/>
        <a:buFont typeface="Lucida Grande"/>
        <a:buChar char="-"/>
        <a:defRPr lang="en-GB" sz="2600" kern="1200" dirty="0" smtClean="0">
          <a:solidFill>
            <a:srgbClr val="000000"/>
          </a:solidFill>
          <a:latin typeface="Minion Pro" panose="02040503050201020203" pitchFamily="18" charset="0"/>
          <a:ea typeface="+mn-ea"/>
          <a:cs typeface="+mn-cs"/>
        </a:defRPr>
      </a:lvl1pPr>
      <a:lvl2pPr marL="800100" indent="-342900" algn="l" defTabSz="449263" rtl="0" fontAlgn="base">
        <a:lnSpc>
          <a:spcPct val="90000"/>
        </a:lnSpc>
        <a:spcBef>
          <a:spcPts val="375"/>
        </a:spcBef>
        <a:spcAft>
          <a:spcPct val="0"/>
        </a:spcAft>
        <a:buClr>
          <a:srgbClr val="B20533"/>
        </a:buClr>
        <a:buSzPct val="100000"/>
        <a:buFont typeface="Lucida Grande"/>
        <a:buChar char="-"/>
        <a:defRPr sz="2200" kern="1200">
          <a:solidFill>
            <a:srgbClr val="000000"/>
          </a:solidFill>
          <a:latin typeface="Minion Pro"/>
          <a:ea typeface="+mn-ea"/>
          <a:cs typeface="Minion Pro"/>
        </a:defRPr>
      </a:lvl2pPr>
      <a:lvl3pPr marL="1200150" indent="-285750" algn="l" defTabSz="449263" rtl="0" fontAlgn="base">
        <a:lnSpc>
          <a:spcPct val="90000"/>
        </a:lnSpc>
        <a:spcBef>
          <a:spcPts val="375"/>
        </a:spcBef>
        <a:spcAft>
          <a:spcPct val="0"/>
        </a:spcAft>
        <a:buClr>
          <a:srgbClr val="B20533"/>
        </a:buClr>
        <a:buSzPct val="100000"/>
        <a:buFont typeface="Lucida Grande"/>
        <a:buChar char="-"/>
        <a:defRPr sz="1800" kern="1200">
          <a:solidFill>
            <a:srgbClr val="000000"/>
          </a:solidFill>
          <a:latin typeface="Minion Pro"/>
          <a:ea typeface="+mn-ea"/>
          <a:cs typeface="Minion Pro"/>
        </a:defRPr>
      </a:lvl3pPr>
      <a:lvl4pPr marL="1600200" indent="-228600" algn="l" defTabSz="449263" rtl="0" fontAlgn="base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300" kern="1200">
          <a:solidFill>
            <a:srgbClr val="000000"/>
          </a:solidFill>
          <a:latin typeface="Minion Pro"/>
          <a:ea typeface="+mn-ea"/>
          <a:cs typeface="Minion Pro"/>
        </a:defRPr>
      </a:lvl4pPr>
      <a:lvl5pPr marL="2057400" indent="-228600" algn="l" defTabSz="449263" rtl="0" fontAlgn="base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300" kern="1200">
          <a:solidFill>
            <a:srgbClr val="000000"/>
          </a:solidFill>
          <a:latin typeface="Minion Pro"/>
          <a:ea typeface="+mn-ea"/>
          <a:cs typeface="Minion Pro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84784"/>
            <a:ext cx="7816332" cy="359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9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152400" y="304800"/>
          <a:ext cx="8839200" cy="546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hart" r:id="rId3" imgW="5886416" imgH="3638552" progId="Excel.Chart.8">
                  <p:embed/>
                </p:oleObj>
              </mc:Choice>
              <mc:Fallback>
                <p:oleObj name="Chart" r:id="rId3" imgW="5886416" imgH="363855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04800"/>
                        <a:ext cx="8839200" cy="546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876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772816"/>
            <a:ext cx="8223250" cy="3168352"/>
          </a:xfrm>
        </p:spPr>
        <p:txBody>
          <a:bodyPr/>
          <a:lstStyle/>
          <a:p>
            <a:pPr eaLnBrk="1" hangingPunct="1"/>
            <a:r>
              <a:rPr lang="fi-FI" altLang="et-EE" sz="3200" dirty="0"/>
              <a:t>Ühest ja otsest mõju </a:t>
            </a:r>
            <a:r>
              <a:rPr lang="et-EE" altLang="et-EE" sz="3200" dirty="0" smtClean="0"/>
              <a:t>akadeemilistele oskustele ja </a:t>
            </a:r>
            <a:r>
              <a:rPr lang="fi-FI" altLang="et-EE" sz="3200" dirty="0" smtClean="0"/>
              <a:t>õpikäitumisele </a:t>
            </a:r>
            <a:r>
              <a:rPr lang="fi-FI" altLang="et-EE" sz="3200" dirty="0"/>
              <a:t>ei leitud, aga</a:t>
            </a:r>
            <a:r>
              <a:rPr lang="fi-FI" altLang="et-EE" sz="3200" dirty="0" smtClean="0"/>
              <a:t>....</a:t>
            </a:r>
            <a:r>
              <a:rPr lang="et-EE" altLang="et-EE" sz="3200" dirty="0" smtClean="0"/>
              <a:t/>
            </a:r>
            <a:br>
              <a:rPr lang="et-EE" altLang="et-EE" sz="3200" dirty="0" smtClean="0"/>
            </a:br>
            <a:r>
              <a:rPr lang="fi-FI" altLang="et-EE" sz="3200" dirty="0"/>
              <a:t/>
            </a:r>
            <a:br>
              <a:rPr lang="fi-FI" altLang="et-EE" sz="3200" dirty="0"/>
            </a:br>
            <a:r>
              <a:rPr lang="et-EE" altLang="et-EE" sz="3200" i="0" dirty="0" smtClean="0">
                <a:solidFill>
                  <a:schemeClr val="tx1"/>
                </a:solidFill>
              </a:rPr>
              <a:t>Erinevate kasvatustegevuste efektiivsus oli seotud klassi  algtasemega </a:t>
            </a:r>
            <a:br>
              <a:rPr lang="et-EE" altLang="et-EE" sz="3200" i="0" dirty="0" smtClean="0">
                <a:solidFill>
                  <a:schemeClr val="tx1"/>
                </a:solidFill>
              </a:rPr>
            </a:br>
            <a:r>
              <a:rPr lang="et-EE" altLang="et-EE" sz="3200" i="0" dirty="0">
                <a:solidFill>
                  <a:schemeClr val="tx1"/>
                </a:solidFill>
              </a:rPr>
              <a:t/>
            </a:r>
            <a:br>
              <a:rPr lang="et-EE" altLang="et-EE" sz="3200" i="0" dirty="0">
                <a:solidFill>
                  <a:schemeClr val="tx1"/>
                </a:solidFill>
              </a:rPr>
            </a:br>
            <a:r>
              <a:rPr lang="et-EE" altLang="et-EE" sz="3200" i="0" dirty="0" smtClean="0">
                <a:solidFill>
                  <a:schemeClr val="tx1"/>
                </a:solidFill>
              </a:rPr>
              <a:t>Efektiivsus oli seotud erinevate kasvatustegevuste sobiva kombineerimisega </a:t>
            </a:r>
          </a:p>
        </p:txBody>
      </p:sp>
    </p:spTree>
    <p:extLst>
      <p:ext uri="{BB962C8B-B14F-4D97-AF65-F5344CB8AC3E}">
        <p14:creationId xmlns:p14="http://schemas.microsoft.com/office/powerpoint/2010/main" val="315997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5698976" cy="1643782"/>
          </a:xfrm>
        </p:spPr>
        <p:txBody>
          <a:bodyPr/>
          <a:lstStyle/>
          <a:p>
            <a:pPr eaLnBrk="1" hangingPunct="1"/>
            <a:r>
              <a:rPr lang="et-EE" altLang="et-EE" sz="3200" dirty="0" smtClean="0"/>
              <a:t>Kasvatustegevuste mõju sõltus </a:t>
            </a:r>
            <a:br>
              <a:rPr lang="et-EE" altLang="et-EE" sz="3200" dirty="0" smtClean="0"/>
            </a:br>
            <a:r>
              <a:rPr lang="et-EE" altLang="et-EE" sz="3200" dirty="0" smtClean="0"/>
              <a:t>klassi akadeemilistest </a:t>
            </a:r>
            <a:br>
              <a:rPr lang="et-EE" altLang="et-EE" sz="3200" dirty="0" smtClean="0"/>
            </a:br>
            <a:r>
              <a:rPr lang="et-EE" altLang="et-EE" sz="3200" dirty="0" smtClean="0"/>
              <a:t>algoskustest ja </a:t>
            </a:r>
            <a:br>
              <a:rPr lang="et-EE" altLang="et-EE" sz="3200" dirty="0" smtClean="0"/>
            </a:br>
            <a:r>
              <a:rPr lang="et-EE" altLang="et-EE" sz="3200" dirty="0" smtClean="0"/>
              <a:t>õpikäitumise tasemest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16832"/>
            <a:ext cx="8534400" cy="3960440"/>
          </a:xfrm>
        </p:spPr>
        <p:txBody>
          <a:bodyPr/>
          <a:lstStyle/>
          <a:p>
            <a:pPr eaLnBrk="1" hangingPunct="1"/>
            <a:r>
              <a:rPr lang="et-EE" altLang="et-EE" i="0" dirty="0" smtClean="0"/>
              <a:t>Klassides, kus lugemise ja matemaatika algtase oli madal </a:t>
            </a:r>
            <a:r>
              <a:rPr lang="et-EE" altLang="et-EE" i="0" dirty="0" smtClean="0">
                <a:sym typeface="Wingdings" pitchFamily="2" charset="2"/>
              </a:rPr>
              <a:t></a:t>
            </a:r>
          </a:p>
          <a:p>
            <a:pPr eaLnBrk="1" hangingPunct="1"/>
            <a:r>
              <a:rPr lang="et-EE" altLang="et-EE" b="1" i="0" dirty="0" smtClean="0">
                <a:sym typeface="Wingdings" pitchFamily="2" charset="2"/>
              </a:rPr>
              <a:t>Laps-domineerivad tegevused pärssisid pingutavat käitumist raskete ülesannete korral, samuti matemaatika ja kirjutamise oskusi</a:t>
            </a:r>
          </a:p>
          <a:p>
            <a:pPr eaLnBrk="1" hangingPunct="1"/>
            <a:r>
              <a:rPr lang="et-EE" altLang="et-EE" i="0" dirty="0" smtClean="0"/>
              <a:t>Klassides, kus lugemise ja matemaatika algtase oli kõrge </a:t>
            </a:r>
            <a:r>
              <a:rPr lang="et-EE" altLang="et-EE" i="0" dirty="0" smtClean="0">
                <a:sym typeface="Wingdings" pitchFamily="2" charset="2"/>
              </a:rPr>
              <a:t></a:t>
            </a:r>
          </a:p>
          <a:p>
            <a:pPr eaLnBrk="1" hangingPunct="1"/>
            <a:r>
              <a:rPr lang="et-EE" altLang="et-EE" b="1" i="0" dirty="0" smtClean="0">
                <a:sym typeface="Wingdings" pitchFamily="2" charset="2"/>
              </a:rPr>
              <a:t>Laps-domineerivad tegevused soodustasid pingutamist raskete ülesannete korral, samuti kirjutamise oskusi</a:t>
            </a:r>
          </a:p>
        </p:txBody>
      </p:sp>
    </p:spTree>
    <p:extLst>
      <p:ext uri="{BB962C8B-B14F-4D97-AF65-F5344CB8AC3E}">
        <p14:creationId xmlns:p14="http://schemas.microsoft.com/office/powerpoint/2010/main" val="227672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5976664" cy="2016224"/>
          </a:xfrm>
        </p:spPr>
        <p:txBody>
          <a:bodyPr/>
          <a:lstStyle/>
          <a:p>
            <a:r>
              <a:rPr lang="et-EE" altLang="et-EE" sz="3200" dirty="0" smtClean="0"/>
              <a:t/>
            </a:r>
            <a:br>
              <a:rPr lang="et-EE" altLang="et-EE" sz="3200" dirty="0" smtClean="0"/>
            </a:br>
            <a:r>
              <a:rPr lang="et-EE" altLang="et-EE" sz="3200" dirty="0" smtClean="0"/>
              <a:t/>
            </a:r>
            <a:br>
              <a:rPr lang="et-EE" altLang="et-EE" sz="3200" dirty="0" smtClean="0"/>
            </a:br>
            <a:r>
              <a:rPr lang="et-EE" altLang="et-EE" sz="3200" dirty="0" smtClean="0"/>
              <a:t>Kasvatustegevuste mõju sõltus</a:t>
            </a:r>
            <a:br>
              <a:rPr lang="et-EE" altLang="et-EE" sz="3200" dirty="0" smtClean="0"/>
            </a:br>
            <a:r>
              <a:rPr lang="et-EE" altLang="et-EE" sz="3200" dirty="0" smtClean="0"/>
              <a:t>tegevuste suhtelisest osakaalust</a:t>
            </a:r>
            <a:br>
              <a:rPr lang="et-EE" altLang="et-EE" sz="3200" dirty="0" smtClean="0"/>
            </a:br>
            <a:r>
              <a:rPr lang="et-EE" altLang="et-EE" sz="3200" dirty="0" smtClean="0"/>
              <a:t/>
            </a:r>
            <a:br>
              <a:rPr lang="et-EE" altLang="et-EE" sz="3200" dirty="0" smtClean="0"/>
            </a:br>
            <a:r>
              <a:rPr lang="et-EE" altLang="et-EE" sz="3200" i="0" dirty="0" smtClean="0">
                <a:solidFill>
                  <a:schemeClr val="tx1"/>
                </a:solidFill>
              </a:rPr>
              <a:t>Kui lisaks lapsekesksele lähenemisele kasutatakse laps-domineerivaid tegevusi  </a:t>
            </a:r>
            <a:r>
              <a:rPr lang="et-EE" altLang="et-EE" sz="3200" i="0" dirty="0"/>
              <a:t/>
            </a:r>
            <a:br>
              <a:rPr lang="et-EE" altLang="et-EE" sz="3200" i="0" dirty="0"/>
            </a:br>
            <a:r>
              <a:rPr lang="et-EE" altLang="et-EE" sz="3200" dirty="0"/>
              <a:t/>
            </a:r>
            <a:br>
              <a:rPr lang="et-EE" altLang="et-EE" sz="3200" dirty="0"/>
            </a:br>
            <a:endParaRPr lang="et-EE" altLang="et-EE" sz="3200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2636912"/>
            <a:ext cx="3888432" cy="1440160"/>
          </a:xfrm>
        </p:spPr>
        <p:txBody>
          <a:bodyPr/>
          <a:lstStyle/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t-EE" altLang="et-EE" sz="3200" i="0" dirty="0" smtClean="0"/>
              <a:t>sageli</a:t>
            </a:r>
            <a:r>
              <a:rPr lang="et-EE" altLang="et-EE" sz="3200" i="0" dirty="0" smtClean="0">
                <a:sym typeface="Wingdings" pitchFamily="2" charset="2"/>
              </a:rPr>
              <a:t>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t-EE" altLang="et-EE" sz="3200" i="0" dirty="0" smtClean="0">
                <a:sym typeface="Wingdings" pitchFamily="2" charset="2"/>
              </a:rPr>
              <a:t>Pingutamine väheneb </a:t>
            </a:r>
            <a:endParaRPr lang="et-EE" altLang="et-EE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716016" y="2564904"/>
            <a:ext cx="381642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65600" indent="-342000" algn="l" defTabSz="449263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B20533"/>
              </a:buClr>
              <a:buSzPct val="100000"/>
              <a:buFont typeface="Lucida Grande"/>
              <a:buChar char="-"/>
              <a:defRPr lang="en-GB" sz="2600" i="1" kern="1200">
                <a:solidFill>
                  <a:srgbClr val="000000"/>
                </a:solidFill>
                <a:latin typeface="Minion Pro" panose="02040503050201020203" pitchFamily="18" charset="0"/>
                <a:ea typeface="+mn-ea"/>
                <a:cs typeface="+mn-cs"/>
              </a:defRPr>
            </a:lvl1pPr>
            <a:lvl2pPr marL="800100" indent="-342900" algn="l" defTabSz="449263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B20533"/>
              </a:buClr>
              <a:buSzPct val="100000"/>
              <a:buFont typeface="Lucida Grande"/>
              <a:buChar char="-"/>
              <a:defRPr sz="2200" i="1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2pPr>
            <a:lvl3pPr marL="1200150" indent="-285750" algn="l" defTabSz="449263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B20533"/>
              </a:buClr>
              <a:buSzPct val="100000"/>
              <a:buFont typeface="Lucida Grande"/>
              <a:buChar char="-"/>
              <a:defRPr sz="1800" i="1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300" i="1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300" i="1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Lucida Grande"/>
              <a:buNone/>
            </a:pPr>
            <a:r>
              <a:rPr lang="et-EE" altLang="et-EE" sz="3200" i="0" dirty="0" smtClean="0"/>
              <a:t>harva</a:t>
            </a:r>
            <a:r>
              <a:rPr lang="et-EE" altLang="et-EE" sz="3200" i="0" dirty="0" smtClean="0">
                <a:sym typeface="Wingdings" pitchFamily="2" charset="2"/>
              </a:rPr>
              <a:t></a:t>
            </a:r>
          </a:p>
          <a:p>
            <a:pPr marL="457200" lvl="1" indent="0">
              <a:buNone/>
            </a:pPr>
            <a:r>
              <a:rPr lang="et-EE" altLang="et-EE" sz="3200" i="0" dirty="0" smtClean="0">
                <a:sym typeface="Wingdings" pitchFamily="2" charset="2"/>
              </a:rPr>
              <a:t>Pingutamine sageneb  </a:t>
            </a:r>
            <a:endParaRPr lang="et-EE" altLang="et-EE" sz="3200" i="0" dirty="0">
              <a:sym typeface="Wingdings" pitchFamily="2" charset="2"/>
            </a:endParaRPr>
          </a:p>
          <a:p>
            <a:pPr marL="457200" lvl="1" indent="0">
              <a:buFont typeface="Lucida Grande"/>
              <a:buNone/>
            </a:pPr>
            <a:endParaRPr lang="et-EE" altLang="et-EE" i="0" dirty="0" smtClean="0">
              <a:sym typeface="Wingdings" pitchFamily="2" charset="2"/>
            </a:endParaRPr>
          </a:p>
          <a:p>
            <a:endParaRPr lang="et-EE" altLang="et-EE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4581128"/>
            <a:ext cx="871296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65600" indent="-342000" algn="l" defTabSz="449263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B20533"/>
              </a:buClr>
              <a:buSzPct val="100000"/>
              <a:buFont typeface="Lucida Grande"/>
              <a:buChar char="-"/>
              <a:defRPr lang="en-GB" sz="2600" i="1" kern="1200">
                <a:solidFill>
                  <a:srgbClr val="000000"/>
                </a:solidFill>
                <a:latin typeface="Minion Pro" panose="02040503050201020203" pitchFamily="18" charset="0"/>
                <a:ea typeface="+mn-ea"/>
                <a:cs typeface="+mn-cs"/>
              </a:defRPr>
            </a:lvl1pPr>
            <a:lvl2pPr marL="800100" indent="-342900" algn="l" defTabSz="449263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B20533"/>
              </a:buClr>
              <a:buSzPct val="100000"/>
              <a:buFont typeface="Lucida Grande"/>
              <a:buChar char="-"/>
              <a:defRPr sz="2200" i="1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2pPr>
            <a:lvl3pPr marL="1200150" indent="-285750" algn="l" defTabSz="449263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B20533"/>
              </a:buClr>
              <a:buSzPct val="100000"/>
              <a:buFont typeface="Lucida Grande"/>
              <a:buChar char="-"/>
              <a:defRPr sz="1800" i="1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300" i="1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300" i="1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t-EE" altLang="et-EE" sz="3200" i="0" dirty="0">
                <a:sym typeface="Wingdings" pitchFamily="2" charset="2"/>
              </a:rPr>
              <a:t> </a:t>
            </a:r>
            <a:r>
              <a:rPr lang="et-EE" altLang="et-EE" sz="3200" b="1" i="0" dirty="0">
                <a:sym typeface="Wingdings" pitchFamily="2" charset="2"/>
              </a:rPr>
              <a:t>Autonoomia toetamine ilma selgete juhisteta ei arenda efektiivset </a:t>
            </a:r>
            <a:r>
              <a:rPr lang="et-EE" altLang="et-EE" sz="3200" b="1" i="0" dirty="0" smtClean="0">
                <a:sym typeface="Wingdings" pitchFamily="2" charset="2"/>
              </a:rPr>
              <a:t>õpikäitumist</a:t>
            </a:r>
            <a:endParaRPr lang="et-EE" altLang="et-EE" sz="3200" dirty="0" smtClean="0"/>
          </a:p>
        </p:txBody>
      </p:sp>
    </p:spTree>
    <p:extLst>
      <p:ext uri="{BB962C8B-B14F-4D97-AF65-F5344CB8AC3E}">
        <p14:creationId xmlns:p14="http://schemas.microsoft.com/office/powerpoint/2010/main" val="331823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Aitäh!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45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886700" cy="2232248"/>
          </a:xfrm>
        </p:spPr>
        <p:txBody>
          <a:bodyPr/>
          <a:lstStyle/>
          <a:p>
            <a:r>
              <a:rPr lang="et-EE" sz="6000" dirty="0" smtClean="0"/>
              <a:t>Klassikeskkonna roll kasvatustegevuste  valikul 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7" y="3068960"/>
            <a:ext cx="7886700" cy="2808312"/>
          </a:xfrm>
        </p:spPr>
        <p:txBody>
          <a:bodyPr/>
          <a:lstStyle/>
          <a:p>
            <a:r>
              <a:rPr lang="et-EE" dirty="0" smtClean="0"/>
              <a:t>Eve Kikas</a:t>
            </a:r>
          </a:p>
          <a:p>
            <a:r>
              <a:rPr lang="et-EE" dirty="0" smtClean="0"/>
              <a:t>15.aprill 2015</a:t>
            </a:r>
          </a:p>
          <a:p>
            <a:endParaRPr lang="et-EE" dirty="0" smtClean="0"/>
          </a:p>
          <a:p>
            <a:r>
              <a:rPr lang="et-EE" dirty="0"/>
              <a:t>Kikas, E., Peets, K., &amp; Hodges, E. (2014). Collective Student Characteristics Alter the Effects of Teaching Practices on Academic Outcomes. </a:t>
            </a:r>
            <a:r>
              <a:rPr lang="et-EE" i="1" dirty="0"/>
              <a:t>Journal of Applied Developmental Psychology, 35, </a:t>
            </a:r>
            <a:r>
              <a:rPr lang="et-EE" dirty="0"/>
              <a:t>273–283.</a:t>
            </a:r>
            <a:r>
              <a:rPr lang="et-EE" i="1" dirty="0"/>
              <a:t> </a:t>
            </a:r>
            <a:endParaRPr lang="et-E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55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ts1.mm.bing.net/th?&amp;id=HN.608008365650611738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3746971" cy="248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harrycutting.com/graphics/photos/education/bored-student-in-classroom-I150-05-36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1"/>
            <a:ext cx="3960440" cy="294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ts1.mm.bing.net/th?&amp;id=HN.608051431286966840&amp;w=300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5542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ts1.mm.bing.net/th?&amp;id=HN.608022594883881870&amp;w=300&amp;h=300&amp;c=0&amp;pid=1.9&amp;rs=0&amp;p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3649588" cy="253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38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Klassid erinevad</a:t>
            </a:r>
            <a:endParaRPr lang="et-E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2590" y="1196752"/>
            <a:ext cx="7633826" cy="4176464"/>
          </a:xfrm>
        </p:spPr>
        <p:txBody>
          <a:bodyPr/>
          <a:lstStyle/>
          <a:p>
            <a:pPr marL="0" indent="0">
              <a:buNone/>
            </a:pPr>
            <a:r>
              <a:rPr lang="et-EE" sz="4000" dirty="0" smtClean="0"/>
              <a:t>* Lugemisoskus</a:t>
            </a:r>
          </a:p>
          <a:p>
            <a:pPr marL="0" indent="0">
              <a:buNone/>
            </a:pPr>
            <a:r>
              <a:rPr lang="et-EE" sz="4000" dirty="0" smtClean="0"/>
              <a:t>* Matemaatikateadmised ja -    oskused </a:t>
            </a:r>
          </a:p>
          <a:p>
            <a:pPr marL="0" indent="0">
              <a:buNone/>
            </a:pPr>
            <a:r>
              <a:rPr lang="et-EE" sz="4000" dirty="0" smtClean="0"/>
              <a:t>* Motivatsioon ja õpikäitumine </a:t>
            </a:r>
          </a:p>
          <a:p>
            <a:pPr marL="0" indent="0">
              <a:buNone/>
            </a:pPr>
            <a:endParaRPr lang="et-EE" sz="4000" dirty="0" smtClean="0"/>
          </a:p>
          <a:p>
            <a:pPr marL="0" indent="0">
              <a:buNone/>
            </a:pPr>
            <a:r>
              <a:rPr lang="et-EE" sz="4000" i="1" dirty="0" smtClean="0"/>
              <a:t>Nt Kuivõrd lapsed pingutavad ka raskete ülesannete korral  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328815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s3.mm.bing.net/th?id=HN.608016328519781098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48680"/>
            <a:ext cx="3609054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late.com/content/dam/slate/articles/health_and_science/dismal%20science/07/120724_DS_TEACHER.jpg.CROP.rectangle3-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548680"/>
            <a:ext cx="403244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ts1.mm.bing.net/th?&amp;id=HN.608026636450926544&amp;w=300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25856"/>
            <a:ext cx="3528392" cy="258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s1.mm.bing.net/th?&amp;id=HN.608051822136200113&amp;w=300&amp;h=300&amp;c=0&amp;pid=1.9&amp;rs=0&amp;p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36979"/>
            <a:ext cx="3960440" cy="264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98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4"/>
          <p:cNvSpPr>
            <a:spLocks noChangeShapeType="1"/>
          </p:cNvSpPr>
          <p:nvPr/>
        </p:nvSpPr>
        <p:spPr bwMode="auto">
          <a:xfrm flipH="1">
            <a:off x="2590800" y="764704"/>
            <a:ext cx="36984" cy="55598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395536" y="980728"/>
            <a:ext cx="17795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t-EE" altLang="et-EE" sz="2400" dirty="0"/>
              <a:t>Õpetaja-</a:t>
            </a:r>
          </a:p>
          <a:p>
            <a:pPr eaLnBrk="1" hangingPunct="1"/>
            <a:r>
              <a:rPr lang="et-EE" altLang="et-EE" sz="2400" dirty="0"/>
              <a:t>-domineeriv</a:t>
            </a:r>
          </a:p>
          <a:p>
            <a:pPr eaLnBrk="1" hangingPunct="1"/>
            <a:r>
              <a:rPr lang="et-EE" altLang="et-EE" sz="2400" dirty="0"/>
              <a:t>-keskne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3275856" y="692696"/>
            <a:ext cx="56769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t-EE" altLang="et-EE" sz="2400" dirty="0"/>
              <a:t>Õpetaja aktiivne, õpetab klassi</a:t>
            </a:r>
          </a:p>
          <a:p>
            <a:pPr eaLnBrk="1" hangingPunct="1"/>
            <a:r>
              <a:rPr lang="et-EE" altLang="et-EE" sz="2400" dirty="0"/>
              <a:t>Keskmes: õpetamine, õppekava täitmine</a:t>
            </a:r>
          </a:p>
          <a:p>
            <a:pPr eaLnBrk="1" hangingPunct="1"/>
            <a:r>
              <a:rPr lang="et-EE" altLang="et-EE" sz="2400" dirty="0"/>
              <a:t>Õpilased: vastuvõtjad, </a:t>
            </a:r>
          </a:p>
          <a:p>
            <a:pPr eaLnBrk="1" hangingPunct="1"/>
            <a:r>
              <a:rPr lang="et-EE" altLang="et-EE" sz="2400" dirty="0"/>
              <a:t>         aktiivsed kindlates piirides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251520" y="2564904"/>
            <a:ext cx="1982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t-EE" altLang="et-EE" sz="2400" dirty="0"/>
              <a:t>Lapsekeskne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3347864" y="2564904"/>
            <a:ext cx="43561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t-EE" altLang="et-EE" sz="2400" dirty="0"/>
              <a:t>Õpetaja aktiivne – õpetab lapsi</a:t>
            </a:r>
          </a:p>
          <a:p>
            <a:pPr eaLnBrk="1" hangingPunct="1"/>
            <a:r>
              <a:rPr lang="et-EE" altLang="et-EE" sz="2400" dirty="0"/>
              <a:t>Keskmes: laste areng</a:t>
            </a:r>
          </a:p>
          <a:p>
            <a:pPr eaLnBrk="1" hangingPunct="1"/>
            <a:r>
              <a:rPr lang="et-EE" altLang="et-EE" sz="2400" dirty="0"/>
              <a:t>Õpilased: aktiivsed,</a:t>
            </a:r>
          </a:p>
          <a:p>
            <a:pPr eaLnBrk="1" hangingPunct="1"/>
            <a:r>
              <a:rPr lang="et-EE" altLang="et-EE" sz="2400" dirty="0"/>
              <a:t>                tegevus juhitud</a:t>
            </a:r>
          </a:p>
        </p:txBody>
      </p:sp>
      <p:sp>
        <p:nvSpPr>
          <p:cNvPr id="4103" name="Text Box 10"/>
          <p:cNvSpPr txBox="1">
            <a:spLocks noChangeArrowheads="1"/>
          </p:cNvSpPr>
          <p:nvPr/>
        </p:nvSpPr>
        <p:spPr bwMode="auto">
          <a:xfrm>
            <a:off x="395536" y="4365104"/>
            <a:ext cx="16779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t-EE" altLang="et-EE" sz="2400" dirty="0"/>
              <a:t>Laps-</a:t>
            </a:r>
          </a:p>
          <a:p>
            <a:pPr eaLnBrk="1" hangingPunct="1"/>
            <a:r>
              <a:rPr lang="et-EE" altLang="et-EE" sz="2400" dirty="0"/>
              <a:t>domineeriv</a:t>
            </a:r>
          </a:p>
        </p:txBody>
      </p:sp>
      <p:sp>
        <p:nvSpPr>
          <p:cNvPr id="4104" name="Text Box 11"/>
          <p:cNvSpPr txBox="1">
            <a:spLocks noChangeArrowheads="1"/>
          </p:cNvSpPr>
          <p:nvPr/>
        </p:nvSpPr>
        <p:spPr bwMode="auto">
          <a:xfrm>
            <a:off x="3347864" y="4365104"/>
            <a:ext cx="423386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t-EE" altLang="et-EE" sz="2400" dirty="0"/>
              <a:t>Õpetaja passiivne – jälgib</a:t>
            </a:r>
          </a:p>
          <a:p>
            <a:pPr eaLnBrk="1" hangingPunct="1"/>
            <a:r>
              <a:rPr lang="et-EE" altLang="et-EE" sz="2400" dirty="0"/>
              <a:t>Keskmes: laste vaba tegevus </a:t>
            </a:r>
          </a:p>
          <a:p>
            <a:pPr eaLnBrk="1" hangingPunct="1"/>
            <a:r>
              <a:rPr lang="et-EE" altLang="et-EE" sz="2400" dirty="0"/>
              <a:t>Õpilased: aktiivsed, </a:t>
            </a:r>
          </a:p>
          <a:p>
            <a:pPr eaLnBrk="1" hangingPunct="1"/>
            <a:r>
              <a:rPr lang="et-EE" altLang="et-EE" sz="2400" dirty="0"/>
              <a:t>                 piirideta tegevused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32" y="116632"/>
            <a:ext cx="3392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3200" dirty="0" smtClean="0">
                <a:solidFill>
                  <a:schemeClr val="tx1"/>
                </a:solidFill>
              </a:rPr>
              <a:t>Kasvatustegevused</a:t>
            </a:r>
            <a:r>
              <a:rPr lang="et-EE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01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2209800" y="381000"/>
            <a:ext cx="0" cy="601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65125" y="493713"/>
            <a:ext cx="179568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t-EE" altLang="et-EE" sz="2400" dirty="0"/>
              <a:t>Õpetaja-</a:t>
            </a:r>
          </a:p>
          <a:p>
            <a:pPr eaLnBrk="1" hangingPunct="1"/>
            <a:r>
              <a:rPr lang="et-EE" altLang="et-EE" sz="2400" dirty="0"/>
              <a:t>-domineeriv</a:t>
            </a:r>
          </a:p>
          <a:p>
            <a:pPr eaLnBrk="1" hangingPunct="1"/>
            <a:r>
              <a:rPr lang="et-EE" altLang="et-EE" sz="2400" dirty="0"/>
              <a:t>-keskne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179512" y="2780928"/>
            <a:ext cx="20008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t-EE" altLang="et-EE" sz="2400" dirty="0"/>
              <a:t>Lapsekeskne</a:t>
            </a: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395536" y="4581128"/>
            <a:ext cx="169309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t-EE" altLang="et-EE" sz="2400" dirty="0"/>
              <a:t>Laps-</a:t>
            </a:r>
          </a:p>
          <a:p>
            <a:pPr eaLnBrk="1" hangingPunct="1"/>
            <a:r>
              <a:rPr lang="et-EE" altLang="et-EE" sz="2400" dirty="0"/>
              <a:t>domineeriv</a:t>
            </a:r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5508104" y="2348880"/>
            <a:ext cx="342265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t-EE" altLang="et-EE" sz="2400" b="1" dirty="0"/>
              <a:t>Toetab:</a:t>
            </a:r>
          </a:p>
          <a:p>
            <a:pPr eaLnBrk="1" hangingPunct="1"/>
            <a:r>
              <a:rPr lang="et-EE" altLang="et-EE" sz="2400" dirty="0"/>
              <a:t>Kompetentsus </a:t>
            </a:r>
          </a:p>
          <a:p>
            <a:pPr eaLnBrk="1" hangingPunct="1"/>
            <a:r>
              <a:rPr lang="et-EE" altLang="et-EE" sz="2400" dirty="0"/>
              <a:t>(teadmised, arusaamine)</a:t>
            </a:r>
            <a:endParaRPr lang="et-EE" altLang="et-EE" sz="2400" b="1" dirty="0"/>
          </a:p>
          <a:p>
            <a:pPr eaLnBrk="1" hangingPunct="1"/>
            <a:r>
              <a:rPr lang="et-EE" altLang="et-EE" sz="2400" dirty="0"/>
              <a:t>Autonoomsus</a:t>
            </a:r>
          </a:p>
          <a:p>
            <a:pPr eaLnBrk="1" hangingPunct="1"/>
            <a:r>
              <a:rPr lang="et-EE" altLang="et-EE" sz="2400" dirty="0"/>
              <a:t>Seotus kaaslatega</a:t>
            </a:r>
          </a:p>
        </p:txBody>
      </p:sp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2514600" y="152400"/>
            <a:ext cx="342265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t-EE" altLang="et-EE" sz="2000" b="1"/>
              <a:t>Toetab:</a:t>
            </a:r>
          </a:p>
          <a:p>
            <a:pPr eaLnBrk="1" hangingPunct="1"/>
            <a:r>
              <a:rPr lang="et-EE" altLang="et-EE" sz="2000"/>
              <a:t>Kompetentsus </a:t>
            </a:r>
          </a:p>
          <a:p>
            <a:pPr eaLnBrk="1" hangingPunct="1"/>
            <a:r>
              <a:rPr lang="et-EE" altLang="et-EE" sz="2000"/>
              <a:t>(päheõppimisel, põhiteadmised)</a:t>
            </a:r>
          </a:p>
          <a:p>
            <a:pPr eaLnBrk="1" hangingPunct="1"/>
            <a:r>
              <a:rPr lang="et-EE" altLang="et-EE" sz="2000" b="1"/>
              <a:t>Ei toeta:</a:t>
            </a:r>
          </a:p>
          <a:p>
            <a:pPr eaLnBrk="1" hangingPunct="1"/>
            <a:r>
              <a:rPr lang="et-EE" altLang="et-EE" sz="2000"/>
              <a:t>Autonoomsus</a:t>
            </a:r>
          </a:p>
          <a:p>
            <a:pPr eaLnBrk="1" hangingPunct="1"/>
            <a:r>
              <a:rPr lang="et-EE" altLang="et-EE" sz="2000"/>
              <a:t>Kompetenstus (sisuline arusaamine)</a:t>
            </a:r>
          </a:p>
          <a:p>
            <a:pPr eaLnBrk="1" hangingPunct="1"/>
            <a:r>
              <a:rPr lang="et-EE" altLang="et-EE" sz="2000"/>
              <a:t>Seotus kaaslatega</a:t>
            </a:r>
          </a:p>
        </p:txBody>
      </p:sp>
      <p:sp>
        <p:nvSpPr>
          <p:cNvPr id="5128" name="Text Box 11"/>
          <p:cNvSpPr txBox="1">
            <a:spLocks noChangeArrowheads="1"/>
          </p:cNvSpPr>
          <p:nvPr/>
        </p:nvSpPr>
        <p:spPr bwMode="auto">
          <a:xfrm>
            <a:off x="2339752" y="4437112"/>
            <a:ext cx="34226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t-EE" altLang="et-EE" sz="2400" b="1" dirty="0"/>
              <a:t>Ei toeta:</a:t>
            </a:r>
          </a:p>
          <a:p>
            <a:pPr eaLnBrk="1" hangingPunct="1"/>
            <a:r>
              <a:rPr lang="et-EE" altLang="et-EE" sz="2400" dirty="0" smtClean="0"/>
              <a:t>Autonoomsus?</a:t>
            </a:r>
            <a:endParaRPr lang="et-EE" altLang="et-EE" sz="2400" dirty="0"/>
          </a:p>
          <a:p>
            <a:pPr eaLnBrk="1" hangingPunct="1"/>
            <a:r>
              <a:rPr lang="et-EE" altLang="et-EE" sz="2400" dirty="0" smtClean="0"/>
              <a:t>Kompetentsus?</a:t>
            </a:r>
            <a:endParaRPr lang="et-EE" altLang="et-EE" sz="2400" dirty="0"/>
          </a:p>
          <a:p>
            <a:pPr eaLnBrk="1" hangingPunct="1"/>
            <a:r>
              <a:rPr lang="et-EE" altLang="et-EE" sz="2400" dirty="0"/>
              <a:t>Seotus </a:t>
            </a:r>
            <a:r>
              <a:rPr lang="et-EE" altLang="et-EE" sz="2400" dirty="0" smtClean="0"/>
              <a:t>kaaslatega?</a:t>
            </a:r>
            <a:endParaRPr lang="et-EE" altLang="et-EE" sz="2400" dirty="0"/>
          </a:p>
        </p:txBody>
      </p:sp>
    </p:spTree>
    <p:extLst>
      <p:ext uri="{BB962C8B-B14F-4D97-AF65-F5344CB8AC3E}">
        <p14:creationId xmlns:p14="http://schemas.microsoft.com/office/powerpoint/2010/main" val="114399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11560" y="1412776"/>
            <a:ext cx="7886700" cy="3456384"/>
          </a:xfrm>
        </p:spPr>
        <p:txBody>
          <a:bodyPr/>
          <a:lstStyle/>
          <a:p>
            <a:r>
              <a:rPr lang="et-EE" i="1" dirty="0" smtClean="0"/>
              <a:t>Eesmärgiks uurida</a:t>
            </a:r>
          </a:p>
          <a:p>
            <a:endParaRPr lang="et-EE" dirty="0" smtClean="0"/>
          </a:p>
          <a:p>
            <a:pPr marL="571500" indent="-571500">
              <a:buFont typeface="Arial" charset="0"/>
              <a:buChar char="•"/>
            </a:pPr>
            <a:r>
              <a:rPr lang="et-EE" dirty="0" smtClean="0"/>
              <a:t>kasvatustegevuste efektiivsust </a:t>
            </a:r>
          </a:p>
          <a:p>
            <a:pPr marL="571500" indent="-571500">
              <a:buFont typeface="Arial" charset="0"/>
              <a:buChar char="•"/>
            </a:pPr>
            <a:r>
              <a:rPr lang="et-EE" dirty="0"/>
              <a:t>k</a:t>
            </a:r>
            <a:r>
              <a:rPr lang="et-EE" dirty="0" smtClean="0"/>
              <a:t>as ja kuidas see erineb erineva algteadmiste ja õpikäitumisega klassides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17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3960440" cy="639762"/>
          </a:xfrm>
        </p:spPr>
        <p:txBody>
          <a:bodyPr/>
          <a:lstStyle/>
          <a:p>
            <a:pPr eaLnBrk="1" hangingPunct="1"/>
            <a:r>
              <a:rPr lang="et-EE" altLang="et-EE" sz="3200" dirty="0" smtClean="0"/>
              <a:t>Meetod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53650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t-EE" altLang="et-EE" sz="2400" b="1" i="0" dirty="0" smtClean="0"/>
              <a:t>Õpetajad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t-EE" sz="2400" i="0" dirty="0" smtClean="0"/>
              <a:t>3</a:t>
            </a:r>
            <a:r>
              <a:rPr lang="et-EE" altLang="et-EE" sz="2400" i="0" dirty="0" smtClean="0"/>
              <a:t>2</a:t>
            </a:r>
            <a:r>
              <a:rPr lang="en-US" altLang="et-EE" sz="2400" i="0" dirty="0" smtClean="0"/>
              <a:t> </a:t>
            </a:r>
            <a:r>
              <a:rPr lang="et-EE" altLang="et-EE" sz="2400" i="0" dirty="0" smtClean="0"/>
              <a:t>õpetajat </a:t>
            </a:r>
            <a:r>
              <a:rPr lang="en-US" altLang="et-EE" sz="2400" i="0" dirty="0" smtClean="0"/>
              <a:t>27</a:t>
            </a:r>
            <a:r>
              <a:rPr lang="et-EE" altLang="et-EE" sz="2400" i="0" dirty="0" smtClean="0"/>
              <a:t>st koolist</a:t>
            </a:r>
          </a:p>
          <a:p>
            <a:pPr eaLnBrk="1" hangingPunct="1">
              <a:lnSpc>
                <a:spcPct val="80000"/>
              </a:lnSpc>
            </a:pPr>
            <a:r>
              <a:rPr lang="et-EE" altLang="et-EE" sz="2400" i="0" dirty="0" smtClean="0"/>
              <a:t>Vaadeldud 1. klassi keskel</a:t>
            </a:r>
          </a:p>
          <a:p>
            <a:pPr eaLnBrk="1" hangingPunct="1">
              <a:lnSpc>
                <a:spcPct val="80000"/>
              </a:lnSpc>
            </a:pPr>
            <a:r>
              <a:rPr lang="et-EE" altLang="et-EE" sz="2400" i="0" dirty="0" smtClean="0"/>
              <a:t>Vaatlusmõõdik ECCOM (2 vaatlejat, 3 tundi)</a:t>
            </a:r>
          </a:p>
          <a:p>
            <a:pPr eaLnBrk="1" hangingPunct="1">
              <a:lnSpc>
                <a:spcPct val="80000"/>
              </a:lnSpc>
            </a:pPr>
            <a:r>
              <a:rPr lang="et-EE" altLang="et-EE" sz="2400" i="0" dirty="0" smtClean="0"/>
              <a:t>Klasse, kuhu võetakse lapsi katsetega, ei olnud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t-EE" sz="2400" i="0" dirty="0" smtClean="0"/>
              <a:t>E</a:t>
            </a:r>
            <a:r>
              <a:rPr lang="et-EE" altLang="et-EE" sz="2400" i="0" dirty="0" smtClean="0"/>
              <a:t>esti erinevad piirkonnad </a:t>
            </a:r>
          </a:p>
          <a:p>
            <a:pPr eaLnBrk="1" hangingPunct="1">
              <a:lnSpc>
                <a:spcPct val="80000"/>
              </a:lnSpc>
            </a:pPr>
            <a:r>
              <a:rPr lang="et-EE" altLang="et-EE" sz="2400" b="1" i="0" dirty="0" smtClean="0"/>
              <a:t>Õpilased</a:t>
            </a:r>
          </a:p>
          <a:p>
            <a:pPr eaLnBrk="1" hangingPunct="1">
              <a:lnSpc>
                <a:spcPct val="80000"/>
              </a:lnSpc>
            </a:pPr>
            <a:r>
              <a:rPr lang="et-EE" altLang="et-EE" sz="2400" i="0" dirty="0" smtClean="0"/>
              <a:t>523</a:t>
            </a:r>
            <a:r>
              <a:rPr lang="en-US" altLang="et-EE" sz="2400" i="0" dirty="0" smtClean="0"/>
              <a:t> </a:t>
            </a:r>
            <a:r>
              <a:rPr lang="et-EE" altLang="et-EE" sz="2400" i="0" dirty="0" smtClean="0"/>
              <a:t>õpilast </a:t>
            </a:r>
            <a:r>
              <a:rPr lang="en-US" altLang="et-EE" sz="2400" i="0" dirty="0" smtClean="0"/>
              <a:t>(27</a:t>
            </a:r>
            <a:r>
              <a:rPr lang="et-EE" altLang="et-EE" sz="2400" i="0" dirty="0" smtClean="0"/>
              <a:t>3</a:t>
            </a:r>
            <a:r>
              <a:rPr lang="en-US" altLang="et-EE" sz="2400" i="0" dirty="0" smtClean="0"/>
              <a:t> </a:t>
            </a:r>
            <a:r>
              <a:rPr lang="et-EE" altLang="et-EE" sz="2400" i="0" dirty="0" smtClean="0"/>
              <a:t>poissi)</a:t>
            </a:r>
            <a:r>
              <a:rPr lang="en-US" altLang="et-EE" sz="2400" i="0" dirty="0" smtClean="0"/>
              <a:t> </a:t>
            </a:r>
            <a:endParaRPr lang="et-EE" altLang="et-EE" sz="2400" i="0" dirty="0" smtClean="0"/>
          </a:p>
          <a:p>
            <a:pPr eaLnBrk="1" hangingPunct="1">
              <a:lnSpc>
                <a:spcPct val="80000"/>
              </a:lnSpc>
            </a:pPr>
            <a:r>
              <a:rPr lang="et-EE" altLang="et-EE" sz="2400" i="0" dirty="0" smtClean="0"/>
              <a:t>Kaks korda: kooli alguses ja 2.klassi lõpus</a:t>
            </a:r>
          </a:p>
          <a:p>
            <a:pPr eaLnBrk="1" hangingPunct="1">
              <a:lnSpc>
                <a:spcPct val="80000"/>
              </a:lnSpc>
            </a:pPr>
            <a:r>
              <a:rPr lang="et-EE" altLang="et-EE" sz="2400" i="0" dirty="0" smtClean="0"/>
              <a:t>Matemaatika, lugemine (testid) </a:t>
            </a:r>
          </a:p>
          <a:p>
            <a:pPr eaLnBrk="1" hangingPunct="1">
              <a:lnSpc>
                <a:spcPct val="80000"/>
              </a:lnSpc>
            </a:pPr>
            <a:r>
              <a:rPr lang="et-EE" altLang="et-EE" sz="2400" i="0" dirty="0" smtClean="0"/>
              <a:t>Pigutav õpikäitumine klassis – õpetaja hinnang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t-EE" altLang="et-EE" sz="2400" dirty="0" smtClean="0"/>
          </a:p>
          <a:p>
            <a:pPr eaLnBrk="1" hangingPunct="1">
              <a:lnSpc>
                <a:spcPct val="80000"/>
              </a:lnSpc>
            </a:pPr>
            <a:endParaRPr lang="et-EE" altLang="et-EE" sz="2400" dirty="0" smtClean="0"/>
          </a:p>
        </p:txBody>
      </p:sp>
    </p:spTree>
    <p:extLst>
      <p:ext uri="{BB962C8B-B14F-4D97-AF65-F5344CB8AC3E}">
        <p14:creationId xmlns:p14="http://schemas.microsoft.com/office/powerpoint/2010/main" val="93228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LÜ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20533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4263</TotalTime>
  <Words>334</Words>
  <Application>Microsoft Office PowerPoint</Application>
  <PresentationFormat>On-screen Show (4:3)</PresentationFormat>
  <Paragraphs>81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Chart</vt:lpstr>
      <vt:lpstr>PowerPoint Presentation</vt:lpstr>
      <vt:lpstr>Klassikeskkonna roll kasvatustegevuste  valikul </vt:lpstr>
      <vt:lpstr>PowerPoint Presentation</vt:lpstr>
      <vt:lpstr>Klassid erinevad</vt:lpstr>
      <vt:lpstr>PowerPoint Presentation</vt:lpstr>
      <vt:lpstr>PowerPoint Presentation</vt:lpstr>
      <vt:lpstr>PowerPoint Presentation</vt:lpstr>
      <vt:lpstr>PowerPoint Presentation</vt:lpstr>
      <vt:lpstr>Meetod</vt:lpstr>
      <vt:lpstr>PowerPoint Presentation</vt:lpstr>
      <vt:lpstr>Ühest ja otsest mõju akadeemilistele oskustele ja õpikäitumisele ei leitud, aga....  Erinevate kasvatustegevuste efektiivsus oli seotud klassi  algtasemega   Efektiivsus oli seotud erinevate kasvatustegevuste sobiva kombineerimisega </vt:lpstr>
      <vt:lpstr>Kasvatustegevuste mõju sõltus  klassi akadeemilistest  algoskustest ja  õpikäitumise tasemest</vt:lpstr>
      <vt:lpstr>  Kasvatustegevuste mõju sõltus tegevuste suhtelisest osakaalust  Kui lisaks lapsekesksele lähenemisele kasutatakse laps-domineerivaid tegevusi  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Margit Lehis</cp:lastModifiedBy>
  <cp:revision>180</cp:revision>
  <cp:lastPrinted>2014-11-06T11:21:17Z</cp:lastPrinted>
  <dcterms:created xsi:type="dcterms:W3CDTF">2013-01-09T16:04:06Z</dcterms:created>
  <dcterms:modified xsi:type="dcterms:W3CDTF">2015-04-14T07:49:03Z</dcterms:modified>
</cp:coreProperties>
</file>