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308" r:id="rId3"/>
    <p:sldId id="309" r:id="rId4"/>
    <p:sldId id="314" r:id="rId5"/>
    <p:sldId id="315" r:id="rId6"/>
    <p:sldId id="311" r:id="rId7"/>
    <p:sldId id="303" r:id="rId8"/>
    <p:sldId id="310" r:id="rId9"/>
    <p:sldId id="304" r:id="rId10"/>
    <p:sldId id="312" r:id="rId11"/>
    <p:sldId id="305" r:id="rId12"/>
    <p:sldId id="313" r:id="rId13"/>
    <p:sldId id="306" r:id="rId14"/>
    <p:sldId id="307" r:id="rId15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81933" autoAdjust="0"/>
  </p:normalViewPr>
  <p:slideViewPr>
    <p:cSldViewPr>
      <p:cViewPr varScale="1">
        <p:scale>
          <a:sx n="67" d="100"/>
          <a:sy n="67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30CAC-ACEF-4CDB-84EA-AE12D8E1F993}" type="datetimeFigureOut">
              <a:rPr lang="en-GB" smtClean="0"/>
              <a:pPr/>
              <a:t>03.02.16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A031F-60CA-4392-AD67-2B73A0EA3C2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702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A031F-60CA-4392-AD67-2B73A0EA3C25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196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24.01.2014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A4D0617-0E67-4722-BF70-32AD8983E01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8978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24.01.2014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A4D0617-0E67-4722-BF70-32AD8983E01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78048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24.01.2014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A4D0617-0E67-4722-BF70-32AD8983E014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3920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24.01.2014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A4D0617-0E67-4722-BF70-32AD8983E01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54905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24.01.2014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A4D0617-0E67-4722-BF70-32AD8983E014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7121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24.01.2014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A4D0617-0E67-4722-BF70-32AD8983E01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49708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24.01.2014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75936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24.01.2014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41655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24.01.2014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72009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24.01.2014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A4D0617-0E67-4722-BF70-32AD8983E01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3321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24.01.2014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A4D0617-0E67-4722-BF70-32AD8983E01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24545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24.01.2014</a:t>
            </a:r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A4D0617-0E67-4722-BF70-32AD8983E01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30006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24.01.2014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4049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24.01.2014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4622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24.01.2014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616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24.01.2014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A4D0617-0E67-4722-BF70-32AD8983E01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361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24.01.2014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A4D0617-0E67-4722-BF70-32AD8983E01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99409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.ee/pedaste/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Margus.Pedaste@ut.e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2420888"/>
            <a:ext cx="6775091" cy="1989748"/>
          </a:xfrm>
        </p:spPr>
        <p:txBody>
          <a:bodyPr>
            <a:noAutofit/>
          </a:bodyPr>
          <a:lstStyle/>
          <a:p>
            <a:r>
              <a:rPr lang="en-US" sz="3600" b="1" dirty="0" err="1"/>
              <a:t>Koolis</a:t>
            </a:r>
            <a:r>
              <a:rPr lang="en-US" sz="3600" b="1" dirty="0"/>
              <a:t> </a:t>
            </a:r>
            <a:r>
              <a:rPr lang="en-US" sz="3600" b="1" dirty="0" err="1"/>
              <a:t>rakendatavad</a:t>
            </a:r>
            <a:r>
              <a:rPr lang="en-US" sz="3600" b="1" dirty="0"/>
              <a:t> </a:t>
            </a:r>
            <a:r>
              <a:rPr lang="en-US" sz="3600" b="1" dirty="0" err="1"/>
              <a:t>uuringudisainid</a:t>
            </a:r>
            <a:endParaRPr lang="en-GB" sz="3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pPr/>
              <a:t>1</a:t>
            </a:fld>
            <a:endParaRPr lang="et-EE" dirty="0"/>
          </a:p>
        </p:txBody>
      </p:sp>
      <p:pic>
        <p:nvPicPr>
          <p:cNvPr id="7" name="Picture 6" descr="TY_logo_ring_jooneta_sinin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404664"/>
            <a:ext cx="999744" cy="1027176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806048" cy="1747964"/>
          </a:xfrm>
        </p:spPr>
        <p:txBody>
          <a:bodyPr>
            <a:normAutofit fontScale="92500" lnSpcReduction="10000"/>
          </a:bodyPr>
          <a:lstStyle/>
          <a:p>
            <a:r>
              <a:rPr lang="et-EE" b="1" dirty="0" smtClean="0"/>
              <a:t>Margus Pedaste</a:t>
            </a:r>
          </a:p>
          <a:p>
            <a:r>
              <a:rPr lang="et-EE" dirty="0" smtClean="0"/>
              <a:t>haridustehnoloogia </a:t>
            </a:r>
            <a:r>
              <a:rPr lang="et-EE" dirty="0" smtClean="0"/>
              <a:t>professor, uurimismeetodite õppejõud</a:t>
            </a:r>
          </a:p>
          <a:p>
            <a:r>
              <a:rPr lang="et-EE" dirty="0" smtClean="0"/>
              <a:t>TÜ </a:t>
            </a:r>
            <a:r>
              <a:rPr lang="et-EE" dirty="0" smtClean="0"/>
              <a:t>sotsiaalteaduste valdkond, haridusteaduste instituut, haridustehnoloogia </a:t>
            </a:r>
            <a:r>
              <a:rPr lang="et-EE" dirty="0" smtClean="0"/>
              <a:t>keskus</a:t>
            </a:r>
          </a:p>
          <a:p>
            <a:r>
              <a:rPr lang="et-EE" dirty="0" err="1" smtClean="0"/>
              <a:t>Pedagogicum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956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357" y="4509120"/>
            <a:ext cx="6775091" cy="1341676"/>
          </a:xfrm>
        </p:spPr>
        <p:txBody>
          <a:bodyPr>
            <a:noAutofit/>
          </a:bodyPr>
          <a:lstStyle/>
          <a:p>
            <a:pPr algn="r"/>
            <a:r>
              <a:rPr lang="et-EE" sz="3600" b="1" dirty="0" smtClean="0"/>
              <a:t>Uurimisobjektide valik</a:t>
            </a:r>
            <a:endParaRPr lang="en-GB" sz="3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pPr/>
              <a:t>10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57337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>
            <a:normAutofit/>
          </a:bodyPr>
          <a:lstStyle/>
          <a:p>
            <a:r>
              <a:rPr lang="et-EE" sz="3200" b="1" dirty="0" smtClean="0"/>
              <a:t>Uuritavate objektide leidmine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484784"/>
            <a:ext cx="7056784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400" dirty="0" smtClean="0"/>
              <a:t>Kas on vajadus üldistada (esinduslikkus)? Eesmärk!?</a:t>
            </a:r>
          </a:p>
          <a:p>
            <a:r>
              <a:rPr lang="et-EE" sz="2400" dirty="0" smtClean="0"/>
              <a:t>Populatsioon, alagrupid, valim</a:t>
            </a:r>
          </a:p>
          <a:p>
            <a:r>
              <a:rPr lang="et-EE" sz="2400" dirty="0" smtClean="0"/>
              <a:t>Juhuvalik (lihtne, süstemaatiline)</a:t>
            </a:r>
          </a:p>
          <a:p>
            <a:r>
              <a:rPr lang="et-EE" sz="2400" dirty="0" smtClean="0"/>
              <a:t>Mittejuhuslik valik (mugavusvalim, kvoot)</a:t>
            </a:r>
          </a:p>
          <a:p>
            <a:r>
              <a:rPr lang="et-EE" sz="2400" dirty="0" smtClean="0"/>
              <a:t>Kuni enam uut väärtuslikku infot eriti ei lisandu (heterogeensus)</a:t>
            </a:r>
            <a:endParaRPr lang="et-EE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pPr/>
              <a:t>11</a:t>
            </a:fld>
            <a:endParaRPr lang="et-EE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580112" y="5736678"/>
            <a:ext cx="2664296" cy="7166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t-EE" sz="4000" b="1" dirty="0" smtClean="0">
                <a:solidFill>
                  <a:srgbClr val="C00000"/>
                </a:solidFill>
              </a:rPr>
              <a:t>Kui palju?</a:t>
            </a:r>
            <a:endParaRPr lang="en-GB" sz="4000" b="1" dirty="0">
              <a:solidFill>
                <a:srgbClr val="C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259632" y="3554728"/>
            <a:ext cx="7056784" cy="18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239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357" y="4509120"/>
            <a:ext cx="6775091" cy="1341676"/>
          </a:xfrm>
        </p:spPr>
        <p:txBody>
          <a:bodyPr>
            <a:noAutofit/>
          </a:bodyPr>
          <a:lstStyle/>
          <a:p>
            <a:pPr algn="r"/>
            <a:r>
              <a:rPr lang="et-EE" sz="3600" b="1" dirty="0" smtClean="0"/>
              <a:t>Andmete analüüs</a:t>
            </a:r>
            <a:endParaRPr lang="en-GB" sz="3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pPr/>
              <a:t>12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57337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>
            <a:normAutofit/>
          </a:bodyPr>
          <a:lstStyle/>
          <a:p>
            <a:r>
              <a:rPr lang="et-EE" sz="3200" b="1" dirty="0" smtClean="0"/>
              <a:t>Andmeanalüüsimeetodid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484784"/>
            <a:ext cx="7056784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sz="2400" dirty="0" smtClean="0"/>
              <a:t>Kvalitatiivne või kvantitatiivne analüüs?</a:t>
            </a:r>
          </a:p>
          <a:p>
            <a:r>
              <a:rPr lang="et-EE" sz="2400" dirty="0" smtClean="0"/>
              <a:t>Süstemaatiline sisuanalüüs, kodeerimine</a:t>
            </a:r>
          </a:p>
          <a:p>
            <a:r>
              <a:rPr lang="et-EE" sz="2400" dirty="0" smtClean="0"/>
              <a:t>Kirjeldav statistika (sagedus, osakaal, keskmine)</a:t>
            </a:r>
          </a:p>
          <a:p>
            <a:r>
              <a:rPr lang="et-EE" sz="2400" dirty="0" smtClean="0"/>
              <a:t>Andmehulkade võrdlemine (</a:t>
            </a:r>
            <a:r>
              <a:rPr lang="et-EE" sz="2400" dirty="0" err="1" smtClean="0"/>
              <a:t>hii-ruut</a:t>
            </a:r>
            <a:r>
              <a:rPr lang="et-EE" sz="2400" dirty="0" smtClean="0"/>
              <a:t> analüüs, </a:t>
            </a:r>
            <a:r>
              <a:rPr lang="et-EE" sz="2400" dirty="0" err="1" smtClean="0"/>
              <a:t>t-test</a:t>
            </a:r>
            <a:r>
              <a:rPr lang="et-EE" sz="2400" dirty="0" smtClean="0"/>
              <a:t>, variatsioonide võrdlus)</a:t>
            </a:r>
          </a:p>
          <a:p>
            <a:r>
              <a:rPr lang="et-EE" sz="2400" dirty="0" smtClean="0"/>
              <a:t>Andmehulkade seostamine (korrelatsioon- ja regressioonanalüüs)</a:t>
            </a:r>
          </a:p>
          <a:p>
            <a:r>
              <a:rPr lang="et-EE" sz="2400" dirty="0" smtClean="0"/>
              <a:t>Andmehulkade rühmitamine (faktor- ja </a:t>
            </a:r>
            <a:r>
              <a:rPr lang="et-EE" sz="2400" dirty="0" err="1" smtClean="0"/>
              <a:t>klasteranalüüs</a:t>
            </a:r>
            <a:r>
              <a:rPr lang="et-EE" sz="2400" dirty="0" smtClean="0"/>
              <a:t>)</a:t>
            </a:r>
          </a:p>
          <a:p>
            <a:r>
              <a:rPr lang="et-EE" sz="2400" dirty="0" smtClean="0"/>
              <a:t>…</a:t>
            </a:r>
            <a:endParaRPr lang="et-EE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pPr/>
              <a:t>13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34148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2420888"/>
            <a:ext cx="6775091" cy="1989748"/>
          </a:xfrm>
        </p:spPr>
        <p:txBody>
          <a:bodyPr>
            <a:noAutofit/>
          </a:bodyPr>
          <a:lstStyle/>
          <a:p>
            <a:r>
              <a:rPr lang="et-EE" sz="4400" b="1" dirty="0" smtClean="0"/>
              <a:t>Aitäh</a:t>
            </a:r>
            <a:r>
              <a:rPr lang="et-EE" sz="4400" b="1" dirty="0" smtClean="0"/>
              <a:t>!</a:t>
            </a:r>
            <a:br>
              <a:rPr lang="et-EE" sz="4400" b="1" dirty="0" smtClean="0"/>
            </a:br>
            <a:r>
              <a:rPr lang="et-EE" sz="4400" dirty="0" smtClean="0"/>
              <a:t>Küsimused ja arutelu...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357709"/>
          </a:xfrm>
        </p:spPr>
        <p:txBody>
          <a:bodyPr>
            <a:noAutofit/>
          </a:bodyPr>
          <a:lstStyle/>
          <a:p>
            <a:r>
              <a:rPr lang="et-EE" sz="2400" dirty="0" smtClean="0"/>
              <a:t>Margus Pedaste</a:t>
            </a:r>
          </a:p>
          <a:p>
            <a:r>
              <a:rPr lang="et-EE" sz="2400" dirty="0" smtClean="0">
                <a:hlinkClick r:id="rId2"/>
              </a:rPr>
              <a:t>Margus.Pedaste@ut.ee</a:t>
            </a:r>
            <a:endParaRPr lang="et-EE" sz="2400" dirty="0" smtClean="0"/>
          </a:p>
          <a:p>
            <a:r>
              <a:rPr lang="et-EE" sz="2400" dirty="0" smtClean="0">
                <a:hlinkClick r:id="rId3"/>
              </a:rPr>
              <a:t>www.ut.ee/pedaste</a:t>
            </a: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pPr/>
              <a:t>14</a:t>
            </a:fld>
            <a:endParaRPr lang="et-EE" dirty="0"/>
          </a:p>
        </p:txBody>
      </p:sp>
      <p:pic>
        <p:nvPicPr>
          <p:cNvPr id="6" name="Picture 5" descr="TY_logo_ring_jooneta_sinin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404664"/>
            <a:ext cx="999744" cy="102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40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>
            <a:normAutofit/>
          </a:bodyPr>
          <a:lstStyle/>
          <a:p>
            <a:r>
              <a:rPr lang="et-EE" sz="3200" b="1" dirty="0" smtClean="0"/>
              <a:t>Kava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484784"/>
            <a:ext cx="7056784" cy="475252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t-EE" sz="2400" dirty="0" smtClean="0"/>
              <a:t>Lühimeenutus kvantitatiivne, kvalitatiivne ja kombineeritud uuringust</a:t>
            </a:r>
            <a:endParaRPr lang="et-EE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t-EE" sz="2400" dirty="0" smtClean="0"/>
              <a:t>Enamlevinud ja koolis rakendatavad uuringutüübid</a:t>
            </a:r>
          </a:p>
          <a:p>
            <a:pPr marL="457200" indent="-457200">
              <a:buFont typeface="+mj-lt"/>
              <a:buAutoNum type="arabicPeriod"/>
            </a:pPr>
            <a:r>
              <a:rPr lang="et-EE" sz="2400" dirty="0" smtClean="0"/>
              <a:t>Andmekogumismeetodid</a:t>
            </a:r>
          </a:p>
          <a:p>
            <a:pPr marL="457200" indent="-457200">
              <a:buFont typeface="+mj-lt"/>
              <a:buAutoNum type="arabicPeriod"/>
            </a:pPr>
            <a:r>
              <a:rPr lang="et-EE" sz="2400" dirty="0" smtClean="0"/>
              <a:t>Uuritavate objektide leidmine</a:t>
            </a:r>
          </a:p>
          <a:p>
            <a:pPr marL="457200" indent="-457200">
              <a:buFont typeface="+mj-lt"/>
              <a:buAutoNum type="arabicPeriod"/>
            </a:pPr>
            <a:r>
              <a:rPr lang="et-EE" sz="2400" dirty="0" smtClean="0"/>
              <a:t>Andmeanalüüsimeetodid</a:t>
            </a:r>
            <a:endParaRPr lang="et-EE" sz="2400" dirty="0"/>
          </a:p>
          <a:p>
            <a:pPr marL="457200" indent="-457200">
              <a:buFont typeface="+mj-lt"/>
              <a:buAutoNum type="arabicPeriod"/>
            </a:pPr>
            <a:r>
              <a:rPr lang="et-EE" sz="2400" dirty="0" smtClean="0"/>
              <a:t>Küsimused ja arutelu</a:t>
            </a:r>
            <a:endParaRPr lang="et-EE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pPr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57171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357" y="4509120"/>
            <a:ext cx="6775091" cy="1341676"/>
          </a:xfrm>
        </p:spPr>
        <p:txBody>
          <a:bodyPr>
            <a:noAutofit/>
          </a:bodyPr>
          <a:lstStyle/>
          <a:p>
            <a:pPr algn="r"/>
            <a:r>
              <a:rPr lang="et-EE" sz="3600" b="1" dirty="0" smtClean="0"/>
              <a:t>Meenutuseks...</a:t>
            </a:r>
            <a:endParaRPr lang="en-GB" sz="3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pPr/>
              <a:t>3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50852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>
            <a:normAutofit/>
          </a:bodyPr>
          <a:lstStyle/>
          <a:p>
            <a:r>
              <a:rPr lang="et-EE" sz="3200" b="1" dirty="0" smtClean="0"/>
              <a:t>Kvalitatiivne vs kvantitatiivne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484784"/>
            <a:ext cx="3384376" cy="3384376"/>
          </a:xfrm>
        </p:spPr>
        <p:txBody>
          <a:bodyPr>
            <a:normAutofit/>
          </a:bodyPr>
          <a:lstStyle/>
          <a:p>
            <a:r>
              <a:rPr lang="et-EE" sz="2400" dirty="0" smtClean="0"/>
              <a:t>millegi mõistmiseks</a:t>
            </a:r>
            <a:endParaRPr lang="et-EE" sz="2400" dirty="0"/>
          </a:p>
          <a:p>
            <a:r>
              <a:rPr lang="et-EE" sz="2400" dirty="0" smtClean="0"/>
              <a:t>subjektiivne</a:t>
            </a:r>
          </a:p>
          <a:p>
            <a:r>
              <a:rPr lang="et-EE" sz="2400" dirty="0" smtClean="0"/>
              <a:t>tõlgendustele tuginev</a:t>
            </a:r>
          </a:p>
          <a:p>
            <a:r>
              <a:rPr lang="et-EE" sz="2400" dirty="0" smtClean="0"/>
              <a:t>induktiivne</a:t>
            </a:r>
          </a:p>
          <a:p>
            <a:r>
              <a:rPr lang="et-EE" sz="2400" dirty="0" smtClean="0"/>
              <a:t>detailidele keskenduv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pPr/>
              <a:t>4</a:t>
            </a:fld>
            <a:endParaRPr lang="et-EE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04048" y="1484784"/>
            <a:ext cx="3744416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2400" dirty="0" smtClean="0"/>
              <a:t>millegi </a:t>
            </a:r>
            <a:r>
              <a:rPr lang="et-EE" sz="2400" dirty="0" smtClean="0"/>
              <a:t>tõestamiseks</a:t>
            </a:r>
            <a:endParaRPr lang="et-EE" sz="2400" dirty="0"/>
          </a:p>
          <a:p>
            <a:r>
              <a:rPr lang="et-EE" sz="2400" dirty="0" smtClean="0"/>
              <a:t>objektiivne</a:t>
            </a:r>
          </a:p>
          <a:p>
            <a:r>
              <a:rPr lang="et-EE" sz="2400" dirty="0" smtClean="0"/>
              <a:t>põhjuslikele seostele tuginev</a:t>
            </a:r>
          </a:p>
          <a:p>
            <a:r>
              <a:rPr lang="et-EE" sz="2400" dirty="0" smtClean="0"/>
              <a:t>deduktiivne</a:t>
            </a:r>
          </a:p>
          <a:p>
            <a:r>
              <a:rPr lang="et-EE" sz="2400" dirty="0" smtClean="0"/>
              <a:t>üldistusele orienteeritud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03648" y="4869160"/>
            <a:ext cx="7056784" cy="16561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t-EE" sz="2400" dirty="0" smtClean="0"/>
              <a:t>Mõlemad on </a:t>
            </a:r>
            <a:r>
              <a:rPr lang="et-EE" sz="2400" b="1" u="sng" dirty="0" smtClean="0"/>
              <a:t>teaduslikud lähenemised</a:t>
            </a:r>
            <a:r>
              <a:rPr lang="et-EE" sz="2400" dirty="0" smtClean="0"/>
              <a:t>, mille puhul on oluline teoreetiline alus ja usaldusväärsuse tagamine.</a:t>
            </a:r>
          </a:p>
          <a:p>
            <a:pPr marL="0" indent="0" algn="ctr">
              <a:buFont typeface="Wingdings 3" charset="2"/>
              <a:buNone/>
            </a:pPr>
            <a:r>
              <a:rPr lang="et-EE" sz="2400" dirty="0" smtClean="0"/>
              <a:t>Probleemi lahendamiseks sageli vaja kombineerida.</a:t>
            </a:r>
          </a:p>
        </p:txBody>
      </p:sp>
    </p:spTree>
    <p:extLst>
      <p:ext uri="{BB962C8B-B14F-4D97-AF65-F5344CB8AC3E}">
        <p14:creationId xmlns:p14="http://schemas.microsoft.com/office/powerpoint/2010/main" val="4008733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>
            <a:normAutofit/>
          </a:bodyPr>
          <a:lstStyle/>
          <a:p>
            <a:r>
              <a:rPr lang="et-EE" sz="3200" b="1" dirty="0" smtClean="0"/>
              <a:t>Kvalitatiivne ja kvantitatiivne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484784"/>
            <a:ext cx="3384376" cy="1800200"/>
          </a:xfrm>
        </p:spPr>
        <p:txBody>
          <a:bodyPr>
            <a:normAutofit/>
          </a:bodyPr>
          <a:lstStyle/>
          <a:p>
            <a:r>
              <a:rPr lang="et-EE" sz="2400" dirty="0" smtClean="0"/>
              <a:t>Mis/kes?</a:t>
            </a:r>
            <a:endParaRPr lang="et-EE" sz="2400" dirty="0" smtClean="0"/>
          </a:p>
          <a:p>
            <a:r>
              <a:rPr lang="et-EE" sz="2400" dirty="0" smtClean="0"/>
              <a:t>Kuidas?</a:t>
            </a:r>
          </a:p>
          <a:p>
            <a:r>
              <a:rPr lang="et-EE" sz="2400" dirty="0" smtClean="0"/>
              <a:t>Missugune?</a:t>
            </a:r>
            <a:endParaRPr lang="et-EE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pPr/>
              <a:t>5</a:t>
            </a:fld>
            <a:endParaRPr lang="et-EE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48064" y="1484784"/>
            <a:ext cx="3384376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2400" dirty="0" smtClean="0"/>
              <a:t>Mil määral?</a:t>
            </a:r>
            <a:endParaRPr lang="et-EE" sz="2400" dirty="0" smtClean="0"/>
          </a:p>
          <a:p>
            <a:r>
              <a:rPr lang="et-EE" sz="2400" dirty="0" smtClean="0"/>
              <a:t>Mis ulatuses?</a:t>
            </a:r>
            <a:endParaRPr lang="et-EE" sz="2400" dirty="0" smtClean="0"/>
          </a:p>
          <a:p>
            <a:r>
              <a:rPr lang="et-EE" sz="2400" dirty="0" smtClean="0"/>
              <a:t>Kui </a:t>
            </a:r>
            <a:r>
              <a:rPr lang="et-EE" sz="2400" dirty="0" smtClean="0"/>
              <a:t>sageli</a:t>
            </a:r>
            <a:r>
              <a:rPr lang="et-EE" sz="2400" dirty="0" smtClean="0"/>
              <a:t>?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03648" y="3356992"/>
            <a:ext cx="7056784" cy="31683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t-EE" sz="2400" dirty="0" smtClean="0"/>
              <a:t>Aga on ka küsimusi, mis sobivad hästi mõlemale poole (nt kas</a:t>
            </a:r>
            <a:r>
              <a:rPr lang="et-EE" sz="2400" dirty="0" smtClean="0"/>
              <a:t>? miks?)</a:t>
            </a:r>
          </a:p>
          <a:p>
            <a:pPr marL="0" indent="0" algn="ctr">
              <a:buFont typeface="Wingdings 3" charset="2"/>
              <a:buNone/>
            </a:pPr>
            <a:endParaRPr lang="et-EE" sz="2400" dirty="0"/>
          </a:p>
          <a:p>
            <a:pPr marL="0" indent="0" algn="ctr">
              <a:buFont typeface="Wingdings 3" charset="2"/>
              <a:buNone/>
            </a:pPr>
            <a:r>
              <a:rPr lang="et-EE" sz="2400" dirty="0" smtClean="0"/>
              <a:t>Praktikas vajalik </a:t>
            </a:r>
            <a:r>
              <a:rPr lang="et-EE" sz="2400" b="1" u="sng" dirty="0" smtClean="0"/>
              <a:t>kombineerimine</a:t>
            </a:r>
            <a:r>
              <a:rPr lang="et-EE" sz="2400" dirty="0" smtClean="0"/>
              <a:t>: kahe meetodi triangulatsioon, kvalitatiivselt leitu kinnitamine kvantitatiivse uuringuga või kvantitatiivselt leitu täpsustamine kvalitatiivuuringuga</a:t>
            </a:r>
          </a:p>
          <a:p>
            <a:pPr marL="0" indent="0" algn="ctr">
              <a:buFont typeface="Wingdings 3" charset="2"/>
              <a:buNone/>
            </a:pPr>
            <a:endParaRPr lang="et-EE" sz="2400" dirty="0" smtClean="0"/>
          </a:p>
        </p:txBody>
      </p:sp>
    </p:spTree>
    <p:extLst>
      <p:ext uri="{BB962C8B-B14F-4D97-AF65-F5344CB8AC3E}">
        <p14:creationId xmlns:p14="http://schemas.microsoft.com/office/powerpoint/2010/main" val="1189324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357" y="4509120"/>
            <a:ext cx="6775091" cy="1341676"/>
          </a:xfrm>
        </p:spPr>
        <p:txBody>
          <a:bodyPr>
            <a:noAutofit/>
          </a:bodyPr>
          <a:lstStyle/>
          <a:p>
            <a:pPr algn="r"/>
            <a:r>
              <a:rPr lang="et-EE" sz="3600" b="1" dirty="0" smtClean="0"/>
              <a:t>Uuringutüübid</a:t>
            </a:r>
            <a:endParaRPr lang="en-GB" sz="3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pPr/>
              <a:t>6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57337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>
            <a:normAutofit/>
          </a:bodyPr>
          <a:lstStyle/>
          <a:p>
            <a:r>
              <a:rPr lang="et-EE" sz="3200" b="1" dirty="0" smtClean="0"/>
              <a:t>Enamlevinud uuringutüübid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484784"/>
            <a:ext cx="7056784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400" dirty="0" smtClean="0"/>
              <a:t>Olenevad valitud uurimisstiilist/strateegiast.</a:t>
            </a:r>
            <a:endParaRPr lang="et-EE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pPr/>
              <a:t>7</a:t>
            </a:fld>
            <a:endParaRPr lang="et-EE"/>
          </a:p>
        </p:txBody>
      </p:sp>
      <p:cxnSp>
        <p:nvCxnSpPr>
          <p:cNvPr id="7" name="Straight Connector 6"/>
          <p:cNvCxnSpPr/>
          <p:nvPr/>
        </p:nvCxnSpPr>
        <p:spPr>
          <a:xfrm>
            <a:off x="1403648" y="5085184"/>
            <a:ext cx="3528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1403648" y="2060848"/>
            <a:ext cx="3600400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t-EE" sz="2400" dirty="0" smtClean="0"/>
              <a:t>Pigem kvalitatiivsed või kvantitatiivsed uuringud:</a:t>
            </a:r>
          </a:p>
          <a:p>
            <a:pPr marL="457200" indent="-457200">
              <a:buFont typeface="+mj-lt"/>
              <a:buAutoNum type="arabicPeriod"/>
            </a:pPr>
            <a:r>
              <a:rPr lang="et-EE" sz="2400" dirty="0" smtClean="0"/>
              <a:t>Narratiivne</a:t>
            </a:r>
          </a:p>
          <a:p>
            <a:pPr marL="457200" indent="-457200">
              <a:buFont typeface="+mj-lt"/>
              <a:buAutoNum type="arabicPeriod"/>
            </a:pPr>
            <a:r>
              <a:rPr lang="et-EE" sz="2400" dirty="0" smtClean="0"/>
              <a:t>Fenomenoloogia ja fenomenograafia</a:t>
            </a:r>
            <a:endParaRPr lang="et-EE" sz="2400" dirty="0"/>
          </a:p>
          <a:p>
            <a:pPr marL="457200" indent="-457200">
              <a:buFont typeface="+mj-lt"/>
              <a:buAutoNum type="arabicPeriod"/>
            </a:pPr>
            <a:r>
              <a:rPr lang="et-EE" sz="2400" dirty="0" smtClean="0"/>
              <a:t>Põhistatud teooria (</a:t>
            </a:r>
            <a:r>
              <a:rPr lang="et-EE" sz="2400" dirty="0" err="1" smtClean="0"/>
              <a:t>grounded</a:t>
            </a:r>
            <a:r>
              <a:rPr lang="et-EE" sz="2400" dirty="0" smtClean="0"/>
              <a:t> </a:t>
            </a:r>
            <a:r>
              <a:rPr lang="et-EE" sz="2400" dirty="0" err="1" smtClean="0"/>
              <a:t>theory</a:t>
            </a:r>
            <a:r>
              <a:rPr lang="et-EE" sz="24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t-EE" sz="2400" dirty="0" smtClean="0"/>
              <a:t>Juhtumiuuring</a:t>
            </a:r>
          </a:p>
          <a:p>
            <a:pPr marL="457200" indent="-457200">
              <a:buFont typeface="+mj-lt"/>
              <a:buAutoNum type="arabicPeriod"/>
            </a:pPr>
            <a:r>
              <a:rPr lang="et-EE" sz="2400" dirty="0" smtClean="0"/>
              <a:t>Eksperiment</a:t>
            </a:r>
          </a:p>
          <a:p>
            <a:pPr marL="457200" indent="-457200">
              <a:buFont typeface="+mj-lt"/>
              <a:buAutoNum type="arabicPeriod"/>
            </a:pPr>
            <a:r>
              <a:rPr lang="et-EE" sz="2400" dirty="0" smtClean="0"/>
              <a:t>Ülevaateuuring</a:t>
            </a:r>
            <a:endParaRPr lang="et-EE" sz="2400" dirty="0"/>
          </a:p>
          <a:p>
            <a:pPr marL="457200" indent="-457200">
              <a:buFont typeface="+mj-lt"/>
              <a:buAutoNum type="arabicPeriod"/>
            </a:pPr>
            <a:r>
              <a:rPr lang="et-EE" sz="2400" dirty="0"/>
              <a:t>P</a:t>
            </a:r>
            <a:r>
              <a:rPr lang="et-EE" sz="2400" dirty="0" smtClean="0"/>
              <a:t>ikiuuring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076056" y="2060848"/>
            <a:ext cx="360040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t-EE" sz="2200" dirty="0" smtClean="0"/>
              <a:t>Pigem kombineeritud rakenduslikud uuringud:</a:t>
            </a:r>
          </a:p>
          <a:p>
            <a:pPr marL="457200" indent="-457200">
              <a:buFont typeface="+mj-lt"/>
              <a:buAutoNum type="arabicPeriod"/>
            </a:pPr>
            <a:r>
              <a:rPr lang="et-EE" sz="2200" dirty="0" smtClean="0"/>
              <a:t>Tegevusuuring</a:t>
            </a:r>
          </a:p>
          <a:p>
            <a:pPr marL="457200" indent="-457200">
              <a:buFont typeface="+mj-lt"/>
              <a:buAutoNum type="arabicPeriod"/>
            </a:pPr>
            <a:r>
              <a:rPr lang="et-EE" sz="2200" dirty="0" smtClean="0"/>
              <a:t>Osalusuuring</a:t>
            </a:r>
          </a:p>
          <a:p>
            <a:pPr marL="457200" indent="-457200">
              <a:buFont typeface="+mj-lt"/>
              <a:buAutoNum type="arabicPeriod"/>
            </a:pPr>
            <a:r>
              <a:rPr lang="et-EE" sz="2200" dirty="0" smtClean="0"/>
              <a:t>Arendusuuring</a:t>
            </a:r>
            <a:endParaRPr lang="et-EE" sz="22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004048" y="5229200"/>
            <a:ext cx="3672408" cy="7166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t-EE" sz="4000" b="1" dirty="0" err="1" smtClean="0">
                <a:solidFill>
                  <a:srgbClr val="C00000"/>
                </a:solidFill>
              </a:rPr>
              <a:t>Etpid</a:t>
            </a:r>
            <a:r>
              <a:rPr lang="et-EE" sz="4000" b="1" dirty="0" smtClean="0">
                <a:solidFill>
                  <a:srgbClr val="C00000"/>
                </a:solidFill>
              </a:rPr>
              <a:t>? Otsige!</a:t>
            </a:r>
            <a:endParaRPr lang="en-GB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627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357" y="4509120"/>
            <a:ext cx="6775091" cy="1341676"/>
          </a:xfrm>
        </p:spPr>
        <p:txBody>
          <a:bodyPr>
            <a:noAutofit/>
          </a:bodyPr>
          <a:lstStyle/>
          <a:p>
            <a:pPr algn="r"/>
            <a:r>
              <a:rPr lang="et-EE" sz="3600" b="1" dirty="0" smtClean="0"/>
              <a:t>Andmete kogumine</a:t>
            </a:r>
            <a:endParaRPr lang="en-GB" sz="3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pPr/>
              <a:t>8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57337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>
            <a:normAutofit/>
          </a:bodyPr>
          <a:lstStyle/>
          <a:p>
            <a:r>
              <a:rPr lang="et-EE" sz="3200" b="1" dirty="0" smtClean="0"/>
              <a:t>Andmekogumismeetodid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484784"/>
            <a:ext cx="7056784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400" dirty="0" smtClean="0"/>
              <a:t>Olenevad valitud uurimisstiilist/strateegiast.</a:t>
            </a:r>
          </a:p>
          <a:p>
            <a:r>
              <a:rPr lang="et-EE" sz="2400" dirty="0" smtClean="0"/>
              <a:t>Ankeedid</a:t>
            </a:r>
          </a:p>
          <a:p>
            <a:r>
              <a:rPr lang="et-EE" sz="2400" dirty="0" smtClean="0"/>
              <a:t>Testid</a:t>
            </a:r>
          </a:p>
          <a:p>
            <a:r>
              <a:rPr lang="et-EE" sz="2400" dirty="0" smtClean="0"/>
              <a:t>Intervjuud</a:t>
            </a:r>
          </a:p>
          <a:p>
            <a:r>
              <a:rPr lang="et-EE" sz="2400" dirty="0" smtClean="0"/>
              <a:t>Narratiivid</a:t>
            </a:r>
          </a:p>
          <a:p>
            <a:r>
              <a:rPr lang="et-EE" sz="2400" dirty="0" smtClean="0"/>
              <a:t>Vaatlused</a:t>
            </a:r>
          </a:p>
          <a:p>
            <a:r>
              <a:rPr lang="et-EE" sz="2400" dirty="0" smtClean="0"/>
              <a:t>Dokumendid</a:t>
            </a:r>
          </a:p>
          <a:p>
            <a:r>
              <a:rPr lang="et-EE" sz="2400" dirty="0" smtClean="0"/>
              <a:t>Päevikud</a:t>
            </a:r>
            <a:endParaRPr lang="et-EE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pPr/>
              <a:t>9</a:t>
            </a:fld>
            <a:endParaRPr lang="et-EE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580112" y="5229200"/>
            <a:ext cx="2664296" cy="7166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t-EE" sz="4000" b="1" dirty="0" smtClean="0">
                <a:solidFill>
                  <a:srgbClr val="C00000"/>
                </a:solidFill>
              </a:rPr>
              <a:t>Mis kuhu?</a:t>
            </a:r>
            <a:endParaRPr lang="en-GB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324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</TotalTime>
  <Words>327</Words>
  <Application>Microsoft Macintosh PowerPoint</Application>
  <PresentationFormat>On-screen Show (4:3)</PresentationFormat>
  <Paragraphs>99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Wisp</vt:lpstr>
      <vt:lpstr>Koolis rakendatavad uuringudisainid</vt:lpstr>
      <vt:lpstr>Kava</vt:lpstr>
      <vt:lpstr>Meenutuseks...</vt:lpstr>
      <vt:lpstr>Kvalitatiivne vs kvantitatiivne</vt:lpstr>
      <vt:lpstr>Kvalitatiivne ja kvantitatiivne</vt:lpstr>
      <vt:lpstr>Uuringutüübid</vt:lpstr>
      <vt:lpstr>Enamlevinud uuringutüübid</vt:lpstr>
      <vt:lpstr>Andmete kogumine</vt:lpstr>
      <vt:lpstr>Andmekogumismeetodid</vt:lpstr>
      <vt:lpstr>Uurimisobjektide valik</vt:lpstr>
      <vt:lpstr>Uuritavate objektide leidmine</vt:lpstr>
      <vt:lpstr>Andmete analüüs</vt:lpstr>
      <vt:lpstr>Andmeanalüüsimeetodid</vt:lpstr>
      <vt:lpstr>Aitäh! Küsimused ja arutelu...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Uurimistöö koostamine fookusega loodusteaduslikul kontekstil</dc:title>
  <dc:creator>pedaste</dc:creator>
  <cp:lastModifiedBy>Margus Pedaste</cp:lastModifiedBy>
  <cp:revision>74</cp:revision>
  <dcterms:created xsi:type="dcterms:W3CDTF">2011-10-25T18:33:24Z</dcterms:created>
  <dcterms:modified xsi:type="dcterms:W3CDTF">2016-02-03T06:57:20Z</dcterms:modified>
</cp:coreProperties>
</file>