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1"/>
  </p:sldMasterIdLst>
  <p:notesMasterIdLst>
    <p:notesMasterId r:id="rId41"/>
  </p:notesMasterIdLst>
  <p:sldIdLst>
    <p:sldId id="256" r:id="rId2"/>
    <p:sldId id="257" r:id="rId3"/>
    <p:sldId id="258" r:id="rId4"/>
    <p:sldId id="259" r:id="rId5"/>
    <p:sldId id="316" r:id="rId6"/>
    <p:sldId id="310" r:id="rId7"/>
    <p:sldId id="320" r:id="rId8"/>
    <p:sldId id="344" r:id="rId9"/>
    <p:sldId id="346" r:id="rId10"/>
    <p:sldId id="345" r:id="rId11"/>
    <p:sldId id="321" r:id="rId12"/>
    <p:sldId id="347" r:id="rId13"/>
    <p:sldId id="319" r:id="rId14"/>
    <p:sldId id="325" r:id="rId15"/>
    <p:sldId id="326" r:id="rId16"/>
    <p:sldId id="343" r:id="rId17"/>
    <p:sldId id="305" r:id="rId18"/>
    <p:sldId id="274" r:id="rId19"/>
    <p:sldId id="275" r:id="rId20"/>
    <p:sldId id="277" r:id="rId21"/>
    <p:sldId id="334" r:id="rId22"/>
    <p:sldId id="335" r:id="rId23"/>
    <p:sldId id="336" r:id="rId24"/>
    <p:sldId id="338" r:id="rId25"/>
    <p:sldId id="339" r:id="rId26"/>
    <p:sldId id="340" r:id="rId27"/>
    <p:sldId id="349" r:id="rId28"/>
    <p:sldId id="348" r:id="rId29"/>
    <p:sldId id="350" r:id="rId30"/>
    <p:sldId id="351" r:id="rId31"/>
    <p:sldId id="352" r:id="rId32"/>
    <p:sldId id="353" r:id="rId33"/>
    <p:sldId id="354" r:id="rId34"/>
    <p:sldId id="341" r:id="rId35"/>
    <p:sldId id="263" r:id="rId36"/>
    <p:sldId id="308" r:id="rId37"/>
    <p:sldId id="265" r:id="rId38"/>
    <p:sldId id="355" r:id="rId39"/>
    <p:sldId id="35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66" autoAdjust="0"/>
    <p:restoredTop sz="86779" autoAdjust="0"/>
  </p:normalViewPr>
  <p:slideViewPr>
    <p:cSldViewPr snapToGrid="0" snapToObjects="1">
      <p:cViewPr varScale="1">
        <p:scale>
          <a:sx n="101" d="100"/>
          <a:sy n="101" d="100"/>
        </p:scale>
        <p:origin x="1536" y="102"/>
      </p:cViewPr>
      <p:guideLst>
        <p:guide orient="horz" pos="2160"/>
        <p:guide pos="2880"/>
      </p:guideLst>
    </p:cSldViewPr>
  </p:slideViewPr>
  <p:outlineViewPr>
    <p:cViewPr>
      <p:scale>
        <a:sx n="33" d="100"/>
        <a:sy n="33" d="100"/>
      </p:scale>
      <p:origin x="200" y="5576"/>
    </p:cViewPr>
  </p:outlineViewPr>
  <p:notesTextViewPr>
    <p:cViewPr>
      <p:scale>
        <a:sx n="100" d="100"/>
        <a:sy n="100" d="100"/>
      </p:scale>
      <p:origin x="0" y="0"/>
    </p:cViewPr>
  </p:notesTextViewPr>
  <p:sorterViewPr>
    <p:cViewPr>
      <p:scale>
        <a:sx n="171" d="100"/>
        <a:sy n="171" d="100"/>
      </p:scale>
      <p:origin x="0" y="19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97A17-13D0-6E4A-BCBF-C37AEA1E64C3}" type="datetimeFigureOut">
              <a:rPr lang="en-US" smtClean="0"/>
              <a:t>11/27/2015</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A6E8F-8D25-3947-956B-653D0B91C877}" type="slidenum">
              <a:rPr lang="et-EE" smtClean="0"/>
              <a:t>‹#›</a:t>
            </a:fld>
            <a:endParaRPr lang="et-EE"/>
          </a:p>
        </p:txBody>
      </p:sp>
    </p:spTree>
    <p:extLst>
      <p:ext uri="{BB962C8B-B14F-4D97-AF65-F5344CB8AC3E}">
        <p14:creationId xmlns:p14="http://schemas.microsoft.com/office/powerpoint/2010/main" val="23597234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1</a:t>
            </a:fld>
            <a:endParaRPr lang="et-EE"/>
          </a:p>
        </p:txBody>
      </p:sp>
    </p:spTree>
    <p:extLst>
      <p:ext uri="{BB962C8B-B14F-4D97-AF65-F5344CB8AC3E}">
        <p14:creationId xmlns:p14="http://schemas.microsoft.com/office/powerpoint/2010/main" val="3181251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3203-7290-F945-A2D0-8F030C013598}" type="slidenum">
              <a:rPr lang="en-US" smtClean="0"/>
              <a:t>11</a:t>
            </a:fld>
            <a:endParaRPr lang="en-US"/>
          </a:p>
        </p:txBody>
      </p:sp>
    </p:spTree>
    <p:extLst>
      <p:ext uri="{BB962C8B-B14F-4D97-AF65-F5344CB8AC3E}">
        <p14:creationId xmlns:p14="http://schemas.microsoft.com/office/powerpoint/2010/main" val="2565047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A336F-64ED-2A49-9609-00924BD83F21}" type="slidenum">
              <a:rPr lang="en-US" smtClean="0"/>
              <a:t>12</a:t>
            </a:fld>
            <a:endParaRPr lang="en-US"/>
          </a:p>
        </p:txBody>
      </p:sp>
    </p:spTree>
    <p:extLst>
      <p:ext uri="{BB962C8B-B14F-4D97-AF65-F5344CB8AC3E}">
        <p14:creationId xmlns:p14="http://schemas.microsoft.com/office/powerpoint/2010/main" val="346943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Mainstream standards on “good science” empower different social groups differently</a:t>
            </a:r>
          </a:p>
          <a:p>
            <a:r>
              <a:rPr lang="en-US" dirty="0" smtClean="0"/>
              <a:t>“Good research methods”: free of culture and values </a:t>
            </a:r>
            <a:r>
              <a:rPr lang="en-US" dirty="0" smtClean="0">
                <a:sym typeface="Wingdings"/>
              </a:rPr>
              <a:t> unachievable standards in practice</a:t>
            </a:r>
          </a:p>
          <a:p>
            <a:r>
              <a:rPr lang="en-US" dirty="0" smtClean="0">
                <a:sym typeface="Wingdings"/>
              </a:rPr>
              <a:t>Researchers are not able to detect and correct assumptions and practices which inform their interests, theoretical frameworks and research practice</a:t>
            </a:r>
            <a:endParaRPr lang="en-US" dirty="0"/>
          </a:p>
        </p:txBody>
      </p:sp>
      <p:sp>
        <p:nvSpPr>
          <p:cNvPr id="4" name="Slide Number Placeholder 3"/>
          <p:cNvSpPr>
            <a:spLocks noGrp="1"/>
          </p:cNvSpPr>
          <p:nvPr>
            <p:ph type="sldNum" sz="quarter" idx="10"/>
          </p:nvPr>
        </p:nvSpPr>
        <p:spPr/>
        <p:txBody>
          <a:bodyPr/>
          <a:lstStyle/>
          <a:p>
            <a:fld id="{09CD3203-7290-F945-A2D0-8F030C013598}" type="slidenum">
              <a:rPr lang="en-US" smtClean="0"/>
              <a:t>13</a:t>
            </a:fld>
            <a:endParaRPr lang="en-US"/>
          </a:p>
        </p:txBody>
      </p:sp>
    </p:spTree>
    <p:extLst>
      <p:ext uri="{BB962C8B-B14F-4D97-AF65-F5344CB8AC3E}">
        <p14:creationId xmlns:p14="http://schemas.microsoft.com/office/powerpoint/2010/main" val="764840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D3203-7290-F945-A2D0-8F030C013598}" type="slidenum">
              <a:rPr lang="en-US" smtClean="0"/>
              <a:t>18</a:t>
            </a:fld>
            <a:endParaRPr lang="en-US"/>
          </a:p>
        </p:txBody>
      </p:sp>
    </p:spTree>
    <p:extLst>
      <p:ext uri="{BB962C8B-B14F-4D97-AF65-F5344CB8AC3E}">
        <p14:creationId xmlns:p14="http://schemas.microsoft.com/office/powerpoint/2010/main" val="4223446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1. Basically, “doing gender” means that gender is a routine accomplishment in everyday life.</a:t>
            </a:r>
          </a:p>
          <a:p>
            <a:r>
              <a:rPr lang="en-US" sz="1200" kern="1200" dirty="0" smtClean="0">
                <a:solidFill>
                  <a:schemeClr val="tx1"/>
                </a:solidFill>
                <a:latin typeface="+mn-lt"/>
                <a:ea typeface="+mn-ea"/>
                <a:cs typeface="+mn-cs"/>
              </a:rPr>
              <a:t>2. We “do gender” every day, all the time. It's an ongoing activity. We </a:t>
            </a:r>
            <a:r>
              <a:rPr lang="en-US" sz="1200" i="1" kern="1200" dirty="0" smtClean="0">
                <a:solidFill>
                  <a:schemeClr val="tx1"/>
                </a:solidFill>
                <a:latin typeface="+mn-lt"/>
                <a:ea typeface="+mn-ea"/>
                <a:cs typeface="+mn-cs"/>
              </a:rPr>
              <a:t>can’t</a:t>
            </a:r>
            <a:r>
              <a:rPr lang="en-US" sz="1200" i="0" kern="1200" dirty="0" smtClean="0">
                <a:solidFill>
                  <a:schemeClr val="tx1"/>
                </a:solidFill>
                <a:latin typeface="+mn-lt"/>
                <a:ea typeface="+mn-ea"/>
                <a:cs typeface="+mn-cs"/>
              </a:rPr>
              <a:t> avoid doing gender.</a:t>
            </a:r>
          </a:p>
          <a:p>
            <a:r>
              <a:rPr lang="en-US" sz="1200" i="0" kern="1200" dirty="0" smtClean="0">
                <a:solidFill>
                  <a:schemeClr val="tx1"/>
                </a:solidFill>
                <a:latin typeface="+mn-lt"/>
                <a:ea typeface="+mn-ea"/>
                <a:cs typeface="+mn-cs"/>
              </a:rPr>
              <a:t>3. We do gender in interaction. We do gender in the presence of others and also in virtual/electronic ways.</a:t>
            </a:r>
          </a:p>
          <a:p>
            <a:r>
              <a:rPr lang="en-US" sz="1200" i="0" kern="1200" dirty="0" smtClean="0">
                <a:solidFill>
                  <a:schemeClr val="tx1"/>
                </a:solidFill>
                <a:latin typeface="+mn-lt"/>
                <a:ea typeface="+mn-ea"/>
                <a:cs typeface="+mn-cs"/>
              </a:rPr>
              <a:t>4. Gender is not simply what a person is, it is something that a person does, in interaction with others.</a:t>
            </a:r>
          </a:p>
          <a:p>
            <a:r>
              <a:rPr lang="en-US" sz="1200" i="0" kern="1200" dirty="0" smtClean="0">
                <a:solidFill>
                  <a:schemeClr val="tx1"/>
                </a:solidFill>
                <a:latin typeface="+mn-lt"/>
                <a:ea typeface="+mn-ea"/>
                <a:cs typeface="+mn-cs"/>
              </a:rPr>
              <a:t>5. And we do gender knowing that we will be judged by others. In other words, we are accountable for our gender performances.</a:t>
            </a:r>
          </a:p>
          <a:p>
            <a:r>
              <a:rPr lang="en-US" sz="1200" i="0" kern="1200" dirty="0" smtClean="0">
                <a:solidFill>
                  <a:schemeClr val="tx1"/>
                </a:solidFill>
                <a:latin typeface="+mn-lt"/>
                <a:ea typeface="+mn-ea"/>
                <a:cs typeface="+mn-cs"/>
              </a:rPr>
              <a:t>6. This means that if we behave outside the boundaries of traditional gender scripts, we risk being judged harshly by others.</a:t>
            </a:r>
          </a:p>
          <a:p>
            <a:r>
              <a:rPr lang="en-US" sz="1200" i="0" kern="1200" dirty="0" smtClean="0">
                <a:solidFill>
                  <a:schemeClr val="tx1"/>
                </a:solidFill>
                <a:latin typeface="+mn-lt"/>
                <a:ea typeface="+mn-ea"/>
                <a:cs typeface="+mn-cs"/>
              </a:rPr>
              <a:t>7. Keep in mind that, from an early age, we learn about “doing gender.”</a:t>
            </a:r>
          </a:p>
          <a:p>
            <a:r>
              <a:rPr lang="en-US" sz="1200" i="0" kern="1200" dirty="0" smtClean="0">
                <a:solidFill>
                  <a:schemeClr val="tx1"/>
                </a:solidFill>
                <a:latin typeface="+mn-lt"/>
                <a:ea typeface="+mn-ea"/>
                <a:cs typeface="+mn-cs"/>
              </a:rPr>
              <a:t>8. Little girls are taught to value their appearance more so than little boys.</a:t>
            </a:r>
          </a:p>
          <a:p>
            <a:r>
              <a:rPr lang="en-US" sz="1200" i="0" kern="1200" dirty="0" smtClean="0">
                <a:solidFill>
                  <a:schemeClr val="tx1"/>
                </a:solidFill>
                <a:latin typeface="+mn-lt"/>
                <a:ea typeface="+mn-ea"/>
                <a:cs typeface="+mn-cs"/>
              </a:rPr>
              <a:t>9. Little boys are taught different things than little girls.</a:t>
            </a:r>
          </a:p>
          <a:p>
            <a:r>
              <a:rPr lang="en-US" sz="1200" i="0" kern="1200" dirty="0" smtClean="0">
                <a:solidFill>
                  <a:schemeClr val="tx1"/>
                </a:solidFill>
                <a:latin typeface="+mn-lt"/>
                <a:ea typeface="+mn-ea"/>
                <a:cs typeface="+mn-cs"/>
              </a:rPr>
              <a:t>10. “Be a big boy” and “Be a big girl” are different messages that convey different meanings about “appropriate” gender behaviors.</a:t>
            </a:r>
          </a:p>
          <a:p>
            <a:r>
              <a:rPr lang="en-US" sz="1200" i="0" kern="1200" dirty="0" smtClean="0">
                <a:solidFill>
                  <a:schemeClr val="tx1"/>
                </a:solidFill>
                <a:latin typeface="+mn-lt"/>
                <a:ea typeface="+mn-ea"/>
                <a:cs typeface="+mn-cs"/>
              </a:rPr>
              <a:t>11. In this process, boys and girls begin to monitor their own behavior and the behavior of their peers in terms of whether the gender behavior is “appropriate.”</a:t>
            </a:r>
          </a:p>
          <a:p>
            <a:r>
              <a:rPr lang="en-US" sz="1200" i="0" kern="1200" dirty="0" smtClean="0">
                <a:solidFill>
                  <a:schemeClr val="tx1"/>
                </a:solidFill>
                <a:latin typeface="+mn-lt"/>
                <a:ea typeface="+mn-ea"/>
                <a:cs typeface="+mn-cs"/>
              </a:rPr>
              <a:t>12. An everyday example of doing gender is when guys pay the bill during dates. That’s doing gender.</a:t>
            </a:r>
          </a:p>
          <a:p>
            <a:r>
              <a:rPr lang="en-US" sz="1200" i="0" kern="1200" dirty="0" smtClean="0">
                <a:solidFill>
                  <a:schemeClr val="tx1"/>
                </a:solidFill>
                <a:latin typeface="+mn-lt"/>
                <a:ea typeface="+mn-ea"/>
                <a:cs typeface="+mn-cs"/>
              </a:rPr>
              <a:t>13. Doing gender can result in social stratification: if, in doing gender, men are being dominant and women are being submissive, this results in power differences and hierarchy!</a:t>
            </a:r>
          </a:p>
          <a:p>
            <a:r>
              <a:rPr lang="en-US" sz="1200" i="0" kern="1200" dirty="0" smtClean="0">
                <a:solidFill>
                  <a:schemeClr val="tx1"/>
                </a:solidFill>
                <a:latin typeface="+mn-lt"/>
                <a:ea typeface="+mn-ea"/>
                <a:cs typeface="+mn-cs"/>
              </a:rPr>
              <a:t>14. Those who behave outside traditional gender behaviors are, in effect, challenging the gender status quo.</a:t>
            </a:r>
            <a:endParaRPr lang="en-US" dirty="0"/>
          </a:p>
        </p:txBody>
      </p:sp>
      <p:sp>
        <p:nvSpPr>
          <p:cNvPr id="4" name="Slide Number Placeholder 3"/>
          <p:cNvSpPr>
            <a:spLocks noGrp="1"/>
          </p:cNvSpPr>
          <p:nvPr>
            <p:ph type="sldNum" sz="quarter" idx="10"/>
          </p:nvPr>
        </p:nvSpPr>
        <p:spPr/>
        <p:txBody>
          <a:bodyPr/>
          <a:lstStyle/>
          <a:p>
            <a:fld id="{09CD3203-7290-F945-A2D0-8F030C013598}" type="slidenum">
              <a:rPr lang="en-US" smtClean="0"/>
              <a:t>19</a:t>
            </a:fld>
            <a:endParaRPr lang="en-US"/>
          </a:p>
        </p:txBody>
      </p:sp>
    </p:spTree>
    <p:extLst>
      <p:ext uri="{BB962C8B-B14F-4D97-AF65-F5344CB8AC3E}">
        <p14:creationId xmlns:p14="http://schemas.microsoft.com/office/powerpoint/2010/main" val="2323809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Wharton</a:t>
            </a:r>
            <a:r>
              <a:rPr lang="en-US" baseline="0" dirty="0" smtClean="0"/>
              <a:t> (2012), p 86</a:t>
            </a:r>
          </a:p>
        </p:txBody>
      </p:sp>
      <p:sp>
        <p:nvSpPr>
          <p:cNvPr id="4" name="Slide Number Placeholder 3"/>
          <p:cNvSpPr>
            <a:spLocks noGrp="1"/>
          </p:cNvSpPr>
          <p:nvPr>
            <p:ph type="sldNum" sz="quarter" idx="10"/>
          </p:nvPr>
        </p:nvSpPr>
        <p:spPr/>
        <p:txBody>
          <a:bodyPr/>
          <a:lstStyle/>
          <a:p>
            <a:fld id="{09CD3203-7290-F945-A2D0-8F030C013598}" type="slidenum">
              <a:rPr lang="en-US" smtClean="0"/>
              <a:t>20</a:t>
            </a:fld>
            <a:endParaRPr lang="en-US"/>
          </a:p>
        </p:txBody>
      </p:sp>
    </p:spTree>
    <p:extLst>
      <p:ext uri="{BB962C8B-B14F-4D97-AF65-F5344CB8AC3E}">
        <p14:creationId xmlns:p14="http://schemas.microsoft.com/office/powerpoint/2010/main" val="2434195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A336F-64ED-2A49-9609-00924BD83F21}" type="slidenum">
              <a:rPr lang="en-US" smtClean="0"/>
              <a:t>24</a:t>
            </a:fld>
            <a:endParaRPr lang="en-US"/>
          </a:p>
        </p:txBody>
      </p:sp>
    </p:spTree>
    <p:extLst>
      <p:ext uri="{BB962C8B-B14F-4D97-AF65-F5344CB8AC3E}">
        <p14:creationId xmlns:p14="http://schemas.microsoft.com/office/powerpoint/2010/main" val="3544320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33</a:t>
            </a:fld>
            <a:endParaRPr lang="et-EE"/>
          </a:p>
        </p:txBody>
      </p:sp>
    </p:spTree>
    <p:extLst>
      <p:ext uri="{BB962C8B-B14F-4D97-AF65-F5344CB8AC3E}">
        <p14:creationId xmlns:p14="http://schemas.microsoft.com/office/powerpoint/2010/main" val="4292254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35</a:t>
            </a:fld>
            <a:endParaRPr lang="et-EE"/>
          </a:p>
        </p:txBody>
      </p:sp>
    </p:spTree>
    <p:extLst>
      <p:ext uri="{BB962C8B-B14F-4D97-AF65-F5344CB8AC3E}">
        <p14:creationId xmlns:p14="http://schemas.microsoft.com/office/powerpoint/2010/main" val="3781225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36</a:t>
            </a:fld>
            <a:endParaRPr lang="et-EE"/>
          </a:p>
        </p:txBody>
      </p:sp>
    </p:spTree>
    <p:extLst>
      <p:ext uri="{BB962C8B-B14F-4D97-AF65-F5344CB8AC3E}">
        <p14:creationId xmlns:p14="http://schemas.microsoft.com/office/powerpoint/2010/main" val="25402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2</a:t>
            </a:fld>
            <a:endParaRPr lang="et-EE"/>
          </a:p>
        </p:txBody>
      </p:sp>
    </p:spTree>
    <p:extLst>
      <p:ext uri="{BB962C8B-B14F-4D97-AF65-F5344CB8AC3E}">
        <p14:creationId xmlns:p14="http://schemas.microsoft.com/office/powerpoint/2010/main" val="947828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37</a:t>
            </a:fld>
            <a:endParaRPr lang="et-EE"/>
          </a:p>
        </p:txBody>
      </p:sp>
    </p:spTree>
    <p:extLst>
      <p:ext uri="{BB962C8B-B14F-4D97-AF65-F5344CB8AC3E}">
        <p14:creationId xmlns:p14="http://schemas.microsoft.com/office/powerpoint/2010/main" val="3156679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3</a:t>
            </a:fld>
            <a:endParaRPr lang="et-EE"/>
          </a:p>
        </p:txBody>
      </p:sp>
    </p:spTree>
    <p:extLst>
      <p:ext uri="{BB962C8B-B14F-4D97-AF65-F5344CB8AC3E}">
        <p14:creationId xmlns:p14="http://schemas.microsoft.com/office/powerpoint/2010/main" val="3156007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I will be talking</a:t>
            </a:r>
            <a:r>
              <a:rPr lang="et-EE" baseline="0" dirty="0" smtClean="0"/>
              <a:t> about gender research in the meaning of feminist research</a:t>
            </a:r>
          </a:p>
          <a:p>
            <a:r>
              <a:rPr lang="et-EE" baseline="0" dirty="0" smtClean="0"/>
              <a:t>Feminist research is located in feminist epistemological commitments</a:t>
            </a:r>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4</a:t>
            </a:fld>
            <a:endParaRPr lang="et-EE"/>
          </a:p>
        </p:txBody>
      </p:sp>
    </p:spTree>
    <p:extLst>
      <p:ext uri="{BB962C8B-B14F-4D97-AF65-F5344CB8AC3E}">
        <p14:creationId xmlns:p14="http://schemas.microsoft.com/office/powerpoint/2010/main" val="4024807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A336F-64ED-2A49-9609-00924BD83F21}" type="slidenum">
              <a:rPr lang="en-US" smtClean="0"/>
              <a:t>5</a:t>
            </a:fld>
            <a:endParaRPr lang="en-US"/>
          </a:p>
        </p:txBody>
      </p:sp>
    </p:spTree>
    <p:extLst>
      <p:ext uri="{BB962C8B-B14F-4D97-AF65-F5344CB8AC3E}">
        <p14:creationId xmlns:p14="http://schemas.microsoft.com/office/powerpoint/2010/main" val="4068350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t-EE" sz="1200" i="1" dirty="0" smtClean="0">
                <a:latin typeface="Cambria" charset="0"/>
              </a:rPr>
              <a:t>Until very recently , most medical studies -  including studies on breast cancer -  omitted women as participants because medical researchers did not want to complicate their studies with such factors as hormonal cycles and pregnancies. Thus, to date – in 1999 – most medical knowledge we have about illnesses, treatments, and medication is based on studies on men. Not until 1993 did federal law require that all research funded by the National Institute of Health represent the population it hopes to serve (Kirsch, 1999:9).</a:t>
            </a:r>
            <a:endParaRPr lang="en-GB" sz="1200" i="1" dirty="0" smtClean="0">
              <a:latin typeface="Cambria" charset="0"/>
            </a:endParaRPr>
          </a:p>
          <a:p>
            <a:endParaRPr lang="en-US" dirty="0"/>
          </a:p>
        </p:txBody>
      </p:sp>
      <p:sp>
        <p:nvSpPr>
          <p:cNvPr id="4" name="Slide Number Placeholder 3"/>
          <p:cNvSpPr>
            <a:spLocks noGrp="1"/>
          </p:cNvSpPr>
          <p:nvPr>
            <p:ph type="sldNum" sz="quarter" idx="10"/>
          </p:nvPr>
        </p:nvSpPr>
        <p:spPr/>
        <p:txBody>
          <a:bodyPr/>
          <a:lstStyle/>
          <a:p>
            <a:fld id="{09CD3203-7290-F945-A2D0-8F030C013598}" type="slidenum">
              <a:rPr lang="en-US" smtClean="0"/>
              <a:t>7</a:t>
            </a:fld>
            <a:endParaRPr lang="en-US"/>
          </a:p>
        </p:txBody>
      </p:sp>
    </p:spTree>
    <p:extLst>
      <p:ext uri="{BB962C8B-B14F-4D97-AF65-F5344CB8AC3E}">
        <p14:creationId xmlns:p14="http://schemas.microsoft.com/office/powerpoint/2010/main" val="2544629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Vt</a:t>
            </a:r>
            <a:r>
              <a:rPr lang="en-US" dirty="0" smtClean="0"/>
              <a:t> Marshall &amp;</a:t>
            </a:r>
            <a:r>
              <a:rPr lang="en-US" baseline="0" dirty="0" smtClean="0"/>
              <a:t> </a:t>
            </a:r>
            <a:r>
              <a:rPr lang="en-US" baseline="0" dirty="0" err="1" smtClean="0"/>
              <a:t>Witz</a:t>
            </a:r>
            <a:endParaRPr lang="en-US" baseline="0" dirty="0" smtClean="0"/>
          </a:p>
          <a:p>
            <a:r>
              <a:rPr lang="en-US" baseline="0" dirty="0" smtClean="0"/>
              <a:t>Connell: Sociology was founded within the culture of imperialism, developed in a specific cultural setting by the white male liberal </a:t>
            </a:r>
            <a:r>
              <a:rPr lang="en-US" baseline="0" dirty="0" err="1" smtClean="0"/>
              <a:t>bourgoisie</a:t>
            </a:r>
            <a:r>
              <a:rPr lang="en-US" baseline="0" dirty="0" smtClean="0"/>
              <a:t> </a:t>
            </a:r>
          </a:p>
          <a:p>
            <a:endParaRPr lang="en-US" baseline="0" dirty="0" smtClean="0"/>
          </a:p>
          <a:p>
            <a:r>
              <a:rPr lang="en-US" sz="1200" kern="1200" dirty="0" smtClean="0">
                <a:solidFill>
                  <a:schemeClr val="tx1"/>
                </a:solidFill>
                <a:latin typeface="+mn-lt"/>
                <a:ea typeface="+mn-ea"/>
                <a:cs typeface="+mn-cs"/>
              </a:rPr>
              <a:t>Connell: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Sociology as a teaching discipline and a public discourse was constructed during the final two decades of the nineteenth century and the first decade of the twentieth in the great cities and university towns of France, the United States, Britain, Germany and, a little later, Russia. The </a:t>
            </a:r>
            <a:r>
              <a:rPr lang="en-US" sz="1200" kern="1200" dirty="0" err="1" smtClean="0">
                <a:solidFill>
                  <a:schemeClr val="tx1"/>
                </a:solidFill>
                <a:latin typeface="+mn-lt"/>
                <a:ea typeface="+mn-ea"/>
                <a:cs typeface="+mn-cs"/>
              </a:rPr>
              <a:t>internalist</a:t>
            </a:r>
            <a:r>
              <a:rPr lang="en-US" sz="1200" kern="1200" dirty="0" smtClean="0">
                <a:solidFill>
                  <a:schemeClr val="tx1"/>
                </a:solidFill>
                <a:latin typeface="+mn-lt"/>
                <a:ea typeface="+mn-ea"/>
                <a:cs typeface="+mn-cs"/>
              </a:rPr>
              <a:t> foundation story interprets these places as the site of a process of </a:t>
            </a:r>
            <a:r>
              <a:rPr lang="en-US" sz="1200" kern="1200" dirty="0" err="1" smtClean="0">
                <a:solidFill>
                  <a:schemeClr val="tx1"/>
                </a:solidFill>
                <a:latin typeface="+mn-lt"/>
                <a:ea typeface="+mn-ea"/>
                <a:cs typeface="+mn-cs"/>
              </a:rPr>
              <a:t>modernisation</a:t>
            </a:r>
            <a:r>
              <a:rPr lang="en-US" sz="1200" kern="1200" dirty="0" smtClean="0">
                <a:solidFill>
                  <a:schemeClr val="tx1"/>
                </a:solidFill>
                <a:latin typeface="+mn-lt"/>
                <a:ea typeface="+mn-ea"/>
                <a:cs typeface="+mn-cs"/>
              </a:rPr>
              <a:t>, or capitalist </a:t>
            </a:r>
            <a:r>
              <a:rPr lang="en-US" sz="1200" kern="1200" dirty="0" err="1" smtClean="0">
                <a:solidFill>
                  <a:schemeClr val="tx1"/>
                </a:solidFill>
                <a:latin typeface="+mn-lt"/>
                <a:ea typeface="+mn-ea"/>
                <a:cs typeface="+mn-cs"/>
              </a:rPr>
              <a:t>industrialisation</a:t>
            </a:r>
            <a:r>
              <a:rPr lang="en-US" sz="1200" kern="1200" dirty="0" smtClean="0">
                <a:solidFill>
                  <a:schemeClr val="tx1"/>
                </a:solidFill>
                <a:latin typeface="+mn-lt"/>
                <a:ea typeface="+mn-ea"/>
                <a:cs typeface="+mn-cs"/>
              </a:rPr>
              <a:t>, with sociology seen as an attempt to interpret what was emerging here. ‘It was above all a science of the new industrial society' (</a:t>
            </a:r>
            <a:r>
              <a:rPr lang="en-US" sz="1200" kern="1200" dirty="0" err="1" smtClean="0">
                <a:solidFill>
                  <a:schemeClr val="tx1"/>
                </a:solidFill>
                <a:latin typeface="+mn-lt"/>
                <a:ea typeface="+mn-ea"/>
                <a:cs typeface="+mn-cs"/>
              </a:rPr>
              <a:t>Bottomore</a:t>
            </a:r>
            <a:r>
              <a:rPr lang="en-US" sz="1200" kern="1200" dirty="0" smtClean="0">
                <a:solidFill>
                  <a:schemeClr val="tx1"/>
                </a:solidFill>
                <a:latin typeface="+mn-lt"/>
                <a:ea typeface="+mn-ea"/>
                <a:cs typeface="+mn-cs"/>
              </a:rPr>
              <a:t> 1987: 7).</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Connell: The enormous spectrum of human history that the sociologists took as their domain was </a:t>
            </a:r>
            <a:r>
              <a:rPr lang="en-US" sz="1200" kern="1200" dirty="0" err="1" smtClean="0">
                <a:solidFill>
                  <a:schemeClr val="tx1"/>
                </a:solidFill>
                <a:latin typeface="+mn-lt"/>
                <a:ea typeface="+mn-ea"/>
                <a:cs typeface="+mn-cs"/>
              </a:rPr>
              <a:t>organised</a:t>
            </a:r>
            <a:r>
              <a:rPr lang="en-US" sz="1200" kern="1200" dirty="0" smtClean="0">
                <a:solidFill>
                  <a:schemeClr val="tx1"/>
                </a:solidFill>
                <a:latin typeface="+mn-lt"/>
                <a:ea typeface="+mn-ea"/>
                <a:cs typeface="+mn-cs"/>
              </a:rPr>
              <a:t> by a central idea: difference between the </a:t>
            </a:r>
            <a:r>
              <a:rPr lang="en-US" sz="1200" kern="1200" dirty="0" err="1" smtClean="0">
                <a:solidFill>
                  <a:schemeClr val="tx1"/>
                </a:solidFill>
                <a:latin typeface="+mn-lt"/>
                <a:ea typeface="+mn-ea"/>
                <a:cs typeface="+mn-cs"/>
              </a:rPr>
              <a:t>civilisation</a:t>
            </a:r>
            <a:r>
              <a:rPr lang="en-US" sz="1200" kern="1200" dirty="0" smtClean="0">
                <a:solidFill>
                  <a:schemeClr val="tx1"/>
                </a:solidFill>
                <a:latin typeface="+mn-lt"/>
                <a:ea typeface="+mn-ea"/>
                <a:cs typeface="+mn-cs"/>
              </a:rPr>
              <a:t> of the </a:t>
            </a:r>
            <a:r>
              <a:rPr lang="en-US" sz="1200" kern="1200" dirty="0" err="1" smtClean="0">
                <a:solidFill>
                  <a:schemeClr val="tx1"/>
                </a:solidFill>
                <a:latin typeface="+mn-lt"/>
                <a:ea typeface="+mn-ea"/>
                <a:cs typeface="+mn-cs"/>
              </a:rPr>
              <a:t>metropole</a:t>
            </a:r>
            <a:r>
              <a:rPr lang="en-US" sz="1200" kern="1200" dirty="0" smtClean="0">
                <a:solidFill>
                  <a:schemeClr val="tx1"/>
                </a:solidFill>
                <a:latin typeface="+mn-lt"/>
                <a:ea typeface="+mn-ea"/>
                <a:cs typeface="+mn-cs"/>
              </a:rPr>
              <a:t> and other cultures whose main feature was their primitiveness. I will call this the idea of global difference. Presented in many different forms, this contrast pervades the sociology of the late nineteenth and early twentieth centuries.</a:t>
            </a:r>
            <a:endParaRPr lang="en-US" dirty="0"/>
          </a:p>
        </p:txBody>
      </p:sp>
      <p:sp>
        <p:nvSpPr>
          <p:cNvPr id="4" name="Slide Number Placeholder 3"/>
          <p:cNvSpPr>
            <a:spLocks noGrp="1"/>
          </p:cNvSpPr>
          <p:nvPr>
            <p:ph type="sldNum" sz="quarter" idx="10"/>
          </p:nvPr>
        </p:nvSpPr>
        <p:spPr/>
        <p:txBody>
          <a:bodyPr/>
          <a:lstStyle/>
          <a:p>
            <a:fld id="{0FFA336F-64ED-2A49-9609-00924BD83F21}" type="slidenum">
              <a:rPr lang="en-US" smtClean="0"/>
              <a:t>8</a:t>
            </a:fld>
            <a:endParaRPr lang="en-US"/>
          </a:p>
        </p:txBody>
      </p:sp>
    </p:spTree>
    <p:extLst>
      <p:ext uri="{BB962C8B-B14F-4D97-AF65-F5344CB8AC3E}">
        <p14:creationId xmlns:p14="http://schemas.microsoft.com/office/powerpoint/2010/main" val="3879500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Marshall &amp; </a:t>
            </a:r>
            <a:r>
              <a:rPr lang="en-US" dirty="0" err="1" smtClean="0"/>
              <a:t>Witz</a:t>
            </a:r>
            <a:endParaRPr lang="en-US" dirty="0"/>
          </a:p>
        </p:txBody>
      </p:sp>
      <p:sp>
        <p:nvSpPr>
          <p:cNvPr id="4" name="Slide Number Placeholder 3"/>
          <p:cNvSpPr>
            <a:spLocks noGrp="1"/>
          </p:cNvSpPr>
          <p:nvPr>
            <p:ph type="sldNum" sz="quarter" idx="10"/>
          </p:nvPr>
        </p:nvSpPr>
        <p:spPr/>
        <p:txBody>
          <a:bodyPr/>
          <a:lstStyle/>
          <a:p>
            <a:fld id="{0FFA336F-64ED-2A49-9609-00924BD83F21}" type="slidenum">
              <a:rPr lang="en-US" smtClean="0"/>
              <a:t>9</a:t>
            </a:fld>
            <a:endParaRPr lang="en-US"/>
          </a:p>
        </p:txBody>
      </p:sp>
    </p:spTree>
    <p:extLst>
      <p:ext uri="{BB962C8B-B14F-4D97-AF65-F5344CB8AC3E}">
        <p14:creationId xmlns:p14="http://schemas.microsoft.com/office/powerpoint/2010/main" val="1617624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Marshall &amp; Witz</a:t>
            </a:r>
            <a:endParaRPr lang="et-EE" dirty="0"/>
          </a:p>
        </p:txBody>
      </p:sp>
      <p:sp>
        <p:nvSpPr>
          <p:cNvPr id="4" name="Slide Number Placeholder 3"/>
          <p:cNvSpPr>
            <a:spLocks noGrp="1"/>
          </p:cNvSpPr>
          <p:nvPr>
            <p:ph type="sldNum" sz="quarter" idx="10"/>
          </p:nvPr>
        </p:nvSpPr>
        <p:spPr/>
        <p:txBody>
          <a:bodyPr/>
          <a:lstStyle/>
          <a:p>
            <a:fld id="{B21A6E8F-8D25-3947-956B-653D0B91C877}" type="slidenum">
              <a:rPr lang="et-EE" smtClean="0"/>
              <a:t>10</a:t>
            </a:fld>
            <a:endParaRPr lang="et-EE"/>
          </a:p>
        </p:txBody>
      </p:sp>
    </p:spTree>
    <p:extLst>
      <p:ext uri="{BB962C8B-B14F-4D97-AF65-F5344CB8AC3E}">
        <p14:creationId xmlns:p14="http://schemas.microsoft.com/office/powerpoint/2010/main" val="58481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778CC97-170A-3041-A82F-A1C71A5D4890}" type="datetimeFigureOut">
              <a:rPr lang="en-US" smtClean="0"/>
              <a:t>11/27/2015</a:t>
            </a:fld>
            <a:endParaRPr lang="et-EE"/>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t-EE"/>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t-EE"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D778CC97-170A-3041-A82F-A1C71A5D4890}" type="datetimeFigureOut">
              <a:rPr lang="en-US" smtClean="0"/>
              <a:t>11/27/2015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B95E4B-200B-B547-AC09-5A434E1F2106}"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t-EE"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4" name="Date Placeholder 3"/>
          <p:cNvSpPr>
            <a:spLocks noGrp="1"/>
          </p:cNvSpPr>
          <p:nvPr>
            <p:ph type="dt" sz="half" idx="10"/>
          </p:nvPr>
        </p:nvSpPr>
        <p:spPr/>
        <p:txBody>
          <a:bodyPr/>
          <a:lstStyle/>
          <a:p>
            <a:fld id="{D778CC97-170A-3041-A82F-A1C71A5D4890}" type="datetimeFigureOut">
              <a:rPr lang="en-US" smtClean="0"/>
              <a:t>11/27/2015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CB95E4B-200B-B547-AC09-5A434E1F2106}"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4" name="Date Placeholder 3"/>
          <p:cNvSpPr>
            <a:spLocks noGrp="1"/>
          </p:cNvSpPr>
          <p:nvPr>
            <p:ph type="dt" sz="half" idx="10"/>
          </p:nvPr>
        </p:nvSpPr>
        <p:spPr/>
        <p:txBody>
          <a:bodyPr/>
          <a:lstStyle/>
          <a:p>
            <a:fld id="{D778CC97-170A-3041-A82F-A1C71A5D4890}" type="datetimeFigureOut">
              <a:rPr lang="en-US" smtClean="0"/>
              <a:t>11/27/2015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CB95E4B-200B-B547-AC09-5A434E1F2106}" type="slidenum">
              <a:rPr lang="et-EE" smtClean="0"/>
              <a:t>‹#›</a:t>
            </a:fld>
            <a:endParaRPr lang="et-EE"/>
          </a:p>
        </p:txBody>
      </p:sp>
      <p:sp>
        <p:nvSpPr>
          <p:cNvPr id="7" name="Title 6"/>
          <p:cNvSpPr>
            <a:spLocks noGrp="1"/>
          </p:cNvSpPr>
          <p:nvPr>
            <p:ph type="title"/>
          </p:nvPr>
        </p:nvSpPr>
        <p:spPr/>
        <p:txBody>
          <a:bodyPr/>
          <a:lstStyle/>
          <a:p>
            <a:r>
              <a:rPr lang="et-EE"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778CC97-170A-3041-A82F-A1C71A5D4890}" type="datetimeFigureOut">
              <a:rPr lang="en-US" smtClean="0"/>
              <a:t>11/27/2015</a:t>
            </a:fld>
            <a:endParaRPr lang="et-EE"/>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CB95E4B-200B-B547-AC09-5A434E1F2106}" type="slidenum">
              <a:rPr lang="et-EE" smtClean="0"/>
              <a:t>‹#›</a:t>
            </a:fld>
            <a:endParaRPr lang="et-EE"/>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t-EE"/>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t-EE"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5" name="Date Placeholder 4"/>
          <p:cNvSpPr>
            <a:spLocks noGrp="1"/>
          </p:cNvSpPr>
          <p:nvPr>
            <p:ph type="dt" sz="half" idx="10"/>
          </p:nvPr>
        </p:nvSpPr>
        <p:spPr/>
        <p:txBody>
          <a:bodyPr/>
          <a:lstStyle/>
          <a:p>
            <a:fld id="{D778CC97-170A-3041-A82F-A1C71A5D4890}" type="datetimeFigureOut">
              <a:rPr lang="en-US" smtClean="0"/>
              <a:t>11/27/2015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CB95E4B-200B-B547-AC09-5A434E1F2106}" type="slidenum">
              <a:rPr lang="et-EE" smtClean="0"/>
              <a:t>‹#›</a:t>
            </a:fld>
            <a:endParaRPr lang="et-EE"/>
          </a:p>
        </p:txBody>
      </p:sp>
      <p:sp>
        <p:nvSpPr>
          <p:cNvPr id="8" name="Title 7"/>
          <p:cNvSpPr>
            <a:spLocks noGrp="1"/>
          </p:cNvSpPr>
          <p:nvPr>
            <p:ph type="title"/>
          </p:nvPr>
        </p:nvSpPr>
        <p:spPr/>
        <p:txBody>
          <a:bodyPr/>
          <a:lstStyle/>
          <a:p>
            <a:r>
              <a:rPr lang="et-EE"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7" name="Date Placeholder 6"/>
          <p:cNvSpPr>
            <a:spLocks noGrp="1"/>
          </p:cNvSpPr>
          <p:nvPr>
            <p:ph type="dt" sz="half" idx="10"/>
          </p:nvPr>
        </p:nvSpPr>
        <p:spPr/>
        <p:txBody>
          <a:bodyPr/>
          <a:lstStyle/>
          <a:p>
            <a:fld id="{D778CC97-170A-3041-A82F-A1C71A5D4890}" type="datetimeFigureOut">
              <a:rPr lang="en-US" smtClean="0"/>
              <a:t>11/27/2015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CB95E4B-200B-B547-AC09-5A434E1F2106}" type="slidenum">
              <a:rPr lang="et-EE" smtClean="0"/>
              <a:t>‹#›</a:t>
            </a:fld>
            <a:endParaRPr lang="et-EE"/>
          </a:p>
        </p:txBody>
      </p:sp>
      <p:sp>
        <p:nvSpPr>
          <p:cNvPr id="10" name="Title 9"/>
          <p:cNvSpPr>
            <a:spLocks noGrp="1"/>
          </p:cNvSpPr>
          <p:nvPr>
            <p:ph type="title"/>
          </p:nvPr>
        </p:nvSpPr>
        <p:spPr/>
        <p:txBody>
          <a:bodyPr/>
          <a:lstStyle/>
          <a:p>
            <a:r>
              <a:rPr lang="et-EE"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78CC97-170A-3041-A82F-A1C71A5D4890}" type="datetimeFigureOut">
              <a:rPr lang="en-US" smtClean="0"/>
              <a:t>11/27/2015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CB95E4B-200B-B547-AC09-5A434E1F2106}" type="slidenum">
              <a:rPr lang="et-EE" smtClean="0"/>
              <a:t>‹#›</a:t>
            </a:fld>
            <a:endParaRPr lang="et-EE"/>
          </a:p>
        </p:txBody>
      </p:sp>
      <p:sp>
        <p:nvSpPr>
          <p:cNvPr id="6" name="Title 5"/>
          <p:cNvSpPr>
            <a:spLocks noGrp="1"/>
          </p:cNvSpPr>
          <p:nvPr>
            <p:ph type="title"/>
          </p:nvPr>
        </p:nvSpPr>
        <p:spPr/>
        <p:txBody>
          <a:bodyPr/>
          <a:lstStyle/>
          <a:p>
            <a:r>
              <a:rPr lang="et-EE"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778CC97-170A-3041-A82F-A1C71A5D4890}" type="datetimeFigureOut">
              <a:rPr lang="en-US" smtClean="0"/>
              <a:t>11/27/2015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CB95E4B-200B-B547-AC09-5A434E1F2106}"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D778CC97-170A-3041-A82F-A1C71A5D4890}" type="datetimeFigureOut">
              <a:rPr lang="en-US" smtClean="0"/>
              <a:t>11/27/2015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59A5F39-4CE7-434C-A5CB-50A36345160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t-EE"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D778CC97-170A-3041-A82F-A1C71A5D4890}" type="datetimeFigureOut">
              <a:rPr lang="en-US" smtClean="0"/>
              <a:t>11/27/2015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CB95E4B-200B-B547-AC09-5A434E1F2106}" type="slidenum">
              <a:rPr lang="et-EE" smtClean="0"/>
              <a:t>‹#›</a:t>
            </a:fld>
            <a:endParaRPr lang="et-EE"/>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t-EE"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t-EE"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778CC97-170A-3041-A82F-A1C71A5D4890}" type="datetimeFigureOut">
              <a:rPr lang="en-US" smtClean="0"/>
              <a:t>11/27/2015</a:t>
            </a:fld>
            <a:endParaRPr lang="et-EE"/>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t-EE"/>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CB95E4B-200B-B547-AC09-5A434E1F2106}"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youtube.com/watch?v=JgaOK74Hqi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t-EE" i="1" dirty="0"/>
          </a:p>
          <a:p>
            <a:r>
              <a:rPr lang="et-EE" i="1" dirty="0" smtClean="0"/>
              <a:t>August 25, COST workshop, Tartu</a:t>
            </a:r>
            <a:endParaRPr lang="et-EE" i="1" dirty="0"/>
          </a:p>
        </p:txBody>
      </p:sp>
      <p:sp>
        <p:nvSpPr>
          <p:cNvPr id="2" name="Title 1"/>
          <p:cNvSpPr>
            <a:spLocks noGrp="1"/>
          </p:cNvSpPr>
          <p:nvPr>
            <p:ph type="title"/>
          </p:nvPr>
        </p:nvSpPr>
        <p:spPr/>
        <p:txBody>
          <a:bodyPr>
            <a:normAutofit fontScale="90000"/>
          </a:bodyPr>
          <a:lstStyle/>
          <a:p>
            <a:r>
              <a:rPr lang="et-EE" dirty="0" smtClean="0"/>
              <a:t/>
            </a:r>
            <a:br>
              <a:rPr lang="et-EE" dirty="0" smtClean="0"/>
            </a:br>
            <a:r>
              <a:rPr lang="et-EE" dirty="0" smtClean="0"/>
              <a:t>Gender in Research: Methods</a:t>
            </a:r>
            <a:br>
              <a:rPr lang="et-EE" dirty="0" smtClean="0"/>
            </a:br>
            <a:r>
              <a:rPr lang="et-EE" dirty="0"/>
              <a:t/>
            </a:r>
            <a:br>
              <a:rPr lang="et-EE" dirty="0"/>
            </a:br>
            <a:r>
              <a:rPr lang="et-EE" i="1" dirty="0" smtClean="0"/>
              <a:t>Kadri Aavik,</a:t>
            </a:r>
            <a:br>
              <a:rPr lang="et-EE" i="1" dirty="0" smtClean="0"/>
            </a:br>
            <a:r>
              <a:rPr lang="et-EE" i="1" dirty="0" smtClean="0"/>
              <a:t>Tallinn University</a:t>
            </a:r>
            <a:endParaRPr lang="et-EE" i="1" dirty="0"/>
          </a:p>
        </p:txBody>
      </p:sp>
    </p:spTree>
    <p:extLst>
      <p:ext uri="{BB962C8B-B14F-4D97-AF65-F5344CB8AC3E}">
        <p14:creationId xmlns:p14="http://schemas.microsoft.com/office/powerpoint/2010/main" val="406792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does implicit masculinity shape the understanding of the social?</a:t>
            </a:r>
          </a:p>
          <a:p>
            <a:r>
              <a:rPr lang="en-US" dirty="0" smtClean="0"/>
              <a:t>Durkheim and </a:t>
            </a:r>
            <a:r>
              <a:rPr lang="en-US" dirty="0" err="1" smtClean="0"/>
              <a:t>Simmel</a:t>
            </a:r>
            <a:r>
              <a:rPr lang="en-US" dirty="0" smtClean="0"/>
              <a:t>: modernity was based on gender distinctions, women did not experience modernity, were not granted the status of modern subjects</a:t>
            </a:r>
          </a:p>
          <a:p>
            <a:r>
              <a:rPr lang="en-US" dirty="0" smtClean="0"/>
              <a:t>In defining modernity, boundaries between the private and the public became crucial, with the latter established as the </a:t>
            </a:r>
            <a:r>
              <a:rPr lang="en-US" dirty="0" err="1" smtClean="0"/>
              <a:t>centre</a:t>
            </a:r>
            <a:r>
              <a:rPr lang="en-US" dirty="0" smtClean="0"/>
              <a:t> of sociological focus</a:t>
            </a:r>
          </a:p>
          <a:p>
            <a:r>
              <a:rPr lang="en-US" dirty="0" smtClean="0"/>
              <a:t>Women thus did not experience the institutional dimensions of modernity, which were tacitly gendered (seemingly gender-neutral concepts such as worker, citizen, consumer etc. entered sociological theory)</a:t>
            </a:r>
          </a:p>
          <a:p>
            <a:r>
              <a:rPr lang="en-US" dirty="0" smtClean="0"/>
              <a:t>Dualisms: private/public, universal/particular were created</a:t>
            </a:r>
          </a:p>
          <a:p>
            <a:endParaRPr lang="en-US" dirty="0" smtClean="0"/>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479119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19133"/>
          </a:xfrm>
        </p:spPr>
        <p:txBody>
          <a:bodyPr>
            <a:normAutofit fontScale="92500" lnSpcReduction="20000"/>
          </a:bodyPr>
          <a:lstStyle/>
          <a:p>
            <a:pPr>
              <a:lnSpc>
                <a:spcPct val="90000"/>
              </a:lnSpc>
            </a:pPr>
            <a:endParaRPr lang="et-EE" dirty="0">
              <a:latin typeface="Calibri"/>
              <a:cs typeface="Calibri"/>
            </a:endParaRPr>
          </a:p>
          <a:p>
            <a:pPr>
              <a:lnSpc>
                <a:spcPct val="90000"/>
              </a:lnSpc>
            </a:pPr>
            <a:r>
              <a:rPr lang="et-EE" dirty="0" smtClean="0">
                <a:latin typeface="Calibri"/>
                <a:cs typeface="Calibri"/>
              </a:rPr>
              <a:t>Placing gender at the centre of inquiry</a:t>
            </a:r>
          </a:p>
          <a:p>
            <a:r>
              <a:rPr lang="en-US" sz="2100" dirty="0">
                <a:latin typeface="Calibri"/>
                <a:cs typeface="Calibri"/>
              </a:rPr>
              <a:t>Value free research is impossible and </a:t>
            </a:r>
            <a:r>
              <a:rPr lang="en-US" sz="2100" dirty="0" err="1">
                <a:latin typeface="Calibri"/>
                <a:cs typeface="Calibri"/>
              </a:rPr>
              <a:t>unnecesssary</a:t>
            </a:r>
            <a:endParaRPr lang="en-US" sz="2100" dirty="0">
              <a:latin typeface="Calibri"/>
              <a:cs typeface="Calibri"/>
            </a:endParaRPr>
          </a:p>
          <a:p>
            <a:pPr>
              <a:lnSpc>
                <a:spcPct val="90000"/>
              </a:lnSpc>
            </a:pPr>
            <a:r>
              <a:rPr lang="et-EE" dirty="0" smtClean="0">
                <a:latin typeface="Calibri"/>
                <a:cs typeface="Calibri"/>
              </a:rPr>
              <a:t>Socially engaged research, which is ethically and politically responsible</a:t>
            </a:r>
          </a:p>
          <a:p>
            <a:pPr>
              <a:lnSpc>
                <a:spcPct val="90000"/>
              </a:lnSpc>
            </a:pPr>
            <a:r>
              <a:rPr lang="et-EE" dirty="0" smtClean="0">
                <a:latin typeface="Calibri"/>
                <a:cs typeface="Calibri"/>
              </a:rPr>
              <a:t>Starting point: the situation and opportunities of women (and other marginalised groups) are worse than those of men (and other privileged groups) in most areas of social life</a:t>
            </a:r>
          </a:p>
          <a:p>
            <a:pPr>
              <a:lnSpc>
                <a:spcPct val="90000"/>
              </a:lnSpc>
            </a:pPr>
            <a:r>
              <a:rPr lang="et-EE" dirty="0" smtClean="0">
                <a:latin typeface="Calibri"/>
                <a:cs typeface="Calibri"/>
              </a:rPr>
              <a:t>Women’s lives and experiences have been considered less worthy</a:t>
            </a:r>
          </a:p>
          <a:p>
            <a:pPr>
              <a:lnSpc>
                <a:spcPct val="90000"/>
              </a:lnSpc>
            </a:pPr>
            <a:r>
              <a:rPr lang="et-EE" dirty="0" smtClean="0">
                <a:latin typeface="Calibri"/>
                <a:cs typeface="Calibri"/>
              </a:rPr>
              <a:t>Aims: identifying the structures and conditions that uphold a social order that privileges men</a:t>
            </a:r>
          </a:p>
          <a:p>
            <a:pPr>
              <a:lnSpc>
                <a:spcPct val="90000"/>
              </a:lnSpc>
            </a:pPr>
            <a:r>
              <a:rPr lang="et-EE" dirty="0" smtClean="0">
                <a:latin typeface="Calibri"/>
                <a:cs typeface="Calibri"/>
              </a:rPr>
              <a:t>Raise awareness of the existence and functioning of these structures</a:t>
            </a:r>
          </a:p>
          <a:p>
            <a:pPr>
              <a:lnSpc>
                <a:spcPct val="90000"/>
              </a:lnSpc>
            </a:pPr>
            <a:r>
              <a:rPr lang="et-EE" dirty="0" smtClean="0">
                <a:latin typeface="Calibri"/>
                <a:cs typeface="Calibri"/>
              </a:rPr>
              <a:t>Offer solutions to mitigate the problem </a:t>
            </a:r>
            <a:endParaRPr lang="et-EE" dirty="0">
              <a:latin typeface="Calibri"/>
              <a:cs typeface="Calibri"/>
            </a:endParaRPr>
          </a:p>
          <a:p>
            <a:pPr>
              <a:lnSpc>
                <a:spcPct val="90000"/>
              </a:lnSpc>
            </a:pPr>
            <a:r>
              <a:rPr lang="et-EE" dirty="0" smtClean="0">
                <a:latin typeface="Calibri"/>
                <a:cs typeface="Calibri"/>
              </a:rPr>
              <a:t>Empowering and giving voice to marginalised groups</a:t>
            </a:r>
          </a:p>
          <a:p>
            <a:pPr>
              <a:lnSpc>
                <a:spcPct val="90000"/>
              </a:lnSpc>
            </a:pPr>
            <a:r>
              <a:rPr lang="et-EE" dirty="0" smtClean="0">
                <a:latin typeface="Calibri"/>
                <a:cs typeface="Calibri"/>
              </a:rPr>
              <a:t>Advancing non-exploitative research practice </a:t>
            </a:r>
          </a:p>
          <a:p>
            <a:pPr>
              <a:lnSpc>
                <a:spcPct val="90000"/>
              </a:lnSpc>
            </a:pPr>
            <a:r>
              <a:rPr lang="et-EE" dirty="0" smtClean="0">
                <a:latin typeface="Calibri"/>
                <a:cs typeface="Calibri"/>
              </a:rPr>
              <a:t>Knowledge production must be useful to women and other marginalised groups</a:t>
            </a:r>
            <a:endParaRPr lang="et-EE" dirty="0">
              <a:latin typeface="Calibri"/>
              <a:cs typeface="Calibri"/>
            </a:endParaRPr>
          </a:p>
          <a:p>
            <a:pPr>
              <a:lnSpc>
                <a:spcPct val="90000"/>
              </a:lnSpc>
            </a:pPr>
            <a:r>
              <a:rPr lang="et-EE" sz="2100" dirty="0" smtClean="0">
                <a:latin typeface="Calibri"/>
                <a:cs typeface="Calibri"/>
              </a:rPr>
              <a:t>Aiming for social change (</a:t>
            </a:r>
            <a:r>
              <a:rPr lang="et-EE" sz="2100" dirty="0">
                <a:latin typeface="Calibri"/>
                <a:cs typeface="Calibri"/>
              </a:rPr>
              <a:t>Sarantakos 2005: 55) </a:t>
            </a:r>
          </a:p>
        </p:txBody>
      </p:sp>
      <p:sp>
        <p:nvSpPr>
          <p:cNvPr id="2" name="Title 1"/>
          <p:cNvSpPr>
            <a:spLocks noGrp="1"/>
          </p:cNvSpPr>
          <p:nvPr>
            <p:ph type="title"/>
          </p:nvPr>
        </p:nvSpPr>
        <p:spPr/>
        <p:txBody>
          <a:bodyPr/>
          <a:lstStyle/>
          <a:p>
            <a:r>
              <a:rPr lang="en-US" dirty="0" smtClean="0"/>
              <a:t>Feminist research practice (1)</a:t>
            </a:r>
            <a:endParaRPr lang="en-US" dirty="0"/>
          </a:p>
        </p:txBody>
      </p:sp>
    </p:spTree>
    <p:extLst>
      <p:ext uri="{BB962C8B-B14F-4D97-AF65-F5344CB8AC3E}">
        <p14:creationId xmlns:p14="http://schemas.microsoft.com/office/powerpoint/2010/main" val="162166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61467"/>
          </a:xfrm>
        </p:spPr>
        <p:txBody>
          <a:bodyPr>
            <a:normAutofit lnSpcReduction="10000"/>
          </a:bodyPr>
          <a:lstStyle/>
          <a:p>
            <a:r>
              <a:rPr lang="en-US" dirty="0" smtClean="0"/>
              <a:t>No specific “feminist methods” – various methods can be used, epistemological and methodological questions are relevant</a:t>
            </a:r>
          </a:p>
          <a:p>
            <a:r>
              <a:rPr lang="en-GB" dirty="0">
                <a:cs typeface="Calibri"/>
              </a:rPr>
              <a:t>Using traditional methods to approach new topics, using research results to empower marginalised groups and advance social </a:t>
            </a:r>
            <a:r>
              <a:rPr lang="en-GB" dirty="0" smtClean="0">
                <a:cs typeface="Calibri"/>
              </a:rPr>
              <a:t>equality</a:t>
            </a:r>
          </a:p>
          <a:p>
            <a:r>
              <a:rPr lang="et-EE" dirty="0" smtClean="0">
                <a:cs typeface="Calibri"/>
              </a:rPr>
              <a:t>Aiming to minimise power relations between researcher and research participants</a:t>
            </a:r>
          </a:p>
          <a:p>
            <a:r>
              <a:rPr lang="et-EE" dirty="0" smtClean="0">
                <a:cs typeface="Calibri"/>
              </a:rPr>
              <a:t>Research aims to be inclusive, collaborative, empowering marginalised groups and useful to them, challenging hierarchies</a:t>
            </a:r>
            <a:endParaRPr lang="en-US" dirty="0" smtClean="0"/>
          </a:p>
          <a:p>
            <a:r>
              <a:rPr lang="en-US" dirty="0" smtClean="0"/>
              <a:t>Self-reflexivity of researchers (positioning in relation to research participants)</a:t>
            </a:r>
          </a:p>
          <a:p>
            <a:r>
              <a:rPr lang="en-US" dirty="0" smtClean="0"/>
              <a:t>Does not necessarily imply qualitative methodology. Quantitative approaches are useful in documenting large-scale gender inequalities (i.e. gender pay gap)</a:t>
            </a:r>
          </a:p>
        </p:txBody>
      </p:sp>
      <p:sp>
        <p:nvSpPr>
          <p:cNvPr id="2" name="Title 1"/>
          <p:cNvSpPr>
            <a:spLocks noGrp="1"/>
          </p:cNvSpPr>
          <p:nvPr>
            <p:ph type="title"/>
          </p:nvPr>
        </p:nvSpPr>
        <p:spPr/>
        <p:txBody>
          <a:bodyPr/>
          <a:lstStyle/>
          <a:p>
            <a:r>
              <a:rPr lang="en-US" dirty="0" smtClean="0"/>
              <a:t>Feminist research practice (2)</a:t>
            </a:r>
            <a:endParaRPr lang="en-US" dirty="0"/>
          </a:p>
        </p:txBody>
      </p:sp>
    </p:spTree>
    <p:extLst>
      <p:ext uri="{BB962C8B-B14F-4D97-AF65-F5344CB8AC3E}">
        <p14:creationId xmlns:p14="http://schemas.microsoft.com/office/powerpoint/2010/main" val="3169166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3600" dirty="0">
              <a:latin typeface="Cambria" charset="0"/>
            </a:endParaRPr>
          </a:p>
          <a:p>
            <a:pPr>
              <a:buFontTx/>
              <a:buNone/>
            </a:pPr>
            <a:r>
              <a:rPr lang="ja-JP" altLang="en-GB" sz="2500" i="1" dirty="0">
                <a:latin typeface="Calibri"/>
                <a:cs typeface="Calibri"/>
              </a:rPr>
              <a:t>“</a:t>
            </a:r>
            <a:r>
              <a:rPr lang="en-GB" sz="2500" i="1" dirty="0">
                <a:latin typeface="Calibri"/>
                <a:cs typeface="Calibri"/>
              </a:rPr>
              <a:t>Feminists (and others)</a:t>
            </a:r>
            <a:r>
              <a:rPr lang="et-EE" sz="2500" i="1" dirty="0">
                <a:latin typeface="Calibri"/>
                <a:cs typeface="Calibri"/>
              </a:rPr>
              <a:t> </a:t>
            </a:r>
            <a:r>
              <a:rPr lang="en-GB" sz="2500" i="1" dirty="0">
                <a:latin typeface="Calibri"/>
                <a:cs typeface="Calibri"/>
              </a:rPr>
              <a:t>have argued that being objective and value-free is not </a:t>
            </a:r>
            <a:r>
              <a:rPr lang="en-GB" sz="2500" b="1" i="1" dirty="0">
                <a:latin typeface="Calibri"/>
                <a:cs typeface="Calibri"/>
              </a:rPr>
              <a:t>only impossible</a:t>
            </a:r>
            <a:r>
              <a:rPr lang="en-GB" sz="2500" i="1" dirty="0">
                <a:latin typeface="Calibri"/>
                <a:cs typeface="Calibri"/>
              </a:rPr>
              <a:t>, since we all carry experiences and values that shape our vision  and interpretation </a:t>
            </a:r>
            <a:r>
              <a:rPr lang="en-GB" sz="2500" i="1" dirty="0" smtClean="0">
                <a:latin typeface="Calibri"/>
                <a:cs typeface="Calibri"/>
              </a:rPr>
              <a:t>[…]Indeed</a:t>
            </a:r>
            <a:r>
              <a:rPr lang="en-GB" sz="2500" i="1" dirty="0">
                <a:latin typeface="Calibri"/>
                <a:cs typeface="Calibri"/>
              </a:rPr>
              <a:t>, Pat </a:t>
            </a:r>
            <a:r>
              <a:rPr lang="en-GB" sz="2500" i="1" dirty="0" err="1">
                <a:latin typeface="Calibri"/>
                <a:cs typeface="Calibri"/>
              </a:rPr>
              <a:t>Caplan</a:t>
            </a:r>
            <a:r>
              <a:rPr lang="en-GB" sz="2500" i="1" dirty="0">
                <a:latin typeface="Calibri"/>
                <a:cs typeface="Calibri"/>
              </a:rPr>
              <a:t> (1988) suggests that objectivity is simply </a:t>
            </a:r>
            <a:r>
              <a:rPr lang="en-GB" sz="2500" b="1" i="1" dirty="0">
                <a:latin typeface="Calibri"/>
                <a:cs typeface="Calibri"/>
              </a:rPr>
              <a:t>a form of male subjectivity</a:t>
            </a:r>
            <a:r>
              <a:rPr lang="en-GB" sz="2500" i="1" dirty="0">
                <a:latin typeface="Calibri"/>
                <a:cs typeface="Calibri"/>
              </a:rPr>
              <a:t>.</a:t>
            </a:r>
            <a:r>
              <a:rPr lang="ja-JP" altLang="en-GB" sz="2500" i="1" dirty="0">
                <a:latin typeface="Calibri"/>
                <a:cs typeface="Calibri"/>
              </a:rPr>
              <a:t>”</a:t>
            </a:r>
            <a:r>
              <a:rPr lang="en-GB" sz="2500" i="1" dirty="0">
                <a:latin typeface="Calibri"/>
                <a:cs typeface="Calibri"/>
              </a:rPr>
              <a:t> (Wolf 1996: 4)</a:t>
            </a:r>
          </a:p>
          <a:p>
            <a:pPr marL="0" indent="0">
              <a:buNone/>
            </a:pPr>
            <a:r>
              <a:rPr lang="en-US" dirty="0" smtClean="0"/>
              <a:t> </a:t>
            </a:r>
            <a:endParaRPr lang="en-US" dirty="0"/>
          </a:p>
        </p:txBody>
      </p:sp>
      <p:sp>
        <p:nvSpPr>
          <p:cNvPr id="2" name="Title 1"/>
          <p:cNvSpPr>
            <a:spLocks noGrp="1"/>
          </p:cNvSpPr>
          <p:nvPr>
            <p:ph type="title"/>
          </p:nvPr>
        </p:nvSpPr>
        <p:spPr/>
        <p:txBody>
          <a:bodyPr>
            <a:normAutofit/>
          </a:bodyPr>
          <a:lstStyle/>
          <a:p>
            <a:endParaRPr lang="en-US" sz="3000" dirty="0"/>
          </a:p>
        </p:txBody>
      </p:sp>
    </p:spTree>
    <p:extLst>
      <p:ext uri="{BB962C8B-B14F-4D97-AF65-F5344CB8AC3E}">
        <p14:creationId xmlns:p14="http://schemas.microsoft.com/office/powerpoint/2010/main" val="1481913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material and lived experience of an individual structures his/her understanding of his/her social environment</a:t>
            </a:r>
          </a:p>
          <a:p>
            <a:r>
              <a:rPr lang="en-US" dirty="0" smtClean="0"/>
              <a:t>Example: The perspective of a worker is more comprehensive than that of a capitalist. In order to survive, the worker must understand his/her own world, as well as the capitalist’s.</a:t>
            </a:r>
          </a:p>
          <a:p>
            <a:r>
              <a:rPr lang="en-US" dirty="0" smtClean="0"/>
              <a:t>Placing </a:t>
            </a:r>
            <a:r>
              <a:rPr lang="en-US" dirty="0" err="1" smtClean="0"/>
              <a:t>marginalised</a:t>
            </a:r>
            <a:r>
              <a:rPr lang="en-US" dirty="0" smtClean="0"/>
              <a:t> perspectives at the </a:t>
            </a:r>
            <a:r>
              <a:rPr lang="en-US" dirty="0" err="1" smtClean="0"/>
              <a:t>centre</a:t>
            </a:r>
            <a:r>
              <a:rPr lang="en-US" dirty="0" smtClean="0"/>
              <a:t> of knowledge production</a:t>
            </a:r>
          </a:p>
          <a:p>
            <a:r>
              <a:rPr lang="en-US" dirty="0" smtClean="0"/>
              <a:t>Situated knowledge: knowledge is inseparable from experience, knowledge is always produced in a specific time and space, </a:t>
            </a:r>
            <a:r>
              <a:rPr lang="en-US" dirty="0" err="1" smtClean="0"/>
              <a:t>contextualised</a:t>
            </a:r>
            <a:r>
              <a:rPr lang="en-US" dirty="0" smtClean="0"/>
              <a:t> knowledge</a:t>
            </a:r>
          </a:p>
        </p:txBody>
      </p:sp>
      <p:sp>
        <p:nvSpPr>
          <p:cNvPr id="2" name="Title 1"/>
          <p:cNvSpPr>
            <a:spLocks noGrp="1"/>
          </p:cNvSpPr>
          <p:nvPr>
            <p:ph type="title"/>
          </p:nvPr>
        </p:nvSpPr>
        <p:spPr/>
        <p:txBody>
          <a:bodyPr>
            <a:normAutofit fontScale="90000"/>
          </a:bodyPr>
          <a:lstStyle/>
          <a:p>
            <a:r>
              <a:rPr lang="en-US" i="1" dirty="0" smtClean="0"/>
              <a:t>Standpoint-</a:t>
            </a:r>
            <a:r>
              <a:rPr lang="en-US" dirty="0" smtClean="0"/>
              <a:t>epistemology</a:t>
            </a:r>
            <a:r>
              <a:rPr lang="en-US" i="1" dirty="0" smtClean="0"/>
              <a:t> </a:t>
            </a:r>
            <a:br>
              <a:rPr lang="en-US" i="1" dirty="0" smtClean="0"/>
            </a:br>
            <a:r>
              <a:rPr lang="en-US" dirty="0" smtClean="0"/>
              <a:t>(Harding, Smith)</a:t>
            </a:r>
            <a:endParaRPr lang="en-US" dirty="0"/>
          </a:p>
        </p:txBody>
      </p:sp>
    </p:spTree>
    <p:extLst>
      <p:ext uri="{BB962C8B-B14F-4D97-AF65-F5344CB8AC3E}">
        <p14:creationId xmlns:p14="http://schemas.microsoft.com/office/powerpoint/2010/main" val="4053786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“There </a:t>
            </a:r>
            <a:r>
              <a:rPr lang="en-US" dirty="0"/>
              <a:t>are important things to learn from taking seriously the perspectives of all marginalized groups—not just of various groups of women, but men and women in postcolonial societies, men and women of color, gay men, and so forth. A system of knowledge that draws on their insights and starts from their predicaments will be richer than one that draws only on the insights and starts from the predicaments of privileged groups </a:t>
            </a:r>
            <a:r>
              <a:rPr lang="en-US" dirty="0" smtClean="0"/>
              <a:t>alone” </a:t>
            </a:r>
            <a:r>
              <a:rPr lang="en-US" dirty="0"/>
              <a:t>(Harding </a:t>
            </a:r>
            <a:r>
              <a:rPr lang="en-US" dirty="0" smtClean="0"/>
              <a:t>1993)</a:t>
            </a:r>
            <a:r>
              <a:rPr lang="en-US" dirty="0"/>
              <a:t>. </a:t>
            </a:r>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3061925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a:t>
            </a:r>
            <a:r>
              <a:rPr lang="en-US" dirty="0"/>
              <a:t>academic and political approach to studying the </a:t>
            </a:r>
            <a:r>
              <a:rPr lang="en-US" dirty="0" smtClean="0"/>
              <a:t>society</a:t>
            </a:r>
          </a:p>
          <a:p>
            <a:r>
              <a:rPr lang="en-US" dirty="0" smtClean="0"/>
              <a:t>Feminist </a:t>
            </a:r>
            <a:r>
              <a:rPr lang="en-US" dirty="0"/>
              <a:t>sociology (Smith 1989) – reformulation of social theory in such a way that it would systematically take into account ways in which the category of gender impacts the perception of reality; recognition that gender is a basic dimension of social life, a central category of analysis in sociology, without which it is not possible to understand central areas of research in </a:t>
            </a:r>
            <a:r>
              <a:rPr lang="en-US" dirty="0" smtClean="0"/>
              <a:t>sociology and social institutions </a:t>
            </a:r>
            <a:r>
              <a:rPr lang="en-US" dirty="0"/>
              <a:t>(work, education, religion etc.)</a:t>
            </a:r>
          </a:p>
          <a:p>
            <a:r>
              <a:rPr lang="en-US" dirty="0"/>
              <a:t>Reading classical social theory from the gender perspective (Marshall &amp; </a:t>
            </a:r>
            <a:r>
              <a:rPr lang="en-US" dirty="0" err="1"/>
              <a:t>Witz</a:t>
            </a:r>
            <a:r>
              <a:rPr lang="en-US" dirty="0"/>
              <a:t> 2004; Connell 1997)</a:t>
            </a:r>
          </a:p>
          <a:p>
            <a:endParaRPr lang="et-EE" dirty="0"/>
          </a:p>
        </p:txBody>
      </p:sp>
      <p:sp>
        <p:nvSpPr>
          <p:cNvPr id="2" name="Title 1"/>
          <p:cNvSpPr>
            <a:spLocks noGrp="1"/>
          </p:cNvSpPr>
          <p:nvPr>
            <p:ph type="title"/>
          </p:nvPr>
        </p:nvSpPr>
        <p:spPr/>
        <p:txBody>
          <a:bodyPr/>
          <a:lstStyle/>
          <a:p>
            <a:r>
              <a:rPr lang="et-EE" dirty="0" smtClean="0"/>
              <a:t>Feminist sociology</a:t>
            </a:r>
            <a:endParaRPr lang="et-EE" dirty="0"/>
          </a:p>
        </p:txBody>
      </p:sp>
    </p:spTree>
    <p:extLst>
      <p:ext uri="{BB962C8B-B14F-4D97-AF65-F5344CB8AC3E}">
        <p14:creationId xmlns:p14="http://schemas.microsoft.com/office/powerpoint/2010/main" val="1685586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t-EE" dirty="0" smtClean="0"/>
              <a:t>Gender operates on different levels of social life: individual, group, institutional or micro, meso, macro</a:t>
            </a:r>
          </a:p>
          <a:p>
            <a:r>
              <a:rPr lang="en-US" dirty="0"/>
              <a:t>Individual level – binary gender system, all individuals are classified into men or women</a:t>
            </a:r>
          </a:p>
          <a:p>
            <a:r>
              <a:rPr lang="en-US" dirty="0"/>
              <a:t>Gender in social </a:t>
            </a:r>
            <a:r>
              <a:rPr lang="en-US" dirty="0" smtClean="0"/>
              <a:t>interactions</a:t>
            </a:r>
          </a:p>
          <a:p>
            <a:r>
              <a:rPr lang="en-US" dirty="0" smtClean="0"/>
              <a:t>Gender in institutions</a:t>
            </a:r>
            <a:endParaRPr lang="en-US" dirty="0"/>
          </a:p>
          <a:p>
            <a:r>
              <a:rPr lang="en-US" dirty="0"/>
              <a:t>These levels of analysis complement each other</a:t>
            </a:r>
          </a:p>
          <a:p>
            <a:endParaRPr lang="et-EE" dirty="0"/>
          </a:p>
        </p:txBody>
      </p:sp>
      <p:sp>
        <p:nvSpPr>
          <p:cNvPr id="2" name="Title 1"/>
          <p:cNvSpPr>
            <a:spLocks noGrp="1"/>
          </p:cNvSpPr>
          <p:nvPr>
            <p:ph type="title"/>
          </p:nvPr>
        </p:nvSpPr>
        <p:spPr/>
        <p:txBody>
          <a:bodyPr/>
          <a:lstStyle/>
          <a:p>
            <a:r>
              <a:rPr lang="et-EE" dirty="0" smtClean="0"/>
              <a:t>Levels of research/analytical focus</a:t>
            </a:r>
            <a:endParaRPr lang="et-EE" dirty="0"/>
          </a:p>
        </p:txBody>
      </p:sp>
    </p:spTree>
    <p:extLst>
      <p:ext uri="{BB962C8B-B14F-4D97-AF65-F5344CB8AC3E}">
        <p14:creationId xmlns:p14="http://schemas.microsoft.com/office/powerpoint/2010/main" val="3040512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Psychological approaches: focus on individuals, gender is seen as an innate, fixed and stable characteristic </a:t>
            </a:r>
          </a:p>
          <a:p>
            <a:r>
              <a:rPr lang="en-US" dirty="0" smtClean="0"/>
              <a:t>Social constructionist approaches: gender as socially constructed, manifested in individual accounts</a:t>
            </a:r>
          </a:p>
        </p:txBody>
      </p:sp>
      <p:sp>
        <p:nvSpPr>
          <p:cNvPr id="2" name="Title 1"/>
          <p:cNvSpPr>
            <a:spLocks noGrp="1"/>
          </p:cNvSpPr>
          <p:nvPr>
            <p:ph type="title"/>
          </p:nvPr>
        </p:nvSpPr>
        <p:spPr/>
        <p:txBody>
          <a:bodyPr>
            <a:normAutofit fontScale="90000"/>
          </a:bodyPr>
          <a:lstStyle/>
          <a:p>
            <a:r>
              <a:rPr lang="en-US" dirty="0" smtClean="0"/>
              <a:t>Studying gender on the individual level</a:t>
            </a:r>
            <a:endParaRPr lang="en-US" dirty="0"/>
          </a:p>
        </p:txBody>
      </p:sp>
    </p:spTree>
    <p:extLst>
      <p:ext uri="{BB962C8B-B14F-4D97-AF65-F5344CB8AC3E}">
        <p14:creationId xmlns:p14="http://schemas.microsoft.com/office/powerpoint/2010/main" val="995837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Focus on individuals in social interaction, context in which they interact, </a:t>
            </a:r>
            <a:r>
              <a:rPr lang="en-US" dirty="0" err="1" smtClean="0"/>
              <a:t>microsiociology</a:t>
            </a:r>
            <a:endParaRPr lang="en-US" dirty="0" smtClean="0"/>
          </a:p>
          <a:p>
            <a:r>
              <a:rPr lang="en-US" dirty="0" smtClean="0"/>
              <a:t>Meaning is produced in these interactions</a:t>
            </a:r>
          </a:p>
          <a:p>
            <a:r>
              <a:rPr lang="en-US" dirty="0" smtClean="0"/>
              <a:t>“</a:t>
            </a:r>
            <a:r>
              <a:rPr lang="en-US" dirty="0"/>
              <a:t>D</a:t>
            </a:r>
            <a:r>
              <a:rPr lang="en-US" dirty="0" smtClean="0"/>
              <a:t>oing gender” (West &amp; Zimmerman 1987) </a:t>
            </a:r>
            <a:r>
              <a:rPr lang="en-US" dirty="0" smtClean="0">
                <a:sym typeface="Wingdings"/>
              </a:rPr>
              <a:t> gender is not a stable category, not a characteristic, but created in </a:t>
            </a:r>
            <a:r>
              <a:rPr lang="en-US" dirty="0" err="1" smtClean="0">
                <a:sym typeface="Wingdings"/>
              </a:rPr>
              <a:t>everday</a:t>
            </a:r>
            <a:r>
              <a:rPr lang="en-US" dirty="0" smtClean="0">
                <a:sym typeface="Wingdings"/>
              </a:rPr>
              <a:t> social interactions, so that it appears “natural”</a:t>
            </a:r>
          </a:p>
          <a:p>
            <a:r>
              <a:rPr lang="en-US" dirty="0" smtClean="0">
                <a:sym typeface="Wingdings"/>
              </a:rPr>
              <a:t> “doing difference” (West &amp; </a:t>
            </a:r>
            <a:r>
              <a:rPr lang="en-US" dirty="0" err="1" smtClean="0">
                <a:sym typeface="Wingdings"/>
              </a:rPr>
              <a:t>Fenstermaker</a:t>
            </a:r>
            <a:r>
              <a:rPr lang="en-US" dirty="0" smtClean="0">
                <a:sym typeface="Wingdings"/>
              </a:rPr>
              <a:t> 1995</a:t>
            </a:r>
            <a:r>
              <a:rPr lang="en-US" dirty="0">
                <a:sym typeface="Wingdings"/>
              </a:rPr>
              <a:t>)  </a:t>
            </a:r>
            <a:r>
              <a:rPr lang="en-US" dirty="0" smtClean="0">
                <a:sym typeface="Wingdings"/>
              </a:rPr>
              <a:t>other social categories also produced in interaction</a:t>
            </a:r>
          </a:p>
          <a:p>
            <a:r>
              <a:rPr lang="en-US" dirty="0" smtClean="0">
                <a:sym typeface="Wingdings"/>
              </a:rPr>
              <a:t>Critique, problems: emphasis on the fluidity of gender, not good at explaining social interactions which challenge gender difference</a:t>
            </a:r>
            <a:endParaRPr lang="en-US" dirty="0"/>
          </a:p>
        </p:txBody>
      </p:sp>
      <p:sp>
        <p:nvSpPr>
          <p:cNvPr id="2" name="Title 1"/>
          <p:cNvSpPr>
            <a:spLocks noGrp="1"/>
          </p:cNvSpPr>
          <p:nvPr>
            <p:ph type="title"/>
          </p:nvPr>
        </p:nvSpPr>
        <p:spPr/>
        <p:txBody>
          <a:bodyPr>
            <a:noAutofit/>
          </a:bodyPr>
          <a:lstStyle/>
          <a:p>
            <a:r>
              <a:rPr lang="en-US" sz="3200" dirty="0" err="1" smtClean="0"/>
              <a:t>Interactonist</a:t>
            </a:r>
            <a:r>
              <a:rPr lang="en-US" sz="3200" dirty="0" smtClean="0"/>
              <a:t> approaches</a:t>
            </a:r>
            <a:endParaRPr lang="en-US" sz="3200" dirty="0"/>
          </a:p>
        </p:txBody>
      </p:sp>
    </p:spTree>
    <p:extLst>
      <p:ext uri="{BB962C8B-B14F-4D97-AF65-F5344CB8AC3E}">
        <p14:creationId xmlns:p14="http://schemas.microsoft.com/office/powerpoint/2010/main" val="12968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35131"/>
          </a:xfrm>
        </p:spPr>
        <p:txBody>
          <a:bodyPr>
            <a:normAutofit/>
          </a:bodyPr>
          <a:lstStyle/>
          <a:p>
            <a:r>
              <a:rPr lang="et-EE" dirty="0" smtClean="0"/>
              <a:t>PhD candidate and lecturer in sociology at Tallinn University</a:t>
            </a:r>
          </a:p>
          <a:p>
            <a:r>
              <a:rPr lang="et-EE" dirty="0" smtClean="0"/>
              <a:t>PhD thesis: “</a:t>
            </a:r>
            <a:r>
              <a:rPr lang="en-US" dirty="0" smtClean="0"/>
              <a:t>Intersectional Disadvantage and Privilege in the Estonian </a:t>
            </a:r>
            <a:r>
              <a:rPr lang="en-US" dirty="0" err="1" smtClean="0"/>
              <a:t>Labour</a:t>
            </a:r>
            <a:r>
              <a:rPr lang="en-US" dirty="0" smtClean="0"/>
              <a:t> Market: An Analysis of Work Narratives of Russian-Speaking Women and Estonian Men” (2015)</a:t>
            </a:r>
            <a:endParaRPr lang="et-EE" dirty="0" smtClean="0"/>
          </a:p>
          <a:p>
            <a:r>
              <a:rPr lang="et-EE" dirty="0" smtClean="0"/>
              <a:t>Research areas and interests: </a:t>
            </a:r>
            <a:r>
              <a:rPr lang="en-GB" dirty="0" smtClean="0"/>
              <a:t>sociology </a:t>
            </a:r>
            <a:r>
              <a:rPr lang="en-GB" dirty="0"/>
              <a:t>of gender, feminist research, </a:t>
            </a:r>
            <a:r>
              <a:rPr lang="en-GB" dirty="0" err="1"/>
              <a:t>intersectionality</a:t>
            </a:r>
            <a:r>
              <a:rPr lang="en-GB" dirty="0"/>
              <a:t>, critical studies of men and masculinities, gender and work, </a:t>
            </a:r>
            <a:r>
              <a:rPr lang="en-GB" dirty="0" smtClean="0"/>
              <a:t>qualitative methods</a:t>
            </a:r>
            <a:r>
              <a:rPr lang="en-GB" dirty="0"/>
              <a:t>, narrative inquiry, feminist and intersectional methodologies, microsociology, critical animal </a:t>
            </a:r>
            <a:r>
              <a:rPr lang="en-GB" dirty="0" smtClean="0"/>
              <a:t>studies</a:t>
            </a:r>
          </a:p>
          <a:p>
            <a:r>
              <a:rPr lang="en-GB" dirty="0" smtClean="0"/>
              <a:t>Active in the Estonian civil society since 2007: gender equality, social equality more broadly, animal rights</a:t>
            </a:r>
            <a:endParaRPr lang="en-US" dirty="0"/>
          </a:p>
          <a:p>
            <a:endParaRPr lang="et-EE" dirty="0" smtClean="0"/>
          </a:p>
          <a:p>
            <a:endParaRPr lang="et-EE" dirty="0" smtClean="0"/>
          </a:p>
        </p:txBody>
      </p:sp>
      <p:sp>
        <p:nvSpPr>
          <p:cNvPr id="2" name="Title 1"/>
          <p:cNvSpPr>
            <a:spLocks noGrp="1"/>
          </p:cNvSpPr>
          <p:nvPr>
            <p:ph type="title"/>
          </p:nvPr>
        </p:nvSpPr>
        <p:spPr/>
        <p:txBody>
          <a:bodyPr/>
          <a:lstStyle/>
          <a:p>
            <a:r>
              <a:rPr lang="et-EE" dirty="0" smtClean="0"/>
              <a:t>About me</a:t>
            </a:r>
            <a:endParaRPr lang="et-EE" dirty="0"/>
          </a:p>
        </p:txBody>
      </p:sp>
    </p:spTree>
    <p:extLst>
      <p:ext uri="{BB962C8B-B14F-4D97-AF65-F5344CB8AC3E}">
        <p14:creationId xmlns:p14="http://schemas.microsoft.com/office/powerpoint/2010/main" val="2570410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Interactions take place in institutions and </a:t>
            </a:r>
            <a:r>
              <a:rPr lang="en-US" dirty="0" err="1" smtClean="0"/>
              <a:t>organisations</a:t>
            </a:r>
            <a:r>
              <a:rPr lang="en-US" dirty="0" smtClean="0"/>
              <a:t> </a:t>
            </a:r>
          </a:p>
          <a:p>
            <a:r>
              <a:rPr lang="en-US" dirty="0" smtClean="0"/>
              <a:t>Emphasis on those aspects of social life that are </a:t>
            </a:r>
            <a:r>
              <a:rPr lang="en-US" dirty="0" err="1" smtClean="0"/>
              <a:t>organised</a:t>
            </a:r>
            <a:r>
              <a:rPr lang="en-US" dirty="0" smtClean="0"/>
              <a:t>, regular, seem permanent and often remain unchallenged</a:t>
            </a:r>
          </a:p>
          <a:p>
            <a:r>
              <a:rPr lang="en-US" dirty="0" smtClean="0"/>
              <a:t>Structures, patterns, routines and meaning systems of institutions</a:t>
            </a:r>
          </a:p>
          <a:p>
            <a:r>
              <a:rPr lang="en-US" dirty="0"/>
              <a:t>Gendered institution – gender is part of the processes, practices, ideologies and power relations in the </a:t>
            </a:r>
            <a:r>
              <a:rPr lang="en-US" dirty="0" err="1"/>
              <a:t>organisation</a:t>
            </a:r>
            <a:r>
              <a:rPr lang="en-US" dirty="0"/>
              <a:t> (Acker </a:t>
            </a:r>
            <a:r>
              <a:rPr lang="en-US" dirty="0" smtClean="0"/>
              <a:t>1990)</a:t>
            </a:r>
            <a:endParaRPr lang="en-US" dirty="0"/>
          </a:p>
          <a:p>
            <a:r>
              <a:rPr lang="en-US" dirty="0"/>
              <a:t>Institutions shape people’s beliefs and values about the social world, including about gender. These in turn shape institutions</a:t>
            </a:r>
          </a:p>
          <a:p>
            <a:r>
              <a:rPr lang="en-US" dirty="0"/>
              <a:t>Focus on social structure</a:t>
            </a:r>
          </a:p>
          <a:p>
            <a:r>
              <a:rPr lang="en-US" dirty="0"/>
              <a:t>Gender is not a property of individuals, but an aspect of social </a:t>
            </a:r>
            <a:r>
              <a:rPr lang="en-US" dirty="0" err="1"/>
              <a:t>organisation</a:t>
            </a:r>
            <a:endParaRPr lang="en-US" dirty="0"/>
          </a:p>
          <a:p>
            <a:r>
              <a:rPr lang="en-US" dirty="0"/>
              <a:t>Critique, problems: how does gender become part of social </a:t>
            </a:r>
            <a:r>
              <a:rPr lang="en-US" dirty="0" err="1"/>
              <a:t>organisation</a:t>
            </a:r>
            <a:r>
              <a:rPr lang="en-US" dirty="0"/>
              <a:t>, how do gender norms and gendered practices come into being and get (re)produced?</a:t>
            </a:r>
          </a:p>
          <a:p>
            <a:endParaRPr lang="en-US" dirty="0" smtClean="0"/>
          </a:p>
        </p:txBody>
      </p:sp>
      <p:sp>
        <p:nvSpPr>
          <p:cNvPr id="2" name="Title 1"/>
          <p:cNvSpPr>
            <a:spLocks noGrp="1"/>
          </p:cNvSpPr>
          <p:nvPr>
            <p:ph type="title"/>
          </p:nvPr>
        </p:nvSpPr>
        <p:spPr/>
        <p:txBody>
          <a:bodyPr>
            <a:normAutofit fontScale="90000"/>
          </a:bodyPr>
          <a:lstStyle/>
          <a:p>
            <a:r>
              <a:rPr lang="en-US" sz="3200" dirty="0" smtClean="0"/>
              <a:t>Institutional perspective: gendered institutions and </a:t>
            </a:r>
            <a:r>
              <a:rPr lang="en-US" sz="3200" dirty="0" err="1" smtClean="0"/>
              <a:t>organisations</a:t>
            </a:r>
            <a:r>
              <a:rPr lang="en-US" sz="3200" dirty="0" smtClean="0"/>
              <a:t> (Wharton 2012) </a:t>
            </a:r>
            <a:endParaRPr lang="en-US" sz="3200" dirty="0"/>
          </a:p>
        </p:txBody>
      </p:sp>
    </p:spTree>
    <p:extLst>
      <p:ext uri="{BB962C8B-B14F-4D97-AF65-F5344CB8AC3E}">
        <p14:creationId xmlns:p14="http://schemas.microsoft.com/office/powerpoint/2010/main" val="57033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Not simply adding new knowledge, but transforming existing knowledge by taking into account gender </a:t>
            </a:r>
          </a:p>
          <a:p>
            <a:r>
              <a:rPr lang="en-US" dirty="0" smtClean="0"/>
              <a:t>Gender analysis of institutions and practices traditionally considered gender neutral (work, law, </a:t>
            </a:r>
            <a:r>
              <a:rPr lang="en-US" dirty="0" err="1" smtClean="0"/>
              <a:t>organisations</a:t>
            </a:r>
            <a:r>
              <a:rPr lang="en-US" dirty="0" smtClean="0"/>
              <a:t> etc.)</a:t>
            </a:r>
          </a:p>
          <a:p>
            <a:r>
              <a:rPr lang="en-US" dirty="0" smtClean="0"/>
              <a:t>International comparative research</a:t>
            </a:r>
          </a:p>
          <a:p>
            <a:r>
              <a:rPr lang="en-US" dirty="0" smtClean="0"/>
              <a:t>Critical studies of men and masculinities</a:t>
            </a:r>
          </a:p>
          <a:p>
            <a:r>
              <a:rPr lang="en-US" dirty="0" smtClean="0"/>
              <a:t>“Studying up”</a:t>
            </a:r>
          </a:p>
          <a:p>
            <a:endParaRPr lang="et-EE" dirty="0"/>
          </a:p>
        </p:txBody>
      </p:sp>
      <p:sp>
        <p:nvSpPr>
          <p:cNvPr id="2" name="Title 1"/>
          <p:cNvSpPr>
            <a:spLocks noGrp="1"/>
          </p:cNvSpPr>
          <p:nvPr>
            <p:ph type="title"/>
          </p:nvPr>
        </p:nvSpPr>
        <p:spPr/>
        <p:txBody>
          <a:bodyPr>
            <a:normAutofit fontScale="90000"/>
          </a:bodyPr>
          <a:lstStyle/>
          <a:p>
            <a:r>
              <a:rPr lang="et-EE" dirty="0"/>
              <a:t>Broad focus points and areas of inquiry in </a:t>
            </a:r>
            <a:r>
              <a:rPr lang="et-EE" dirty="0" smtClean="0"/>
              <a:t>contemporary feminist research</a:t>
            </a:r>
            <a:endParaRPr lang="et-EE" dirty="0"/>
          </a:p>
        </p:txBody>
      </p:sp>
    </p:spTree>
    <p:extLst>
      <p:ext uri="{BB962C8B-B14F-4D97-AF65-F5344CB8AC3E}">
        <p14:creationId xmlns:p14="http://schemas.microsoft.com/office/powerpoint/2010/main" val="2141596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Interdisciplinary field, part of gender studies</a:t>
            </a:r>
          </a:p>
          <a:p>
            <a:r>
              <a:rPr lang="en-US" dirty="0" smtClean="0"/>
              <a:t>Focus on men as gendered beings, “naming men as men” (Hearn 2004)</a:t>
            </a:r>
          </a:p>
          <a:p>
            <a:r>
              <a:rPr lang="en-US" dirty="0" smtClean="0"/>
              <a:t>Focus on historical and cultural constructions of masculinity, male privilege</a:t>
            </a:r>
          </a:p>
          <a:p>
            <a:r>
              <a:rPr lang="en-US" dirty="0" smtClean="0"/>
              <a:t>Critique of men’s rights movements</a:t>
            </a:r>
          </a:p>
          <a:p>
            <a:r>
              <a:rPr lang="en-US" dirty="0" smtClean="0"/>
              <a:t>Gender as relational</a:t>
            </a:r>
          </a:p>
          <a:p>
            <a:r>
              <a:rPr lang="en-US" dirty="0" smtClean="0"/>
              <a:t>Masculinities and their hierarchy, hegemonic masculinity (Connell 1987)</a:t>
            </a:r>
          </a:p>
          <a:p>
            <a:endParaRPr lang="en-US" dirty="0" smtClean="0">
              <a:sym typeface="Wingdings"/>
            </a:endParaRPr>
          </a:p>
          <a:p>
            <a:pPr marL="0" indent="0">
              <a:buNone/>
            </a:pPr>
            <a:endParaRPr lang="et-EE" dirty="0"/>
          </a:p>
        </p:txBody>
      </p:sp>
      <p:sp>
        <p:nvSpPr>
          <p:cNvPr id="2" name="Title 1"/>
          <p:cNvSpPr>
            <a:spLocks noGrp="1"/>
          </p:cNvSpPr>
          <p:nvPr>
            <p:ph type="title"/>
          </p:nvPr>
        </p:nvSpPr>
        <p:spPr/>
        <p:txBody>
          <a:bodyPr>
            <a:normAutofit fontScale="90000"/>
          </a:bodyPr>
          <a:lstStyle/>
          <a:p>
            <a:r>
              <a:rPr lang="et-EE" dirty="0" smtClean="0"/>
              <a:t>Critical studies on men and masculinities</a:t>
            </a:r>
            <a:endParaRPr lang="et-EE" dirty="0"/>
          </a:p>
        </p:txBody>
      </p:sp>
    </p:spTree>
    <p:extLst>
      <p:ext uri="{BB962C8B-B14F-4D97-AF65-F5344CB8AC3E}">
        <p14:creationId xmlns:p14="http://schemas.microsoft.com/office/powerpoint/2010/main" val="4291655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ym typeface="Wingdings"/>
              </a:rPr>
              <a:t>Differences within the categories of woman and man, femininities and masculinities</a:t>
            </a:r>
          </a:p>
          <a:p>
            <a:r>
              <a:rPr lang="en-US" dirty="0" smtClean="0">
                <a:sym typeface="Wingdings"/>
              </a:rPr>
              <a:t>Gender and its interaction with other social categories and divisions (</a:t>
            </a:r>
            <a:r>
              <a:rPr lang="en-US" dirty="0" err="1" smtClean="0">
                <a:sym typeface="Wingdings"/>
              </a:rPr>
              <a:t>intersectionality</a:t>
            </a:r>
            <a:r>
              <a:rPr lang="en-US" dirty="0">
                <a:sym typeface="Wingdings"/>
              </a:rPr>
              <a:t>)</a:t>
            </a:r>
            <a:endParaRPr lang="en-US" dirty="0" smtClean="0">
              <a:sym typeface="Wingdings"/>
            </a:endParaRPr>
          </a:p>
          <a:p>
            <a:endParaRPr lang="et-EE" dirty="0"/>
          </a:p>
        </p:txBody>
      </p:sp>
      <p:sp>
        <p:nvSpPr>
          <p:cNvPr id="2" name="Title 1"/>
          <p:cNvSpPr>
            <a:spLocks noGrp="1"/>
          </p:cNvSpPr>
          <p:nvPr>
            <p:ph type="title"/>
          </p:nvPr>
        </p:nvSpPr>
        <p:spPr/>
        <p:txBody>
          <a:bodyPr>
            <a:normAutofit fontScale="90000"/>
          </a:bodyPr>
          <a:lstStyle/>
          <a:p>
            <a:r>
              <a:rPr lang="et-EE" dirty="0" smtClean="0"/>
              <a:t>Broad focus points and areas of inquiry in contemporary feminist research (continued)</a:t>
            </a:r>
            <a:endParaRPr lang="et-EE" dirty="0"/>
          </a:p>
        </p:txBody>
      </p:sp>
    </p:spTree>
    <p:extLst>
      <p:ext uri="{BB962C8B-B14F-4D97-AF65-F5344CB8AC3E}">
        <p14:creationId xmlns:p14="http://schemas.microsoft.com/office/powerpoint/2010/main" val="1474933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80709"/>
          </a:xfrm>
        </p:spPr>
        <p:txBody>
          <a:bodyPr>
            <a:normAutofit/>
          </a:bodyPr>
          <a:lstStyle/>
          <a:p>
            <a:r>
              <a:rPr lang="en-US" dirty="0" smtClean="0"/>
              <a:t>Gender is not the only or primary category through which social inequalities are sustained and reproduced</a:t>
            </a:r>
          </a:p>
          <a:p>
            <a:r>
              <a:rPr lang="en-US" dirty="0" smtClean="0"/>
              <a:t>Other categories of identity and difference are also important: age, sexual orientation, ethnicity/race, class etc.</a:t>
            </a:r>
          </a:p>
          <a:p>
            <a:r>
              <a:rPr lang="en-US" dirty="0" smtClean="0"/>
              <a:t>These categories intersect in different social contexts and these intersections help to produce experiences of </a:t>
            </a:r>
            <a:r>
              <a:rPr lang="en-US" dirty="0" err="1" smtClean="0"/>
              <a:t>marginalisation</a:t>
            </a:r>
            <a:r>
              <a:rPr lang="en-US" dirty="0" smtClean="0"/>
              <a:t> or privilege </a:t>
            </a:r>
          </a:p>
          <a:p>
            <a:r>
              <a:rPr lang="en-US" dirty="0" smtClean="0"/>
              <a:t>All identities are intersectional, also privileged ones</a:t>
            </a:r>
          </a:p>
          <a:p>
            <a:r>
              <a:rPr lang="en-US" dirty="0" smtClean="0"/>
              <a:t>Gender acquires its meaning in interaction with other categories</a:t>
            </a:r>
          </a:p>
          <a:p>
            <a:r>
              <a:rPr lang="en-US" dirty="0" smtClean="0"/>
              <a:t>Categories cannot be separated in people’s identities and experiences, they are fused into one experience for people</a:t>
            </a:r>
          </a:p>
          <a:p>
            <a:r>
              <a:rPr lang="en-US" dirty="0" smtClean="0">
                <a:sym typeface="Wingdings"/>
              </a:rPr>
              <a:t>Example: ways in which black women experience racism is affected by sexism they experience and vice versa</a:t>
            </a:r>
          </a:p>
          <a:p>
            <a:endParaRPr lang="en-US" dirty="0" smtClean="0">
              <a:sym typeface="Wingdings"/>
            </a:endParaRPr>
          </a:p>
        </p:txBody>
      </p:sp>
      <p:sp>
        <p:nvSpPr>
          <p:cNvPr id="2" name="Title 1"/>
          <p:cNvSpPr>
            <a:spLocks noGrp="1"/>
          </p:cNvSpPr>
          <p:nvPr>
            <p:ph type="title"/>
          </p:nvPr>
        </p:nvSpPr>
        <p:spPr/>
        <p:txBody>
          <a:bodyPr/>
          <a:lstStyle/>
          <a:p>
            <a:r>
              <a:rPr lang="en-US" dirty="0" err="1" smtClean="0"/>
              <a:t>Intersectionality</a:t>
            </a:r>
            <a:endParaRPr lang="en-US" dirty="0"/>
          </a:p>
        </p:txBody>
      </p:sp>
    </p:spTree>
    <p:extLst>
      <p:ext uri="{BB962C8B-B14F-4D97-AF65-F5344CB8AC3E}">
        <p14:creationId xmlns:p14="http://schemas.microsoft.com/office/powerpoint/2010/main" val="894973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"People experience race, class, gender and sexuality differently depending upon their social location in the structures of race, class, gender and sexuality. For example, people of the same race will experience race differently depending upon their location in the class structure as working class, professional managerial class or unemployed; in the gender structure as female or male; and in structures of sexuality as heterosexual, homosexual or </a:t>
            </a:r>
            <a:r>
              <a:rPr lang="en-US" dirty="0" smtClean="0"/>
              <a:t>bisexual” (</a:t>
            </a:r>
            <a:r>
              <a:rPr lang="en-US" dirty="0" err="1" smtClean="0"/>
              <a:t>Veenstra</a:t>
            </a:r>
            <a:r>
              <a:rPr lang="en-US" dirty="0" smtClean="0"/>
              <a:t> 2011)</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002592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sym typeface="Wingdings"/>
              </a:rPr>
              <a:t>Intersectionality</a:t>
            </a:r>
            <a:r>
              <a:rPr lang="en-US" dirty="0" smtClean="0">
                <a:sym typeface="Wingdings"/>
              </a:rPr>
              <a:t> works on different levels: not enough to focus only on individual identities, but also important to look at ways in which institutional systems produce and represent these categories </a:t>
            </a:r>
          </a:p>
          <a:p>
            <a:r>
              <a:rPr lang="en-US" dirty="0" smtClean="0">
                <a:sym typeface="Wingdings"/>
              </a:rPr>
              <a:t>Social categories differ ontologically (methodological implications):</a:t>
            </a:r>
            <a:br>
              <a:rPr lang="en-US" dirty="0" smtClean="0">
                <a:sym typeface="Wingdings"/>
              </a:rPr>
            </a:br>
            <a:r>
              <a:rPr lang="en-US" dirty="0" smtClean="0">
                <a:sym typeface="Wingdings"/>
              </a:rPr>
              <a:t>- visibility (sexuality </a:t>
            </a:r>
            <a:r>
              <a:rPr lang="en-US" dirty="0" err="1" smtClean="0">
                <a:sym typeface="Wingdings"/>
              </a:rPr>
              <a:t>vs</a:t>
            </a:r>
            <a:r>
              <a:rPr lang="en-US" dirty="0" smtClean="0">
                <a:sym typeface="Wingdings"/>
              </a:rPr>
              <a:t> gender and race)</a:t>
            </a:r>
            <a:br>
              <a:rPr lang="en-US" dirty="0" smtClean="0">
                <a:sym typeface="Wingdings"/>
              </a:rPr>
            </a:br>
            <a:r>
              <a:rPr lang="en-US" dirty="0" smtClean="0">
                <a:sym typeface="Wingdings"/>
              </a:rPr>
              <a:t>- choice (religion)</a:t>
            </a:r>
            <a:br>
              <a:rPr lang="en-US" dirty="0" smtClean="0">
                <a:sym typeface="Wingdings"/>
              </a:rPr>
            </a:br>
            <a:r>
              <a:rPr lang="en-US" dirty="0" smtClean="0">
                <a:sym typeface="Wingdings"/>
              </a:rPr>
              <a:t>- change/durability (gender </a:t>
            </a:r>
            <a:r>
              <a:rPr lang="en-US" dirty="0" err="1" smtClean="0">
                <a:sym typeface="Wingdings"/>
              </a:rPr>
              <a:t>vs</a:t>
            </a:r>
            <a:r>
              <a:rPr lang="en-US" dirty="0" smtClean="0">
                <a:sym typeface="Wingdings"/>
              </a:rPr>
              <a:t> age)</a:t>
            </a:r>
          </a:p>
          <a:p>
            <a:r>
              <a:rPr lang="en-US" dirty="0" smtClean="0">
                <a:hlinkClick r:id="rId2"/>
              </a:rPr>
              <a:t>Michael </a:t>
            </a:r>
            <a:r>
              <a:rPr lang="en-US" dirty="0">
                <a:hlinkClick r:id="rId2"/>
              </a:rPr>
              <a:t>Kimmel „On Gender“</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395017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t-EE" dirty="0" smtClean="0"/>
              <a:t>Assumptions: </a:t>
            </a:r>
            <a:br>
              <a:rPr lang="et-EE" dirty="0" smtClean="0"/>
            </a:br>
            <a:r>
              <a:rPr lang="et-EE" dirty="0" smtClean="0"/>
              <a:t>- people’s experiences are structured by being positioned differently in terms of different social categories and their intersections</a:t>
            </a:r>
            <a:r>
              <a:rPr lang="et-EE" dirty="0"/>
              <a:t/>
            </a:r>
            <a:br>
              <a:rPr lang="et-EE" dirty="0"/>
            </a:br>
            <a:r>
              <a:rPr lang="et-EE" dirty="0" smtClean="0"/>
              <a:t>- categories should be visible in people’s accounts of their lives and experiences</a:t>
            </a:r>
          </a:p>
          <a:p>
            <a:r>
              <a:rPr lang="et-EE" dirty="0" smtClean="0"/>
              <a:t>Challenges and questions:</a:t>
            </a:r>
            <a:br>
              <a:rPr lang="et-EE" dirty="0" smtClean="0"/>
            </a:br>
            <a:r>
              <a:rPr lang="et-EE" dirty="0" smtClean="0"/>
              <a:t>- which categories are relevant in a given account?</a:t>
            </a:r>
            <a:br>
              <a:rPr lang="et-EE" dirty="0" smtClean="0"/>
            </a:br>
            <a:r>
              <a:rPr lang="et-EE" dirty="0" smtClean="0"/>
              <a:t>- how to understand the relationship between them?</a:t>
            </a:r>
            <a:br>
              <a:rPr lang="et-EE" dirty="0" smtClean="0"/>
            </a:br>
            <a:r>
              <a:rPr lang="et-EE" dirty="0" smtClean="0"/>
              <a:t>- what to do with accounts lacking explicit references to social categories?</a:t>
            </a:r>
            <a:endParaRPr lang="et-EE" dirty="0"/>
          </a:p>
        </p:txBody>
      </p:sp>
      <p:sp>
        <p:nvSpPr>
          <p:cNvPr id="2" name="Title 1"/>
          <p:cNvSpPr>
            <a:spLocks noGrp="1"/>
          </p:cNvSpPr>
          <p:nvPr>
            <p:ph type="title"/>
          </p:nvPr>
        </p:nvSpPr>
        <p:spPr/>
        <p:txBody>
          <a:bodyPr/>
          <a:lstStyle/>
          <a:p>
            <a:r>
              <a:rPr lang="et-EE" dirty="0" smtClean="0"/>
              <a:t>Intersectional methodologies</a:t>
            </a:r>
            <a:endParaRPr lang="et-EE" dirty="0"/>
          </a:p>
        </p:txBody>
      </p:sp>
    </p:spTree>
    <p:extLst>
      <p:ext uri="{BB962C8B-B14F-4D97-AF65-F5344CB8AC3E}">
        <p14:creationId xmlns:p14="http://schemas.microsoft.com/office/powerpoint/2010/main" val="43355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t-EE" dirty="0" smtClean="0"/>
              <a:t>“Undoing gender” (Deutch)</a:t>
            </a:r>
          </a:p>
          <a:p>
            <a:r>
              <a:rPr lang="et-EE" dirty="0"/>
              <a:t>New </a:t>
            </a:r>
            <a:r>
              <a:rPr lang="et-EE" dirty="0" smtClean="0"/>
              <a:t>materialism (</a:t>
            </a:r>
            <a:r>
              <a:rPr lang="et-EE" dirty="0">
                <a:cs typeface="Arial" charset="0"/>
              </a:rPr>
              <a:t>Fausto-Sterling, </a:t>
            </a:r>
            <a:r>
              <a:rPr lang="et-EE" dirty="0" smtClean="0">
                <a:cs typeface="Arial" charset="0"/>
              </a:rPr>
              <a:t>Grosz</a:t>
            </a:r>
            <a:r>
              <a:rPr lang="et-EE" dirty="0">
                <a:cs typeface="Arial" charset="0"/>
              </a:rPr>
              <a:t>, </a:t>
            </a:r>
            <a:r>
              <a:rPr lang="et-EE" dirty="0" smtClean="0">
                <a:cs typeface="Arial" charset="0"/>
              </a:rPr>
              <a:t>Barad)</a:t>
            </a:r>
            <a:endParaRPr lang="et-EE" dirty="0" smtClean="0"/>
          </a:p>
          <a:p>
            <a:r>
              <a:rPr lang="en-US" dirty="0" smtClean="0"/>
              <a:t>P</a:t>
            </a:r>
            <a:r>
              <a:rPr lang="et-EE" dirty="0" smtClean="0"/>
              <a:t>osthumanism (Haraway etc.)</a:t>
            </a:r>
            <a:endParaRPr lang="et-EE" dirty="0"/>
          </a:p>
          <a:p>
            <a:endParaRPr lang="et-EE" dirty="0"/>
          </a:p>
        </p:txBody>
      </p:sp>
      <p:sp>
        <p:nvSpPr>
          <p:cNvPr id="2" name="Title 1"/>
          <p:cNvSpPr>
            <a:spLocks noGrp="1"/>
          </p:cNvSpPr>
          <p:nvPr>
            <p:ph type="title"/>
          </p:nvPr>
        </p:nvSpPr>
        <p:spPr/>
        <p:txBody>
          <a:bodyPr>
            <a:normAutofit fontScale="90000"/>
          </a:bodyPr>
          <a:lstStyle/>
          <a:p>
            <a:r>
              <a:rPr lang="et-EE" dirty="0" smtClean="0"/>
              <a:t>N</a:t>
            </a:r>
            <a:r>
              <a:rPr lang="en-US" dirty="0" smtClean="0"/>
              <a:t>e</a:t>
            </a:r>
            <a:r>
              <a:rPr lang="et-EE" dirty="0" smtClean="0"/>
              <a:t>w directions in feminist research</a:t>
            </a:r>
            <a:endParaRPr lang="et-EE" dirty="0"/>
          </a:p>
        </p:txBody>
      </p:sp>
    </p:spTree>
    <p:extLst>
      <p:ext uri="{BB962C8B-B14F-4D97-AF65-F5344CB8AC3E}">
        <p14:creationId xmlns:p14="http://schemas.microsoft.com/office/powerpoint/2010/main" val="110160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49371"/>
          </a:xfrm>
        </p:spPr>
        <p:txBody>
          <a:bodyPr>
            <a:normAutofit/>
          </a:bodyPr>
          <a:lstStyle/>
          <a:p>
            <a:r>
              <a:rPr lang="en-US" dirty="0" smtClean="0"/>
              <a:t>Starting point - the concept of “doing gender“ (West &amp; </a:t>
            </a:r>
            <a:r>
              <a:rPr lang="en-US" dirty="0" err="1" smtClean="0"/>
              <a:t>Zimermann</a:t>
            </a:r>
            <a:r>
              <a:rPr lang="en-US" dirty="0" smtClean="0"/>
              <a:t> 1987): gender produced in everyday interaction, dynamic, not fixed</a:t>
            </a:r>
          </a:p>
          <a:p>
            <a:r>
              <a:rPr lang="en-US" dirty="0" smtClean="0"/>
              <a:t>Critique: universality of doing gender, no exit from the existing gender system, few possibilities for change. People participate in doing gender even if they challenge existing gender norms. Creating difference instead of reducing it. Gender takes precedence over other categories, eclipsing other statuses and roles</a:t>
            </a:r>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i="1" dirty="0" smtClean="0"/>
              <a:t>Undoing gender </a:t>
            </a:r>
            <a:r>
              <a:rPr lang="en-US" dirty="0" smtClean="0"/>
              <a:t>(Deutsch 2007)</a:t>
            </a:r>
            <a:endParaRPr lang="en-US" dirty="0"/>
          </a:p>
        </p:txBody>
      </p:sp>
    </p:spTree>
    <p:extLst>
      <p:ext uri="{BB962C8B-B14F-4D97-AF65-F5344CB8AC3E}">
        <p14:creationId xmlns:p14="http://schemas.microsoft.com/office/powerpoint/2010/main" val="61792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t-EE" dirty="0" smtClean="0"/>
              <a:t>Overview of some useful concepts and distinctions</a:t>
            </a:r>
          </a:p>
          <a:p>
            <a:r>
              <a:rPr lang="et-EE" dirty="0" smtClean="0"/>
              <a:t>Feminist critique of “malestream” epistemologies and research practice</a:t>
            </a:r>
          </a:p>
          <a:p>
            <a:r>
              <a:rPr lang="et-EE" dirty="0" smtClean="0"/>
              <a:t>Feminist epistemology and methodology, feminist research practice</a:t>
            </a:r>
          </a:p>
          <a:p>
            <a:r>
              <a:rPr lang="et-EE" dirty="0" smtClean="0"/>
              <a:t>Gender on different analytical levels</a:t>
            </a:r>
          </a:p>
          <a:p>
            <a:r>
              <a:rPr lang="et-EE" dirty="0"/>
              <a:t>Broad focus points and areas of inquiry in contemporary feminist research </a:t>
            </a:r>
            <a:r>
              <a:rPr lang="et-EE" dirty="0" smtClean="0"/>
              <a:t/>
            </a:r>
            <a:br>
              <a:rPr lang="et-EE" dirty="0" smtClean="0"/>
            </a:br>
            <a:r>
              <a:rPr lang="et-EE" dirty="0" smtClean="0"/>
              <a:t>- intersectionality</a:t>
            </a:r>
          </a:p>
          <a:p>
            <a:r>
              <a:rPr lang="et-EE" dirty="0" smtClean="0"/>
              <a:t>New directions in feminist research</a:t>
            </a:r>
          </a:p>
          <a:p>
            <a:r>
              <a:rPr lang="et-EE" dirty="0" smtClean="0"/>
              <a:t>Questions and discussion</a:t>
            </a:r>
            <a:endParaRPr lang="et-EE" dirty="0"/>
          </a:p>
        </p:txBody>
      </p:sp>
      <p:sp>
        <p:nvSpPr>
          <p:cNvPr id="2" name="Title 1"/>
          <p:cNvSpPr>
            <a:spLocks noGrp="1"/>
          </p:cNvSpPr>
          <p:nvPr>
            <p:ph type="title"/>
          </p:nvPr>
        </p:nvSpPr>
        <p:spPr/>
        <p:txBody>
          <a:bodyPr/>
          <a:lstStyle/>
          <a:p>
            <a:r>
              <a:rPr lang="et-EE" dirty="0" smtClean="0"/>
              <a:t>Structure of this session</a:t>
            </a:r>
            <a:endParaRPr lang="et-EE" dirty="0"/>
          </a:p>
        </p:txBody>
      </p:sp>
    </p:spTree>
    <p:extLst>
      <p:ext uri="{BB962C8B-B14F-4D97-AF65-F5344CB8AC3E}">
        <p14:creationId xmlns:p14="http://schemas.microsoft.com/office/powerpoint/2010/main" val="1213512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40300"/>
          </a:xfrm>
        </p:spPr>
        <p:txBody>
          <a:bodyPr>
            <a:normAutofit lnSpcReduction="10000"/>
          </a:bodyPr>
          <a:lstStyle/>
          <a:p>
            <a:r>
              <a:rPr lang="en-US" dirty="0" smtClean="0"/>
              <a:t>“How can we undo gender”?</a:t>
            </a:r>
          </a:p>
          <a:p>
            <a:r>
              <a:rPr lang="en-US" dirty="0" smtClean="0"/>
              <a:t>Under what conditions and how do social interactions become less gendered? (men and women increasingly working in similar areas, change in attitudes over time)</a:t>
            </a:r>
          </a:p>
          <a:p>
            <a:r>
              <a:rPr lang="en-US" dirty="0" smtClean="0"/>
              <a:t>In which social interactions does gender not play a role? (situations where other categories can be more important)</a:t>
            </a:r>
          </a:p>
          <a:p>
            <a:r>
              <a:rPr lang="en-US" dirty="0" smtClean="0"/>
              <a:t>Do all social interactions entail/ lead to gender inequality?  Difference = inequality?</a:t>
            </a:r>
          </a:p>
          <a:p>
            <a:r>
              <a:rPr lang="en-US" dirty="0" smtClean="0"/>
              <a:t>How do the structural and interactional levels interact to contribute to change? (quota system, fathers’ parental leave can contribute to the emergence of more egalitarian attitudes)</a:t>
            </a:r>
          </a:p>
          <a:p>
            <a:r>
              <a:rPr lang="en-US" dirty="0" smtClean="0"/>
              <a:t>Interaction as a locus of change – need to study interactions which challenge prevalent gender constructions</a:t>
            </a:r>
          </a:p>
          <a:p>
            <a:r>
              <a:rPr lang="en-US" i="1" dirty="0" smtClean="0"/>
              <a:t>Undoing gender </a:t>
            </a:r>
            <a:r>
              <a:rPr lang="en-US" dirty="0" smtClean="0"/>
              <a:t>– social interactions which diminish gender difference</a:t>
            </a:r>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941669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85657"/>
          </a:xfrm>
        </p:spPr>
        <p:txBody>
          <a:bodyPr>
            <a:normAutofit fontScale="85000" lnSpcReduction="10000"/>
          </a:bodyPr>
          <a:lstStyle/>
          <a:p>
            <a:r>
              <a:rPr lang="en-US" dirty="0" smtClean="0">
                <a:cs typeface="Arial" charset="0"/>
              </a:rPr>
              <a:t>An area of social science, which critiques </a:t>
            </a:r>
            <a:r>
              <a:rPr lang="en-US" dirty="0" err="1" smtClean="0">
                <a:cs typeface="Arial" charset="0"/>
              </a:rPr>
              <a:t>antropocentric</a:t>
            </a:r>
            <a:r>
              <a:rPr lang="en-US" dirty="0" smtClean="0">
                <a:cs typeface="Arial" charset="0"/>
              </a:rPr>
              <a:t> thinking and rethinks subjectivity</a:t>
            </a:r>
          </a:p>
          <a:p>
            <a:r>
              <a:rPr lang="en-US" dirty="0" smtClean="0">
                <a:cs typeface="Arial" charset="0"/>
              </a:rPr>
              <a:t>How does human activity interact with objects and matter (inanimate objects)?</a:t>
            </a:r>
          </a:p>
          <a:p>
            <a:r>
              <a:rPr lang="en-US" dirty="0" smtClean="0">
                <a:cs typeface="Arial" charset="0"/>
              </a:rPr>
              <a:t>Influences from physics, biology, philosophy etc.</a:t>
            </a:r>
          </a:p>
          <a:p>
            <a:r>
              <a:rPr lang="en-US" dirty="0" smtClean="0">
                <a:cs typeface="Arial" charset="0"/>
              </a:rPr>
              <a:t>Starting point: the existence of the material body has been problematic for feminists (historical association of women and other </a:t>
            </a:r>
            <a:r>
              <a:rPr lang="en-US" dirty="0" err="1" smtClean="0">
                <a:cs typeface="Arial" charset="0"/>
              </a:rPr>
              <a:t>marginalised</a:t>
            </a:r>
            <a:r>
              <a:rPr lang="en-US" dirty="0" smtClean="0">
                <a:cs typeface="Arial" charset="0"/>
              </a:rPr>
              <a:t> groups with the body, biological essentialism), hence focus has been on the social construction of gender</a:t>
            </a:r>
          </a:p>
          <a:p>
            <a:r>
              <a:rPr lang="en-US" dirty="0" smtClean="0">
                <a:cs typeface="Arial" charset="0"/>
              </a:rPr>
              <a:t>The existence or impact of matter to the social should not be ignored, including in knowledge production </a:t>
            </a:r>
          </a:p>
          <a:p>
            <a:r>
              <a:rPr lang="en-US" dirty="0" smtClean="0">
                <a:cs typeface="Arial" charset="0"/>
              </a:rPr>
              <a:t>Traditional feminist research is interested in the ways in which “bodies are inscribed by culture” (Frost 2011:70): this assumes that we understand what these bodies are and how they are opened up to cultural inscription</a:t>
            </a:r>
          </a:p>
          <a:p>
            <a:r>
              <a:rPr lang="en-US" dirty="0" smtClean="0">
                <a:cs typeface="Arial" charset="0"/>
              </a:rPr>
              <a:t>“Feminists have been more comfortable with ‘denaturalizing nature’ than ‘</a:t>
            </a:r>
            <a:r>
              <a:rPr lang="en-US" dirty="0" err="1" smtClean="0">
                <a:cs typeface="Arial" charset="0"/>
              </a:rPr>
              <a:t>deculturalizing</a:t>
            </a:r>
            <a:r>
              <a:rPr lang="en-US" dirty="0" smtClean="0">
                <a:cs typeface="Arial" charset="0"/>
              </a:rPr>
              <a:t> culture’ or admitting that biology might have a form of agency or force that shapes, enhances, conditions, or delimits the agency of culture” (Frost 2011: 76)</a:t>
            </a:r>
          </a:p>
        </p:txBody>
      </p:sp>
      <p:sp>
        <p:nvSpPr>
          <p:cNvPr id="2" name="Title 1"/>
          <p:cNvSpPr>
            <a:spLocks noGrp="1"/>
          </p:cNvSpPr>
          <p:nvPr>
            <p:ph type="title"/>
          </p:nvPr>
        </p:nvSpPr>
        <p:spPr/>
        <p:txBody>
          <a:bodyPr/>
          <a:lstStyle/>
          <a:p>
            <a:r>
              <a:rPr lang="en-US" dirty="0" smtClean="0"/>
              <a:t>New materialism</a:t>
            </a:r>
            <a:endParaRPr lang="en-US" dirty="0"/>
          </a:p>
        </p:txBody>
      </p:sp>
    </p:spTree>
    <p:extLst>
      <p:ext uri="{BB962C8B-B14F-4D97-AF65-F5344CB8AC3E}">
        <p14:creationId xmlns:p14="http://schemas.microsoft.com/office/powerpoint/2010/main" val="1899481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r>
              <a:rPr lang="en-US" dirty="0" smtClean="0">
                <a:cs typeface="Arial" charset="0"/>
              </a:rPr>
              <a:t>“In </a:t>
            </a:r>
            <a:r>
              <a:rPr lang="en-US" dirty="0">
                <a:cs typeface="Arial" charset="0"/>
              </a:rPr>
              <a:t>turning to culture to evade the determinism implicitly associated with the biological body, feminists recapitulate the modern fantasy of freedom, autonomy, and self-determination that they have otherwise so carefully </a:t>
            </a:r>
            <a:r>
              <a:rPr lang="en-US" dirty="0" smtClean="0">
                <a:cs typeface="Arial" charset="0"/>
              </a:rPr>
              <a:t>dismantled” (Frost 2011: 76)</a:t>
            </a:r>
          </a:p>
          <a:p>
            <a:r>
              <a:rPr lang="en-US" dirty="0" smtClean="0">
                <a:cs typeface="Arial" charset="0"/>
              </a:rPr>
              <a:t>Culture and biology are mutually constitutive, this interaction should be explored</a:t>
            </a:r>
          </a:p>
          <a:p>
            <a:r>
              <a:rPr lang="en-US" dirty="0" smtClean="0"/>
              <a:t>“</a:t>
            </a:r>
            <a:r>
              <a:rPr lang="en-US" dirty="0"/>
              <a:t>Nature is open to any kind of culture, to any ‘artificiality’, for culture itself does not find pre-given biological resources, but makes them for its own needs, as does nature itself” (Grosz 2004, 72)</a:t>
            </a:r>
          </a:p>
          <a:p>
            <a:r>
              <a:rPr lang="et-EE" dirty="0" smtClean="0">
                <a:cs typeface="Arial" charset="0"/>
              </a:rPr>
              <a:t>Exploring “how the forces of matter and the processes of organic life contribute to the play of power or provide elements or modes of resistance to it” (Frost 2011: 70)</a:t>
            </a:r>
            <a:endParaRPr lang="et-EE" dirty="0">
              <a:cs typeface="Arial" charset="0"/>
            </a:endParaRPr>
          </a:p>
          <a:p>
            <a:endParaRPr lang="en-US" dirty="0"/>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38835170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Posthumanism</a:t>
            </a:r>
            <a:r>
              <a:rPr lang="en-US" dirty="0" smtClean="0"/>
              <a:t>:  critique of traditional humanism, decentering the human, human life is one out of many. Challenging the ideals of disembodiment, and autonomy (Wolfe 2010)</a:t>
            </a:r>
            <a:br>
              <a:rPr lang="en-US" dirty="0" smtClean="0"/>
            </a:br>
            <a:r>
              <a:rPr lang="en-US" dirty="0" smtClean="0"/>
              <a:t> - human-animal studies, critical animal studies</a:t>
            </a:r>
          </a:p>
          <a:p>
            <a:r>
              <a:rPr lang="en-US" dirty="0" smtClean="0"/>
              <a:t>Donna </a:t>
            </a:r>
            <a:r>
              <a:rPr lang="en-US" dirty="0" err="1" smtClean="0"/>
              <a:t>Haraway</a:t>
            </a:r>
            <a:r>
              <a:rPr lang="en-US" dirty="0" smtClean="0"/>
              <a:t> “A Cyborg Manifesto” (1991): shifting boundaries between humans, animals and technology</a:t>
            </a:r>
          </a:p>
          <a:p>
            <a:pPr marL="0" indent="0">
              <a:buNone/>
            </a:pPr>
            <a:endParaRPr lang="en-US" dirty="0" smtClean="0"/>
          </a:p>
        </p:txBody>
      </p:sp>
      <p:sp>
        <p:nvSpPr>
          <p:cNvPr id="2" name="Title 1"/>
          <p:cNvSpPr>
            <a:spLocks noGrp="1"/>
          </p:cNvSpPr>
          <p:nvPr>
            <p:ph type="title"/>
          </p:nvPr>
        </p:nvSpPr>
        <p:spPr/>
        <p:txBody>
          <a:bodyPr>
            <a:normAutofit/>
          </a:bodyPr>
          <a:lstStyle/>
          <a:p>
            <a:r>
              <a:rPr lang="en-US" dirty="0" smtClean="0"/>
              <a:t>Gender and </a:t>
            </a:r>
            <a:r>
              <a:rPr lang="en-US" dirty="0" err="1" smtClean="0"/>
              <a:t>posthumanism</a:t>
            </a:r>
            <a:endParaRPr lang="en-US" dirty="0"/>
          </a:p>
        </p:txBody>
      </p:sp>
    </p:spTree>
    <p:extLst>
      <p:ext uri="{BB962C8B-B14F-4D97-AF65-F5344CB8AC3E}">
        <p14:creationId xmlns:p14="http://schemas.microsoft.com/office/powerpoint/2010/main" val="36950026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t-EE" dirty="0" smtClean="0"/>
              <a:t>Neoliberalisation and corporatisation of universities, the implications of this for our research agendas (critical university studies)</a:t>
            </a:r>
          </a:p>
          <a:p>
            <a:r>
              <a:rPr lang="et-EE" dirty="0" smtClean="0"/>
              <a:t>Self-reflexivity about our academic lives and everyday practices</a:t>
            </a:r>
          </a:p>
          <a:p>
            <a:r>
              <a:rPr lang="et-EE" dirty="0" smtClean="0"/>
              <a:t>How are gender researchers (mostly women) positioned in the academy? What obstacles do they face in their career tracks? In what ways is the occupation of a scientist gendered, so that it tends to fit better to male life paths and career tracks? </a:t>
            </a:r>
            <a:r>
              <a:rPr lang="en-US" dirty="0" smtClean="0"/>
              <a:t>E</a:t>
            </a:r>
            <a:r>
              <a:rPr lang="et-EE" dirty="0" smtClean="0"/>
              <a:t>tc.</a:t>
            </a:r>
          </a:p>
        </p:txBody>
      </p:sp>
      <p:sp>
        <p:nvSpPr>
          <p:cNvPr id="2" name="Title 1"/>
          <p:cNvSpPr>
            <a:spLocks noGrp="1"/>
          </p:cNvSpPr>
          <p:nvPr>
            <p:ph type="title"/>
          </p:nvPr>
        </p:nvSpPr>
        <p:spPr/>
        <p:txBody>
          <a:bodyPr>
            <a:normAutofit fontScale="90000"/>
          </a:bodyPr>
          <a:lstStyle/>
          <a:p>
            <a:r>
              <a:rPr lang="et-EE" dirty="0" smtClean="0"/>
              <a:t>The broader context we as reserachers are situated in</a:t>
            </a:r>
            <a:endParaRPr lang="et-EE" dirty="0"/>
          </a:p>
        </p:txBody>
      </p:sp>
    </p:spTree>
    <p:extLst>
      <p:ext uri="{BB962C8B-B14F-4D97-AF65-F5344CB8AC3E}">
        <p14:creationId xmlns:p14="http://schemas.microsoft.com/office/powerpoint/2010/main" val="23773838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97967"/>
          </a:xfrm>
        </p:spPr>
        <p:txBody>
          <a:bodyPr>
            <a:normAutofit/>
          </a:bodyPr>
          <a:lstStyle/>
          <a:p>
            <a:r>
              <a:rPr lang="et-EE" dirty="0" smtClean="0"/>
              <a:t>Aims: supporting the career tracks of young female academics</a:t>
            </a:r>
          </a:p>
          <a:p>
            <a:r>
              <a:rPr lang="et-EE" dirty="0" smtClean="0"/>
              <a:t>Activities: mapping the current situation in Estonian universities, overview of practices other countries, developing measures to support female academics</a:t>
            </a:r>
          </a:p>
          <a:p>
            <a:r>
              <a:rPr lang="et-EE" dirty="0" smtClean="0"/>
              <a:t>Partners: Tallinn University, Tartu University, Tallinn University of Technology, Estonian Business School</a:t>
            </a:r>
          </a:p>
          <a:p>
            <a:r>
              <a:rPr lang="et-EE" dirty="0" smtClean="0"/>
              <a:t>Donor: Estonian Ministry of Social Affairs, Norway Grants</a:t>
            </a:r>
          </a:p>
          <a:p>
            <a:r>
              <a:rPr lang="en-US" dirty="0" err="1" smtClean="0"/>
              <a:t>www.t</a:t>
            </a:r>
            <a:r>
              <a:rPr lang="et-EE" dirty="0" smtClean="0"/>
              <a:t>lu.ee/eneke</a:t>
            </a:r>
          </a:p>
        </p:txBody>
      </p:sp>
      <p:sp>
        <p:nvSpPr>
          <p:cNvPr id="2" name="Title 1"/>
          <p:cNvSpPr>
            <a:spLocks noGrp="1"/>
          </p:cNvSpPr>
          <p:nvPr>
            <p:ph type="title"/>
          </p:nvPr>
        </p:nvSpPr>
        <p:spPr/>
        <p:txBody>
          <a:bodyPr>
            <a:normAutofit fontScale="90000"/>
          </a:bodyPr>
          <a:lstStyle/>
          <a:p>
            <a:r>
              <a:rPr lang="et-EE" dirty="0" smtClean="0"/>
              <a:t>Project “Supporting the career tracks of female researchers”</a:t>
            </a:r>
            <a:endParaRPr lang="et-EE" dirty="0"/>
          </a:p>
        </p:txBody>
      </p:sp>
    </p:spTree>
    <p:extLst>
      <p:ext uri="{BB962C8B-B14F-4D97-AF65-F5344CB8AC3E}">
        <p14:creationId xmlns:p14="http://schemas.microsoft.com/office/powerpoint/2010/main" val="356589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t-EE" dirty="0" smtClean="0"/>
              <a:t>How do you understand and use the category of “gender” in your research? </a:t>
            </a:r>
            <a:endParaRPr lang="et-EE" dirty="0"/>
          </a:p>
          <a:p>
            <a:r>
              <a:rPr lang="et-EE" dirty="0" smtClean="0"/>
              <a:t>What epistemological/methodological/ethical dilemmas have you encountered when using gender as an analytical category in your research?</a:t>
            </a:r>
            <a:endParaRPr lang="et-EE" dirty="0"/>
          </a:p>
        </p:txBody>
      </p:sp>
      <p:sp>
        <p:nvSpPr>
          <p:cNvPr id="2" name="Title 1"/>
          <p:cNvSpPr>
            <a:spLocks noGrp="1"/>
          </p:cNvSpPr>
          <p:nvPr>
            <p:ph type="title"/>
          </p:nvPr>
        </p:nvSpPr>
        <p:spPr/>
        <p:txBody>
          <a:bodyPr/>
          <a:lstStyle/>
          <a:p>
            <a:r>
              <a:rPr lang="et-EE" dirty="0" smtClean="0"/>
              <a:t>Questions for discussion</a:t>
            </a:r>
            <a:endParaRPr lang="et-EE" dirty="0"/>
          </a:p>
        </p:txBody>
      </p:sp>
    </p:spTree>
    <p:extLst>
      <p:ext uri="{BB962C8B-B14F-4D97-AF65-F5344CB8AC3E}">
        <p14:creationId xmlns:p14="http://schemas.microsoft.com/office/powerpoint/2010/main" val="1538385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381261" cy="9512228"/>
          </a:xfrm>
        </p:spPr>
        <p:txBody>
          <a:bodyPr>
            <a:normAutofit/>
          </a:bodyPr>
          <a:lstStyle/>
          <a:p>
            <a:pPr marL="45720" indent="0">
              <a:buNone/>
            </a:pPr>
            <a:r>
              <a:rPr lang="en-AU" sz="1800" dirty="0"/>
              <a:t>Acker, J. (1990). Hierarchies, jobs, bodies: A theory of gendered organizations</a:t>
            </a:r>
            <a:r>
              <a:rPr lang="en-AU" sz="1800" i="1" dirty="0"/>
              <a:t>. Gender &amp; Society</a:t>
            </a:r>
            <a:r>
              <a:rPr lang="en-AU" sz="1800" dirty="0"/>
              <a:t>, 4, 139-158 </a:t>
            </a:r>
            <a:endParaRPr lang="en-US" sz="1800" dirty="0"/>
          </a:p>
          <a:p>
            <a:pPr marL="45720" indent="0">
              <a:buNone/>
            </a:pPr>
            <a:r>
              <a:rPr lang="en-AU" sz="1800" dirty="0"/>
              <a:t>Connell, R. (1987). </a:t>
            </a:r>
            <a:r>
              <a:rPr lang="en-AU" sz="1800" i="1" dirty="0"/>
              <a:t>Gender and power</a:t>
            </a:r>
            <a:r>
              <a:rPr lang="en-AU" sz="1800" dirty="0"/>
              <a:t>. Sydney: Allen and </a:t>
            </a:r>
            <a:r>
              <a:rPr lang="en-AU" sz="1800" dirty="0" err="1"/>
              <a:t>Unwin</a:t>
            </a:r>
            <a:endParaRPr lang="en-US" sz="1800" dirty="0"/>
          </a:p>
          <a:p>
            <a:pPr marL="45720" indent="0">
              <a:buNone/>
            </a:pPr>
            <a:r>
              <a:rPr lang="en-AU" sz="1800" dirty="0"/>
              <a:t>Connell, R. (1997). Why is Classical Theory Classical? The American Journal of Sociology, 102 (6), 1511-1557</a:t>
            </a:r>
            <a:endParaRPr lang="en-US" sz="1800" dirty="0"/>
          </a:p>
          <a:p>
            <a:pPr marL="45720" indent="0">
              <a:buNone/>
            </a:pPr>
            <a:r>
              <a:rPr lang="en-AU" sz="1800" dirty="0" err="1"/>
              <a:t>Deutch</a:t>
            </a:r>
            <a:r>
              <a:rPr lang="en-AU" sz="1800" dirty="0"/>
              <a:t>, F. (2007). Undoing Gender. Gender and Society 21: 106, 106-127</a:t>
            </a:r>
            <a:endParaRPr lang="en-US" sz="1800" dirty="0"/>
          </a:p>
          <a:p>
            <a:pPr marL="45720" indent="0">
              <a:buNone/>
            </a:pPr>
            <a:r>
              <a:rPr lang="en-AU" sz="1800" dirty="0" err="1"/>
              <a:t>Fenstermaker</a:t>
            </a:r>
            <a:r>
              <a:rPr lang="en-AU" sz="1800" dirty="0"/>
              <a:t>, S., West, C. (2002) (</a:t>
            </a:r>
            <a:r>
              <a:rPr lang="en-AU" sz="1800" dirty="0" err="1"/>
              <a:t>Eds</a:t>
            </a:r>
            <a:r>
              <a:rPr lang="en-AU" sz="1800" dirty="0"/>
              <a:t>) </a:t>
            </a:r>
            <a:r>
              <a:rPr lang="en-AU" sz="1800" i="1" dirty="0"/>
              <a:t>Doing Gender, Doing Difference: Inequality, Power and Institutional Change. </a:t>
            </a:r>
            <a:r>
              <a:rPr lang="en-AU" sz="1800" dirty="0"/>
              <a:t>New York: </a:t>
            </a:r>
            <a:r>
              <a:rPr lang="en-AU" sz="1800" dirty="0" err="1"/>
              <a:t>Routledge</a:t>
            </a:r>
            <a:endParaRPr lang="en-US" sz="1800" dirty="0"/>
          </a:p>
          <a:p>
            <a:pPr marL="45720" indent="0">
              <a:buNone/>
            </a:pPr>
            <a:r>
              <a:rPr lang="en-GB" sz="1800" dirty="0"/>
              <a:t>Frost, S. (2011). The Implications of the New Materialisms for Feminist Epistemology. In </a:t>
            </a:r>
            <a:r>
              <a:rPr lang="en-GB" sz="1800" dirty="0" err="1"/>
              <a:t>Grasswick</a:t>
            </a:r>
            <a:r>
              <a:rPr lang="en-GB" sz="1800" dirty="0"/>
              <a:t>, H.E. (Ed.), </a:t>
            </a:r>
            <a:r>
              <a:rPr lang="en-GB" sz="1800" i="1" dirty="0"/>
              <a:t>Feminist Epistemology and Philosophy of Science: Power of Knowledge</a:t>
            </a:r>
            <a:r>
              <a:rPr lang="en-GB" sz="1800" dirty="0"/>
              <a:t>. New York: Springer</a:t>
            </a:r>
            <a:r>
              <a:rPr lang="en-US" sz="1800" dirty="0"/>
              <a:t>, 69-83</a:t>
            </a:r>
          </a:p>
          <a:p>
            <a:pPr marL="45720" indent="0">
              <a:buNone/>
            </a:pPr>
            <a:r>
              <a:rPr lang="en-AU" sz="1800" dirty="0"/>
              <a:t>Grosz, E. (2004). </a:t>
            </a:r>
            <a:r>
              <a:rPr lang="en-AU" sz="1800" i="1" dirty="0"/>
              <a:t>The nick of time: Politics, evolution, and the untimely</a:t>
            </a:r>
            <a:r>
              <a:rPr lang="en-AU" sz="1800" dirty="0"/>
              <a:t>. Durham: Duke University Press </a:t>
            </a:r>
            <a:endParaRPr lang="en-US" sz="1800" dirty="0"/>
          </a:p>
          <a:p>
            <a:pPr marL="45720" indent="0">
              <a:buNone/>
            </a:pPr>
            <a:endParaRPr lang="et-EE" sz="1800" dirty="0"/>
          </a:p>
        </p:txBody>
      </p:sp>
      <p:sp>
        <p:nvSpPr>
          <p:cNvPr id="2" name="Title 1"/>
          <p:cNvSpPr>
            <a:spLocks noGrp="1"/>
          </p:cNvSpPr>
          <p:nvPr>
            <p:ph type="title"/>
          </p:nvPr>
        </p:nvSpPr>
        <p:spPr/>
        <p:txBody>
          <a:bodyPr/>
          <a:lstStyle/>
          <a:p>
            <a:r>
              <a:rPr lang="et-EE" dirty="0" smtClean="0"/>
              <a:t>Literature</a:t>
            </a:r>
            <a:endParaRPr lang="et-EE" dirty="0"/>
          </a:p>
        </p:txBody>
      </p:sp>
    </p:spTree>
    <p:extLst>
      <p:ext uri="{BB962C8B-B14F-4D97-AF65-F5344CB8AC3E}">
        <p14:creationId xmlns:p14="http://schemas.microsoft.com/office/powerpoint/2010/main" val="3443244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AU" dirty="0" err="1"/>
              <a:t>Haraway</a:t>
            </a:r>
            <a:r>
              <a:rPr lang="en-AU" dirty="0"/>
              <a:t>, D. (1991), ‘A cyborg manifesto: science, technology, and socialist-feminism in the late twentieth century’, in D. </a:t>
            </a:r>
            <a:r>
              <a:rPr lang="en-AU" dirty="0" err="1"/>
              <a:t>Haraway</a:t>
            </a:r>
            <a:r>
              <a:rPr lang="en-AU" dirty="0"/>
              <a:t>, (ed.), </a:t>
            </a:r>
            <a:r>
              <a:rPr lang="en-AU" i="1" dirty="0"/>
              <a:t>Simians, Cyborgs and Women: The Reinvention of Nature</a:t>
            </a:r>
            <a:r>
              <a:rPr lang="en-AU" dirty="0"/>
              <a:t>, New York: </a:t>
            </a:r>
            <a:r>
              <a:rPr lang="en-AU" dirty="0" err="1"/>
              <a:t>Routledge</a:t>
            </a:r>
            <a:r>
              <a:rPr lang="en-AU" dirty="0"/>
              <a:t>. 149–181 </a:t>
            </a:r>
            <a:endParaRPr lang="en-US" dirty="0"/>
          </a:p>
          <a:p>
            <a:pPr marL="45720" indent="0">
              <a:buNone/>
            </a:pPr>
            <a:r>
              <a:rPr lang="en-US" dirty="0"/>
              <a:t>Harding, S. (1993). Rethinking standpoint epistemology: What is “strong objectivity”? In L. </a:t>
            </a:r>
            <a:r>
              <a:rPr lang="en-US" dirty="0" err="1"/>
              <a:t>Alcoff</a:t>
            </a:r>
            <a:r>
              <a:rPr lang="en-US" dirty="0"/>
              <a:t> &amp; E. Potter (Eds.)</a:t>
            </a:r>
            <a:r>
              <a:rPr lang="en-US" i="1" dirty="0"/>
              <a:t>, Feminist epistemologies</a:t>
            </a:r>
            <a:r>
              <a:rPr lang="en-US" dirty="0"/>
              <a:t>. New York: </a:t>
            </a:r>
            <a:r>
              <a:rPr lang="en-US" dirty="0" err="1"/>
              <a:t>Routledge</a:t>
            </a:r>
            <a:r>
              <a:rPr lang="en-US" dirty="0"/>
              <a:t>, 49-82</a:t>
            </a:r>
          </a:p>
          <a:p>
            <a:pPr marL="45720" indent="0">
              <a:buNone/>
            </a:pPr>
            <a:r>
              <a:rPr lang="en-AU" dirty="0"/>
              <a:t>Hearn, J. (2004). From hegemonic masculinity to the hegemony of men. </a:t>
            </a:r>
            <a:r>
              <a:rPr lang="en-AU" i="1" dirty="0"/>
              <a:t>Feminist Theory</a:t>
            </a:r>
            <a:r>
              <a:rPr lang="en-AU" dirty="0"/>
              <a:t>, 5(1), 49-72</a:t>
            </a:r>
            <a:endParaRPr lang="en-US" dirty="0"/>
          </a:p>
          <a:p>
            <a:pPr marL="45720" indent="0">
              <a:buNone/>
            </a:pPr>
            <a:r>
              <a:rPr lang="en-AU" dirty="0"/>
              <a:t>Marshall, A., </a:t>
            </a:r>
            <a:r>
              <a:rPr lang="en-AU" dirty="0" err="1"/>
              <a:t>Witz</a:t>
            </a:r>
            <a:r>
              <a:rPr lang="en-AU" dirty="0"/>
              <a:t>, A. (2004). “Introduction: feminist encounters with sociological theory” In: Marshall, B., </a:t>
            </a:r>
            <a:r>
              <a:rPr lang="en-AU" dirty="0" err="1"/>
              <a:t>Witz</a:t>
            </a:r>
            <a:r>
              <a:rPr lang="en-AU" dirty="0"/>
              <a:t>, A. (Eds.). </a:t>
            </a:r>
            <a:r>
              <a:rPr lang="en-AU" i="1" dirty="0"/>
              <a:t>Engendering the social. Feminist encounters with sociological theory</a:t>
            </a:r>
            <a:r>
              <a:rPr lang="en-AU" dirty="0"/>
              <a:t>. Open University Press, 1-11</a:t>
            </a:r>
            <a:endParaRPr lang="en-US" dirty="0"/>
          </a:p>
          <a:p>
            <a:pPr marL="45720" indent="0">
              <a:buNone/>
            </a:pPr>
            <a:endParaRPr lang="et-EE" dirty="0"/>
          </a:p>
        </p:txBody>
      </p:sp>
      <p:sp>
        <p:nvSpPr>
          <p:cNvPr id="3" name="Title 2"/>
          <p:cNvSpPr>
            <a:spLocks noGrp="1"/>
          </p:cNvSpPr>
          <p:nvPr>
            <p:ph type="title"/>
          </p:nvPr>
        </p:nvSpPr>
        <p:spPr/>
        <p:txBody>
          <a:bodyPr/>
          <a:lstStyle/>
          <a:p>
            <a:r>
              <a:rPr lang="en-US" dirty="0" smtClean="0"/>
              <a:t>L</a:t>
            </a:r>
            <a:r>
              <a:rPr lang="et-EE" dirty="0" smtClean="0"/>
              <a:t>iterature </a:t>
            </a:r>
            <a:endParaRPr lang="et-EE" dirty="0"/>
          </a:p>
        </p:txBody>
      </p:sp>
    </p:spTree>
    <p:extLst>
      <p:ext uri="{BB962C8B-B14F-4D97-AF65-F5344CB8AC3E}">
        <p14:creationId xmlns:p14="http://schemas.microsoft.com/office/powerpoint/2010/main" val="555620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AU" dirty="0" err="1"/>
              <a:t>Sarantakos</a:t>
            </a:r>
            <a:r>
              <a:rPr lang="en-AU" dirty="0"/>
              <a:t>, S. (2005). “Feminist Research”. In: S. </a:t>
            </a:r>
            <a:r>
              <a:rPr lang="en-AU" dirty="0" err="1"/>
              <a:t>Sarantakos</a:t>
            </a:r>
            <a:r>
              <a:rPr lang="en-AU" dirty="0"/>
              <a:t> (Ed.). Social Research. New York: Palgrave McMillan, 53-71</a:t>
            </a:r>
            <a:endParaRPr lang="en-US" dirty="0"/>
          </a:p>
          <a:p>
            <a:pPr marL="45720" indent="0">
              <a:buNone/>
            </a:pPr>
            <a:r>
              <a:rPr lang="en-AU" dirty="0"/>
              <a:t>Smith, D. (1987). </a:t>
            </a:r>
            <a:r>
              <a:rPr lang="en-AU" i="1" dirty="0"/>
              <a:t>The Everyday World as Problematic: A Feminist Sociology</a:t>
            </a:r>
            <a:r>
              <a:rPr lang="en-AU" dirty="0"/>
              <a:t>. </a:t>
            </a:r>
            <a:r>
              <a:rPr lang="en-AU" dirty="0" err="1"/>
              <a:t>Northeastern</a:t>
            </a:r>
            <a:r>
              <a:rPr lang="en-AU" dirty="0"/>
              <a:t> University </a:t>
            </a:r>
            <a:r>
              <a:rPr lang="en-AU" dirty="0" smtClean="0"/>
              <a:t>Press</a:t>
            </a:r>
            <a:endParaRPr lang="en-US" dirty="0"/>
          </a:p>
          <a:p>
            <a:pPr marL="45720" indent="0">
              <a:buNone/>
            </a:pPr>
            <a:r>
              <a:rPr lang="en-AU" dirty="0" err="1"/>
              <a:t>Veenstra</a:t>
            </a:r>
            <a:r>
              <a:rPr lang="en-AU" dirty="0"/>
              <a:t>, G. (2011). </a:t>
            </a:r>
            <a:r>
              <a:rPr lang="en-US" dirty="0"/>
              <a:t>Race, gender, class, and sexual orientation: intersecting axes of inequality and self-rated health in Canada. </a:t>
            </a:r>
            <a:r>
              <a:rPr lang="en-US" i="1" dirty="0"/>
              <a:t>International Journal of Equity Health</a:t>
            </a:r>
            <a:r>
              <a:rPr lang="en-US" dirty="0"/>
              <a:t>, 10(3)</a:t>
            </a:r>
          </a:p>
          <a:p>
            <a:pPr marL="45720" indent="0">
              <a:buNone/>
            </a:pPr>
            <a:r>
              <a:rPr lang="en-AU" dirty="0"/>
              <a:t>West, C., Zimmerman, D. (1987). Doing Gender. </a:t>
            </a:r>
            <a:r>
              <a:rPr lang="en-AU" i="1" dirty="0"/>
              <a:t>Gender and Society</a:t>
            </a:r>
            <a:r>
              <a:rPr lang="en-AU" dirty="0"/>
              <a:t> 1(2): 125–51</a:t>
            </a:r>
            <a:endParaRPr lang="en-US" dirty="0"/>
          </a:p>
          <a:p>
            <a:pPr marL="45720" indent="0">
              <a:buNone/>
            </a:pPr>
            <a:r>
              <a:rPr lang="en-AU" dirty="0"/>
              <a:t>Wolfe, C. (2010). </a:t>
            </a:r>
            <a:r>
              <a:rPr lang="en-AU" i="1" dirty="0"/>
              <a:t>What is </a:t>
            </a:r>
            <a:r>
              <a:rPr lang="en-AU" i="1" dirty="0" err="1"/>
              <a:t>posthumanism</a:t>
            </a:r>
            <a:r>
              <a:rPr lang="en-AU" i="1" dirty="0"/>
              <a:t>? </a:t>
            </a:r>
            <a:r>
              <a:rPr lang="en-AU" dirty="0"/>
              <a:t>Minneapolis: University of Minnesota Press </a:t>
            </a:r>
            <a:endParaRPr lang="en-US" dirty="0"/>
          </a:p>
          <a:p>
            <a:pPr marL="45720" indent="0">
              <a:buNone/>
            </a:pPr>
            <a:endParaRPr lang="et-EE" dirty="0"/>
          </a:p>
        </p:txBody>
      </p:sp>
      <p:sp>
        <p:nvSpPr>
          <p:cNvPr id="3" name="Title 2"/>
          <p:cNvSpPr>
            <a:spLocks noGrp="1"/>
          </p:cNvSpPr>
          <p:nvPr>
            <p:ph type="title"/>
          </p:nvPr>
        </p:nvSpPr>
        <p:spPr/>
        <p:txBody>
          <a:bodyPr/>
          <a:lstStyle/>
          <a:p>
            <a:r>
              <a:rPr lang="et-EE" dirty="0" smtClean="0"/>
              <a:t>Literature</a:t>
            </a:r>
            <a:endParaRPr lang="et-EE" dirty="0"/>
          </a:p>
        </p:txBody>
      </p:sp>
    </p:spTree>
    <p:extLst>
      <p:ext uri="{BB962C8B-B14F-4D97-AF65-F5344CB8AC3E}">
        <p14:creationId xmlns:p14="http://schemas.microsoft.com/office/powerpoint/2010/main" val="329335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31048"/>
          </a:xfrm>
        </p:spPr>
        <p:txBody>
          <a:bodyPr>
            <a:normAutofit/>
          </a:bodyPr>
          <a:lstStyle/>
          <a:p>
            <a:r>
              <a:rPr lang="en-US" dirty="0" smtClean="0"/>
              <a:t>Would you make a distinction? What kind?</a:t>
            </a:r>
          </a:p>
          <a:p>
            <a:r>
              <a:rPr lang="en-US" dirty="0" smtClean="0"/>
              <a:t>Not necessarily equivalent. For instance, research aiming to document differences between men and women in some area of life might help to reproduce the gender division and the category of gender</a:t>
            </a:r>
            <a:endParaRPr lang="en-US" dirty="0"/>
          </a:p>
          <a:p>
            <a:r>
              <a:rPr lang="en-US" dirty="0" smtClean="0"/>
              <a:t>Feminist sociology tends to be explicit about its epistemological positions and values, agenda of social change</a:t>
            </a:r>
          </a:p>
          <a:p>
            <a:r>
              <a:rPr lang="en-US" dirty="0" smtClean="0"/>
              <a:t>A </a:t>
            </a:r>
            <a:r>
              <a:rPr lang="en-US" dirty="0"/>
              <a:t>question of aims of the research and the kinds of questions asked, epistemological and methodological </a:t>
            </a:r>
            <a:r>
              <a:rPr lang="en-US" dirty="0" smtClean="0"/>
              <a:t>approaches</a:t>
            </a:r>
          </a:p>
          <a:p>
            <a:r>
              <a:rPr lang="en-US" dirty="0" smtClean="0"/>
              <a:t>How is gender understood? Social constructionism </a:t>
            </a:r>
            <a:r>
              <a:rPr lang="en-US" dirty="0" err="1" smtClean="0"/>
              <a:t>vs</a:t>
            </a:r>
            <a:r>
              <a:rPr lang="en-US" dirty="0" smtClean="0"/>
              <a:t> essentialism</a:t>
            </a:r>
            <a:endParaRPr lang="en-US" dirty="0"/>
          </a:p>
          <a:p>
            <a:endParaRPr lang="en-US" dirty="0" smtClean="0"/>
          </a:p>
          <a:p>
            <a:endParaRPr lang="et-EE" dirty="0"/>
          </a:p>
        </p:txBody>
      </p:sp>
      <p:sp>
        <p:nvSpPr>
          <p:cNvPr id="2" name="Title 1"/>
          <p:cNvSpPr>
            <a:spLocks noGrp="1"/>
          </p:cNvSpPr>
          <p:nvPr>
            <p:ph type="title"/>
          </p:nvPr>
        </p:nvSpPr>
        <p:spPr/>
        <p:txBody>
          <a:bodyPr>
            <a:normAutofit fontScale="90000"/>
          </a:bodyPr>
          <a:lstStyle/>
          <a:p>
            <a:r>
              <a:rPr lang="et-EE" dirty="0" smtClean="0"/>
              <a:t>Gender research = feminist research?</a:t>
            </a:r>
            <a:endParaRPr lang="et-EE" dirty="0"/>
          </a:p>
        </p:txBody>
      </p:sp>
    </p:spTree>
    <p:extLst>
      <p:ext uri="{BB962C8B-B14F-4D97-AF65-F5344CB8AC3E}">
        <p14:creationId xmlns:p14="http://schemas.microsoft.com/office/powerpoint/2010/main" val="104328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Ontology: what is reality and how do we understand being?</a:t>
            </a:r>
          </a:p>
          <a:p>
            <a:r>
              <a:rPr lang="en-US" dirty="0" smtClean="0"/>
              <a:t>Epistemology: what is knowledge and how can we know? </a:t>
            </a:r>
          </a:p>
          <a:p>
            <a:r>
              <a:rPr lang="en-US" dirty="0" smtClean="0"/>
              <a:t>Methodology: research design and strategy stemming from ontological and epistemological positions</a:t>
            </a:r>
          </a:p>
          <a:p>
            <a:r>
              <a:rPr lang="en-US" dirty="0" smtClean="0"/>
              <a:t>Method: specific techniques or procedures used in research</a:t>
            </a:r>
          </a:p>
        </p:txBody>
      </p:sp>
      <p:sp>
        <p:nvSpPr>
          <p:cNvPr id="2" name="Title 1"/>
          <p:cNvSpPr>
            <a:spLocks noGrp="1"/>
          </p:cNvSpPr>
          <p:nvPr>
            <p:ph type="title"/>
          </p:nvPr>
        </p:nvSpPr>
        <p:spPr/>
        <p:txBody>
          <a:bodyPr>
            <a:normAutofit fontScale="90000"/>
          </a:bodyPr>
          <a:lstStyle/>
          <a:p>
            <a:r>
              <a:rPr lang="en-US" dirty="0" smtClean="0"/>
              <a:t>Ontology, epistemology and methodology, method</a:t>
            </a:r>
            <a:endParaRPr lang="en-US" dirty="0"/>
          </a:p>
        </p:txBody>
      </p:sp>
    </p:spTree>
    <p:extLst>
      <p:ext uri="{BB962C8B-B14F-4D97-AF65-F5344CB8AC3E}">
        <p14:creationId xmlns:p14="http://schemas.microsoft.com/office/powerpoint/2010/main" val="250803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Since 1970s</a:t>
            </a:r>
          </a:p>
          <a:p>
            <a:r>
              <a:rPr lang="en-US" dirty="0" smtClean="0"/>
              <a:t>How does the category of gender inform our understanding of knowledge, knowers and the process of gaining knowledge?</a:t>
            </a:r>
          </a:p>
          <a:p>
            <a:r>
              <a:rPr lang="en-US" dirty="0"/>
              <a:t>The aim is to rethink and change dominant epistemological and methodological positions in a discipline </a:t>
            </a:r>
          </a:p>
          <a:p>
            <a:endParaRPr lang="et-EE" dirty="0"/>
          </a:p>
        </p:txBody>
      </p:sp>
      <p:sp>
        <p:nvSpPr>
          <p:cNvPr id="2" name="Title 1"/>
          <p:cNvSpPr>
            <a:spLocks noGrp="1"/>
          </p:cNvSpPr>
          <p:nvPr>
            <p:ph type="title"/>
          </p:nvPr>
        </p:nvSpPr>
        <p:spPr/>
        <p:txBody>
          <a:bodyPr>
            <a:normAutofit/>
          </a:bodyPr>
          <a:lstStyle/>
          <a:p>
            <a:r>
              <a:rPr lang="et-EE" dirty="0" smtClean="0"/>
              <a:t>Feminist epistemology</a:t>
            </a:r>
            <a:endParaRPr lang="et-EE" dirty="0"/>
          </a:p>
        </p:txBody>
      </p:sp>
    </p:spTree>
    <p:extLst>
      <p:ext uri="{BB962C8B-B14F-4D97-AF65-F5344CB8AC3E}">
        <p14:creationId xmlns:p14="http://schemas.microsoft.com/office/powerpoint/2010/main" val="180230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229600" cy="5024967"/>
          </a:xfrm>
        </p:spPr>
        <p:txBody>
          <a:bodyPr>
            <a:normAutofit fontScale="70000" lnSpcReduction="20000"/>
          </a:bodyPr>
          <a:lstStyle/>
          <a:p>
            <a:pPr marL="382588" indent="-382588">
              <a:lnSpc>
                <a:spcPct val="90000"/>
              </a:lnSpc>
              <a:buFontTx/>
              <a:buNone/>
            </a:pPr>
            <a:endParaRPr lang="et-EE" dirty="0">
              <a:cs typeface="Calibri"/>
            </a:endParaRPr>
          </a:p>
          <a:p>
            <a:pPr marL="382588" indent="-382588">
              <a:lnSpc>
                <a:spcPct val="90000"/>
              </a:lnSpc>
            </a:pPr>
            <a:r>
              <a:rPr lang="et-EE" sz="2900" b="1" dirty="0">
                <a:cs typeface="Calibri"/>
              </a:rPr>
              <a:t>Gender binary </a:t>
            </a:r>
            <a:r>
              <a:rPr lang="et-EE" sz="2900" dirty="0">
                <a:cs typeface="Calibri"/>
              </a:rPr>
              <a:t>-  </a:t>
            </a:r>
            <a:r>
              <a:rPr lang="et-EE" sz="2800" dirty="0" smtClean="0">
                <a:cs typeface="Calibri"/>
              </a:rPr>
              <a:t>emphasising gender differences, (re)producing </a:t>
            </a:r>
            <a:r>
              <a:rPr lang="et-EE" sz="2900" dirty="0">
                <a:cs typeface="Calibri"/>
              </a:rPr>
              <a:t>the binary </a:t>
            </a:r>
            <a:r>
              <a:rPr lang="et-EE" sz="2800" dirty="0" smtClean="0">
                <a:cs typeface="Calibri"/>
              </a:rPr>
              <a:t>gender system</a:t>
            </a:r>
          </a:p>
          <a:p>
            <a:pPr marL="382588" indent="-382588">
              <a:lnSpc>
                <a:spcPct val="90000"/>
              </a:lnSpc>
            </a:pPr>
            <a:r>
              <a:rPr lang="et-EE" sz="2800" b="1" dirty="0" smtClean="0">
                <a:latin typeface="Calibri"/>
                <a:cs typeface="Calibri"/>
              </a:rPr>
              <a:t>Failing to take into account structural and institutional conditions </a:t>
            </a:r>
            <a:r>
              <a:rPr lang="et-EE" sz="2800" dirty="0" smtClean="0">
                <a:latin typeface="Calibri"/>
                <a:cs typeface="Calibri"/>
              </a:rPr>
              <a:t>that contribute to systemic privilege of some groups over others</a:t>
            </a:r>
          </a:p>
          <a:p>
            <a:pPr marL="382588" indent="-382588">
              <a:lnSpc>
                <a:spcPct val="90000"/>
              </a:lnSpc>
            </a:pPr>
            <a:r>
              <a:rPr lang="et-EE" sz="2800" b="1" dirty="0" smtClean="0">
                <a:latin typeface="Calibri"/>
                <a:cs typeface="Calibri"/>
              </a:rPr>
              <a:t>Andocentricism</a:t>
            </a:r>
            <a:r>
              <a:rPr lang="et-EE" sz="2800" dirty="0" smtClean="0">
                <a:latin typeface="Calibri"/>
                <a:cs typeface="Calibri"/>
              </a:rPr>
              <a:t> – conducting research from an implicit male perspective, women are rendered passive and their agency denied</a:t>
            </a:r>
          </a:p>
          <a:p>
            <a:pPr marL="382588" indent="-382588">
              <a:lnSpc>
                <a:spcPct val="90000"/>
              </a:lnSpc>
            </a:pPr>
            <a:r>
              <a:rPr lang="et-EE" sz="2800" b="1" dirty="0" smtClean="0">
                <a:latin typeface="Calibri"/>
                <a:cs typeface="Calibri"/>
              </a:rPr>
              <a:t>Implicit biases </a:t>
            </a:r>
            <a:r>
              <a:rPr lang="et-EE" sz="2800" dirty="0" smtClean="0">
                <a:latin typeface="Calibri"/>
                <a:cs typeface="Calibri"/>
              </a:rPr>
              <a:t>– researchers’ tacit assumptions on what is appropriate and “natural” for men and women</a:t>
            </a:r>
          </a:p>
          <a:p>
            <a:pPr marL="382588" indent="-382588">
              <a:lnSpc>
                <a:spcPct val="90000"/>
              </a:lnSpc>
            </a:pPr>
            <a:r>
              <a:rPr lang="et-EE" sz="2800" b="1" dirty="0" smtClean="0">
                <a:latin typeface="Calibri"/>
                <a:cs typeface="Calibri"/>
              </a:rPr>
              <a:t>Essentialising</a:t>
            </a:r>
            <a:r>
              <a:rPr lang="et-EE" sz="2800" dirty="0" smtClean="0">
                <a:latin typeface="Calibri"/>
                <a:cs typeface="Calibri"/>
              </a:rPr>
              <a:t> the category of gender</a:t>
            </a:r>
          </a:p>
          <a:p>
            <a:pPr marL="382588" indent="-382588">
              <a:lnSpc>
                <a:spcPct val="90000"/>
              </a:lnSpc>
            </a:pPr>
            <a:r>
              <a:rPr lang="et-EE" sz="2800" dirty="0" smtClean="0">
                <a:latin typeface="Calibri"/>
                <a:cs typeface="Calibri"/>
              </a:rPr>
              <a:t>Drawing a clear distinction between research and politics</a:t>
            </a:r>
          </a:p>
          <a:p>
            <a:pPr marL="382588" indent="-382588">
              <a:lnSpc>
                <a:spcPct val="90000"/>
              </a:lnSpc>
            </a:pPr>
            <a:r>
              <a:rPr lang="et-EE" sz="2800" b="1" dirty="0" smtClean="0">
                <a:latin typeface="Calibri"/>
                <a:cs typeface="Calibri"/>
              </a:rPr>
              <a:t>Generalisations</a:t>
            </a:r>
            <a:r>
              <a:rPr lang="et-EE" sz="2800" dirty="0" smtClean="0">
                <a:latin typeface="Calibri"/>
                <a:cs typeface="Calibri"/>
              </a:rPr>
              <a:t> – research results using male subjects are generalised to apply also to women (for instance, in medical research)</a:t>
            </a:r>
          </a:p>
          <a:p>
            <a:pPr marL="382588" indent="-382588">
              <a:lnSpc>
                <a:spcPct val="90000"/>
              </a:lnSpc>
            </a:pPr>
            <a:r>
              <a:rPr lang="et-EE" sz="2800" b="1" dirty="0" smtClean="0">
                <a:latin typeface="Calibri"/>
                <a:cs typeface="Calibri"/>
              </a:rPr>
              <a:t>Values and interests distort and limit the production of knowledge</a:t>
            </a:r>
            <a:r>
              <a:rPr lang="et-EE" sz="2800" dirty="0" smtClean="0">
                <a:latin typeface="Calibri"/>
                <a:cs typeface="Calibri"/>
              </a:rPr>
              <a:t>: for example, sexist, racist, heterosexist and Anglo-American-centered values have led to the construction of knowledge from certain perspectives. Gaps in knowledge</a:t>
            </a:r>
          </a:p>
          <a:p>
            <a:pPr marL="382588" indent="-382588">
              <a:lnSpc>
                <a:spcPct val="90000"/>
              </a:lnSpc>
            </a:pPr>
            <a:endParaRPr lang="en-GB" dirty="0">
              <a:latin typeface="Calibri"/>
              <a:cs typeface="Calibri"/>
            </a:endParaRPr>
          </a:p>
          <a:p>
            <a:pPr marL="0" indent="0">
              <a:buNone/>
            </a:pPr>
            <a:endParaRPr lang="en-US" dirty="0">
              <a:latin typeface="Calibri"/>
              <a:cs typeface="Calibri"/>
            </a:endParaRPr>
          </a:p>
        </p:txBody>
      </p:sp>
      <p:sp>
        <p:nvSpPr>
          <p:cNvPr id="2" name="Title 1"/>
          <p:cNvSpPr>
            <a:spLocks noGrp="1"/>
          </p:cNvSpPr>
          <p:nvPr>
            <p:ph type="title"/>
          </p:nvPr>
        </p:nvSpPr>
        <p:spPr/>
        <p:txBody>
          <a:bodyPr>
            <a:normAutofit fontScale="90000"/>
          </a:bodyPr>
          <a:lstStyle/>
          <a:p>
            <a:r>
              <a:rPr lang="en-US" dirty="0" smtClean="0"/>
              <a:t>Feminist critique of traditional research practice</a:t>
            </a:r>
            <a:endParaRPr lang="en-US" dirty="0"/>
          </a:p>
        </p:txBody>
      </p:sp>
    </p:spTree>
    <p:extLst>
      <p:ext uri="{BB962C8B-B14F-4D97-AF65-F5344CB8AC3E}">
        <p14:creationId xmlns:p14="http://schemas.microsoft.com/office/powerpoint/2010/main" val="688055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9633"/>
          </a:xfrm>
        </p:spPr>
        <p:txBody>
          <a:bodyPr>
            <a:normAutofit/>
          </a:bodyPr>
          <a:lstStyle/>
          <a:p>
            <a:r>
              <a:rPr lang="en-US" dirty="0" smtClean="0"/>
              <a:t>Ignoring the contribution of women (both as subjects of research and authors of sociological texts), selecting and </a:t>
            </a:r>
            <a:r>
              <a:rPr lang="en-US" dirty="0" err="1"/>
              <a:t>legitimising</a:t>
            </a:r>
            <a:r>
              <a:rPr lang="en-US" dirty="0"/>
              <a:t> only certain </a:t>
            </a:r>
            <a:r>
              <a:rPr lang="en-US" dirty="0" smtClean="0"/>
              <a:t>perspectives and values</a:t>
            </a:r>
          </a:p>
          <a:p>
            <a:r>
              <a:rPr lang="en-US" dirty="0" smtClean="0"/>
              <a:t>Social construction of the sociological “canon of classics”, sociology as a colonial project (Connell 1997) </a:t>
            </a:r>
          </a:p>
          <a:p>
            <a:r>
              <a:rPr lang="en-US" dirty="0" smtClean="0"/>
              <a:t>Positivism, objectivity, neutral values</a:t>
            </a:r>
          </a:p>
          <a:p>
            <a:r>
              <a:rPr lang="en-US" dirty="0" smtClean="0"/>
              <a:t>Masculinity as a central category defining the social</a:t>
            </a:r>
          </a:p>
          <a:p>
            <a:r>
              <a:rPr lang="en-US" dirty="0" smtClean="0"/>
              <a:t>The centrality and privilege of the male subject in sociological theory</a:t>
            </a:r>
          </a:p>
          <a:p>
            <a:r>
              <a:rPr lang="en-US" dirty="0" smtClean="0"/>
              <a:t>Classical sociological texts marked women as gendered beings, whereas men appeared as non-gendered humans, generic people</a:t>
            </a:r>
          </a:p>
          <a:p>
            <a:pPr marL="0" indent="0">
              <a:buNone/>
            </a:pPr>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Feminist critique of classical social theory (Marshall &amp; </a:t>
            </a:r>
            <a:r>
              <a:rPr lang="en-US" dirty="0" err="1" smtClean="0"/>
              <a:t>Witz</a:t>
            </a:r>
            <a:r>
              <a:rPr lang="en-US" dirty="0" smtClean="0"/>
              <a:t> 2004)</a:t>
            </a:r>
            <a:endParaRPr lang="en-US" dirty="0"/>
          </a:p>
        </p:txBody>
      </p:sp>
    </p:spTree>
    <p:extLst>
      <p:ext uri="{BB962C8B-B14F-4D97-AF65-F5344CB8AC3E}">
        <p14:creationId xmlns:p14="http://schemas.microsoft.com/office/powerpoint/2010/main" val="37341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Classical sociology constructed gender differences, located these in biology</a:t>
            </a:r>
          </a:p>
          <a:p>
            <a:r>
              <a:rPr lang="en-US" dirty="0" smtClean="0"/>
              <a:t>Women associated with bodies, men with minds </a:t>
            </a:r>
          </a:p>
          <a:p>
            <a:r>
              <a:rPr lang="en-US" dirty="0" smtClean="0"/>
              <a:t>Women in the texts of classical sociology: strategic absence </a:t>
            </a:r>
          </a:p>
          <a:p>
            <a:r>
              <a:rPr lang="en-US" dirty="0" smtClean="0"/>
              <a:t>Men in texts of classical sociology: absent presence (always present, but not gendered)</a:t>
            </a:r>
          </a:p>
          <a:p>
            <a:r>
              <a:rPr lang="en-US" dirty="0" smtClean="0"/>
              <a:t>Masculine ontology: implicit gender difference, masculine values</a:t>
            </a:r>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3362813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1770</TotalTime>
  <Words>3980</Words>
  <Application>Microsoft Office PowerPoint</Application>
  <PresentationFormat>Ekraaniseanss (4:3)</PresentationFormat>
  <Paragraphs>267</Paragraphs>
  <Slides>39</Slides>
  <Notes>20</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39</vt:i4>
      </vt:variant>
    </vt:vector>
  </HeadingPairs>
  <TitlesOfParts>
    <vt:vector size="47" baseType="lpstr">
      <vt:lpstr>Arial</vt:lpstr>
      <vt:lpstr>Calibri</vt:lpstr>
      <vt:lpstr>Cambria</vt:lpstr>
      <vt:lpstr>Franklin Gothic Medium</vt:lpstr>
      <vt:lpstr>HG創英角ｺﾞｼｯｸUB</vt:lpstr>
      <vt:lpstr>Wingdings</vt:lpstr>
      <vt:lpstr>Wingdings 2</vt:lpstr>
      <vt:lpstr>Grid</vt:lpstr>
      <vt:lpstr> Gender in Research: Methods  Kadri Aavik, Tallinn University</vt:lpstr>
      <vt:lpstr>About me</vt:lpstr>
      <vt:lpstr>Structure of this session</vt:lpstr>
      <vt:lpstr>Gender research = feminist research?</vt:lpstr>
      <vt:lpstr>Ontology, epistemology and methodology, method</vt:lpstr>
      <vt:lpstr>Feminist epistemology</vt:lpstr>
      <vt:lpstr>Feminist critique of traditional research practice</vt:lpstr>
      <vt:lpstr>Feminist critique of classical social theory (Marshall &amp; Witz 2004)</vt:lpstr>
      <vt:lpstr>Continued..</vt:lpstr>
      <vt:lpstr>Continued…</vt:lpstr>
      <vt:lpstr>Feminist research practice (1)</vt:lpstr>
      <vt:lpstr>Feminist research practice (2)</vt:lpstr>
      <vt:lpstr>PowerPointi esitlus</vt:lpstr>
      <vt:lpstr>Standpoint-epistemology  (Harding, Smith)</vt:lpstr>
      <vt:lpstr>Continued..</vt:lpstr>
      <vt:lpstr>Feminist sociology</vt:lpstr>
      <vt:lpstr>Levels of research/analytical focus</vt:lpstr>
      <vt:lpstr>Studying gender on the individual level</vt:lpstr>
      <vt:lpstr>Interactonist approaches</vt:lpstr>
      <vt:lpstr>Institutional perspective: gendered institutions and organisations (Wharton 2012) </vt:lpstr>
      <vt:lpstr>Broad focus points and areas of inquiry in contemporary feminist research</vt:lpstr>
      <vt:lpstr>Critical studies on men and masculinities</vt:lpstr>
      <vt:lpstr>Broad focus points and areas of inquiry in contemporary feminist research (continued)</vt:lpstr>
      <vt:lpstr>Intersectionality</vt:lpstr>
      <vt:lpstr>PowerPointi esitlus</vt:lpstr>
      <vt:lpstr>Continued..</vt:lpstr>
      <vt:lpstr>Intersectional methodologies</vt:lpstr>
      <vt:lpstr>New directions in feminist research</vt:lpstr>
      <vt:lpstr>Undoing gender (Deutsch 2007)</vt:lpstr>
      <vt:lpstr>Continued…</vt:lpstr>
      <vt:lpstr>New materialism</vt:lpstr>
      <vt:lpstr>Continued…</vt:lpstr>
      <vt:lpstr>Gender and posthumanism</vt:lpstr>
      <vt:lpstr>The broader context we as reserachers are situated in</vt:lpstr>
      <vt:lpstr>Project “Supporting the career tracks of female researchers”</vt:lpstr>
      <vt:lpstr>Questions for discussion</vt:lpstr>
      <vt:lpstr>Literature</vt:lpstr>
      <vt:lpstr>Literature </vt:lpstr>
      <vt:lpstr>Literature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in Research: Methods</dc:title>
  <dc:creator>Kadri</dc:creator>
  <cp:lastModifiedBy>Maarja Sillaste</cp:lastModifiedBy>
  <cp:revision>81</cp:revision>
  <dcterms:created xsi:type="dcterms:W3CDTF">2015-08-21T10:50:33Z</dcterms:created>
  <dcterms:modified xsi:type="dcterms:W3CDTF">2015-11-27T13:15:38Z</dcterms:modified>
</cp:coreProperties>
</file>