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7"/>
  </p:notesMasterIdLst>
  <p:handoutMasterIdLst>
    <p:handoutMasterId r:id="rId28"/>
  </p:handoutMasterIdLst>
  <p:sldIdLst>
    <p:sldId id="359" r:id="rId3"/>
    <p:sldId id="396" r:id="rId4"/>
    <p:sldId id="386" r:id="rId5"/>
    <p:sldId id="437" r:id="rId6"/>
    <p:sldId id="400" r:id="rId7"/>
    <p:sldId id="405" r:id="rId8"/>
    <p:sldId id="441" r:id="rId9"/>
    <p:sldId id="361" r:id="rId10"/>
    <p:sldId id="360" r:id="rId11"/>
    <p:sldId id="277" r:id="rId12"/>
    <p:sldId id="428" r:id="rId13"/>
    <p:sldId id="442" r:id="rId14"/>
    <p:sldId id="296" r:id="rId15"/>
    <p:sldId id="432" r:id="rId16"/>
    <p:sldId id="297" r:id="rId17"/>
    <p:sldId id="362" r:id="rId18"/>
    <p:sldId id="353" r:id="rId19"/>
    <p:sldId id="292" r:id="rId20"/>
    <p:sldId id="288" r:id="rId21"/>
    <p:sldId id="289" r:id="rId22"/>
    <p:sldId id="356" r:id="rId23"/>
    <p:sldId id="363" r:id="rId24"/>
    <p:sldId id="435" r:id="rId25"/>
    <p:sldId id="293" r:id="rId26"/>
  </p:sldIdLst>
  <p:sldSz cx="9144000" cy="6858000" type="screen4x3"/>
  <p:notesSz cx="6743700" cy="9880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63" autoAdjust="0"/>
  </p:normalViewPr>
  <p:slideViewPr>
    <p:cSldViewPr>
      <p:cViewPr>
        <p:scale>
          <a:sx n="100" d="100"/>
          <a:sy n="100" d="100"/>
        </p:scale>
        <p:origin x="-1308" y="-48"/>
      </p:cViewPr>
      <p:guideLst>
        <p:guide orient="horz" pos="3249"/>
        <p:guide orient="horz" pos="346"/>
        <p:guide orient="horz" pos="733"/>
        <p:guide orient="horz" pos="3793"/>
        <p:guide pos="408"/>
        <p:guide pos="5375"/>
        <p:guide pos="2880"/>
        <p:guide pos="1292"/>
        <p:guide pos="4468"/>
        <p:guide pos="1383"/>
        <p:guide pos="4332"/>
      </p:guideLst>
    </p:cSldViewPr>
  </p:slideViewPr>
  <p:outlineViewPr>
    <p:cViewPr>
      <p:scale>
        <a:sx n="33" d="100"/>
        <a:sy n="33" d="100"/>
      </p:scale>
      <p:origin x="36" y="7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134" y="-77"/>
      </p:cViewPr>
      <p:guideLst>
        <p:guide orient="horz" pos="3112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98E26-518D-43B9-8EFB-F6C320C8A344}" type="datetimeFigureOut">
              <a:rPr lang="en-GB" smtClean="0"/>
              <a:t>07-09-2015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B6735-0C5E-4FB8-B5DD-026FFEB9D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42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DD7A6-EB62-4DE0-B869-5819E0443B20}" type="datetimeFigureOut">
              <a:rPr lang="en-GB" smtClean="0"/>
              <a:t>07-09-2015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CFAA4-6C76-4089-B92A-0BCB820DC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1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80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80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80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80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087531-9F1A-459B-B3A1-E5A17BB835C8}" type="slidenum">
              <a:rPr lang="en-GB" altLang="en-US" sz="1200" smtClean="0"/>
              <a:pPr eaLnBrk="1" hangingPunct="1"/>
              <a:t>1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6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5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3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4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7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6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3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4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613" indent="-227013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225" indent="-227013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142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862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582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2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EAE68-B14F-470F-9538-C384A45B62BD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613" indent="-227013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225" indent="-227013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142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862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582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2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EAE68-B14F-470F-9538-C384A45B62BD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0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6586475"/>
            <a:ext cx="2519562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6586475"/>
            <a:ext cx="1334168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5" y="6586475"/>
            <a:ext cx="2879500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9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1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831" y="1801148"/>
            <a:ext cx="7198750" cy="566991"/>
          </a:xfr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831" y="2367969"/>
            <a:ext cx="7198750" cy="43383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9142412" cy="9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7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6BC4-8AD0-412E-9573-50BEEA8EA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7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139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7717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24483" y="1268413"/>
            <a:ext cx="3059469" cy="395908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887325" y="1295700"/>
            <a:ext cx="4607200" cy="4678917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320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4463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6586475"/>
            <a:ext cx="2519562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6586475"/>
            <a:ext cx="1334168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5" y="6586475"/>
            <a:ext cx="2879500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9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1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831" y="1801148"/>
            <a:ext cx="7198750" cy="566991"/>
          </a:xfr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831" y="2367969"/>
            <a:ext cx="7198750" cy="43383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9142412" cy="9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7846637" cy="4762985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3833334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1295700"/>
            <a:ext cx="3833334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9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7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32239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24323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8674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00458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4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(12x8)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9875" y="1799584"/>
            <a:ext cx="2545272" cy="101542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1000" dirty="0" smtClean="0">
                <a:solidFill>
                  <a:srgbClr val="3B464D"/>
                </a:solidFill>
              </a:rPr>
              <a:t>Please do not use photos for which the EPO does not have copyright. If you need any images, please contact:</a:t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u="sng" dirty="0" smtClean="0">
                <a:solidFill>
                  <a:srgbClr val="3B464D"/>
                </a:solidFill>
                <a:hlinkClick r:id="rId2"/>
              </a:rPr>
              <a:t>graphic_design_munich@epo.org</a:t>
            </a:r>
            <a:r>
              <a:rPr lang="en-GB" sz="1000" dirty="0" smtClean="0">
                <a:solidFill>
                  <a:srgbClr val="3B464D"/>
                </a:solidFill>
              </a:rPr>
              <a:t/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dirty="0" smtClean="0">
                <a:solidFill>
                  <a:srgbClr val="3B464D"/>
                </a:solidFill>
              </a:rPr>
              <a:t>or </a:t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u="sng" dirty="0" smtClean="0">
                <a:solidFill>
                  <a:srgbClr val="3B464D"/>
                </a:solidFill>
                <a:hlinkClick r:id="rId3"/>
              </a:rPr>
              <a:t>graphic_design_the_hague@epo.org</a:t>
            </a:r>
            <a:endParaRPr lang="en-GB" sz="500" dirty="0">
              <a:solidFill>
                <a:srgbClr val="3B464D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2879500" cy="4319000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07356" y="1200472"/>
            <a:ext cx="4787169" cy="4678917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6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(6x8)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9875" y="1799584"/>
            <a:ext cx="2545272" cy="101542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1000" dirty="0" smtClean="0">
                <a:solidFill>
                  <a:srgbClr val="3B464D"/>
                </a:solidFill>
              </a:rPr>
              <a:t>Please do not use photos for which the EPO does not have copyright. If you need any images, please contact:</a:t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u="sng" dirty="0" smtClean="0">
                <a:solidFill>
                  <a:srgbClr val="3B464D"/>
                </a:solidFill>
                <a:hlinkClick r:id="rId2"/>
              </a:rPr>
              <a:t>graphic_design_munich@epo.org</a:t>
            </a:r>
            <a:r>
              <a:rPr lang="en-GB" sz="1000" dirty="0" smtClean="0">
                <a:solidFill>
                  <a:srgbClr val="3B464D"/>
                </a:solidFill>
              </a:rPr>
              <a:t/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dirty="0" smtClean="0">
                <a:solidFill>
                  <a:srgbClr val="3B464D"/>
                </a:solidFill>
              </a:rPr>
              <a:t>or </a:t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u="sng" dirty="0" smtClean="0">
                <a:solidFill>
                  <a:srgbClr val="3B464D"/>
                </a:solidFill>
                <a:hlinkClick r:id="rId3"/>
              </a:rPr>
              <a:t>graphic_design_the_hague@epo.org</a:t>
            </a:r>
            <a:endParaRPr lang="en-GB" sz="500" dirty="0">
              <a:solidFill>
                <a:srgbClr val="3B464D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2879500" cy="2159500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07356" y="1200472"/>
            <a:ext cx="4787169" cy="4678917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39552" y="6532487"/>
            <a:ext cx="8136904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1778" y="6583027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6592854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8" y="2051525"/>
            <a:ext cx="7846937" cy="3599167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8" y="1295700"/>
            <a:ext cx="7847237" cy="719833"/>
          </a:xfrm>
          <a:noFill/>
        </p:spPr>
        <p:txBody>
          <a:bodyPr wrap="square" lIns="0" tIns="0" rIns="0" bIns="0"/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1800"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r>
              <a:rPr lang="de-CH" dirty="0" smtClean="0"/>
              <a:t> </a:t>
            </a:r>
            <a:r>
              <a:rPr lang="de-CH" dirty="0" err="1" smtClean="0"/>
              <a:t>amendes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de-CH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7846637" cy="4762985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7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3833334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1295700"/>
            <a:ext cx="3833334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7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32239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24323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8674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00458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(12x8)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9875" y="1799584"/>
            <a:ext cx="2545272" cy="101542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1000" dirty="0" smtClean="0">
                <a:solidFill>
                  <a:srgbClr val="3B464D"/>
                </a:solidFill>
              </a:rPr>
              <a:t>Please do not use photos for which the EPO does not have copyright. If you need any images, please contact:</a:t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u="sng" dirty="0" smtClean="0">
                <a:solidFill>
                  <a:srgbClr val="3B464D"/>
                </a:solidFill>
                <a:hlinkClick r:id="rId2"/>
              </a:rPr>
              <a:t>graphic_design_munich@epo.org</a:t>
            </a:r>
            <a:r>
              <a:rPr lang="en-GB" sz="1000" dirty="0" smtClean="0">
                <a:solidFill>
                  <a:srgbClr val="3B464D"/>
                </a:solidFill>
              </a:rPr>
              <a:t/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dirty="0" smtClean="0">
                <a:solidFill>
                  <a:srgbClr val="3B464D"/>
                </a:solidFill>
              </a:rPr>
              <a:t>or </a:t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u="sng" dirty="0" smtClean="0">
                <a:solidFill>
                  <a:srgbClr val="3B464D"/>
                </a:solidFill>
                <a:hlinkClick r:id="rId3"/>
              </a:rPr>
              <a:t>graphic_design_the_hague@epo.org</a:t>
            </a:r>
            <a:endParaRPr lang="en-GB" sz="500" dirty="0">
              <a:solidFill>
                <a:srgbClr val="3B464D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2879500" cy="4319000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07356" y="1200472"/>
            <a:ext cx="4787169" cy="4678917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1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(6x8)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9875" y="1799584"/>
            <a:ext cx="2545272" cy="101542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1000" dirty="0" smtClean="0">
                <a:solidFill>
                  <a:srgbClr val="3B464D"/>
                </a:solidFill>
              </a:rPr>
              <a:t>Please do not use photos for which the EPO does not have copyright. If you need any images, please contact:</a:t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u="sng" dirty="0" smtClean="0">
                <a:solidFill>
                  <a:srgbClr val="3B464D"/>
                </a:solidFill>
                <a:hlinkClick r:id="rId2"/>
              </a:rPr>
              <a:t>graphic_design_munich@epo.org</a:t>
            </a:r>
            <a:r>
              <a:rPr lang="en-GB" sz="1000" dirty="0" smtClean="0">
                <a:solidFill>
                  <a:srgbClr val="3B464D"/>
                </a:solidFill>
              </a:rPr>
              <a:t/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dirty="0" smtClean="0">
                <a:solidFill>
                  <a:srgbClr val="3B464D"/>
                </a:solidFill>
              </a:rPr>
              <a:t>or </a:t>
            </a:r>
            <a:br>
              <a:rPr lang="en-GB" sz="1000" dirty="0" smtClean="0">
                <a:solidFill>
                  <a:srgbClr val="3B464D"/>
                </a:solidFill>
              </a:rPr>
            </a:br>
            <a:r>
              <a:rPr lang="en-GB" sz="1000" u="sng" dirty="0" smtClean="0">
                <a:solidFill>
                  <a:srgbClr val="3B464D"/>
                </a:solidFill>
                <a:hlinkClick r:id="rId3"/>
              </a:rPr>
              <a:t>graphic_design_the_hague@epo.org</a:t>
            </a:r>
            <a:endParaRPr lang="en-GB" sz="500" dirty="0">
              <a:solidFill>
                <a:srgbClr val="3B464D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2879500" cy="2159500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07356" y="1200472"/>
            <a:ext cx="4787169" cy="4678917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1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8" y="2051525"/>
            <a:ext cx="7846937" cy="3599167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8" y="1295700"/>
            <a:ext cx="7847237" cy="719833"/>
          </a:xfrm>
          <a:noFill/>
        </p:spPr>
        <p:txBody>
          <a:bodyPr wrap="square" lIns="0" tIns="0" rIns="0" bIns="0"/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1800"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r>
              <a:rPr lang="de-CH" dirty="0" smtClean="0"/>
              <a:t> </a:t>
            </a:r>
            <a:r>
              <a:rPr lang="de-CH" dirty="0" err="1" smtClean="0"/>
              <a:t>amendes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de-CH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8" y="1295700"/>
            <a:ext cx="7847237" cy="719833"/>
          </a:xfrm>
          <a:noFill/>
        </p:spPr>
        <p:txBody>
          <a:bodyPr lIns="0" tIns="0" rIns="0" bIns="0"/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1800"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47888" y="2051523"/>
            <a:ext cx="7846937" cy="3599167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545A2B66-5FBB-4204-83CA-98F0075F30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0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88" y="539875"/>
            <a:ext cx="7846637" cy="53987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88" y="1295700"/>
            <a:ext cx="7846637" cy="4786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srgbClr val="3B46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srgbClr val="3B46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5A2B66-5FBB-4204-83CA-98F0075F30EE}" type="slidenum">
              <a:rPr lang="en-GB" smtClean="0">
                <a:solidFill>
                  <a:srgbClr val="3B46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B46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87" r:id="rId10"/>
    <p:sldLayoutId id="2147483689" r:id="rId11"/>
    <p:sldLayoutId id="2147483690" r:id="rId12"/>
    <p:sldLayoutId id="21474836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ts val="2799"/>
        </a:lnSpc>
        <a:spcBef>
          <a:spcPct val="0"/>
        </a:spcBef>
        <a:buNone/>
        <a:defRPr sz="2400" b="1" kern="1200" spc="0" baseline="0">
          <a:solidFill>
            <a:srgbClr val="3B464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57" indent="-215957" algn="l" defTabSz="914217" rtl="0" eaLnBrk="1" latinLnBrk="0" hangingPunct="1">
        <a:lnSpc>
          <a:spcPts val="2799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1pPr>
      <a:lvl2pPr marL="431914" indent="-215957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2pPr>
      <a:lvl3pPr marL="647870" indent="-215957" algn="l" defTabSz="914217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3pPr>
      <a:lvl4pPr marL="863827" indent="-215957" algn="l" defTabSz="914217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4pPr>
      <a:lvl5pPr marL="1079784" indent="-215957" algn="l" defTabSz="987228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88" y="539875"/>
            <a:ext cx="7846637" cy="53987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88" y="1295700"/>
            <a:ext cx="7846637" cy="4786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srgbClr val="3B46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srgbClr val="3B46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5A2B66-5FBB-4204-83CA-98F0075F30EE}" type="slidenum">
              <a:rPr lang="en-GB" smtClean="0">
                <a:solidFill>
                  <a:srgbClr val="3B46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B46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ts val="2799"/>
        </a:lnSpc>
        <a:spcBef>
          <a:spcPct val="0"/>
        </a:spcBef>
        <a:buNone/>
        <a:defRPr sz="2400" b="1" kern="1200" spc="0" baseline="0">
          <a:solidFill>
            <a:srgbClr val="3B464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57" indent="-215957" algn="l" defTabSz="914217" rtl="0" eaLnBrk="1" latinLnBrk="0" hangingPunct="1">
        <a:lnSpc>
          <a:spcPts val="2799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1pPr>
      <a:lvl2pPr marL="431914" indent="-215957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2pPr>
      <a:lvl3pPr marL="647870" indent="-215957" algn="l" defTabSz="914217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3pPr>
      <a:lvl4pPr marL="863827" indent="-215957" algn="l" defTabSz="914217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4pPr>
      <a:lvl5pPr marL="1079784" indent="-215957" algn="l" defTabSz="987228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_Legal_Affairs@epo.org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71550" y="6586538"/>
            <a:ext cx="2519363" cy="215900"/>
          </a:xfrm>
        </p:spPr>
        <p:txBody>
          <a:bodyPr anchor="b"/>
          <a:lstStyle/>
          <a:p>
            <a:endParaRPr lang="en-US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99313" y="6586538"/>
            <a:ext cx="1333500" cy="227012"/>
          </a:xfrm>
        </p:spPr>
        <p:txBody>
          <a:bodyPr anchor="b"/>
          <a:lstStyle/>
          <a:p>
            <a:endParaRPr lang="en-US" altLang="en-US" smtClean="0"/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98863" y="6594475"/>
            <a:ext cx="2879725" cy="215900"/>
          </a:xfrm>
        </p:spPr>
        <p:txBody>
          <a:bodyPr anchor="b"/>
          <a:lstStyle/>
          <a:p>
            <a:endParaRPr lang="en-US" altLang="en-US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559675" cy="1150937"/>
          </a:xfrm>
        </p:spPr>
        <p:txBody>
          <a:bodyPr/>
          <a:lstStyle/>
          <a:p>
            <a:pPr>
              <a:defRPr/>
            </a:pPr>
            <a:r>
              <a:rPr lang="en-GB" altLang="zh-CN" dirty="0" smtClean="0">
                <a:ea typeface="SimSun" pitchFamily="2" charset="-122"/>
              </a:rPr>
              <a:t/>
            </a:r>
            <a:br>
              <a:rPr lang="en-GB" altLang="zh-CN" dirty="0" smtClean="0">
                <a:ea typeface="SimSun" pitchFamily="2" charset="-122"/>
              </a:rPr>
            </a:br>
            <a:r>
              <a:rPr lang="en-GB" altLang="zh-CN" dirty="0">
                <a:ea typeface="SimSun" pitchFamily="2" charset="-122"/>
              </a:rPr>
              <a:t/>
            </a:r>
            <a:br>
              <a:rPr lang="en-GB" altLang="zh-CN" dirty="0">
                <a:ea typeface="SimSun" pitchFamily="2" charset="-122"/>
              </a:rPr>
            </a:br>
            <a:r>
              <a:rPr lang="en-GB" altLang="zh-CN" dirty="0" smtClean="0">
                <a:ea typeface="SimSun" pitchFamily="2" charset="-122"/>
              </a:rPr>
              <a:t/>
            </a:r>
            <a:br>
              <a:rPr lang="en-GB" altLang="zh-CN" dirty="0" smtClean="0">
                <a:ea typeface="SimSun" pitchFamily="2" charset="-122"/>
              </a:rPr>
            </a:br>
            <a:r>
              <a:rPr lang="en-GB" altLang="zh-CN" dirty="0">
                <a:ea typeface="SimSun" pitchFamily="2" charset="-122"/>
              </a:rPr>
              <a:t/>
            </a:r>
            <a:br>
              <a:rPr lang="en-GB" altLang="zh-CN" dirty="0">
                <a:ea typeface="SimSun" pitchFamily="2" charset="-122"/>
              </a:rPr>
            </a:br>
            <a:r>
              <a:rPr lang="en-GB" altLang="zh-CN" dirty="0" smtClean="0">
                <a:ea typeface="SimSun" pitchFamily="2" charset="-122"/>
              </a:rPr>
              <a:t/>
            </a:r>
            <a:br>
              <a:rPr lang="en-GB" altLang="zh-CN" dirty="0" smtClean="0">
                <a:ea typeface="SimSun" pitchFamily="2" charset="-122"/>
              </a:rPr>
            </a:br>
            <a:r>
              <a:rPr lang="en-GB" altLang="zh-CN" dirty="0">
                <a:ea typeface="SimSun" pitchFamily="2" charset="-122"/>
              </a:rPr>
              <a:t/>
            </a:r>
            <a:br>
              <a:rPr lang="en-GB" altLang="zh-CN" dirty="0">
                <a:ea typeface="SimSun" pitchFamily="2" charset="-122"/>
              </a:rPr>
            </a:br>
            <a:r>
              <a:rPr lang="en-US" altLang="en-US" dirty="0">
                <a:solidFill>
                  <a:srgbClr val="0F1113"/>
                </a:solidFill>
              </a:rPr>
              <a:t/>
            </a:r>
            <a:br>
              <a:rPr lang="en-US" altLang="en-US" dirty="0">
                <a:solidFill>
                  <a:srgbClr val="0F1113"/>
                </a:solidFill>
              </a:rPr>
            </a:br>
            <a:r>
              <a:rPr lang="en-US" altLang="en-US" dirty="0">
                <a:solidFill>
                  <a:srgbClr val="0F1113"/>
                </a:solidFill>
              </a:rPr>
              <a:t/>
            </a:r>
            <a:br>
              <a:rPr lang="en-US" altLang="en-US" dirty="0">
                <a:solidFill>
                  <a:srgbClr val="0F1113"/>
                </a:solidFill>
              </a:rPr>
            </a:br>
            <a:r>
              <a:rPr lang="en-US" altLang="en-US" sz="2200" dirty="0" smtClean="0">
                <a:solidFill>
                  <a:srgbClr val="0F1113"/>
                </a:solidFill>
              </a:rPr>
              <a:t>Key features of the European Union’s patent reform  </a:t>
            </a:r>
            <a:r>
              <a:rPr lang="en-US" altLang="en-US" dirty="0" smtClean="0">
                <a:solidFill>
                  <a:srgbClr val="0F1113"/>
                </a:solidFill>
              </a:rPr>
              <a:t/>
            </a:r>
            <a:br>
              <a:rPr lang="en-US" altLang="en-US" dirty="0" smtClean="0">
                <a:solidFill>
                  <a:srgbClr val="0F1113"/>
                </a:solidFill>
              </a:rPr>
            </a:br>
            <a:r>
              <a:rPr lang="en-US" altLang="en-US" dirty="0" smtClean="0">
                <a:solidFill>
                  <a:srgbClr val="0F1113"/>
                </a:solidFill>
              </a:rPr>
              <a:t>European patent with unitary effect </a:t>
            </a:r>
            <a:br>
              <a:rPr lang="en-US" altLang="en-US" dirty="0" smtClean="0">
                <a:solidFill>
                  <a:srgbClr val="0F1113"/>
                </a:solidFill>
              </a:rPr>
            </a:br>
            <a:r>
              <a:rPr lang="en-US" altLang="en-US" dirty="0" smtClean="0">
                <a:solidFill>
                  <a:srgbClr val="0F1113"/>
                </a:solidFill>
              </a:rPr>
              <a:t>Unified Patent Court</a:t>
            </a:r>
            <a:br>
              <a:rPr lang="en-US" altLang="en-US" dirty="0" smtClean="0">
                <a:solidFill>
                  <a:srgbClr val="0F1113"/>
                </a:solidFill>
              </a:rPr>
            </a:br>
            <a:r>
              <a:rPr lang="en-US" altLang="en-US" dirty="0" smtClean="0">
                <a:solidFill>
                  <a:srgbClr val="0F1113"/>
                </a:solidFill>
              </a:rPr>
              <a:t>	</a:t>
            </a:r>
            <a:r>
              <a:rPr lang="en-US" altLang="en-US" dirty="0" smtClean="0">
                <a:solidFill>
                  <a:srgbClr val="0F1113"/>
                </a:solidFill>
              </a:rPr>
              <a:t>						</a:t>
            </a:r>
            <a:r>
              <a:rPr lang="en-US" altLang="en-US" sz="1400" b="0" dirty="0" smtClean="0">
                <a:solidFill>
                  <a:srgbClr val="0F1113"/>
                </a:solidFill>
              </a:rPr>
              <a:t>10.09.2015</a:t>
            </a:r>
            <a:endParaRPr lang="en-GB" sz="1400" dirty="0"/>
          </a:p>
        </p:txBody>
      </p:sp>
      <p:sp>
        <p:nvSpPr>
          <p:cNvPr id="4102" name="Subtitle 5"/>
          <p:cNvSpPr>
            <a:spLocks noGrp="1"/>
          </p:cNvSpPr>
          <p:nvPr>
            <p:ph type="subTitle" idx="1"/>
          </p:nvPr>
        </p:nvSpPr>
        <p:spPr>
          <a:xfrm>
            <a:off x="900113" y="3141663"/>
            <a:ext cx="7197725" cy="433387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n-GB" altLang="en-US" sz="1400" dirty="0" smtClean="0">
                <a:latin typeface="Arial" charset="0"/>
                <a:cs typeface="Arial" charset="0"/>
              </a:rPr>
              <a:t>Eskil Waage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 dirty="0" smtClean="0">
                <a:latin typeface="Arial" charset="0"/>
                <a:cs typeface="Arial" charset="0"/>
              </a:rPr>
              <a:t>European Patent Office, Munich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 dirty="0" smtClean="0">
                <a:latin typeface="Arial" charset="0"/>
                <a:cs typeface="Arial" charset="0"/>
              </a:rPr>
              <a:t>International Legal Affairs</a:t>
            </a:r>
            <a:endParaRPr lang="de-CH" altLang="en-US" sz="1400" i="1" dirty="0" smtClean="0"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A. Unitary patent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678738" cy="4895850"/>
          </a:xfrm>
        </p:spPr>
        <p:txBody>
          <a:bodyPr/>
          <a:lstStyle/>
          <a:p>
            <a:pPr eaLnBrk="1" hangingPunct="1">
              <a:spcAft>
                <a:spcPts val="1300"/>
              </a:spcAft>
              <a:defRPr/>
            </a:pPr>
            <a:r>
              <a:rPr lang="en-GB" altLang="en-US" dirty="0" smtClean="0"/>
              <a:t>It’s </a:t>
            </a:r>
            <a:r>
              <a:rPr lang="en-GB" altLang="en-US" dirty="0" smtClean="0">
                <a:cs typeface="Arial" pitchFamily="34" charset="0"/>
              </a:rPr>
              <a:t>a new European IP right</a:t>
            </a:r>
          </a:p>
          <a:p>
            <a:pPr lvl="1">
              <a:spcAft>
                <a:spcPts val="13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dirty="0" smtClean="0">
                <a:cs typeface="Arial" pitchFamily="34" charset="0"/>
              </a:rPr>
              <a:t> </a:t>
            </a:r>
            <a:r>
              <a:rPr lang="en-GB" altLang="en-US" b="1" dirty="0"/>
              <a:t>based</a:t>
            </a:r>
            <a:r>
              <a:rPr lang="en-GB" altLang="en-US" dirty="0"/>
              <a:t> on a European patent granted </a:t>
            </a:r>
            <a:r>
              <a:rPr lang="en-GB" altLang="en-US" dirty="0" smtClean="0">
                <a:cs typeface="Arial" pitchFamily="34" charset="0"/>
              </a:rPr>
              <a:t>by the EPO under the EPC's rules and procedures</a:t>
            </a:r>
          </a:p>
          <a:p>
            <a:pPr lvl="1">
              <a:spcAft>
                <a:spcPts val="13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b="1" dirty="0"/>
              <a:t> </a:t>
            </a:r>
            <a:r>
              <a:rPr lang="en-GB" altLang="en-US" b="1" dirty="0" smtClean="0"/>
              <a:t>to which </a:t>
            </a:r>
            <a:r>
              <a:rPr lang="en-GB" altLang="en-US" b="1" dirty="0" smtClean="0">
                <a:cs typeface="Arial" pitchFamily="34" charset="0"/>
              </a:rPr>
              <a:t>unitary effect is given </a:t>
            </a:r>
            <a:r>
              <a:rPr lang="en-GB" altLang="en-US" dirty="0" smtClean="0">
                <a:solidFill>
                  <a:srgbClr val="0F1113"/>
                </a:solidFill>
                <a:cs typeface="Arial" pitchFamily="34" charset="0"/>
              </a:rPr>
              <a:t>for the territory of </a:t>
            </a:r>
            <a:r>
              <a:rPr lang="en-GB" altLang="en-US" b="1" dirty="0" smtClean="0">
                <a:solidFill>
                  <a:srgbClr val="0F1113"/>
                </a:solidFill>
                <a:cs typeface="Arial" pitchFamily="34" charset="0"/>
              </a:rPr>
              <a:t>25 Member States </a:t>
            </a:r>
            <a:r>
              <a:rPr lang="en-GB" altLang="en-US" dirty="0" smtClean="0">
                <a:solidFill>
                  <a:srgbClr val="0F1113"/>
                </a:solidFill>
                <a:cs typeface="Arial" pitchFamily="34" charset="0"/>
              </a:rPr>
              <a:t>participating in enhanced cooperation 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b="1" dirty="0" smtClean="0"/>
              <a:t>Requirements</a:t>
            </a:r>
          </a:p>
          <a:p>
            <a:pPr lvl="1">
              <a:defRPr/>
            </a:pPr>
            <a:r>
              <a:rPr lang="en-GB" altLang="en-US" dirty="0" smtClean="0"/>
              <a:t>a European patent must be granted for all 25 Member States with same set of claims</a:t>
            </a:r>
          </a:p>
          <a:p>
            <a:pPr lvl="1">
              <a:defRPr/>
            </a:pPr>
            <a:r>
              <a:rPr lang="en-GB" altLang="en-US" dirty="0" smtClean="0"/>
              <a:t>formalities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written request </a:t>
            </a:r>
            <a:r>
              <a:rPr lang="en-GB" altLang="en-US" dirty="0">
                <a:solidFill>
                  <a:srgbClr val="0F1113"/>
                </a:solidFill>
              </a:rPr>
              <a:t>by the patent </a:t>
            </a:r>
            <a:r>
              <a:rPr lang="en-GB" altLang="en-US" dirty="0" smtClean="0">
                <a:solidFill>
                  <a:srgbClr val="0F1113"/>
                </a:solidFill>
              </a:rPr>
              <a:t>proprietor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within </a:t>
            </a:r>
            <a:r>
              <a:rPr lang="en-GB" altLang="en-US" dirty="0">
                <a:solidFill>
                  <a:srgbClr val="0F1113"/>
                </a:solidFill>
              </a:rPr>
              <a:t>1 month after </a:t>
            </a:r>
            <a:r>
              <a:rPr lang="en-GB" altLang="en-US" dirty="0" smtClean="0">
                <a:solidFill>
                  <a:srgbClr val="0F1113"/>
                </a:solidFill>
              </a:rPr>
              <a:t>publication of mention of grant 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1 translation to be filed (during transitional period)</a:t>
            </a:r>
            <a:endParaRPr lang="en-GB" altLang="en-US" dirty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5175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rgbClr val="404B56"/>
                </a:solidFill>
              </a:rPr>
              <a:t>What is a “European </a:t>
            </a:r>
            <a:r>
              <a:rPr lang="en-GB" altLang="en-US" sz="2400" b="1" dirty="0">
                <a:solidFill>
                  <a:srgbClr val="404B56"/>
                </a:solidFill>
              </a:rPr>
              <a:t>patent with unitary effect</a:t>
            </a:r>
            <a:r>
              <a:rPr lang="en-GB" altLang="en-US" sz="2400" b="1" dirty="0" smtClean="0">
                <a:solidFill>
                  <a:srgbClr val="404B56"/>
                </a:solidFill>
              </a:rPr>
              <a:t>”?</a:t>
            </a:r>
            <a:endParaRPr lang="en-GB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/>
          </p:cNvSpPr>
          <p:nvPr/>
        </p:nvSpPr>
        <p:spPr>
          <a:xfrm>
            <a:off x="10138455" y="7580932"/>
            <a:ext cx="1709702" cy="18571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A2B66-5FBB-4204-83CA-98F0075F30E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73526" y="539875"/>
            <a:ext cx="8244592" cy="539875"/>
          </a:xfrm>
        </p:spPr>
        <p:txBody>
          <a:bodyPr/>
          <a:lstStyle/>
          <a:p>
            <a:r>
              <a:rPr lang="en-GB" altLang="en-US" sz="2400" dirty="0" smtClean="0"/>
              <a:t>Participating EU Member States </a:t>
            </a:r>
            <a:endParaRPr lang="en-GB" sz="2400" dirty="0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628652" y="1255308"/>
            <a:ext cx="4536504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altLang="en-US" b="1" dirty="0">
                <a:solidFill>
                  <a:srgbClr val="3B464D"/>
                </a:solidFill>
              </a:rPr>
              <a:t>Unitary patent </a:t>
            </a:r>
            <a:r>
              <a:rPr lang="en-GB" altLang="en-US" b="1" dirty="0" smtClean="0">
                <a:solidFill>
                  <a:srgbClr val="3B464D"/>
                </a:solidFill>
              </a:rPr>
              <a:t>States</a:t>
            </a:r>
            <a:endParaRPr lang="en-GB" altLang="en-US" b="1" dirty="0">
              <a:solidFill>
                <a:srgbClr val="3B464D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b="0" dirty="0">
                <a:solidFill>
                  <a:srgbClr val="3B464D"/>
                </a:solidFill>
              </a:rPr>
              <a:t>Austria • Belgium • Bulgaria • Cyprus • Czech Republic</a:t>
            </a:r>
            <a:r>
              <a:rPr lang="de-DE" altLang="en-US" b="0" dirty="0">
                <a:solidFill>
                  <a:srgbClr val="3B464D"/>
                </a:solidFill>
              </a:rPr>
              <a:t> • De</a:t>
            </a:r>
            <a:r>
              <a:rPr lang="en-US" altLang="en-US" b="0" dirty="0">
                <a:solidFill>
                  <a:srgbClr val="3B464D"/>
                </a:solidFill>
                <a:ea typeface="ヒラギノ角ゴ Pro W3"/>
                <a:cs typeface="ヒラギノ角ゴ Pro W3"/>
              </a:rPr>
              <a:t>n</a:t>
            </a:r>
            <a:r>
              <a:rPr lang="de-DE" altLang="en-US" b="0" dirty="0" err="1">
                <a:solidFill>
                  <a:srgbClr val="3B464D"/>
                </a:solidFill>
              </a:rPr>
              <a:t>mark</a:t>
            </a:r>
            <a:r>
              <a:rPr lang="de-DE" altLang="en-US" b="0" dirty="0">
                <a:solidFill>
                  <a:srgbClr val="3B464D"/>
                </a:solidFill>
              </a:rPr>
              <a:t> • </a:t>
            </a:r>
            <a:r>
              <a:rPr lang="en-GB" altLang="en-US" b="0" dirty="0">
                <a:solidFill>
                  <a:srgbClr val="3B464D"/>
                </a:solidFill>
              </a:rPr>
              <a:t>Estonia • Finland • France • Germany • Greece • Hungary • Ireland • </a:t>
            </a:r>
            <a:r>
              <a:rPr lang="en-GB" altLang="en-US" dirty="0">
                <a:solidFill>
                  <a:srgbClr val="3B464D"/>
                </a:solidFill>
              </a:rPr>
              <a:t>Italy </a:t>
            </a:r>
            <a:r>
              <a:rPr lang="en-GB" altLang="en-US" dirty="0" smtClean="0">
                <a:solidFill>
                  <a:srgbClr val="3B464D"/>
                </a:solidFill>
              </a:rPr>
              <a:t>• </a:t>
            </a:r>
            <a:r>
              <a:rPr lang="en-GB" altLang="en-US" dirty="0">
                <a:solidFill>
                  <a:srgbClr val="3B464D"/>
                </a:solidFill>
              </a:rPr>
              <a:t>Latvia </a:t>
            </a:r>
            <a:r>
              <a:rPr lang="en-GB" altLang="en-US" b="0" dirty="0">
                <a:solidFill>
                  <a:srgbClr val="3B464D"/>
                </a:solidFill>
              </a:rPr>
              <a:t>• Lithuania • Luxembourg • Malta • Netherlands •  Poland • Portugal</a:t>
            </a:r>
            <a:r>
              <a:rPr lang="de-DE" altLang="en-US" b="0" dirty="0">
                <a:solidFill>
                  <a:srgbClr val="3B464D"/>
                </a:solidFill>
              </a:rPr>
              <a:t> • Rom</a:t>
            </a:r>
            <a:r>
              <a:rPr lang="en-GB" altLang="en-US" b="0" dirty="0">
                <a:solidFill>
                  <a:srgbClr val="3B464D"/>
                </a:solidFill>
                <a:ea typeface="ヒラギノ角ゴ Pro W3"/>
                <a:cs typeface="ヒラギノ角ゴ Pro W3"/>
              </a:rPr>
              <a:t>a</a:t>
            </a:r>
            <a:r>
              <a:rPr lang="en-US" altLang="en-US" b="0" dirty="0" err="1">
                <a:solidFill>
                  <a:srgbClr val="3B464D"/>
                </a:solidFill>
                <a:ea typeface="ヒラギノ角ゴ Pro W3"/>
                <a:cs typeface="ヒラギノ角ゴ Pro W3"/>
              </a:rPr>
              <a:t>n</a:t>
            </a:r>
            <a:r>
              <a:rPr lang="en-US" altLang="en-US" b="0" dirty="0" err="1">
                <a:solidFill>
                  <a:srgbClr val="3B464D"/>
                </a:solidFill>
              </a:rPr>
              <a:t>i</a:t>
            </a:r>
            <a:r>
              <a:rPr lang="en-GB" altLang="en-US" b="0" dirty="0">
                <a:solidFill>
                  <a:srgbClr val="3B464D"/>
                </a:solidFill>
              </a:rPr>
              <a:t>a</a:t>
            </a:r>
            <a:r>
              <a:rPr lang="de-DE" altLang="en-US" b="0" dirty="0">
                <a:solidFill>
                  <a:srgbClr val="3B464D"/>
                </a:solidFill>
              </a:rPr>
              <a:t> • </a:t>
            </a:r>
            <a:r>
              <a:rPr lang="en-GB" altLang="en-US" b="0" dirty="0">
                <a:solidFill>
                  <a:srgbClr val="3B464D"/>
                </a:solidFill>
              </a:rPr>
              <a:t>Slovakia  • Slovenia • Sweden • </a:t>
            </a:r>
            <a:r>
              <a:rPr lang="en-GB" altLang="en-US" b="0" dirty="0" smtClean="0">
                <a:solidFill>
                  <a:srgbClr val="3B464D"/>
                </a:solidFill>
              </a:rPr>
              <a:t>United </a:t>
            </a:r>
            <a:r>
              <a:rPr lang="en-GB" altLang="en-US" b="0" dirty="0">
                <a:solidFill>
                  <a:srgbClr val="3B464D"/>
                </a:solidFill>
              </a:rPr>
              <a:t>Kingdom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altLang="en-US" sz="1800" dirty="0">
              <a:solidFill>
                <a:srgbClr val="3B464D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3B464D"/>
                </a:solidFill>
              </a:rPr>
              <a:t>Other EPO member states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1800" b="0" dirty="0" smtClean="0">
                <a:solidFill>
                  <a:srgbClr val="3B464D"/>
                </a:solidFill>
              </a:rPr>
              <a:t>Spain </a:t>
            </a:r>
            <a:r>
              <a:rPr lang="en-GB" altLang="en-US" sz="1800" b="0" dirty="0">
                <a:solidFill>
                  <a:srgbClr val="3B464D"/>
                </a:solidFill>
              </a:rPr>
              <a:t>• </a:t>
            </a:r>
            <a:r>
              <a:rPr lang="en-GB" altLang="en-US" sz="1800" dirty="0" smtClean="0">
                <a:solidFill>
                  <a:srgbClr val="3B464D"/>
                </a:solidFill>
              </a:rPr>
              <a:t>Iceland </a:t>
            </a:r>
            <a:r>
              <a:rPr lang="en-GB" altLang="en-US" sz="1800" b="0" dirty="0" smtClean="0">
                <a:solidFill>
                  <a:srgbClr val="3B464D"/>
                </a:solidFill>
              </a:rPr>
              <a:t>• Switzerland </a:t>
            </a:r>
            <a:r>
              <a:rPr lang="en-GB" altLang="en-US" sz="1800" b="0" dirty="0">
                <a:solidFill>
                  <a:srgbClr val="3B464D"/>
                </a:solidFill>
              </a:rPr>
              <a:t>• </a:t>
            </a:r>
            <a:endParaRPr lang="en-GB" altLang="en-US" sz="1800" b="0" dirty="0" smtClean="0">
              <a:solidFill>
                <a:srgbClr val="3B464D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b="0" dirty="0" smtClean="0">
                <a:solidFill>
                  <a:srgbClr val="3B464D"/>
                </a:solidFill>
              </a:rPr>
              <a:t>Norway • Turkey </a:t>
            </a:r>
            <a:r>
              <a:rPr lang="en-GB" altLang="en-US" sz="1800" b="0" dirty="0">
                <a:solidFill>
                  <a:srgbClr val="3B464D"/>
                </a:solidFill>
              </a:rPr>
              <a:t>• Monaco • </a:t>
            </a:r>
            <a:endParaRPr lang="en-GB" altLang="en-US" sz="1800" b="0" dirty="0" smtClean="0">
              <a:solidFill>
                <a:srgbClr val="3B464D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de-DE" altLang="en-US" sz="1800" b="0" dirty="0" smtClean="0">
                <a:solidFill>
                  <a:srgbClr val="3B464D"/>
                </a:solidFill>
              </a:rPr>
              <a:t>San </a:t>
            </a:r>
            <a:r>
              <a:rPr lang="de-DE" altLang="en-US" sz="1800" b="0" dirty="0">
                <a:solidFill>
                  <a:srgbClr val="3B464D"/>
                </a:solidFill>
              </a:rPr>
              <a:t>Marino </a:t>
            </a:r>
            <a:r>
              <a:rPr lang="en-GB" altLang="en-US" sz="1800" b="0" dirty="0">
                <a:solidFill>
                  <a:srgbClr val="3B464D"/>
                </a:solidFill>
              </a:rPr>
              <a:t>•</a:t>
            </a:r>
            <a:r>
              <a:rPr lang="de-DE" altLang="en-US" sz="1800" b="0" dirty="0">
                <a:solidFill>
                  <a:srgbClr val="3B464D"/>
                </a:solidFill>
              </a:rPr>
              <a:t> </a:t>
            </a:r>
            <a:r>
              <a:rPr lang="en-GB" altLang="en-US" sz="1800" b="0" dirty="0">
                <a:solidFill>
                  <a:srgbClr val="3B464D"/>
                </a:solidFill>
              </a:rPr>
              <a:t>Liechtenstein</a:t>
            </a:r>
            <a:r>
              <a:rPr lang="de-DE" altLang="en-US" sz="1800" b="0" dirty="0">
                <a:solidFill>
                  <a:srgbClr val="3B464D"/>
                </a:solidFill>
              </a:rPr>
              <a:t> • </a:t>
            </a:r>
            <a:endParaRPr lang="de-DE" altLang="en-US" sz="1800" b="0" dirty="0" smtClean="0">
              <a:solidFill>
                <a:srgbClr val="3B464D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b="0" dirty="0" smtClean="0">
                <a:solidFill>
                  <a:srgbClr val="3B464D"/>
                </a:solidFill>
              </a:rPr>
              <a:t>Croatia </a:t>
            </a:r>
            <a:r>
              <a:rPr lang="en-GB" altLang="en-US" sz="1800" b="0" dirty="0">
                <a:solidFill>
                  <a:srgbClr val="3B464D"/>
                </a:solidFill>
              </a:rPr>
              <a:t>• </a:t>
            </a:r>
            <a:r>
              <a:rPr lang="de-DE" altLang="en-US" sz="1800" b="0" dirty="0" err="1">
                <a:solidFill>
                  <a:srgbClr val="3B464D"/>
                </a:solidFill>
              </a:rPr>
              <a:t>Serbia</a:t>
            </a:r>
            <a:r>
              <a:rPr lang="de-DE" altLang="en-US" sz="1800" b="0" dirty="0">
                <a:solidFill>
                  <a:srgbClr val="3B464D"/>
                </a:solidFill>
              </a:rPr>
              <a:t> </a:t>
            </a:r>
            <a:r>
              <a:rPr lang="en-GB" altLang="en-US" sz="1800" b="0" dirty="0">
                <a:solidFill>
                  <a:srgbClr val="3B464D"/>
                </a:solidFill>
              </a:rPr>
              <a:t>•</a:t>
            </a:r>
            <a:r>
              <a:rPr lang="de-DE" altLang="en-US" sz="1800" b="0" dirty="0">
                <a:solidFill>
                  <a:srgbClr val="3B464D"/>
                </a:solidFill>
              </a:rPr>
              <a:t> </a:t>
            </a:r>
            <a:r>
              <a:rPr lang="de-DE" altLang="en-US" sz="1800" b="0" dirty="0" err="1">
                <a:solidFill>
                  <a:srgbClr val="3B464D"/>
                </a:solidFill>
              </a:rPr>
              <a:t>Albania</a:t>
            </a:r>
            <a:r>
              <a:rPr lang="de-DE" altLang="en-US" sz="1800" b="0" dirty="0">
                <a:solidFill>
                  <a:srgbClr val="3B464D"/>
                </a:solidFill>
              </a:rPr>
              <a:t> </a:t>
            </a:r>
            <a:r>
              <a:rPr lang="en-GB" altLang="en-US" sz="1800" b="0" dirty="0">
                <a:solidFill>
                  <a:srgbClr val="3B464D"/>
                </a:solidFill>
              </a:rPr>
              <a:t>• </a:t>
            </a:r>
            <a:r>
              <a:rPr lang="en-GB" altLang="en-US" sz="1800" b="0" dirty="0" smtClean="0">
                <a:solidFill>
                  <a:srgbClr val="3B464D"/>
                </a:solidFill>
              </a:rPr>
              <a:t>FYROM  </a:t>
            </a:r>
            <a:r>
              <a:rPr lang="en-GB" altLang="en-US" sz="1800" dirty="0" smtClean="0">
                <a:solidFill>
                  <a:srgbClr val="3B464D"/>
                </a:solidFill>
              </a:rPr>
              <a:t> </a:t>
            </a:r>
            <a:endParaRPr lang="en-GB" altLang="en-US" sz="1800" b="0" dirty="0">
              <a:solidFill>
                <a:srgbClr val="3B464D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b="0" dirty="0">
              <a:solidFill>
                <a:srgbClr val="3B464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4142" y="6468576"/>
            <a:ext cx="2133600" cy="365125"/>
          </a:xfrm>
          <a:prstGeom prst="rect">
            <a:avLst/>
          </a:prstGeom>
        </p:spPr>
        <p:txBody>
          <a:bodyPr/>
          <a:lstStyle/>
          <a:p>
            <a:fld id="{9DF67F17-3E1A-4193-A15F-15F53DD43041}" type="slidenum">
              <a:rPr lang="en-GB" sz="900">
                <a:solidFill>
                  <a:srgbClr val="3B464D"/>
                </a:solidFill>
              </a:rPr>
              <a:t>11</a:t>
            </a:fld>
            <a:endParaRPr lang="en-GB" sz="900" dirty="0">
              <a:solidFill>
                <a:srgbClr val="3B464D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36458" y="553507"/>
            <a:ext cx="7846637" cy="5398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694838" y="6586475"/>
            <a:ext cx="1799687" cy="2159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A2B66-5FBB-4204-83CA-98F0075F30EE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0894"/>
            <a:ext cx="4128340" cy="44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0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2072" y="539875"/>
            <a:ext cx="7846637" cy="539875"/>
          </a:xfrm>
        </p:spPr>
        <p:txBody>
          <a:bodyPr/>
          <a:lstStyle/>
          <a:p>
            <a:pPr algn="ctr">
              <a:defRPr/>
            </a:pPr>
            <a:r>
              <a:rPr lang="en-GB" altLang="en-US" dirty="0" smtClean="0">
                <a:solidFill>
                  <a:srgbClr val="404B56"/>
                </a:solidFill>
              </a:rPr>
              <a:t>How to obtain a European </a:t>
            </a:r>
            <a:r>
              <a:rPr lang="en-GB" altLang="en-US" dirty="0">
                <a:solidFill>
                  <a:srgbClr val="404B56"/>
                </a:solidFill>
              </a:rPr>
              <a:t>patent with unitary effect</a:t>
            </a:r>
            <a:r>
              <a:rPr lang="en-GB" altLang="en-US" dirty="0"/>
              <a:t> </a:t>
            </a:r>
            <a:r>
              <a:rPr lang="en-GB" altLang="en-US" dirty="0" smtClean="0"/>
              <a:t>?</a:t>
            </a:r>
            <a:endParaRPr lang="en-GB" altLang="en-US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659292" y="1268413"/>
            <a:ext cx="996462" cy="1657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>
                <a:solidFill>
                  <a:schemeClr val="bg1"/>
                </a:solidFill>
              </a:rPr>
              <a:t/>
            </a:r>
            <a:br>
              <a:rPr kumimoji="1" lang="en-GB" altLang="en-US">
                <a:solidFill>
                  <a:schemeClr val="bg1"/>
                </a:solidFill>
              </a:rPr>
            </a:br>
            <a:r>
              <a:rPr kumimoji="1" lang="en-GB" altLang="en-US">
                <a:solidFill>
                  <a:schemeClr val="bg1"/>
                </a:solidFill>
              </a:rPr>
              <a:t>Filing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723162" y="1268413"/>
            <a:ext cx="1263162" cy="1657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>
                <a:solidFill>
                  <a:schemeClr val="bg1"/>
                </a:solidFill>
              </a:rPr>
              <a:t>Search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</p:txBody>
      </p:sp>
      <p:sp>
        <p:nvSpPr>
          <p:cNvPr id="37893" name="Rectangle 16"/>
          <p:cNvSpPr>
            <a:spLocks noChangeArrowheads="1"/>
          </p:cNvSpPr>
          <p:nvPr/>
        </p:nvSpPr>
        <p:spPr bwMode="auto">
          <a:xfrm>
            <a:off x="4714011" y="1268413"/>
            <a:ext cx="1314450" cy="1657350"/>
          </a:xfrm>
          <a:prstGeom prst="rect">
            <a:avLst/>
          </a:prstGeom>
          <a:solidFill>
            <a:srgbClr val="5F7B8F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Grant</a:t>
            </a:r>
          </a:p>
        </p:txBody>
      </p:sp>
      <p:sp>
        <p:nvSpPr>
          <p:cNvPr id="37894" name="Rectangle 15"/>
          <p:cNvSpPr>
            <a:spLocks noChangeArrowheads="1"/>
          </p:cNvSpPr>
          <p:nvPr/>
        </p:nvSpPr>
        <p:spPr bwMode="auto">
          <a:xfrm>
            <a:off x="3052265" y="1268413"/>
            <a:ext cx="1595804" cy="1657350"/>
          </a:xfrm>
          <a:prstGeom prst="rect">
            <a:avLst/>
          </a:prstGeom>
          <a:solidFill>
            <a:srgbClr val="5F7B8F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Examination</a:t>
            </a:r>
          </a:p>
        </p:txBody>
      </p:sp>
      <p:sp>
        <p:nvSpPr>
          <p:cNvPr id="37895" name="Rectangle 16"/>
          <p:cNvSpPr>
            <a:spLocks noChangeArrowheads="1"/>
          </p:cNvSpPr>
          <p:nvPr/>
        </p:nvSpPr>
        <p:spPr bwMode="auto">
          <a:xfrm>
            <a:off x="6082680" y="1268413"/>
            <a:ext cx="1408235" cy="1657350"/>
          </a:xfrm>
          <a:prstGeom prst="rect">
            <a:avLst/>
          </a:prstGeom>
          <a:solidFill>
            <a:srgbClr val="94A4AE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Opposition</a:t>
            </a:r>
          </a:p>
        </p:txBody>
      </p:sp>
      <p:sp>
        <p:nvSpPr>
          <p:cNvPr id="37896" name="Rectangle 16"/>
          <p:cNvSpPr>
            <a:spLocks noChangeArrowheads="1"/>
          </p:cNvSpPr>
          <p:nvPr/>
        </p:nvSpPr>
        <p:spPr bwMode="auto">
          <a:xfrm>
            <a:off x="7556857" y="1268413"/>
            <a:ext cx="996462" cy="1657350"/>
          </a:xfrm>
          <a:prstGeom prst="rect">
            <a:avLst/>
          </a:prstGeom>
          <a:solidFill>
            <a:srgbClr val="94A4AE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Appeal</a:t>
            </a:r>
          </a:p>
        </p:txBody>
      </p:sp>
      <p:sp>
        <p:nvSpPr>
          <p:cNvPr id="37901" name="Rectangle 9"/>
          <p:cNvSpPr>
            <a:spLocks noChangeArrowheads="1"/>
          </p:cNvSpPr>
          <p:nvPr/>
        </p:nvSpPr>
        <p:spPr bwMode="auto">
          <a:xfrm>
            <a:off x="682738" y="1268413"/>
            <a:ext cx="996462" cy="1657350"/>
          </a:xfrm>
          <a:prstGeom prst="rect">
            <a:avLst/>
          </a:prstGeom>
          <a:solidFill>
            <a:srgbClr val="5F7B8F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/>
            </a:r>
            <a:br>
              <a:rPr kumimoji="1" lang="en-GB" altLang="en-US" dirty="0">
                <a:solidFill>
                  <a:schemeClr val="bg1"/>
                </a:solidFill>
              </a:rPr>
            </a:br>
            <a:r>
              <a:rPr kumimoji="1" lang="en-GB" altLang="en-US" dirty="0">
                <a:solidFill>
                  <a:schemeClr val="bg1"/>
                </a:solidFill>
              </a:rPr>
              <a:t>Filing</a:t>
            </a:r>
          </a:p>
        </p:txBody>
      </p:sp>
      <p:sp>
        <p:nvSpPr>
          <p:cNvPr id="37902" name="Rectangle 7"/>
          <p:cNvSpPr>
            <a:spLocks noChangeArrowheads="1"/>
          </p:cNvSpPr>
          <p:nvPr/>
        </p:nvSpPr>
        <p:spPr bwMode="auto">
          <a:xfrm>
            <a:off x="1746608" y="1268413"/>
            <a:ext cx="1263162" cy="1657350"/>
          </a:xfrm>
          <a:prstGeom prst="rect">
            <a:avLst/>
          </a:prstGeom>
          <a:solidFill>
            <a:srgbClr val="5F7B8F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Search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t>12</a:t>
            </a:fld>
            <a:endParaRPr lang="en-GB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6440857" y="4437112"/>
            <a:ext cx="2232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GB" altLang="en-US" sz="1600" b="1" dirty="0">
                <a:solidFill>
                  <a:schemeClr val="bg1"/>
                </a:solidFill>
                <a:ea typeface="MS PGothic" pitchFamily="34" charset="-128"/>
              </a:rPr>
              <a:t>European patent with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GB" altLang="en-US" sz="1600" b="1" dirty="0">
                <a:solidFill>
                  <a:schemeClr val="bg1"/>
                </a:solidFill>
                <a:ea typeface="MS PGothic" pitchFamily="34" charset="-128"/>
              </a:rPr>
              <a:t>unitary effect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GB" altLang="en-US" sz="1600" dirty="0">
                <a:solidFill>
                  <a:schemeClr val="bg1"/>
                </a:solidFill>
                <a:ea typeface="MS PGothic" pitchFamily="34" charset="-128"/>
              </a:rPr>
              <a:t>in the </a:t>
            </a:r>
            <a:r>
              <a:rPr kumimoji="1" lang="en-GB" altLang="en-US" sz="1600" dirty="0" smtClean="0">
                <a:solidFill>
                  <a:schemeClr val="bg1"/>
                </a:solidFill>
                <a:ea typeface="MS PGothic" pitchFamily="34" charset="-128"/>
              </a:rPr>
              <a:t>territories of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GB" altLang="en-US" sz="1600" dirty="0" smtClean="0">
                <a:solidFill>
                  <a:schemeClr val="bg1"/>
                </a:solidFill>
                <a:ea typeface="MS PGothic" pitchFamily="34" charset="-128"/>
              </a:rPr>
              <a:t>the </a:t>
            </a:r>
            <a:r>
              <a:rPr kumimoji="1" lang="en-GB" altLang="en-US" sz="1600" dirty="0">
                <a:solidFill>
                  <a:schemeClr val="bg1"/>
                </a:solidFill>
                <a:ea typeface="MS PGothic" pitchFamily="34" charset="-128"/>
              </a:rPr>
              <a:t>25 </a:t>
            </a:r>
            <a:r>
              <a:rPr kumimoji="1" lang="en-GB" altLang="en-US" sz="1600" dirty="0" smtClean="0">
                <a:solidFill>
                  <a:schemeClr val="bg1"/>
                </a:solidFill>
                <a:ea typeface="MS PGothic" pitchFamily="34" charset="-128"/>
              </a:rPr>
              <a:t>Member </a:t>
            </a:r>
            <a:r>
              <a:rPr kumimoji="1" lang="en-GB" altLang="en-US" sz="1600" dirty="0">
                <a:solidFill>
                  <a:schemeClr val="bg1"/>
                </a:solidFill>
                <a:ea typeface="MS PGothic" pitchFamily="34" charset="-128"/>
              </a:rPr>
              <a:t>States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1" lang="en-GB" altLang="en-US" sz="12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5217895" y="3357563"/>
            <a:ext cx="1332000" cy="133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72000" tIns="0" rIns="0" bIns="0"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R</a:t>
            </a:r>
            <a:r>
              <a:rPr lang="en-GB" sz="1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equest </a:t>
            </a:r>
            <a:endParaRPr lang="en-GB" sz="16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by </a:t>
            </a:r>
            <a:r>
              <a:rPr lang="en-GB" sz="1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the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patent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proprietor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7984" y="5635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B30B00"/>
                </a:solidFill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GB" b="1" dirty="0" smtClean="0">
                <a:solidFill>
                  <a:srgbClr val="B30B00"/>
                </a:solidFill>
                <a:latin typeface="Arial" charset="0"/>
                <a:ea typeface="ＭＳ Ｐゴシック" charset="0"/>
                <a:cs typeface="Arial" charset="0"/>
              </a:rPr>
              <a:t>European patent is </a:t>
            </a:r>
            <a:r>
              <a:rPr lang="en-GB" b="1" dirty="0">
                <a:solidFill>
                  <a:srgbClr val="B30B00"/>
                </a:solidFill>
                <a:latin typeface="Arial" charset="0"/>
                <a:ea typeface="ＭＳ Ｐゴシック" charset="0"/>
                <a:cs typeface="Arial" charset="0"/>
              </a:rPr>
              <a:t>deemed not to have taken effect </a:t>
            </a:r>
            <a:r>
              <a:rPr lang="en-GB" b="1" dirty="0" smtClean="0">
                <a:solidFill>
                  <a:srgbClr val="B30B00"/>
                </a:solidFill>
                <a:latin typeface="Arial" charset="0"/>
                <a:ea typeface="ＭＳ Ｐゴシック" charset="0"/>
                <a:cs typeface="Arial" charset="0"/>
              </a:rPr>
              <a:t>as </a:t>
            </a:r>
            <a:r>
              <a:rPr lang="en-GB" b="1" dirty="0">
                <a:solidFill>
                  <a:srgbClr val="B30B00"/>
                </a:solidFill>
                <a:latin typeface="Arial" charset="0"/>
                <a:ea typeface="ＭＳ Ｐゴシック" charset="0"/>
                <a:cs typeface="Arial" charset="0"/>
              </a:rPr>
              <a:t>a national patent </a:t>
            </a:r>
          </a:p>
          <a:p>
            <a:pPr algn="ctr">
              <a:defRPr/>
            </a:pPr>
            <a:r>
              <a:rPr lang="en-GB" b="1" dirty="0">
                <a:solidFill>
                  <a:srgbClr val="B30B00"/>
                </a:solidFill>
                <a:latin typeface="Arial" charset="0"/>
                <a:ea typeface="ＭＳ Ｐゴシック" charset="0"/>
                <a:cs typeface="Arial" charset="0"/>
              </a:rPr>
              <a:t>in the 25 </a:t>
            </a:r>
            <a:r>
              <a:rPr lang="en-GB" b="1" dirty="0" smtClean="0">
                <a:solidFill>
                  <a:srgbClr val="B30B00"/>
                </a:solidFill>
                <a:latin typeface="Arial" charset="0"/>
                <a:ea typeface="ＭＳ Ｐゴシック" charset="0"/>
                <a:cs typeface="Arial" charset="0"/>
              </a:rPr>
              <a:t>Member States </a:t>
            </a:r>
            <a:endParaRPr lang="en-GB" b="1" dirty="0">
              <a:solidFill>
                <a:srgbClr val="B30B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659292" y="3069332"/>
            <a:ext cx="4896000" cy="2381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680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B30B00"/>
                </a:solidFill>
                <a:latin typeface="Arial" charset="0"/>
                <a:ea typeface="ＭＳ Ｐゴシック" charset="0"/>
                <a:cs typeface="Arial" charset="0"/>
              </a:rPr>
              <a:t>Same grant procedure as for a classical European patent </a:t>
            </a: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 rot="5400000">
            <a:off x="5667995" y="2909888"/>
            <a:ext cx="431800" cy="463550"/>
          </a:xfrm>
          <a:custGeom>
            <a:avLst/>
            <a:gdLst>
              <a:gd name="T0" fmla="*/ 323850 w 21600"/>
              <a:gd name="T1" fmla="*/ 0 h 21600"/>
              <a:gd name="T2" fmla="*/ 0 w 21600"/>
              <a:gd name="T3" fmla="*/ 231775 h 21600"/>
              <a:gd name="T4" fmla="*/ 323850 w 21600"/>
              <a:gd name="T5" fmla="*/ 463550 h 21600"/>
              <a:gd name="T6" fmla="*/ 431800 w 21600"/>
              <a:gd name="T7" fmla="*/ 2317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6800" tIns="0" rIns="0" bIns="0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900">
              <a:solidFill>
                <a:srgbClr val="404B56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7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A. Unitary patent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678738" cy="4895850"/>
          </a:xfrm>
        </p:spPr>
        <p:txBody>
          <a:bodyPr/>
          <a:lstStyle/>
          <a:p>
            <a:pPr>
              <a:defRPr/>
            </a:pPr>
            <a:r>
              <a:rPr lang="en-GB" altLang="en-US" b="1" dirty="0" smtClean="0">
                <a:solidFill>
                  <a:schemeClr val="accent2"/>
                </a:solidFill>
              </a:rPr>
              <a:t>No fee</a:t>
            </a:r>
          </a:p>
          <a:p>
            <a:pPr>
              <a:defRPr/>
            </a:pPr>
            <a:r>
              <a:rPr lang="en-GB" altLang="en-US" b="1" dirty="0" smtClean="0">
                <a:solidFill>
                  <a:schemeClr val="accent2"/>
                </a:solidFill>
              </a:rPr>
              <a:t>No translation </a:t>
            </a:r>
            <a:r>
              <a:rPr lang="en-GB" altLang="en-US" b="1" dirty="0" smtClean="0">
                <a:solidFill>
                  <a:schemeClr val="tx1"/>
                </a:solidFill>
              </a:rPr>
              <a:t>(after transitional period)</a:t>
            </a:r>
          </a:p>
          <a:p>
            <a:pPr lvl="1">
              <a:defRPr/>
            </a:pPr>
            <a:endParaRPr lang="en-GB" altLang="en-US" b="1" dirty="0" smtClean="0">
              <a:solidFill>
                <a:schemeClr val="accent2"/>
              </a:solidFill>
            </a:endParaRPr>
          </a:p>
          <a:p>
            <a:pPr lvl="1">
              <a:defRPr/>
            </a:pPr>
            <a:endParaRPr lang="en-GB" altLang="en-US" b="1" dirty="0" smtClean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for information purposes only, </a:t>
            </a:r>
            <a:r>
              <a:rPr lang="en-GB" altLang="en-US" b="1" dirty="0">
                <a:solidFill>
                  <a:schemeClr val="tx1"/>
                </a:solidFill>
              </a:rPr>
              <a:t>no legal effect </a:t>
            </a:r>
            <a:endParaRPr lang="en-GB" altLang="en-US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New central </a:t>
            </a:r>
            <a:r>
              <a:rPr lang="en-GB" altLang="en-US" b="1" dirty="0" smtClean="0">
                <a:solidFill>
                  <a:schemeClr val="accent2"/>
                </a:solidFill>
              </a:rPr>
              <a:t>Register for unitary patent protection</a:t>
            </a:r>
          </a:p>
          <a:p>
            <a:pPr>
              <a:defRPr/>
            </a:pPr>
            <a:r>
              <a:rPr lang="en-GB" altLang="en-US" b="1" dirty="0" smtClean="0">
                <a:solidFill>
                  <a:schemeClr val="accent2"/>
                </a:solidFill>
              </a:rPr>
              <a:t>One annual renewal fee </a:t>
            </a:r>
            <a:r>
              <a:rPr lang="en-GB" altLang="en-US" b="1" dirty="0" smtClean="0">
                <a:solidFill>
                  <a:schemeClr val="tx1"/>
                </a:solidFill>
              </a:rPr>
              <a:t>payable directly to the EPO</a:t>
            </a:r>
            <a:endParaRPr lang="en-GB" altLang="en-US" b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altLang="en-US" b="1" dirty="0">
                <a:solidFill>
                  <a:schemeClr val="accent2"/>
                </a:solidFill>
              </a:rPr>
              <a:t>Uniform protection </a:t>
            </a:r>
          </a:p>
          <a:p>
            <a:pPr lvl="1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rights conferred </a:t>
            </a:r>
            <a:r>
              <a:rPr lang="en-GB" altLang="en-US" b="1" dirty="0" smtClean="0">
                <a:solidFill>
                  <a:schemeClr val="tx1"/>
                </a:solidFill>
              </a:rPr>
              <a:t>by the patent and limitations </a:t>
            </a:r>
          </a:p>
          <a:p>
            <a:pPr marL="431913" lvl="2" indent="0"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see </a:t>
            </a:r>
            <a:r>
              <a:rPr lang="en-GB" altLang="en-US" b="1" dirty="0" smtClean="0">
                <a:solidFill>
                  <a:schemeClr val="tx1"/>
                </a:solidFill>
              </a:rPr>
              <a:t>Agreement </a:t>
            </a:r>
            <a:r>
              <a:rPr lang="en-GB" altLang="en-US" b="1" dirty="0">
                <a:solidFill>
                  <a:schemeClr val="tx1"/>
                </a:solidFill>
              </a:rPr>
              <a:t>on a Unified Patent </a:t>
            </a:r>
            <a:r>
              <a:rPr lang="en-GB" altLang="en-US" b="1" dirty="0" smtClean="0">
                <a:solidFill>
                  <a:schemeClr val="tx1"/>
                </a:solidFill>
              </a:rPr>
              <a:t>Court (UPCA)</a:t>
            </a:r>
            <a:endParaRPr lang="en-GB" alt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altLang="en-US" b="1" dirty="0" smtClean="0">
                <a:solidFill>
                  <a:schemeClr val="accent2"/>
                </a:solidFill>
              </a:rPr>
              <a:t>Unitary legal regime</a:t>
            </a:r>
          </a:p>
          <a:p>
            <a:pPr lvl="1"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Regulations (EU) 1257 &amp; 1260, EPC, UPCA, national law</a:t>
            </a:r>
          </a:p>
          <a:p>
            <a:pPr>
              <a:defRPr/>
            </a:pPr>
            <a:r>
              <a:rPr lang="en-GB" altLang="en-US" b="1" dirty="0" smtClean="0">
                <a:solidFill>
                  <a:schemeClr val="accent1"/>
                </a:solidFill>
              </a:rPr>
              <a:t>Litigation </a:t>
            </a:r>
            <a:r>
              <a:rPr lang="en-GB" alt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b="1" dirty="0" smtClean="0">
                <a:solidFill>
                  <a:schemeClr val="accent2"/>
                </a:solidFill>
              </a:rPr>
              <a:t>new Unified Patent Court 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5175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rgbClr val="404B56"/>
                </a:solidFill>
              </a:rPr>
              <a:t>Key features</a:t>
            </a:r>
            <a:endParaRPr lang="en-GB" alt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2035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7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92759" y="539875"/>
            <a:ext cx="7827404" cy="539875"/>
          </a:xfrm>
        </p:spPr>
        <p:txBody>
          <a:bodyPr/>
          <a:lstStyle/>
          <a:p>
            <a:r>
              <a:rPr lang="en-GB" altLang="en-US" sz="2400" dirty="0"/>
              <a:t>Language arrangements for </a:t>
            </a:r>
            <a:r>
              <a:rPr lang="en-GB" altLang="en-US" sz="2400" dirty="0" smtClean="0"/>
              <a:t>EP applications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887325" y="1259124"/>
            <a:ext cx="4573107" cy="4678917"/>
          </a:xfrm>
        </p:spPr>
        <p:txBody>
          <a:bodyPr/>
          <a:lstStyle/>
          <a:p>
            <a:pPr marL="0">
              <a:lnSpc>
                <a:spcPts val="2800"/>
              </a:lnSpc>
              <a:buNone/>
            </a:pPr>
            <a:r>
              <a:rPr lang="en-GB" altLang="en-US" sz="2000" dirty="0" smtClean="0">
                <a:solidFill>
                  <a:srgbClr val="BE0F05"/>
                </a:solidFill>
              </a:rPr>
              <a:t>When a unitary patent is requested, translation </a:t>
            </a:r>
            <a:r>
              <a:rPr lang="en-GB" altLang="en-US" sz="2000" dirty="0">
                <a:solidFill>
                  <a:srgbClr val="BE0F05"/>
                </a:solidFill>
              </a:rPr>
              <a:t>costs will be </a:t>
            </a:r>
            <a:r>
              <a:rPr lang="en-GB" altLang="en-US" sz="2000" dirty="0" smtClean="0">
                <a:solidFill>
                  <a:srgbClr val="BE0F05"/>
                </a:solidFill>
              </a:rPr>
              <a:t>reimbursed</a:t>
            </a:r>
          </a:p>
          <a:p>
            <a:pPr marL="0">
              <a:lnSpc>
                <a:spcPts val="2800"/>
              </a:lnSpc>
              <a:buNone/>
            </a:pPr>
            <a:endParaRPr lang="en-GB" altLang="en-US" sz="2000" dirty="0" smtClean="0"/>
          </a:p>
          <a:p>
            <a:pPr marL="216000" lvl="1">
              <a:lnSpc>
                <a:spcPts val="28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 sz="2000" dirty="0" smtClean="0"/>
              <a:t>for SMEs, universities, public research organisations from the EU</a:t>
            </a:r>
          </a:p>
          <a:p>
            <a:pPr marL="216000" lvl="1">
              <a:lnSpc>
                <a:spcPts val="28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GB" altLang="en-US" sz="2000" dirty="0" smtClean="0"/>
          </a:p>
          <a:p>
            <a:pPr marL="216000" lvl="1">
              <a:lnSpc>
                <a:spcPts val="28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 sz="2000" dirty="0" smtClean="0"/>
              <a:t>if the </a:t>
            </a:r>
            <a:r>
              <a:rPr lang="en-GB" altLang="en-US" sz="2000" dirty="0" smtClean="0"/>
              <a:t>European patent application was filed </a:t>
            </a:r>
            <a:r>
              <a:rPr lang="en-GB" altLang="en-US" sz="2000" dirty="0" smtClean="0"/>
              <a:t>in an EU language other than English, French or German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4" descr="eu flag f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1"/>
          <a:stretch/>
        </p:blipFill>
        <p:spPr>
          <a:xfrm>
            <a:off x="683568" y="1338377"/>
            <a:ext cx="2880000" cy="441055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A. Unitary patent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678738" cy="4895850"/>
          </a:xfrm>
        </p:spPr>
        <p:txBody>
          <a:bodyPr/>
          <a:lstStyle/>
          <a:p>
            <a:pPr marL="0" indent="0">
              <a:buNone/>
              <a:defRPr/>
            </a:pPr>
            <a:endParaRPr lang="en-GB" altLang="en-US" sz="2200" b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Level of renewal fees </a:t>
            </a:r>
            <a:r>
              <a:rPr lang="en-GB" altLang="en-US" dirty="0" smtClean="0">
                <a:solidFill>
                  <a:schemeClr val="tx1"/>
                </a:solidFill>
              </a:rPr>
              <a:t>agreed in principle by the 25 Member States on 24 June 2015</a:t>
            </a:r>
            <a:r>
              <a:rPr lang="en-GB" altLang="en-US" b="1" dirty="0" smtClean="0">
                <a:solidFill>
                  <a:schemeClr val="tx1"/>
                </a:solidFill>
              </a:rPr>
              <a:t> </a:t>
            </a:r>
            <a:endParaRPr lang="en-GB" altLang="en-US" b="1" i="1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After intensive discussions in order to arrive </a:t>
            </a:r>
            <a:r>
              <a:rPr lang="en-GB" dirty="0"/>
              <a:t>at a level </a:t>
            </a:r>
            <a:r>
              <a:rPr lang="en-GB" dirty="0" smtClean="0"/>
              <a:t>… </a:t>
            </a:r>
          </a:p>
          <a:p>
            <a:pPr lvl="1"/>
            <a:r>
              <a:rPr lang="en-GB" b="1" dirty="0" smtClean="0"/>
              <a:t>low </a:t>
            </a:r>
            <a:r>
              <a:rPr lang="en-GB" b="1" dirty="0"/>
              <a:t>enough to </a:t>
            </a:r>
            <a:r>
              <a:rPr lang="en-GB" b="1" dirty="0" smtClean="0"/>
              <a:t>be attractive </a:t>
            </a:r>
            <a:r>
              <a:rPr lang="en-GB" b="1" dirty="0"/>
              <a:t>to users </a:t>
            </a:r>
            <a:r>
              <a:rPr lang="en-GB" dirty="0" smtClean="0"/>
              <a:t> </a:t>
            </a:r>
          </a:p>
          <a:p>
            <a:pPr lvl="1"/>
            <a:r>
              <a:rPr lang="en-GB" b="1" dirty="0" smtClean="0"/>
              <a:t>high </a:t>
            </a:r>
            <a:r>
              <a:rPr lang="en-GB" b="1" dirty="0"/>
              <a:t>enough </a:t>
            </a:r>
            <a:r>
              <a:rPr lang="en-GB" dirty="0"/>
              <a:t>to </a:t>
            </a:r>
            <a:endParaRPr lang="en-GB" altLang="en-US" dirty="0"/>
          </a:p>
          <a:p>
            <a:pPr lvl="3"/>
            <a:r>
              <a:rPr lang="en-GB" altLang="en-US" dirty="0" smtClean="0"/>
              <a:t>cross-subsidise </a:t>
            </a:r>
            <a:r>
              <a:rPr lang="en-GB" altLang="en-US" dirty="0"/>
              <a:t>EP granting procedure </a:t>
            </a:r>
            <a:r>
              <a:rPr lang="en-GB" altLang="en-US" b="1" dirty="0"/>
              <a:t>and </a:t>
            </a:r>
          </a:p>
          <a:p>
            <a:pPr lvl="3"/>
            <a:r>
              <a:rPr lang="en-GB" altLang="en-US" dirty="0"/>
              <a:t>cover the EPO’s costs relating to </a:t>
            </a:r>
            <a:r>
              <a:rPr lang="en-GB" altLang="en-US" dirty="0" smtClean="0"/>
              <a:t>new tasks </a:t>
            </a:r>
            <a:r>
              <a:rPr lang="en-GB" altLang="en-US" b="1" dirty="0" smtClean="0"/>
              <a:t>and</a:t>
            </a:r>
            <a:endParaRPr lang="en-GB" altLang="en-US" dirty="0" smtClean="0"/>
          </a:p>
          <a:p>
            <a:pPr lvl="3"/>
            <a:r>
              <a:rPr lang="en-GB" altLang="en-US" dirty="0" smtClean="0"/>
              <a:t>support activities of national patent offices</a:t>
            </a:r>
            <a:endParaRPr lang="en-GB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tx1"/>
                </a:solidFill>
              </a:rPr>
              <a:t>Income will be shared between EPO and 25 Member States 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5175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rgbClr val="404B56"/>
                </a:solidFill>
              </a:rPr>
              <a:t>Renewal fees for the </a:t>
            </a:r>
            <a:r>
              <a:rPr lang="en-GB" altLang="en-US" sz="2400" b="1" dirty="0" err="1" smtClean="0">
                <a:solidFill>
                  <a:srgbClr val="404B56"/>
                </a:solidFill>
              </a:rPr>
              <a:t>EPwUE</a:t>
            </a:r>
            <a:endParaRPr lang="en-GB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Level of renewal fees : “TOP4”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9" y="1481554"/>
            <a:ext cx="7972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A. Unitary patent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678738" cy="489585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solidFill>
                  <a:schemeClr val="accent2"/>
                </a:solidFill>
              </a:rPr>
              <a:t>Reduction of “associated costs”</a:t>
            </a:r>
          </a:p>
          <a:p>
            <a:pPr lvl="1"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translation, validation, representation</a:t>
            </a:r>
          </a:p>
          <a:p>
            <a:pPr>
              <a:defRPr/>
            </a:pPr>
            <a:r>
              <a:rPr lang="en-GB" altLang="en-US" dirty="0">
                <a:solidFill>
                  <a:schemeClr val="accent2"/>
                </a:solidFill>
              </a:rPr>
              <a:t>“One-stop shop” at the EPO </a:t>
            </a:r>
            <a:endParaRPr lang="en-GB" altLang="en-US" dirty="0" smtClean="0">
              <a:solidFill>
                <a:schemeClr val="accent2"/>
              </a:solidFill>
            </a:endParaRPr>
          </a:p>
          <a:p>
            <a:pPr marL="215957" lvl="1" indent="0"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– </a:t>
            </a:r>
            <a:r>
              <a:rPr lang="en-GB" altLang="en-US" dirty="0">
                <a:solidFill>
                  <a:schemeClr val="tx1"/>
                </a:solidFill>
              </a:rPr>
              <a:t>centralised post-grant </a:t>
            </a:r>
            <a:r>
              <a:rPr lang="en-GB" altLang="en-US" dirty="0" smtClean="0">
                <a:solidFill>
                  <a:schemeClr val="tx1"/>
                </a:solidFill>
              </a:rPr>
              <a:t>administration </a:t>
            </a:r>
            <a:endParaRPr lang="en-GB" altLang="en-US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central register </a:t>
            </a:r>
            <a:r>
              <a:rPr lang="en-GB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 smtClean="0"/>
              <a:t>facilitate portfolio </a:t>
            </a:r>
            <a:r>
              <a:rPr lang="en-US" altLang="en-US" dirty="0"/>
              <a:t>management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altLang="en-US" dirty="0">
                <a:solidFill>
                  <a:schemeClr val="accent2"/>
                </a:solidFill>
              </a:rPr>
              <a:t>Broader geographical scope</a:t>
            </a:r>
          </a:p>
          <a:p>
            <a:pPr lvl="1">
              <a:defRPr/>
            </a:pPr>
            <a:r>
              <a:rPr lang="en-GB" altLang="en-US" dirty="0">
                <a:solidFill>
                  <a:schemeClr val="tx1"/>
                </a:solidFill>
              </a:rPr>
              <a:t>better protection at the EU’s external border</a:t>
            </a:r>
          </a:p>
          <a:p>
            <a:pPr lvl="1">
              <a:defRPr/>
            </a:pPr>
            <a:r>
              <a:rPr lang="en-GB" altLang="en-US" dirty="0">
                <a:solidFill>
                  <a:schemeClr val="tx1"/>
                </a:solidFill>
              </a:rPr>
              <a:t>increased potential for licensing</a:t>
            </a:r>
          </a:p>
          <a:p>
            <a:pPr lvl="1">
              <a:defRPr/>
            </a:pPr>
            <a:r>
              <a:rPr lang="en-GB" altLang="en-US" dirty="0">
                <a:solidFill>
                  <a:schemeClr val="tx1"/>
                </a:solidFill>
              </a:rPr>
              <a:t>more security for R&amp;D investments in the </a:t>
            </a:r>
            <a:r>
              <a:rPr lang="en-GB" altLang="en-US" dirty="0" smtClean="0">
                <a:solidFill>
                  <a:schemeClr val="tx1"/>
                </a:solidFill>
              </a:rPr>
              <a:t>25 Member States</a:t>
            </a:r>
          </a:p>
          <a:p>
            <a:pPr marL="0" indent="0">
              <a:buNone/>
              <a:defRPr/>
            </a:pPr>
            <a:r>
              <a:rPr lang="en-GB" altLang="en-US" b="1" dirty="0" smtClean="0"/>
              <a:t>----------------------------</a:t>
            </a:r>
            <a:endParaRPr lang="en-GB" altLang="en-US" b="1" dirty="0"/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>
                <a:solidFill>
                  <a:schemeClr val="accent2"/>
                </a:solidFill>
              </a:rPr>
              <a:t>Costs of litigation before the Unified Patent Court</a:t>
            </a:r>
            <a:endParaRPr lang="en-GB" altLang="en-US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court fees + representation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5175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rgbClr val="404B56"/>
                </a:solidFill>
              </a:rPr>
              <a:t>Costs – Bigger picture</a:t>
            </a:r>
            <a:endParaRPr lang="en-GB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6096" y="5445224"/>
            <a:ext cx="34147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 smtClean="0">
                <a:solidFill>
                  <a:schemeClr val="accent2"/>
                </a:solidFill>
              </a:rPr>
              <a:t>No “one-size-fits-all” </a:t>
            </a:r>
          </a:p>
          <a:p>
            <a:r>
              <a:rPr lang="en-GB" altLang="en-US" sz="2400" b="1" dirty="0" smtClean="0">
                <a:solidFill>
                  <a:schemeClr val="accent2"/>
                </a:solidFill>
              </a:rPr>
              <a:t>– but a new option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7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Today's European patent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Agreement on a Unified Patent </a:t>
            </a:r>
            <a:r>
              <a:rPr lang="en-GB" b="1" dirty="0" smtClean="0"/>
              <a:t>Court</a:t>
            </a:r>
            <a:endParaRPr lang="en-GB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an international treaty establishing </a:t>
            </a:r>
            <a:r>
              <a:rPr lang="en-GB" dirty="0"/>
              <a:t>a supranational </a:t>
            </a:r>
            <a:r>
              <a:rPr lang="en-GB" dirty="0" smtClean="0"/>
              <a:t>court</a:t>
            </a:r>
            <a:endParaRPr lang="en-GB" altLang="en-US" dirty="0"/>
          </a:p>
          <a:p>
            <a:pPr marL="717663" lvl="3" indent="-285750"/>
            <a:r>
              <a:rPr lang="en-GB" altLang="en-US" dirty="0">
                <a:solidFill>
                  <a:srgbClr val="0F1113"/>
                </a:solidFill>
              </a:rPr>
              <a:t>signed by 25 EU </a:t>
            </a:r>
            <a:r>
              <a:rPr lang="en-GB" dirty="0"/>
              <a:t>Member States on 19 February </a:t>
            </a:r>
            <a:r>
              <a:rPr lang="en-GB" dirty="0" smtClean="0"/>
              <a:t>2013</a:t>
            </a:r>
          </a:p>
          <a:p>
            <a:pPr marL="717663" lvl="3" indent="-285750"/>
            <a:r>
              <a:rPr lang="en-GB" altLang="en-US" dirty="0" smtClean="0">
                <a:solidFill>
                  <a:schemeClr val="accent1"/>
                </a:solidFill>
              </a:rPr>
              <a:t>ratified so far by 8 Member States</a:t>
            </a:r>
          </a:p>
          <a:p>
            <a:pPr marL="990770" lvl="4" indent="-342900">
              <a:buFont typeface="Courier New" panose="02070309020205020404" pitchFamily="49" charset="0"/>
              <a:buChar char="o"/>
            </a:pPr>
            <a:r>
              <a:rPr lang="en-GB" altLang="en-US" dirty="0" smtClean="0">
                <a:solidFill>
                  <a:schemeClr val="accent1"/>
                </a:solidFill>
              </a:rPr>
              <a:t>AT</a:t>
            </a:r>
            <a:r>
              <a:rPr lang="en-GB" altLang="en-US" dirty="0">
                <a:solidFill>
                  <a:schemeClr val="accent1"/>
                </a:solidFill>
              </a:rPr>
              <a:t>, BE, DK, FR, LU, </a:t>
            </a:r>
            <a:r>
              <a:rPr lang="en-GB" altLang="en-US" dirty="0" smtClean="0">
                <a:solidFill>
                  <a:schemeClr val="accent1"/>
                </a:solidFill>
              </a:rPr>
              <a:t>MT, PT, SE</a:t>
            </a:r>
            <a:endParaRPr lang="en-GB" altLang="en-US" dirty="0">
              <a:solidFill>
                <a:schemeClr val="accent1"/>
              </a:solidFill>
            </a:endParaRPr>
          </a:p>
          <a:p>
            <a:pPr marL="717663" lvl="3" indent="-285750"/>
            <a:endParaRPr lang="en-GB" dirty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517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GB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Unified Patent Court </a:t>
            </a:r>
          </a:p>
        </p:txBody>
      </p:sp>
      <p:pic>
        <p:nvPicPr>
          <p:cNvPr id="22533" name="Picture 6" descr="Signature_UPC_Agreement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2432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U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34499"/>
          <a:stretch>
            <a:fillRect/>
          </a:stretch>
        </p:blipFill>
        <p:spPr bwMode="auto">
          <a:xfrm>
            <a:off x="4716016" y="3132303"/>
            <a:ext cx="4176000" cy="371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Unified Patent Court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678737" cy="4895850"/>
          </a:xfrm>
        </p:spPr>
        <p:txBody>
          <a:bodyPr/>
          <a:lstStyle/>
          <a:p>
            <a:pPr eaLnBrk="1" hangingPunct="1">
              <a:buClr>
                <a:srgbClr val="404B56"/>
              </a:buClr>
            </a:pPr>
            <a:r>
              <a:rPr lang="en-GB" altLang="en-US" b="1" dirty="0" smtClean="0"/>
              <a:t>Supranational court </a:t>
            </a:r>
          </a:p>
          <a:p>
            <a:pPr lvl="1">
              <a:buClr>
                <a:srgbClr val="404B56"/>
              </a:buClr>
              <a:buFont typeface="Wingdings" panose="05000000000000000000" pitchFamily="2" charset="2"/>
              <a:buChar char="Ø"/>
            </a:pPr>
            <a:r>
              <a:rPr lang="en-GB" altLang="en-US" b="1" dirty="0"/>
              <a:t> </a:t>
            </a:r>
            <a:r>
              <a:rPr lang="en-GB" altLang="en-US" dirty="0" smtClean="0"/>
              <a:t>dealing with </a:t>
            </a:r>
            <a:r>
              <a:rPr lang="en-GB" altLang="en-US" b="1" dirty="0" smtClean="0"/>
              <a:t>disputes between private parties</a:t>
            </a:r>
          </a:p>
          <a:p>
            <a:pPr lvl="1">
              <a:buClr>
                <a:srgbClr val="404B56"/>
              </a:buClr>
              <a:buFont typeface="Wingdings" panose="05000000000000000000" pitchFamily="2" charset="2"/>
              <a:buChar char="Ø"/>
            </a:pPr>
            <a:r>
              <a:rPr lang="en-GB" altLang="en-US" b="1" dirty="0"/>
              <a:t> </a:t>
            </a:r>
            <a:r>
              <a:rPr lang="en-GB" altLang="en-US" b="1" dirty="0" smtClean="0"/>
              <a:t>specialised</a:t>
            </a:r>
            <a:r>
              <a:rPr lang="en-GB" altLang="en-US" dirty="0" smtClean="0"/>
              <a:t> in patent litigation </a:t>
            </a:r>
          </a:p>
          <a:p>
            <a:pPr marL="215957" lvl="1">
              <a:lnSpc>
                <a:spcPts val="2799"/>
              </a:lnSpc>
              <a:buFont typeface="Wingdings" pitchFamily="2" charset="2"/>
              <a:buChar char="§"/>
            </a:pPr>
            <a:r>
              <a:rPr lang="en-GB" altLang="en-US" dirty="0" smtClean="0"/>
              <a:t>Not </a:t>
            </a:r>
            <a:r>
              <a:rPr lang="en-GB" altLang="en-US" dirty="0"/>
              <a:t>an institution of the European </a:t>
            </a:r>
            <a:r>
              <a:rPr lang="en-GB" altLang="en-US" dirty="0" smtClean="0"/>
              <a:t>Union</a:t>
            </a:r>
          </a:p>
          <a:p>
            <a:pPr marL="558856" lvl="2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but linked to the Court of justice of the European Union as any national court </a:t>
            </a:r>
            <a:r>
              <a:rPr lang="en-GB" altLang="en-US" dirty="0" smtClean="0">
                <a:sym typeface="Wingdings" panose="05000000000000000000" pitchFamily="2" charset="2"/>
              </a:rPr>
              <a:t> request for preliminary opinion</a:t>
            </a:r>
            <a:endParaRPr lang="en-GB" altLang="en-US" dirty="0" smtClean="0"/>
          </a:p>
          <a:p>
            <a:pPr eaLnBrk="1" hangingPunct="1">
              <a:buClr>
                <a:srgbClr val="404B56"/>
              </a:buClr>
            </a:pPr>
            <a:r>
              <a:rPr lang="en-GB" altLang="en-US" b="1" dirty="0" smtClean="0"/>
              <a:t>Decentralised</a:t>
            </a:r>
            <a:r>
              <a:rPr lang="en-GB" altLang="en-US" dirty="0" smtClean="0"/>
              <a:t> Court of First Instance composed of </a:t>
            </a:r>
          </a:p>
          <a:p>
            <a:pPr lvl="1">
              <a:buClr>
                <a:srgbClr val="404B56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F1113"/>
                </a:solidFill>
                <a:cs typeface="Arial" pitchFamily="34" charset="0"/>
              </a:rPr>
              <a:t> </a:t>
            </a:r>
            <a:r>
              <a:rPr lang="en-GB" altLang="en-US" dirty="0" smtClean="0">
                <a:solidFill>
                  <a:srgbClr val="0F1113"/>
                </a:solidFill>
                <a:cs typeface="Arial" pitchFamily="34" charset="0"/>
              </a:rPr>
              <a:t>a central division </a:t>
            </a:r>
          </a:p>
          <a:p>
            <a:pPr lvl="2" eaLnBrk="1" hangingPunct="1"/>
            <a:r>
              <a:rPr lang="en-GB" altLang="en-US" dirty="0" smtClean="0">
                <a:solidFill>
                  <a:srgbClr val="0F1113"/>
                </a:solidFill>
                <a:cs typeface="Arial" pitchFamily="34" charset="0"/>
              </a:rPr>
              <a:t>with seat in Paris and sections in London and Munich</a:t>
            </a:r>
          </a:p>
          <a:p>
            <a:pPr lvl="1" eaLnBrk="1" hangingPunct="1">
              <a:buFont typeface="Wingdings"/>
              <a:buChar char="Ø"/>
            </a:pPr>
            <a:r>
              <a:rPr lang="en-GB" altLang="en-US" dirty="0" smtClean="0">
                <a:solidFill>
                  <a:srgbClr val="0F1113"/>
                </a:solidFill>
                <a:cs typeface="Arial" pitchFamily="34" charset="0"/>
              </a:rPr>
              <a:t> [15 or 18] local divisions </a:t>
            </a:r>
          </a:p>
          <a:p>
            <a:pPr lvl="1" eaLnBrk="1" hangingPunct="1">
              <a:buFont typeface="Wingdings"/>
              <a:buChar char="Ø"/>
            </a:pPr>
            <a:r>
              <a:rPr lang="en-GB" altLang="en-US" dirty="0">
                <a:solidFill>
                  <a:srgbClr val="0F1113"/>
                </a:solidFill>
              </a:rPr>
              <a:t> </a:t>
            </a:r>
            <a:r>
              <a:rPr lang="en-GB" altLang="en-US" dirty="0" smtClean="0">
                <a:solidFill>
                  <a:srgbClr val="0F1113"/>
                </a:solidFill>
              </a:rPr>
              <a:t>[2 or 3] </a:t>
            </a:r>
            <a:r>
              <a:rPr lang="en-GB" altLang="en-US" dirty="0" smtClean="0">
                <a:solidFill>
                  <a:srgbClr val="0F1113"/>
                </a:solidFill>
                <a:cs typeface="Arial" pitchFamily="34" charset="0"/>
              </a:rPr>
              <a:t>regional divisions </a:t>
            </a:r>
          </a:p>
          <a:p>
            <a:pPr eaLnBrk="1" hangingPunct="1"/>
            <a:r>
              <a:rPr lang="en-GB" altLang="en-US" b="1" dirty="0" smtClean="0"/>
              <a:t>Centralised</a:t>
            </a:r>
            <a:r>
              <a:rPr lang="en-GB" altLang="en-US" dirty="0" smtClean="0"/>
              <a:t> Court of Appeal, in Luxembourg</a:t>
            </a:r>
          </a:p>
          <a:p>
            <a:pPr lvl="1" eaLnBrk="1" hangingPunct="1">
              <a:buFontTx/>
              <a:buNone/>
            </a:pPr>
            <a:endParaRPr lang="en-GB" altLang="en-US" dirty="0" smtClean="0">
              <a:solidFill>
                <a:srgbClr val="0F1113"/>
              </a:solidFill>
              <a:cs typeface="Arial" pitchFamily="34" charset="0"/>
            </a:endParaRPr>
          </a:p>
          <a:p>
            <a:pPr eaLnBrk="1" hangingPunct="1"/>
            <a:endParaRPr lang="en-GB" altLang="en-US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5111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rgbClr val="404B56"/>
                </a:solidFill>
              </a:rPr>
              <a:t>Unified </a:t>
            </a:r>
            <a:r>
              <a:rPr lang="en-GB" altLang="en-US" sz="2400" b="1" dirty="0">
                <a:solidFill>
                  <a:srgbClr val="404B56"/>
                </a:solidFill>
              </a:rPr>
              <a:t>Patent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99164" y="539875"/>
            <a:ext cx="7846637" cy="539875"/>
          </a:xfrm>
        </p:spPr>
        <p:txBody>
          <a:bodyPr/>
          <a:lstStyle/>
          <a:p>
            <a:r>
              <a:rPr lang="en-GB" altLang="en-US" sz="2400" dirty="0"/>
              <a:t>Three possible routes to </a:t>
            </a:r>
            <a:r>
              <a:rPr lang="en-GB" altLang="en-US" sz="2400" dirty="0" smtClean="0"/>
              <a:t>obtain a patent in Estonia</a:t>
            </a:r>
            <a:endParaRPr lang="en-GB" sz="2400" dirty="0"/>
          </a:p>
        </p:txBody>
      </p:sp>
      <p:graphicFrame>
        <p:nvGraphicFramePr>
          <p:cNvPr id="32801" name="Group 33"/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3594808230"/>
              </p:ext>
            </p:extLst>
          </p:nvPr>
        </p:nvGraphicFramePr>
        <p:xfrm>
          <a:off x="685800" y="1362484"/>
          <a:ext cx="7846165" cy="5266119"/>
        </p:xfrm>
        <a:graphic>
          <a:graphicData uri="http://schemas.openxmlformats.org/drawingml/2006/table">
            <a:tbl>
              <a:tblPr/>
              <a:tblGrid>
                <a:gridCol w="755948"/>
                <a:gridCol w="2160240"/>
                <a:gridCol w="2232248"/>
                <a:gridCol w="2697729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14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European</a:t>
                      </a: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International</a:t>
                      </a: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Via</a:t>
                      </a:r>
                    </a:p>
                  </a:txBody>
                  <a:tcPr marL="42814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Estonian Patent Office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European Patent Office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(or via national offices)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International Bureau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European Patent Office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national offices</a:t>
                      </a: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Valid in</a:t>
                      </a:r>
                    </a:p>
                  </a:txBody>
                  <a:tcPr marL="42814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362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Estonia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362B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362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 to 38 countries + 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362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362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two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362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extension states +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362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one validation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362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362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 to 147 countries</a:t>
                      </a: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brief</a:t>
                      </a:r>
                    </a:p>
                  </a:txBody>
                  <a:tcPr marL="42814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patent application is filed with and examined by the Estonian Patent Office. If a patent is granted, it provides patent protection in Estonia only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One single application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(processed in English, German or French) for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EPC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contracting states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European patent has the same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legal effects as national patents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 international patent procedure, not an international patent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6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6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After the international phase, applicants can choose to enter the national/regional phase in various states</a:t>
                      </a:r>
                    </a:p>
                  </a:txBody>
                  <a:tcPr marL="4281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419475" y="4432266"/>
            <a:ext cx="612000" cy="360000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LD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427538" y="5013325"/>
            <a:ext cx="733425" cy="428625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LD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684713" y="4432266"/>
            <a:ext cx="733425" cy="428625"/>
          </a:xfrm>
          <a:prstGeom prst="flowChartProcess">
            <a:avLst/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LD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072461" y="4416787"/>
            <a:ext cx="554038" cy="360000"/>
          </a:xfrm>
          <a:prstGeom prst="flowChartProcess">
            <a:avLst/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LD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419475" y="4868863"/>
            <a:ext cx="914400" cy="571500"/>
          </a:xfrm>
          <a:prstGeom prst="flowChartProcess">
            <a:avLst/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LD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804025" y="908050"/>
            <a:ext cx="1835150" cy="915988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Court of Justice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of the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European Union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148263" y="50133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319891" y="3806051"/>
            <a:ext cx="2497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Several local divisions</a:t>
            </a:r>
            <a:r>
              <a:rPr lang="en-GB" altLang="en-US" sz="1200" dirty="0" smtClean="0">
                <a:solidFill>
                  <a:schemeClr val="tx1"/>
                </a:solidFill>
              </a:rPr>
              <a:t> </a:t>
            </a:r>
            <a:endParaRPr lang="en-GB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</a:rPr>
              <a:t>set up in the Member </a:t>
            </a:r>
            <a:r>
              <a:rPr lang="en-GB" altLang="en-US" sz="1200" dirty="0" smtClean="0">
                <a:solidFill>
                  <a:schemeClr val="tx1"/>
                </a:solidFill>
              </a:rPr>
              <a:t>States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6302376" y="5048250"/>
            <a:ext cx="622828" cy="212725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RD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6305551" y="4602162"/>
            <a:ext cx="719137" cy="320675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RD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129306" y="3780393"/>
            <a:ext cx="26261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A few regional divisions</a:t>
            </a:r>
            <a:r>
              <a:rPr lang="en-GB" altLang="en-US" sz="1200" dirty="0" smtClean="0">
                <a:solidFill>
                  <a:schemeClr val="tx1"/>
                </a:solidFill>
              </a:rPr>
              <a:t> </a:t>
            </a:r>
            <a:endParaRPr lang="en-GB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</a:rPr>
              <a:t>set up jointly by several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</a:rPr>
              <a:t>Member States </a:t>
            </a:r>
            <a:endParaRPr lang="en-GB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928380" y="484901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958975" y="46005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94498" y="3716338"/>
            <a:ext cx="22749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One central division 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539750" y="2924175"/>
            <a:ext cx="7283450" cy="792163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rgbClr val="000000"/>
                </a:solidFill>
              </a:rPr>
              <a:t>Court of </a:t>
            </a:r>
            <a:r>
              <a:rPr lang="en-GB" altLang="en-US" sz="4800" dirty="0" smtClean="0">
                <a:solidFill>
                  <a:srgbClr val="000000"/>
                </a:solidFill>
              </a:rPr>
              <a:t>First instance</a:t>
            </a:r>
            <a:endParaRPr lang="en-GB" altLang="en-US" sz="4800" dirty="0">
              <a:solidFill>
                <a:srgbClr val="000000"/>
              </a:solidFill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539750" y="4076700"/>
            <a:ext cx="1130300" cy="1544638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Seat in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Paris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Office of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President of CFI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(B)(D)(E)(G)(H)</a:t>
            </a:r>
            <a:endParaRPr lang="en-GB" altLang="en-US" sz="1000" dirty="0">
              <a:solidFill>
                <a:srgbClr val="000000"/>
              </a:solidFill>
            </a:endParaRP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1692275" y="4076700"/>
            <a:ext cx="698500" cy="1400175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Section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in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London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–</a:t>
            </a:r>
            <a:endParaRPr lang="en-GB" altLang="en-US" sz="14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(A)(C)</a:t>
            </a: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2411413" y="4076700"/>
            <a:ext cx="698500" cy="1400175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Section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in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Munich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–</a:t>
            </a:r>
            <a:endParaRPr lang="en-GB" altLang="en-US" sz="14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(F)</a:t>
            </a: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539750" y="765175"/>
            <a:ext cx="4476750" cy="1220788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rgbClr val="000000"/>
                </a:solidFill>
              </a:rPr>
              <a:t>Court of Appeal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with seat in Luxembourg</a:t>
            </a: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5295792" y="5026555"/>
            <a:ext cx="590550" cy="212725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LD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39750" y="5661025"/>
            <a:ext cx="25193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will mostly hear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000">
                <a:solidFill>
                  <a:schemeClr val="tx1"/>
                </a:solidFill>
              </a:rPr>
              <a:t> revocation actions and (in case of bifurcation)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  counterclaims for revocation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000">
                <a:solidFill>
                  <a:schemeClr val="tx1"/>
                </a:solidFill>
              </a:rPr>
              <a:t> actions for declaration of non-infringement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000">
                <a:solidFill>
                  <a:schemeClr val="tx1"/>
                </a:solidFill>
              </a:rPr>
              <a:t> actions against decisions of the EPO re. UPP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419475" y="5661025"/>
            <a:ext cx="46307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will mostly hear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000">
                <a:solidFill>
                  <a:schemeClr val="tx1"/>
                </a:solidFill>
              </a:rPr>
              <a:t> infringement actions and counterclaims for revocation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000">
                <a:solidFill>
                  <a:schemeClr val="tx1"/>
                </a:solidFill>
              </a:rPr>
              <a:t> actions for provisional and protective measures and injunctions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000">
                <a:solidFill>
                  <a:schemeClr val="tx1"/>
                </a:solidFill>
              </a:rPr>
              <a:t> actions for damages or compensation (provisional protection, licences of right)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000">
                <a:solidFill>
                  <a:schemeClr val="tx1"/>
                </a:solidFill>
              </a:rPr>
              <a:t> actions relating to the right based on prior use of the invention</a:t>
            </a:r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4467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AutoShape 25"/>
          <p:cNvSpPr>
            <a:spLocks noChangeArrowheads="1"/>
          </p:cNvSpPr>
          <p:nvPr/>
        </p:nvSpPr>
        <p:spPr bwMode="auto">
          <a:xfrm>
            <a:off x="7451725" y="5157788"/>
            <a:ext cx="1431925" cy="960437"/>
          </a:xfrm>
          <a:prstGeom prst="flowChartPunchedCard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404B56"/>
                </a:solidFill>
              </a:rPr>
              <a:t>Patent Arbitration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404B56"/>
                </a:solidFill>
              </a:rPr>
              <a:t>and Mediation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 err="1">
                <a:solidFill>
                  <a:srgbClr val="404B56"/>
                </a:solidFill>
              </a:rPr>
              <a:t>Center</a:t>
            </a:r>
            <a:r>
              <a:rPr lang="en-GB" altLang="en-US" sz="1200" dirty="0">
                <a:solidFill>
                  <a:srgbClr val="404B56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rgbClr val="404B56"/>
                </a:solidFill>
              </a:rPr>
              <a:t>Lisbon</a:t>
            </a:r>
            <a:r>
              <a:rPr lang="en-GB" altLang="en-US" sz="1200" dirty="0">
                <a:solidFill>
                  <a:srgbClr val="404B56"/>
                </a:solidFill>
              </a:rPr>
              <a:t> &amp; </a:t>
            </a:r>
            <a:r>
              <a:rPr lang="en-GB" altLang="en-US" sz="1200" b="1" dirty="0">
                <a:solidFill>
                  <a:srgbClr val="404B56"/>
                </a:solidFill>
              </a:rPr>
              <a:t>Ljubljana</a:t>
            </a:r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>
            <a:off x="2041525" y="1985963"/>
            <a:ext cx="931862" cy="914400"/>
          </a:xfrm>
          <a:prstGeom prst="upArrowCallout">
            <a:avLst>
              <a:gd name="adj1" fmla="val 25477"/>
              <a:gd name="adj2" fmla="val 25477"/>
              <a:gd name="adj3" fmla="val 16667"/>
              <a:gd name="adj4" fmla="val 6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dirty="0">
                <a:solidFill>
                  <a:schemeClr val="tx1"/>
                </a:solidFill>
              </a:rPr>
              <a:t>Appeals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</a:rPr>
              <a:t>based 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</a:rPr>
              <a:t>points of law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</a:rPr>
              <a:t>matters of fact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dirty="0">
              <a:solidFill>
                <a:schemeClr val="tx1"/>
              </a:solidFill>
            </a:endParaRPr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7956550" y="4149725"/>
            <a:ext cx="914400" cy="906463"/>
          </a:xfrm>
          <a:prstGeom prst="flowChartPunchedCard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404B56"/>
                </a:solidFill>
              </a:rPr>
              <a:t>Training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404B56"/>
                </a:solidFill>
              </a:rPr>
              <a:t>Centre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404B56"/>
                </a:solidFill>
              </a:rPr>
              <a:t>for judges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rgbClr val="404B56"/>
                </a:solidFill>
              </a:rPr>
              <a:t>Budapest</a:t>
            </a: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3851275" y="1700213"/>
            <a:ext cx="295275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5003800" y="16287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>
            <a:off x="5292725" y="1341438"/>
            <a:ext cx="1143000" cy="920750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Requests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for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preliminary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rulings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5464844" y="4416787"/>
            <a:ext cx="540000" cy="288000"/>
          </a:xfrm>
          <a:prstGeom prst="flowChartProcess">
            <a:avLst/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LD</a:t>
            </a:r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5464844" y="4764616"/>
            <a:ext cx="540000" cy="212725"/>
          </a:xfrm>
          <a:prstGeom prst="flowChart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L</a:t>
            </a:r>
            <a:r>
              <a:rPr lang="en-GB" altLang="en-US" sz="1800" dirty="0" smtClean="0">
                <a:solidFill>
                  <a:schemeClr val="tx1"/>
                </a:solidFill>
              </a:rPr>
              <a:t>D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Unified Patent Court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678737" cy="4895850"/>
          </a:xfrm>
        </p:spPr>
        <p:txBody>
          <a:bodyPr/>
          <a:lstStyle/>
          <a:p>
            <a:pPr>
              <a:buClr>
                <a:srgbClr val="404B56"/>
              </a:buClr>
              <a:buFont typeface="Wingdings" pitchFamily="2" charset="2"/>
              <a:buAutoNum type="arabicPeriod"/>
              <a:defRPr/>
            </a:pPr>
            <a:r>
              <a:rPr lang="en-GB" altLang="en-US" b="1" dirty="0" smtClean="0"/>
              <a:t> Judges</a:t>
            </a:r>
            <a:r>
              <a:rPr lang="en-GB" altLang="en-US" dirty="0" smtClean="0"/>
              <a:t> </a:t>
            </a:r>
            <a:endParaRPr lang="en-GB" altLang="en-US" dirty="0"/>
          </a:p>
          <a:p>
            <a:pPr lvl="2">
              <a:buClr>
                <a:srgbClr val="404B56"/>
              </a:buClr>
              <a:defRPr/>
            </a:pPr>
            <a:r>
              <a:rPr lang="en-GB" altLang="en-US" dirty="0" smtClean="0"/>
              <a:t>Mix of </a:t>
            </a:r>
            <a:r>
              <a:rPr lang="en-GB" altLang="en-US" b="1" dirty="0" smtClean="0"/>
              <a:t>legally </a:t>
            </a:r>
            <a:r>
              <a:rPr lang="en-GB" altLang="en-US" dirty="0" smtClean="0"/>
              <a:t>qualified judges &amp; </a:t>
            </a:r>
            <a:r>
              <a:rPr lang="en-GB" altLang="en-US" b="1" dirty="0" smtClean="0"/>
              <a:t>technically </a:t>
            </a:r>
            <a:r>
              <a:rPr lang="en-GB" altLang="en-US" dirty="0" smtClean="0"/>
              <a:t>qualified judges</a:t>
            </a:r>
          </a:p>
          <a:p>
            <a:pPr lvl="2">
              <a:buClr>
                <a:srgbClr val="404B56"/>
              </a:buClr>
              <a:defRPr/>
            </a:pPr>
            <a:r>
              <a:rPr lang="en-GB" altLang="en-US" dirty="0" smtClean="0"/>
              <a:t>Always </a:t>
            </a:r>
            <a:r>
              <a:rPr lang="en-GB" altLang="en-US" b="1" dirty="0" smtClean="0"/>
              <a:t>internationally </a:t>
            </a:r>
            <a:r>
              <a:rPr lang="en-GB" altLang="en-US" dirty="0" smtClean="0"/>
              <a:t>composed panels</a:t>
            </a:r>
          </a:p>
          <a:p>
            <a:pPr>
              <a:buClr>
                <a:srgbClr val="404B56"/>
              </a:buClr>
              <a:buFont typeface="+mj-lt"/>
              <a:buAutoNum type="arabicPeriod"/>
              <a:defRPr/>
            </a:pPr>
            <a:r>
              <a:rPr lang="en-GB" altLang="en-US" b="1" dirty="0" smtClean="0"/>
              <a:t> Exclusive </a:t>
            </a:r>
            <a:r>
              <a:rPr lang="en-GB" altLang="en-US" b="1" dirty="0"/>
              <a:t>competence</a:t>
            </a:r>
            <a:r>
              <a:rPr lang="en-GB" altLang="en-US" dirty="0"/>
              <a:t> in respect of </a:t>
            </a:r>
          </a:p>
          <a:p>
            <a:pPr marL="800100" lvl="1" indent="-342900">
              <a:lnSpc>
                <a:spcPct val="100000"/>
              </a:lnSpc>
              <a:buClr>
                <a:srgbClr val="404B56"/>
              </a:buClr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infringement </a:t>
            </a:r>
            <a:endParaRPr lang="en-GB" altLang="en-US" dirty="0">
              <a:solidFill>
                <a:srgbClr val="0F1113"/>
              </a:solidFill>
            </a:endParaRPr>
          </a:p>
          <a:p>
            <a:pPr marL="800100" lvl="1" indent="-342900">
              <a:lnSpc>
                <a:spcPct val="100000"/>
              </a:lnSpc>
              <a:buClr>
                <a:srgbClr val="404B56"/>
              </a:buClr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validity </a:t>
            </a:r>
          </a:p>
          <a:p>
            <a:pPr marL="800100" lvl="1" indent="-342900">
              <a:lnSpc>
                <a:spcPct val="100000"/>
              </a:lnSpc>
              <a:buClr>
                <a:srgbClr val="404B56"/>
              </a:buClr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provisional </a:t>
            </a:r>
            <a:r>
              <a:rPr lang="en-GB" altLang="en-US" dirty="0">
                <a:solidFill>
                  <a:srgbClr val="0F1113"/>
                </a:solidFill>
              </a:rPr>
              <a:t>and protective measures and </a:t>
            </a:r>
            <a:r>
              <a:rPr lang="en-GB" altLang="en-US" dirty="0" smtClean="0">
                <a:solidFill>
                  <a:srgbClr val="0F1113"/>
                </a:solidFill>
              </a:rPr>
              <a:t>injunctions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b="1" dirty="0" smtClean="0"/>
              <a:t> Transitional </a:t>
            </a:r>
            <a:r>
              <a:rPr lang="en-GB" altLang="en-US" b="1" dirty="0"/>
              <a:t>period of 7 years </a:t>
            </a:r>
            <a:r>
              <a:rPr lang="en-GB" altLang="en-US" dirty="0"/>
              <a:t>(extendable)</a:t>
            </a:r>
          </a:p>
          <a:p>
            <a:pPr marL="800100" lvl="1" indent="-342900"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possibilities </a:t>
            </a:r>
            <a:r>
              <a:rPr lang="en-GB" altLang="en-US" dirty="0">
                <a:solidFill>
                  <a:srgbClr val="0F1113"/>
                </a:solidFill>
              </a:rPr>
              <a:t>to escape from the </a:t>
            </a:r>
            <a:r>
              <a:rPr lang="en-GB" altLang="en-US" dirty="0" smtClean="0">
                <a:solidFill>
                  <a:srgbClr val="0F1113"/>
                </a:solidFill>
              </a:rPr>
              <a:t>UPC’s exclusive competence</a:t>
            </a:r>
            <a:endParaRPr lang="en-GB" altLang="en-US" dirty="0">
              <a:solidFill>
                <a:srgbClr val="0F1113"/>
              </a:solidFill>
            </a:endParaRPr>
          </a:p>
          <a:p>
            <a:pPr marL="1257300" lvl="2" indent="-342900"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but only </a:t>
            </a:r>
            <a:r>
              <a:rPr lang="en-GB" altLang="en-US" dirty="0">
                <a:solidFill>
                  <a:srgbClr val="0F1113"/>
                </a:solidFill>
              </a:rPr>
              <a:t>for </a:t>
            </a:r>
            <a:r>
              <a:rPr lang="en-GB" altLang="en-US" dirty="0" smtClean="0">
                <a:solidFill>
                  <a:srgbClr val="0F1113"/>
                </a:solidFill>
              </a:rPr>
              <a:t>EP and EP applications</a:t>
            </a:r>
            <a:endParaRPr lang="en-GB" altLang="en-US" dirty="0">
              <a:solidFill>
                <a:srgbClr val="0F1113"/>
              </a:solidFill>
            </a:endParaRPr>
          </a:p>
          <a:p>
            <a:pPr marL="800100" lvl="1" indent="-342900">
              <a:buNone/>
              <a:defRPr/>
            </a:pPr>
            <a:r>
              <a:rPr lang="en-GB" altLang="en-US" dirty="0">
                <a:solidFill>
                  <a:srgbClr val="0F1113"/>
                </a:solidFill>
              </a:rPr>
              <a:t>&gt;	</a:t>
            </a:r>
            <a:r>
              <a:rPr lang="en-GB" altLang="en-US" b="1" dirty="0">
                <a:solidFill>
                  <a:srgbClr val="0F1113"/>
                </a:solidFill>
              </a:rPr>
              <a:t>Opt-out scheme and choice of national court</a:t>
            </a:r>
            <a:endParaRPr lang="en-GB" altLang="en-US" dirty="0">
              <a:solidFill>
                <a:srgbClr val="0F1113"/>
              </a:solidFill>
            </a:endParaRPr>
          </a:p>
          <a:p>
            <a:pPr marL="800100" lvl="1" indent="-342900">
              <a:lnSpc>
                <a:spcPct val="90000"/>
              </a:lnSpc>
              <a:buClr>
                <a:srgbClr val="404B56"/>
              </a:buClr>
              <a:defRPr/>
            </a:pPr>
            <a:endParaRPr lang="en-GB" altLang="en-US" dirty="0">
              <a:solidFill>
                <a:srgbClr val="0F1113"/>
              </a:solidFill>
            </a:endParaRPr>
          </a:p>
          <a:p>
            <a:pPr>
              <a:buFont typeface="Wingdings" pitchFamily="2" charset="2"/>
              <a:buChar char="à"/>
              <a:defRPr/>
            </a:pPr>
            <a:endParaRPr lang="en-GB" altLang="en-US" dirty="0"/>
          </a:p>
          <a:p>
            <a:pPr eaLnBrk="1" hangingPunct="1"/>
            <a:endParaRPr lang="en-GB" altLang="en-US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5111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rgbClr val="404B56"/>
                </a:solidFill>
              </a:rPr>
              <a:t>Unified </a:t>
            </a:r>
            <a:r>
              <a:rPr lang="en-GB" altLang="en-US" sz="2400" b="1" dirty="0">
                <a:solidFill>
                  <a:srgbClr val="404B56"/>
                </a:solidFill>
              </a:rPr>
              <a:t>Patent </a:t>
            </a:r>
            <a:r>
              <a:rPr lang="en-GB" altLang="en-US" sz="2400" b="1" dirty="0" smtClean="0">
                <a:solidFill>
                  <a:srgbClr val="404B56"/>
                </a:solidFill>
              </a:rPr>
              <a:t>Court – </a:t>
            </a:r>
            <a:r>
              <a:rPr lang="en-GB" altLang="en-US" sz="2400" b="1" dirty="0" smtClean="0">
                <a:solidFill>
                  <a:srgbClr val="404B56"/>
                </a:solidFill>
              </a:rPr>
              <a:t>5 </a:t>
            </a:r>
            <a:r>
              <a:rPr lang="en-GB" altLang="en-US" sz="2400" b="1" dirty="0" smtClean="0">
                <a:solidFill>
                  <a:srgbClr val="404B56"/>
                </a:solidFill>
              </a:rPr>
              <a:t>key features</a:t>
            </a:r>
            <a:endParaRPr lang="en-GB" altLang="en-US" sz="2400" b="1" dirty="0">
              <a:solidFill>
                <a:srgbClr val="404B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en-US" b="1" dirty="0" smtClean="0"/>
              <a:t>4. </a:t>
            </a:r>
            <a:r>
              <a:rPr lang="en-GB" altLang="en-US" b="1" dirty="0"/>
              <a:t>Mandatory </a:t>
            </a:r>
            <a:r>
              <a:rPr lang="en-GB" altLang="en-US" b="1" dirty="0" smtClean="0"/>
              <a:t>r</a:t>
            </a:r>
            <a:r>
              <a:rPr lang="en-GB" altLang="en-US" b="1" dirty="0" smtClean="0"/>
              <a:t>epresentation </a:t>
            </a:r>
            <a:r>
              <a:rPr lang="en-GB" altLang="en-US" dirty="0" smtClean="0"/>
              <a:t>by either </a:t>
            </a:r>
            <a:endParaRPr lang="en-GB" altLang="en-US" dirty="0" smtClean="0"/>
          </a:p>
          <a:p>
            <a:pPr marL="800100" lvl="1" indent="-342900">
              <a:defRPr/>
            </a:pPr>
            <a:r>
              <a:rPr lang="en-GB" altLang="en-US" b="1" dirty="0" smtClean="0">
                <a:solidFill>
                  <a:srgbClr val="0F1113"/>
                </a:solidFill>
              </a:rPr>
              <a:t>lawyers </a:t>
            </a:r>
            <a:r>
              <a:rPr lang="en-GB" altLang="en-US" dirty="0" smtClean="0">
                <a:solidFill>
                  <a:srgbClr val="0F1113"/>
                </a:solidFill>
              </a:rPr>
              <a:t>authorised to practice before national courts or </a:t>
            </a:r>
          </a:p>
          <a:p>
            <a:pPr marL="800100" lvl="1" indent="-342900">
              <a:defRPr/>
            </a:pPr>
            <a:r>
              <a:rPr lang="en-GB" altLang="en-US" b="1" dirty="0" smtClean="0">
                <a:solidFill>
                  <a:srgbClr val="0F1113"/>
                </a:solidFill>
              </a:rPr>
              <a:t>European </a:t>
            </a:r>
            <a:r>
              <a:rPr lang="en-GB" altLang="en-US" b="1" dirty="0">
                <a:solidFill>
                  <a:srgbClr val="0F1113"/>
                </a:solidFill>
              </a:rPr>
              <a:t>Patent Attorneys</a:t>
            </a:r>
            <a:r>
              <a:rPr lang="en-GB" altLang="en-US" dirty="0">
                <a:solidFill>
                  <a:srgbClr val="0F1113"/>
                </a:solidFill>
              </a:rPr>
              <a:t> with appropriate qualifications </a:t>
            </a:r>
            <a:endParaRPr lang="en-GB" altLang="en-US" dirty="0"/>
          </a:p>
          <a:p>
            <a:pPr marL="0" indent="0">
              <a:buNone/>
              <a:defRPr/>
            </a:pPr>
            <a:r>
              <a:rPr lang="en-GB" altLang="en-US" b="1" dirty="0" smtClean="0"/>
              <a:t>5. Court fees</a:t>
            </a:r>
            <a:r>
              <a:rPr lang="en-GB" altLang="en-US" dirty="0" smtClean="0"/>
              <a:t>: basic </a:t>
            </a:r>
            <a:r>
              <a:rPr lang="en-GB" altLang="en-US" dirty="0" smtClean="0"/>
              <a:t>fee for starting action </a:t>
            </a:r>
            <a:r>
              <a:rPr lang="en-GB" altLang="en-US" b="1" dirty="0" smtClean="0"/>
              <a:t>plus</a:t>
            </a:r>
            <a:r>
              <a:rPr lang="en-GB" altLang="en-US" dirty="0" smtClean="0"/>
              <a:t> </a:t>
            </a:r>
            <a:r>
              <a:rPr lang="en-GB" altLang="en-US" dirty="0" smtClean="0"/>
              <a:t>value-based </a:t>
            </a:r>
            <a:r>
              <a:rPr lang="en-GB" altLang="en-US" dirty="0" smtClean="0"/>
              <a:t>fee</a:t>
            </a:r>
            <a:endParaRPr lang="en-GB" altLang="en-US" dirty="0" smtClean="0"/>
          </a:p>
          <a:p>
            <a:pPr marL="400050" lvl="1" indent="0" eaLnBrk="1" hangingPunct="1">
              <a:buFontTx/>
              <a:buNone/>
              <a:defRPr/>
            </a:pPr>
            <a:r>
              <a:rPr lang="en-GB" altLang="en-US" b="1" dirty="0" smtClean="0"/>
              <a:t>Proposals </a:t>
            </a:r>
            <a:r>
              <a:rPr lang="en-GB" altLang="en-US" sz="1200" dirty="0" smtClean="0">
                <a:sym typeface="Wingdings" panose="05000000000000000000" pitchFamily="2" charset="2"/>
              </a:rPr>
              <a:t> </a:t>
            </a:r>
            <a:r>
              <a:rPr lang="en-GB" altLang="en-US" sz="1200" dirty="0">
                <a:sym typeface="Wingdings" panose="05000000000000000000" pitchFamily="2" charset="2"/>
              </a:rPr>
              <a:t>http://www.unified-patent-court.org/consultations</a:t>
            </a:r>
            <a:endParaRPr lang="en-GB" altLang="en-US" sz="1200" dirty="0" smtClean="0"/>
          </a:p>
          <a:p>
            <a:pPr marL="400050" lvl="1" indent="0" eaLnBrk="1" hangingPunct="1">
              <a:buFontTx/>
              <a:buNone/>
              <a:defRPr/>
            </a:pPr>
            <a:endParaRPr lang="en-GB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GB" altLang="en-US" b="1" dirty="0" smtClean="0"/>
          </a:p>
          <a:p>
            <a:pPr marL="0" indent="0" eaLnBrk="1" hangingPunct="1">
              <a:buFontTx/>
              <a:buNone/>
              <a:defRPr/>
            </a:pPr>
            <a:endParaRPr lang="en-GB" altLang="en-US" b="1" dirty="0" smtClean="0"/>
          </a:p>
          <a:p>
            <a:pPr marL="0" indent="0" eaLnBrk="1" hangingPunct="1">
              <a:buNone/>
              <a:defRPr/>
            </a:pPr>
            <a:endParaRPr lang="en-GB" altLang="en-US" b="1" dirty="0" smtClean="0"/>
          </a:p>
          <a:p>
            <a:pPr marL="0" indent="0" eaLnBrk="1" hangingPunct="1">
              <a:buNone/>
              <a:defRPr/>
            </a:pPr>
            <a:endParaRPr lang="en-GB" altLang="en-US" b="1" dirty="0"/>
          </a:p>
          <a:p>
            <a:pPr marL="0" indent="0" eaLnBrk="1" hangingPunct="1">
              <a:buNone/>
              <a:defRPr/>
            </a:pPr>
            <a:endParaRPr lang="en-GB" altLang="en-US" b="1" dirty="0" smtClean="0"/>
          </a:p>
          <a:p>
            <a:pPr marL="400050" lvl="1" indent="0" eaLnBrk="1" hangingPunct="1">
              <a:buFontTx/>
              <a:buNone/>
              <a:defRPr/>
            </a:pPr>
            <a:r>
              <a:rPr lang="en-GB" altLang="en-US" b="1" dirty="0" smtClean="0"/>
              <a:t>Fee </a:t>
            </a:r>
            <a:r>
              <a:rPr lang="en-GB" altLang="en-US" b="1" dirty="0" smtClean="0"/>
              <a:t>reduction for SME?</a:t>
            </a:r>
          </a:p>
          <a:p>
            <a:pPr marL="0" indent="0">
              <a:buNone/>
              <a:defRPr/>
            </a:pPr>
            <a:endParaRPr lang="en-GB" altLang="en-US" dirty="0" smtClean="0"/>
          </a:p>
          <a:p>
            <a:pPr marL="0" indent="0" eaLnBrk="1" hangingPunct="1">
              <a:buNone/>
              <a:defRPr/>
            </a:pPr>
            <a:endParaRPr lang="en-GB" altLang="en-US" dirty="0" smtClean="0"/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8350" y="6584950"/>
            <a:ext cx="755650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5663"/>
              </p:ext>
            </p:extLst>
          </p:nvPr>
        </p:nvGraphicFramePr>
        <p:xfrm>
          <a:off x="4283968" y="3284984"/>
          <a:ext cx="4176837" cy="2304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4526"/>
                <a:gridCol w="1512311"/>
              </a:tblGrid>
              <a:tr h="4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Value</a:t>
                      </a:r>
                      <a:r>
                        <a:rPr lang="en-GB" sz="1100" b="1" baseline="0" dirty="0" smtClean="0">
                          <a:effectLst/>
                        </a:rPr>
                        <a:t> of action </a:t>
                      </a:r>
                      <a:endParaRPr lang="en-GB" sz="1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Additional</a:t>
                      </a:r>
                      <a:r>
                        <a:rPr lang="en-GB" sz="1100" b="1" baseline="0" dirty="0" smtClean="0">
                          <a:effectLst/>
                        </a:rPr>
                        <a:t> fee</a:t>
                      </a:r>
                      <a:endParaRPr lang="en-GB" sz="1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</a:tr>
              <a:tr h="257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From 500.000</a:t>
                      </a:r>
                      <a:r>
                        <a:rPr lang="en-GB" sz="1100" baseline="0" dirty="0" smtClean="0">
                          <a:effectLst/>
                        </a:rPr>
                        <a:t>  up </a:t>
                      </a:r>
                      <a:r>
                        <a:rPr lang="en-GB" sz="1100" dirty="0" smtClean="0">
                          <a:effectLst/>
                        </a:rPr>
                        <a:t>750.000 </a:t>
                      </a:r>
                      <a:r>
                        <a:rPr lang="en-GB" sz="1100" dirty="0">
                          <a:effectLst/>
                        </a:rPr>
                        <a:t>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2.500 €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</a:tr>
              <a:tr h="257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Up</a:t>
                      </a:r>
                      <a:r>
                        <a:rPr lang="en-GB" sz="1100" baseline="0" dirty="0" smtClean="0">
                          <a:effectLst/>
                        </a:rPr>
                        <a:t> to </a:t>
                      </a:r>
                      <a:r>
                        <a:rPr lang="en-GB" sz="1100" dirty="0" smtClean="0">
                          <a:effectLst/>
                        </a:rPr>
                        <a:t>1.000.000 </a:t>
                      </a:r>
                      <a:r>
                        <a:rPr lang="en-GB" sz="1100" dirty="0">
                          <a:effectLst/>
                        </a:rPr>
                        <a:t>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5.000 €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</a:tr>
              <a:tr h="257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...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...  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</a:tr>
              <a:tr h="257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Up to 5.000.000 </a:t>
                      </a:r>
                      <a:r>
                        <a:rPr lang="en-GB" sz="1100" dirty="0">
                          <a:effectLst/>
                        </a:rPr>
                        <a:t>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30.000 €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</a:tr>
              <a:tr h="257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...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... 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</a:tr>
              <a:tr h="257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Up to 30.000.000 </a:t>
                      </a:r>
                      <a:r>
                        <a:rPr lang="en-GB" sz="1100" dirty="0">
                          <a:effectLst/>
                        </a:rPr>
                        <a:t>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150.000 €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</a:tr>
              <a:tr h="507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More than 30.000.000 </a:t>
                      </a:r>
                      <a:r>
                        <a:rPr lang="en-GB" sz="1100" dirty="0">
                          <a:effectLst/>
                        </a:rPr>
                        <a:t>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220.000 €</a:t>
                      </a:r>
                      <a:endParaRPr lang="en-GB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03" marR="61303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1059"/>
              </p:ext>
            </p:extLst>
          </p:nvPr>
        </p:nvGraphicFramePr>
        <p:xfrm>
          <a:off x="1115616" y="3140969"/>
          <a:ext cx="2520280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0957"/>
                <a:gridCol w="839323"/>
              </a:tblGrid>
              <a:tr h="2679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Infringement action </a:t>
                      </a:r>
                      <a:endParaRPr lang="en-GB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11.000 €</a:t>
                      </a:r>
                      <a:endParaRPr lang="en-GB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FF0000"/>
                    </a:solidFill>
                  </a:tcPr>
                </a:tc>
              </a:tr>
              <a:tr h="2679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Revocation action </a:t>
                      </a:r>
                      <a:endParaRPr lang="en-GB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20.000 </a:t>
                      </a:r>
                      <a:r>
                        <a:rPr lang="en-GB" sz="1200" dirty="0">
                          <a:effectLst/>
                        </a:rPr>
                        <a:t>€</a:t>
                      </a:r>
                      <a:endParaRPr lang="en-GB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FF0000"/>
                    </a:solidFill>
                  </a:tcPr>
                </a:tc>
              </a:tr>
              <a:tr h="47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Appeal </a:t>
                      </a:r>
                      <a:endParaRPr lang="en-GB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16.000 </a:t>
                      </a:r>
                      <a:r>
                        <a:rPr lang="en-GB" sz="1200" dirty="0">
                          <a:effectLst/>
                        </a:rPr>
                        <a:t>€</a:t>
                      </a:r>
                      <a:endParaRPr lang="en-GB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53404"/>
              </p:ext>
            </p:extLst>
          </p:nvPr>
        </p:nvGraphicFramePr>
        <p:xfrm>
          <a:off x="1115616" y="4365104"/>
          <a:ext cx="2520950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760"/>
                <a:gridCol w="504190"/>
              </a:tblGrid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Application for opt-out</a:t>
                      </a:r>
                      <a:r>
                        <a:rPr lang="en-GB" sz="1200" baseline="0" dirty="0" smtClean="0">
                          <a:effectLst/>
                        </a:rPr>
                        <a:t>      – per patent</a:t>
                      </a:r>
                      <a:endParaRPr lang="en-GB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8" marR="68598" marT="53771" marB="5377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80 €</a:t>
                      </a:r>
                      <a:endParaRPr lang="en-GB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8" marR="68598" marT="53771" marB="5377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25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63817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en-GB" altLang="en-US" dirty="0" smtClean="0"/>
              <a:t>The Unified Patent Court – Key features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447080"/>
            <a:ext cx="9144000" cy="5111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rgbClr val="404B56"/>
                </a:solidFill>
              </a:rPr>
              <a:t>Unified </a:t>
            </a:r>
            <a:r>
              <a:rPr lang="en-GB" altLang="en-US" sz="2400" b="1" dirty="0">
                <a:solidFill>
                  <a:srgbClr val="404B56"/>
                </a:solidFill>
              </a:rPr>
              <a:t>Patent </a:t>
            </a:r>
            <a:r>
              <a:rPr lang="en-GB" altLang="en-US" sz="2400" b="1" dirty="0" smtClean="0">
                <a:solidFill>
                  <a:srgbClr val="404B56"/>
                </a:solidFill>
              </a:rPr>
              <a:t>Court – </a:t>
            </a:r>
            <a:r>
              <a:rPr lang="en-GB" altLang="en-US" sz="2400" b="1" dirty="0" smtClean="0">
                <a:solidFill>
                  <a:srgbClr val="404B56"/>
                </a:solidFill>
              </a:rPr>
              <a:t>5 </a:t>
            </a:r>
            <a:r>
              <a:rPr lang="en-GB" altLang="en-US" sz="2400" b="1" dirty="0" smtClean="0">
                <a:solidFill>
                  <a:srgbClr val="404B56"/>
                </a:solidFill>
              </a:rPr>
              <a:t>key features</a:t>
            </a:r>
            <a:endParaRPr lang="en-GB" altLang="en-US" sz="2400" b="1" dirty="0">
              <a:solidFill>
                <a:srgbClr val="404B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99164" y="539875"/>
            <a:ext cx="7846637" cy="539875"/>
          </a:xfrm>
        </p:spPr>
        <p:txBody>
          <a:bodyPr/>
          <a:lstStyle/>
          <a:p>
            <a:r>
              <a:rPr lang="en-GB" altLang="en-US" sz="2400" dirty="0"/>
              <a:t>When will it all start?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43262" y="1249980"/>
            <a:ext cx="6925082" cy="4762985"/>
          </a:xfrm>
        </p:spPr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GB" altLang="en-US" sz="2000" dirty="0"/>
              <a:t>European applications already "in the pipeline" today might be given </a:t>
            </a:r>
            <a:r>
              <a:rPr lang="en-GB" altLang="en-US" sz="2000" dirty="0">
                <a:solidFill>
                  <a:srgbClr val="BE0F05"/>
                </a:solidFill>
              </a:rPr>
              <a:t>unitary effect if granted after the system </a:t>
            </a:r>
            <a:r>
              <a:rPr lang="en-GB" altLang="en-US" sz="2000" dirty="0" smtClean="0">
                <a:solidFill>
                  <a:srgbClr val="BE0F05"/>
                </a:solidFill>
              </a:rPr>
              <a:t>starts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GB" altLang="en-US" sz="2000" dirty="0">
              <a:solidFill>
                <a:srgbClr val="BE0F05"/>
              </a:solidFill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rgbClr val="BE0F05"/>
                </a:solidFill>
              </a:rPr>
              <a:t>Minimum of 13 States </a:t>
            </a:r>
            <a:r>
              <a:rPr lang="en-GB" altLang="en-US" sz="2000" dirty="0" smtClean="0"/>
              <a:t>− including France, Germany and UK − must ratify the Agreement on a Unified Patent Court </a:t>
            </a:r>
            <a:br>
              <a:rPr lang="en-GB" altLang="en-US" sz="2000" dirty="0" smtClean="0"/>
            </a:br>
            <a:endParaRPr lang="en-GB" altLang="en-US" sz="2000" dirty="0" smtClean="0">
              <a:solidFill>
                <a:srgbClr val="BE0F05"/>
              </a:solidFill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GB" altLang="en-US" sz="2000" dirty="0" smtClean="0"/>
              <a:t>First </a:t>
            </a:r>
            <a:r>
              <a:rPr lang="en-GB" altLang="en-US" sz="2000" dirty="0"/>
              <a:t>unitary patents will cover only the </a:t>
            </a:r>
            <a:r>
              <a:rPr lang="en-GB" altLang="en-US" sz="2000" dirty="0" smtClean="0"/>
              <a:t>States </a:t>
            </a:r>
            <a:r>
              <a:rPr lang="en-GB" altLang="en-US" sz="2000" dirty="0"/>
              <a:t>which have ratified the </a:t>
            </a:r>
            <a:r>
              <a:rPr lang="en-GB" altLang="en-US" sz="2000" dirty="0" smtClean="0"/>
              <a:t>Agreement</a:t>
            </a:r>
            <a:r>
              <a:rPr lang="en-GB" altLang="en-US" sz="2000" dirty="0"/>
              <a:t>, then more </a:t>
            </a:r>
            <a:r>
              <a:rPr lang="en-GB" altLang="en-US" sz="2000" dirty="0" smtClean="0"/>
              <a:t>as </a:t>
            </a:r>
            <a:r>
              <a:rPr lang="en-GB" altLang="en-US" sz="2000" dirty="0" smtClean="0"/>
              <a:t>States </a:t>
            </a:r>
            <a:r>
              <a:rPr lang="en-GB" altLang="en-US" sz="2000" dirty="0"/>
              <a:t>accede</a:t>
            </a:r>
          </a:p>
          <a:p>
            <a:endParaRPr lang="en-GB" sz="2000" dirty="0"/>
          </a:p>
        </p:txBody>
      </p:sp>
      <p:pic>
        <p:nvPicPr>
          <p:cNvPr id="1026" name="Picture 2" descr="W:\PD44\T4411\POWER POINTS\Guidelines for new template in Office 2010\EPO Icons 12 mm\21_Arrow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28" y="235655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69382" y="6470652"/>
            <a:ext cx="2133600" cy="365125"/>
          </a:xfrm>
          <a:prstGeom prst="rect">
            <a:avLst/>
          </a:prstGeom>
        </p:spPr>
        <p:txBody>
          <a:bodyPr/>
          <a:lstStyle/>
          <a:p>
            <a:fld id="{9DF67F17-3E1A-4193-A15F-15F53DD43041}" type="slidenum">
              <a:rPr lang="en-GB" sz="900">
                <a:solidFill>
                  <a:srgbClr val="3B464D"/>
                </a:solidFill>
              </a:rPr>
              <a:t>23</a:t>
            </a:fld>
            <a:endParaRPr lang="en-GB" sz="900" dirty="0">
              <a:solidFill>
                <a:srgbClr val="3B4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9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en-US" sz="14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GB" altLang="en-US" sz="3600" i="1" dirty="0" smtClean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3600" i="1" dirty="0" smtClean="0">
                <a:solidFill>
                  <a:schemeClr val="accent1"/>
                </a:solidFill>
              </a:rPr>
              <a:t>Thank you for your attention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GB" altLang="en-US" sz="36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b="1" dirty="0" smtClean="0">
                <a:solidFill>
                  <a:schemeClr val="tx1"/>
                </a:solidFill>
                <a:cs typeface="Arial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b="1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b="1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b="1" dirty="0" smtClean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GB" altLang="en-US" sz="2000" i="1" dirty="0" smtClean="0">
                <a:solidFill>
                  <a:schemeClr val="tx1"/>
                </a:solidFill>
                <a:cs typeface="Arial" pitchFamily="34" charset="0"/>
              </a:rPr>
              <a:t>Directorate International Legal Affairs, PCT</a:t>
            </a:r>
            <a:r>
              <a:rPr lang="en-GB" altLang="en-US" sz="2000" i="1" dirty="0" smtClean="0">
                <a:solidFill>
                  <a:schemeClr val="tx1"/>
                </a:solidFill>
                <a:latin typeface="Times" pitchFamily="18" charset="0"/>
              </a:rPr>
              <a:t/>
            </a:r>
            <a:br>
              <a:rPr lang="en-GB" altLang="en-US" sz="2000" i="1" dirty="0" smtClean="0">
                <a:solidFill>
                  <a:schemeClr val="tx1"/>
                </a:solidFill>
                <a:latin typeface="Times" pitchFamily="18" charset="0"/>
              </a:rPr>
            </a:br>
            <a:endParaRPr lang="de-CH" altLang="en-US" sz="2000" i="1" dirty="0" smtClean="0">
              <a:solidFill>
                <a:schemeClr val="tx1"/>
              </a:solidFill>
              <a:latin typeface="Times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CH" altLang="en-US" dirty="0" smtClean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GB" altLang="en-US" dirty="0" smtClean="0">
                <a:hlinkClick r:id="rId2"/>
              </a:rPr>
              <a:t>International_Legal_Affairs@epo.org</a:t>
            </a:r>
            <a:endParaRPr lang="en-GB" alt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dirty="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5175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3568" y="539875"/>
            <a:ext cx="7894777" cy="539875"/>
          </a:xfrm>
        </p:spPr>
        <p:txBody>
          <a:bodyPr/>
          <a:lstStyle/>
          <a:p>
            <a:r>
              <a:rPr lang="en-GB" dirty="0" smtClean="0"/>
              <a:t>The EPO’s </a:t>
            </a:r>
            <a:r>
              <a:rPr lang="en-GB" dirty="0" smtClean="0"/>
              <a:t>Member States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44208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9DF67F17-3E1A-4193-A15F-15F53DD4304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29841"/>
            <a:ext cx="5086040" cy="544522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0658" y="1196752"/>
            <a:ext cx="48958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38 European member states </a:t>
            </a:r>
          </a:p>
          <a:p>
            <a:r>
              <a:rPr lang="en-GB" dirty="0">
                <a:ea typeface="ヒラギノ角ゴ Pro W3"/>
                <a:cs typeface="ヒラギノ角ゴ Pro W3"/>
              </a:rPr>
              <a:t>Belgium • Germany • France • </a:t>
            </a:r>
            <a:r>
              <a:rPr lang="en-GB" dirty="0" smtClean="0">
                <a:ea typeface="ヒラギノ角ゴ Pro W3"/>
                <a:cs typeface="ヒラギノ角ゴ Pro W3"/>
              </a:rPr>
              <a:t>Luxembourg </a:t>
            </a:r>
          </a:p>
          <a:p>
            <a:r>
              <a:rPr lang="en-GB" dirty="0">
                <a:ea typeface="ヒラギノ角ゴ Pro W3"/>
                <a:cs typeface="ヒラギノ角ゴ Pro W3"/>
              </a:rPr>
              <a:t>Netherlands </a:t>
            </a:r>
            <a:r>
              <a:rPr lang="en-GB" dirty="0" smtClean="0">
                <a:ea typeface="ヒラギノ角ゴ Pro W3"/>
                <a:cs typeface="ヒラギノ角ゴ Pro W3"/>
              </a:rPr>
              <a:t>• Switzerland </a:t>
            </a:r>
            <a:r>
              <a:rPr lang="en-GB" dirty="0">
                <a:ea typeface="ヒラギノ角ゴ Pro W3"/>
                <a:cs typeface="ヒラギノ角ゴ Pro W3"/>
              </a:rPr>
              <a:t>• United Kingdom </a:t>
            </a:r>
            <a:r>
              <a:rPr lang="en-GB" dirty="0" smtClean="0">
                <a:ea typeface="ヒラギノ角ゴ Pro W3"/>
                <a:cs typeface="ヒラギノ角ゴ Pro W3"/>
              </a:rPr>
              <a:t> Sweden </a:t>
            </a:r>
            <a:r>
              <a:rPr lang="en-GB" dirty="0">
                <a:ea typeface="ヒラギノ角ゴ Pro W3"/>
                <a:cs typeface="ヒラギノ角ゴ Pro W3"/>
              </a:rPr>
              <a:t>• Italy • Austria </a:t>
            </a:r>
            <a:r>
              <a:rPr lang="en-GB" dirty="0" smtClean="0">
                <a:ea typeface="ヒラギノ角ゴ Pro W3"/>
                <a:cs typeface="ヒラギノ角ゴ Pro W3"/>
              </a:rPr>
              <a:t>• Liechtenstein  </a:t>
            </a:r>
            <a:r>
              <a:rPr lang="en-GB" dirty="0">
                <a:ea typeface="ヒラギノ角ゴ Pro W3"/>
                <a:cs typeface="ヒラギノ角ゴ Pro W3"/>
              </a:rPr>
              <a:t>Greece • Spain • </a:t>
            </a:r>
            <a:r>
              <a:rPr lang="en-GB" dirty="0" smtClean="0">
                <a:ea typeface="ヒラギノ角ゴ Pro W3"/>
                <a:cs typeface="ヒラギノ角ゴ Pro W3"/>
              </a:rPr>
              <a:t>Denmark </a:t>
            </a:r>
            <a:r>
              <a:rPr lang="en-GB" dirty="0">
                <a:ea typeface="ヒラギノ角ゴ Pro W3"/>
                <a:cs typeface="ヒラギノ角ゴ Pro W3"/>
              </a:rPr>
              <a:t>• </a:t>
            </a:r>
            <a:r>
              <a:rPr lang="en-GB" dirty="0" smtClean="0">
                <a:ea typeface="ヒラギノ角ゴ Pro W3"/>
                <a:cs typeface="ヒラギノ角ゴ Pro W3"/>
              </a:rPr>
              <a:t>Monaco</a:t>
            </a:r>
          </a:p>
          <a:p>
            <a:r>
              <a:rPr lang="en-GB" dirty="0" smtClean="0">
                <a:ea typeface="ヒラギノ角ゴ Pro W3"/>
                <a:cs typeface="ヒラギノ角ゴ Pro W3"/>
              </a:rPr>
              <a:t>Portugal • Ireland </a:t>
            </a:r>
            <a:r>
              <a:rPr lang="en-GB" dirty="0">
                <a:ea typeface="ヒラギノ角ゴ Pro W3"/>
                <a:cs typeface="ヒラギノ角ゴ Pro W3"/>
              </a:rPr>
              <a:t>• Finland • Cyprus </a:t>
            </a:r>
            <a:endParaRPr lang="en-GB" dirty="0" smtClean="0">
              <a:ea typeface="ヒラギノ角ゴ Pro W3"/>
              <a:cs typeface="ヒラギノ角ゴ Pro W3"/>
            </a:endParaRPr>
          </a:p>
          <a:p>
            <a:r>
              <a:rPr lang="en-GB" dirty="0" smtClean="0">
                <a:ea typeface="ヒラギノ角ゴ Pro W3"/>
                <a:cs typeface="ヒラギノ角ゴ Pro W3"/>
              </a:rPr>
              <a:t>Turkey </a:t>
            </a:r>
            <a:r>
              <a:rPr lang="en-GB" dirty="0">
                <a:ea typeface="ヒラギノ角ゴ Pro W3"/>
                <a:cs typeface="ヒラギノ角ゴ Pro W3"/>
              </a:rPr>
              <a:t>• Bulgaria • Czech Republic </a:t>
            </a:r>
            <a:endParaRPr lang="en-GB" dirty="0" smtClean="0">
              <a:ea typeface="ヒラギノ角ゴ Pro W3"/>
              <a:cs typeface="ヒラギノ角ゴ Pro W3"/>
            </a:endParaRPr>
          </a:p>
          <a:p>
            <a:r>
              <a:rPr lang="en-GB" dirty="0" smtClean="0">
                <a:ea typeface="ヒラギノ角ゴ Pro W3"/>
                <a:cs typeface="ヒラギノ角ゴ Pro W3"/>
              </a:rPr>
              <a:t>Estonia </a:t>
            </a:r>
            <a:r>
              <a:rPr lang="en-GB" dirty="0">
                <a:ea typeface="ヒラギノ角ゴ Pro W3"/>
                <a:cs typeface="ヒラギノ角ゴ Pro W3"/>
              </a:rPr>
              <a:t>• Slovakia • Slovenia </a:t>
            </a:r>
            <a:r>
              <a:rPr lang="en-GB" dirty="0" smtClean="0">
                <a:ea typeface="ヒラギノ角ゴ Pro W3"/>
                <a:cs typeface="ヒラギノ角ゴ Pro W3"/>
              </a:rPr>
              <a:t>• Hungary </a:t>
            </a:r>
          </a:p>
          <a:p>
            <a:r>
              <a:rPr lang="en-GB" dirty="0" smtClean="0">
                <a:ea typeface="ヒラギノ角ゴ Pro W3"/>
                <a:cs typeface="ヒラギノ角ゴ Pro W3"/>
              </a:rPr>
              <a:t>Romania </a:t>
            </a:r>
            <a:r>
              <a:rPr lang="en-GB" dirty="0">
                <a:ea typeface="ヒラギノ角ゴ Pro W3"/>
                <a:cs typeface="ヒラギノ角ゴ Pro W3"/>
              </a:rPr>
              <a:t>• Poland </a:t>
            </a:r>
            <a:r>
              <a:rPr lang="en-GB" dirty="0" smtClean="0">
                <a:ea typeface="ヒラギノ角ゴ Pro W3"/>
                <a:cs typeface="ヒラギノ角ゴ Pro W3"/>
              </a:rPr>
              <a:t>• Iceland </a:t>
            </a:r>
            <a:r>
              <a:rPr lang="en-GB" dirty="0">
                <a:ea typeface="ヒラギノ角ゴ Pro W3"/>
                <a:cs typeface="ヒラギノ角ゴ Pro W3"/>
              </a:rPr>
              <a:t>• Lithuania </a:t>
            </a:r>
            <a:endParaRPr lang="en-GB" dirty="0" smtClean="0">
              <a:ea typeface="ヒラギノ角ゴ Pro W3"/>
              <a:cs typeface="ヒラギノ角ゴ Pro W3"/>
            </a:endParaRPr>
          </a:p>
          <a:p>
            <a:r>
              <a:rPr lang="en-GB" dirty="0" smtClean="0">
                <a:ea typeface="ヒラギノ角ゴ Pro W3"/>
                <a:cs typeface="ヒラギノ角ゴ Pro W3"/>
              </a:rPr>
              <a:t>Latvia • Malta </a:t>
            </a:r>
            <a:r>
              <a:rPr lang="en-GB" dirty="0">
                <a:ea typeface="ヒラギノ角ゴ Pro W3"/>
                <a:cs typeface="ヒラギノ角ゴ Pro W3"/>
              </a:rPr>
              <a:t>• Croatia • Norway </a:t>
            </a:r>
            <a:r>
              <a:rPr lang="en-GB" dirty="0" smtClean="0">
                <a:ea typeface="ヒラギノ角ゴ Pro W3"/>
                <a:cs typeface="ヒラギノ角ゴ Pro W3"/>
              </a:rPr>
              <a:t> </a:t>
            </a:r>
          </a:p>
          <a:p>
            <a:r>
              <a:rPr lang="en-GB" dirty="0" smtClean="0">
                <a:ea typeface="ヒラギノ角ゴ Pro W3"/>
                <a:cs typeface="ヒラギノ角ゴ Pro W3"/>
              </a:rPr>
              <a:t>Former </a:t>
            </a:r>
            <a:r>
              <a:rPr lang="en-GB" dirty="0">
                <a:ea typeface="ヒラギノ角ゴ Pro W3"/>
                <a:cs typeface="ヒラギノ角ゴ Pro W3"/>
              </a:rPr>
              <a:t>Yugoslav Rep. </a:t>
            </a:r>
            <a:r>
              <a:rPr lang="en-GB" dirty="0" smtClean="0">
                <a:ea typeface="ヒラギノ角ゴ Pro W3"/>
                <a:cs typeface="ヒラギノ角ゴ Pro W3"/>
              </a:rPr>
              <a:t>of Macedonia  </a:t>
            </a:r>
          </a:p>
          <a:p>
            <a:r>
              <a:rPr lang="en-GB" dirty="0" smtClean="0">
                <a:ea typeface="ヒラギノ角ゴ Pro W3"/>
                <a:cs typeface="ヒラギノ角ゴ Pro W3"/>
              </a:rPr>
              <a:t>San </a:t>
            </a:r>
            <a:r>
              <a:rPr lang="en-GB" dirty="0">
                <a:ea typeface="ヒラギノ角ゴ Pro W3"/>
                <a:cs typeface="ヒラギノ角ゴ Pro W3"/>
              </a:rPr>
              <a:t>Marino • </a:t>
            </a:r>
            <a:r>
              <a:rPr lang="en-GB" dirty="0" smtClean="0">
                <a:ea typeface="ヒラギノ角ゴ Pro W3"/>
                <a:cs typeface="ヒラギノ角ゴ Pro W3"/>
              </a:rPr>
              <a:t>Albania </a:t>
            </a:r>
            <a:r>
              <a:rPr lang="en-GB" dirty="0">
                <a:ea typeface="ヒラギノ角ゴ Pro W3"/>
                <a:cs typeface="ヒラギノ角ゴ Pro W3"/>
              </a:rPr>
              <a:t>• Serbia </a:t>
            </a:r>
          </a:p>
          <a:p>
            <a:endParaRPr lang="en-GB" b="1" dirty="0">
              <a:solidFill>
                <a:srgbClr val="C00000"/>
              </a:solidFill>
              <a:ea typeface="ヒラギノ角ゴ Pro W3"/>
              <a:cs typeface="ヒラギノ角ゴ Pro W3"/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ea typeface="ヒラギノ角ゴ Pro W3"/>
                <a:cs typeface="ヒラギノ角ゴ Pro W3"/>
              </a:rPr>
              <a:t>2 European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ヒラギノ角ゴ Pro W3"/>
              </a:rPr>
              <a:t>extension states 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ヒラギノ角ゴ Pro W3"/>
              </a:rPr>
            </a:br>
            <a:r>
              <a:rPr lang="en-GB" dirty="0" smtClean="0">
                <a:ea typeface="ヒラギノ角ゴ Pro W3"/>
                <a:cs typeface="ヒラギノ角ゴ Pro W3"/>
              </a:rPr>
              <a:t>Bosnia-Herzegovina • Montenegro</a:t>
            </a:r>
            <a:endParaRPr lang="en-GB" dirty="0">
              <a:ea typeface="ヒラギノ角ゴ Pro W3"/>
              <a:cs typeface="ヒラギノ角ゴ Pro W3"/>
            </a:endParaRPr>
          </a:p>
          <a:p>
            <a:endParaRPr lang="en-GB" b="1" dirty="0" smtClean="0">
              <a:solidFill>
                <a:schemeClr val="bg1">
                  <a:lumMod val="50000"/>
                </a:schemeClr>
              </a:solidFill>
              <a:ea typeface="ヒラギノ角ゴ Pro W3"/>
              <a:cs typeface="ヒラギノ角ゴ Pro W3"/>
            </a:endParaRPr>
          </a:p>
          <a:p>
            <a:r>
              <a:rPr lang="en-GB" b="1" dirty="0" smtClean="0">
                <a:solidFill>
                  <a:srgbClr val="006888"/>
                </a:solidFill>
                <a:ea typeface="ヒラギノ角ゴ Pro W3"/>
                <a:cs typeface="ヒラギノ角ゴ Pro W3"/>
              </a:rPr>
              <a:t>1 Validation state </a:t>
            </a:r>
            <a:endParaRPr lang="en-GB" b="1" dirty="0">
              <a:solidFill>
                <a:srgbClr val="006888"/>
              </a:solidFill>
              <a:ea typeface="ヒラギノ角ゴ Pro W3"/>
              <a:cs typeface="ヒラギノ角ゴ Pro W3"/>
            </a:endParaRPr>
          </a:p>
          <a:p>
            <a:r>
              <a:rPr lang="en-GB" dirty="0" smtClean="0">
                <a:ea typeface="ヒラギノ角ゴ Pro W3"/>
                <a:cs typeface="ヒラギノ角ゴ Pro W3"/>
              </a:rPr>
              <a:t>Morocco</a:t>
            </a:r>
            <a:endParaRPr lang="en-GB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296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97989" y="548680"/>
            <a:ext cx="7846637" cy="539875"/>
          </a:xfrm>
        </p:spPr>
        <p:txBody>
          <a:bodyPr/>
          <a:lstStyle/>
          <a:p>
            <a:r>
              <a:rPr lang="en-GB" altLang="en-US" sz="2400" dirty="0"/>
              <a:t>Total European patent </a:t>
            </a:r>
            <a:r>
              <a:rPr lang="en-GB" altLang="en-US" sz="2400" dirty="0" smtClean="0"/>
              <a:t>filings</a:t>
            </a:r>
            <a:r>
              <a:rPr lang="en-GB" altLang="en-US" sz="2400" baseline="50000" dirty="0" smtClean="0"/>
              <a:t>1)</a:t>
            </a:r>
            <a:endParaRPr lang="en-GB" sz="24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53890" y="6230329"/>
            <a:ext cx="658104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80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0" baseline="30000" dirty="0" smtClean="0">
                <a:solidFill>
                  <a:srgbClr val="3B464D"/>
                </a:solidFill>
              </a:rPr>
              <a:t>1)</a:t>
            </a:r>
            <a:r>
              <a:rPr lang="en-GB" altLang="en-US" sz="1200" b="0" dirty="0" smtClean="0">
                <a:solidFill>
                  <a:srgbClr val="3B464D"/>
                </a:solidFill>
              </a:rPr>
              <a:t> </a:t>
            </a:r>
            <a:r>
              <a:rPr lang="en-GB" altLang="en-US" sz="1200" b="0" dirty="0">
                <a:solidFill>
                  <a:srgbClr val="3B464D"/>
                </a:solidFill>
              </a:rPr>
              <a:t>Direct European filings under the EPC and international filings under the PCT.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0232" y="990600"/>
            <a:ext cx="864096" cy="854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36" y="908720"/>
            <a:ext cx="850792" cy="56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65" y="548680"/>
            <a:ext cx="9445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4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2072" y="539875"/>
            <a:ext cx="7846637" cy="539875"/>
          </a:xfrm>
        </p:spPr>
        <p:txBody>
          <a:bodyPr/>
          <a:lstStyle/>
          <a:p>
            <a:r>
              <a:rPr lang="en-GB" altLang="en-US" sz="2400" dirty="0"/>
              <a:t>Basic steps in the European grant procedure</a:t>
            </a:r>
            <a:endParaRPr lang="en-GB" sz="2400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659292" y="1268413"/>
            <a:ext cx="996462" cy="1657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>
                <a:solidFill>
                  <a:schemeClr val="bg1"/>
                </a:solidFill>
              </a:rPr>
              <a:t/>
            </a:r>
            <a:br>
              <a:rPr kumimoji="1" lang="en-GB" altLang="en-US">
                <a:solidFill>
                  <a:schemeClr val="bg1"/>
                </a:solidFill>
              </a:rPr>
            </a:br>
            <a:r>
              <a:rPr kumimoji="1" lang="en-GB" altLang="en-US">
                <a:solidFill>
                  <a:schemeClr val="bg1"/>
                </a:solidFill>
              </a:rPr>
              <a:t>Filing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723162" y="1268413"/>
            <a:ext cx="1263162" cy="1657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>
                <a:solidFill>
                  <a:schemeClr val="bg1"/>
                </a:solidFill>
              </a:rPr>
              <a:t>Search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>
              <a:solidFill>
                <a:schemeClr val="bg1"/>
              </a:solidFill>
            </a:endParaRPr>
          </a:p>
        </p:txBody>
      </p:sp>
      <p:sp>
        <p:nvSpPr>
          <p:cNvPr id="37893" name="Rectangle 16"/>
          <p:cNvSpPr>
            <a:spLocks noChangeArrowheads="1"/>
          </p:cNvSpPr>
          <p:nvPr/>
        </p:nvSpPr>
        <p:spPr bwMode="auto">
          <a:xfrm>
            <a:off x="4714011" y="1268413"/>
            <a:ext cx="1314450" cy="1657350"/>
          </a:xfrm>
          <a:prstGeom prst="rect">
            <a:avLst/>
          </a:prstGeom>
          <a:solidFill>
            <a:srgbClr val="5F7B8F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Grant</a:t>
            </a:r>
          </a:p>
        </p:txBody>
      </p:sp>
      <p:sp>
        <p:nvSpPr>
          <p:cNvPr id="37894" name="Rectangle 15"/>
          <p:cNvSpPr>
            <a:spLocks noChangeArrowheads="1"/>
          </p:cNvSpPr>
          <p:nvPr/>
        </p:nvSpPr>
        <p:spPr bwMode="auto">
          <a:xfrm>
            <a:off x="3052265" y="1268413"/>
            <a:ext cx="1595804" cy="1657350"/>
          </a:xfrm>
          <a:prstGeom prst="rect">
            <a:avLst/>
          </a:prstGeom>
          <a:solidFill>
            <a:srgbClr val="5F7B8F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Examination</a:t>
            </a:r>
          </a:p>
        </p:txBody>
      </p:sp>
      <p:sp>
        <p:nvSpPr>
          <p:cNvPr id="37895" name="Rectangle 16"/>
          <p:cNvSpPr>
            <a:spLocks noChangeArrowheads="1"/>
          </p:cNvSpPr>
          <p:nvPr/>
        </p:nvSpPr>
        <p:spPr bwMode="auto">
          <a:xfrm>
            <a:off x="6082680" y="1268413"/>
            <a:ext cx="1408235" cy="1657350"/>
          </a:xfrm>
          <a:prstGeom prst="rect">
            <a:avLst/>
          </a:prstGeom>
          <a:solidFill>
            <a:srgbClr val="94A4AE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Opposition</a:t>
            </a:r>
          </a:p>
        </p:txBody>
      </p:sp>
      <p:sp>
        <p:nvSpPr>
          <p:cNvPr id="37896" name="Rectangle 16"/>
          <p:cNvSpPr>
            <a:spLocks noChangeArrowheads="1"/>
          </p:cNvSpPr>
          <p:nvPr/>
        </p:nvSpPr>
        <p:spPr bwMode="auto">
          <a:xfrm>
            <a:off x="7556857" y="1268413"/>
            <a:ext cx="996462" cy="1657350"/>
          </a:xfrm>
          <a:prstGeom prst="rect">
            <a:avLst/>
          </a:prstGeom>
          <a:solidFill>
            <a:srgbClr val="94A4AE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Appeal</a:t>
            </a:r>
          </a:p>
        </p:txBody>
      </p:sp>
      <p:sp>
        <p:nvSpPr>
          <p:cNvPr id="37897" name="AutoShape 10"/>
          <p:cNvSpPr>
            <a:spLocks noChangeArrowheads="1"/>
          </p:cNvSpPr>
          <p:nvPr/>
        </p:nvSpPr>
        <p:spPr bwMode="auto">
          <a:xfrm rot="5400000">
            <a:off x="1744959" y="3303894"/>
            <a:ext cx="1223963" cy="464526"/>
          </a:xfrm>
          <a:prstGeom prst="rightArrow">
            <a:avLst>
              <a:gd name="adj1" fmla="val 50000"/>
              <a:gd name="adj2" fmla="val 60805"/>
            </a:avLst>
          </a:prstGeom>
          <a:solidFill>
            <a:srgbClr val="BE0F0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6800" tIns="0" rIns="0" bIns="0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1646246" y="4149725"/>
            <a:ext cx="1512000" cy="1872000"/>
          </a:xfrm>
          <a:prstGeom prst="rect">
            <a:avLst/>
          </a:prstGeom>
          <a:solidFill>
            <a:srgbClr val="BE0F05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GB" altLang="en-US" sz="18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 smtClean="0">
                <a:solidFill>
                  <a:schemeClr val="bg1"/>
                </a:solidFill>
              </a:rPr>
              <a:t>Publication </a:t>
            </a:r>
            <a:endParaRPr kumimoji="1" lang="en-GB" altLang="en-US" sz="1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bg1"/>
                </a:solidFill>
              </a:rPr>
              <a:t>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bg1"/>
                </a:solidFill>
              </a:rPr>
              <a:t>application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bg1"/>
                </a:solidFill>
              </a:rPr>
              <a:t>and </a:t>
            </a:r>
            <a:r>
              <a:rPr kumimoji="1" lang="en-GB" altLang="en-US" sz="1800" dirty="0" smtClean="0">
                <a:solidFill>
                  <a:schemeClr val="bg1"/>
                </a:solidFill>
              </a:rPr>
              <a:t>search </a:t>
            </a:r>
            <a:br>
              <a:rPr kumimoji="1" lang="en-GB" altLang="en-US" sz="1800" dirty="0" smtClean="0">
                <a:solidFill>
                  <a:schemeClr val="bg1"/>
                </a:solidFill>
              </a:rPr>
            </a:br>
            <a:r>
              <a:rPr kumimoji="1" lang="en-GB" altLang="en-US" sz="1800" dirty="0" smtClean="0">
                <a:solidFill>
                  <a:schemeClr val="bg1"/>
                </a:solidFill>
              </a:rPr>
              <a:t>report</a:t>
            </a:r>
            <a:endParaRPr kumimoji="1"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37899" name="AutoShape 32"/>
          <p:cNvSpPr>
            <a:spLocks noChangeArrowheads="1"/>
          </p:cNvSpPr>
          <p:nvPr/>
        </p:nvSpPr>
        <p:spPr bwMode="auto">
          <a:xfrm rot="5400000">
            <a:off x="4718224" y="3303894"/>
            <a:ext cx="1223963" cy="464527"/>
          </a:xfrm>
          <a:prstGeom prst="rightArrow">
            <a:avLst>
              <a:gd name="adj1" fmla="val 50000"/>
              <a:gd name="adj2" fmla="val 60804"/>
            </a:avLst>
          </a:prstGeom>
          <a:solidFill>
            <a:srgbClr val="BE0F0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6800" tIns="0" rIns="0" bIns="0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7900" name="Rectangle 7"/>
          <p:cNvSpPr>
            <a:spLocks noChangeArrowheads="1"/>
          </p:cNvSpPr>
          <p:nvPr/>
        </p:nvSpPr>
        <p:spPr bwMode="auto">
          <a:xfrm>
            <a:off x="4637097" y="4149725"/>
            <a:ext cx="1512000" cy="1872000"/>
          </a:xfrm>
          <a:prstGeom prst="rect">
            <a:avLst/>
          </a:prstGeom>
          <a:solidFill>
            <a:srgbClr val="BE0F05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GB" altLang="en-US" sz="18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 smtClean="0">
                <a:solidFill>
                  <a:schemeClr val="bg1"/>
                </a:solidFill>
              </a:rPr>
              <a:t>Publication </a:t>
            </a:r>
            <a:endParaRPr kumimoji="1" lang="en-GB" altLang="en-US" sz="1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bg1"/>
                </a:solidFill>
              </a:rPr>
              <a:t>of the </a:t>
            </a:r>
            <a:r>
              <a:rPr kumimoji="1" lang="en-GB" altLang="en-US" sz="1800" dirty="0" smtClean="0">
                <a:solidFill>
                  <a:schemeClr val="bg1"/>
                </a:solidFill>
              </a:rPr>
              <a:t>patent </a:t>
            </a:r>
            <a:endParaRPr kumimoji="1" lang="en-GB" altLang="en-US" sz="1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bg1"/>
                </a:solidFill>
              </a:rPr>
              <a:t>specification</a:t>
            </a:r>
          </a:p>
        </p:txBody>
      </p:sp>
      <p:sp>
        <p:nvSpPr>
          <p:cNvPr id="37901" name="Rectangle 9"/>
          <p:cNvSpPr>
            <a:spLocks noChangeArrowheads="1"/>
          </p:cNvSpPr>
          <p:nvPr/>
        </p:nvSpPr>
        <p:spPr bwMode="auto">
          <a:xfrm>
            <a:off x="682738" y="1268413"/>
            <a:ext cx="996462" cy="1657350"/>
          </a:xfrm>
          <a:prstGeom prst="rect">
            <a:avLst/>
          </a:prstGeom>
          <a:solidFill>
            <a:srgbClr val="5F7B8F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/>
            </a:r>
            <a:br>
              <a:rPr kumimoji="1" lang="en-GB" altLang="en-US" dirty="0">
                <a:solidFill>
                  <a:schemeClr val="bg1"/>
                </a:solidFill>
              </a:rPr>
            </a:br>
            <a:r>
              <a:rPr kumimoji="1" lang="en-GB" altLang="en-US" dirty="0">
                <a:solidFill>
                  <a:schemeClr val="bg1"/>
                </a:solidFill>
              </a:rPr>
              <a:t>Filing</a:t>
            </a:r>
          </a:p>
        </p:txBody>
      </p:sp>
      <p:sp>
        <p:nvSpPr>
          <p:cNvPr id="37902" name="Rectangle 7"/>
          <p:cNvSpPr>
            <a:spLocks noChangeArrowheads="1"/>
          </p:cNvSpPr>
          <p:nvPr/>
        </p:nvSpPr>
        <p:spPr bwMode="auto">
          <a:xfrm>
            <a:off x="1746608" y="1268413"/>
            <a:ext cx="1263162" cy="1657350"/>
          </a:xfrm>
          <a:prstGeom prst="rect">
            <a:avLst/>
          </a:prstGeom>
          <a:solidFill>
            <a:srgbClr val="5F7B8F"/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GB" altLang="en-US" dirty="0">
                <a:solidFill>
                  <a:schemeClr val="bg1"/>
                </a:solidFill>
              </a:rPr>
              <a:t>Search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GB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99164" y="522783"/>
            <a:ext cx="7846637" cy="539875"/>
          </a:xfrm>
        </p:spPr>
        <p:txBody>
          <a:bodyPr/>
          <a:lstStyle/>
          <a:p>
            <a:pPr marL="270000" indent="-2700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2400" dirty="0" smtClean="0"/>
              <a:t>Outcome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3887324" y="1259124"/>
            <a:ext cx="4645116" cy="4678917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sz="2000" dirty="0"/>
              <a:t>If the requirements of the EPC are met, the patent is granted</a:t>
            </a:r>
            <a:r>
              <a:rPr lang="en-GB" sz="2000" dirty="0" smtClean="0"/>
              <a:t>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000" dirty="0">
              <a:solidFill>
                <a:srgbClr val="BE0F05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sz="2000" dirty="0"/>
              <a:t>If not, the application is refused (with the possibility of appeal</a:t>
            </a:r>
            <a:r>
              <a:rPr lang="en-GB" sz="2000" dirty="0" smtClean="0"/>
              <a:t>).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000" dirty="0">
              <a:solidFill>
                <a:srgbClr val="BE0F05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sz="2000" dirty="0"/>
              <a:t>All granted European patents are published.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3014" name="AutoShape 9"/>
          <p:cNvSpPr>
            <a:spLocks noChangeArrowheads="1"/>
          </p:cNvSpPr>
          <p:nvPr/>
        </p:nvSpPr>
        <p:spPr bwMode="auto">
          <a:xfrm>
            <a:off x="680210" y="5948071"/>
            <a:ext cx="732692" cy="431800"/>
          </a:xfrm>
          <a:prstGeom prst="rightArrow">
            <a:avLst>
              <a:gd name="adj1" fmla="val 50000"/>
              <a:gd name="adj2" fmla="val 45956"/>
            </a:avLst>
          </a:prstGeom>
          <a:solidFill>
            <a:srgbClr val="BE0F05">
              <a:alpha val="59608"/>
            </a:srgbClr>
          </a:solidFill>
          <a:ln>
            <a:noFill/>
          </a:ln>
          <a:effectLst/>
          <a:extLst/>
        </p:spPr>
        <p:txBody>
          <a:bodyPr wrap="none" lIns="46800" tIns="0" rIns="0" bIns="0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BE0F05"/>
              </a:solidFill>
            </a:endParaRP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1605361" y="5819483"/>
            <a:ext cx="6778869" cy="11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80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defTabSz="914217" eaLnBrk="1" hangingPunct="1">
              <a:lnSpc>
                <a:spcPts val="28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rgbClr val="BE0F05"/>
                </a:solidFill>
                <a:cs typeface="Arial" pitchFamily="34" charset="0"/>
              </a:rPr>
              <a:t>For information on the legal status of </a:t>
            </a:r>
            <a:r>
              <a:rPr lang="en-GB" altLang="en-US" dirty="0" smtClean="0">
                <a:solidFill>
                  <a:srgbClr val="BE0F05"/>
                </a:solidFill>
                <a:cs typeface="Arial" pitchFamily="34" charset="0"/>
              </a:rPr>
              <a:t>applications go </a:t>
            </a:r>
            <a:r>
              <a:rPr lang="en-GB" altLang="en-US" dirty="0">
                <a:solidFill>
                  <a:srgbClr val="BE0F05"/>
                </a:solidFill>
                <a:cs typeface="Arial" pitchFamily="34" charset="0"/>
              </a:rPr>
              <a:t>to www.epo.org/register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dirty="0">
              <a:solidFill>
                <a:srgbClr val="B30B09"/>
              </a:solidFill>
            </a:endParaRPr>
          </a:p>
        </p:txBody>
      </p:sp>
      <p:pic>
        <p:nvPicPr>
          <p:cNvPr id="9" name="Bild 3" descr="outco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" b="1"/>
          <a:stretch/>
        </p:blipFill>
        <p:spPr>
          <a:xfrm>
            <a:off x="709206" y="1332605"/>
            <a:ext cx="2880000" cy="42969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98899" y="548680"/>
            <a:ext cx="7846637" cy="539875"/>
          </a:xfrm>
        </p:spPr>
        <p:txBody>
          <a:bodyPr/>
          <a:lstStyle/>
          <a:p>
            <a:r>
              <a:rPr lang="en-GB" altLang="en-US" dirty="0"/>
              <a:t>Granted patents (</a:t>
            </a:r>
            <a:r>
              <a:rPr lang="en-GB" altLang="en-US" dirty="0" smtClean="0"/>
              <a:t>2014)</a:t>
            </a:r>
            <a:r>
              <a:rPr lang="en-GB" altLang="en-US" baseline="50000" dirty="0" smtClean="0"/>
              <a:t>1</a:t>
            </a:r>
            <a:r>
              <a:rPr lang="en-GB" altLang="en-US" baseline="50000" dirty="0"/>
              <a:t>)</a:t>
            </a:r>
            <a:r>
              <a:rPr lang="en-GB" altLang="en-US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t>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6389" y="5573595"/>
            <a:ext cx="7926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DE: Germany  I  FR: France  I  CH: Switzerland  I  NL: Netherlands  I 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GB: United </a:t>
            </a:r>
            <a:r>
              <a:rPr lang="en-GB" sz="1200" dirty="0" err="1" smtClean="0">
                <a:solidFill>
                  <a:schemeClr val="tx1">
                    <a:lumMod val="50000"/>
                  </a:schemeClr>
                </a:solidFill>
              </a:rPr>
              <a:t>Kongdom</a:t>
            </a:r>
            <a:endParaRPr lang="en-GB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US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: United States  I  JP: Japan  I  CN: P.R. China  I  KR: South Korea I EPO: European Patent Organisation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4032" y="6085944"/>
            <a:ext cx="8560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80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0" baseline="30000" dirty="0" smtClean="0">
                <a:solidFill>
                  <a:srgbClr val="3B464D"/>
                </a:solidFill>
              </a:rPr>
              <a:t>1) </a:t>
            </a:r>
            <a:r>
              <a:rPr lang="en-GB" altLang="en-US" sz="1200" b="0" dirty="0" smtClean="0">
                <a:solidFill>
                  <a:srgbClr val="3B464D"/>
                </a:solidFill>
              </a:rPr>
              <a:t>Analysis </a:t>
            </a:r>
            <a:r>
              <a:rPr lang="en-GB" altLang="en-US" sz="1200" b="0" dirty="0">
                <a:solidFill>
                  <a:srgbClr val="3B464D"/>
                </a:solidFill>
              </a:rPr>
              <a:t>based on granted patents in </a:t>
            </a:r>
            <a:r>
              <a:rPr lang="en-GB" altLang="en-US" sz="1200" b="0" dirty="0" smtClean="0">
                <a:solidFill>
                  <a:srgbClr val="3B464D"/>
                </a:solidFill>
              </a:rPr>
              <a:t>2014. </a:t>
            </a:r>
            <a:r>
              <a:rPr lang="en-GB" altLang="en-US" sz="1200" b="0" dirty="0">
                <a:solidFill>
                  <a:srgbClr val="3B464D"/>
                </a:solidFill>
              </a:rPr>
              <a:t>Patents have been allocated to the country of residence of the </a:t>
            </a:r>
            <a:r>
              <a:rPr lang="en-GB" altLang="en-US" sz="1200" b="0" dirty="0" smtClean="0">
                <a:solidFill>
                  <a:srgbClr val="3B464D"/>
                </a:solidFill>
              </a:rPr>
              <a:t/>
            </a:r>
            <a:br>
              <a:rPr lang="en-GB" altLang="en-US" sz="1200" b="0" dirty="0" smtClean="0">
                <a:solidFill>
                  <a:srgbClr val="3B464D"/>
                </a:solidFill>
              </a:rPr>
            </a:br>
            <a:r>
              <a:rPr lang="en-GB" altLang="en-US" sz="1200" b="0" dirty="0" smtClean="0">
                <a:solidFill>
                  <a:srgbClr val="3B464D"/>
                </a:solidFill>
              </a:rPr>
              <a:t>first-named </a:t>
            </a:r>
            <a:r>
              <a:rPr lang="en-GB" altLang="en-US" sz="1200" b="0" dirty="0">
                <a:solidFill>
                  <a:srgbClr val="3B464D"/>
                </a:solidFill>
              </a:rPr>
              <a:t>patentee.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t="28280" r="16285" b="19170"/>
          <a:stretch/>
        </p:blipFill>
        <p:spPr>
          <a:xfrm>
            <a:off x="561776" y="1268760"/>
            <a:ext cx="5603965" cy="360275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16637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48264" y="16288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EPO </a:t>
            </a:r>
            <a:br>
              <a:rPr lang="en-GB" dirty="0" smtClean="0"/>
            </a:br>
            <a:r>
              <a:rPr lang="en-GB" dirty="0" smtClean="0"/>
              <a:t>Member states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51%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Today's European patent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Shortcomings </a:t>
            </a:r>
            <a:r>
              <a:rPr lang="en-GB" altLang="en-US" dirty="0" smtClean="0">
                <a:solidFill>
                  <a:schemeClr val="tx1"/>
                </a:solidFill>
              </a:rPr>
              <a:t>of the current European patent system</a:t>
            </a:r>
            <a:endParaRPr lang="en-GB" altLang="en-US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GB" altLang="en-US" b="1" dirty="0" smtClean="0"/>
              <a:t>After </a:t>
            </a:r>
            <a:r>
              <a:rPr lang="en-GB" altLang="en-US" b="1" dirty="0" smtClean="0"/>
              <a:t>grant</a:t>
            </a:r>
            <a:r>
              <a:rPr lang="en-GB" altLang="en-US" dirty="0" smtClean="0"/>
              <a:t>, the European patent is a patent “with national effect” subject to national legal regimes </a:t>
            </a:r>
            <a:r>
              <a:rPr lang="en-GB" altLang="en-US" dirty="0" smtClean="0"/>
              <a:t>as regards  </a:t>
            </a:r>
            <a:endParaRPr lang="en-GB" altLang="en-US" dirty="0" smtClean="0"/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GB" altLang="en-US" dirty="0" smtClean="0"/>
              <a:t>translation requirements and national renewal fees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GB" altLang="en-US" dirty="0" smtClean="0"/>
              <a:t>infringement, rights conferred by the patent and limitations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GB" altLang="en-US" dirty="0" smtClean="0"/>
              <a:t>licensing, transfers, registers, levy of execution, pledges </a:t>
            </a:r>
            <a:r>
              <a:rPr lang="en-GB" altLang="en-US" dirty="0" err="1" smtClean="0"/>
              <a:t>etc</a:t>
            </a:r>
            <a:endParaRPr lang="en-GB" altLang="en-US" dirty="0" smtClean="0"/>
          </a:p>
          <a:p>
            <a:pPr lvl="3">
              <a:defRPr/>
            </a:pPr>
            <a:r>
              <a:rPr lang="en-GB" altLang="en-US" sz="1500" dirty="0" smtClean="0"/>
              <a:t>“unless otherwise provided in the EPC”: Art. 69 &amp; Protocol, Art. 138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 </a:t>
            </a:r>
            <a:r>
              <a:rPr lang="en-GB" altLang="en-US" b="1" dirty="0" smtClean="0">
                <a:solidFill>
                  <a:srgbClr val="0F1113"/>
                </a:solidFill>
              </a:rPr>
              <a:t>High costs </a:t>
            </a:r>
            <a:r>
              <a:rPr lang="en-GB" altLang="en-US" dirty="0" smtClean="0">
                <a:solidFill>
                  <a:srgbClr val="0F1113"/>
                </a:solidFill>
              </a:rPr>
              <a:t>and </a:t>
            </a:r>
            <a:r>
              <a:rPr lang="en-GB" altLang="en-US" b="1" dirty="0" smtClean="0">
                <a:solidFill>
                  <a:srgbClr val="0F1113"/>
                </a:solidFill>
              </a:rPr>
              <a:t>complexity </a:t>
            </a:r>
            <a:r>
              <a:rPr lang="en-GB" altLang="en-US" dirty="0" smtClean="0">
                <a:solidFill>
                  <a:srgbClr val="0F1113"/>
                </a:solidFill>
              </a:rPr>
              <a:t>for users 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dirty="0" smtClean="0">
                <a:solidFill>
                  <a:srgbClr val="0F1113"/>
                </a:solidFill>
              </a:rPr>
              <a:t> </a:t>
            </a:r>
            <a:r>
              <a:rPr lang="en-GB" altLang="en-US" b="1" dirty="0" smtClean="0">
                <a:solidFill>
                  <a:srgbClr val="0F1113"/>
                </a:solidFill>
              </a:rPr>
              <a:t>Parallel litigation </a:t>
            </a:r>
            <a:r>
              <a:rPr lang="en-GB" altLang="en-US" dirty="0" smtClean="0">
                <a:solidFill>
                  <a:srgbClr val="0F1113"/>
                </a:solidFill>
              </a:rPr>
              <a:t>with risk of diverging national decisions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tx1"/>
                </a:solidFill>
              </a:rPr>
              <a:t>Why a reform </a:t>
            </a:r>
            <a:r>
              <a:rPr lang="en-GB" altLang="en-US" sz="2400" b="1" dirty="0">
                <a:solidFill>
                  <a:schemeClr val="tx1"/>
                </a:solidFill>
              </a:rPr>
              <a:t>of the patent system in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Europe?</a:t>
            </a:r>
            <a:endParaRPr lang="en-GB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Today's European patent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project of 25 Member States of the European Union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legislative “package” composed of </a:t>
            </a:r>
          </a:p>
          <a:p>
            <a:pPr lvl="1">
              <a:lnSpc>
                <a:spcPct val="120000"/>
              </a:lnSpc>
              <a:buFontTx/>
              <a:buChar char="-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Regulation (EU) creating a new “European IP right”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 the </a:t>
            </a:r>
            <a:r>
              <a:rPr lang="en-GB" altLang="en-US" b="1" dirty="0" smtClean="0">
                <a:solidFill>
                  <a:schemeClr val="tx1"/>
                </a:solidFill>
              </a:rPr>
              <a:t>European patent with unitary effect</a:t>
            </a:r>
          </a:p>
          <a:p>
            <a:pPr lvl="1">
              <a:lnSpc>
                <a:spcPct val="120000"/>
              </a:lnSpc>
              <a:buFontTx/>
              <a:buChar char="-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</a:t>
            </a:r>
            <a:r>
              <a:rPr lang="en-GB" altLang="en-US" dirty="0">
                <a:solidFill>
                  <a:schemeClr val="tx1"/>
                </a:solidFill>
              </a:rPr>
              <a:t>Regulation (EU) </a:t>
            </a:r>
            <a:r>
              <a:rPr lang="en-GB" altLang="en-US" dirty="0" smtClean="0">
                <a:solidFill>
                  <a:schemeClr val="tx1"/>
                </a:solidFill>
              </a:rPr>
              <a:t>laying down the language arrangements for the new European patent with unitary effect </a:t>
            </a:r>
          </a:p>
          <a:p>
            <a:pPr lvl="1">
              <a:lnSpc>
                <a:spcPct val="120000"/>
              </a:lnSpc>
              <a:buFontTx/>
              <a:buChar char="-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treaty establishing a supranational court to deal with patent litigation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 the </a:t>
            </a:r>
            <a:r>
              <a:rPr lang="en-GB" altLang="en-US" b="1" dirty="0" smtClean="0">
                <a:solidFill>
                  <a:schemeClr val="tx1"/>
                </a:solidFill>
              </a:rPr>
              <a:t>Unified Patent Court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>
                <a:solidFill>
                  <a:srgbClr val="0F111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Reform of the patent system in Europe</a:t>
            </a:r>
          </a:p>
        </p:txBody>
      </p:sp>
    </p:spTree>
    <p:extLst>
      <p:ext uri="{BB962C8B-B14F-4D97-AF65-F5344CB8AC3E}">
        <p14:creationId xmlns:p14="http://schemas.microsoft.com/office/powerpoint/2010/main" val="38857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O Template English">
  <a:themeElements>
    <a:clrScheme name="# EPO Colors">
      <a:dk1>
        <a:srgbClr val="3B464D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PO Template English">
  <a:themeElements>
    <a:clrScheme name="# EPO Colors">
      <a:dk1>
        <a:srgbClr val="3B464D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</Words>
  <Application>Microsoft Office PowerPoint</Application>
  <PresentationFormat>On-screen Show (4:3)</PresentationFormat>
  <Paragraphs>393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EPO Template English</vt:lpstr>
      <vt:lpstr>2_EPO Template English</vt:lpstr>
      <vt:lpstr>        Key features of the European Union’s patent reform   European patent with unitary effect  Unified Patent Court        10.09.2015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Today's European patent system</vt:lpstr>
      <vt:lpstr>Today's European patent system</vt:lpstr>
      <vt:lpstr>A. Unitary patent</vt:lpstr>
      <vt:lpstr>PowerPoint Presentation</vt:lpstr>
      <vt:lpstr>PowerPoint Presentation</vt:lpstr>
      <vt:lpstr>A. Unitary patent</vt:lpstr>
      <vt:lpstr>PowerPoint Presentation</vt:lpstr>
      <vt:lpstr>A. Unitary patent</vt:lpstr>
      <vt:lpstr>PowerPoint Presentation</vt:lpstr>
      <vt:lpstr>A. Unitary patent</vt:lpstr>
      <vt:lpstr>Today's European patent system</vt:lpstr>
      <vt:lpstr>Unified Patent Court</vt:lpstr>
      <vt:lpstr>PowerPoint Presentation</vt:lpstr>
      <vt:lpstr>Unified Patent Court</vt:lpstr>
      <vt:lpstr>The Unified Patent Court – Key features</vt:lpstr>
      <vt:lpstr>PowerPoint Presentation</vt:lpstr>
      <vt:lpstr>PowerPoint Presentation</vt:lpstr>
    </vt:vector>
  </TitlesOfParts>
  <Company>Siemens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mch1024a</dc:creator>
  <cp:lastModifiedBy>Waage Eskil</cp:lastModifiedBy>
  <cp:revision>213</cp:revision>
  <cp:lastPrinted>2015-09-07T09:32:03Z</cp:lastPrinted>
  <dcterms:created xsi:type="dcterms:W3CDTF">2014-05-18T11:42:53Z</dcterms:created>
  <dcterms:modified xsi:type="dcterms:W3CDTF">2015-09-07T10:04:29Z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