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98" r:id="rId3"/>
    <p:sldId id="306" r:id="rId4"/>
    <p:sldId id="307" r:id="rId5"/>
    <p:sldId id="303" r:id="rId6"/>
    <p:sldId id="308" r:id="rId7"/>
    <p:sldId id="309" r:id="rId8"/>
    <p:sldId id="310" r:id="rId9"/>
    <p:sldId id="311" r:id="rId10"/>
    <p:sldId id="312" r:id="rId11"/>
    <p:sldId id="305" r:id="rId12"/>
    <p:sldId id="313" r:id="rId13"/>
    <p:sldId id="297" r:id="rId14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024381D-30A1-42E4-B0F9-B9B7492B7FD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15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B7EB-928B-449E-A438-4727D78CA6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0088-F889-46E6-9019-3D03A3AFED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8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1125538"/>
            <a:ext cx="1727200" cy="497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125538"/>
            <a:ext cx="5030787" cy="497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D4B6-40EB-458C-BD5D-0F55E16B8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2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47813" y="1125538"/>
            <a:ext cx="6910387" cy="4970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309D-E757-46FF-AC31-6960DB29E4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1125538"/>
            <a:ext cx="6910387" cy="790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981200"/>
            <a:ext cx="3378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413" y="1981200"/>
            <a:ext cx="33797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1D70-9121-4A72-89F2-E0CF3C6F7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32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CEA04-4C04-4F46-B7F7-EF05AAA405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4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9CDD0-87C5-4758-857E-699B0E173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4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41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41E0-0AA5-48A8-939A-117D0BF0C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8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1DED1-99F1-4989-88E0-AFBA2F76B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ABB4-FF42-4287-A375-312121085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8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A85BA-2C25-4146-934E-34183D9D82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2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33D3D-B7FA-4371-918B-65129303AB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8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5442-4D57-4662-8C6F-6913A12B7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8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t_pp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125538"/>
            <a:ext cx="69103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</a:t>
            </a:r>
            <a:r>
              <a:rPr lang="et-EE" altLang="en-US" smtClean="0"/>
              <a:t> title</a:t>
            </a:r>
            <a:r>
              <a:rPr lang="en-GB" altLang="en-US" smtClean="0"/>
              <a:t>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1200"/>
            <a:ext cx="6910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4974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4974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4974"/>
                </a:solidFill>
                <a:latin typeface="+mn-lt"/>
              </a:defRPr>
            </a:lvl1pPr>
          </a:lstStyle>
          <a:p>
            <a:pPr>
              <a:defRPr/>
            </a:pPr>
            <a:fld id="{2FC1AA36-A574-44B8-A249-C79A8044F9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497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497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97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97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424" y="2276872"/>
            <a:ext cx="9144001" cy="172819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fi-FI" altLang="en-US" sz="3600" b="1" dirty="0"/>
              <a:t>Intellektuaalse omandi kodifitseerimise mõju teadus- ja arendustegevusele </a:t>
            </a:r>
            <a:endParaRPr lang="fi-FI" altLang="en-US" sz="3600" b="1" dirty="0" smtClean="0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115616" y="5589240"/>
            <a:ext cx="79565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4974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4974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4974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4974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4974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974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974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974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974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n-US" sz="1800" b="1" dirty="0"/>
              <a:t>Aleksei Kelli, </a:t>
            </a:r>
            <a:r>
              <a:rPr lang="et-EE" altLang="en-US" sz="1800" b="1" i="1" dirty="0" smtClean="0"/>
              <a:t>Ph.D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t-EE" altLang="en-US" sz="1800" b="1" dirty="0"/>
              <a:t>Intellektuaalse omandi dotsent </a:t>
            </a:r>
            <a:endParaRPr lang="et-EE" altLang="en-US" sz="1800" b="1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et-EE" altLang="en-US" sz="1800" b="1" dirty="0" smtClean="0"/>
              <a:t>Tartu </a:t>
            </a:r>
            <a:r>
              <a:rPr lang="et-EE" altLang="en-US" sz="1800" b="1" dirty="0"/>
              <a:t>Ülikooli </a:t>
            </a:r>
            <a:r>
              <a:rPr lang="et-EE" altLang="en-US" sz="1800" b="1" dirty="0" smtClean="0"/>
              <a:t>õigusteaduskond</a:t>
            </a:r>
            <a:endParaRPr lang="et-EE" altLang="en-US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n-US" sz="1800" b="1" dirty="0" smtClean="0"/>
              <a:t>10. september 2015</a:t>
            </a:r>
            <a:endParaRPr lang="et-EE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79011" cy="720080"/>
          </a:xfrm>
          <a:solidFill>
            <a:schemeClr val="bg1"/>
          </a:solidFill>
        </p:spPr>
        <p:txBody>
          <a:bodyPr/>
          <a:lstStyle/>
          <a:p>
            <a:r>
              <a:rPr lang="et-EE" altLang="en-US" sz="3600" b="1" dirty="0" smtClean="0"/>
              <a:t>IO kuuluvus ja õigus tasule:</a:t>
            </a:r>
            <a:endParaRPr lang="en-US" altLang="en-US" sz="36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184576"/>
          </a:xfrm>
          <a:solidFill>
            <a:schemeClr val="bg1"/>
          </a:solidFill>
        </p:spPr>
        <p:txBody>
          <a:bodyPr/>
          <a:lstStyle/>
          <a:p>
            <a:pPr marL="514350" indent="-457200" algn="just"/>
            <a:r>
              <a:rPr lang="et-EE" altLang="en-US" sz="2600" dirty="0" smtClean="0"/>
              <a:t>Autoriõiguse kehtiv seadus ja eelnõu:</a:t>
            </a:r>
          </a:p>
          <a:p>
            <a:pPr marL="800100" lvl="1" algn="just"/>
            <a:r>
              <a:rPr lang="et-EE" altLang="en-US" sz="2200" dirty="0" smtClean="0"/>
              <a:t>Otsesed tööülesanded ja piirid;</a:t>
            </a:r>
          </a:p>
          <a:p>
            <a:pPr marL="800100" lvl="1" algn="just"/>
            <a:r>
              <a:rPr lang="et-EE" altLang="en-US" sz="2200" dirty="0" smtClean="0"/>
              <a:t>Teos, arvutiprogramm ja andmebaas (õiguste üleminek </a:t>
            </a:r>
            <a:r>
              <a:rPr lang="et-EE" altLang="en-US" sz="2200" i="1" dirty="0" smtClean="0"/>
              <a:t>vs</a:t>
            </a:r>
            <a:r>
              <a:rPr lang="et-EE" altLang="en-US" sz="2200" dirty="0" smtClean="0"/>
              <a:t>. ainulitsents) ning esitus;</a:t>
            </a:r>
          </a:p>
          <a:p>
            <a:pPr marL="800100" lvl="1" algn="just"/>
            <a:r>
              <a:rPr lang="et-EE" altLang="en-US" sz="2200" dirty="0" smtClean="0"/>
              <a:t>Isiklike (moraalsete) õiguste kuuluvus;</a:t>
            </a:r>
          </a:p>
          <a:p>
            <a:pPr marL="800100" lvl="1" algn="just"/>
            <a:r>
              <a:rPr lang="et-EE" altLang="en-US" sz="2200" dirty="0" smtClean="0"/>
              <a:t>Teose tundmatu kasutusviis;</a:t>
            </a:r>
          </a:p>
          <a:p>
            <a:pPr marL="400050" algn="just"/>
            <a:r>
              <a:rPr lang="et-EE" altLang="en-US" sz="2600" dirty="0" smtClean="0"/>
              <a:t>Tööstusomandi erinev kuuluvus;</a:t>
            </a:r>
          </a:p>
          <a:p>
            <a:pPr marL="400050" algn="just"/>
            <a:r>
              <a:rPr lang="et-EE" altLang="en-US" sz="2600" dirty="0" smtClean="0"/>
              <a:t>Leiutaja õigus saada õiglast tasu:</a:t>
            </a:r>
          </a:p>
          <a:p>
            <a:pPr marL="800100" lvl="1" algn="just"/>
            <a:r>
              <a:rPr lang="et-EE" altLang="en-US" sz="2200" dirty="0" smtClean="0"/>
              <a:t>leiutise </a:t>
            </a:r>
            <a:r>
              <a:rPr lang="et-EE" altLang="en-US" sz="2200" dirty="0"/>
              <a:t>väärtus;</a:t>
            </a:r>
          </a:p>
          <a:p>
            <a:pPr marL="800100" lvl="1" algn="just"/>
            <a:r>
              <a:rPr lang="et-EE" altLang="en-US" sz="2200" dirty="0" smtClean="0"/>
              <a:t>1 </a:t>
            </a:r>
            <a:r>
              <a:rPr lang="et-EE" altLang="en-US" sz="2200" dirty="0"/>
              <a:t>leiutis ≠ 1 toode;</a:t>
            </a:r>
          </a:p>
          <a:p>
            <a:pPr marL="800100" lvl="1" algn="just"/>
            <a:r>
              <a:rPr lang="et-EE" altLang="en-US" sz="2200" dirty="0" smtClean="0"/>
              <a:t>riskide </a:t>
            </a:r>
            <a:r>
              <a:rPr lang="et-EE" altLang="en-US" sz="2200" dirty="0"/>
              <a:t>jaotamine;</a:t>
            </a:r>
          </a:p>
          <a:p>
            <a:pPr marL="800100" lvl="1" algn="just"/>
            <a:r>
              <a:rPr lang="et-EE" altLang="en-US" sz="2200" dirty="0" smtClean="0"/>
              <a:t>avatud </a:t>
            </a:r>
            <a:r>
              <a:rPr lang="et-EE" altLang="en-US" sz="2200" dirty="0"/>
              <a:t>innovatsioon.</a:t>
            </a:r>
          </a:p>
          <a:p>
            <a:pPr marL="800100" lvl="1" algn="just"/>
            <a:endParaRPr lang="et-EE" altLang="en-US" sz="2200" dirty="0" smtClean="0"/>
          </a:p>
          <a:p>
            <a:pPr marL="400050" algn="just"/>
            <a:endParaRPr lang="et-EE" altLang="en-US" sz="2600" dirty="0" smtClean="0"/>
          </a:p>
          <a:p>
            <a:pPr marL="400050" algn="just"/>
            <a:endParaRPr lang="et-EE" altLang="en-US" sz="2600" dirty="0" smtClean="0"/>
          </a:p>
          <a:p>
            <a:pPr marL="800100" lvl="1" algn="just"/>
            <a:endParaRPr lang="et-EE" altLang="en-US" sz="2200" dirty="0" smtClean="0"/>
          </a:p>
          <a:p>
            <a:pPr marL="800100" lvl="1" algn="just"/>
            <a:endParaRPr lang="et-EE" altLang="en-US" sz="2200" dirty="0" smtClean="0"/>
          </a:p>
          <a:p>
            <a:pPr marL="400050" algn="just"/>
            <a:endParaRPr lang="et-EE" altLang="en-US" sz="2600" dirty="0" smtClean="0"/>
          </a:p>
          <a:p>
            <a:pPr marL="800100" lvl="1" algn="just"/>
            <a:endParaRPr lang="et-EE" altLang="en-US" sz="2200" dirty="0" smtClean="0"/>
          </a:p>
          <a:p>
            <a:pPr marL="800100" lvl="1" algn="just"/>
            <a:endParaRPr lang="et-EE" altLang="en-US" sz="1600" dirty="0" smtClean="0"/>
          </a:p>
          <a:p>
            <a:pPr marL="800100" lvl="1" algn="just"/>
            <a:endParaRPr lang="et-EE" altLang="en-US" sz="1600" dirty="0" smtClean="0"/>
          </a:p>
          <a:p>
            <a:pPr marL="800100" lvl="1" algn="just"/>
            <a:endParaRPr lang="et-EE" altLang="en-US" sz="1600" dirty="0"/>
          </a:p>
          <a:p>
            <a:pPr marL="800100" lvl="1" algn="just"/>
            <a:endParaRPr lang="et-EE" altLang="en-US" sz="2000" dirty="0" smtClean="0"/>
          </a:p>
          <a:p>
            <a:pPr marL="400050" algn="just"/>
            <a:endParaRPr lang="et-EE" altLang="en-US" sz="2400" dirty="0"/>
          </a:p>
          <a:p>
            <a:pPr marL="400050" algn="just"/>
            <a:endParaRPr lang="et-EE" altLang="en-US" sz="2400" dirty="0" smtClean="0"/>
          </a:p>
          <a:p>
            <a:pPr lvl="1" algn="just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1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3"/>
            <a:ext cx="8352928" cy="720080"/>
          </a:xfrm>
          <a:solidFill>
            <a:schemeClr val="bg1"/>
          </a:solidFill>
        </p:spPr>
        <p:txBody>
          <a:bodyPr/>
          <a:lstStyle/>
          <a:p>
            <a:r>
              <a:rPr lang="et-EE" dirty="0" smtClean="0"/>
              <a:t>Litsentsisuhte stabiilsus:</a:t>
            </a:r>
            <a:endParaRPr lang="et-EE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406" y="2236800"/>
            <a:ext cx="5443201" cy="360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0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24128" y="0"/>
            <a:ext cx="3238451" cy="720080"/>
          </a:xfrm>
          <a:solidFill>
            <a:schemeClr val="bg1"/>
          </a:solidFill>
        </p:spPr>
        <p:txBody>
          <a:bodyPr/>
          <a:lstStyle/>
          <a:p>
            <a:r>
              <a:rPr lang="et-EE" altLang="en-US" sz="3600" b="1" dirty="0" smtClean="0"/>
              <a:t>Kokkuvõte:</a:t>
            </a:r>
            <a:endParaRPr lang="en-US" altLang="en-US" sz="36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961" y="2060848"/>
            <a:ext cx="9036496" cy="1872208"/>
          </a:xfrm>
          <a:solidFill>
            <a:schemeClr val="bg1"/>
          </a:solidFill>
        </p:spPr>
        <p:txBody>
          <a:bodyPr/>
          <a:lstStyle/>
          <a:p>
            <a:pPr marL="514350" lvl="1" indent="0" algn="just">
              <a:buNone/>
            </a:pPr>
            <a:endParaRPr lang="et-EE" altLang="en-US" sz="2200" dirty="0" smtClean="0"/>
          </a:p>
          <a:p>
            <a:pPr marL="57150" indent="0" algn="just">
              <a:buNone/>
            </a:pPr>
            <a:r>
              <a:rPr lang="et-EE" altLang="en-US" b="1" dirty="0" smtClean="0"/>
              <a:t>Intellektuaalse omandi süsteemi keskseks eesmärgiks on toetada loovust.</a:t>
            </a:r>
          </a:p>
          <a:p>
            <a:pPr marL="400050" algn="just"/>
            <a:endParaRPr lang="et-EE" altLang="en-US" sz="2600" dirty="0" smtClean="0"/>
          </a:p>
          <a:p>
            <a:pPr marL="800100" lvl="1" algn="just"/>
            <a:endParaRPr lang="et-EE" altLang="en-US" sz="2200" dirty="0" smtClean="0"/>
          </a:p>
          <a:p>
            <a:pPr marL="800100" lvl="1" algn="just"/>
            <a:endParaRPr lang="et-EE" altLang="en-US" sz="2200" dirty="0" smtClean="0"/>
          </a:p>
          <a:p>
            <a:pPr marL="400050" algn="just"/>
            <a:endParaRPr lang="et-EE" altLang="en-US" sz="2600" dirty="0" smtClean="0"/>
          </a:p>
          <a:p>
            <a:pPr marL="800100" lvl="1" algn="just"/>
            <a:endParaRPr lang="et-EE" altLang="en-US" sz="2200" dirty="0" smtClean="0"/>
          </a:p>
          <a:p>
            <a:pPr marL="800100" lvl="1" algn="just"/>
            <a:endParaRPr lang="et-EE" altLang="en-US" sz="1600" dirty="0" smtClean="0"/>
          </a:p>
          <a:p>
            <a:pPr marL="800100" lvl="1" algn="just"/>
            <a:endParaRPr lang="et-EE" altLang="en-US" sz="1600" dirty="0" smtClean="0"/>
          </a:p>
          <a:p>
            <a:pPr marL="800100" lvl="1" algn="just"/>
            <a:endParaRPr lang="et-EE" altLang="en-US" sz="1600" dirty="0"/>
          </a:p>
          <a:p>
            <a:pPr marL="800100" lvl="1" algn="just"/>
            <a:endParaRPr lang="et-EE" altLang="en-US" sz="2000" dirty="0" smtClean="0"/>
          </a:p>
          <a:p>
            <a:pPr marL="400050" algn="just"/>
            <a:endParaRPr lang="et-EE" altLang="en-US" sz="2400" dirty="0"/>
          </a:p>
          <a:p>
            <a:pPr marL="400050" algn="just"/>
            <a:endParaRPr lang="et-EE" altLang="en-US" sz="2400" dirty="0" smtClean="0"/>
          </a:p>
          <a:p>
            <a:pPr lvl="1" algn="just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9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2564904"/>
            <a:ext cx="4751387" cy="1077912"/>
          </a:xfrm>
        </p:spPr>
        <p:txBody>
          <a:bodyPr/>
          <a:lstStyle/>
          <a:p>
            <a:pPr algn="ctr" eaLnBrk="1" hangingPunct="1"/>
            <a:r>
              <a:rPr lang="et-EE" altLang="en-US" b="1" dirty="0" smtClean="0"/>
              <a:t>Tänan</a:t>
            </a:r>
            <a:endParaRPr lang="en-GB" altLang="en-US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87624" y="472514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Intellektuaalse omandi kodifitseerimist puudutav info on kättesaadav ajaveebis: </a:t>
            </a:r>
            <a:r>
              <a:rPr lang="et-EE" sz="2000" dirty="0">
                <a:solidFill>
                  <a:schemeClr val="accent2">
                    <a:lumMod val="75000"/>
                  </a:schemeClr>
                </a:solidFill>
              </a:rPr>
              <a:t>https://ajaveeb.just.ee/intellektuaalneomand</a:t>
            </a:r>
            <a:r>
              <a:rPr lang="et-EE" sz="20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endParaRPr lang="et-E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114092" y="116632"/>
            <a:ext cx="3491880" cy="790575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t-EE" altLang="en-US" sz="3600" b="1" dirty="0" smtClean="0"/>
              <a:t>IO roll:</a:t>
            </a:r>
            <a:endParaRPr lang="en-US" altLang="en-US" sz="36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62311"/>
            <a:ext cx="5904656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18563" cy="648072"/>
          </a:xfrm>
          <a:solidFill>
            <a:schemeClr val="bg1"/>
          </a:solidFill>
        </p:spPr>
        <p:txBody>
          <a:bodyPr/>
          <a:lstStyle/>
          <a:p>
            <a:r>
              <a:rPr lang="fi-FI" altLang="en-US" sz="3600" b="1" dirty="0" smtClean="0"/>
              <a:t>Kodifitseerimise </a:t>
            </a:r>
            <a:r>
              <a:rPr lang="fi-FI" altLang="en-US" sz="3600" b="1" dirty="0"/>
              <a:t>taust ja põhjused</a:t>
            </a:r>
            <a:r>
              <a:rPr lang="et-EE" altLang="en-US" sz="3600" b="1" dirty="0" smtClean="0"/>
              <a:t>:</a:t>
            </a:r>
            <a:endParaRPr lang="en-US" altLang="en-US" sz="3600" b="1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475656" y="2132856"/>
            <a:ext cx="72008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1007963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t-EE" altLang="en-US" sz="3600" b="1" dirty="0" smtClean="0"/>
              <a:t>Kodifitseerimise</a:t>
            </a:r>
            <a:r>
              <a:rPr lang="fi-FI" altLang="en-US" sz="3600" b="1" dirty="0" smtClean="0"/>
              <a:t> </a:t>
            </a:r>
            <a:r>
              <a:rPr lang="et-EE" altLang="en-US" sz="3600" b="1" dirty="0" smtClean="0"/>
              <a:t>kontseptsioon:</a:t>
            </a:r>
            <a:endParaRPr lang="en-US" altLang="en-US" sz="3600" b="1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6840760" cy="3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79011" cy="720080"/>
          </a:xfrm>
          <a:solidFill>
            <a:schemeClr val="bg1"/>
          </a:solidFill>
        </p:spPr>
        <p:txBody>
          <a:bodyPr/>
          <a:lstStyle/>
          <a:p>
            <a:r>
              <a:rPr lang="et-EE" altLang="en-US" sz="3600" b="1" dirty="0" smtClean="0"/>
              <a:t>IO </a:t>
            </a:r>
            <a:r>
              <a:rPr lang="et-EE" altLang="en-US" sz="3600" b="1" dirty="0"/>
              <a:t>roll teadus- ja arendustegevuses:</a:t>
            </a:r>
            <a:endParaRPr lang="en-US" altLang="en-US" sz="36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472608"/>
          </a:xfrm>
          <a:solidFill>
            <a:schemeClr val="bg1"/>
          </a:solidFill>
        </p:spPr>
        <p:txBody>
          <a:bodyPr/>
          <a:lstStyle/>
          <a:p>
            <a:pPr marL="57150" indent="0" algn="just">
              <a:buNone/>
            </a:pPr>
            <a:r>
              <a:rPr lang="et-EE" altLang="en-US" sz="2400" b="1" dirty="0"/>
              <a:t>T</a:t>
            </a:r>
            <a:r>
              <a:rPr lang="et-EE" altLang="en-US" sz="2400" b="1" dirty="0" smtClean="0"/>
              <a:t>eadustegevus</a:t>
            </a:r>
            <a:r>
              <a:rPr lang="et-EE" altLang="en-US" sz="2400" dirty="0" smtClean="0"/>
              <a:t> – isiku loomevabadusel põhinev </a:t>
            </a:r>
            <a:r>
              <a:rPr lang="et-EE" altLang="en-US" sz="2400" u="sng" dirty="0" smtClean="0"/>
              <a:t>tegevus</a:t>
            </a:r>
            <a:r>
              <a:rPr lang="et-EE" altLang="en-US" sz="2400" dirty="0" smtClean="0"/>
              <a:t>, mille eesmärk on teaduslike uuringute abil uute teadmiste saamine inimese, looduse ja ühiskonna ning nende vastastikuse toime kohta </a:t>
            </a:r>
            <a:r>
              <a:rPr lang="et-EE" altLang="en-US" sz="2400" dirty="0"/>
              <a:t>(TAKS § 2)</a:t>
            </a:r>
            <a:r>
              <a:rPr lang="en-US" altLang="en-US" sz="2400" dirty="0" smtClean="0"/>
              <a:t>;</a:t>
            </a:r>
            <a:endParaRPr lang="et-EE" altLang="en-US" sz="2400" dirty="0" smtClean="0"/>
          </a:p>
          <a:p>
            <a:pPr marL="57150" indent="0" algn="just">
              <a:buNone/>
            </a:pPr>
            <a:r>
              <a:rPr lang="et-EE" altLang="en-US" sz="2400" b="1" dirty="0" smtClean="0"/>
              <a:t>Arendustegevus</a:t>
            </a:r>
            <a:r>
              <a:rPr lang="et-EE" altLang="en-US" sz="2400" dirty="0" smtClean="0"/>
              <a:t> </a:t>
            </a:r>
            <a:r>
              <a:rPr lang="et-EE" altLang="en-US" sz="2400" dirty="0"/>
              <a:t>– uuringute ja kogemuste kaudu saadud teadmiste </a:t>
            </a:r>
            <a:r>
              <a:rPr lang="et-EE" altLang="en-US" sz="2400" u="sng" dirty="0"/>
              <a:t>rakendamine</a:t>
            </a:r>
            <a:r>
              <a:rPr lang="et-EE" altLang="en-US" sz="2400" dirty="0"/>
              <a:t> uute materjalide, toodete ja seadmete tootmiseks, protsesside, süsteemide ja teenuste juurutamiseks või nende oluliseks täiustamiseks (</a:t>
            </a:r>
            <a:r>
              <a:rPr lang="et-EE" altLang="en-US" sz="2400" dirty="0" smtClean="0"/>
              <a:t>TAKS § 2).</a:t>
            </a:r>
          </a:p>
          <a:p>
            <a:pPr marL="57150" indent="0" algn="just">
              <a:buNone/>
            </a:pPr>
            <a:endParaRPr lang="et-EE" altLang="en-US" sz="2400" dirty="0" smtClean="0"/>
          </a:p>
          <a:p>
            <a:pPr marL="57150" indent="0" algn="just">
              <a:buNone/>
            </a:pPr>
            <a:r>
              <a:rPr lang="sv-SE" altLang="en-US" sz="2400" u="sng" dirty="0"/>
              <a:t>Intellektuaalse omandi kahene roll:</a:t>
            </a:r>
          </a:p>
          <a:p>
            <a:pPr marL="57150" indent="0" algn="just">
              <a:buNone/>
            </a:pPr>
            <a:endParaRPr lang="sv-SE" altLang="en-US" sz="1800" dirty="0"/>
          </a:p>
          <a:p>
            <a:pPr marL="57150" indent="0" algn="just">
              <a:buNone/>
            </a:pPr>
            <a:r>
              <a:rPr lang="sv-SE" altLang="en-US" sz="2400" dirty="0" smtClean="0"/>
              <a:t>1)</a:t>
            </a:r>
            <a:r>
              <a:rPr lang="et-EE" altLang="en-US" sz="2400" dirty="0" smtClean="0"/>
              <a:t> </a:t>
            </a:r>
            <a:r>
              <a:rPr lang="sv-SE" altLang="en-US" sz="2400" dirty="0" smtClean="0"/>
              <a:t>intellektuaalse </a:t>
            </a:r>
            <a:r>
              <a:rPr lang="sv-SE" altLang="en-US" sz="2400" dirty="0"/>
              <a:t>omandi objekt kui indikaator;</a:t>
            </a:r>
          </a:p>
          <a:p>
            <a:pPr marL="57150" indent="0" algn="just">
              <a:buNone/>
            </a:pPr>
            <a:r>
              <a:rPr lang="sv-SE" altLang="en-US" sz="2400" dirty="0" smtClean="0"/>
              <a:t>2)</a:t>
            </a:r>
            <a:r>
              <a:rPr lang="et-EE" altLang="en-US" sz="2400" dirty="0" smtClean="0"/>
              <a:t> </a:t>
            </a:r>
            <a:r>
              <a:rPr lang="sv-SE" altLang="en-US" sz="2400" dirty="0" smtClean="0"/>
              <a:t>intellektuaalse </a:t>
            </a:r>
            <a:r>
              <a:rPr lang="sv-SE" altLang="en-US" sz="2400" dirty="0"/>
              <a:t>omandi enda karakteristikud.</a:t>
            </a:r>
          </a:p>
          <a:p>
            <a:pPr marL="57150" indent="0" algn="just">
              <a:buNone/>
            </a:pPr>
            <a:endParaRPr lang="et-EE" altLang="en-US" sz="2400" dirty="0" smtClean="0"/>
          </a:p>
          <a:p>
            <a:pPr marL="457200" lvl="1" indent="0" algn="just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85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79011" cy="720080"/>
          </a:xfrm>
          <a:solidFill>
            <a:schemeClr val="bg1"/>
          </a:solidFill>
        </p:spPr>
        <p:txBody>
          <a:bodyPr/>
          <a:lstStyle/>
          <a:p>
            <a:r>
              <a:rPr lang="et-EE" altLang="en-US" sz="3600" b="1" dirty="0" smtClean="0"/>
              <a:t>IO kui indikaator:</a:t>
            </a:r>
            <a:endParaRPr lang="en-US" altLang="en-US" sz="36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328592"/>
          </a:xfrm>
          <a:solidFill>
            <a:schemeClr val="bg1"/>
          </a:solidFill>
        </p:spPr>
        <p:txBody>
          <a:bodyPr/>
          <a:lstStyle/>
          <a:p>
            <a:pPr marL="400050" algn="just"/>
            <a:r>
              <a:rPr lang="et-EE" altLang="en-US" sz="2600" dirty="0"/>
              <a:t>T</a:t>
            </a:r>
            <a:r>
              <a:rPr lang="et-EE" altLang="en-US" sz="2600" dirty="0" smtClean="0"/>
              <a:t>eaduspublikatsioon</a:t>
            </a:r>
            <a:r>
              <a:rPr lang="et-EE" altLang="en-US" sz="2600" dirty="0"/>
              <a:t>, tsiteeringud, </a:t>
            </a:r>
            <a:r>
              <a:rPr lang="et-EE" altLang="en-US" sz="2600" dirty="0" smtClean="0"/>
              <a:t>jne;</a:t>
            </a:r>
          </a:p>
          <a:p>
            <a:pPr marL="400050" algn="just"/>
            <a:r>
              <a:rPr lang="et-EE" altLang="en-US" sz="2600" dirty="0"/>
              <a:t>L</a:t>
            </a:r>
            <a:r>
              <a:rPr lang="et-EE" altLang="en-US" sz="2600" dirty="0" smtClean="0"/>
              <a:t>eiutis, patenditaotlus, väljastatud patent;</a:t>
            </a:r>
          </a:p>
          <a:p>
            <a:pPr marL="400050" algn="just"/>
            <a:r>
              <a:rPr lang="et-EE" altLang="en-US" sz="2600" dirty="0"/>
              <a:t>P</a:t>
            </a:r>
            <a:r>
              <a:rPr lang="et-EE" altLang="en-US" sz="2600" dirty="0" smtClean="0"/>
              <a:t>atendiindikaatorid:</a:t>
            </a:r>
          </a:p>
          <a:p>
            <a:pPr marL="800100" lvl="1" algn="just"/>
            <a:r>
              <a:rPr lang="et-EE" altLang="en-US" sz="2200" dirty="0" smtClean="0"/>
              <a:t>patendipere </a:t>
            </a:r>
            <a:r>
              <a:rPr lang="et-EE" altLang="en-US" sz="2200" dirty="0"/>
              <a:t>suurus;</a:t>
            </a:r>
          </a:p>
          <a:p>
            <a:pPr marL="800100" lvl="1" algn="just"/>
            <a:r>
              <a:rPr lang="et-EE" altLang="en-US" sz="2200" dirty="0" smtClean="0"/>
              <a:t>era- </a:t>
            </a:r>
            <a:r>
              <a:rPr lang="et-EE" altLang="en-US" sz="2200" dirty="0"/>
              <a:t>ja avaliku sektori ning rahvusvaheline koostöö;</a:t>
            </a:r>
          </a:p>
          <a:p>
            <a:pPr marL="800100" lvl="1" algn="just"/>
            <a:r>
              <a:rPr lang="et-EE" altLang="en-US" sz="2200" dirty="0" smtClean="0"/>
              <a:t>patendiga </a:t>
            </a:r>
            <a:r>
              <a:rPr lang="et-EE" altLang="en-US" sz="2200" dirty="0"/>
              <a:t>seonduvad tsiteeringud;</a:t>
            </a:r>
          </a:p>
          <a:p>
            <a:pPr marL="800100" lvl="1" algn="just"/>
            <a:r>
              <a:rPr lang="et-EE" altLang="en-US" sz="2200" dirty="0" smtClean="0"/>
              <a:t>patendi </a:t>
            </a:r>
            <a:r>
              <a:rPr lang="et-EE" altLang="en-US" sz="2200" dirty="0"/>
              <a:t>ajaline kehtivus;</a:t>
            </a:r>
          </a:p>
          <a:p>
            <a:pPr marL="800100" lvl="1" algn="just"/>
            <a:r>
              <a:rPr lang="et-EE" altLang="en-US" sz="2200" dirty="0" smtClean="0"/>
              <a:t>patendi </a:t>
            </a:r>
            <a:r>
              <a:rPr lang="et-EE" altLang="en-US" sz="2200" dirty="0"/>
              <a:t>edukas kaitsmine vaidlustamisel;</a:t>
            </a:r>
          </a:p>
          <a:p>
            <a:pPr marL="800100" lvl="1" algn="just"/>
            <a:r>
              <a:rPr lang="et-EE" altLang="en-US" sz="2200" dirty="0" smtClean="0"/>
              <a:t>patendiga </a:t>
            </a:r>
            <a:r>
              <a:rPr lang="et-EE" altLang="en-US" sz="2200" dirty="0"/>
              <a:t>kaitstud leiutise äriline </a:t>
            </a:r>
            <a:r>
              <a:rPr lang="et-EE" altLang="en-US" sz="2200" dirty="0" smtClean="0"/>
              <a:t>kasutamine (tulu ja mehhanismid). </a:t>
            </a:r>
          </a:p>
          <a:p>
            <a:pPr marL="514350" lvl="1" indent="0" algn="just">
              <a:buNone/>
            </a:pPr>
            <a:endParaRPr lang="et-EE" altLang="en-US" sz="2000" dirty="0" smtClean="0"/>
          </a:p>
          <a:p>
            <a:pPr marL="114300" indent="0" algn="just">
              <a:buNone/>
            </a:pPr>
            <a:r>
              <a:rPr lang="et-EE" altLang="en-US" sz="1400" b="1" dirty="0"/>
              <a:t>T. Mets, A. Kelli, A. Mets </a:t>
            </a:r>
            <a:r>
              <a:rPr lang="et-EE" altLang="en-US" sz="1400" dirty="0"/>
              <a:t>(2015). Intellektuaalomandi (IO) protsesside süvaanalüüs, seire metoodika testimine ja analüüs ning Eestile sobivate IO poliitikasoovituste kujundamine. Arvutivõrgus: http://tips.ut.ee/index.php?module=32&amp;op=1&amp;id=3687 (4.9.2015)</a:t>
            </a:r>
          </a:p>
          <a:p>
            <a:pPr marL="514350" lvl="1" indent="0" algn="just">
              <a:buNone/>
            </a:pPr>
            <a:endParaRPr lang="et-EE" altLang="en-US" sz="2000" dirty="0"/>
          </a:p>
          <a:p>
            <a:pPr marL="800100" lvl="1" algn="just"/>
            <a:endParaRPr lang="et-EE" altLang="en-US" sz="2000" dirty="0" smtClean="0"/>
          </a:p>
          <a:p>
            <a:pPr marL="400050" algn="just"/>
            <a:endParaRPr lang="et-EE" altLang="en-US" sz="2400" dirty="0"/>
          </a:p>
          <a:p>
            <a:pPr marL="400050" algn="just"/>
            <a:endParaRPr lang="et-EE" altLang="en-US" sz="2400" dirty="0" smtClean="0"/>
          </a:p>
          <a:p>
            <a:pPr marL="457200" lvl="1" indent="0" algn="just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3"/>
            <a:ext cx="8352928" cy="720080"/>
          </a:xfrm>
          <a:solidFill>
            <a:schemeClr val="bg1"/>
          </a:solidFill>
        </p:spPr>
        <p:txBody>
          <a:bodyPr/>
          <a:lstStyle/>
          <a:p>
            <a:r>
              <a:rPr lang="et-EE" dirty="0" smtClean="0"/>
              <a:t>Muudatused:</a:t>
            </a:r>
            <a:endParaRPr lang="et-EE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196752"/>
            <a:ext cx="882047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720080"/>
          </a:xfrm>
          <a:solidFill>
            <a:schemeClr val="bg1"/>
          </a:solidFill>
        </p:spPr>
        <p:txBody>
          <a:bodyPr/>
          <a:lstStyle/>
          <a:p>
            <a:r>
              <a:rPr lang="et-EE" altLang="en-US" sz="3600" b="1" dirty="0" smtClean="0"/>
              <a:t>Isiklike </a:t>
            </a:r>
            <a:r>
              <a:rPr lang="et-EE" altLang="en-US" sz="3600" b="1" dirty="0"/>
              <a:t>õiguste mõju T&amp;A tegevusele:</a:t>
            </a:r>
            <a:endParaRPr lang="en-US" altLang="en-US" sz="36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4" y="1196752"/>
            <a:ext cx="9036496" cy="4608512"/>
          </a:xfrm>
          <a:solidFill>
            <a:schemeClr val="bg1"/>
          </a:solidFill>
        </p:spPr>
        <p:txBody>
          <a:bodyPr/>
          <a:lstStyle/>
          <a:p>
            <a:pPr marL="400050" algn="just"/>
            <a:endParaRPr lang="et-EE" altLang="en-US" sz="2400" dirty="0" smtClean="0"/>
          </a:p>
          <a:p>
            <a:pPr marL="400050" algn="just"/>
            <a:r>
              <a:rPr lang="et-EE" altLang="en-US" sz="2400" dirty="0" smtClean="0"/>
              <a:t>Isiklike õiguste kontseptuaalne tagapõhi;</a:t>
            </a:r>
          </a:p>
          <a:p>
            <a:pPr marL="400050" algn="just"/>
            <a:r>
              <a:rPr lang="et-EE" altLang="en-US" sz="2400" dirty="0" smtClean="0"/>
              <a:t>Autorsuse hägustumine;</a:t>
            </a:r>
          </a:p>
          <a:p>
            <a:pPr marL="400050" algn="just"/>
            <a:r>
              <a:rPr lang="et-EE" altLang="en-US" sz="2400" dirty="0" smtClean="0"/>
              <a:t>Autor </a:t>
            </a:r>
            <a:r>
              <a:rPr lang="et-EE" altLang="en-US" sz="2400" i="1" dirty="0" smtClean="0"/>
              <a:t>vs.</a:t>
            </a:r>
            <a:r>
              <a:rPr lang="et-EE" altLang="en-US" sz="2400" dirty="0" smtClean="0"/>
              <a:t> panustaja;</a:t>
            </a:r>
          </a:p>
          <a:p>
            <a:pPr marL="400050" algn="just"/>
            <a:r>
              <a:rPr lang="et-EE" altLang="en-US" sz="2400" dirty="0" smtClean="0"/>
              <a:t>Praktilised probleemid;</a:t>
            </a:r>
          </a:p>
          <a:p>
            <a:pPr marL="400050" algn="just"/>
            <a:r>
              <a:rPr lang="et-EE" altLang="en-US" sz="2400" dirty="0" smtClean="0"/>
              <a:t>Isiklike ja varaliste õiguste kattuvus: õigus teose puutumatusele </a:t>
            </a:r>
            <a:r>
              <a:rPr lang="et-EE" altLang="en-US" sz="2400" i="1" dirty="0" smtClean="0"/>
              <a:t>vs. </a:t>
            </a:r>
            <a:r>
              <a:rPr lang="et-EE" altLang="en-US" sz="2400" dirty="0" smtClean="0"/>
              <a:t>õigus teose töötlemisele;</a:t>
            </a:r>
          </a:p>
          <a:p>
            <a:pPr marL="400050" algn="just"/>
            <a:r>
              <a:rPr lang="et-EE" altLang="en-US" sz="2400" dirty="0" smtClean="0"/>
              <a:t>Isiklike õiguste teostamine kolmanda isiku poolt:</a:t>
            </a:r>
          </a:p>
          <a:p>
            <a:pPr marL="800100" lvl="1" algn="just"/>
            <a:r>
              <a:rPr lang="et-EE" altLang="en-US" sz="2200" dirty="0"/>
              <a:t>n</a:t>
            </a:r>
            <a:r>
              <a:rPr lang="et-EE" altLang="en-US" sz="2200" dirty="0" smtClean="0"/>
              <a:t>õusolek </a:t>
            </a:r>
            <a:r>
              <a:rPr lang="et-EE" altLang="en-US" sz="2200" i="1" dirty="0" smtClean="0"/>
              <a:t>(</a:t>
            </a:r>
            <a:r>
              <a:rPr lang="et-EE" altLang="en-US" sz="2200" i="1" dirty="0" err="1" smtClean="0"/>
              <a:t>consent</a:t>
            </a:r>
            <a:r>
              <a:rPr lang="et-EE" altLang="en-US" sz="2200" i="1" dirty="0" smtClean="0"/>
              <a:t>);</a:t>
            </a:r>
          </a:p>
          <a:p>
            <a:pPr marL="800100" lvl="1" algn="just"/>
            <a:r>
              <a:rPr lang="et-EE" altLang="en-US" sz="2200" dirty="0"/>
              <a:t>l</a:t>
            </a:r>
            <a:r>
              <a:rPr lang="et-EE" altLang="en-US" sz="2200" dirty="0" smtClean="0"/>
              <a:t>oobumine </a:t>
            </a:r>
            <a:r>
              <a:rPr lang="et-EE" altLang="en-US" sz="2200" i="1" dirty="0" smtClean="0"/>
              <a:t>(</a:t>
            </a:r>
            <a:r>
              <a:rPr lang="et-EE" altLang="en-US" sz="2200" i="1" dirty="0" err="1" smtClean="0"/>
              <a:t>waiver</a:t>
            </a:r>
            <a:r>
              <a:rPr lang="et-EE" altLang="en-US" sz="2200" i="1" dirty="0" smtClean="0"/>
              <a:t>).</a:t>
            </a:r>
          </a:p>
          <a:p>
            <a:pPr marL="800100" lvl="1" algn="just"/>
            <a:endParaRPr lang="et-EE" altLang="en-US" sz="2000" i="1" dirty="0" smtClean="0"/>
          </a:p>
          <a:p>
            <a:pPr marL="514350" lvl="1" indent="0" algn="just">
              <a:buNone/>
            </a:pPr>
            <a:endParaRPr lang="et-EE" altLang="en-US" sz="2000" dirty="0"/>
          </a:p>
          <a:p>
            <a:pPr marL="800100" lvl="1" algn="just"/>
            <a:endParaRPr lang="et-EE" altLang="en-US" sz="2000" dirty="0" smtClean="0"/>
          </a:p>
          <a:p>
            <a:pPr marL="400050" algn="just"/>
            <a:endParaRPr lang="et-EE" altLang="en-US" sz="2400" dirty="0"/>
          </a:p>
          <a:p>
            <a:pPr marL="400050" algn="just"/>
            <a:endParaRPr lang="et-EE" altLang="en-US" sz="2400" dirty="0" smtClean="0"/>
          </a:p>
          <a:p>
            <a:pPr marL="457200" lvl="1" indent="0" algn="just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4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76056" y="476672"/>
            <a:ext cx="3742507" cy="720080"/>
          </a:xfrm>
          <a:solidFill>
            <a:schemeClr val="bg1"/>
          </a:solidFill>
        </p:spPr>
        <p:txBody>
          <a:bodyPr/>
          <a:lstStyle/>
          <a:p>
            <a:r>
              <a:rPr lang="et-EE" altLang="en-US" sz="3600" b="1" dirty="0" smtClean="0"/>
              <a:t>Vabakasutus:</a:t>
            </a:r>
            <a:endParaRPr lang="en-US" altLang="en-US" sz="36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345" y="1844824"/>
            <a:ext cx="9036496" cy="3888432"/>
          </a:xfrm>
          <a:solidFill>
            <a:schemeClr val="bg1"/>
          </a:solidFill>
        </p:spPr>
        <p:txBody>
          <a:bodyPr/>
          <a:lstStyle/>
          <a:p>
            <a:pPr marL="400050" algn="just"/>
            <a:r>
              <a:rPr lang="en-US" altLang="en-US" sz="2400" dirty="0"/>
              <a:t> </a:t>
            </a:r>
            <a:r>
              <a:rPr lang="et-EE" altLang="en-US" sz="2600" dirty="0" smtClean="0"/>
              <a:t>Kolmeastmeline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test (</a:t>
            </a:r>
            <a:r>
              <a:rPr lang="en-US" altLang="en-US" sz="2600" i="1" dirty="0"/>
              <a:t>three step test</a:t>
            </a:r>
            <a:r>
              <a:rPr lang="en-US" altLang="en-US" sz="2600" dirty="0" smtClean="0"/>
              <a:t>)</a:t>
            </a:r>
            <a:r>
              <a:rPr lang="et-EE" altLang="en-US" sz="2600" dirty="0" smtClean="0"/>
              <a:t>:</a:t>
            </a:r>
          </a:p>
          <a:p>
            <a:pPr marL="800100" lvl="1" algn="just"/>
            <a:r>
              <a:rPr lang="et-EE" altLang="en-US" sz="2200" dirty="0" smtClean="0"/>
              <a:t>kasutamine erijuhul;</a:t>
            </a:r>
          </a:p>
          <a:p>
            <a:pPr marL="800100" lvl="1" algn="just"/>
            <a:r>
              <a:rPr lang="et-EE" altLang="en-US" sz="2200" dirty="0" smtClean="0"/>
              <a:t>kasutamine ei ole vastuolus tavapärase kasutamisega;</a:t>
            </a:r>
          </a:p>
          <a:p>
            <a:pPr marL="800100" lvl="1" algn="just"/>
            <a:r>
              <a:rPr lang="et-EE" altLang="en-US" sz="2200" dirty="0"/>
              <a:t>k</a:t>
            </a:r>
            <a:r>
              <a:rPr lang="et-EE" altLang="en-US" sz="2200" dirty="0" smtClean="0"/>
              <a:t>asutamine ei kahjusta põhjendamatult autori seaduslikke huve;</a:t>
            </a:r>
          </a:p>
          <a:p>
            <a:pPr marL="400050" algn="just"/>
            <a:r>
              <a:rPr lang="et-EE" altLang="en-US" sz="2600" dirty="0" smtClean="0"/>
              <a:t>Legaalne </a:t>
            </a:r>
            <a:r>
              <a:rPr lang="et-EE" altLang="en-US" sz="2600" i="1" dirty="0" smtClean="0"/>
              <a:t>vs. </a:t>
            </a:r>
            <a:r>
              <a:rPr lang="et-EE" altLang="en-US" sz="2600" dirty="0" smtClean="0"/>
              <a:t>Illegaalne allikas;</a:t>
            </a:r>
          </a:p>
          <a:p>
            <a:pPr marL="400050" algn="just"/>
            <a:r>
              <a:rPr lang="et-EE" altLang="en-US" sz="2600" dirty="0" smtClean="0"/>
              <a:t>Vabakasutuse lepinguline piiramine:</a:t>
            </a:r>
          </a:p>
          <a:p>
            <a:pPr marL="800100" lvl="1" algn="just"/>
            <a:r>
              <a:rPr lang="et-EE" altLang="en-US" sz="2200" dirty="0" smtClean="0"/>
              <a:t>seadus otseselt ei reguleeri;</a:t>
            </a:r>
          </a:p>
          <a:p>
            <a:pPr marL="800100" lvl="1" algn="just"/>
            <a:r>
              <a:rPr lang="et-EE" altLang="en-US" sz="2200" dirty="0" smtClean="0"/>
              <a:t>seadus keelab kõik piirangud;</a:t>
            </a:r>
          </a:p>
          <a:p>
            <a:pPr marL="800100" lvl="1" algn="just"/>
            <a:r>
              <a:rPr lang="et-EE" altLang="en-US" sz="2200" dirty="0" smtClean="0"/>
              <a:t>seadus keelab tüüptingimustega seatud piirangud.</a:t>
            </a:r>
          </a:p>
          <a:p>
            <a:pPr marL="400050" algn="just"/>
            <a:endParaRPr lang="et-EE" altLang="en-US" sz="2600" dirty="0" smtClean="0"/>
          </a:p>
          <a:p>
            <a:pPr marL="400050" algn="just"/>
            <a:endParaRPr lang="et-EE" altLang="en-US" sz="2600" dirty="0" smtClean="0"/>
          </a:p>
          <a:p>
            <a:pPr marL="800100" lvl="1" algn="just"/>
            <a:endParaRPr lang="et-EE" altLang="en-US" sz="2200" dirty="0" smtClean="0"/>
          </a:p>
          <a:p>
            <a:pPr marL="800100" lvl="1" algn="just"/>
            <a:endParaRPr lang="et-EE" altLang="en-US" sz="1600" dirty="0" smtClean="0"/>
          </a:p>
          <a:p>
            <a:pPr marL="800100" lvl="1" algn="just"/>
            <a:endParaRPr lang="et-EE" altLang="en-US" sz="1600" dirty="0" smtClean="0"/>
          </a:p>
          <a:p>
            <a:pPr marL="800100" lvl="1" algn="just"/>
            <a:endParaRPr lang="et-EE" altLang="en-US" sz="1600" dirty="0"/>
          </a:p>
          <a:p>
            <a:pPr marL="800100" lvl="1" algn="just"/>
            <a:endParaRPr lang="et-EE" altLang="en-US" sz="2000" dirty="0" smtClean="0"/>
          </a:p>
          <a:p>
            <a:pPr marL="400050" algn="just"/>
            <a:endParaRPr lang="et-EE" altLang="en-US" sz="2400" dirty="0"/>
          </a:p>
          <a:p>
            <a:pPr marL="400050" algn="just"/>
            <a:endParaRPr lang="et-EE" altLang="en-US" sz="2400" dirty="0" smtClean="0"/>
          </a:p>
          <a:p>
            <a:pPr marL="457200" lvl="1" indent="0" algn="just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0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421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Intellektuaalse omandi kodifitseerimise mõju teadus- ja arendustegevusele </vt:lpstr>
      <vt:lpstr>IO roll:</vt:lpstr>
      <vt:lpstr>Kodifitseerimise taust ja põhjused:</vt:lpstr>
      <vt:lpstr>Kodifitseerimise kontseptsioon:</vt:lpstr>
      <vt:lpstr>IO roll teadus- ja arendustegevuses:</vt:lpstr>
      <vt:lpstr>IO kui indikaator:</vt:lpstr>
      <vt:lpstr>Muudatused:</vt:lpstr>
      <vt:lpstr>Isiklike õiguste mõju T&amp;A tegevusele:</vt:lpstr>
      <vt:lpstr>Vabakasutus:</vt:lpstr>
      <vt:lpstr>IO kuuluvus ja õigus tasule:</vt:lpstr>
      <vt:lpstr>Litsentsisuhte stabiilsus:</vt:lpstr>
      <vt:lpstr>Kokkuvõte:</vt:lpstr>
      <vt:lpstr>Tänan</vt:lpstr>
    </vt:vector>
  </TitlesOfParts>
  <Company>TÜ multimeediakeskus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Pealkiri</dc:title>
  <dc:creator>Peeter</dc:creator>
  <cp:lastModifiedBy>Kadri Raudvere</cp:lastModifiedBy>
  <cp:revision>293</cp:revision>
  <dcterms:created xsi:type="dcterms:W3CDTF">2003-06-18T12:09:05Z</dcterms:created>
  <dcterms:modified xsi:type="dcterms:W3CDTF">2015-09-06T07:31:40Z</dcterms:modified>
</cp:coreProperties>
</file>