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42" r:id="rId3"/>
    <p:sldId id="343" r:id="rId4"/>
    <p:sldId id="344" r:id="rId5"/>
    <p:sldId id="348" r:id="rId6"/>
    <p:sldId id="346" r:id="rId7"/>
    <p:sldId id="347" r:id="rId8"/>
    <p:sldId id="345" r:id="rId9"/>
    <p:sldId id="350" r:id="rId10"/>
    <p:sldId id="352" r:id="rId11"/>
    <p:sldId id="321" r:id="rId12"/>
    <p:sldId id="349" r:id="rId13"/>
    <p:sldId id="353" r:id="rId14"/>
    <p:sldId id="351" r:id="rId15"/>
    <p:sldId id="354" r:id="rId16"/>
    <p:sldId id="314" r:id="rId17"/>
    <p:sldId id="341" r:id="rId18"/>
    <p:sldId id="356" r:id="rId19"/>
    <p:sldId id="357" r:id="rId20"/>
    <p:sldId id="358" r:id="rId21"/>
    <p:sldId id="299" r:id="rId22"/>
    <p:sldId id="300" r:id="rId23"/>
    <p:sldId id="301" r:id="rId24"/>
    <p:sldId id="302" r:id="rId25"/>
    <p:sldId id="340" r:id="rId26"/>
    <p:sldId id="279" r:id="rId27"/>
    <p:sldId id="280" r:id="rId28"/>
    <p:sldId id="324" r:id="rId29"/>
    <p:sldId id="355" r:id="rId30"/>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09" autoAdjust="0"/>
    <p:restoredTop sz="88326" autoAdjust="0"/>
  </p:normalViewPr>
  <p:slideViewPr>
    <p:cSldViewPr snapToGrid="0">
      <p:cViewPr varScale="1">
        <p:scale>
          <a:sx n="70" d="100"/>
          <a:sy n="70" d="100"/>
        </p:scale>
        <p:origin x="1531" y="43"/>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996A-5FE3-4456-868F-362CC720D20C}" type="datetimeFigureOut">
              <a:rPr lang="et-EE" smtClean="0"/>
              <a:t>9.09.2015</a:t>
            </a:fld>
            <a:endParaRPr lang="et-E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F0A04-5EBD-4384-A36B-060B4FC9C3B3}" type="slidenum">
              <a:rPr lang="et-EE" smtClean="0"/>
              <a:t>‹#›</a:t>
            </a:fld>
            <a:endParaRPr lang="et-EE"/>
          </a:p>
        </p:txBody>
      </p:sp>
    </p:spTree>
    <p:extLst>
      <p:ext uri="{BB962C8B-B14F-4D97-AF65-F5344CB8AC3E}">
        <p14:creationId xmlns:p14="http://schemas.microsoft.com/office/powerpoint/2010/main" val="24302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t-EE"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dirty="0"/>
          </a:p>
        </p:txBody>
      </p:sp>
      <p:sp>
        <p:nvSpPr>
          <p:cNvPr id="4"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5" name="Rectangle 5"/>
          <p:cNvSpPr>
            <a:spLocks noGrp="1" noChangeArrowheads="1"/>
          </p:cNvSpPr>
          <p:nvPr>
            <p:ph type="ftr" sz="quarter" idx="11"/>
          </p:nvPr>
        </p:nvSpPr>
        <p:spPr>
          <a:ln/>
        </p:spPr>
        <p:txBody>
          <a:bodyPr/>
          <a:lstStyle>
            <a:lvl1pPr>
              <a:defRPr/>
            </a:lvl1pPr>
          </a:lstStyle>
          <a:p>
            <a:endParaRPr lang="et-EE"/>
          </a:p>
        </p:txBody>
      </p:sp>
      <p:sp>
        <p:nvSpPr>
          <p:cNvPr id="6"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10068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5" name="Rectangle 5"/>
          <p:cNvSpPr>
            <a:spLocks noGrp="1" noChangeArrowheads="1"/>
          </p:cNvSpPr>
          <p:nvPr>
            <p:ph type="ftr" sz="quarter" idx="11"/>
          </p:nvPr>
        </p:nvSpPr>
        <p:spPr>
          <a:ln/>
        </p:spPr>
        <p:txBody>
          <a:bodyPr/>
          <a:lstStyle>
            <a:lvl1pPr>
              <a:defRPr/>
            </a:lvl1pPr>
          </a:lstStyle>
          <a:p>
            <a:endParaRPr lang="et-EE"/>
          </a:p>
        </p:txBody>
      </p:sp>
      <p:sp>
        <p:nvSpPr>
          <p:cNvPr id="6"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167791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4704"/>
            <a:ext cx="1943100" cy="5331296"/>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85800" y="764704"/>
            <a:ext cx="5676900" cy="53312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5" name="Rectangle 5"/>
          <p:cNvSpPr>
            <a:spLocks noGrp="1" noChangeArrowheads="1"/>
          </p:cNvSpPr>
          <p:nvPr>
            <p:ph type="ftr" sz="quarter" idx="11"/>
          </p:nvPr>
        </p:nvSpPr>
        <p:spPr>
          <a:ln/>
        </p:spPr>
        <p:txBody>
          <a:bodyPr/>
          <a:lstStyle>
            <a:lvl1pPr>
              <a:defRPr/>
            </a:lvl1pPr>
          </a:lstStyle>
          <a:p>
            <a:endParaRPr lang="et-EE"/>
          </a:p>
        </p:txBody>
      </p:sp>
      <p:sp>
        <p:nvSpPr>
          <p:cNvPr id="6"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303701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5" name="Rectangle 5"/>
          <p:cNvSpPr>
            <a:spLocks noGrp="1" noChangeArrowheads="1"/>
          </p:cNvSpPr>
          <p:nvPr>
            <p:ph type="ftr" sz="quarter" idx="11"/>
          </p:nvPr>
        </p:nvSpPr>
        <p:spPr>
          <a:ln/>
        </p:spPr>
        <p:txBody>
          <a:bodyPr/>
          <a:lstStyle>
            <a:lvl1pPr>
              <a:defRPr/>
            </a:lvl1pPr>
          </a:lstStyle>
          <a:p>
            <a:endParaRPr lang="et-EE"/>
          </a:p>
        </p:txBody>
      </p:sp>
      <p:sp>
        <p:nvSpPr>
          <p:cNvPr id="6"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172061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t-E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5" name="Rectangle 5"/>
          <p:cNvSpPr>
            <a:spLocks noGrp="1" noChangeArrowheads="1"/>
          </p:cNvSpPr>
          <p:nvPr>
            <p:ph type="ftr" sz="quarter" idx="11"/>
          </p:nvPr>
        </p:nvSpPr>
        <p:spPr>
          <a:ln/>
        </p:spPr>
        <p:txBody>
          <a:bodyPr/>
          <a:lstStyle>
            <a:lvl1pPr>
              <a:defRPr/>
            </a:lvl1pPr>
          </a:lstStyle>
          <a:p>
            <a:endParaRPr lang="et-EE"/>
          </a:p>
        </p:txBody>
      </p:sp>
      <p:sp>
        <p:nvSpPr>
          <p:cNvPr id="6"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358919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5"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6" name="Rectangle 5"/>
          <p:cNvSpPr>
            <a:spLocks noGrp="1" noChangeArrowheads="1"/>
          </p:cNvSpPr>
          <p:nvPr>
            <p:ph type="ftr" sz="quarter" idx="11"/>
          </p:nvPr>
        </p:nvSpPr>
        <p:spPr>
          <a:ln/>
        </p:spPr>
        <p:txBody>
          <a:bodyPr/>
          <a:lstStyle>
            <a:lvl1pPr>
              <a:defRPr/>
            </a:lvl1pPr>
          </a:lstStyle>
          <a:p>
            <a:endParaRPr lang="et-EE"/>
          </a:p>
        </p:txBody>
      </p:sp>
      <p:sp>
        <p:nvSpPr>
          <p:cNvPr id="7"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122298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lstStyle>
            <a:lvl1pPr>
              <a:defRPr/>
            </a:lvl1pPr>
          </a:lstStyle>
          <a:p>
            <a:r>
              <a:rPr lang="en-US" smtClean="0"/>
              <a:t>Click to edit Master title style</a:t>
            </a:r>
            <a:endParaRPr lang="et-E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8" name="Rectangle 5"/>
          <p:cNvSpPr>
            <a:spLocks noGrp="1" noChangeArrowheads="1"/>
          </p:cNvSpPr>
          <p:nvPr>
            <p:ph type="ftr" sz="quarter" idx="11"/>
          </p:nvPr>
        </p:nvSpPr>
        <p:spPr>
          <a:ln/>
        </p:spPr>
        <p:txBody>
          <a:bodyPr/>
          <a:lstStyle>
            <a:lvl1pPr>
              <a:defRPr/>
            </a:lvl1pPr>
          </a:lstStyle>
          <a:p>
            <a:endParaRPr lang="et-EE"/>
          </a:p>
        </p:txBody>
      </p:sp>
      <p:sp>
        <p:nvSpPr>
          <p:cNvPr id="9"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361942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4" name="Rectangle 5"/>
          <p:cNvSpPr>
            <a:spLocks noGrp="1" noChangeArrowheads="1"/>
          </p:cNvSpPr>
          <p:nvPr>
            <p:ph type="ftr" sz="quarter" idx="11"/>
          </p:nvPr>
        </p:nvSpPr>
        <p:spPr>
          <a:ln/>
        </p:spPr>
        <p:txBody>
          <a:bodyPr/>
          <a:lstStyle>
            <a:lvl1pPr>
              <a:defRPr/>
            </a:lvl1pPr>
          </a:lstStyle>
          <a:p>
            <a:endParaRPr lang="et-EE"/>
          </a:p>
        </p:txBody>
      </p:sp>
      <p:sp>
        <p:nvSpPr>
          <p:cNvPr id="5"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81597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3" name="Rectangle 5"/>
          <p:cNvSpPr>
            <a:spLocks noGrp="1" noChangeArrowheads="1"/>
          </p:cNvSpPr>
          <p:nvPr>
            <p:ph type="ftr" sz="quarter" idx="11"/>
          </p:nvPr>
        </p:nvSpPr>
        <p:spPr>
          <a:ln/>
        </p:spPr>
        <p:txBody>
          <a:bodyPr/>
          <a:lstStyle>
            <a:lvl1pPr>
              <a:defRPr/>
            </a:lvl1pPr>
          </a:lstStyle>
          <a:p>
            <a:endParaRPr lang="et-EE"/>
          </a:p>
        </p:txBody>
      </p:sp>
      <p:sp>
        <p:nvSpPr>
          <p:cNvPr id="4"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139592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64704"/>
            <a:ext cx="3008313" cy="936104"/>
          </a:xfrm>
        </p:spPr>
        <p:txBody>
          <a:bodyPr anchor="t"/>
          <a:lstStyle>
            <a:lvl1pPr algn="l">
              <a:defRPr sz="2000" b="1"/>
            </a:lvl1pPr>
          </a:lstStyle>
          <a:p>
            <a:r>
              <a:rPr lang="en-US" smtClean="0"/>
              <a:t>Click to edit Master title style</a:t>
            </a:r>
            <a:endParaRPr lang="et-EE" dirty="0"/>
          </a:p>
        </p:txBody>
      </p:sp>
      <p:sp>
        <p:nvSpPr>
          <p:cNvPr id="3" name="Content Placeholder 2"/>
          <p:cNvSpPr>
            <a:spLocks noGrp="1"/>
          </p:cNvSpPr>
          <p:nvPr>
            <p:ph idx="1"/>
          </p:nvPr>
        </p:nvSpPr>
        <p:spPr>
          <a:xfrm>
            <a:off x="3575050" y="764705"/>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Text Placeholder 3"/>
          <p:cNvSpPr>
            <a:spLocks noGrp="1"/>
          </p:cNvSpPr>
          <p:nvPr>
            <p:ph type="body" sz="half" idx="2"/>
          </p:nvPr>
        </p:nvSpPr>
        <p:spPr>
          <a:xfrm>
            <a:off x="457201" y="1700809"/>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6" name="Rectangle 5"/>
          <p:cNvSpPr>
            <a:spLocks noGrp="1" noChangeArrowheads="1"/>
          </p:cNvSpPr>
          <p:nvPr>
            <p:ph type="ftr" sz="quarter" idx="11"/>
          </p:nvPr>
        </p:nvSpPr>
        <p:spPr>
          <a:ln/>
        </p:spPr>
        <p:txBody>
          <a:bodyPr/>
          <a:lstStyle>
            <a:lvl1pPr>
              <a:defRPr/>
            </a:lvl1pPr>
          </a:lstStyle>
          <a:p>
            <a:endParaRPr lang="et-EE"/>
          </a:p>
        </p:txBody>
      </p:sp>
      <p:sp>
        <p:nvSpPr>
          <p:cNvPr id="7"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117950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1234563-1B84-4837-A6F4-F0F800EC9897}" type="datetimeFigureOut">
              <a:rPr lang="et-EE" smtClean="0"/>
              <a:t>9.09.2015</a:t>
            </a:fld>
            <a:endParaRPr lang="et-EE"/>
          </a:p>
        </p:txBody>
      </p:sp>
      <p:sp>
        <p:nvSpPr>
          <p:cNvPr id="6" name="Rectangle 5"/>
          <p:cNvSpPr>
            <a:spLocks noGrp="1" noChangeArrowheads="1"/>
          </p:cNvSpPr>
          <p:nvPr>
            <p:ph type="ftr" sz="quarter" idx="11"/>
          </p:nvPr>
        </p:nvSpPr>
        <p:spPr>
          <a:ln/>
        </p:spPr>
        <p:txBody>
          <a:bodyPr/>
          <a:lstStyle>
            <a:lvl1pPr>
              <a:defRPr/>
            </a:lvl1pPr>
          </a:lstStyle>
          <a:p>
            <a:endParaRPr lang="et-EE"/>
          </a:p>
        </p:txBody>
      </p:sp>
      <p:sp>
        <p:nvSpPr>
          <p:cNvPr id="7" name="Rectangle 6"/>
          <p:cNvSpPr>
            <a:spLocks noGrp="1" noChangeArrowheads="1"/>
          </p:cNvSpPr>
          <p:nvPr>
            <p:ph type="sldNum" sz="quarter" idx="12"/>
          </p:nvPr>
        </p:nvSpPr>
        <p:spPr>
          <a:ln/>
        </p:spPr>
        <p:txBody>
          <a:bodyPr/>
          <a:lstStyle>
            <a:lvl1pPr>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35573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ut_pp_uus1_es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7651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t-EE" smtClean="0"/>
              <a:t>Click to edit Master title style</a:t>
            </a:r>
            <a:endParaRPr lang="en-GB" altLang="et-EE"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t-EE" smtClean="0"/>
              <a:t>Click to edit Master text styles</a:t>
            </a:r>
          </a:p>
          <a:p>
            <a:pPr lvl="1"/>
            <a:r>
              <a:rPr lang="en-US" altLang="et-EE" smtClean="0"/>
              <a:t>Second level</a:t>
            </a:r>
          </a:p>
          <a:p>
            <a:pPr lvl="2"/>
            <a:r>
              <a:rPr lang="en-US" altLang="et-EE" smtClean="0"/>
              <a:t>Third level</a:t>
            </a:r>
          </a:p>
          <a:p>
            <a:pPr lvl="3"/>
            <a:r>
              <a:rPr lang="en-US" altLang="et-EE" smtClean="0"/>
              <a:t>Fourth level</a:t>
            </a:r>
          </a:p>
          <a:p>
            <a:pPr lvl="4"/>
            <a:r>
              <a:rPr lang="en-US" altLang="et-EE" smtClean="0"/>
              <a:t>Fifth level</a:t>
            </a:r>
            <a:endParaRPr lang="en-GB" altLang="et-EE" smtClean="0"/>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03F8C"/>
                </a:solidFill>
              </a:defRPr>
            </a:lvl1pPr>
          </a:lstStyle>
          <a:p>
            <a:fld id="{A1234563-1B84-4837-A6F4-F0F800EC9897}" type="datetimeFigureOut">
              <a:rPr lang="et-EE" smtClean="0"/>
              <a:t>9.09.2015</a:t>
            </a:fld>
            <a:endParaRPr lang="et-E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03F8C"/>
                </a:solidFill>
              </a:defRPr>
            </a:lvl1pPr>
          </a:lstStyle>
          <a:p>
            <a:endParaRPr lang="et-E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03F8C"/>
                </a:solidFill>
              </a:defRPr>
            </a:lvl1pPr>
          </a:lstStyle>
          <a:p>
            <a:fld id="{DD20EF55-2373-473E-9AB8-82B8DD48BCA1}" type="slidenum">
              <a:rPr lang="et-EE" smtClean="0"/>
              <a:t>‹#›</a:t>
            </a:fld>
            <a:endParaRPr lang="et-EE"/>
          </a:p>
        </p:txBody>
      </p:sp>
    </p:spTree>
    <p:extLst>
      <p:ext uri="{BB962C8B-B14F-4D97-AF65-F5344CB8AC3E}">
        <p14:creationId xmlns:p14="http://schemas.microsoft.com/office/powerpoint/2010/main" val="2457956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b="1">
          <a:solidFill>
            <a:srgbClr val="203F8C"/>
          </a:solidFill>
          <a:latin typeface="+mj-lt"/>
          <a:ea typeface="+mj-ea"/>
          <a:cs typeface="+mj-cs"/>
        </a:defRPr>
      </a:lvl1pPr>
      <a:lvl2pPr algn="ctr" rtl="0" eaLnBrk="1" fontAlgn="base" hangingPunct="1">
        <a:spcBef>
          <a:spcPct val="0"/>
        </a:spcBef>
        <a:spcAft>
          <a:spcPct val="0"/>
        </a:spcAft>
        <a:defRPr sz="4400" b="1">
          <a:solidFill>
            <a:srgbClr val="203F8C"/>
          </a:solidFill>
          <a:latin typeface="Arial" charset="0"/>
        </a:defRPr>
      </a:lvl2pPr>
      <a:lvl3pPr algn="ctr" rtl="0" eaLnBrk="1" fontAlgn="base" hangingPunct="1">
        <a:spcBef>
          <a:spcPct val="0"/>
        </a:spcBef>
        <a:spcAft>
          <a:spcPct val="0"/>
        </a:spcAft>
        <a:defRPr sz="4400" b="1">
          <a:solidFill>
            <a:srgbClr val="203F8C"/>
          </a:solidFill>
          <a:latin typeface="Arial" charset="0"/>
        </a:defRPr>
      </a:lvl3pPr>
      <a:lvl4pPr algn="ctr" rtl="0" eaLnBrk="1" fontAlgn="base" hangingPunct="1">
        <a:spcBef>
          <a:spcPct val="0"/>
        </a:spcBef>
        <a:spcAft>
          <a:spcPct val="0"/>
        </a:spcAft>
        <a:defRPr sz="4400" b="1">
          <a:solidFill>
            <a:srgbClr val="203F8C"/>
          </a:solidFill>
          <a:latin typeface="Arial" charset="0"/>
        </a:defRPr>
      </a:lvl4pPr>
      <a:lvl5pPr algn="ctr" rtl="0" eaLnBrk="1" fontAlgn="base" hangingPunct="1">
        <a:spcBef>
          <a:spcPct val="0"/>
        </a:spcBef>
        <a:spcAft>
          <a:spcPct val="0"/>
        </a:spcAft>
        <a:defRPr sz="4400" b="1">
          <a:solidFill>
            <a:srgbClr val="203F8C"/>
          </a:solidFill>
          <a:latin typeface="Arial" charset="0"/>
        </a:defRPr>
      </a:lvl5pPr>
      <a:lvl6pPr marL="457200" algn="ctr" rtl="0" eaLnBrk="1" fontAlgn="base" hangingPunct="1">
        <a:spcBef>
          <a:spcPct val="0"/>
        </a:spcBef>
        <a:spcAft>
          <a:spcPct val="0"/>
        </a:spcAft>
        <a:defRPr sz="4400" b="1">
          <a:solidFill>
            <a:srgbClr val="203F8C"/>
          </a:solidFill>
          <a:latin typeface="Times New Roman" pitchFamily="18" charset="0"/>
        </a:defRPr>
      </a:lvl6pPr>
      <a:lvl7pPr marL="914400" algn="ctr" rtl="0" eaLnBrk="1" fontAlgn="base" hangingPunct="1">
        <a:spcBef>
          <a:spcPct val="0"/>
        </a:spcBef>
        <a:spcAft>
          <a:spcPct val="0"/>
        </a:spcAft>
        <a:defRPr sz="4400" b="1">
          <a:solidFill>
            <a:srgbClr val="203F8C"/>
          </a:solidFill>
          <a:latin typeface="Times New Roman" pitchFamily="18" charset="0"/>
        </a:defRPr>
      </a:lvl7pPr>
      <a:lvl8pPr marL="1371600" algn="ctr" rtl="0" eaLnBrk="1" fontAlgn="base" hangingPunct="1">
        <a:spcBef>
          <a:spcPct val="0"/>
        </a:spcBef>
        <a:spcAft>
          <a:spcPct val="0"/>
        </a:spcAft>
        <a:defRPr sz="4400" b="1">
          <a:solidFill>
            <a:srgbClr val="203F8C"/>
          </a:solidFill>
          <a:latin typeface="Times New Roman" pitchFamily="18" charset="0"/>
        </a:defRPr>
      </a:lvl8pPr>
      <a:lvl9pPr marL="1828800" algn="ctr" rtl="0" eaLnBrk="1" fontAlgn="base" hangingPunct="1">
        <a:spcBef>
          <a:spcPct val="0"/>
        </a:spcBef>
        <a:spcAft>
          <a:spcPct val="0"/>
        </a:spcAft>
        <a:defRPr sz="4400" b="1">
          <a:solidFill>
            <a:srgbClr val="203F8C"/>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800">
          <a:solidFill>
            <a:srgbClr val="4D4D4D"/>
          </a:solidFill>
          <a:latin typeface="+mn-lt"/>
        </a:defRPr>
      </a:lvl2pPr>
      <a:lvl3pPr marL="1143000" indent="-228600" algn="l" rtl="0" eaLnBrk="1" fontAlgn="base" hangingPunct="1">
        <a:spcBef>
          <a:spcPct val="20000"/>
        </a:spcBef>
        <a:spcAft>
          <a:spcPct val="0"/>
        </a:spcAft>
        <a:buChar char="•"/>
        <a:defRPr sz="2400">
          <a:solidFill>
            <a:srgbClr val="4D4D4D"/>
          </a:solidFill>
          <a:latin typeface="+mn-lt"/>
        </a:defRPr>
      </a:lvl3pPr>
      <a:lvl4pPr marL="1600200" indent="-228600" algn="l" rtl="0" eaLnBrk="1" fontAlgn="base" hangingPunct="1">
        <a:spcBef>
          <a:spcPct val="20000"/>
        </a:spcBef>
        <a:spcAft>
          <a:spcPct val="0"/>
        </a:spcAft>
        <a:buChar char="–"/>
        <a:defRPr sz="2000">
          <a:solidFill>
            <a:srgbClr val="4D4D4D"/>
          </a:solidFill>
          <a:latin typeface="+mn-lt"/>
        </a:defRPr>
      </a:lvl4pPr>
      <a:lvl5pPr marL="2057400" indent="-228600" algn="l" rtl="0" eaLnBrk="1" fontAlgn="base" hangingPunct="1">
        <a:spcBef>
          <a:spcPct val="20000"/>
        </a:spcBef>
        <a:spcAft>
          <a:spcPct val="0"/>
        </a:spcAft>
        <a:buChar char="»"/>
        <a:defRPr sz="2000">
          <a:solidFill>
            <a:srgbClr val="4D4D4D"/>
          </a:solidFill>
          <a:latin typeface="+mn-lt"/>
        </a:defRPr>
      </a:lvl5pPr>
      <a:lvl6pPr marL="2514600" indent="-228600" algn="l" rtl="0" eaLnBrk="1" fontAlgn="base" hangingPunct="1">
        <a:spcBef>
          <a:spcPct val="20000"/>
        </a:spcBef>
        <a:spcAft>
          <a:spcPct val="0"/>
        </a:spcAft>
        <a:buChar char="»"/>
        <a:defRPr sz="2000">
          <a:solidFill>
            <a:srgbClr val="4D4D4D"/>
          </a:solidFill>
          <a:latin typeface="+mn-lt"/>
        </a:defRPr>
      </a:lvl6pPr>
      <a:lvl7pPr marL="2971800" indent="-228600" algn="l" rtl="0" eaLnBrk="1" fontAlgn="base" hangingPunct="1">
        <a:spcBef>
          <a:spcPct val="20000"/>
        </a:spcBef>
        <a:spcAft>
          <a:spcPct val="0"/>
        </a:spcAft>
        <a:buChar char="»"/>
        <a:defRPr sz="2000">
          <a:solidFill>
            <a:srgbClr val="4D4D4D"/>
          </a:solidFill>
          <a:latin typeface="+mn-lt"/>
        </a:defRPr>
      </a:lvl7pPr>
      <a:lvl8pPr marL="3429000" indent="-228600" algn="l" rtl="0" eaLnBrk="1" fontAlgn="base" hangingPunct="1">
        <a:spcBef>
          <a:spcPct val="20000"/>
        </a:spcBef>
        <a:spcAft>
          <a:spcPct val="0"/>
        </a:spcAft>
        <a:buChar char="»"/>
        <a:defRPr sz="2000">
          <a:solidFill>
            <a:srgbClr val="4D4D4D"/>
          </a:solidFill>
          <a:latin typeface="+mn-lt"/>
        </a:defRPr>
      </a:lvl8pPr>
      <a:lvl9pPr marL="3886200" indent="-228600" algn="l" rtl="0" eaLnBrk="1" fontAlgn="base" hangingPunct="1">
        <a:spcBef>
          <a:spcPct val="20000"/>
        </a:spcBef>
        <a:spcAft>
          <a:spcPct val="0"/>
        </a:spcAft>
        <a:buChar char="»"/>
        <a:defRPr sz="2000">
          <a:solidFill>
            <a:srgbClr val="4D4D4D"/>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06769"/>
            <a:ext cx="9144000" cy="2193683"/>
          </a:xfrm>
        </p:spPr>
        <p:txBody>
          <a:bodyPr/>
          <a:lstStyle/>
          <a:p>
            <a:r>
              <a:rPr lang="en-US" dirty="0" err="1"/>
              <a:t>Intellektuaalomandi</a:t>
            </a:r>
            <a:r>
              <a:rPr lang="en-US" dirty="0"/>
              <a:t> </a:t>
            </a:r>
            <a:r>
              <a:rPr lang="en-US" dirty="0" err="1"/>
              <a:t>rollist</a:t>
            </a:r>
            <a:r>
              <a:rPr lang="en-US" dirty="0"/>
              <a:t> </a:t>
            </a:r>
            <a:r>
              <a:rPr lang="en-US" dirty="0" err="1"/>
              <a:t>ülikoolide</a:t>
            </a:r>
            <a:r>
              <a:rPr lang="en-US" dirty="0"/>
              <a:t> ja </a:t>
            </a:r>
            <a:r>
              <a:rPr lang="en-US" dirty="0" err="1"/>
              <a:t>ettevõtete</a:t>
            </a:r>
            <a:r>
              <a:rPr lang="en-US" dirty="0"/>
              <a:t> </a:t>
            </a:r>
            <a:r>
              <a:rPr lang="en-US" dirty="0" err="1"/>
              <a:t>koostöös</a:t>
            </a:r>
            <a:r>
              <a:rPr lang="en-US" dirty="0"/>
              <a:t> </a:t>
            </a:r>
            <a:endParaRPr lang="et-EE" dirty="0"/>
          </a:p>
        </p:txBody>
      </p:sp>
      <p:sp>
        <p:nvSpPr>
          <p:cNvPr id="3" name="Subtitle 2"/>
          <p:cNvSpPr>
            <a:spLocks noGrp="1"/>
          </p:cNvSpPr>
          <p:nvPr>
            <p:ph type="subTitle" idx="1"/>
          </p:nvPr>
        </p:nvSpPr>
        <p:spPr>
          <a:xfrm>
            <a:off x="859971" y="3592286"/>
            <a:ext cx="7358743" cy="1752600"/>
          </a:xfrm>
        </p:spPr>
        <p:txBody>
          <a:bodyPr>
            <a:noAutofit/>
          </a:bodyPr>
          <a:lstStyle/>
          <a:p>
            <a:endParaRPr lang="et-EE" sz="2400" dirty="0">
              <a:solidFill>
                <a:srgbClr val="0070C0"/>
              </a:solidFill>
              <a:latin typeface="Verdana" pitchFamily="34" charset="0"/>
            </a:endParaRPr>
          </a:p>
          <a:p>
            <a:r>
              <a:rPr lang="et-EE" sz="2400" dirty="0" smtClean="0">
                <a:solidFill>
                  <a:schemeClr val="tx2">
                    <a:lumMod val="65000"/>
                    <a:lumOff val="35000"/>
                  </a:schemeClr>
                </a:solidFill>
                <a:latin typeface="Verdana" pitchFamily="34" charset="0"/>
              </a:rPr>
              <a:t>Erik Puura</a:t>
            </a:r>
            <a:endParaRPr lang="et-EE" sz="2400" dirty="0">
              <a:solidFill>
                <a:schemeClr val="tx2">
                  <a:lumMod val="65000"/>
                  <a:lumOff val="35000"/>
                </a:schemeClr>
              </a:solidFill>
              <a:latin typeface="Verdana" pitchFamily="34" charset="0"/>
            </a:endParaRPr>
          </a:p>
          <a:p>
            <a:r>
              <a:rPr lang="et-EE" sz="2400" dirty="0" smtClean="0">
                <a:solidFill>
                  <a:schemeClr val="tx2">
                    <a:lumMod val="65000"/>
                    <a:lumOff val="35000"/>
                  </a:schemeClr>
                </a:solidFill>
                <a:latin typeface="Verdana" pitchFamily="34" charset="0"/>
              </a:rPr>
              <a:t>Arendusprorektor</a:t>
            </a:r>
          </a:p>
          <a:p>
            <a:endParaRPr lang="et-EE" sz="2400" dirty="0">
              <a:solidFill>
                <a:schemeClr val="tx2">
                  <a:lumMod val="65000"/>
                  <a:lumOff val="35000"/>
                </a:schemeClr>
              </a:solidFill>
              <a:latin typeface="Verdana" pitchFamily="34" charset="0"/>
            </a:endParaRPr>
          </a:p>
          <a:p>
            <a:endParaRPr lang="et-EE" sz="2400" dirty="0" smtClean="0">
              <a:solidFill>
                <a:schemeClr val="tx2">
                  <a:lumMod val="65000"/>
                  <a:lumOff val="35000"/>
                </a:schemeClr>
              </a:solidFill>
              <a:latin typeface="Verdana" pitchFamily="34" charset="0"/>
            </a:endParaRPr>
          </a:p>
          <a:p>
            <a:r>
              <a:rPr lang="et-EE" sz="2400" dirty="0" smtClean="0">
                <a:solidFill>
                  <a:schemeClr val="tx2">
                    <a:lumMod val="65000"/>
                    <a:lumOff val="35000"/>
                  </a:schemeClr>
                </a:solidFill>
                <a:latin typeface="Verdana" pitchFamily="34" charset="0"/>
              </a:rPr>
              <a:t>11.09.2015</a:t>
            </a:r>
          </a:p>
        </p:txBody>
      </p:sp>
    </p:spTree>
    <p:extLst>
      <p:ext uri="{BB962C8B-B14F-4D97-AF65-F5344CB8AC3E}">
        <p14:creationId xmlns:p14="http://schemas.microsoft.com/office/powerpoint/2010/main" val="3378954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54182" y="1607066"/>
            <a:ext cx="3015475" cy="4265413"/>
          </a:xfrm>
          <a:prstGeom prst="rect">
            <a:avLst/>
          </a:prstGeom>
          <a:noFill/>
          <a:ln w="9525">
            <a:noFill/>
            <a:miter lim="800000"/>
            <a:headEnd/>
            <a:tailEnd/>
          </a:ln>
        </p:spPr>
      </p:pic>
      <p:pic>
        <p:nvPicPr>
          <p:cNvPr id="3" name="Picture 10"/>
          <p:cNvPicPr>
            <a:picLocks noChangeAspect="1" noChangeArrowheads="1"/>
          </p:cNvPicPr>
          <p:nvPr/>
        </p:nvPicPr>
        <p:blipFill>
          <a:blip r:embed="rId3"/>
          <a:srcRect/>
          <a:stretch>
            <a:fillRect/>
          </a:stretch>
        </p:blipFill>
        <p:spPr bwMode="auto">
          <a:xfrm>
            <a:off x="3269657" y="3334328"/>
            <a:ext cx="4112795" cy="3269672"/>
          </a:xfrm>
          <a:prstGeom prst="rect">
            <a:avLst/>
          </a:prstGeom>
          <a:noFill/>
          <a:ln w="9525">
            <a:noFill/>
            <a:miter lim="800000"/>
            <a:headEnd/>
            <a:tailEnd/>
          </a:ln>
        </p:spPr>
      </p:pic>
      <p:pic>
        <p:nvPicPr>
          <p:cNvPr id="4" name="Picture 7"/>
          <p:cNvPicPr>
            <a:picLocks noChangeAspect="1" noChangeArrowheads="1"/>
          </p:cNvPicPr>
          <p:nvPr/>
        </p:nvPicPr>
        <p:blipFill>
          <a:blip r:embed="rId4"/>
          <a:srcRect/>
          <a:stretch>
            <a:fillRect/>
          </a:stretch>
        </p:blipFill>
        <p:spPr bwMode="auto">
          <a:xfrm>
            <a:off x="3474720" y="1994587"/>
            <a:ext cx="2278799" cy="1083196"/>
          </a:xfrm>
          <a:prstGeom prst="rect">
            <a:avLst/>
          </a:prstGeom>
          <a:noFill/>
          <a:ln w="9525">
            <a:noFill/>
            <a:miter lim="800000"/>
            <a:headEnd/>
            <a:tailEnd/>
          </a:ln>
        </p:spPr>
      </p:pic>
      <p:sp>
        <p:nvSpPr>
          <p:cNvPr id="5" name="TextBox 4"/>
          <p:cNvSpPr txBox="1"/>
          <p:nvPr/>
        </p:nvSpPr>
        <p:spPr>
          <a:xfrm>
            <a:off x="1575067" y="1039518"/>
            <a:ext cx="7071167" cy="369332"/>
          </a:xfrm>
          <a:prstGeom prst="rect">
            <a:avLst/>
          </a:prstGeom>
          <a:noFill/>
        </p:spPr>
        <p:txBody>
          <a:bodyPr wrap="none" rtlCol="0">
            <a:spAutoFit/>
          </a:bodyPr>
          <a:lstStyle/>
          <a:p>
            <a:r>
              <a:rPr lang="et-EE" dirty="0" smtClean="0"/>
              <a:t>Ning läbikukkumised, millest õppisime palju rohkem kui edulugudest</a:t>
            </a:r>
            <a:endParaRPr lang="en-US" dirty="0"/>
          </a:p>
        </p:txBody>
      </p:sp>
    </p:spTree>
    <p:extLst>
      <p:ext uri="{BB962C8B-B14F-4D97-AF65-F5344CB8AC3E}">
        <p14:creationId xmlns:p14="http://schemas.microsoft.com/office/powerpoint/2010/main" val="59886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79712" y="1268760"/>
            <a:ext cx="3384376" cy="324036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Oval 2"/>
          <p:cNvSpPr/>
          <p:nvPr/>
        </p:nvSpPr>
        <p:spPr>
          <a:xfrm>
            <a:off x="2987824" y="2852936"/>
            <a:ext cx="3384376" cy="324036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Oval 3"/>
          <p:cNvSpPr/>
          <p:nvPr/>
        </p:nvSpPr>
        <p:spPr>
          <a:xfrm>
            <a:off x="3995936" y="1340768"/>
            <a:ext cx="3384376" cy="324036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TextBox 4"/>
          <p:cNvSpPr txBox="1"/>
          <p:nvPr/>
        </p:nvSpPr>
        <p:spPr>
          <a:xfrm>
            <a:off x="3929839" y="6165304"/>
            <a:ext cx="1716367" cy="461665"/>
          </a:xfrm>
          <a:prstGeom prst="rect">
            <a:avLst/>
          </a:prstGeom>
          <a:noFill/>
        </p:spPr>
        <p:txBody>
          <a:bodyPr wrap="none" rtlCol="0">
            <a:spAutoFit/>
          </a:bodyPr>
          <a:lstStyle/>
          <a:p>
            <a:r>
              <a:rPr lang="et-EE" dirty="0" smtClean="0"/>
              <a:t>MINU TÖÖ</a:t>
            </a:r>
            <a:endParaRPr lang="et-EE" dirty="0"/>
          </a:p>
        </p:txBody>
      </p:sp>
      <p:sp>
        <p:nvSpPr>
          <p:cNvPr id="6" name="TextBox 5"/>
          <p:cNvSpPr txBox="1"/>
          <p:nvPr/>
        </p:nvSpPr>
        <p:spPr>
          <a:xfrm>
            <a:off x="6428192" y="764704"/>
            <a:ext cx="2715808" cy="830997"/>
          </a:xfrm>
          <a:prstGeom prst="rect">
            <a:avLst/>
          </a:prstGeom>
          <a:noFill/>
        </p:spPr>
        <p:txBody>
          <a:bodyPr wrap="none" rtlCol="0">
            <a:spAutoFit/>
          </a:bodyPr>
          <a:lstStyle/>
          <a:p>
            <a:r>
              <a:rPr lang="et-EE" dirty="0" smtClean="0"/>
              <a:t>KONKURENTIDE </a:t>
            </a:r>
          </a:p>
          <a:p>
            <a:r>
              <a:rPr lang="et-EE" dirty="0" smtClean="0"/>
              <a:t>TÖÖ</a:t>
            </a:r>
            <a:endParaRPr lang="et-EE" dirty="0"/>
          </a:p>
        </p:txBody>
      </p:sp>
      <p:sp>
        <p:nvSpPr>
          <p:cNvPr id="7" name="TextBox 6"/>
          <p:cNvSpPr txBox="1"/>
          <p:nvPr/>
        </p:nvSpPr>
        <p:spPr>
          <a:xfrm>
            <a:off x="899592" y="836712"/>
            <a:ext cx="1544846" cy="830997"/>
          </a:xfrm>
          <a:prstGeom prst="rect">
            <a:avLst/>
          </a:prstGeom>
          <a:noFill/>
        </p:spPr>
        <p:txBody>
          <a:bodyPr wrap="none" rtlCol="0">
            <a:spAutoFit/>
          </a:bodyPr>
          <a:lstStyle/>
          <a:p>
            <a:r>
              <a:rPr lang="et-EE" dirty="0" smtClean="0"/>
              <a:t>TOOTED </a:t>
            </a:r>
          </a:p>
          <a:p>
            <a:r>
              <a:rPr lang="et-EE" dirty="0" smtClean="0"/>
              <a:t>TURUL</a:t>
            </a:r>
            <a:endParaRPr lang="et-EE" dirty="0"/>
          </a:p>
        </p:txBody>
      </p:sp>
      <p:sp>
        <p:nvSpPr>
          <p:cNvPr id="8" name="Oval 7"/>
          <p:cNvSpPr/>
          <p:nvPr/>
        </p:nvSpPr>
        <p:spPr>
          <a:xfrm>
            <a:off x="3995936" y="3645024"/>
            <a:ext cx="1368152" cy="1368152"/>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9" name="Straight Arrow Connector 8"/>
          <p:cNvCxnSpPr/>
          <p:nvPr/>
        </p:nvCxnSpPr>
        <p:spPr>
          <a:xfrm rot="10800000">
            <a:off x="4788024" y="4581128"/>
            <a:ext cx="2304256" cy="7920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08304" y="5229200"/>
            <a:ext cx="1040670" cy="461665"/>
          </a:xfrm>
          <a:prstGeom prst="rect">
            <a:avLst/>
          </a:prstGeom>
          <a:noFill/>
        </p:spPr>
        <p:txBody>
          <a:bodyPr wrap="none" rtlCol="0">
            <a:spAutoFit/>
          </a:bodyPr>
          <a:lstStyle/>
          <a:p>
            <a:r>
              <a:rPr lang="et-EE" dirty="0" smtClean="0"/>
              <a:t>patent</a:t>
            </a:r>
            <a:endParaRPr lang="et-EE" dirty="0"/>
          </a:p>
        </p:txBody>
      </p:sp>
      <p:sp>
        <p:nvSpPr>
          <p:cNvPr id="11" name="TextBox 10"/>
          <p:cNvSpPr txBox="1"/>
          <p:nvPr/>
        </p:nvSpPr>
        <p:spPr>
          <a:xfrm>
            <a:off x="3992773" y="5090700"/>
            <a:ext cx="1210588" cy="369332"/>
          </a:xfrm>
          <a:prstGeom prst="rect">
            <a:avLst/>
          </a:prstGeom>
          <a:noFill/>
        </p:spPr>
        <p:txBody>
          <a:bodyPr wrap="none" rtlCol="0">
            <a:spAutoFit/>
          </a:bodyPr>
          <a:lstStyle/>
          <a:p>
            <a:r>
              <a:rPr lang="et-EE" dirty="0" smtClean="0"/>
              <a:t>avalik info</a:t>
            </a:r>
            <a:endParaRPr lang="et-EE" dirty="0"/>
          </a:p>
        </p:txBody>
      </p:sp>
      <p:sp>
        <p:nvSpPr>
          <p:cNvPr id="12" name="TextBox 11"/>
          <p:cNvSpPr txBox="1"/>
          <p:nvPr/>
        </p:nvSpPr>
        <p:spPr>
          <a:xfrm>
            <a:off x="4102365" y="2982796"/>
            <a:ext cx="1371315" cy="369332"/>
          </a:xfrm>
          <a:prstGeom prst="rect">
            <a:avLst/>
          </a:prstGeom>
          <a:noFill/>
        </p:spPr>
        <p:txBody>
          <a:bodyPr wrap="square" rtlCol="0">
            <a:spAutoFit/>
          </a:bodyPr>
          <a:lstStyle/>
          <a:p>
            <a:r>
              <a:rPr lang="et-EE" dirty="0" smtClean="0"/>
              <a:t>ärisaladus</a:t>
            </a:r>
            <a:endParaRPr lang="et-EE" dirty="0"/>
          </a:p>
        </p:txBody>
      </p:sp>
    </p:spTree>
    <p:extLst>
      <p:ext uri="{BB962C8B-B14F-4D97-AF65-F5344CB8AC3E}">
        <p14:creationId xmlns:p14="http://schemas.microsoft.com/office/powerpoint/2010/main" val="179819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7579" y="1170710"/>
            <a:ext cx="3304110" cy="523220"/>
          </a:xfrm>
          <a:prstGeom prst="rect">
            <a:avLst/>
          </a:prstGeom>
          <a:noFill/>
        </p:spPr>
        <p:txBody>
          <a:bodyPr wrap="none" rtlCol="0">
            <a:spAutoFit/>
          </a:bodyPr>
          <a:lstStyle/>
          <a:p>
            <a:r>
              <a:rPr lang="et-EE" sz="2800" dirty="0" smtClean="0"/>
              <a:t>Mitu patenti teil on?</a:t>
            </a:r>
            <a:endParaRPr lang="et-EE" sz="2800" dirty="0"/>
          </a:p>
        </p:txBody>
      </p:sp>
      <p:sp>
        <p:nvSpPr>
          <p:cNvPr id="3" name="TextBox 2"/>
          <p:cNvSpPr txBox="1"/>
          <p:nvPr/>
        </p:nvSpPr>
        <p:spPr>
          <a:xfrm>
            <a:off x="938463" y="2273968"/>
            <a:ext cx="7468711" cy="3416320"/>
          </a:xfrm>
          <a:prstGeom prst="rect">
            <a:avLst/>
          </a:prstGeom>
          <a:noFill/>
        </p:spPr>
        <p:txBody>
          <a:bodyPr wrap="none" rtlCol="0">
            <a:spAutoFit/>
          </a:bodyPr>
          <a:lstStyle/>
          <a:p>
            <a:r>
              <a:rPr lang="et-EE" dirty="0" smtClean="0"/>
              <a:t>See on sama, mis juhilt küsida, mitu autot su organisatsioonil on.</a:t>
            </a:r>
          </a:p>
          <a:p>
            <a:endParaRPr lang="et-EE" dirty="0"/>
          </a:p>
          <a:p>
            <a:r>
              <a:rPr lang="et-EE" dirty="0" smtClean="0"/>
              <a:t>Auto on kulu.</a:t>
            </a:r>
          </a:p>
          <a:p>
            <a:endParaRPr lang="et-EE" dirty="0"/>
          </a:p>
          <a:p>
            <a:r>
              <a:rPr lang="et-EE" dirty="0" smtClean="0"/>
              <a:t>Kui on tegu taksofirmaga või kaevandusega, siis on autode arv oluline.</a:t>
            </a:r>
          </a:p>
          <a:p>
            <a:endParaRPr lang="et-EE" dirty="0"/>
          </a:p>
          <a:p>
            <a:r>
              <a:rPr lang="et-EE" dirty="0" smtClean="0"/>
              <a:t>Aga kui tegu on miniusteeriumiga? </a:t>
            </a:r>
          </a:p>
          <a:p>
            <a:endParaRPr lang="et-EE" dirty="0"/>
          </a:p>
          <a:p>
            <a:endParaRPr lang="et-EE" dirty="0" smtClean="0"/>
          </a:p>
          <a:p>
            <a:r>
              <a:rPr lang="et-EE" dirty="0" smtClean="0"/>
              <a:t>Patent on kulu. Patendi mõte on omanikule tulu teenida. </a:t>
            </a:r>
          </a:p>
          <a:p>
            <a:endParaRPr lang="et-EE" dirty="0" smtClean="0"/>
          </a:p>
          <a:p>
            <a:r>
              <a:rPr lang="et-EE" dirty="0" smtClean="0"/>
              <a:t>Ülikooli puhul teenida tulu ka ülikoolile, aga eelkõige Eesti ettevõtetele. </a:t>
            </a:r>
            <a:endParaRPr lang="et-EE" dirty="0"/>
          </a:p>
        </p:txBody>
      </p:sp>
    </p:spTree>
    <p:extLst>
      <p:ext uri="{BB962C8B-B14F-4D97-AF65-F5344CB8AC3E}">
        <p14:creationId xmlns:p14="http://schemas.microsoft.com/office/powerpoint/2010/main" val="111808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940" y="669640"/>
            <a:ext cx="8212056" cy="646331"/>
          </a:xfrm>
          <a:prstGeom prst="rect">
            <a:avLst/>
          </a:prstGeom>
          <a:noFill/>
        </p:spPr>
        <p:txBody>
          <a:bodyPr wrap="none" rtlCol="0">
            <a:spAutoFit/>
          </a:bodyPr>
          <a:lstStyle/>
          <a:p>
            <a:r>
              <a:rPr lang="et-EE" sz="3600" dirty="0" smtClean="0"/>
              <a:t>Teadussaavutused majanduse hüvanguks...</a:t>
            </a:r>
            <a:endParaRPr lang="et-EE" sz="3600" dirty="0"/>
          </a:p>
        </p:txBody>
      </p:sp>
      <p:sp>
        <p:nvSpPr>
          <p:cNvPr id="3" name="TextBox 2"/>
          <p:cNvSpPr txBox="1"/>
          <p:nvPr/>
        </p:nvSpPr>
        <p:spPr>
          <a:xfrm>
            <a:off x="101717" y="1638763"/>
            <a:ext cx="4074577" cy="2400657"/>
          </a:xfrm>
          <a:prstGeom prst="rect">
            <a:avLst/>
          </a:prstGeom>
          <a:noFill/>
        </p:spPr>
        <p:txBody>
          <a:bodyPr wrap="none" rtlCol="0">
            <a:spAutoFit/>
          </a:bodyPr>
          <a:lstStyle/>
          <a:p>
            <a:r>
              <a:rPr lang="et-EE" dirty="0" smtClean="0"/>
              <a:t>Ettevõte</a:t>
            </a:r>
          </a:p>
          <a:p>
            <a:pPr marL="342900" indent="-342900">
              <a:buFont typeface="Arial" pitchFamily="34" charset="0"/>
              <a:buChar char="•"/>
            </a:pPr>
            <a:r>
              <a:rPr lang="et-EE" sz="1800" dirty="0"/>
              <a:t>s</a:t>
            </a:r>
            <a:r>
              <a:rPr lang="et-EE" sz="1800" dirty="0" smtClean="0"/>
              <a:t>obilik ja töötav lahendus</a:t>
            </a:r>
          </a:p>
          <a:p>
            <a:pPr marL="342900" indent="-342900">
              <a:buFont typeface="Arial" pitchFamily="34" charset="0"/>
              <a:buChar char="•"/>
            </a:pPr>
            <a:r>
              <a:rPr lang="et-EE" sz="1800" dirty="0"/>
              <a:t>u</a:t>
            </a:r>
            <a:r>
              <a:rPr lang="et-EE" sz="1800" dirty="0" smtClean="0"/>
              <a:t>us ‘pöörane’ arengusuund</a:t>
            </a:r>
          </a:p>
          <a:p>
            <a:pPr marL="342900" indent="-342900">
              <a:buFont typeface="Arial" pitchFamily="34" charset="0"/>
              <a:buChar char="•"/>
            </a:pPr>
            <a:r>
              <a:rPr lang="et-EE" sz="1800" dirty="0" smtClean="0"/>
              <a:t>IO portfelli areng</a:t>
            </a:r>
          </a:p>
          <a:p>
            <a:pPr marL="342900" indent="-342900">
              <a:buFont typeface="Arial" pitchFamily="34" charset="0"/>
              <a:buChar char="•"/>
            </a:pPr>
            <a:r>
              <a:rPr lang="et-EE" sz="1800" dirty="0"/>
              <a:t>n</a:t>
            </a:r>
            <a:r>
              <a:rPr lang="et-EE" sz="1800" dirty="0" smtClean="0"/>
              <a:t>ormaalse hinnaga (omal üksus?)</a:t>
            </a:r>
          </a:p>
          <a:p>
            <a:pPr marL="342900" indent="-342900">
              <a:buFont typeface="Arial" pitchFamily="34" charset="0"/>
              <a:buChar char="•"/>
            </a:pPr>
            <a:r>
              <a:rPr lang="et-EE" sz="1800" dirty="0"/>
              <a:t>r</a:t>
            </a:r>
            <a:r>
              <a:rPr lang="et-EE" sz="1800" dirty="0" smtClean="0"/>
              <a:t>eklaam </a:t>
            </a:r>
          </a:p>
          <a:p>
            <a:pPr marL="342900" indent="-342900">
              <a:buFont typeface="Arial" pitchFamily="34" charset="0"/>
              <a:buChar char="•"/>
            </a:pPr>
            <a:r>
              <a:rPr lang="et-EE" sz="1800" dirty="0"/>
              <a:t>u</a:t>
            </a:r>
            <a:r>
              <a:rPr lang="et-EE" sz="1800" dirty="0" smtClean="0"/>
              <a:t>us inimkapital</a:t>
            </a:r>
          </a:p>
          <a:p>
            <a:r>
              <a:rPr lang="et-EE" sz="1800" dirty="0" smtClean="0"/>
              <a:t>KAJASTUB MAJANDUSNÄITAJATES</a:t>
            </a:r>
            <a:endParaRPr lang="et-EE" sz="1800" dirty="0"/>
          </a:p>
        </p:txBody>
      </p:sp>
      <p:sp>
        <p:nvSpPr>
          <p:cNvPr id="4" name="TextBox 3"/>
          <p:cNvSpPr txBox="1"/>
          <p:nvPr/>
        </p:nvSpPr>
        <p:spPr>
          <a:xfrm>
            <a:off x="4494205" y="1683054"/>
            <a:ext cx="4312399" cy="5170646"/>
          </a:xfrm>
          <a:prstGeom prst="rect">
            <a:avLst/>
          </a:prstGeom>
          <a:noFill/>
        </p:spPr>
        <p:txBody>
          <a:bodyPr wrap="none" rtlCol="0">
            <a:spAutoFit/>
          </a:bodyPr>
          <a:lstStyle/>
          <a:p>
            <a:r>
              <a:rPr lang="et-EE" dirty="0" smtClean="0"/>
              <a:t>Ülikool</a:t>
            </a:r>
          </a:p>
          <a:p>
            <a:r>
              <a:rPr lang="et-EE" dirty="0" smtClean="0"/>
              <a:t>- uurimisgrupi/teadlase tasand</a:t>
            </a:r>
          </a:p>
          <a:p>
            <a:pPr marL="342900" indent="-342900">
              <a:buFont typeface="Arial" pitchFamily="34" charset="0"/>
              <a:buChar char="•"/>
            </a:pPr>
            <a:r>
              <a:rPr lang="et-EE" sz="1800" dirty="0"/>
              <a:t>t</a:t>
            </a:r>
            <a:r>
              <a:rPr lang="et-EE" sz="1800" dirty="0" smtClean="0"/>
              <a:t>eadustulemuste rakendamine</a:t>
            </a:r>
          </a:p>
          <a:p>
            <a:pPr marL="285750" indent="-285750">
              <a:buFont typeface="Arial" pitchFamily="34" charset="0"/>
              <a:buChar char="•"/>
            </a:pPr>
            <a:r>
              <a:rPr lang="et-EE" sz="1800" dirty="0" smtClean="0"/>
              <a:t> raha</a:t>
            </a:r>
          </a:p>
          <a:p>
            <a:pPr marL="342900" indent="-342900">
              <a:buFont typeface="Arial" pitchFamily="34" charset="0"/>
              <a:buChar char="•"/>
            </a:pPr>
            <a:r>
              <a:rPr lang="et-EE" sz="1800" dirty="0"/>
              <a:t>s</a:t>
            </a:r>
            <a:r>
              <a:rPr lang="et-EE" sz="1800" dirty="0" smtClean="0"/>
              <a:t>eos õppega (eriti doktoriõppega)</a:t>
            </a:r>
          </a:p>
          <a:p>
            <a:pPr marL="342900" indent="-342900">
              <a:buFont typeface="Arial" pitchFamily="34" charset="0"/>
              <a:buChar char="•"/>
            </a:pPr>
            <a:r>
              <a:rPr lang="et-EE" sz="1800" dirty="0"/>
              <a:t>u</a:t>
            </a:r>
            <a:r>
              <a:rPr lang="et-EE" sz="1800" dirty="0" smtClean="0"/>
              <a:t>us väljakutse</a:t>
            </a:r>
          </a:p>
          <a:p>
            <a:pPr marL="342900" indent="-342900">
              <a:buFont typeface="Arial" pitchFamily="34" charset="0"/>
              <a:buChar char="•"/>
            </a:pPr>
            <a:r>
              <a:rPr lang="et-EE" sz="1800" dirty="0"/>
              <a:t>(</a:t>
            </a:r>
            <a:r>
              <a:rPr lang="et-EE" sz="1800" dirty="0" smtClean="0"/>
              <a:t>au ja uhkus)</a:t>
            </a:r>
          </a:p>
          <a:p>
            <a:r>
              <a:rPr lang="et-EE" dirty="0" smtClean="0"/>
              <a:t>- allüksuse tasand</a:t>
            </a:r>
            <a:endParaRPr lang="et-EE" sz="1800" dirty="0" smtClean="0"/>
          </a:p>
          <a:p>
            <a:pPr marL="342900" indent="-342900">
              <a:buFont typeface="Arial" pitchFamily="34" charset="0"/>
              <a:buChar char="•"/>
            </a:pPr>
            <a:r>
              <a:rPr lang="et-EE" sz="1800" dirty="0"/>
              <a:t>ü</a:t>
            </a:r>
            <a:r>
              <a:rPr lang="et-EE" sz="1800" dirty="0" smtClean="0"/>
              <a:t>ksuse areng</a:t>
            </a:r>
          </a:p>
          <a:p>
            <a:pPr marL="342900" indent="-342900">
              <a:buFont typeface="Arial" pitchFamily="34" charset="0"/>
              <a:buChar char="•"/>
            </a:pPr>
            <a:r>
              <a:rPr lang="et-EE" sz="1800" dirty="0"/>
              <a:t>õ</a:t>
            </a:r>
            <a:r>
              <a:rPr lang="et-EE" sz="1800" dirty="0" smtClean="0"/>
              <a:t>ppe ja teaduse toetamine</a:t>
            </a:r>
          </a:p>
          <a:p>
            <a:pPr marL="342900" indent="-342900">
              <a:buFont typeface="Arial" pitchFamily="34" charset="0"/>
              <a:buChar char="•"/>
            </a:pPr>
            <a:r>
              <a:rPr lang="et-EE" sz="1800" dirty="0"/>
              <a:t>k</a:t>
            </a:r>
            <a:r>
              <a:rPr lang="et-EE" sz="1800" dirty="0" smtClean="0"/>
              <a:t>ulude kate</a:t>
            </a:r>
          </a:p>
          <a:p>
            <a:pPr marL="342900" indent="-342900">
              <a:buFont typeface="Arial" pitchFamily="34" charset="0"/>
              <a:buChar char="•"/>
            </a:pPr>
            <a:r>
              <a:rPr lang="et-EE" sz="1800" dirty="0" smtClean="0"/>
              <a:t>(au ja uhkus) </a:t>
            </a:r>
          </a:p>
          <a:p>
            <a:pPr marL="342900" indent="-342900">
              <a:buFontTx/>
              <a:buChar char="-"/>
            </a:pPr>
            <a:r>
              <a:rPr lang="et-EE" dirty="0" smtClean="0"/>
              <a:t>ülikooli tasand</a:t>
            </a:r>
          </a:p>
          <a:p>
            <a:pPr marL="342900" indent="-342900">
              <a:buFont typeface="Arial" pitchFamily="34" charset="0"/>
              <a:buChar char="•"/>
            </a:pPr>
            <a:r>
              <a:rPr lang="et-EE" sz="1800" dirty="0"/>
              <a:t>l</a:t>
            </a:r>
            <a:r>
              <a:rPr lang="et-EE" sz="1800" dirty="0" smtClean="0"/>
              <a:t>isavahendid</a:t>
            </a:r>
          </a:p>
          <a:p>
            <a:pPr marL="342900" indent="-342900">
              <a:buFont typeface="Arial" pitchFamily="34" charset="0"/>
              <a:buChar char="•"/>
            </a:pPr>
            <a:r>
              <a:rPr lang="et-EE" sz="1800" dirty="0"/>
              <a:t>h</a:t>
            </a:r>
            <a:r>
              <a:rPr lang="et-EE" sz="1800" dirty="0" smtClean="0"/>
              <a:t>eas kirjas majandusministeeriumis</a:t>
            </a:r>
          </a:p>
          <a:p>
            <a:pPr marL="342900" indent="-342900">
              <a:buFont typeface="Arial" pitchFamily="34" charset="0"/>
              <a:buChar char="•"/>
            </a:pPr>
            <a:r>
              <a:rPr lang="et-EE" sz="1800" dirty="0" smtClean="0"/>
              <a:t>maine, mõju vastuvõtule: edulood</a:t>
            </a:r>
            <a:endParaRPr lang="et-EE" sz="1800" dirty="0"/>
          </a:p>
          <a:p>
            <a:pPr marL="342900" indent="-342900">
              <a:buFont typeface="Arial" pitchFamily="34" charset="0"/>
              <a:buChar char="•"/>
            </a:pPr>
            <a:r>
              <a:rPr lang="et-EE" sz="1800" dirty="0" smtClean="0"/>
              <a:t>(ühiskonna teenimine)</a:t>
            </a:r>
            <a:endParaRPr lang="et-EE" sz="1800" dirty="0"/>
          </a:p>
        </p:txBody>
      </p:sp>
      <p:sp>
        <p:nvSpPr>
          <p:cNvPr id="5" name="TextBox 4"/>
          <p:cNvSpPr txBox="1"/>
          <p:nvPr/>
        </p:nvSpPr>
        <p:spPr>
          <a:xfrm>
            <a:off x="-4517" y="4086648"/>
            <a:ext cx="4480714" cy="1292662"/>
          </a:xfrm>
          <a:prstGeom prst="rect">
            <a:avLst/>
          </a:prstGeom>
          <a:noFill/>
        </p:spPr>
        <p:txBody>
          <a:bodyPr wrap="none" rtlCol="0">
            <a:spAutoFit/>
          </a:bodyPr>
          <a:lstStyle/>
          <a:p>
            <a:r>
              <a:rPr lang="et-EE" dirty="0" smtClean="0"/>
              <a:t>Majandusministeerium, EAS</a:t>
            </a:r>
          </a:p>
          <a:p>
            <a:pPr marL="342900" indent="-342900">
              <a:buFont typeface="Arial" pitchFamily="34" charset="0"/>
              <a:buChar char="•"/>
            </a:pPr>
            <a:r>
              <a:rPr lang="et-EE" sz="1800" dirty="0"/>
              <a:t>r</a:t>
            </a:r>
            <a:r>
              <a:rPr lang="et-EE" sz="1800" dirty="0" smtClean="0"/>
              <a:t>iigi näitajate/indikaatorite paranemine </a:t>
            </a:r>
          </a:p>
          <a:p>
            <a:pPr marL="342900" indent="-342900">
              <a:buFont typeface="Arial" pitchFamily="34" charset="0"/>
              <a:buChar char="•"/>
            </a:pPr>
            <a:r>
              <a:rPr lang="et-EE" sz="1800" dirty="0"/>
              <a:t>k</a:t>
            </a:r>
            <a:r>
              <a:rPr lang="et-EE" sz="1800" dirty="0" smtClean="0"/>
              <a:t>onkreetsed edulood</a:t>
            </a:r>
          </a:p>
          <a:p>
            <a:pPr marL="342900" indent="-342900">
              <a:buFont typeface="Arial" pitchFamily="34" charset="0"/>
              <a:buChar char="•"/>
            </a:pPr>
            <a:r>
              <a:rPr lang="et-EE" sz="1800" dirty="0"/>
              <a:t>t</a:t>
            </a:r>
            <a:r>
              <a:rPr lang="et-EE" sz="1800" dirty="0" smtClean="0"/>
              <a:t>oetuste sihtotstarbeline kasutamine</a:t>
            </a:r>
            <a:endParaRPr lang="et-EE" sz="1800" dirty="0"/>
          </a:p>
        </p:txBody>
      </p:sp>
      <p:sp>
        <p:nvSpPr>
          <p:cNvPr id="6" name="TextBox 5"/>
          <p:cNvSpPr txBox="1"/>
          <p:nvPr/>
        </p:nvSpPr>
        <p:spPr>
          <a:xfrm>
            <a:off x="-25973" y="5355349"/>
            <a:ext cx="3954929" cy="1292662"/>
          </a:xfrm>
          <a:prstGeom prst="rect">
            <a:avLst/>
          </a:prstGeom>
          <a:noFill/>
        </p:spPr>
        <p:txBody>
          <a:bodyPr wrap="none" rtlCol="0">
            <a:spAutoFit/>
          </a:bodyPr>
          <a:lstStyle/>
          <a:p>
            <a:r>
              <a:rPr lang="et-EE" dirty="0" smtClean="0"/>
              <a:t>Linn, maakond, KOV</a:t>
            </a:r>
          </a:p>
          <a:p>
            <a:pPr marL="342900" indent="-342900">
              <a:buFont typeface="Arial" pitchFamily="34" charset="0"/>
              <a:buChar char="•"/>
            </a:pPr>
            <a:r>
              <a:rPr lang="et-EE" sz="1800" dirty="0"/>
              <a:t>l</a:t>
            </a:r>
            <a:r>
              <a:rPr lang="et-EE" sz="1800" dirty="0" smtClean="0"/>
              <a:t>inna/piirkonna konkurentsivõime</a:t>
            </a:r>
          </a:p>
          <a:p>
            <a:pPr marL="342900" indent="-342900">
              <a:buFont typeface="Arial" pitchFamily="34" charset="0"/>
              <a:buChar char="•"/>
            </a:pPr>
            <a:r>
              <a:rPr lang="et-EE" sz="1800" dirty="0"/>
              <a:t>o</a:t>
            </a:r>
            <a:r>
              <a:rPr lang="et-EE" sz="1800" dirty="0" smtClean="0"/>
              <a:t>ma raha: maksude laekumine</a:t>
            </a:r>
          </a:p>
          <a:p>
            <a:pPr marL="342900" indent="-342900">
              <a:buFont typeface="Arial" pitchFamily="34" charset="0"/>
              <a:buChar char="•"/>
            </a:pPr>
            <a:r>
              <a:rPr lang="et-EE" sz="1800" dirty="0" smtClean="0"/>
              <a:t>(konkreetsed edulood)</a:t>
            </a:r>
          </a:p>
        </p:txBody>
      </p:sp>
    </p:spTree>
    <p:extLst>
      <p:ext uri="{BB962C8B-B14F-4D97-AF65-F5344CB8AC3E}">
        <p14:creationId xmlns:p14="http://schemas.microsoft.com/office/powerpoint/2010/main" val="407399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40768"/>
            <a:ext cx="7848872" cy="4776692"/>
          </a:xfrm>
          <a:prstGeom prst="rect">
            <a:avLst/>
          </a:prstGeom>
        </p:spPr>
        <p:txBody>
          <a:bodyPr wrap="square">
            <a:spAutoFit/>
          </a:bodyPr>
          <a:lstStyle/>
          <a:p>
            <a:pPr marL="530352" indent="-530352" algn="ctr">
              <a:lnSpc>
                <a:spcPct val="90000"/>
              </a:lnSpc>
              <a:spcBef>
                <a:spcPts val="768"/>
              </a:spcBef>
              <a:spcAft>
                <a:spcPts val="0"/>
              </a:spcAft>
            </a:pPr>
            <a:r>
              <a:rPr lang="et-EE" sz="3200" b="1" dirty="0" smtClean="0">
                <a:solidFill>
                  <a:srgbClr val="FF0000"/>
                </a:solidFill>
                <a:latin typeface="Arial"/>
                <a:cs typeface="Arial"/>
              </a:rPr>
              <a:t>Patentide erinevad rollid</a:t>
            </a:r>
            <a:endParaRPr lang="en-GB" sz="3200" dirty="0" smtClean="0">
              <a:latin typeface="Arial"/>
              <a:cs typeface="Arial"/>
            </a:endParaRPr>
          </a:p>
          <a:p>
            <a:pPr marL="530352" indent="-530352">
              <a:lnSpc>
                <a:spcPct val="90000"/>
              </a:lnSpc>
              <a:spcBef>
                <a:spcPts val="576"/>
              </a:spcBef>
              <a:spcAft>
                <a:spcPts val="0"/>
              </a:spcAft>
            </a:pPr>
            <a:endParaRPr lang="en-GB" dirty="0" smtClean="0">
              <a:latin typeface="Arial"/>
              <a:cs typeface="Arial"/>
            </a:endParaRPr>
          </a:p>
          <a:p>
            <a:pPr marL="530352" indent="-530352">
              <a:lnSpc>
                <a:spcPct val="90000"/>
              </a:lnSpc>
              <a:spcBef>
                <a:spcPts val="576"/>
              </a:spcBef>
              <a:spcAft>
                <a:spcPts val="0"/>
              </a:spcAft>
            </a:pPr>
            <a:r>
              <a:rPr lang="en-GB" dirty="0" err="1" smtClean="0">
                <a:latin typeface="Arial"/>
                <a:cs typeface="Arial"/>
              </a:rPr>
              <a:t>Informat</a:t>
            </a:r>
            <a:r>
              <a:rPr lang="et-EE" dirty="0" smtClean="0">
                <a:latin typeface="Arial"/>
                <a:cs typeface="Arial"/>
              </a:rPr>
              <a:t>iivne: ülikoolide puhul kindlasti – kas oled üldse rakenduslik ja</a:t>
            </a:r>
          </a:p>
          <a:p>
            <a:pPr marL="530352" indent="-530352">
              <a:lnSpc>
                <a:spcPct val="90000"/>
              </a:lnSpc>
              <a:spcBef>
                <a:spcPts val="576"/>
              </a:spcBef>
              <a:spcAft>
                <a:spcPts val="0"/>
              </a:spcAft>
            </a:pPr>
            <a:r>
              <a:rPr lang="et-EE" dirty="0">
                <a:latin typeface="Arial"/>
                <a:cs typeface="Arial"/>
              </a:rPr>
              <a:t>ü</a:t>
            </a:r>
            <a:r>
              <a:rPr lang="et-EE" dirty="0" smtClean="0">
                <a:latin typeface="Arial"/>
                <a:cs typeface="Arial"/>
              </a:rPr>
              <a:t>hiskonna teenistuses, kui patente pole?</a:t>
            </a:r>
            <a:endParaRPr lang="et-EE" dirty="0" smtClean="0"/>
          </a:p>
          <a:p>
            <a:pPr marL="530352" indent="-530352">
              <a:lnSpc>
                <a:spcPct val="90000"/>
              </a:lnSpc>
              <a:spcBef>
                <a:spcPts val="576"/>
              </a:spcBef>
              <a:spcAft>
                <a:spcPts val="0"/>
              </a:spcAft>
            </a:pPr>
            <a:endParaRPr lang="en-GB" dirty="0" smtClean="0">
              <a:latin typeface="Arial"/>
              <a:cs typeface="Arial"/>
            </a:endParaRPr>
          </a:p>
          <a:p>
            <a:pPr marL="530352" indent="-530352">
              <a:lnSpc>
                <a:spcPct val="90000"/>
              </a:lnSpc>
              <a:spcBef>
                <a:spcPts val="576"/>
              </a:spcBef>
              <a:spcAft>
                <a:spcPts val="0"/>
              </a:spcAft>
            </a:pPr>
            <a:r>
              <a:rPr lang="et-EE" dirty="0" smtClean="0">
                <a:latin typeface="Arial"/>
                <a:cs typeface="Arial"/>
              </a:rPr>
              <a:t>Kaitse: ülikoolil pole vaja omada patente, et end ettevõtete eest kaitsta</a:t>
            </a:r>
            <a:endParaRPr lang="et-EE" dirty="0" smtClean="0"/>
          </a:p>
          <a:p>
            <a:pPr marL="530352" indent="-530352">
              <a:lnSpc>
                <a:spcPct val="90000"/>
              </a:lnSpc>
              <a:spcBef>
                <a:spcPts val="576"/>
              </a:spcBef>
              <a:spcAft>
                <a:spcPts val="0"/>
              </a:spcAft>
            </a:pPr>
            <a:endParaRPr lang="en-GB" dirty="0" smtClean="0">
              <a:latin typeface="Arial"/>
              <a:cs typeface="Arial"/>
            </a:endParaRPr>
          </a:p>
          <a:p>
            <a:pPr marL="530352" indent="-530352">
              <a:lnSpc>
                <a:spcPct val="90000"/>
              </a:lnSpc>
              <a:spcBef>
                <a:spcPts val="576"/>
              </a:spcBef>
              <a:spcAft>
                <a:spcPts val="0"/>
              </a:spcAft>
            </a:pPr>
            <a:r>
              <a:rPr lang="et-EE" dirty="0" smtClean="0">
                <a:latin typeface="Arial"/>
                <a:cs typeface="Arial"/>
              </a:rPr>
              <a:t>Koostöö: ülikoolide puhul kindlasti, koostööle ettevõtetega kutsuv</a:t>
            </a:r>
            <a:endParaRPr lang="et-EE" dirty="0" smtClean="0"/>
          </a:p>
          <a:p>
            <a:pPr marL="530352" indent="-530352">
              <a:lnSpc>
                <a:spcPct val="90000"/>
              </a:lnSpc>
              <a:spcBef>
                <a:spcPts val="576"/>
              </a:spcBef>
              <a:spcAft>
                <a:spcPts val="0"/>
              </a:spcAft>
            </a:pPr>
            <a:endParaRPr lang="en-GB" dirty="0" smtClean="0">
              <a:latin typeface="Arial"/>
              <a:cs typeface="Arial"/>
            </a:endParaRPr>
          </a:p>
          <a:p>
            <a:pPr marL="530352" indent="-530352">
              <a:lnSpc>
                <a:spcPct val="90000"/>
              </a:lnSpc>
              <a:spcBef>
                <a:spcPts val="576"/>
              </a:spcBef>
              <a:spcAft>
                <a:spcPts val="0"/>
              </a:spcAft>
            </a:pPr>
            <a:r>
              <a:rPr lang="et-EE" dirty="0" smtClean="0">
                <a:latin typeface="Arial"/>
                <a:cs typeface="Arial"/>
              </a:rPr>
              <a:t>Agressiivne: ülikoolil pole vaja rünnata ja ka trollidega kaupa teha</a:t>
            </a:r>
            <a:endParaRPr lang="et-EE" dirty="0" smtClean="0"/>
          </a:p>
          <a:p>
            <a:pPr marL="530352" indent="-530352">
              <a:lnSpc>
                <a:spcPct val="90000"/>
              </a:lnSpc>
              <a:spcBef>
                <a:spcPts val="576"/>
              </a:spcBef>
              <a:spcAft>
                <a:spcPts val="0"/>
              </a:spcAft>
            </a:pPr>
            <a:endParaRPr lang="en-GB" dirty="0" smtClean="0">
              <a:latin typeface="Arial"/>
              <a:cs typeface="Arial"/>
            </a:endParaRPr>
          </a:p>
          <a:p>
            <a:pPr marL="530352" indent="-530352">
              <a:lnSpc>
                <a:spcPct val="90000"/>
              </a:lnSpc>
              <a:spcBef>
                <a:spcPts val="576"/>
              </a:spcBef>
              <a:spcAft>
                <a:spcPts val="0"/>
              </a:spcAft>
            </a:pPr>
            <a:r>
              <a:rPr lang="et-EE" dirty="0" smtClean="0">
                <a:latin typeface="Arial"/>
                <a:cs typeface="Arial"/>
              </a:rPr>
              <a:t>Finantsiline: üsna mitu ülikooli maailmas on patentidelt saanud olulisemalt</a:t>
            </a:r>
          </a:p>
          <a:p>
            <a:pPr marL="530352" indent="-530352">
              <a:lnSpc>
                <a:spcPct val="90000"/>
              </a:lnSpc>
              <a:spcBef>
                <a:spcPts val="576"/>
              </a:spcBef>
              <a:spcAft>
                <a:spcPts val="0"/>
              </a:spcAft>
            </a:pPr>
            <a:r>
              <a:rPr lang="et-EE" dirty="0">
                <a:latin typeface="Arial"/>
                <a:cs typeface="Arial"/>
              </a:rPr>
              <a:t>s</a:t>
            </a:r>
            <a:r>
              <a:rPr lang="et-EE" dirty="0" smtClean="0">
                <a:latin typeface="Arial"/>
                <a:cs typeface="Arial"/>
              </a:rPr>
              <a:t>uuri otseseid tulusid kui kulud... Kaudsed tulud on suured, rakenduslike</a:t>
            </a:r>
          </a:p>
          <a:p>
            <a:pPr marL="530352" indent="-530352">
              <a:lnSpc>
                <a:spcPct val="90000"/>
              </a:lnSpc>
              <a:spcBef>
                <a:spcPts val="576"/>
              </a:spcBef>
              <a:spcAft>
                <a:spcPts val="0"/>
              </a:spcAft>
            </a:pPr>
            <a:r>
              <a:rPr lang="et-EE" dirty="0">
                <a:latin typeface="Arial"/>
                <a:cs typeface="Arial"/>
              </a:rPr>
              <a:t>p</a:t>
            </a:r>
            <a:r>
              <a:rPr lang="et-EE" dirty="0" smtClean="0">
                <a:latin typeface="Arial"/>
                <a:cs typeface="Arial"/>
              </a:rPr>
              <a:t>rojektide näol – peamiselt rahastatud toetusskeemidest </a:t>
            </a:r>
            <a:endParaRPr lang="et-EE" dirty="0"/>
          </a:p>
        </p:txBody>
      </p:sp>
    </p:spTree>
    <p:extLst>
      <p:ext uri="{BB962C8B-B14F-4D97-AF65-F5344CB8AC3E}">
        <p14:creationId xmlns:p14="http://schemas.microsoft.com/office/powerpoint/2010/main" val="98588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294" y="2129590"/>
            <a:ext cx="8725466" cy="3416320"/>
          </a:xfrm>
          <a:prstGeom prst="rect">
            <a:avLst/>
          </a:prstGeom>
          <a:noFill/>
        </p:spPr>
        <p:txBody>
          <a:bodyPr wrap="none" rtlCol="0">
            <a:spAutoFit/>
          </a:bodyPr>
          <a:lstStyle/>
          <a:p>
            <a:r>
              <a:rPr lang="et-EE" sz="3600" dirty="0" smtClean="0"/>
              <a:t>Intellektuaalomandi teema väga oluline?</a:t>
            </a:r>
          </a:p>
          <a:p>
            <a:endParaRPr lang="et-EE" sz="3600" dirty="0"/>
          </a:p>
          <a:p>
            <a:r>
              <a:rPr lang="et-EE" sz="3600" dirty="0" smtClean="0"/>
              <a:t>Tegelik elu Eestis... teadlane on ettevõtja</a:t>
            </a:r>
          </a:p>
          <a:p>
            <a:r>
              <a:rPr lang="et-EE" sz="3600" dirty="0"/>
              <a:t>t</a:t>
            </a:r>
            <a:r>
              <a:rPr lang="et-EE" sz="3600" dirty="0" smtClean="0"/>
              <a:t>eadus- ja õppeturul, ettevõtlustulu on</a:t>
            </a:r>
          </a:p>
          <a:p>
            <a:r>
              <a:rPr lang="et-EE" sz="3600" dirty="0"/>
              <a:t>e</a:t>
            </a:r>
            <a:r>
              <a:rPr lang="et-EE" sz="3600" dirty="0" smtClean="0"/>
              <a:t>namjaolt hooajaline boonus, litsentsitasu</a:t>
            </a:r>
          </a:p>
          <a:p>
            <a:r>
              <a:rPr lang="et-EE" sz="3600" dirty="0"/>
              <a:t>o</a:t>
            </a:r>
            <a:r>
              <a:rPr lang="et-EE" sz="3600" dirty="0" smtClean="0"/>
              <a:t>n loteriivõit... </a:t>
            </a:r>
            <a:endParaRPr lang="et-EE" sz="3600" dirty="0"/>
          </a:p>
        </p:txBody>
      </p:sp>
    </p:spTree>
    <p:extLst>
      <p:ext uri="{BB962C8B-B14F-4D97-AF65-F5344CB8AC3E}">
        <p14:creationId xmlns:p14="http://schemas.microsoft.com/office/powerpoint/2010/main" val="70101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t.ee/sites/default/files/styles/ut_content_width/public/arengukava_struktuur.png?itok=24yFMDP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751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0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Text Box 2"/>
          <p:cNvSpPr txBox="1">
            <a:spLocks noChangeArrowheads="1"/>
          </p:cNvSpPr>
          <p:nvPr/>
        </p:nvSpPr>
        <p:spPr bwMode="auto">
          <a:xfrm>
            <a:off x="3563318" y="2663825"/>
            <a:ext cx="1439862" cy="523220"/>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dirty="0" smtClean="0">
                <a:solidFill>
                  <a:srgbClr val="FF3300"/>
                </a:solidFill>
              </a:rPr>
              <a:t>TEADLANE, ÕPPEJÕUD</a:t>
            </a:r>
            <a:endParaRPr lang="et-EE" sz="1400" b="1" dirty="0">
              <a:solidFill>
                <a:srgbClr val="FF3300"/>
              </a:solidFill>
            </a:endParaRPr>
          </a:p>
        </p:txBody>
      </p:sp>
      <p:sp>
        <p:nvSpPr>
          <p:cNvPr id="4" name="Text Box 3"/>
          <p:cNvSpPr txBox="1">
            <a:spLocks noChangeArrowheads="1"/>
          </p:cNvSpPr>
          <p:nvPr/>
        </p:nvSpPr>
        <p:spPr bwMode="auto">
          <a:xfrm>
            <a:off x="4139580" y="1511300"/>
            <a:ext cx="2232025" cy="527050"/>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UURINGUPROJEKTIDE KOOSTAMINE</a:t>
            </a:r>
          </a:p>
        </p:txBody>
      </p:sp>
      <p:sp useBgFill="1">
        <p:nvSpPr>
          <p:cNvPr id="5" name="Text Box 4"/>
          <p:cNvSpPr txBox="1">
            <a:spLocks noChangeArrowheads="1"/>
          </p:cNvSpPr>
          <p:nvPr/>
        </p:nvSpPr>
        <p:spPr bwMode="auto">
          <a:xfrm>
            <a:off x="5219080" y="3168650"/>
            <a:ext cx="2016125" cy="739775"/>
          </a:xfrm>
          <a:prstGeom prst="rect">
            <a:avLst/>
          </a:prstGeom>
          <a:ln w="9525">
            <a:solidFill>
              <a:schemeClr val="tx1"/>
            </a:solidFill>
            <a:miter lim="800000"/>
            <a:headEnd/>
            <a:tailEnd/>
          </a:ln>
          <a:effectLst/>
        </p:spPr>
        <p:txBody>
          <a:bodyPr>
            <a:spAutoFit/>
          </a:bodyPr>
          <a:lstStyle/>
          <a:p>
            <a:pPr algn="ctr">
              <a:spcBef>
                <a:spcPct val="50000"/>
              </a:spcBef>
            </a:pPr>
            <a:r>
              <a:rPr lang="et-EE" sz="1400" b="1" dirty="0" smtClean="0"/>
              <a:t>KOMMERTSIALI-SEERIMISVÄÄRTUSEGA </a:t>
            </a:r>
            <a:r>
              <a:rPr lang="et-EE" sz="1400" b="1" dirty="0"/>
              <a:t>IDEE</a:t>
            </a:r>
          </a:p>
        </p:txBody>
      </p:sp>
      <p:sp>
        <p:nvSpPr>
          <p:cNvPr id="6" name="Text Box 5"/>
          <p:cNvSpPr txBox="1">
            <a:spLocks noChangeArrowheads="1"/>
          </p:cNvSpPr>
          <p:nvPr/>
        </p:nvSpPr>
        <p:spPr bwMode="auto">
          <a:xfrm>
            <a:off x="970930" y="1295400"/>
            <a:ext cx="2305050" cy="527050"/>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ÕPPEMATERJALIDE KOOSTAMINE</a:t>
            </a:r>
          </a:p>
        </p:txBody>
      </p:sp>
      <p:sp>
        <p:nvSpPr>
          <p:cNvPr id="7" name="Line 6"/>
          <p:cNvSpPr>
            <a:spLocks noChangeShapeType="1"/>
          </p:cNvSpPr>
          <p:nvPr/>
        </p:nvSpPr>
        <p:spPr bwMode="auto">
          <a:xfrm flipH="1">
            <a:off x="2339355" y="3024187"/>
            <a:ext cx="1223963" cy="647700"/>
          </a:xfrm>
          <a:prstGeom prst="line">
            <a:avLst/>
          </a:prstGeom>
          <a:noFill/>
          <a:ln w="9525">
            <a:solidFill>
              <a:schemeClr val="tx1"/>
            </a:solidFill>
            <a:round/>
            <a:headEnd/>
            <a:tailEnd type="triangle" w="med" len="med"/>
          </a:ln>
          <a:effectLst/>
        </p:spPr>
        <p:txBody>
          <a:bodyPr/>
          <a:lstStyle/>
          <a:p>
            <a:endParaRPr lang="et-EE"/>
          </a:p>
        </p:txBody>
      </p:sp>
      <p:sp>
        <p:nvSpPr>
          <p:cNvPr id="8" name="Line 7"/>
          <p:cNvSpPr>
            <a:spLocks noChangeShapeType="1"/>
          </p:cNvSpPr>
          <p:nvPr/>
        </p:nvSpPr>
        <p:spPr bwMode="auto">
          <a:xfrm flipV="1">
            <a:off x="4499943" y="2087562"/>
            <a:ext cx="142875" cy="431800"/>
          </a:xfrm>
          <a:prstGeom prst="line">
            <a:avLst/>
          </a:prstGeom>
          <a:noFill/>
          <a:ln w="9525">
            <a:solidFill>
              <a:schemeClr val="tx1"/>
            </a:solidFill>
            <a:round/>
            <a:headEnd/>
            <a:tailEnd type="triangle" w="med" len="med"/>
          </a:ln>
          <a:effectLst/>
        </p:spPr>
        <p:txBody>
          <a:bodyPr/>
          <a:lstStyle/>
          <a:p>
            <a:endParaRPr lang="et-EE"/>
          </a:p>
        </p:txBody>
      </p:sp>
      <p:sp>
        <p:nvSpPr>
          <p:cNvPr id="9" name="Text Box 8"/>
          <p:cNvSpPr txBox="1">
            <a:spLocks noChangeArrowheads="1"/>
          </p:cNvSpPr>
          <p:nvPr/>
        </p:nvSpPr>
        <p:spPr bwMode="auto">
          <a:xfrm>
            <a:off x="178892" y="3744143"/>
            <a:ext cx="2592387" cy="527050"/>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dirty="0"/>
              <a:t>ADMINISTREERIMINE JA ARENDUSTEGEVUS</a:t>
            </a:r>
          </a:p>
        </p:txBody>
      </p:sp>
      <p:sp>
        <p:nvSpPr>
          <p:cNvPr id="10" name="Text Box 9"/>
          <p:cNvSpPr txBox="1">
            <a:spLocks noChangeArrowheads="1"/>
          </p:cNvSpPr>
          <p:nvPr/>
        </p:nvSpPr>
        <p:spPr bwMode="auto">
          <a:xfrm>
            <a:off x="538932" y="5976391"/>
            <a:ext cx="2880940" cy="830997"/>
          </a:xfrm>
          <a:prstGeom prst="rect">
            <a:avLst/>
          </a:prstGeom>
          <a:noFill/>
          <a:ln w="9525">
            <a:noFill/>
            <a:miter lim="800000"/>
            <a:headEnd/>
            <a:tailEnd/>
          </a:ln>
          <a:effectLst/>
        </p:spPr>
        <p:txBody>
          <a:bodyPr wrap="square">
            <a:spAutoFit/>
          </a:bodyPr>
          <a:lstStyle/>
          <a:p>
            <a:r>
              <a:rPr lang="et-EE" dirty="0"/>
              <a:t>Ajakasutus – kokku 100 ühikut</a:t>
            </a:r>
          </a:p>
        </p:txBody>
      </p:sp>
      <p:sp>
        <p:nvSpPr>
          <p:cNvPr id="11" name="Text Box 10"/>
          <p:cNvSpPr txBox="1">
            <a:spLocks noChangeArrowheads="1"/>
          </p:cNvSpPr>
          <p:nvPr/>
        </p:nvSpPr>
        <p:spPr bwMode="auto">
          <a:xfrm>
            <a:off x="250205" y="431800"/>
            <a:ext cx="2305050"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ÕPPE LÄBIVIIMINE</a:t>
            </a:r>
          </a:p>
        </p:txBody>
      </p:sp>
      <p:sp>
        <p:nvSpPr>
          <p:cNvPr id="12" name="Text Box 11"/>
          <p:cNvSpPr txBox="1">
            <a:spLocks noChangeArrowheads="1"/>
          </p:cNvSpPr>
          <p:nvPr/>
        </p:nvSpPr>
        <p:spPr bwMode="auto">
          <a:xfrm>
            <a:off x="2915618" y="647700"/>
            <a:ext cx="1584325"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AUTORIKAITSE</a:t>
            </a:r>
          </a:p>
        </p:txBody>
      </p:sp>
      <p:sp>
        <p:nvSpPr>
          <p:cNvPr id="13" name="Line 12"/>
          <p:cNvSpPr>
            <a:spLocks noChangeShapeType="1"/>
          </p:cNvSpPr>
          <p:nvPr/>
        </p:nvSpPr>
        <p:spPr bwMode="auto">
          <a:xfrm flipH="1">
            <a:off x="2483818" y="1008062"/>
            <a:ext cx="935037" cy="215900"/>
          </a:xfrm>
          <a:prstGeom prst="line">
            <a:avLst/>
          </a:prstGeom>
          <a:noFill/>
          <a:ln w="9525">
            <a:solidFill>
              <a:schemeClr val="tx1"/>
            </a:solidFill>
            <a:round/>
            <a:headEnd/>
            <a:tailEnd type="triangle" w="med" len="med"/>
          </a:ln>
          <a:effectLst/>
        </p:spPr>
        <p:txBody>
          <a:bodyPr/>
          <a:lstStyle/>
          <a:p>
            <a:endParaRPr lang="et-EE"/>
          </a:p>
        </p:txBody>
      </p:sp>
      <p:sp>
        <p:nvSpPr>
          <p:cNvPr id="14" name="Line 13"/>
          <p:cNvSpPr>
            <a:spLocks noChangeShapeType="1"/>
          </p:cNvSpPr>
          <p:nvPr/>
        </p:nvSpPr>
        <p:spPr bwMode="auto">
          <a:xfrm flipH="1" flipV="1">
            <a:off x="2410793" y="1873250"/>
            <a:ext cx="1223962" cy="719137"/>
          </a:xfrm>
          <a:prstGeom prst="line">
            <a:avLst/>
          </a:prstGeom>
          <a:noFill/>
          <a:ln w="9525">
            <a:solidFill>
              <a:schemeClr val="tx1"/>
            </a:solidFill>
            <a:round/>
            <a:headEnd/>
            <a:tailEnd type="triangle" w="med" len="med"/>
          </a:ln>
          <a:effectLst/>
        </p:spPr>
        <p:txBody>
          <a:bodyPr/>
          <a:lstStyle/>
          <a:p>
            <a:endParaRPr lang="et-EE"/>
          </a:p>
        </p:txBody>
      </p:sp>
      <p:sp>
        <p:nvSpPr>
          <p:cNvPr id="15" name="Text Box 14"/>
          <p:cNvSpPr txBox="1">
            <a:spLocks noChangeArrowheads="1"/>
          </p:cNvSpPr>
          <p:nvPr/>
        </p:nvSpPr>
        <p:spPr bwMode="auto">
          <a:xfrm>
            <a:off x="2987055" y="1655762"/>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13</a:t>
            </a:r>
            <a:endParaRPr lang="et-EE" sz="1400" b="1" dirty="0"/>
          </a:p>
        </p:txBody>
      </p:sp>
      <p:sp>
        <p:nvSpPr>
          <p:cNvPr id="16" name="Line 15"/>
          <p:cNvSpPr>
            <a:spLocks noChangeShapeType="1"/>
          </p:cNvSpPr>
          <p:nvPr/>
        </p:nvSpPr>
        <p:spPr bwMode="auto">
          <a:xfrm flipH="1" flipV="1">
            <a:off x="1763093" y="792162"/>
            <a:ext cx="214312" cy="431800"/>
          </a:xfrm>
          <a:prstGeom prst="line">
            <a:avLst/>
          </a:prstGeom>
          <a:noFill/>
          <a:ln w="9525">
            <a:solidFill>
              <a:schemeClr val="tx1"/>
            </a:solidFill>
            <a:round/>
            <a:headEnd/>
            <a:tailEnd type="triangle" w="med" len="med"/>
          </a:ln>
          <a:effectLst/>
        </p:spPr>
        <p:txBody>
          <a:bodyPr/>
          <a:lstStyle/>
          <a:p>
            <a:endParaRPr lang="et-EE"/>
          </a:p>
        </p:txBody>
      </p:sp>
      <p:sp>
        <p:nvSpPr>
          <p:cNvPr id="17" name="Text Box 16"/>
          <p:cNvSpPr txBox="1">
            <a:spLocks noChangeArrowheads="1"/>
          </p:cNvSpPr>
          <p:nvPr/>
        </p:nvSpPr>
        <p:spPr bwMode="auto">
          <a:xfrm>
            <a:off x="2267918" y="647700"/>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15</a:t>
            </a:r>
            <a:endParaRPr lang="et-EE" sz="1400" b="1" dirty="0"/>
          </a:p>
        </p:txBody>
      </p:sp>
      <p:sp>
        <p:nvSpPr>
          <p:cNvPr id="18" name="Text Box 17"/>
          <p:cNvSpPr txBox="1">
            <a:spLocks noChangeArrowheads="1"/>
          </p:cNvSpPr>
          <p:nvPr/>
        </p:nvSpPr>
        <p:spPr bwMode="auto">
          <a:xfrm>
            <a:off x="323230" y="2232025"/>
            <a:ext cx="2089150"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solidFill>
                  <a:srgbClr val="FF3300"/>
                </a:solidFill>
              </a:rPr>
              <a:t>ÕPPEMATERJALID</a:t>
            </a:r>
          </a:p>
        </p:txBody>
      </p:sp>
      <p:sp>
        <p:nvSpPr>
          <p:cNvPr id="19" name="Line 18"/>
          <p:cNvSpPr>
            <a:spLocks noChangeShapeType="1"/>
          </p:cNvSpPr>
          <p:nvPr/>
        </p:nvSpPr>
        <p:spPr bwMode="auto">
          <a:xfrm flipH="1">
            <a:off x="899493" y="1871662"/>
            <a:ext cx="792162" cy="288925"/>
          </a:xfrm>
          <a:prstGeom prst="line">
            <a:avLst/>
          </a:prstGeom>
          <a:noFill/>
          <a:ln w="9525">
            <a:solidFill>
              <a:schemeClr val="tx1"/>
            </a:solidFill>
            <a:round/>
            <a:headEnd/>
            <a:tailEnd type="triangle" w="med" len="med"/>
          </a:ln>
          <a:effectLst/>
        </p:spPr>
        <p:txBody>
          <a:bodyPr/>
          <a:lstStyle/>
          <a:p>
            <a:endParaRPr lang="et-EE"/>
          </a:p>
        </p:txBody>
      </p:sp>
      <p:sp>
        <p:nvSpPr>
          <p:cNvPr id="20" name="Text Box 19"/>
          <p:cNvSpPr txBox="1">
            <a:spLocks noChangeArrowheads="1"/>
          </p:cNvSpPr>
          <p:nvPr/>
        </p:nvSpPr>
        <p:spPr bwMode="auto">
          <a:xfrm>
            <a:off x="5508005" y="2232025"/>
            <a:ext cx="2303463" cy="527050"/>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RAKENDUSUURINGUTE PROJEKT</a:t>
            </a:r>
          </a:p>
        </p:txBody>
      </p:sp>
      <p:sp>
        <p:nvSpPr>
          <p:cNvPr id="21" name="Text Box 20"/>
          <p:cNvSpPr txBox="1">
            <a:spLocks noChangeArrowheads="1"/>
          </p:cNvSpPr>
          <p:nvPr/>
        </p:nvSpPr>
        <p:spPr bwMode="auto">
          <a:xfrm>
            <a:off x="5579443" y="863600"/>
            <a:ext cx="1944687" cy="527050"/>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ALUSUURINGUTE PROJEKT</a:t>
            </a:r>
          </a:p>
        </p:txBody>
      </p:sp>
      <p:sp>
        <p:nvSpPr>
          <p:cNvPr id="22" name="Text Box 21"/>
          <p:cNvSpPr txBox="1">
            <a:spLocks noChangeArrowheads="1"/>
          </p:cNvSpPr>
          <p:nvPr/>
        </p:nvSpPr>
        <p:spPr bwMode="auto">
          <a:xfrm>
            <a:off x="7019305" y="1800225"/>
            <a:ext cx="1871663"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solidFill>
                  <a:srgbClr val="FF3300"/>
                </a:solidFill>
              </a:rPr>
              <a:t>PUBLIKATSIOONID</a:t>
            </a:r>
          </a:p>
        </p:txBody>
      </p:sp>
      <p:sp>
        <p:nvSpPr>
          <p:cNvPr id="23" name="Text Box 22"/>
          <p:cNvSpPr txBox="1">
            <a:spLocks noChangeArrowheads="1"/>
          </p:cNvSpPr>
          <p:nvPr/>
        </p:nvSpPr>
        <p:spPr bwMode="auto">
          <a:xfrm>
            <a:off x="250205" y="863600"/>
            <a:ext cx="1441450"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solidFill>
                  <a:srgbClr val="FF3300"/>
                </a:solidFill>
              </a:rPr>
              <a:t>LÕPETANUD</a:t>
            </a:r>
          </a:p>
        </p:txBody>
      </p:sp>
      <p:sp>
        <p:nvSpPr>
          <p:cNvPr id="24" name="Text Box 23"/>
          <p:cNvSpPr txBox="1">
            <a:spLocks noChangeArrowheads="1"/>
          </p:cNvSpPr>
          <p:nvPr/>
        </p:nvSpPr>
        <p:spPr bwMode="auto">
          <a:xfrm>
            <a:off x="250205" y="0"/>
            <a:ext cx="1657350"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TUDENGID</a:t>
            </a:r>
          </a:p>
        </p:txBody>
      </p:sp>
      <p:sp>
        <p:nvSpPr>
          <p:cNvPr id="25" name="Line 24"/>
          <p:cNvSpPr>
            <a:spLocks noChangeShapeType="1"/>
          </p:cNvSpPr>
          <p:nvPr/>
        </p:nvSpPr>
        <p:spPr bwMode="auto">
          <a:xfrm>
            <a:off x="394668" y="215900"/>
            <a:ext cx="0" cy="287337"/>
          </a:xfrm>
          <a:prstGeom prst="line">
            <a:avLst/>
          </a:prstGeom>
          <a:noFill/>
          <a:ln w="9525">
            <a:solidFill>
              <a:schemeClr val="tx1"/>
            </a:solidFill>
            <a:round/>
            <a:headEnd/>
            <a:tailEnd type="triangle" w="med" len="med"/>
          </a:ln>
          <a:effectLst/>
        </p:spPr>
        <p:txBody>
          <a:bodyPr/>
          <a:lstStyle/>
          <a:p>
            <a:endParaRPr lang="et-EE"/>
          </a:p>
        </p:txBody>
      </p:sp>
      <p:sp>
        <p:nvSpPr>
          <p:cNvPr id="26" name="Line 25"/>
          <p:cNvSpPr>
            <a:spLocks noChangeShapeType="1"/>
          </p:cNvSpPr>
          <p:nvPr/>
        </p:nvSpPr>
        <p:spPr bwMode="auto">
          <a:xfrm>
            <a:off x="394668" y="647700"/>
            <a:ext cx="0" cy="288925"/>
          </a:xfrm>
          <a:prstGeom prst="line">
            <a:avLst/>
          </a:prstGeom>
          <a:noFill/>
          <a:ln w="9525">
            <a:solidFill>
              <a:schemeClr val="tx1"/>
            </a:solidFill>
            <a:round/>
            <a:headEnd/>
            <a:tailEnd type="triangle" w="med" len="med"/>
          </a:ln>
          <a:effectLst/>
        </p:spPr>
        <p:txBody>
          <a:bodyPr/>
          <a:lstStyle/>
          <a:p>
            <a:endParaRPr lang="et-EE"/>
          </a:p>
        </p:txBody>
      </p:sp>
      <p:sp>
        <p:nvSpPr>
          <p:cNvPr id="27" name="Text Box 26"/>
          <p:cNvSpPr txBox="1">
            <a:spLocks noChangeArrowheads="1"/>
          </p:cNvSpPr>
          <p:nvPr/>
        </p:nvSpPr>
        <p:spPr bwMode="auto">
          <a:xfrm>
            <a:off x="7019305" y="1439862"/>
            <a:ext cx="1727200"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DOKTORANDID</a:t>
            </a:r>
          </a:p>
        </p:txBody>
      </p:sp>
      <p:sp>
        <p:nvSpPr>
          <p:cNvPr id="28" name="Line 27"/>
          <p:cNvSpPr>
            <a:spLocks noChangeShapeType="1"/>
          </p:cNvSpPr>
          <p:nvPr/>
        </p:nvSpPr>
        <p:spPr bwMode="auto">
          <a:xfrm flipV="1">
            <a:off x="4931743" y="1152525"/>
            <a:ext cx="576262" cy="287337"/>
          </a:xfrm>
          <a:prstGeom prst="line">
            <a:avLst/>
          </a:prstGeom>
          <a:noFill/>
          <a:ln w="9525">
            <a:solidFill>
              <a:schemeClr val="tx1"/>
            </a:solidFill>
            <a:round/>
            <a:headEnd/>
            <a:tailEnd type="triangle" w="med" len="med"/>
          </a:ln>
          <a:effectLst/>
        </p:spPr>
        <p:txBody>
          <a:bodyPr/>
          <a:lstStyle/>
          <a:p>
            <a:endParaRPr lang="et-EE"/>
          </a:p>
        </p:txBody>
      </p:sp>
      <p:sp>
        <p:nvSpPr>
          <p:cNvPr id="29" name="Line 28"/>
          <p:cNvSpPr>
            <a:spLocks noChangeShapeType="1"/>
          </p:cNvSpPr>
          <p:nvPr/>
        </p:nvSpPr>
        <p:spPr bwMode="auto">
          <a:xfrm>
            <a:off x="4858718" y="2087562"/>
            <a:ext cx="576262" cy="360363"/>
          </a:xfrm>
          <a:prstGeom prst="line">
            <a:avLst/>
          </a:prstGeom>
          <a:noFill/>
          <a:ln w="9525">
            <a:solidFill>
              <a:schemeClr val="tx1"/>
            </a:solidFill>
            <a:round/>
            <a:headEnd/>
            <a:tailEnd type="triangle" w="med" len="med"/>
          </a:ln>
          <a:effectLst/>
        </p:spPr>
        <p:txBody>
          <a:bodyPr/>
          <a:lstStyle/>
          <a:p>
            <a:endParaRPr lang="et-EE"/>
          </a:p>
        </p:txBody>
      </p:sp>
      <p:sp>
        <p:nvSpPr>
          <p:cNvPr id="30" name="Line 29"/>
          <p:cNvSpPr>
            <a:spLocks noChangeShapeType="1"/>
          </p:cNvSpPr>
          <p:nvPr/>
        </p:nvSpPr>
        <p:spPr bwMode="auto">
          <a:xfrm>
            <a:off x="6587505" y="1368425"/>
            <a:ext cx="0" cy="863600"/>
          </a:xfrm>
          <a:prstGeom prst="line">
            <a:avLst/>
          </a:prstGeom>
          <a:noFill/>
          <a:ln w="9525">
            <a:solidFill>
              <a:schemeClr val="tx1"/>
            </a:solidFill>
            <a:round/>
            <a:headEnd type="triangle" w="med" len="med"/>
            <a:tailEnd type="triangle" w="med" len="med"/>
          </a:ln>
          <a:effectLst/>
        </p:spPr>
        <p:txBody>
          <a:bodyPr/>
          <a:lstStyle/>
          <a:p>
            <a:endParaRPr lang="et-EE"/>
          </a:p>
        </p:txBody>
      </p:sp>
      <p:sp>
        <p:nvSpPr>
          <p:cNvPr id="31" name="Line 30"/>
          <p:cNvSpPr>
            <a:spLocks noChangeShapeType="1"/>
          </p:cNvSpPr>
          <p:nvPr/>
        </p:nvSpPr>
        <p:spPr bwMode="auto">
          <a:xfrm>
            <a:off x="6803405" y="1368425"/>
            <a:ext cx="0" cy="863600"/>
          </a:xfrm>
          <a:prstGeom prst="line">
            <a:avLst/>
          </a:prstGeom>
          <a:noFill/>
          <a:ln w="9525">
            <a:solidFill>
              <a:schemeClr val="tx1"/>
            </a:solidFill>
            <a:round/>
            <a:headEnd/>
            <a:tailEnd/>
          </a:ln>
          <a:effectLst/>
        </p:spPr>
        <p:txBody>
          <a:bodyPr/>
          <a:lstStyle/>
          <a:p>
            <a:endParaRPr lang="et-EE"/>
          </a:p>
        </p:txBody>
      </p:sp>
      <p:sp>
        <p:nvSpPr>
          <p:cNvPr id="32" name="Line 31"/>
          <p:cNvSpPr>
            <a:spLocks noChangeShapeType="1"/>
          </p:cNvSpPr>
          <p:nvPr/>
        </p:nvSpPr>
        <p:spPr bwMode="auto">
          <a:xfrm>
            <a:off x="6803405" y="1584325"/>
            <a:ext cx="215900" cy="0"/>
          </a:xfrm>
          <a:prstGeom prst="line">
            <a:avLst/>
          </a:prstGeom>
          <a:noFill/>
          <a:ln w="9525">
            <a:solidFill>
              <a:schemeClr val="tx1"/>
            </a:solidFill>
            <a:round/>
            <a:headEnd/>
            <a:tailEnd type="triangle" w="med" len="med"/>
          </a:ln>
          <a:effectLst/>
        </p:spPr>
        <p:txBody>
          <a:bodyPr/>
          <a:lstStyle/>
          <a:p>
            <a:endParaRPr lang="et-EE"/>
          </a:p>
        </p:txBody>
      </p:sp>
      <p:sp>
        <p:nvSpPr>
          <p:cNvPr id="33" name="Line 32"/>
          <p:cNvSpPr>
            <a:spLocks noChangeShapeType="1"/>
          </p:cNvSpPr>
          <p:nvPr/>
        </p:nvSpPr>
        <p:spPr bwMode="auto">
          <a:xfrm>
            <a:off x="6803405" y="1944687"/>
            <a:ext cx="215900" cy="0"/>
          </a:xfrm>
          <a:prstGeom prst="line">
            <a:avLst/>
          </a:prstGeom>
          <a:noFill/>
          <a:ln w="9525">
            <a:solidFill>
              <a:schemeClr val="tx1"/>
            </a:solidFill>
            <a:round/>
            <a:headEnd/>
            <a:tailEnd type="triangle" w="med" len="med"/>
          </a:ln>
          <a:effectLst/>
        </p:spPr>
        <p:txBody>
          <a:bodyPr/>
          <a:lstStyle/>
          <a:p>
            <a:endParaRPr lang="et-EE"/>
          </a:p>
        </p:txBody>
      </p:sp>
      <p:sp>
        <p:nvSpPr>
          <p:cNvPr id="34" name="Line 33"/>
          <p:cNvSpPr>
            <a:spLocks noChangeShapeType="1"/>
          </p:cNvSpPr>
          <p:nvPr/>
        </p:nvSpPr>
        <p:spPr bwMode="auto">
          <a:xfrm flipV="1">
            <a:off x="8100393" y="431800"/>
            <a:ext cx="0" cy="1008062"/>
          </a:xfrm>
          <a:prstGeom prst="line">
            <a:avLst/>
          </a:prstGeom>
          <a:noFill/>
          <a:ln w="9525">
            <a:solidFill>
              <a:schemeClr val="tx1"/>
            </a:solidFill>
            <a:round/>
            <a:headEnd/>
            <a:tailEnd/>
          </a:ln>
          <a:effectLst/>
        </p:spPr>
        <p:txBody>
          <a:bodyPr/>
          <a:lstStyle/>
          <a:p>
            <a:endParaRPr lang="et-EE"/>
          </a:p>
        </p:txBody>
      </p:sp>
      <p:sp>
        <p:nvSpPr>
          <p:cNvPr id="35" name="Line 34"/>
          <p:cNvSpPr>
            <a:spLocks noChangeShapeType="1"/>
          </p:cNvSpPr>
          <p:nvPr/>
        </p:nvSpPr>
        <p:spPr bwMode="auto">
          <a:xfrm flipH="1">
            <a:off x="5076205" y="431800"/>
            <a:ext cx="3024188" cy="0"/>
          </a:xfrm>
          <a:prstGeom prst="line">
            <a:avLst/>
          </a:prstGeom>
          <a:noFill/>
          <a:ln w="9525">
            <a:solidFill>
              <a:schemeClr val="tx1"/>
            </a:solidFill>
            <a:round/>
            <a:headEnd/>
            <a:tailEnd/>
          </a:ln>
          <a:effectLst/>
        </p:spPr>
        <p:txBody>
          <a:bodyPr/>
          <a:lstStyle/>
          <a:p>
            <a:endParaRPr lang="et-EE"/>
          </a:p>
        </p:txBody>
      </p:sp>
      <p:sp>
        <p:nvSpPr>
          <p:cNvPr id="36" name="Line 35"/>
          <p:cNvSpPr>
            <a:spLocks noChangeShapeType="1"/>
          </p:cNvSpPr>
          <p:nvPr/>
        </p:nvSpPr>
        <p:spPr bwMode="auto">
          <a:xfrm flipH="1">
            <a:off x="3850655" y="431800"/>
            <a:ext cx="1225550" cy="1295400"/>
          </a:xfrm>
          <a:prstGeom prst="line">
            <a:avLst/>
          </a:prstGeom>
          <a:noFill/>
          <a:ln w="9525">
            <a:solidFill>
              <a:schemeClr val="tx1"/>
            </a:solidFill>
            <a:round/>
            <a:headEnd/>
            <a:tailEnd/>
          </a:ln>
          <a:effectLst/>
        </p:spPr>
        <p:txBody>
          <a:bodyPr/>
          <a:lstStyle/>
          <a:p>
            <a:endParaRPr lang="et-EE"/>
          </a:p>
        </p:txBody>
      </p:sp>
      <p:sp>
        <p:nvSpPr>
          <p:cNvPr id="37" name="Line 36"/>
          <p:cNvSpPr>
            <a:spLocks noChangeShapeType="1"/>
          </p:cNvSpPr>
          <p:nvPr/>
        </p:nvSpPr>
        <p:spPr bwMode="auto">
          <a:xfrm>
            <a:off x="3850655" y="1727200"/>
            <a:ext cx="215900" cy="936625"/>
          </a:xfrm>
          <a:prstGeom prst="line">
            <a:avLst/>
          </a:prstGeom>
          <a:noFill/>
          <a:ln w="9525">
            <a:solidFill>
              <a:schemeClr val="tx1"/>
            </a:solidFill>
            <a:round/>
            <a:headEnd/>
            <a:tailEnd type="triangle" w="med" len="med"/>
          </a:ln>
          <a:effectLst/>
        </p:spPr>
        <p:txBody>
          <a:bodyPr/>
          <a:lstStyle/>
          <a:p>
            <a:endParaRPr lang="et-EE"/>
          </a:p>
        </p:txBody>
      </p:sp>
      <p:sp>
        <p:nvSpPr>
          <p:cNvPr id="38" name="Text Box 37"/>
          <p:cNvSpPr txBox="1">
            <a:spLocks noChangeArrowheads="1"/>
          </p:cNvSpPr>
          <p:nvPr/>
        </p:nvSpPr>
        <p:spPr bwMode="auto">
          <a:xfrm>
            <a:off x="3491880" y="0"/>
            <a:ext cx="5400675"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solidFill>
                  <a:srgbClr val="FF3300"/>
                </a:solidFill>
              </a:rPr>
              <a:t>TIPPSPETSIALIST ETTEVÕTLUSES, HALDUSES JNE</a:t>
            </a:r>
          </a:p>
        </p:txBody>
      </p:sp>
      <p:sp>
        <p:nvSpPr>
          <p:cNvPr id="39" name="Line 38"/>
          <p:cNvSpPr>
            <a:spLocks noChangeShapeType="1"/>
          </p:cNvSpPr>
          <p:nvPr/>
        </p:nvSpPr>
        <p:spPr bwMode="auto">
          <a:xfrm flipV="1">
            <a:off x="8100393" y="215900"/>
            <a:ext cx="0" cy="431800"/>
          </a:xfrm>
          <a:prstGeom prst="line">
            <a:avLst/>
          </a:prstGeom>
          <a:noFill/>
          <a:ln w="9525">
            <a:solidFill>
              <a:schemeClr val="tx1"/>
            </a:solidFill>
            <a:round/>
            <a:headEnd/>
            <a:tailEnd type="triangle" w="med" len="med"/>
          </a:ln>
          <a:effectLst/>
        </p:spPr>
        <p:txBody>
          <a:bodyPr/>
          <a:lstStyle/>
          <a:p>
            <a:endParaRPr lang="et-EE"/>
          </a:p>
        </p:txBody>
      </p:sp>
      <p:sp>
        <p:nvSpPr>
          <p:cNvPr id="40" name="Text Box 39"/>
          <p:cNvSpPr txBox="1">
            <a:spLocks noChangeArrowheads="1"/>
          </p:cNvSpPr>
          <p:nvPr/>
        </p:nvSpPr>
        <p:spPr bwMode="auto">
          <a:xfrm>
            <a:off x="4858718" y="3095625"/>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a:t>2</a:t>
            </a:r>
          </a:p>
        </p:txBody>
      </p:sp>
      <p:sp>
        <p:nvSpPr>
          <p:cNvPr id="41" name="Text Box 40"/>
          <p:cNvSpPr txBox="1">
            <a:spLocks noChangeArrowheads="1"/>
          </p:cNvSpPr>
          <p:nvPr/>
        </p:nvSpPr>
        <p:spPr bwMode="auto">
          <a:xfrm>
            <a:off x="7308230" y="647700"/>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a:t>10</a:t>
            </a:r>
          </a:p>
        </p:txBody>
      </p:sp>
      <p:sp>
        <p:nvSpPr>
          <p:cNvPr id="42" name="Text Box 41"/>
          <p:cNvSpPr txBox="1">
            <a:spLocks noChangeArrowheads="1"/>
          </p:cNvSpPr>
          <p:nvPr/>
        </p:nvSpPr>
        <p:spPr bwMode="auto">
          <a:xfrm>
            <a:off x="7524130" y="2663825"/>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a:t>15</a:t>
            </a:r>
          </a:p>
        </p:txBody>
      </p:sp>
      <p:sp>
        <p:nvSpPr>
          <p:cNvPr id="43" name="Text Box 42"/>
          <p:cNvSpPr txBox="1">
            <a:spLocks noChangeArrowheads="1"/>
          </p:cNvSpPr>
          <p:nvPr/>
        </p:nvSpPr>
        <p:spPr bwMode="auto">
          <a:xfrm>
            <a:off x="5939805" y="1871662"/>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10</a:t>
            </a:r>
            <a:endParaRPr lang="et-EE" sz="1400" b="1" dirty="0"/>
          </a:p>
        </p:txBody>
      </p:sp>
      <p:sp>
        <p:nvSpPr>
          <p:cNvPr id="44" name="Line 43"/>
          <p:cNvSpPr>
            <a:spLocks noChangeShapeType="1"/>
          </p:cNvSpPr>
          <p:nvPr/>
        </p:nvSpPr>
        <p:spPr bwMode="auto">
          <a:xfrm>
            <a:off x="6443043" y="2735262"/>
            <a:ext cx="0" cy="433388"/>
          </a:xfrm>
          <a:prstGeom prst="line">
            <a:avLst/>
          </a:prstGeom>
          <a:noFill/>
          <a:ln w="9525">
            <a:solidFill>
              <a:schemeClr val="tx1"/>
            </a:solidFill>
            <a:round/>
            <a:headEnd/>
            <a:tailEnd type="triangle" w="med" len="med"/>
          </a:ln>
          <a:effectLst/>
        </p:spPr>
        <p:txBody>
          <a:bodyPr/>
          <a:lstStyle/>
          <a:p>
            <a:endParaRPr lang="et-EE"/>
          </a:p>
        </p:txBody>
      </p:sp>
      <p:sp>
        <p:nvSpPr>
          <p:cNvPr id="45" name="Text Box 44"/>
          <p:cNvSpPr txBox="1">
            <a:spLocks noChangeArrowheads="1"/>
          </p:cNvSpPr>
          <p:nvPr/>
        </p:nvSpPr>
        <p:spPr bwMode="auto">
          <a:xfrm>
            <a:off x="6155705" y="4103687"/>
            <a:ext cx="1657350"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ANALÜÜS</a:t>
            </a:r>
          </a:p>
        </p:txBody>
      </p:sp>
      <p:sp>
        <p:nvSpPr>
          <p:cNvPr id="46" name="Text Box 45"/>
          <p:cNvSpPr txBox="1">
            <a:spLocks noChangeArrowheads="1"/>
          </p:cNvSpPr>
          <p:nvPr/>
        </p:nvSpPr>
        <p:spPr bwMode="auto">
          <a:xfrm>
            <a:off x="7092330" y="4679950"/>
            <a:ext cx="1657350"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PATENT</a:t>
            </a:r>
          </a:p>
        </p:txBody>
      </p:sp>
      <p:sp>
        <p:nvSpPr>
          <p:cNvPr id="47" name="Text Box 46"/>
          <p:cNvSpPr txBox="1">
            <a:spLocks noChangeArrowheads="1"/>
          </p:cNvSpPr>
          <p:nvPr/>
        </p:nvSpPr>
        <p:spPr bwMode="auto">
          <a:xfrm>
            <a:off x="7307684" y="5112295"/>
            <a:ext cx="1657350"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solidFill>
                  <a:srgbClr val="FF3300"/>
                </a:solidFill>
              </a:rPr>
              <a:t>LITSENTS</a:t>
            </a:r>
          </a:p>
        </p:txBody>
      </p:sp>
      <p:sp>
        <p:nvSpPr>
          <p:cNvPr id="48" name="Text Box 47"/>
          <p:cNvSpPr txBox="1">
            <a:spLocks noChangeArrowheads="1"/>
          </p:cNvSpPr>
          <p:nvPr/>
        </p:nvSpPr>
        <p:spPr bwMode="auto">
          <a:xfrm>
            <a:off x="3995936" y="4032175"/>
            <a:ext cx="1943497" cy="307777"/>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t-EE" sz="1400" b="1" dirty="0"/>
              <a:t>KONSULTATSIOON</a:t>
            </a:r>
          </a:p>
        </p:txBody>
      </p:sp>
      <p:sp>
        <p:nvSpPr>
          <p:cNvPr id="49" name="Line 48"/>
          <p:cNvSpPr>
            <a:spLocks noChangeShapeType="1"/>
          </p:cNvSpPr>
          <p:nvPr/>
        </p:nvSpPr>
        <p:spPr bwMode="auto">
          <a:xfrm>
            <a:off x="4428132" y="3168649"/>
            <a:ext cx="143247" cy="287337"/>
          </a:xfrm>
          <a:prstGeom prst="line">
            <a:avLst/>
          </a:prstGeom>
          <a:noFill/>
          <a:ln w="9525">
            <a:solidFill>
              <a:schemeClr val="tx1"/>
            </a:solidFill>
            <a:round/>
            <a:headEnd/>
            <a:tailEnd/>
          </a:ln>
          <a:effectLst/>
        </p:spPr>
        <p:txBody>
          <a:bodyPr/>
          <a:lstStyle/>
          <a:p>
            <a:endParaRPr lang="et-EE"/>
          </a:p>
        </p:txBody>
      </p:sp>
      <p:sp>
        <p:nvSpPr>
          <p:cNvPr id="50" name="Line 49"/>
          <p:cNvSpPr>
            <a:spLocks noChangeShapeType="1"/>
          </p:cNvSpPr>
          <p:nvPr/>
        </p:nvSpPr>
        <p:spPr bwMode="auto">
          <a:xfrm>
            <a:off x="4571380" y="3455987"/>
            <a:ext cx="647700" cy="71438"/>
          </a:xfrm>
          <a:prstGeom prst="line">
            <a:avLst/>
          </a:prstGeom>
          <a:noFill/>
          <a:ln w="9525">
            <a:solidFill>
              <a:schemeClr val="tx1"/>
            </a:solidFill>
            <a:round/>
            <a:headEnd/>
            <a:tailEnd type="triangle" w="med" len="med"/>
          </a:ln>
          <a:effectLst/>
        </p:spPr>
        <p:txBody>
          <a:bodyPr/>
          <a:lstStyle/>
          <a:p>
            <a:endParaRPr lang="et-EE"/>
          </a:p>
        </p:txBody>
      </p:sp>
      <p:sp>
        <p:nvSpPr>
          <p:cNvPr id="51" name="Line 50"/>
          <p:cNvSpPr>
            <a:spLocks noChangeShapeType="1"/>
          </p:cNvSpPr>
          <p:nvPr/>
        </p:nvSpPr>
        <p:spPr bwMode="auto">
          <a:xfrm>
            <a:off x="4571380" y="3455987"/>
            <a:ext cx="0" cy="576263"/>
          </a:xfrm>
          <a:prstGeom prst="line">
            <a:avLst/>
          </a:prstGeom>
          <a:noFill/>
          <a:ln w="9525">
            <a:solidFill>
              <a:schemeClr val="tx1"/>
            </a:solidFill>
            <a:round/>
            <a:headEnd/>
            <a:tailEnd type="triangle" w="med" len="med"/>
          </a:ln>
          <a:effectLst/>
        </p:spPr>
        <p:txBody>
          <a:bodyPr/>
          <a:lstStyle/>
          <a:p>
            <a:endParaRPr lang="et-EE"/>
          </a:p>
        </p:txBody>
      </p:sp>
      <p:sp>
        <p:nvSpPr>
          <p:cNvPr id="52" name="Text Box 51"/>
          <p:cNvSpPr txBox="1">
            <a:spLocks noChangeArrowheads="1"/>
          </p:cNvSpPr>
          <p:nvPr/>
        </p:nvSpPr>
        <p:spPr bwMode="auto">
          <a:xfrm>
            <a:off x="5723507" y="4895850"/>
            <a:ext cx="1081485" cy="314325"/>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t-EE" sz="1400" b="1">
                <a:solidFill>
                  <a:srgbClr val="FF3300"/>
                </a:solidFill>
              </a:rPr>
              <a:t>SPIN-OFF</a:t>
            </a:r>
          </a:p>
        </p:txBody>
      </p:sp>
      <p:sp>
        <p:nvSpPr>
          <p:cNvPr id="53" name="Line 52"/>
          <p:cNvSpPr>
            <a:spLocks noChangeShapeType="1"/>
          </p:cNvSpPr>
          <p:nvPr/>
        </p:nvSpPr>
        <p:spPr bwMode="auto">
          <a:xfrm>
            <a:off x="5723508" y="4320207"/>
            <a:ext cx="216297" cy="575643"/>
          </a:xfrm>
          <a:prstGeom prst="line">
            <a:avLst/>
          </a:prstGeom>
          <a:noFill/>
          <a:ln w="9525">
            <a:solidFill>
              <a:schemeClr val="tx1"/>
            </a:solidFill>
            <a:round/>
            <a:headEnd/>
            <a:tailEnd type="triangle" w="med" len="med"/>
          </a:ln>
          <a:effectLst/>
        </p:spPr>
        <p:txBody>
          <a:bodyPr/>
          <a:lstStyle/>
          <a:p>
            <a:endParaRPr lang="et-EE"/>
          </a:p>
        </p:txBody>
      </p:sp>
      <p:sp>
        <p:nvSpPr>
          <p:cNvPr id="54" name="Line 54"/>
          <p:cNvSpPr>
            <a:spLocks noChangeShapeType="1"/>
          </p:cNvSpPr>
          <p:nvPr/>
        </p:nvSpPr>
        <p:spPr bwMode="auto">
          <a:xfrm>
            <a:off x="6658943" y="3887787"/>
            <a:ext cx="217487" cy="215900"/>
          </a:xfrm>
          <a:prstGeom prst="line">
            <a:avLst/>
          </a:prstGeom>
          <a:noFill/>
          <a:ln w="9525">
            <a:solidFill>
              <a:schemeClr val="tx1"/>
            </a:solidFill>
            <a:round/>
            <a:headEnd/>
            <a:tailEnd type="triangle" w="med" len="med"/>
          </a:ln>
          <a:effectLst/>
        </p:spPr>
        <p:txBody>
          <a:bodyPr/>
          <a:lstStyle/>
          <a:p>
            <a:endParaRPr lang="et-EE"/>
          </a:p>
        </p:txBody>
      </p:sp>
      <p:sp>
        <p:nvSpPr>
          <p:cNvPr id="55" name="Line 55"/>
          <p:cNvSpPr>
            <a:spLocks noChangeShapeType="1"/>
          </p:cNvSpPr>
          <p:nvPr/>
        </p:nvSpPr>
        <p:spPr bwMode="auto">
          <a:xfrm>
            <a:off x="7451105" y="4392612"/>
            <a:ext cx="288925" cy="287338"/>
          </a:xfrm>
          <a:prstGeom prst="line">
            <a:avLst/>
          </a:prstGeom>
          <a:noFill/>
          <a:ln w="9525">
            <a:solidFill>
              <a:schemeClr val="tx1"/>
            </a:solidFill>
            <a:round/>
            <a:headEnd/>
            <a:tailEnd type="triangle" w="med" len="med"/>
          </a:ln>
          <a:effectLst/>
        </p:spPr>
        <p:txBody>
          <a:bodyPr/>
          <a:lstStyle/>
          <a:p>
            <a:endParaRPr lang="et-EE"/>
          </a:p>
        </p:txBody>
      </p:sp>
      <p:sp>
        <p:nvSpPr>
          <p:cNvPr id="56" name="Line 56"/>
          <p:cNvSpPr>
            <a:spLocks noChangeShapeType="1"/>
          </p:cNvSpPr>
          <p:nvPr/>
        </p:nvSpPr>
        <p:spPr bwMode="auto">
          <a:xfrm>
            <a:off x="7955756" y="4968280"/>
            <a:ext cx="288032" cy="216024"/>
          </a:xfrm>
          <a:prstGeom prst="line">
            <a:avLst/>
          </a:prstGeom>
          <a:noFill/>
          <a:ln w="9525">
            <a:solidFill>
              <a:schemeClr val="tx1"/>
            </a:solidFill>
            <a:round/>
            <a:headEnd/>
            <a:tailEnd type="triangle" w="med" len="med"/>
          </a:ln>
          <a:effectLst/>
        </p:spPr>
        <p:txBody>
          <a:bodyPr/>
          <a:lstStyle/>
          <a:p>
            <a:endParaRPr lang="et-EE"/>
          </a:p>
        </p:txBody>
      </p:sp>
      <p:sp>
        <p:nvSpPr>
          <p:cNvPr id="57" name="Line 57"/>
          <p:cNvSpPr>
            <a:spLocks noChangeShapeType="1"/>
          </p:cNvSpPr>
          <p:nvPr/>
        </p:nvSpPr>
        <p:spPr bwMode="auto">
          <a:xfrm flipH="1">
            <a:off x="6803405" y="4824412"/>
            <a:ext cx="288925" cy="215900"/>
          </a:xfrm>
          <a:prstGeom prst="line">
            <a:avLst/>
          </a:prstGeom>
          <a:noFill/>
          <a:ln w="9525">
            <a:solidFill>
              <a:schemeClr val="tx1"/>
            </a:solidFill>
            <a:round/>
            <a:headEnd/>
            <a:tailEnd type="triangle" w="med" len="med"/>
          </a:ln>
          <a:effectLst/>
        </p:spPr>
        <p:txBody>
          <a:bodyPr/>
          <a:lstStyle/>
          <a:p>
            <a:endParaRPr lang="et-EE"/>
          </a:p>
        </p:txBody>
      </p:sp>
      <p:sp>
        <p:nvSpPr>
          <p:cNvPr id="58" name="Line 58"/>
          <p:cNvSpPr>
            <a:spLocks noChangeShapeType="1"/>
          </p:cNvSpPr>
          <p:nvPr/>
        </p:nvSpPr>
        <p:spPr bwMode="auto">
          <a:xfrm flipH="1">
            <a:off x="6155705" y="4392612"/>
            <a:ext cx="576263" cy="503238"/>
          </a:xfrm>
          <a:prstGeom prst="line">
            <a:avLst/>
          </a:prstGeom>
          <a:noFill/>
          <a:ln w="9525">
            <a:solidFill>
              <a:schemeClr val="tx1"/>
            </a:solidFill>
            <a:round/>
            <a:headEnd/>
            <a:tailEnd type="triangle" w="med" len="med"/>
          </a:ln>
          <a:effectLst/>
        </p:spPr>
        <p:txBody>
          <a:bodyPr/>
          <a:lstStyle/>
          <a:p>
            <a:endParaRPr lang="et-EE"/>
          </a:p>
        </p:txBody>
      </p:sp>
      <p:sp>
        <p:nvSpPr>
          <p:cNvPr id="59" name="Text Box 59"/>
          <p:cNvSpPr txBox="1">
            <a:spLocks noChangeArrowheads="1"/>
          </p:cNvSpPr>
          <p:nvPr/>
        </p:nvSpPr>
        <p:spPr bwMode="auto">
          <a:xfrm>
            <a:off x="7739732" y="4176191"/>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a:t>?</a:t>
            </a:r>
          </a:p>
        </p:txBody>
      </p:sp>
      <p:sp>
        <p:nvSpPr>
          <p:cNvPr id="60" name="Text Box 60"/>
          <p:cNvSpPr txBox="1">
            <a:spLocks noChangeArrowheads="1"/>
          </p:cNvSpPr>
          <p:nvPr/>
        </p:nvSpPr>
        <p:spPr bwMode="auto">
          <a:xfrm>
            <a:off x="4139332" y="3744143"/>
            <a:ext cx="288801" cy="314325"/>
          </a:xfrm>
          <a:prstGeom prst="rect">
            <a:avLst/>
          </a:prstGeom>
          <a:solidFill>
            <a:schemeClr val="bg1"/>
          </a:solidFill>
          <a:ln w="9525">
            <a:solidFill>
              <a:schemeClr val="tx1"/>
            </a:solidFill>
            <a:miter lim="800000"/>
            <a:headEnd/>
            <a:tailEnd/>
          </a:ln>
          <a:effectLst/>
        </p:spPr>
        <p:txBody>
          <a:bodyPr wrap="square">
            <a:spAutoFit/>
          </a:bodyPr>
          <a:lstStyle/>
          <a:p>
            <a:pPr algn="ctr">
              <a:spcBef>
                <a:spcPct val="50000"/>
              </a:spcBef>
            </a:pPr>
            <a:r>
              <a:rPr lang="et-EE" sz="1400" b="1" dirty="0"/>
              <a:t>8</a:t>
            </a:r>
          </a:p>
        </p:txBody>
      </p:sp>
      <p:sp>
        <p:nvSpPr>
          <p:cNvPr id="61" name="Text Box 61"/>
          <p:cNvSpPr txBox="1">
            <a:spLocks noChangeArrowheads="1"/>
          </p:cNvSpPr>
          <p:nvPr/>
        </p:nvSpPr>
        <p:spPr bwMode="auto">
          <a:xfrm>
            <a:off x="971054" y="5399906"/>
            <a:ext cx="2160588"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solidFill>
                  <a:srgbClr val="FF3300"/>
                </a:solidFill>
              </a:rPr>
              <a:t>ARENDUSPROJEKTID</a:t>
            </a:r>
          </a:p>
        </p:txBody>
      </p:sp>
      <p:sp>
        <p:nvSpPr>
          <p:cNvPr id="62" name="Text Box 62"/>
          <p:cNvSpPr txBox="1">
            <a:spLocks noChangeArrowheads="1"/>
          </p:cNvSpPr>
          <p:nvPr/>
        </p:nvSpPr>
        <p:spPr bwMode="auto">
          <a:xfrm>
            <a:off x="970980" y="4896271"/>
            <a:ext cx="2160588" cy="523220"/>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t-EE" sz="1400" b="1"/>
              <a:t>KOMISJONID, NÕUKOGUD</a:t>
            </a:r>
          </a:p>
        </p:txBody>
      </p:sp>
      <p:sp>
        <p:nvSpPr>
          <p:cNvPr id="63" name="Text Box 63"/>
          <p:cNvSpPr txBox="1">
            <a:spLocks noChangeArrowheads="1"/>
          </p:cNvSpPr>
          <p:nvPr/>
        </p:nvSpPr>
        <p:spPr bwMode="auto">
          <a:xfrm>
            <a:off x="971054" y="4391843"/>
            <a:ext cx="2160588" cy="314325"/>
          </a:xfrm>
          <a:prstGeom prst="rect">
            <a:avLst/>
          </a:prstGeom>
          <a:noFill/>
          <a:ln w="9525">
            <a:solidFill>
              <a:schemeClr val="tx1"/>
            </a:solidFill>
            <a:miter lim="800000"/>
            <a:headEnd/>
            <a:tailEnd/>
          </a:ln>
          <a:effectLst/>
        </p:spPr>
        <p:txBody>
          <a:bodyPr>
            <a:spAutoFit/>
          </a:bodyPr>
          <a:lstStyle/>
          <a:p>
            <a:pPr algn="ctr">
              <a:spcBef>
                <a:spcPct val="50000"/>
              </a:spcBef>
            </a:pPr>
            <a:r>
              <a:rPr lang="et-EE" sz="1400" b="1"/>
              <a:t>JUHTIMINE</a:t>
            </a:r>
          </a:p>
        </p:txBody>
      </p:sp>
      <p:sp>
        <p:nvSpPr>
          <p:cNvPr id="64" name="Line 64"/>
          <p:cNvSpPr>
            <a:spLocks noChangeShapeType="1"/>
          </p:cNvSpPr>
          <p:nvPr/>
        </p:nvSpPr>
        <p:spPr bwMode="auto">
          <a:xfrm>
            <a:off x="394792" y="4247381"/>
            <a:ext cx="0" cy="1296987"/>
          </a:xfrm>
          <a:prstGeom prst="line">
            <a:avLst/>
          </a:prstGeom>
          <a:noFill/>
          <a:ln w="9525">
            <a:solidFill>
              <a:schemeClr val="tx1"/>
            </a:solidFill>
            <a:round/>
            <a:headEnd/>
            <a:tailEnd/>
          </a:ln>
          <a:effectLst/>
        </p:spPr>
        <p:txBody>
          <a:bodyPr/>
          <a:lstStyle/>
          <a:p>
            <a:endParaRPr lang="et-EE"/>
          </a:p>
        </p:txBody>
      </p:sp>
      <p:sp>
        <p:nvSpPr>
          <p:cNvPr id="65" name="Line 65"/>
          <p:cNvSpPr>
            <a:spLocks noChangeShapeType="1"/>
          </p:cNvSpPr>
          <p:nvPr/>
        </p:nvSpPr>
        <p:spPr bwMode="auto">
          <a:xfrm>
            <a:off x="394792" y="4534718"/>
            <a:ext cx="576262" cy="0"/>
          </a:xfrm>
          <a:prstGeom prst="line">
            <a:avLst/>
          </a:prstGeom>
          <a:noFill/>
          <a:ln w="9525">
            <a:solidFill>
              <a:schemeClr val="tx1"/>
            </a:solidFill>
            <a:round/>
            <a:headEnd/>
            <a:tailEnd type="triangle" w="med" len="med"/>
          </a:ln>
          <a:effectLst/>
        </p:spPr>
        <p:txBody>
          <a:bodyPr/>
          <a:lstStyle/>
          <a:p>
            <a:endParaRPr lang="et-EE"/>
          </a:p>
        </p:txBody>
      </p:sp>
      <p:sp>
        <p:nvSpPr>
          <p:cNvPr id="66" name="Line 66"/>
          <p:cNvSpPr>
            <a:spLocks noChangeShapeType="1"/>
          </p:cNvSpPr>
          <p:nvPr/>
        </p:nvSpPr>
        <p:spPr bwMode="auto">
          <a:xfrm>
            <a:off x="394792" y="5039543"/>
            <a:ext cx="576262" cy="0"/>
          </a:xfrm>
          <a:prstGeom prst="line">
            <a:avLst/>
          </a:prstGeom>
          <a:noFill/>
          <a:ln w="9525">
            <a:solidFill>
              <a:schemeClr val="tx1"/>
            </a:solidFill>
            <a:round/>
            <a:headEnd/>
            <a:tailEnd type="triangle" w="med" len="med"/>
          </a:ln>
          <a:effectLst/>
        </p:spPr>
        <p:txBody>
          <a:bodyPr/>
          <a:lstStyle/>
          <a:p>
            <a:endParaRPr lang="et-EE"/>
          </a:p>
        </p:txBody>
      </p:sp>
      <p:sp>
        <p:nvSpPr>
          <p:cNvPr id="67" name="Line 67"/>
          <p:cNvSpPr>
            <a:spLocks noChangeShapeType="1"/>
          </p:cNvSpPr>
          <p:nvPr/>
        </p:nvSpPr>
        <p:spPr bwMode="auto">
          <a:xfrm>
            <a:off x="394792" y="5544368"/>
            <a:ext cx="576262" cy="0"/>
          </a:xfrm>
          <a:prstGeom prst="line">
            <a:avLst/>
          </a:prstGeom>
          <a:noFill/>
          <a:ln w="9525">
            <a:solidFill>
              <a:schemeClr val="tx1"/>
            </a:solidFill>
            <a:round/>
            <a:headEnd/>
            <a:tailEnd type="triangle" w="med" len="med"/>
          </a:ln>
          <a:effectLst/>
        </p:spPr>
        <p:txBody>
          <a:bodyPr/>
          <a:lstStyle/>
          <a:p>
            <a:endParaRPr lang="et-EE"/>
          </a:p>
        </p:txBody>
      </p:sp>
      <p:sp>
        <p:nvSpPr>
          <p:cNvPr id="68" name="Text Box 68"/>
          <p:cNvSpPr txBox="1">
            <a:spLocks noChangeArrowheads="1"/>
          </p:cNvSpPr>
          <p:nvPr/>
        </p:nvSpPr>
        <p:spPr bwMode="auto">
          <a:xfrm>
            <a:off x="3060204" y="5544368"/>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4</a:t>
            </a:r>
            <a:endParaRPr lang="et-EE" sz="1400" b="1" dirty="0"/>
          </a:p>
        </p:txBody>
      </p:sp>
      <p:sp>
        <p:nvSpPr>
          <p:cNvPr id="69" name="Text Box 69"/>
          <p:cNvSpPr txBox="1">
            <a:spLocks noChangeArrowheads="1"/>
          </p:cNvSpPr>
          <p:nvPr/>
        </p:nvSpPr>
        <p:spPr bwMode="auto">
          <a:xfrm>
            <a:off x="3059584" y="4751486"/>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2</a:t>
            </a:r>
            <a:endParaRPr lang="et-EE" sz="1400" b="1" dirty="0"/>
          </a:p>
        </p:txBody>
      </p:sp>
      <p:sp>
        <p:nvSpPr>
          <p:cNvPr id="70" name="Text Box 70"/>
          <p:cNvSpPr txBox="1">
            <a:spLocks noChangeArrowheads="1"/>
          </p:cNvSpPr>
          <p:nvPr/>
        </p:nvSpPr>
        <p:spPr bwMode="auto">
          <a:xfrm>
            <a:off x="2699842" y="4318818"/>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4</a:t>
            </a:r>
            <a:endParaRPr lang="et-EE" sz="1400" b="1" dirty="0"/>
          </a:p>
        </p:txBody>
      </p:sp>
      <p:sp>
        <p:nvSpPr>
          <p:cNvPr id="71" name="Line 6"/>
          <p:cNvSpPr>
            <a:spLocks noChangeShapeType="1"/>
          </p:cNvSpPr>
          <p:nvPr/>
        </p:nvSpPr>
        <p:spPr bwMode="auto">
          <a:xfrm flipH="1">
            <a:off x="6011539" y="3888159"/>
            <a:ext cx="71835" cy="1008112"/>
          </a:xfrm>
          <a:prstGeom prst="line">
            <a:avLst/>
          </a:prstGeom>
          <a:noFill/>
          <a:ln w="9525">
            <a:solidFill>
              <a:schemeClr val="tx1"/>
            </a:solidFill>
            <a:round/>
            <a:headEnd/>
            <a:tailEnd type="triangle" w="med" len="med"/>
          </a:ln>
          <a:effectLst/>
        </p:spPr>
        <p:txBody>
          <a:bodyPr/>
          <a:lstStyle/>
          <a:p>
            <a:endParaRPr lang="et-EE"/>
          </a:p>
        </p:txBody>
      </p:sp>
      <p:sp>
        <p:nvSpPr>
          <p:cNvPr id="72" name="Line 6"/>
          <p:cNvSpPr>
            <a:spLocks noChangeShapeType="1"/>
          </p:cNvSpPr>
          <p:nvPr/>
        </p:nvSpPr>
        <p:spPr bwMode="auto">
          <a:xfrm>
            <a:off x="3923134" y="3187045"/>
            <a:ext cx="72181" cy="2069266"/>
          </a:xfrm>
          <a:prstGeom prst="line">
            <a:avLst/>
          </a:prstGeom>
          <a:noFill/>
          <a:ln w="9525">
            <a:solidFill>
              <a:schemeClr val="tx1"/>
            </a:solidFill>
            <a:round/>
            <a:headEnd/>
            <a:tailEnd type="triangle" w="med" len="med"/>
          </a:ln>
          <a:effectLst/>
        </p:spPr>
        <p:txBody>
          <a:bodyPr/>
          <a:lstStyle/>
          <a:p>
            <a:endParaRPr lang="et-EE"/>
          </a:p>
        </p:txBody>
      </p:sp>
      <p:sp>
        <p:nvSpPr>
          <p:cNvPr id="73" name="Text Box 47"/>
          <p:cNvSpPr txBox="1">
            <a:spLocks noChangeArrowheads="1"/>
          </p:cNvSpPr>
          <p:nvPr/>
        </p:nvSpPr>
        <p:spPr bwMode="auto">
          <a:xfrm>
            <a:off x="3635276" y="5256311"/>
            <a:ext cx="1872208" cy="523220"/>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t-EE" sz="1400" b="1" dirty="0" smtClean="0"/>
              <a:t>POPULAARTEADUSLIK TEGEVUS</a:t>
            </a:r>
          </a:p>
        </p:txBody>
      </p:sp>
      <p:sp>
        <p:nvSpPr>
          <p:cNvPr id="74" name="Text Box 68"/>
          <p:cNvSpPr txBox="1">
            <a:spLocks noChangeArrowheads="1"/>
          </p:cNvSpPr>
          <p:nvPr/>
        </p:nvSpPr>
        <p:spPr bwMode="auto">
          <a:xfrm>
            <a:off x="5364088" y="5661248"/>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2</a:t>
            </a:r>
            <a:endParaRPr lang="et-EE" sz="1400" b="1" dirty="0"/>
          </a:p>
        </p:txBody>
      </p:sp>
      <p:sp>
        <p:nvSpPr>
          <p:cNvPr id="75" name="Text Box 40"/>
          <p:cNvSpPr txBox="1">
            <a:spLocks noChangeArrowheads="1"/>
          </p:cNvSpPr>
          <p:nvPr/>
        </p:nvSpPr>
        <p:spPr bwMode="auto">
          <a:xfrm>
            <a:off x="8459812" y="1223863"/>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5</a:t>
            </a:r>
            <a:endParaRPr lang="et-EE" sz="1400" b="1" dirty="0"/>
          </a:p>
        </p:txBody>
      </p:sp>
      <p:sp>
        <p:nvSpPr>
          <p:cNvPr id="76" name="Text Box 40"/>
          <p:cNvSpPr txBox="1">
            <a:spLocks noChangeArrowheads="1"/>
          </p:cNvSpPr>
          <p:nvPr/>
        </p:nvSpPr>
        <p:spPr bwMode="auto">
          <a:xfrm>
            <a:off x="8459812" y="2087959"/>
            <a:ext cx="504825" cy="3143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t-EE" sz="1400" b="1" dirty="0" smtClean="0"/>
              <a:t>5</a:t>
            </a:r>
            <a:endParaRPr lang="et-EE" sz="1400" b="1" dirty="0"/>
          </a:p>
        </p:txBody>
      </p:sp>
      <p:sp>
        <p:nvSpPr>
          <p:cNvPr id="77" name="Text Box 44"/>
          <p:cNvSpPr txBox="1">
            <a:spLocks noChangeArrowheads="1"/>
          </p:cNvSpPr>
          <p:nvPr/>
        </p:nvSpPr>
        <p:spPr bwMode="auto">
          <a:xfrm>
            <a:off x="251520" y="2952055"/>
            <a:ext cx="1872754" cy="314325"/>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t-EE" sz="1400" b="1" dirty="0" smtClean="0"/>
              <a:t>TEADUSSUHTLUS</a:t>
            </a:r>
            <a:endParaRPr lang="et-EE" sz="1400" b="1" dirty="0"/>
          </a:p>
        </p:txBody>
      </p:sp>
      <p:sp>
        <p:nvSpPr>
          <p:cNvPr id="78" name="Line 6"/>
          <p:cNvSpPr>
            <a:spLocks noChangeShapeType="1"/>
          </p:cNvSpPr>
          <p:nvPr/>
        </p:nvSpPr>
        <p:spPr bwMode="auto">
          <a:xfrm flipH="1">
            <a:off x="2123107" y="2808039"/>
            <a:ext cx="1367979" cy="288032"/>
          </a:xfrm>
          <a:prstGeom prst="line">
            <a:avLst/>
          </a:prstGeom>
          <a:noFill/>
          <a:ln w="9525">
            <a:solidFill>
              <a:schemeClr val="tx1"/>
            </a:solidFill>
            <a:round/>
            <a:headEnd/>
            <a:tailEnd type="triangle" w="med" len="med"/>
          </a:ln>
          <a:effectLst/>
        </p:spPr>
        <p:txBody>
          <a:bodyPr/>
          <a:lstStyle/>
          <a:p>
            <a:endParaRPr lang="et-EE"/>
          </a:p>
        </p:txBody>
      </p:sp>
      <p:sp>
        <p:nvSpPr>
          <p:cNvPr id="79" name="Text Box 14"/>
          <p:cNvSpPr txBox="1">
            <a:spLocks noChangeArrowheads="1"/>
          </p:cNvSpPr>
          <p:nvPr/>
        </p:nvSpPr>
        <p:spPr bwMode="auto">
          <a:xfrm>
            <a:off x="1907085" y="2664023"/>
            <a:ext cx="360040" cy="314325"/>
          </a:xfrm>
          <a:prstGeom prst="rect">
            <a:avLst/>
          </a:prstGeom>
          <a:solidFill>
            <a:schemeClr val="bg1"/>
          </a:solidFill>
          <a:ln w="9525">
            <a:solidFill>
              <a:schemeClr val="tx1"/>
            </a:solidFill>
            <a:miter lim="800000"/>
            <a:headEnd/>
            <a:tailEnd/>
          </a:ln>
          <a:effectLst/>
        </p:spPr>
        <p:txBody>
          <a:bodyPr wrap="square">
            <a:spAutoFit/>
          </a:bodyPr>
          <a:lstStyle/>
          <a:p>
            <a:pPr algn="ctr">
              <a:spcBef>
                <a:spcPct val="50000"/>
              </a:spcBef>
            </a:pPr>
            <a:r>
              <a:rPr lang="et-EE" sz="1400" b="1" dirty="0" smtClean="0"/>
              <a:t>5</a:t>
            </a:r>
            <a:endParaRPr lang="et-EE" sz="1400" b="1" dirty="0"/>
          </a:p>
        </p:txBody>
      </p:sp>
      <p:sp>
        <p:nvSpPr>
          <p:cNvPr id="80" name="Text Box 46"/>
          <p:cNvSpPr txBox="1">
            <a:spLocks noChangeArrowheads="1"/>
          </p:cNvSpPr>
          <p:nvPr/>
        </p:nvSpPr>
        <p:spPr bwMode="auto">
          <a:xfrm>
            <a:off x="6300192" y="5661248"/>
            <a:ext cx="1872208" cy="523220"/>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t-EE" sz="1400" b="1" dirty="0" smtClean="0">
                <a:solidFill>
                  <a:srgbClr val="FF3300"/>
                </a:solidFill>
              </a:rPr>
              <a:t>HARITUD ÜHISKOND</a:t>
            </a:r>
            <a:endParaRPr lang="et-EE" sz="1400" b="1" dirty="0">
              <a:solidFill>
                <a:srgbClr val="FF3300"/>
              </a:solidFill>
            </a:endParaRPr>
          </a:p>
        </p:txBody>
      </p:sp>
      <p:sp>
        <p:nvSpPr>
          <p:cNvPr id="81" name="Line 57"/>
          <p:cNvSpPr>
            <a:spLocks noChangeShapeType="1"/>
          </p:cNvSpPr>
          <p:nvPr/>
        </p:nvSpPr>
        <p:spPr bwMode="auto">
          <a:xfrm>
            <a:off x="5580384" y="5400327"/>
            <a:ext cx="647180" cy="360040"/>
          </a:xfrm>
          <a:prstGeom prst="line">
            <a:avLst/>
          </a:prstGeom>
          <a:noFill/>
          <a:ln w="9525">
            <a:solidFill>
              <a:schemeClr val="tx1"/>
            </a:solidFill>
            <a:round/>
            <a:headEnd/>
            <a:tailEnd type="triangle" w="med" len="med"/>
          </a:ln>
          <a:effectLst/>
        </p:spPr>
        <p:txBody>
          <a:bodyPr/>
          <a:lstStyle/>
          <a:p>
            <a:endParaRPr lang="et-EE"/>
          </a:p>
        </p:txBody>
      </p:sp>
      <p:sp>
        <p:nvSpPr>
          <p:cNvPr id="82" name="Line 57"/>
          <p:cNvSpPr>
            <a:spLocks noChangeShapeType="1"/>
          </p:cNvSpPr>
          <p:nvPr/>
        </p:nvSpPr>
        <p:spPr bwMode="auto">
          <a:xfrm>
            <a:off x="4644280" y="5760367"/>
            <a:ext cx="71115" cy="360040"/>
          </a:xfrm>
          <a:prstGeom prst="line">
            <a:avLst/>
          </a:prstGeom>
          <a:noFill/>
          <a:ln w="9525">
            <a:solidFill>
              <a:schemeClr val="tx1"/>
            </a:solidFill>
            <a:round/>
            <a:headEnd/>
            <a:tailEnd type="triangle" w="med" len="med"/>
          </a:ln>
          <a:effectLst/>
        </p:spPr>
        <p:txBody>
          <a:bodyPr/>
          <a:lstStyle/>
          <a:p>
            <a:endParaRPr lang="et-EE"/>
          </a:p>
        </p:txBody>
      </p:sp>
      <p:sp>
        <p:nvSpPr>
          <p:cNvPr id="83" name="Text Box 46"/>
          <p:cNvSpPr txBox="1">
            <a:spLocks noChangeArrowheads="1"/>
          </p:cNvSpPr>
          <p:nvPr/>
        </p:nvSpPr>
        <p:spPr bwMode="auto">
          <a:xfrm>
            <a:off x="3419872" y="6119336"/>
            <a:ext cx="2736304" cy="738664"/>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t-EE" sz="1400" b="1" dirty="0" smtClean="0">
                <a:solidFill>
                  <a:srgbClr val="FF3300"/>
                </a:solidFill>
              </a:rPr>
              <a:t>KVALITEETSED JA ENTUSIASTLIKUD TUDENGIKANDIDAADID</a:t>
            </a:r>
            <a:endParaRPr lang="et-EE" sz="1400" b="1" dirty="0">
              <a:solidFill>
                <a:srgbClr val="FF3300"/>
              </a:solidFill>
            </a:endParaRPr>
          </a:p>
        </p:txBody>
      </p:sp>
      <p:sp>
        <p:nvSpPr>
          <p:cNvPr id="84" name="Text Box 46"/>
          <p:cNvSpPr txBox="1">
            <a:spLocks noChangeArrowheads="1"/>
          </p:cNvSpPr>
          <p:nvPr/>
        </p:nvSpPr>
        <p:spPr bwMode="auto">
          <a:xfrm>
            <a:off x="7595716" y="3384103"/>
            <a:ext cx="1548284" cy="523220"/>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t-EE" sz="1400" b="1" dirty="0" smtClean="0">
                <a:solidFill>
                  <a:srgbClr val="FF3300"/>
                </a:solidFill>
              </a:rPr>
              <a:t>ETTEVÕTLUSE ARENG</a:t>
            </a:r>
            <a:endParaRPr lang="et-EE" sz="1400" b="1" dirty="0">
              <a:solidFill>
                <a:srgbClr val="FF3300"/>
              </a:solidFill>
            </a:endParaRPr>
          </a:p>
        </p:txBody>
      </p:sp>
      <p:sp>
        <p:nvSpPr>
          <p:cNvPr id="85" name="Line 54"/>
          <p:cNvSpPr>
            <a:spLocks noChangeShapeType="1"/>
          </p:cNvSpPr>
          <p:nvPr/>
        </p:nvSpPr>
        <p:spPr bwMode="auto">
          <a:xfrm flipV="1">
            <a:off x="5939532" y="3960167"/>
            <a:ext cx="1800200" cy="72008"/>
          </a:xfrm>
          <a:prstGeom prst="line">
            <a:avLst/>
          </a:prstGeom>
          <a:noFill/>
          <a:ln w="9525">
            <a:solidFill>
              <a:schemeClr val="tx1"/>
            </a:solidFill>
            <a:round/>
            <a:headEnd/>
            <a:tailEnd type="triangle" w="med" len="med"/>
          </a:ln>
          <a:effectLst/>
        </p:spPr>
        <p:txBody>
          <a:bodyPr/>
          <a:lstStyle/>
          <a:p>
            <a:endParaRPr lang="et-EE"/>
          </a:p>
        </p:txBody>
      </p:sp>
      <p:sp>
        <p:nvSpPr>
          <p:cNvPr id="86" name="Line 43"/>
          <p:cNvSpPr>
            <a:spLocks noChangeShapeType="1"/>
          </p:cNvSpPr>
          <p:nvPr/>
        </p:nvSpPr>
        <p:spPr bwMode="auto">
          <a:xfrm>
            <a:off x="7307684" y="2808039"/>
            <a:ext cx="432048" cy="576064"/>
          </a:xfrm>
          <a:prstGeom prst="line">
            <a:avLst/>
          </a:prstGeom>
          <a:noFill/>
          <a:ln w="9525">
            <a:solidFill>
              <a:schemeClr val="tx1"/>
            </a:solidFill>
            <a:round/>
            <a:headEnd/>
            <a:tailEnd type="triangle" w="med" len="med"/>
          </a:ln>
          <a:effectLst/>
        </p:spPr>
        <p:txBody>
          <a:bodyPr/>
          <a:lstStyle/>
          <a:p>
            <a:endParaRPr lang="et-EE"/>
          </a:p>
        </p:txBody>
      </p:sp>
      <p:sp>
        <p:nvSpPr>
          <p:cNvPr id="87" name="Line 28"/>
          <p:cNvSpPr>
            <a:spLocks noChangeShapeType="1"/>
          </p:cNvSpPr>
          <p:nvPr/>
        </p:nvSpPr>
        <p:spPr bwMode="auto">
          <a:xfrm>
            <a:off x="7235676" y="3528120"/>
            <a:ext cx="360040" cy="72008"/>
          </a:xfrm>
          <a:prstGeom prst="line">
            <a:avLst/>
          </a:prstGeom>
          <a:noFill/>
          <a:ln w="9525">
            <a:solidFill>
              <a:schemeClr val="tx1"/>
            </a:solidFill>
            <a:round/>
            <a:headEnd/>
            <a:tailEnd type="triangle" w="med" len="med"/>
          </a:ln>
          <a:effectLst/>
        </p:spPr>
        <p:txBody>
          <a:bodyPr/>
          <a:lstStyle/>
          <a:p>
            <a:endParaRPr lang="et-EE"/>
          </a:p>
        </p:txBody>
      </p:sp>
    </p:spTree>
    <p:extLst>
      <p:ext uri="{BB962C8B-B14F-4D97-AF65-F5344CB8AC3E}">
        <p14:creationId xmlns:p14="http://schemas.microsoft.com/office/powerpoint/2010/main" val="2220953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ajakiri.ut.ee/orb.aw/class=image/action=show/fastcall=1/file=44099c628ab2387f0d8ab9be751167fe.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4885047"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tuit.ut.ee/orb.aw/class=image/action=show/fastcall=1/file=7e55896830c234161e58aff25d1697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96752"/>
            <a:ext cx="3447871"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3907904"/>
            <a:ext cx="8290901" cy="3416320"/>
          </a:xfrm>
          <a:prstGeom prst="rect">
            <a:avLst/>
          </a:prstGeom>
          <a:noFill/>
        </p:spPr>
        <p:txBody>
          <a:bodyPr wrap="square" rtlCol="0">
            <a:spAutoFit/>
          </a:bodyPr>
          <a:lstStyle/>
          <a:p>
            <a:pPr algn="ctr"/>
            <a:r>
              <a:rPr lang="et-EE" dirty="0" smtClean="0"/>
              <a:t>Tehnoloogiainstituut – aastal 2005 uue hoone saanud teadusinstituut</a:t>
            </a:r>
          </a:p>
          <a:p>
            <a:pPr algn="ctr"/>
            <a:endParaRPr lang="et-EE" dirty="0"/>
          </a:p>
          <a:p>
            <a:pPr algn="ctr"/>
            <a:r>
              <a:rPr lang="et-EE" dirty="0" smtClean="0"/>
              <a:t>Ainus instituut, kus</a:t>
            </a:r>
          </a:p>
          <a:p>
            <a:pPr marL="285750" indent="-285750" algn="ctr">
              <a:buFontTx/>
              <a:buChar char="-"/>
            </a:pPr>
            <a:r>
              <a:rPr lang="et-EE" dirty="0" smtClean="0"/>
              <a:t>Tähelepanu intellektuaalomandile on kõigi uurimisrühmade fookuses</a:t>
            </a:r>
          </a:p>
          <a:p>
            <a:pPr marL="285750" indent="-285750" algn="ctr">
              <a:buFontTx/>
              <a:buChar char="-"/>
            </a:pPr>
            <a:r>
              <a:rPr lang="et-EE" dirty="0" smtClean="0"/>
              <a:t>Kõik doktorandid saavad intellektuaalomandi alast kohustuslikku kursust</a:t>
            </a:r>
          </a:p>
          <a:p>
            <a:pPr marL="285750" indent="-285750" algn="ctr">
              <a:buFontTx/>
              <a:buChar char="-"/>
            </a:pPr>
            <a:r>
              <a:rPr lang="et-EE" dirty="0" smtClean="0"/>
              <a:t>Teeb ca 50% ülikool otselepingutest ettevõtetega</a:t>
            </a:r>
          </a:p>
          <a:p>
            <a:pPr marL="285750" indent="-285750" algn="ctr">
              <a:buFontTx/>
              <a:buChar char="-"/>
            </a:pPr>
            <a:r>
              <a:rPr lang="et-EE" dirty="0" smtClean="0"/>
              <a:t>Viimase 5 aasta jooksul viinud läbi rakendusuuringuid, kus intellektuaalomand on kriitilise tähtsusega finantseerimise saavutamisel, mahus ca 10 miljonit eurot</a:t>
            </a:r>
          </a:p>
          <a:p>
            <a:pPr marL="285750" indent="-285750" algn="ctr">
              <a:buFontTx/>
              <a:buChar char="-"/>
            </a:pPr>
            <a:r>
              <a:rPr lang="et-EE" dirty="0"/>
              <a:t>s</a:t>
            </a:r>
            <a:r>
              <a:rPr lang="et-EE" dirty="0" smtClean="0"/>
              <a:t>amal ajal IO kaitsmise kulud – ca 50000 eurot (0.5 %) </a:t>
            </a:r>
          </a:p>
          <a:p>
            <a:pPr algn="ctr"/>
            <a:endParaRPr lang="et-EE" dirty="0"/>
          </a:p>
          <a:p>
            <a:pPr algn="ctr"/>
            <a:endParaRPr lang="et-EE" dirty="0"/>
          </a:p>
        </p:txBody>
      </p:sp>
    </p:spTree>
    <p:extLst>
      <p:ext uri="{BB962C8B-B14F-4D97-AF65-F5344CB8AC3E}">
        <p14:creationId xmlns:p14="http://schemas.microsoft.com/office/powerpoint/2010/main" val="236170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59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3158" y="1624263"/>
            <a:ext cx="6870792" cy="4154984"/>
          </a:xfrm>
          <a:prstGeom prst="rect">
            <a:avLst/>
          </a:prstGeom>
          <a:noFill/>
        </p:spPr>
        <p:txBody>
          <a:bodyPr wrap="none" rtlCol="0">
            <a:spAutoFit/>
          </a:bodyPr>
          <a:lstStyle/>
          <a:p>
            <a:r>
              <a:rPr lang="et-EE" sz="2400" dirty="0" smtClean="0"/>
              <a:t>16 aastat praktikat </a:t>
            </a:r>
          </a:p>
          <a:p>
            <a:endParaRPr lang="et-EE" sz="2400" dirty="0"/>
          </a:p>
          <a:p>
            <a:pPr marL="342900" indent="-342900">
              <a:buFont typeface="Wingdings" panose="05000000000000000000" pitchFamily="2" charset="2"/>
              <a:buChar char="ü"/>
            </a:pPr>
            <a:r>
              <a:rPr lang="et-EE" sz="2400" dirty="0"/>
              <a:t>t</a:t>
            </a:r>
            <a:r>
              <a:rPr lang="et-EE" sz="2400" dirty="0" smtClean="0"/>
              <a:t>eadlasena</a:t>
            </a:r>
          </a:p>
          <a:p>
            <a:pPr marL="342900" indent="-342900">
              <a:buFont typeface="Wingdings" panose="05000000000000000000" pitchFamily="2" charset="2"/>
              <a:buChar char="ü"/>
            </a:pPr>
            <a:r>
              <a:rPr lang="et-EE" sz="2400" dirty="0"/>
              <a:t>e</a:t>
            </a:r>
            <a:r>
              <a:rPr lang="et-EE" sz="2400" dirty="0" smtClean="0"/>
              <a:t>ttevõtlussuhete peaspetsialistina</a:t>
            </a:r>
          </a:p>
          <a:p>
            <a:pPr marL="342900" indent="-342900">
              <a:buFont typeface="Wingdings" panose="05000000000000000000" pitchFamily="2" charset="2"/>
              <a:buChar char="ü"/>
            </a:pPr>
            <a:r>
              <a:rPr lang="et-EE" sz="2400" dirty="0"/>
              <a:t>t</a:t>
            </a:r>
            <a:r>
              <a:rPr lang="et-EE" sz="2400" dirty="0" smtClean="0"/>
              <a:t>ehnoloogiainstituudi asedirektori ja direktorina</a:t>
            </a:r>
          </a:p>
          <a:p>
            <a:pPr marL="342900" indent="-342900">
              <a:buFont typeface="Wingdings" panose="05000000000000000000" pitchFamily="2" charset="2"/>
              <a:buChar char="ü"/>
            </a:pPr>
            <a:r>
              <a:rPr lang="et-EE" sz="2400" dirty="0"/>
              <a:t>ü</a:t>
            </a:r>
            <a:r>
              <a:rPr lang="et-EE" sz="2400" dirty="0" smtClean="0"/>
              <a:t>likooli ettevõtlussuhete juhina</a:t>
            </a:r>
          </a:p>
          <a:p>
            <a:pPr marL="342900" indent="-342900">
              <a:buFont typeface="Wingdings" panose="05000000000000000000" pitchFamily="2" charset="2"/>
              <a:buChar char="ü"/>
            </a:pPr>
            <a:r>
              <a:rPr lang="et-EE" sz="2400" dirty="0" smtClean="0"/>
              <a:t>arendusprorektorina </a:t>
            </a:r>
          </a:p>
          <a:p>
            <a:pPr marL="342900" indent="-342900">
              <a:buFont typeface="Wingdings" panose="05000000000000000000" pitchFamily="2" charset="2"/>
              <a:buChar char="ü"/>
            </a:pPr>
            <a:r>
              <a:rPr lang="et-EE" sz="2400" dirty="0"/>
              <a:t>o</a:t>
            </a:r>
            <a:r>
              <a:rPr lang="et-EE" sz="2400" dirty="0" smtClean="0"/>
              <a:t>salus 2 ettevõttes (koolitus, konsultatsioonid)</a:t>
            </a:r>
          </a:p>
          <a:p>
            <a:pPr marL="342900" indent="-342900">
              <a:buFont typeface="Wingdings" panose="05000000000000000000" pitchFamily="2" charset="2"/>
              <a:buChar char="ü"/>
            </a:pPr>
            <a:endParaRPr lang="et-EE" sz="2400" dirty="0"/>
          </a:p>
          <a:p>
            <a:r>
              <a:rPr lang="et-EE" sz="2400" dirty="0" smtClean="0"/>
              <a:t>Seejuures Eestisse tagasi pöördunud 3 korda</a:t>
            </a:r>
          </a:p>
          <a:p>
            <a:r>
              <a:rPr lang="et-EE" sz="2400" dirty="0" smtClean="0"/>
              <a:t>ning riputanud oma CV veebiportaali...</a:t>
            </a:r>
            <a:endParaRPr lang="et-EE" sz="2400" dirty="0"/>
          </a:p>
        </p:txBody>
      </p:sp>
    </p:spTree>
    <p:extLst>
      <p:ext uri="{BB962C8B-B14F-4D97-AF65-F5344CB8AC3E}">
        <p14:creationId xmlns:p14="http://schemas.microsoft.com/office/powerpoint/2010/main" val="276160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569753" y="5100873"/>
            <a:ext cx="1714500" cy="704850"/>
          </a:xfrm>
          <a:prstGeom prst="rect">
            <a:avLst/>
          </a:prstGeom>
          <a:noFill/>
          <a:ln w="9525">
            <a:noFill/>
            <a:miter lim="800000"/>
            <a:headEnd/>
            <a:tailEnd/>
          </a:ln>
        </p:spPr>
      </p:pic>
      <p:pic>
        <p:nvPicPr>
          <p:cNvPr id="4" name="Picture 4"/>
          <p:cNvPicPr>
            <a:picLocks noChangeAspect="1" noChangeArrowheads="1"/>
          </p:cNvPicPr>
          <p:nvPr/>
        </p:nvPicPr>
        <p:blipFill>
          <a:blip r:embed="rId3"/>
          <a:srcRect/>
          <a:stretch>
            <a:fillRect/>
          </a:stretch>
        </p:blipFill>
        <p:spPr bwMode="auto">
          <a:xfrm>
            <a:off x="1088232" y="1134331"/>
            <a:ext cx="1584176" cy="1584176"/>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236378" y="3587879"/>
            <a:ext cx="2381250" cy="476250"/>
          </a:xfrm>
          <a:prstGeom prst="rect">
            <a:avLst/>
          </a:prstGeom>
          <a:noFill/>
          <a:ln w="9525">
            <a:noFill/>
            <a:miter lim="800000"/>
            <a:headEnd/>
            <a:tailEnd/>
          </a:ln>
        </p:spPr>
      </p:pic>
      <p:pic>
        <p:nvPicPr>
          <p:cNvPr id="6" name="Picture 5"/>
          <p:cNvPicPr>
            <a:picLocks noChangeAspect="1" noChangeArrowheads="1"/>
          </p:cNvPicPr>
          <p:nvPr/>
        </p:nvPicPr>
        <p:blipFill>
          <a:blip r:embed="rId5"/>
          <a:srcRect/>
          <a:stretch>
            <a:fillRect/>
          </a:stretch>
        </p:blipFill>
        <p:spPr bwMode="auto">
          <a:xfrm>
            <a:off x="5436007" y="2043128"/>
            <a:ext cx="3248681" cy="2382366"/>
          </a:xfrm>
          <a:prstGeom prst="rect">
            <a:avLst/>
          </a:prstGeom>
          <a:noFill/>
          <a:ln w="9525">
            <a:noFill/>
            <a:miter lim="800000"/>
            <a:headEnd/>
            <a:tailEnd/>
          </a:ln>
        </p:spPr>
      </p:pic>
      <p:pic>
        <p:nvPicPr>
          <p:cNvPr id="12290" name="Picture 2" descr="http://www.juhtimisaju.ee/press/JuhtimisAju_3_Regio_juh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5212" y="957152"/>
            <a:ext cx="2019611" cy="151560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opleht.ee/wp-content/uploads/ustav.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8127" y="4309492"/>
            <a:ext cx="2621635" cy="174775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y.delfi.ee/norm/157019/8972337_RbME08.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07" y="4498646"/>
            <a:ext cx="1347788"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images.fastcompany.com/upload/Fits-Me-CEO-Heikki-Haldr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5004" y="4666476"/>
            <a:ext cx="2120433" cy="1683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65495" y="949665"/>
            <a:ext cx="1886094" cy="369332"/>
          </a:xfrm>
          <a:prstGeom prst="rect">
            <a:avLst/>
          </a:prstGeom>
          <a:noFill/>
        </p:spPr>
        <p:txBody>
          <a:bodyPr wrap="none" rtlCol="0">
            <a:spAutoFit/>
          </a:bodyPr>
          <a:lstStyle/>
          <a:p>
            <a:r>
              <a:rPr lang="et-EE" dirty="0" smtClean="0"/>
              <a:t>Mõned spin-offid</a:t>
            </a:r>
            <a:endParaRPr lang="et-EE" dirty="0"/>
          </a:p>
        </p:txBody>
      </p:sp>
    </p:spTree>
    <p:extLst>
      <p:ext uri="{BB962C8B-B14F-4D97-AF65-F5344CB8AC3E}">
        <p14:creationId xmlns:p14="http://schemas.microsoft.com/office/powerpoint/2010/main" val="142300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13344"/>
            <a:ext cx="8280920" cy="4555093"/>
          </a:xfrm>
          <a:prstGeom prst="rect">
            <a:avLst/>
          </a:prstGeom>
        </p:spPr>
        <p:txBody>
          <a:bodyPr wrap="square">
            <a:spAutoFit/>
          </a:bodyPr>
          <a:lstStyle/>
          <a:p>
            <a:r>
              <a:rPr lang="et-EE" sz="2800" b="1" dirty="0"/>
              <a:t>T-Helpdesk – eelnõu </a:t>
            </a:r>
            <a:endParaRPr lang="et-EE" sz="2800" b="1" dirty="0" smtClean="0"/>
          </a:p>
          <a:p>
            <a:endParaRPr lang="et-EE" sz="2800" b="1" dirty="0"/>
          </a:p>
          <a:p>
            <a:r>
              <a:rPr lang="et-EE" b="1" dirty="0" smtClean="0"/>
              <a:t>Erik </a:t>
            </a:r>
            <a:r>
              <a:rPr lang="et-EE" b="1" dirty="0"/>
              <a:t>Puura, Tea </a:t>
            </a:r>
            <a:r>
              <a:rPr lang="et-EE" b="1" dirty="0" smtClean="0"/>
              <a:t>Varrak</a:t>
            </a:r>
          </a:p>
          <a:p>
            <a:endParaRPr lang="et-EE" dirty="0"/>
          </a:p>
          <a:p>
            <a:r>
              <a:rPr lang="et-EE" b="1" dirty="0"/>
              <a:t>Taust</a:t>
            </a:r>
            <a:endParaRPr lang="et-EE" dirty="0"/>
          </a:p>
          <a:p>
            <a:r>
              <a:rPr lang="et-EE" dirty="0"/>
              <a:t>Senini on ülikoolid ettevõtluskoostööd organiseerides tegutsenud igaüks eraldi. Tartu Ülikooli ja Tallinna Tehnikaülikooli prorektorid Erik Puura ja Tea Varrak teatasid 8. mail 2015, et ülikoolid käivitavad üheskoos koostöövõrgustiku esialgse koondnimetusega ’T-Helpdesk’. Esimesed piloottegevused toimuvad 2015. aasta sügisel, võrgustik käivitub täismahus alates 1. jaanuarist 2016. </a:t>
            </a:r>
            <a:endParaRPr lang="et-EE" dirty="0" smtClean="0"/>
          </a:p>
          <a:p>
            <a:endParaRPr lang="et-EE" dirty="0"/>
          </a:p>
          <a:p>
            <a:r>
              <a:rPr lang="et-EE" dirty="0"/>
              <a:t>Perioodil mai-september 2015 töötavad TÜ ja TTÜ üheskoos välja koostöövõrgustiku detailse kontseptsiooni ning konsortsiumi moodustamise eelnõu. Konsortsium saab olema avatud ka teistele ülikoolidele ja partneritele vastavalt kokku lepitavatele tingimustele. </a:t>
            </a:r>
          </a:p>
        </p:txBody>
      </p:sp>
    </p:spTree>
    <p:extLst>
      <p:ext uri="{BB962C8B-B14F-4D97-AF65-F5344CB8AC3E}">
        <p14:creationId xmlns:p14="http://schemas.microsoft.com/office/powerpoint/2010/main" val="61284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40092"/>
            <a:ext cx="8064896" cy="5755422"/>
          </a:xfrm>
          <a:prstGeom prst="rect">
            <a:avLst/>
          </a:prstGeom>
          <a:noFill/>
        </p:spPr>
        <p:txBody>
          <a:bodyPr wrap="square" rtlCol="0">
            <a:spAutoFit/>
          </a:bodyPr>
          <a:lstStyle/>
          <a:p>
            <a:r>
              <a:rPr lang="et-EE" sz="1600" b="1" dirty="0"/>
              <a:t>Probleemid, mida loodav koostöövõrgustik lahendab, ning </a:t>
            </a:r>
            <a:r>
              <a:rPr lang="et-EE" sz="1600" b="1" dirty="0" smtClean="0"/>
              <a:t>lahendused</a:t>
            </a:r>
          </a:p>
          <a:p>
            <a:endParaRPr lang="et-EE" sz="1600" dirty="0"/>
          </a:p>
          <a:p>
            <a:pPr lvl="0"/>
            <a:r>
              <a:rPr lang="et-EE" sz="1600" b="1" dirty="0" smtClean="0"/>
              <a:t>1. Kui </a:t>
            </a:r>
            <a:r>
              <a:rPr lang="et-EE" sz="1600" b="1" dirty="0"/>
              <a:t>ettevõttel on idee, probleem, arenguvajadus või lihtsalt huvi Eesti ülikoolides toimuva vastu, peab ta pöörduma igasse ülikooli eraldi</a:t>
            </a:r>
            <a:r>
              <a:rPr lang="et-EE" sz="1600" b="1" dirty="0" smtClean="0"/>
              <a:t>.</a:t>
            </a:r>
          </a:p>
          <a:p>
            <a:pPr lvl="0"/>
            <a:endParaRPr lang="et-EE" sz="1600" dirty="0"/>
          </a:p>
          <a:p>
            <a:r>
              <a:rPr lang="et-EE" sz="1600" dirty="0"/>
              <a:t>Lahendus: Koostöövõrgustik loob ülikoolide süsteemi ühise sisenemispunkti (telefon, e-post, postiaadress) ning vastab kiirelt kõigile päringutele hiljemalt 1 nädala jooksul</a:t>
            </a:r>
            <a:r>
              <a:rPr lang="et-EE" sz="1600" dirty="0" smtClean="0"/>
              <a:t>.</a:t>
            </a:r>
          </a:p>
          <a:p>
            <a:endParaRPr lang="et-EE" sz="1600" dirty="0"/>
          </a:p>
          <a:p>
            <a:r>
              <a:rPr lang="et-EE" sz="1600" dirty="0"/>
              <a:t>Mõõdikud: päringute arv, vastuste kiirus ja kvaliteet, käivitunud koostööepisoodide arv ja tulemused (tulemused siin ja edaspidi: lepingute maht, koostöö majanduslik mõju</a:t>
            </a:r>
            <a:r>
              <a:rPr lang="et-EE" sz="1600" dirty="0" smtClean="0"/>
              <a:t>).</a:t>
            </a:r>
          </a:p>
          <a:p>
            <a:endParaRPr lang="et-EE" sz="1600" dirty="0"/>
          </a:p>
          <a:p>
            <a:pPr lvl="0"/>
            <a:r>
              <a:rPr lang="et-EE" sz="1600" b="1" dirty="0" smtClean="0"/>
              <a:t>2. Ülikoolide </a:t>
            </a:r>
            <a:r>
              <a:rPr lang="et-EE" sz="1600" b="1" dirty="0"/>
              <a:t>poolt pakutavate teenuste süsteemid on välja arendatud eraldiseisvatena, ettevõtja peab läbi käima kõikide ülikoolide kodulehti, et otsida sobilikke teenuseid. </a:t>
            </a:r>
            <a:r>
              <a:rPr lang="et-EE" sz="1600" dirty="0"/>
              <a:t>Ettevõtjate teavitamine sellest, missugused nt EL tõukefondide toel rajatud aparatuurikompleksid on vajadusel ettevõtjate poolt kasutatavad, on olnud puudulik. </a:t>
            </a:r>
            <a:endParaRPr lang="et-EE" sz="1600" dirty="0" smtClean="0"/>
          </a:p>
          <a:p>
            <a:pPr lvl="0"/>
            <a:endParaRPr lang="et-EE" sz="1600" dirty="0"/>
          </a:p>
          <a:p>
            <a:r>
              <a:rPr lang="et-EE" sz="1600" dirty="0"/>
              <a:t>Lahendus: Koostöövõrgustik arendab välja ühise teenuspakkumise süsteemi ettevõtlussektorite põhiselt nii Eesti kui välisettevõtetele.  </a:t>
            </a:r>
            <a:endParaRPr lang="et-EE" sz="1600" dirty="0" smtClean="0"/>
          </a:p>
          <a:p>
            <a:r>
              <a:rPr lang="et-EE" sz="1600" dirty="0" smtClean="0"/>
              <a:t>  </a:t>
            </a:r>
            <a:endParaRPr lang="et-EE" sz="1600" dirty="0"/>
          </a:p>
          <a:p>
            <a:r>
              <a:rPr lang="et-EE" sz="1600" dirty="0"/>
              <a:t>Mõõdikud: Teenuspakkumiste arv, käivitunud koostööepisoodide arv ja tulemused.</a:t>
            </a:r>
          </a:p>
          <a:p>
            <a:endParaRPr lang="et-EE" sz="1600" dirty="0"/>
          </a:p>
          <a:p>
            <a:endParaRPr lang="et-EE" sz="1600" dirty="0"/>
          </a:p>
        </p:txBody>
      </p:sp>
    </p:spTree>
    <p:extLst>
      <p:ext uri="{BB962C8B-B14F-4D97-AF65-F5344CB8AC3E}">
        <p14:creationId xmlns:p14="http://schemas.microsoft.com/office/powerpoint/2010/main" val="3864417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28343"/>
            <a:ext cx="8064896" cy="4524315"/>
          </a:xfrm>
          <a:prstGeom prst="rect">
            <a:avLst/>
          </a:prstGeom>
        </p:spPr>
        <p:txBody>
          <a:bodyPr wrap="square">
            <a:spAutoFit/>
          </a:bodyPr>
          <a:lstStyle/>
          <a:p>
            <a:pPr lvl="0"/>
            <a:r>
              <a:rPr lang="et-EE" b="1" dirty="0" smtClean="0"/>
              <a:t>3. Ettevõtete </a:t>
            </a:r>
            <a:r>
              <a:rPr lang="et-EE" b="1" dirty="0"/>
              <a:t>soove saab parimal moel arvestada ja täita sageli kahe või mitme ülikooli koostöös. Senini on koostööepisoodide arv olnud madal</a:t>
            </a:r>
            <a:r>
              <a:rPr lang="et-EE" b="1" dirty="0" smtClean="0"/>
              <a:t>.</a:t>
            </a:r>
          </a:p>
          <a:p>
            <a:pPr lvl="0"/>
            <a:endParaRPr lang="et-EE" dirty="0"/>
          </a:p>
          <a:p>
            <a:r>
              <a:rPr lang="et-EE" dirty="0"/>
              <a:t>Lahendus: Koostöövõrgustik kaasab projektidesse parima kompetentsi erinevatest ülikoolidest</a:t>
            </a:r>
            <a:r>
              <a:rPr lang="et-EE" dirty="0" smtClean="0"/>
              <a:t>.</a:t>
            </a:r>
          </a:p>
          <a:p>
            <a:endParaRPr lang="et-EE" dirty="0"/>
          </a:p>
          <a:p>
            <a:r>
              <a:rPr lang="et-EE" dirty="0"/>
              <a:t>Mõõdikud: Ühisprojektide arv ja tulemused</a:t>
            </a:r>
            <a:r>
              <a:rPr lang="et-EE" dirty="0" smtClean="0"/>
              <a:t>.</a:t>
            </a:r>
          </a:p>
          <a:p>
            <a:endParaRPr lang="et-EE" dirty="0"/>
          </a:p>
          <a:p>
            <a:pPr lvl="0"/>
            <a:r>
              <a:rPr lang="et-EE" b="1" dirty="0" smtClean="0"/>
              <a:t>4. Ülikoolid </a:t>
            </a:r>
            <a:r>
              <a:rPr lang="et-EE" b="1" dirty="0"/>
              <a:t>investeerivad väliskoostöösse, sh välisreisidesse iseseisvalt, samas on ühe ülikooli poolt pakutav sageli alakriitiline, et tõhusaid sidemeid luua</a:t>
            </a:r>
            <a:r>
              <a:rPr lang="et-EE" b="1" dirty="0" smtClean="0"/>
              <a:t>.</a:t>
            </a:r>
          </a:p>
          <a:p>
            <a:pPr lvl="0"/>
            <a:r>
              <a:rPr lang="et-EE" dirty="0" smtClean="0"/>
              <a:t> </a:t>
            </a:r>
            <a:endParaRPr lang="et-EE" dirty="0"/>
          </a:p>
          <a:p>
            <a:r>
              <a:rPr lang="et-EE" dirty="0"/>
              <a:t>Lahendus: Väliskoostööd organiseeritakse osaliselt ühiselt, suureneb pakutav kriitiline mass ja vastavalt välisettevõtetele pakutavad koostöövaldkonnad on laiapõhjalisemad</a:t>
            </a:r>
            <a:r>
              <a:rPr lang="et-EE" dirty="0" smtClean="0"/>
              <a:t>.</a:t>
            </a:r>
          </a:p>
          <a:p>
            <a:endParaRPr lang="et-EE" dirty="0"/>
          </a:p>
          <a:p>
            <a:r>
              <a:rPr lang="et-EE" dirty="0"/>
              <a:t>Mõõdikud: Saavutatud kuluefektiivsus, väliskoostöö projektide arv ja tulemused.</a:t>
            </a:r>
          </a:p>
        </p:txBody>
      </p:sp>
    </p:spTree>
    <p:extLst>
      <p:ext uri="{BB962C8B-B14F-4D97-AF65-F5344CB8AC3E}">
        <p14:creationId xmlns:p14="http://schemas.microsoft.com/office/powerpoint/2010/main" val="2287251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46718"/>
            <a:ext cx="8136904" cy="5355312"/>
          </a:xfrm>
          <a:prstGeom prst="rect">
            <a:avLst/>
          </a:prstGeom>
        </p:spPr>
        <p:txBody>
          <a:bodyPr wrap="square">
            <a:spAutoFit/>
          </a:bodyPr>
          <a:lstStyle/>
          <a:p>
            <a:pPr lvl="0"/>
            <a:r>
              <a:rPr lang="et-EE" b="1" dirty="0" smtClean="0"/>
              <a:t>5. Iga </a:t>
            </a:r>
            <a:r>
              <a:rPr lang="et-EE" b="1" dirty="0"/>
              <a:t>ülikool korraldab hetkel ettevõtlusega koostöö üritusi eraldi, on üksikud koostööepisoodid</a:t>
            </a:r>
            <a:r>
              <a:rPr lang="et-EE" b="1" dirty="0" smtClean="0"/>
              <a:t>.</a:t>
            </a:r>
          </a:p>
          <a:p>
            <a:pPr lvl="0"/>
            <a:r>
              <a:rPr lang="et-EE" dirty="0" smtClean="0"/>
              <a:t> </a:t>
            </a:r>
            <a:endParaRPr lang="et-EE" dirty="0"/>
          </a:p>
          <a:p>
            <a:r>
              <a:rPr lang="et-EE" dirty="0"/>
              <a:t>Lahendus: Võrgustik korraldab igal aastal ühe suurema ürituse, kuhu on kaasatud erinevad ülikoolid. Lisaks aitab koostöövõrgustik leida esinejaid erinevate organisatsioonide poolt korraldatavatele temaatilistele üritustele</a:t>
            </a:r>
            <a:r>
              <a:rPr lang="et-EE" dirty="0" smtClean="0"/>
              <a:t>.</a:t>
            </a:r>
          </a:p>
          <a:p>
            <a:endParaRPr lang="et-EE" dirty="0"/>
          </a:p>
          <a:p>
            <a:r>
              <a:rPr lang="et-EE" dirty="0"/>
              <a:t>Mõõdikud: Üritustel osalejate arv, hinnang tagasiside kaudu, ettevõtjatega loodud uute kontaktide arv ja koostöö tulemused</a:t>
            </a:r>
            <a:r>
              <a:rPr lang="et-EE" dirty="0" smtClean="0"/>
              <a:t>.</a:t>
            </a:r>
          </a:p>
          <a:p>
            <a:endParaRPr lang="et-EE" dirty="0"/>
          </a:p>
          <a:p>
            <a:r>
              <a:rPr lang="et-EE" dirty="0" smtClean="0"/>
              <a:t>Esimene pilootüritus: plaanitud 14. oktoober 2015</a:t>
            </a:r>
            <a:endParaRPr lang="et-EE" dirty="0"/>
          </a:p>
          <a:p>
            <a:pPr lvl="0"/>
            <a:endParaRPr lang="et-EE" dirty="0" smtClean="0"/>
          </a:p>
          <a:p>
            <a:pPr lvl="0"/>
            <a:r>
              <a:rPr lang="et-EE" b="1" dirty="0" smtClean="0"/>
              <a:t>6. Ettevõtjate </a:t>
            </a:r>
            <a:r>
              <a:rPr lang="et-EE" b="1" dirty="0"/>
              <a:t>ja ametkondade teadmus intellektuaalomandist ja selle praktilistest kasutusvõimalustest on märkimisväärselt madalam kui ülikoolidel. </a:t>
            </a:r>
          </a:p>
          <a:p>
            <a:endParaRPr lang="et-EE" dirty="0" smtClean="0"/>
          </a:p>
          <a:p>
            <a:r>
              <a:rPr lang="et-EE" dirty="0" smtClean="0"/>
              <a:t>Lahendus</a:t>
            </a:r>
            <a:r>
              <a:rPr lang="et-EE" dirty="0"/>
              <a:t>: Töötatakse välja ühine intellektuaalomandi alane praktilise koolituse süsteem ja täiendõppe kursused.</a:t>
            </a:r>
          </a:p>
          <a:p>
            <a:endParaRPr lang="et-EE" dirty="0" smtClean="0"/>
          </a:p>
          <a:p>
            <a:r>
              <a:rPr lang="et-EE" dirty="0" smtClean="0"/>
              <a:t>Mõõdikud</a:t>
            </a:r>
            <a:r>
              <a:rPr lang="et-EE" dirty="0"/>
              <a:t>: kursustel osalejate arv, hinnang tagasiside </a:t>
            </a:r>
            <a:r>
              <a:rPr lang="et-EE" dirty="0" smtClean="0"/>
              <a:t>kaudu, uued koostööpartnerid.</a:t>
            </a:r>
            <a:endParaRPr lang="et-EE" dirty="0"/>
          </a:p>
        </p:txBody>
      </p:sp>
    </p:spTree>
    <p:extLst>
      <p:ext uri="{BB962C8B-B14F-4D97-AF65-F5344CB8AC3E}">
        <p14:creationId xmlns:p14="http://schemas.microsoft.com/office/powerpoint/2010/main" val="411684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968" y="1552074"/>
            <a:ext cx="7930376" cy="3416320"/>
          </a:xfrm>
          <a:prstGeom prst="rect">
            <a:avLst/>
          </a:prstGeom>
          <a:noFill/>
        </p:spPr>
        <p:txBody>
          <a:bodyPr wrap="none" rtlCol="0">
            <a:spAutoFit/>
          </a:bodyPr>
          <a:lstStyle/>
          <a:p>
            <a:r>
              <a:rPr lang="et-EE" dirty="0" smtClean="0"/>
              <a:t>Kokkuvõtteks: </a:t>
            </a:r>
          </a:p>
          <a:p>
            <a:endParaRPr lang="et-EE" dirty="0"/>
          </a:p>
          <a:p>
            <a:pPr marL="285750" indent="-285750">
              <a:buFont typeface="Wingdings" panose="05000000000000000000" pitchFamily="2" charset="2"/>
              <a:buChar char="ü"/>
            </a:pPr>
            <a:r>
              <a:rPr lang="et-EE" dirty="0"/>
              <a:t>I</a:t>
            </a:r>
            <a:r>
              <a:rPr lang="et-EE" dirty="0" smtClean="0"/>
              <a:t>ntellektuaalomand on ülioluline element igas koostööprojektis</a:t>
            </a:r>
          </a:p>
          <a:p>
            <a:endParaRPr lang="et-EE" dirty="0"/>
          </a:p>
          <a:p>
            <a:pPr marL="285750" indent="-285750">
              <a:buFont typeface="Wingdings" panose="05000000000000000000" pitchFamily="2" charset="2"/>
              <a:buChar char="ü"/>
            </a:pPr>
            <a:r>
              <a:rPr lang="et-EE" dirty="0"/>
              <a:t>I</a:t>
            </a:r>
            <a:r>
              <a:rPr lang="et-EE" dirty="0" smtClean="0"/>
              <a:t>ntellektuaalomandi teema on väga palju laiem kui selle kaitstav</a:t>
            </a:r>
          </a:p>
          <a:p>
            <a:r>
              <a:rPr lang="et-EE" dirty="0"/>
              <a:t>j</a:t>
            </a:r>
            <a:r>
              <a:rPr lang="et-EE" dirty="0" smtClean="0"/>
              <a:t>a registreeritav osa</a:t>
            </a:r>
          </a:p>
          <a:p>
            <a:endParaRPr lang="et-EE" dirty="0"/>
          </a:p>
          <a:p>
            <a:pPr marL="285750" indent="-285750">
              <a:buFont typeface="Wingdings" panose="05000000000000000000" pitchFamily="2" charset="2"/>
              <a:buChar char="ü"/>
            </a:pPr>
            <a:r>
              <a:rPr lang="et-EE" dirty="0" smtClean="0"/>
              <a:t>Teemat tuleb tunnetada, soovime, et Eesti ettevõtted valdaksid teemat</a:t>
            </a:r>
          </a:p>
          <a:p>
            <a:r>
              <a:rPr lang="et-EE" dirty="0"/>
              <a:t>p</a:t>
            </a:r>
            <a:r>
              <a:rPr lang="et-EE" dirty="0" smtClean="0"/>
              <a:t>alju paremini </a:t>
            </a:r>
          </a:p>
          <a:p>
            <a:endParaRPr lang="et-EE" dirty="0"/>
          </a:p>
          <a:p>
            <a:pPr marL="285750" indent="-285750">
              <a:buFont typeface="Wingdings" panose="05000000000000000000" pitchFamily="2" charset="2"/>
              <a:buChar char="ü"/>
            </a:pPr>
            <a:r>
              <a:rPr lang="et-EE" dirty="0" smtClean="0"/>
              <a:t>Kui koolitada – koolitused ei tohi olla igavad! Ärge alustage</a:t>
            </a:r>
          </a:p>
          <a:p>
            <a:r>
              <a:rPr lang="et-EE" dirty="0"/>
              <a:t>d</a:t>
            </a:r>
            <a:r>
              <a:rPr lang="et-EE" dirty="0" smtClean="0"/>
              <a:t>efinitsioonidega, kaitsmise süsteemi kirjeldamisega ja lõivude suurusega!</a:t>
            </a:r>
            <a:endParaRPr lang="et-EE" dirty="0"/>
          </a:p>
        </p:txBody>
      </p:sp>
    </p:spTree>
    <p:extLst>
      <p:ext uri="{BB962C8B-B14F-4D97-AF65-F5344CB8AC3E}">
        <p14:creationId xmlns:p14="http://schemas.microsoft.com/office/powerpoint/2010/main" val="413065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67" y="1228043"/>
            <a:ext cx="8793379" cy="4584927"/>
          </a:xfrm>
          <a:prstGeom prst="rect">
            <a:avLst/>
          </a:prstGeom>
        </p:spPr>
      </p:pic>
    </p:spTree>
    <p:extLst>
      <p:ext uri="{BB962C8B-B14F-4D97-AF65-F5344CB8AC3E}">
        <p14:creationId xmlns:p14="http://schemas.microsoft.com/office/powerpoint/2010/main" val="159001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IOPHB5nBWeg/URUdPJj0JnI/AAAAAAAAOok/35Azips-OA8/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901587"/>
            <a:ext cx="4024540" cy="30184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WFRUXGBgbGRcYGBsdGhoaGB8XFxwcHSAeHSggGxolHBgXITEhJSkrLi4uFx8zODMsNygtLisBCgoKDg0OGhAQGywkHyQsLCwsLCwsLCwsLCwsLCwsLCwsLCwsLCwsLCwsLCwsLCwsLCwsLCwsLCwsLCwsLCwsLP/AABEIAKgBLAMBIgACEQEDEQH/xAAcAAABBQEBAQAAAAAAAAAAAAAEAQIDBQYHAAj/xABDEAABAgQDBAcGBAUDAwUBAAABAhEAAyExBBJBBVFhcQYTIoGRobEyQsHR4fAHUnLxFBUjYpKCosIWM9IkJUNjgxf/xAAaAQADAQEBAQAAAAAAAAAAAAAAAQIDBAUG/8QAJxEAAgICAgICAgIDAQAAAAAAAAECEQMhEjEEURNBFCJhgTJCcQX/2gAMAwEAAhEDEQA/AOXBhWx42hZs/MljpAKVjMCT3X9YcC5N+UFHLQbhzuYwTJetCABwb5wMg0dwmjce6CDMKUuPKE9sY+XNvXwhJqUuXzOYhw05QPaF7OfhBc9TF3pv9YiXYMHK6to1i+sQiYR7RANWDeu4Q5ar7zV2p4wNhZOYqUoPUAkmvIc4pIKJxPDUp3a6w3CzQpVf7q6UBreG4xChVTsRRxx8og2Sgkku3A/dodLsEgpWUfl518t0NlzUsQFvuYmExS7uzE6QyWoKsGb2Qw8zCS0BKmUol1ULOB9IaUk0o26oO+FklRBzZme4rXc+ghyio7w3uhN+TXMNAiaVMIqACkDVj4QqVgipDBwG8a8IamQR7bBq5W31EDITm1DmwZgYloAooArWnOv0iEoGZ3uOL+NokWqoSaqFaW9YVJBOrd5gQEM+elJAIJ4D5wNUqzJAZ7Vdos58oKFaHup9YjCQxYh29oaQXSGArXohKlV1FvlD+2AWDvqBbjDVoc0UTwHDlEU7EEMkBTXYxXYVZNMBSHqQauxpDgSuhANbg0iLATlVHa5M474cpKyphlHF2hAGglsmStwaF/GEmT2BHaeoDgBjubdECjlBImJfl2u7hCApmpGqqV1iaGQSiBcc6ekWEzNl7LgFqwNKBKspCsjmuj2ixKwzE0/KzecKT2ZvsBkziAWNeTg84JLoSClj+Z7coPwexDPbq2HEbhcmK7GYMJmdW6lJeuVJJs70POG1ZVAZxoKg45EX5GC5cztO19TYwItEoLyIJIHsqUGLcQDeDZeBUEhSiQCaZgTaFJIGvRUTZQ60gMlrVvEyVEnKkOW9r7pGzndDlnCieEqK3slNSg6+mkZba+HXIUEKlLlkgHtBiQXAPKh8Iu7G1ZCh9fGExOIUk5UhwLk/Fon2TIK5mVTJDe8KU+7xpsH0P/inVKmoSQ4Ka6axLq6JS2Y+XPIIYAGtz93hUzl7ga6kRdzNnokzFSyBmBPaJdz8oZ/BoLvlBfUiJcl6E3QNg9iELBUpJDina/8AGLLE7MWFrITLIWR7JTpUfptGgTs4flHiYk/lifyjxj0fxW/sj5DJHCLT2QG8GrDE4OYs5AAH4pHnG0Oy0/kB74adioP/AMY8fpE/iSH8qMxL6PT09pTZXPtTEV5VeEVs6a4UZalJKX7JzUdn8RGlHR+XpL8x8oavo4g1yqHJQ+UJ+JMPkiUmG6O4iceygBLhypknWwuTAGK2SrDEpmdtWYvkBNQWOVr7na8atGxSkEIVNS92U3pEP8oWC/WTCWZyQS3M1ifxciNYZMX+zr+ijMiTMQBiE4iQz1MsaWDFqmj+OsVk/aKB2UNRxpQaRp5nR9SqKmTDzIPrDsVsWZMSlMyYVpSGSFIRTkwEP8Wfoh5YGOViSQ5AiKZKChSnoY2WO6PqmS0SyQEy3yhMtIuzkkVJ5xWq6JKFAqnKB+Nk9C+SJT4dCClnKRqAaE+sPlKysSTmBBDNppyi4wvRlaCCCksQWUlwW3jUQmO2DMWoqVkD6JTlHcBEfjZPQ/kj7KteNBJzFz3ftEBxKWFktY7ouZ2xphRk7LMBYPS1WeBMLsBaFZhlJYjtVFQ2urQfjT9Bzj7KtONBKg4YkCgqeT2+sG4eWaoQh7HMN2t4Kl7GmAg5JJYAMU0LPU8a34CLOcuepHVmVJSmgZAKaDkYTwz9D5w9mYnMGYE6Xo+6Gy5qg4I7AqbXMWB2YtK83VIKT7jnL6v5xJipmYAHDIDapKgTzIMS4NfQckVCsUE132AoPrEmFVLCs5UVG2XKflBcuYgBjhyTxmKbwMWX8XLUhjhmKS7gsqtKb4lp/SHaKLFoQFvLCho76ne9ogxUxbPcCmYAHzi5xc2UXyyVpJuaV8RAJlytZc0jQAinlAk/QKSApAUtLMhKQ1SK048YtNmyUodqk1B+UDS8JJ1RPZ7dn5QfgpOGABPXZuOWg4UiZ3Q5OwhWzymXV0kk1e2topMUWLEudDpyMWu0RLUaLWU8WNorJmHlAulaqu7oNPOsRBeyEWuyMQsIyolzDvVLciu8wHPQuX/UdYY0BLEaRd7NSgYdQTOWilQkEZuB+9IyuJUo3NHarmm+CKtlImnYqWRmUAVv7tDBuDx/W5ZbKIcBKam8UZlp8POL3olLVndM1MspUlgczn9LC8XKKodKjTSsXPlMEzVyyjRVgDVmMZDpDiJilgzJpmuS1TThHRdn4dU3EK6yfLUkOMqyS7i9d0V3SHoph0lHVzJQUo3K6eNgYiFpWNKjDSElISo62rVuEaDYu1FyFhYLNbv0MBTNjzAT25JYt/3A31j0vY800zyq27doJNMiti4lbkrWSSVOTFTOxKSosqkWyNizC6T1bOa9YLGIP5FPTQCUob8yfnBFr7FXs3CVq4GJFTFbjECFjhyhz76R75zBPWG8O6xXOBpeIaiqcSIkC31buhgTicYUTjy9IHEzNZXdDwrLc/ffDESdeS9ReEM0wNMmbzTcDHgHbTn+8NAEdYY9nVw8YiUlTcPvjDOtcCGSElZ+zDUkxBn5jz56R5M197eEAE4UdCPKGTH3PEeZ7B24wilPavwh0I8pJ3RGeUIUEGihy/aEWSPu0OhEhT6QhVwiJCi7EctYcytHJ3QUA8ppYRDMlDUeUSDNr8ISYk6ViWkMgThU/lESJlJ3CFQ+70+cSBP20HFBYPMkjUCERh07oJIH1hoq7EQcUFjEShuEDz8Mk3SILVJhhD6RPFeh2yu/l6Pyjwh38Aj8ogvLwML92hcI+h2wUYFNmoYT+CQ3sjwg4Io8NIBtXlC+OPoLZVTNlSvyCGo2cgVAaLUitnhjcPKE8UH9D5MDGH3E+JiJezEKNXPMmLLJ3w/q90L4oeh8mVR2TL/KIaNlpFhFxkAhAgQvih6C2VA2UnjCfyZPHxMXKE72iRSWhfBj9ByYqczs1OdYnWmnaD7uEIlJFwk8YjUf7Qo8D82jQCUA7j3fvEqZYNiYGw6zqgDi4+DxMVgFgxGoDfEwwAdpYwSlS0gqzLLb6BnLd8V+CkzETQta1NcuaN6N8o0WEwEubOSpYSBLQsgdklRJS4SxcHKFBxvA1iu6SYGYcJh8iVqyIWhwkgLZZKTamYKJG/vjyfKyv5Gj1vGwL4+RVI2xNROZORSSodm9+VfCOy9HOikhUh56ETFOSFJSpJY6M9w7PuaOe7J2dKw06YjPLIlLAWVpeYtRSgnKr3EpcsPOOsdFVpmSUzUqYdpjvD35dk+cZQzTbpPRrk8aMcfJ1bMxtjoGtCirDHrE/kUQFDkWAOtz4xjsTKKFKQpCknUTAQfSO7KsaUbe37c4A2ps2VPSRNSCwoTRSeRuPSO3H5UlqWzz5+OntaOKKmhrEcK6QkyeWBCTxLE08qxoekuwpmFX2UhSFezM82U2vrflRTHYEq5nKfnHfGakrRxyi06YstQe5B45m89YbMmgk9pDDeNYk7Rs3F2qIapSi1KavbyEUSMmJctnD8GhiwxDt6GJgEu9vKnxgbrAo0ZfIgfGsMVEiUKqSAO8240aEyB7gi33uh6aG2tC8ItQJqkEs9g47oYiLKqtEkc/3eHOS4oCOMKkEi2XmG+kQy5F2dt7/EjyhDJQCLtzdoYpbmlSdHherKfeVXvPjpEclCszZk+QMAEpWAahjz398Qklz2C3CCJg/c/d4Ymcd4PK/rAAqaXcDjvhs5PDS8OWtqqCieCT8HhMQX0O+x9GhMCNLC3r84QTbsAw3mFQ7dlm5EQpYh09o8CfhEjoUILOkE8QR848UHWnfeGIxABYsDzb1h6piDQqAPH6wrKoYond4wgSRRoVCAX7Ymcin4REFtmJZLaqJbfvgbCiRQGgJ4G0eku59C9IrEbalFWU5TVn051Lxa5zQhiN4Vp4ViFNPplODXYhSx38OMelJfx4t6Q2alzQgbypQPg4pChQHsqCjoAUvytaKsRKZRIavMEQobeTzaGLALB0pJuMor3giETKGjju+ZgsQhQ5ch68GHnBMu7Bu4H1ivQvMWLEHeDBYlBmzEDcKUjFTtFtBRSvVvAn0ECrSBUBOY6qSr4w3IkUzKZw58IIwxT7peu/SsWpioBxapiR1wISqXUVfUaANdiK0IF7RfdDNp4qalSpK05rKzuczW4RSdJZZEk5WYkOHr4brQz8PdpdXiOqNAuoPENTk3pHl+f/AJ2vR7H/AJz/AF4t6sy83aU6bMWCe2taiXuFOEl+/wCMfRvR/ApSiVKkraXJSEu7kkBIBPAh70pY3HKOlPRIoxaJktJWJsxPZ0BUfJzHYNl4YypKWBK1ZbAgZiKk8AXrE4uLjaDPyUuMvoLnzlpQogu5LOz3CQAABCHE5lEBgsAUcHskl3O4sRwKYqNp5kpJmTssiWl1BH/dmKdgnMR2UmtEh7Vu+e6O7Wzy1TlgJmqWVZR/aAEoIApLypAALb41SMLNptPCJxElaDRJolxVKhQHk/lwMci2lKmomKlLTLSpJYsuxvoz0Y98dYwG0OuCZwSoSyKuDXNQUuSLcla6ZvpxspVJ6cqmZM0NYe6oF66JN9OMbYJ8XxMc0LVmDRIWHZSSdCwLf7oVZXcqAP6fg5eCpoF27hbypEZxGmVQbcnxuXju5HG0CqSkBwSTvYjypDjnI9oPz+jwSF71cd5buhmYN2sp8otSJoBVMWRXq7XzrHeOz8IkkKAo1R+VQJPeQIJlqY0AB76w2bNqRlL+A8jBYqBzifzJJ72+LQ7M4dLPuKvk4hRNp2kjv7R7gBHpsqoIA8wfSE5DoYolgcp5AhvEkCJ1Ko5BY+L8xAqwHYlq3OVoQSFE1UCLB0vBYUSGeBdKgDven3xhqsSjQj/H7EOWSAGcnc9ByYGFK2DhNeDfKHYqEw0zPTM/+loZPlJBch+4n5xLKWHJYvuNIQz9wJ5t84ly0NLZFK1AzDduhyVFu0A2oZjDVTtwIPEH5Q1GJI9ojuSr6xLY0iaY5qhvvuvEKlH3k03ljFpsHZ0zEzUykAEm5cslOqj2fLWOo7F6F4aQxKBNX+ZYB8E2HrGOTMof9NYYnM43LKaBIFRprxoIrdq4wD+mEhalA0YWGppHZOnm3k4dJQl3CaJQSHJdhTQAP3x844/aUxeKXOUVVUWJNWsBz0jlfl8rSVHWvE4JSb7EwsjDTFtMVNlrKi4DZRwdRcRptiSFSgoEkoCjlzGwt5374Bx+ywJBnCbKWsjN1YS1qTAFP7aCxY+0kum0aXods2ZP2evFguJU5UtaaUSlMtWcPcDPUaXifHlFS7L8lScapIjQtj7SUg1B9r1aJAXZljwTDjN3mpszawxZegSSP9L847+aZ59DyV1qgtvR9Yh/iVaZP9p9S8SEtXd3WPKJJCswcpiXkSChEy8qgcxJ3sWbvghSc12U+rCHolX7Sj98o91dTrzSId2OgTNLS75U1sw+bwRKmo90hXCkP6oOxS5/QW8oUEIBCiltKkephrQDMbiUplEqS4bKz3cWO6jxz7r5kqcmYhuwpwNW3R0SdhkTMFiMjKUlUtXZNRcacHjB9Qpa0oSkqUshKQkOVE2aOHPJSlTOzBcVaOx7C6QS8TJFRnAcPvFRF/tPpj1KUkpSsgeyCzngWLaxh9g/hni5cnMshE3PRAWKIYVJ/NmeluMF/wD87xs10rmIlA0K1KzKY/lSmneVCPPUJxlS6PVeXHOFyWyPpN0ml45OUEyWWFEKLvlSyQAPaS5US2+NP0awE1aRlw3UZQAZmIda1UBdMtwAndmZmit2N+E0uStExeKmTFoLg5Uiorxpwja4gT0dpK+sASrsdkZlN2akHXiO+OxzpHn8RZOBCSc0yYoK9oqUyHFwE2SFPYCupLwu25IGGmpoSZag51+sU8raqlS1iYJqcQBWXMZIdqiWoJKCCXZV+MVk7aaMUciy6ZKQvq1TCZhmCjrsGDUSkkEmrWioK2iZdMyeTcUngUt4ViGdKLVKeIERLmMxCXI1UD61EPROBoFJrcgP/wAvhHo3R57REZTi1dAzHxaBlTUILKQoka9lvEqiafhiRRcz/FJ+sQqUge0oniQ3laL5ImgiWUq7QKq7iW8XyxIFCwUnkWgQCXqacU/SJEYNF3fyHleCxEk1DOU0OvaA+cR9WSzjzceDCGzZAHwAAPrDzZsqzzYfGFYxFISNEjmAPjEikpA0HIRHlFGCkt5ecTFA3tzNe6kCAHOXMQ7K3sr5NEa8Gc2ZJWaaTFDytBYy0GaphTWxLcRABAJLe8onj+8RlyR2VFrU3QSpBeg7ojJO70HwhAJle7DnTy1iICpJKRTSm+FVndxQcVOPBosujGx1YnEIQoukHMtj7oq1RqWHfEya7KSt0b7oJgE4fD9aqkyaAok3CKlAroxf/VGjl7RzKGWqaVHG1optsy8iFFSglCUkgg1A3JsRyIIoKhoxHRfpItE4JWWToyg54EDhrwjj487Z2JqCUSg6U7dE/EKmZShQWoABTpWgOEn+1VBS1oweIwSVrUQ4JPzjV9MNjzZPVhKDNUczGX2klOhcWcGxYuDEOytisjNPDKNkg1A4ka8I5JYpRm0jsjlg8ab9GW2Xs91E4hSkSxdg5VSgG8MG4PHaPw72QcNsfGFYKEzUrmJSouyDLoSNNaXoHvHPMXgEFeQeywdPPnwEdh25iz/JVLZiZUtBBDVKpcou8GO3OmTkSUE0cmUgAu40a2vpBCpgNQALU1pFdMKio0FPv4wYhZA9nU2rHZFO2eax2Jngpd9x1rUxFIykVURXeYilTAQoA9oBOhpVtBCJQtg3xhtNuxUaobPWHImHlmpA+JmrlgFaC29Lq9IXGTV3zqHfFHjcQuZNljMS600JLUa4s1I8/D50pySPRy+JGKstZGPSqoBJ4hQ9WgqYAoVB8AY9ICwKpT3Ej0TD5i2AceAJ8yI9azgouuhktBmLlF8sxBTVLBxbTnFpsDo7Ll43r8uWZLSpBDdkqLZZg3KKHBbUmKHYasuIldpnUzEi5FPPdHRSuoV90Bjiz6nZ14K40T4rHZEuT+94zuO6YJQAWcHXlcRb45JKSAdLjTc/38xyPac9SJsyXlUsBTEAEuDYj+9NjvaMd/Rs3RuU9PJZ94DxgqR0k6z2SI4xtTE9WXWOr0BYpfugfD9KxL9lZLcCYh2KzvUvaqiGU3FnYjeHJ7xpyjLdLNp5imWhT17aXZwE0Lnc48TGIw3SXF4hBMlBCfzqOUHk7k9wiXZuHxCcxPaUohyCH5Ak8tIvFOMZfsyZpuOkFSUS5VAZoPETFU8YccQFDU85a39YknTVJAKkkf60nxpESpmYAhg+mcOeTCO+PkY5dM45YZrtHpckEgpR2jSiGPAVrAGJ2gmStcueFomJUxluokBgxt+qnDV2g9MpRIY13MT6CM90iRMEwKSEdYGcjMzCzgj2h+8VlyOMbROOCk6YfszFddNWmXmyJLZlEirPqOIAesWjV7Rp+qvp6xjdg4nEHEpStTJKlKKQWBLGjaP8BGoxe0urVlUlTs4GZxdraRnjz/q5SLnhXKohMsJaj61JTbuEMzJSPo4ryeJ8JN6wZhKSrR2U3GpMTzUZQ/VoP6Uu3OtYl+bAf40gWSoaKdt31iREhN3IPBRERzah+rQDmArLA+vnDpystEpRuYlh52hx82LaVCfjNKx3VnRSz3p+MNDirhuN/VoRUtTdpPZP/wBn7Q/quJHIk90dbkYUR560Dcr+XziM5yS6G3E6+V4nEhveL7z6XgeXmKiAacSfRqxLdDSFSC1Uj75R1PoBshMvDJmgMuZUlmOXRIpb5mOd7M2FOxM4IlBJDOVqKhlHFLnu3x1ro9KMpH8OpQUqU1QGdJHZLaai+hjmzZLVG+GFOzGfiD0gP/YS1Pb7KjyDCMKZoCgSshRsLB/2jpnS7oWrETVzUT0y3SOyZZIKhQlSgqgNNDaORbbwEyVMVLmUWk7/AAIOoOhioZYpKglCTlbNCMSSHausA4jEAnUHkYrsDtimVdFDW7jfDcRjUnVybDf3RlKm9GuzZ9FcPLWHMsKUCWVmKWPcCCWJvG76V4HrdnrloyjKEKYmjIIUQ9N145z0HWpZKQwUC4D3BofvjHTsDhVTZEyXNygEMLG418oHXaHuqOMKwqSagX3j4lodiMFKDkpGa1GfmOEETg0xaFpAKVFJS4LFLg6hoUTAHZPZ4rDDujoRy0DJw6SmofR6fARKqWnUHvDU8YLM4KBKRR/dUTbkWgacQ7kevHjFOqJodj9dYrJSR18onQqPgFRYYo0gHA4czMShOREwZVOmYWS1iXpUPSPn8C/dOj2Mz1RqtnYELGfOEo8SeVfOLqTjJUkOmUXFDmSlWZ21NQOTRnUdFFIdWaRKBsgTnSP8ngbE7NmJSAFvT3ZgV5p+6R3TyTZyxjFGoTLkzVJnYfsKSpJUkjKHfcxAfhQ8I1mJLMT9k/vHNuheCCsQETgtKkqStAyulYSXJKtGOWmu+Ol4xTDNoHfw+kDk32XCKW0RTZuUOLCg+XKMQvYOJxC1TAmVlWXCphynLoWQhyWHlF10ixvUyZitEpcE8a3im/DLbap2DIWe1KmKS5sUq/qBt7ZiO4Q4TcNomaUtMw34u7HOHGHCloUVFZZKSGYDeS94puifRcTEibOHZuhH5uJ/t3DWNf8AijLTisZhJQsEzFTOTo/aDUp0FgAByGkcvlZ30u2bYMS/oRUvssAwZhTu8IMwcggA8SYHXYDl5RPhlEgB7ho4X0dK7Iceh0jm3kflFOmQ6wLCurNf5xosTLp5+Rh3RfBpmYsJWHTkWW5Abucb+M+Li/5M8+0ynl4Afm78xf1iKfhUm4Spv7mPrXvjqMzo9JUHCW7y3rFTP2VJUChYXLUNUq+bv9Y9z8iD7PK+GRzrDYFMuaVISoPvAI7qmndAW35J61Bd3SNG1OjCNnj9jmW5SsqSPeGZw9e1WnpGN29PCZqAVCqaEncfERGanifErHamrDME6VKS+62lBBagQCRVqwHhJzkqFXao3Uiywit9iK98eXFXZ3guHmqchi4LEO436iCVYmvskdwIP3yh+zZXtk/3eNofOTccIFYSSIVTgq78gVAQJisSlK0oCWJ1zEkDeHg5KGqfvWKCfXF8AhPmVfKNoZZLXJmUoR9B6JylFwTypy1EPwKFKcrY1Pd4CFwaKE/3N8f+UESVgA8z529YznmyXSZccUa6OjdAcAJeHC27UxdTwqAOTNA/SzHKw20cNNBZExBlrGhCVEjzXGl2fI6vDSkt7KUOPAn4xi/xbH9OSrdMUP8AIP8ACOq3VszouU9KutzGUAQPZDsTz0HIvHOPxF2hLmLCynq5jALSSLMWU1u8Gu4RS/8AWMmQpIkLC1ZAFukpCVi7P7RsDoa74k/EnHS8SiWjLkUvKpE1TJFA6panDlLqJBoLVLRjFzUt9HTOGOUE49mLxe005xkLkW51asEdH8X/AFyiZ7QGUcwajn8opZOFUiYkKSxBBY2PfYiJ5EnrMRLc1XMQ5/UoD4xtZy1R9N9BtnSBIlHqk9YU5ioh1VfXQNFn0gxKMLJXOACUhisgAXIS55PHtkyAmYoiwlISB5U/xgXplJTMwcxKw47Ba9UrSoeni0NulY0rOY7SmSp02ZNX1QQrMokntMA9gzluMUmzJkucxElVWIAL0Ls/aoaHQ2iefgRKUSilSdOKvC0Z3FKnLJK5ZqXJQcoPgRFYvJlNWujKeFRdM2h2WTREtYHAlvSA5+wwCxCwf1j5Rm8DNVKCsipgdQ0SSOT797G8bzZu2ZipaT1Uu2ssP37zxjZeRy6RDxV2yunS+zFfgMSiXOzTFoljKQ6iAHdNK8HjQ7Ww05OZpKiQw04bjGU2ps3MSqfKUEoIo7F1Ft/mI87E+LtnXl/bSNtIUlTFJQoGxygg8Xa3GNfs7ZqAkEgLVqSKcgLDnHMJO3FJDZXASMqRQNQAW3RucB0ol9XLCiXKbJAJcCwAqoljHQ8yn0jFQo0kqQgKBCUgjVg9WoPCo5RJjJwKWYu7sQztdvzBt0UewNvSMSCETcs01KCCFA/pUzjlB+Lwa5g1CwOysWB/SrQ+UJ2aLo5j+Jm0VmXLwSGzLJDksMqe0HJp7IA74qOhm1V4eUJCiiYyiodWtNAWJB0u+usWP4g9FcaVJnsDlLvL7QSzBJs4oS4Zuy8RIlZkOkVINWDAnX73REqqiXLYyTjBPxEyakGwT2rhqkeJ72i3w9SYpdhYcIzJBsS/qT4xfyJTEb/hHHljcmdOOX6ocakRLhqEPvvEQRXviZEpxGbhovkPxM8FgNKO8P2BjBKxSFH8qw/6sviaWhiZAe1IHxGAE1YSoUDnw/eN8UaoyySs6Bj9uokyytTqYaM5tpv4Rz/ae214iaZsgqShgFJUiuatqiloLXsWTkYp0/MbbnqWiPCYYJokoSBbWO6OOeTo5XNRK7DYvGZiTOSkHeh+VzWKTbsomYkKIX2XPZSA5JskWDCNgtLe8n/ExnNvyFqmJKQVDKA6Rq5PxjTJgUMTrbIjkcp76JNnYYBLANy7ovJODdD2MVmyjWvGNHhyMriz/KOBdHYgKXgwE8POIUYENckvFotdALVPx+Yhs5TEWtCRUgE4IOPFhujJzZP/AKyY1GCPE5j8RGxM4hyWt5n4RksKt8RiVH8yRyZCIuO7M5BmCHYPM/flFtsLA9dPRLZ80xJP6UsVeQMVssAIEbj8NcECZk86AITzPaX/AMYzjC5FctG5nezHNvxyn5MBmBZWcW40+MdJmCkcg/GWUZ+TDpmAKX/UANssthoHqVEvW0dj6Mjg8oOoC7keZjVfiDMV1klC2GVBYANct8IU9FEywkqmOvMmlkmvsjWz1j3SvBqn41SUBsiUgvYe9/yECkuLZNbKzY+MFlpC0sWzE9ktRj7sEYGSn+Kw5QS3WynBuntp8Rx4RY9Hujzzk9YAJQUfacAgU7xSIdvSpUnaCEy6S88snKSQxUHZ6imkYKac6Rs0+Oz6V2CSpM5R/OEjkhKQf92aBulk7LhZhAc9lP8AkpKX84r+gOJWnD5JtlKUUTCaqc5mPGsSdL8Q0hSN+XxSoKfwEbSf6shaZzdQJmKcUBFDrp8INSyU1lJULe4fGGpl1d2di+6GY3Dli80KcWZH/iKweGqgyPIdyQF/FSSeykBQL1SmoahDG4IamkWuBxqggBAQBf2gmpqaPxjB7QxJRMZ2ej0p727WvnB2H2uAGJ5co1jlp/sYtWdgVs1JDKLh7PTws8A7Q6OSpkspUpTOTl0JNauk0B9TGjk4WWHyAaAsxZuR5QmKwctQZTgEaFnHE/OOajps5wrYcpKsiFlZNmSCBudmD98WOyf4nDTuxkTKVVRWEZhRiEEKFyBc90bOTsqUlLISbXBNe/nEP8gkmqpQza9oqbvIHO0JRaDZFO2ukArUUOwclSdKs4uz+cV6ul6WIYE2cKDedhe8W/8AJpOkvddmHEPy9IZP2alilCJYSxc5E18q95i7kSYvbu3Z01JQlLJWzurtNelgIo8FJYMQVA+Pc3rGzn9GlTSSGkF6KCKFr0CqU5ViLF9EJjuhSVil+yeJ3RlKEnsejKpp7jPcB/vQQSiUpTMSA9iN9GekXg6N4kbk8AfiIediz3yFKuJBp4GsTwf2ik/RQJkLSqinffUchWCJal1AYq0AB36xrpew1UcnjW/mYJl4EhmKm7miuFhyManrQr2QBzPfviIdamZnqzNl53r+8bxGAAemtS2u+nCHfy2XcoTFca6Dvsw/8WFB1IU/FuXDjDFYhA9082P/AJRuF7IlkNlFeFeFTEH/AE/II9hO53GrX+UdCzzSoyeKLMQjaCH3DflPweBsfkVmWAkke9X6Vjcf9OSRUS191QPOHq6OSSO1Letj4NpcaQSzyapoFiS2jH7NnJ3i0XOHAKaWi1m9GJJWDkAGoT2aAHcfKBp3RopP9MkXpVuA4N8Y43BnSpHkYVLVHfzhk6ULfe6Hztk4igCmGrDXddhCT9iTjaaof/nmf/fSjVhJMG0A4qUmp0tGO2XLzKxC9DNVT9LJ+EbHE9Hlq7PXzQ5Pa6twBRgQBd3q4iqX0WmYeWRKV1zEqUHGYFRcvQBjUjc4FWc3HREtkEllAg3B+/SOsdFNn9ThZaCGJGZQ3FVW7qDujleEwWJBJMhbk+8GZNnc+l4pMBtzaGIxM2ThsROkyEqUFTCtSkpZwQl+ILMRztFY2yZH0HNTSkcY6dTc23FJvkwiE8iVKV/yjRdDulRwspMraOKzutSZc2YlaVUekxStCCkpUT7zPRzy7au2/wD3vETFHszFlN7DKnL5p840k7joFp7LTbkhJSCfdUlVbXEViZBM6dOoylFgGalAaU0iTpBi82HmAVcFN9VUbnURNstKTJQAdBaMG38dP2WkuVoPw68xbgLxzbbWJz4iYs/nLf6Sz+UdTw2GrmHL5xyjacnLOmINxMWlv9RELAlbHlekfU/RTDiZs2SFD2pYVyKqg+YjJbdxK8wkrL5RRT+0CT9fGNt0RLYKSDRpaRXgG+EY3pZhM09abMAAfE/GNsuokQ7KPFJYb7W++MCfwwV7RUkn+1X1HlBcyUyQAAof3fU34xBjVTEnKAoWoW+A+Mb+KqgY5tyMf0uSEh2dmqAG8QkVb0jODEpDgxsNqrK+ysqB1zOR+/GApHRuVMGbrpY4KSp/IRnkactIlQ0fQwSWYM4B0LfOHS003UFmhI9AbCqAA5fSPAncbcXj0egrYCizWt4wiEs9SeMej0CHQ8JLwmU2JFB97t0ej0FiI1ycxrparGmtIcUPzcM9WvXlHo9ACPKvc6cqbo8tAateGsej0IYgZrGtaCu+o8YcgPXS1gG+6b4SPQ2IeEn736RGlAchqv8ADSu6PR6EBIG3Q0h9Leto9HoQxq0OG43B+6aQpRru1Necej0ACZwC3hQ1hCQOHp3R6PRICKlJNx3Ur5xB/AytEsW3lud7+Mej0A0Dz9joWkjNMAUGdKgCBqxvpfzjnW0fwxxSJh/g5sgSX7KJpmZ0invBCsz1Mej0V/j0Kr7H4X8OMYqUZM7ESUoKszS8y3uMvbQGT2iWANYuNo/h3KnsZwStaUpRnzlKuzb2WHiDSPR6E9gkifCdCzKASWnIDMmYArLxBAB3b7CC14ZMtNcLKLVPVy8z6OxAItxj0eif4GCycHhZgpJmpfcFit7FqbrCOXfiL0bVJnnEykqXJmdrMK5FpbMlbPlq1Tesej0GPsU+gDZ+EVPJXiMZMT/anOpj/kABoweOpbMxCsTLMyWvrShkEqSE2AAByhicrVAD7gY9Ho1nBNERk7GjZeIBJXIcFsrF232Yi4gPFyVVBlrDXbMaW0fXjHo9BzcVxQ5RT2ynVstzRE6zjsG3r+0InAtQkjmoA+DiEj0EZMzZ/9k="/>
          <p:cNvSpPr>
            <a:spLocks noChangeAspect="1" noChangeArrowheads="1"/>
          </p:cNvSpPr>
          <p:nvPr/>
        </p:nvSpPr>
        <p:spPr bwMode="auto">
          <a:xfrm>
            <a:off x="155575" y="-1020763"/>
            <a:ext cx="3810000"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sewthankfulblog.com/wp-content/uploads/2010/09/JaredStumpS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787" y="901586"/>
            <a:ext cx="4255456" cy="30184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7974" y="4127916"/>
            <a:ext cx="8699818" cy="2585323"/>
          </a:xfrm>
          <a:prstGeom prst="rect">
            <a:avLst/>
          </a:prstGeom>
          <a:noFill/>
        </p:spPr>
        <p:txBody>
          <a:bodyPr wrap="none" rtlCol="0">
            <a:spAutoFit/>
          </a:bodyPr>
          <a:lstStyle/>
          <a:p>
            <a:r>
              <a:rPr lang="en-US" dirty="0" err="1"/>
              <a:t>Disainilahenduse</a:t>
            </a:r>
            <a:r>
              <a:rPr lang="en-US" dirty="0"/>
              <a:t> </a:t>
            </a:r>
            <a:r>
              <a:rPr lang="en-US" dirty="0" err="1"/>
              <a:t>kaitsmisest</a:t>
            </a:r>
            <a:r>
              <a:rPr lang="en-US" dirty="0"/>
              <a:t> on juba </a:t>
            </a:r>
            <a:r>
              <a:rPr lang="en-US" dirty="0" err="1"/>
              <a:t>omajagu</a:t>
            </a:r>
            <a:r>
              <a:rPr lang="en-US" dirty="0"/>
              <a:t> </a:t>
            </a:r>
            <a:r>
              <a:rPr lang="en-US" dirty="0" err="1"/>
              <a:t>aega</a:t>
            </a:r>
            <a:r>
              <a:rPr lang="en-US" dirty="0"/>
              <a:t> </a:t>
            </a:r>
            <a:r>
              <a:rPr lang="en-US" dirty="0" err="1"/>
              <a:t>möödas</a:t>
            </a:r>
            <a:r>
              <a:rPr lang="en-US" dirty="0"/>
              <a:t>, </a:t>
            </a:r>
            <a:r>
              <a:rPr lang="en-US" dirty="0" err="1"/>
              <a:t>kuidas</a:t>
            </a:r>
            <a:r>
              <a:rPr lang="en-US" dirty="0"/>
              <a:t> </a:t>
            </a:r>
            <a:r>
              <a:rPr lang="en-US" dirty="0" err="1"/>
              <a:t>kulgeb</a:t>
            </a:r>
            <a:r>
              <a:rPr lang="en-US" dirty="0"/>
              <a:t> </a:t>
            </a:r>
            <a:endParaRPr lang="et-EE" dirty="0" smtClean="0"/>
          </a:p>
          <a:p>
            <a:r>
              <a:rPr lang="en-US" dirty="0" err="1" smtClean="0"/>
              <a:t>äriidee</a:t>
            </a:r>
            <a:r>
              <a:rPr lang="en-US" dirty="0" smtClean="0"/>
              <a:t> </a:t>
            </a:r>
            <a:r>
              <a:rPr lang="en-US" dirty="0" err="1"/>
              <a:t>kommertsialiseerimine</a:t>
            </a:r>
            <a:r>
              <a:rPr lang="en-US" dirty="0"/>
              <a:t>? </a:t>
            </a:r>
            <a:endParaRPr lang="et-EE" dirty="0" smtClean="0"/>
          </a:p>
          <a:p>
            <a:endParaRPr lang="et-EE" dirty="0"/>
          </a:p>
          <a:p>
            <a:r>
              <a:rPr lang="en-US" dirty="0" smtClean="0"/>
              <a:t>«</a:t>
            </a:r>
            <a:r>
              <a:rPr lang="en-US" dirty="0"/>
              <a:t>Olen </a:t>
            </a:r>
            <a:r>
              <a:rPr lang="en-US" dirty="0" err="1"/>
              <a:t>neid</a:t>
            </a:r>
            <a:r>
              <a:rPr lang="en-US" dirty="0"/>
              <a:t> </a:t>
            </a:r>
            <a:r>
              <a:rPr lang="en-US" dirty="0" err="1"/>
              <a:t>teinud</a:t>
            </a:r>
            <a:r>
              <a:rPr lang="en-US" dirty="0"/>
              <a:t> ja </a:t>
            </a:r>
            <a:r>
              <a:rPr lang="en-US" dirty="0" err="1"/>
              <a:t>mõelnud</a:t>
            </a:r>
            <a:r>
              <a:rPr lang="en-US" dirty="0"/>
              <a:t>, </a:t>
            </a:r>
            <a:r>
              <a:rPr lang="en-US" dirty="0" err="1"/>
              <a:t>aga</a:t>
            </a:r>
            <a:r>
              <a:rPr lang="en-US" dirty="0"/>
              <a:t> ma </a:t>
            </a:r>
            <a:r>
              <a:rPr lang="en-US" dirty="0" err="1"/>
              <a:t>ei</a:t>
            </a:r>
            <a:r>
              <a:rPr lang="en-US" dirty="0"/>
              <a:t> ole </a:t>
            </a:r>
            <a:r>
              <a:rPr lang="en-US" dirty="0" err="1"/>
              <a:t>neid</a:t>
            </a:r>
            <a:r>
              <a:rPr lang="en-US" dirty="0"/>
              <a:t> </a:t>
            </a:r>
            <a:r>
              <a:rPr lang="en-US" dirty="0" err="1"/>
              <a:t>veel</a:t>
            </a:r>
            <a:r>
              <a:rPr lang="en-US" dirty="0"/>
              <a:t> </a:t>
            </a:r>
            <a:r>
              <a:rPr lang="en-US" dirty="0" err="1"/>
              <a:t>turustanud</a:t>
            </a:r>
            <a:r>
              <a:rPr lang="en-US" dirty="0"/>
              <a:t>,» </a:t>
            </a:r>
            <a:r>
              <a:rPr lang="en-US" dirty="0" err="1"/>
              <a:t>lausus</a:t>
            </a:r>
            <a:r>
              <a:rPr lang="en-US" dirty="0"/>
              <a:t> </a:t>
            </a:r>
            <a:r>
              <a:rPr lang="en-US" dirty="0" err="1"/>
              <a:t>Ojandu</a:t>
            </a:r>
            <a:r>
              <a:rPr lang="en-US" dirty="0"/>
              <a:t>. </a:t>
            </a:r>
            <a:endParaRPr lang="et-EE" dirty="0" smtClean="0"/>
          </a:p>
          <a:p>
            <a:r>
              <a:rPr lang="en-US" dirty="0" smtClean="0"/>
              <a:t>«</a:t>
            </a:r>
            <a:r>
              <a:rPr lang="en-US" dirty="0" err="1"/>
              <a:t>Samas</a:t>
            </a:r>
            <a:r>
              <a:rPr lang="en-US" dirty="0"/>
              <a:t> </a:t>
            </a:r>
            <a:r>
              <a:rPr lang="en-US" dirty="0" err="1"/>
              <a:t>ootan</a:t>
            </a:r>
            <a:r>
              <a:rPr lang="en-US" dirty="0"/>
              <a:t> </a:t>
            </a:r>
            <a:r>
              <a:rPr lang="en-US" dirty="0" err="1"/>
              <a:t>ikkagi</a:t>
            </a:r>
            <a:r>
              <a:rPr lang="en-US" dirty="0"/>
              <a:t>, et </a:t>
            </a:r>
            <a:r>
              <a:rPr lang="en-US" dirty="0" err="1"/>
              <a:t>keegi</a:t>
            </a:r>
            <a:r>
              <a:rPr lang="en-US" dirty="0"/>
              <a:t> mu </a:t>
            </a:r>
            <a:r>
              <a:rPr lang="en-US" dirty="0" err="1"/>
              <a:t>idee</a:t>
            </a:r>
            <a:r>
              <a:rPr lang="en-US" dirty="0"/>
              <a:t> </a:t>
            </a:r>
            <a:r>
              <a:rPr lang="en-US" dirty="0" err="1"/>
              <a:t>ära</a:t>
            </a:r>
            <a:r>
              <a:rPr lang="en-US" dirty="0"/>
              <a:t> </a:t>
            </a:r>
            <a:r>
              <a:rPr lang="en-US" dirty="0" err="1"/>
              <a:t>varastaks</a:t>
            </a:r>
            <a:r>
              <a:rPr lang="en-US" dirty="0"/>
              <a:t>, et ma </a:t>
            </a:r>
            <a:r>
              <a:rPr lang="en-US" dirty="0" err="1"/>
              <a:t>saaks</a:t>
            </a:r>
            <a:r>
              <a:rPr lang="en-US" dirty="0"/>
              <a:t> ta </a:t>
            </a:r>
            <a:r>
              <a:rPr lang="en-US" dirty="0" err="1"/>
              <a:t>kohtusse</a:t>
            </a:r>
            <a:r>
              <a:rPr lang="en-US" dirty="0"/>
              <a:t> </a:t>
            </a:r>
            <a:endParaRPr lang="et-EE" dirty="0" smtClean="0"/>
          </a:p>
          <a:p>
            <a:r>
              <a:rPr lang="en-US" dirty="0" err="1" smtClean="0"/>
              <a:t>kaevata</a:t>
            </a:r>
            <a:r>
              <a:rPr lang="en-US" dirty="0"/>
              <a:t>.» </a:t>
            </a:r>
            <a:endParaRPr lang="et-EE" dirty="0" smtClean="0"/>
          </a:p>
          <a:p>
            <a:endParaRPr lang="et-EE" dirty="0"/>
          </a:p>
          <a:p>
            <a:r>
              <a:rPr lang="en-US" dirty="0" err="1" smtClean="0"/>
              <a:t>Selline</a:t>
            </a:r>
            <a:r>
              <a:rPr lang="en-US" dirty="0" smtClean="0"/>
              <a:t> </a:t>
            </a:r>
            <a:r>
              <a:rPr lang="en-US" dirty="0" err="1"/>
              <a:t>meediale</a:t>
            </a:r>
            <a:r>
              <a:rPr lang="en-US" dirty="0"/>
              <a:t> </a:t>
            </a:r>
            <a:r>
              <a:rPr lang="en-US" dirty="0" err="1"/>
              <a:t>kahtlemata</a:t>
            </a:r>
            <a:r>
              <a:rPr lang="en-US" dirty="0"/>
              <a:t> </a:t>
            </a:r>
            <a:r>
              <a:rPr lang="en-US" dirty="0" err="1"/>
              <a:t>suurt</a:t>
            </a:r>
            <a:r>
              <a:rPr lang="en-US" dirty="0"/>
              <a:t> </a:t>
            </a:r>
            <a:r>
              <a:rPr lang="en-US" dirty="0" err="1"/>
              <a:t>huvi</a:t>
            </a:r>
            <a:r>
              <a:rPr lang="en-US" dirty="0"/>
              <a:t> </a:t>
            </a:r>
            <a:r>
              <a:rPr lang="en-US" dirty="0" err="1"/>
              <a:t>pakkuv</a:t>
            </a:r>
            <a:r>
              <a:rPr lang="en-US" dirty="0"/>
              <a:t> </a:t>
            </a:r>
            <a:r>
              <a:rPr lang="en-US" dirty="0" err="1"/>
              <a:t>protsess</a:t>
            </a:r>
            <a:r>
              <a:rPr lang="en-US" dirty="0"/>
              <a:t> </a:t>
            </a:r>
            <a:r>
              <a:rPr lang="en-US" dirty="0" err="1"/>
              <a:t>oleks</a:t>
            </a:r>
            <a:r>
              <a:rPr lang="en-US" dirty="0"/>
              <a:t> </a:t>
            </a:r>
            <a:r>
              <a:rPr lang="en-US" dirty="0" err="1"/>
              <a:t>Ojandu</a:t>
            </a:r>
            <a:r>
              <a:rPr lang="en-US" dirty="0"/>
              <a:t> </a:t>
            </a:r>
            <a:r>
              <a:rPr lang="en-US" dirty="0" err="1"/>
              <a:t>puupakule</a:t>
            </a:r>
            <a:r>
              <a:rPr lang="en-US" dirty="0"/>
              <a:t> </a:t>
            </a:r>
            <a:endParaRPr lang="et-EE" dirty="0" smtClean="0"/>
          </a:p>
          <a:p>
            <a:r>
              <a:rPr lang="en-US" dirty="0" err="1" smtClean="0"/>
              <a:t>oivaline</a:t>
            </a:r>
            <a:r>
              <a:rPr lang="en-US" dirty="0" smtClean="0"/>
              <a:t> </a:t>
            </a:r>
            <a:r>
              <a:rPr lang="en-US" dirty="0" err="1"/>
              <a:t>reklaam</a:t>
            </a:r>
            <a:r>
              <a:rPr lang="en-US" dirty="0"/>
              <a:t>.</a:t>
            </a:r>
          </a:p>
        </p:txBody>
      </p:sp>
    </p:spTree>
    <p:extLst>
      <p:ext uri="{BB962C8B-B14F-4D97-AF65-F5344CB8AC3E}">
        <p14:creationId xmlns:p14="http://schemas.microsoft.com/office/powerpoint/2010/main" val="262446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8121"/>
            <a:ext cx="9121079" cy="4203954"/>
          </a:xfrm>
          <a:prstGeom prst="rect">
            <a:avLst/>
          </a:prstGeom>
        </p:spPr>
      </p:pic>
      <p:sp>
        <p:nvSpPr>
          <p:cNvPr id="3" name="TextBox 2"/>
          <p:cNvSpPr txBox="1"/>
          <p:nvPr/>
        </p:nvSpPr>
        <p:spPr>
          <a:xfrm>
            <a:off x="1595119" y="5330309"/>
            <a:ext cx="4660250" cy="923330"/>
          </a:xfrm>
          <a:prstGeom prst="rect">
            <a:avLst/>
          </a:prstGeom>
          <a:noFill/>
        </p:spPr>
        <p:txBody>
          <a:bodyPr wrap="none" rtlCol="0">
            <a:spAutoFit/>
          </a:bodyPr>
          <a:lstStyle/>
          <a:p>
            <a:r>
              <a:rPr lang="et-EE" dirty="0" smtClean="0"/>
              <a:t>Väljavõte tööstusdisainilahenduste registrist</a:t>
            </a:r>
          </a:p>
          <a:p>
            <a:endParaRPr lang="et-EE" dirty="0"/>
          </a:p>
          <a:p>
            <a:endParaRPr lang="et-EE" dirty="0" smtClean="0"/>
          </a:p>
        </p:txBody>
      </p:sp>
    </p:spTree>
    <p:extLst>
      <p:ext uri="{BB962C8B-B14F-4D97-AF65-F5344CB8AC3E}">
        <p14:creationId xmlns:p14="http://schemas.microsoft.com/office/powerpoint/2010/main" val="3064562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316" y="2406316"/>
            <a:ext cx="4172937" cy="1323439"/>
          </a:xfrm>
          <a:prstGeom prst="rect">
            <a:avLst/>
          </a:prstGeom>
          <a:noFill/>
        </p:spPr>
        <p:txBody>
          <a:bodyPr wrap="none" rtlCol="0">
            <a:spAutoFit/>
          </a:bodyPr>
          <a:lstStyle/>
          <a:p>
            <a:pPr algn="ctr"/>
            <a:r>
              <a:rPr lang="et-EE" sz="4400" dirty="0" smtClean="0"/>
              <a:t>Head koduteed!</a:t>
            </a:r>
          </a:p>
          <a:p>
            <a:pPr algn="ctr"/>
            <a:endParaRPr lang="et-EE" dirty="0"/>
          </a:p>
          <a:p>
            <a:pPr algn="ctr"/>
            <a:r>
              <a:rPr lang="et-EE" dirty="0"/>
              <a:t>e</a:t>
            </a:r>
            <a:r>
              <a:rPr lang="et-EE" dirty="0" smtClean="0"/>
              <a:t>rik.puura@ut.ee</a:t>
            </a:r>
            <a:endParaRPr lang="et-EE" dirty="0"/>
          </a:p>
        </p:txBody>
      </p:sp>
    </p:spTree>
    <p:extLst>
      <p:ext uri="{BB962C8B-B14F-4D97-AF65-F5344CB8AC3E}">
        <p14:creationId xmlns:p14="http://schemas.microsoft.com/office/powerpoint/2010/main" val="295612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778" y="878306"/>
            <a:ext cx="6245621" cy="1200329"/>
          </a:xfrm>
          <a:prstGeom prst="rect">
            <a:avLst/>
          </a:prstGeom>
          <a:noFill/>
        </p:spPr>
        <p:txBody>
          <a:bodyPr wrap="none" rtlCol="0">
            <a:spAutoFit/>
          </a:bodyPr>
          <a:lstStyle/>
          <a:p>
            <a:r>
              <a:rPr lang="et-EE" sz="2400" dirty="0" smtClean="0"/>
              <a:t>Intellektuaalomand?</a:t>
            </a:r>
          </a:p>
          <a:p>
            <a:endParaRPr lang="et-EE" sz="2400" dirty="0"/>
          </a:p>
          <a:p>
            <a:r>
              <a:rPr lang="et-EE" sz="2400" dirty="0" smtClean="0"/>
              <a:t>Esimesel kahel koolitusel jäin ma magama...</a:t>
            </a:r>
            <a:endParaRPr lang="et-EE" sz="2400" dirty="0"/>
          </a:p>
        </p:txBody>
      </p:sp>
      <p:pic>
        <p:nvPicPr>
          <p:cNvPr id="3" name="Picture 2" descr="http://4.bp.blogspot.com/-qAGTCETaYR4/T9UKRLSoT3I/AAAAAAAAAOs/GffEAoLbH8I/s1600/35199-sleeping_beau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15" y="2122126"/>
            <a:ext cx="7459579" cy="473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6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7064" y="1536973"/>
            <a:ext cx="6811929" cy="400110"/>
          </a:xfrm>
          <a:prstGeom prst="rect">
            <a:avLst/>
          </a:prstGeom>
          <a:noFill/>
        </p:spPr>
        <p:txBody>
          <a:bodyPr wrap="none" rtlCol="0">
            <a:spAutoFit/>
          </a:bodyPr>
          <a:lstStyle/>
          <a:p>
            <a:r>
              <a:rPr lang="et-EE" sz="2000" dirty="0" smtClean="0"/>
              <a:t>Teema muutus huvitavaks läbi isikliku praktika teadlasena:</a:t>
            </a:r>
            <a:endParaRPr lang="et-EE" sz="2000" dirty="0"/>
          </a:p>
        </p:txBody>
      </p:sp>
      <p:sp>
        <p:nvSpPr>
          <p:cNvPr id="3" name="TextBox 2"/>
          <p:cNvSpPr txBox="1"/>
          <p:nvPr/>
        </p:nvSpPr>
        <p:spPr>
          <a:xfrm>
            <a:off x="850118" y="2475436"/>
            <a:ext cx="7128875" cy="2308324"/>
          </a:xfrm>
          <a:prstGeom prst="rect">
            <a:avLst/>
          </a:prstGeom>
          <a:noFill/>
        </p:spPr>
        <p:txBody>
          <a:bodyPr wrap="none" rtlCol="0">
            <a:spAutoFit/>
          </a:bodyPr>
          <a:lstStyle/>
          <a:p>
            <a:pPr marL="285750" indent="-285750">
              <a:buFont typeface="Wingdings" panose="05000000000000000000" pitchFamily="2" charset="2"/>
              <a:buChar char="ü"/>
            </a:pPr>
            <a:r>
              <a:rPr lang="et-EE" dirty="0" smtClean="0"/>
              <a:t>Aru saades, et minu teadustöö on suure rakendusliku väärtusega</a:t>
            </a:r>
          </a:p>
          <a:p>
            <a:r>
              <a:rPr lang="et-EE" dirty="0"/>
              <a:t> </a:t>
            </a:r>
            <a:r>
              <a:rPr lang="et-EE" dirty="0" smtClean="0"/>
              <a:t>    ja pakub ettevõtetele huvi</a:t>
            </a:r>
          </a:p>
          <a:p>
            <a:endParaRPr lang="et-EE" dirty="0"/>
          </a:p>
          <a:p>
            <a:pPr marL="285750" indent="-285750">
              <a:buFont typeface="Wingdings" panose="05000000000000000000" pitchFamily="2" charset="2"/>
              <a:buChar char="ü"/>
            </a:pPr>
            <a:r>
              <a:rPr lang="et-EE" dirty="0" smtClean="0"/>
              <a:t>Omandades võime ettevõtetes huvi äratada</a:t>
            </a:r>
          </a:p>
          <a:p>
            <a:pPr marL="285750" indent="-285750">
              <a:buFont typeface="Wingdings" panose="05000000000000000000" pitchFamily="2" charset="2"/>
              <a:buChar char="ü"/>
            </a:pPr>
            <a:endParaRPr lang="et-EE" dirty="0"/>
          </a:p>
          <a:p>
            <a:pPr marL="285750" indent="-285750">
              <a:buFont typeface="Wingdings" panose="05000000000000000000" pitchFamily="2" charset="2"/>
              <a:buChar char="ü"/>
            </a:pPr>
            <a:r>
              <a:rPr lang="et-EE" dirty="0" smtClean="0"/>
              <a:t>Tunnetades, et unikaalset oskusteavet omades ning aktiivselt</a:t>
            </a:r>
          </a:p>
          <a:p>
            <a:r>
              <a:rPr lang="et-EE" dirty="0" smtClean="0"/>
              <a:t>     suheldes saab ettevõtetelt rohkem raha küsida kui lihtsalt tööaeg</a:t>
            </a:r>
          </a:p>
          <a:p>
            <a:endParaRPr lang="et-EE" dirty="0"/>
          </a:p>
        </p:txBody>
      </p:sp>
    </p:spTree>
    <p:extLst>
      <p:ext uri="{BB962C8B-B14F-4D97-AF65-F5344CB8AC3E}">
        <p14:creationId xmlns:p14="http://schemas.microsoft.com/office/powerpoint/2010/main" val="329087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jt.ee/admin/upload/im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59" y="838032"/>
            <a:ext cx="6233194" cy="4290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0337" y="5546558"/>
            <a:ext cx="6712094" cy="646331"/>
          </a:xfrm>
          <a:prstGeom prst="rect">
            <a:avLst/>
          </a:prstGeom>
          <a:noFill/>
        </p:spPr>
        <p:txBody>
          <a:bodyPr wrap="none" rtlCol="0">
            <a:spAutoFit/>
          </a:bodyPr>
          <a:lstStyle/>
          <a:p>
            <a:r>
              <a:rPr lang="et-EE" dirty="0" smtClean="0"/>
              <a:t>Minu KTH-s loodud mudeli alusel projekteeriti Jõelähtme prügila</a:t>
            </a:r>
          </a:p>
          <a:p>
            <a:r>
              <a:rPr lang="et-EE" dirty="0"/>
              <a:t>v</a:t>
            </a:r>
            <a:r>
              <a:rPr lang="et-EE" dirty="0" smtClean="0"/>
              <a:t>äga keerulisse geoloogilisse situatsiooni</a:t>
            </a:r>
            <a:endParaRPr lang="et-EE" dirty="0"/>
          </a:p>
        </p:txBody>
      </p:sp>
    </p:spTree>
    <p:extLst>
      <p:ext uri="{BB962C8B-B14F-4D97-AF65-F5344CB8AC3E}">
        <p14:creationId xmlns:p14="http://schemas.microsoft.com/office/powerpoint/2010/main" val="170797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anpellegrino_entry"/>
          <p:cNvPicPr>
            <a:picLocks noChangeAspect="1" noChangeArrowheads="1"/>
          </p:cNvPicPr>
          <p:nvPr/>
        </p:nvPicPr>
        <p:blipFill>
          <a:blip r:embed="rId2"/>
          <a:srcRect/>
          <a:stretch>
            <a:fillRect/>
          </a:stretch>
        </p:blipFill>
        <p:spPr bwMode="auto">
          <a:xfrm>
            <a:off x="-281620" y="1556543"/>
            <a:ext cx="3312368" cy="3312368"/>
          </a:xfrm>
          <a:prstGeom prst="rect">
            <a:avLst/>
          </a:prstGeom>
          <a:noFill/>
        </p:spPr>
      </p:pic>
      <p:sp>
        <p:nvSpPr>
          <p:cNvPr id="4" name="Text Box 5"/>
          <p:cNvSpPr txBox="1">
            <a:spLocks noChangeArrowheads="1"/>
          </p:cNvSpPr>
          <p:nvPr/>
        </p:nvSpPr>
        <p:spPr bwMode="auto">
          <a:xfrm>
            <a:off x="2060154" y="2119874"/>
            <a:ext cx="4467890" cy="3139321"/>
          </a:xfrm>
          <a:prstGeom prst="rect">
            <a:avLst/>
          </a:prstGeom>
          <a:noFill/>
          <a:ln w="9525">
            <a:noFill/>
            <a:miter lim="800000"/>
            <a:headEnd/>
            <a:tailEnd/>
          </a:ln>
          <a:effectLst/>
        </p:spPr>
        <p:txBody>
          <a:bodyPr wrap="none">
            <a:spAutoFit/>
          </a:bodyPr>
          <a:lstStyle/>
          <a:p>
            <a:r>
              <a:rPr lang="et-EE" dirty="0"/>
              <a:t>Vett sellest allikast Alpide orus jõi </a:t>
            </a:r>
          </a:p>
          <a:p>
            <a:r>
              <a:rPr lang="et-EE" dirty="0"/>
              <a:t>teadaolevalt </a:t>
            </a:r>
            <a:r>
              <a:rPr lang="et-EE" dirty="0" err="1"/>
              <a:t>Leonardo</a:t>
            </a:r>
            <a:r>
              <a:rPr lang="et-EE" dirty="0"/>
              <a:t> </a:t>
            </a:r>
            <a:r>
              <a:rPr lang="et-EE" dirty="0" err="1"/>
              <a:t>Da</a:t>
            </a:r>
            <a:r>
              <a:rPr lang="et-EE" dirty="0"/>
              <a:t> </a:t>
            </a:r>
            <a:r>
              <a:rPr lang="et-EE" dirty="0" err="1"/>
              <a:t>Vinci</a:t>
            </a:r>
            <a:r>
              <a:rPr lang="et-EE" dirty="0"/>
              <a:t> </a:t>
            </a:r>
          </a:p>
          <a:p>
            <a:r>
              <a:rPr lang="et-EE" dirty="0"/>
              <a:t>(1452-1519)</a:t>
            </a:r>
          </a:p>
          <a:p>
            <a:endParaRPr lang="et-EE" dirty="0"/>
          </a:p>
          <a:p>
            <a:r>
              <a:rPr lang="et-EE" dirty="0"/>
              <a:t>Pudelisse hakati panema aastal</a:t>
            </a:r>
          </a:p>
          <a:p>
            <a:r>
              <a:rPr lang="et-EE" dirty="0"/>
              <a:t>1899 ning vesi oli eriti populaarne</a:t>
            </a:r>
          </a:p>
          <a:p>
            <a:r>
              <a:rPr lang="et-EE" dirty="0"/>
              <a:t>Itaalia emigrantide seas, kes seda</a:t>
            </a:r>
          </a:p>
          <a:p>
            <a:r>
              <a:rPr lang="et-EE" dirty="0"/>
              <a:t>kui sümbolit endaga kaasa võtsid</a:t>
            </a:r>
          </a:p>
          <a:p>
            <a:endParaRPr lang="et-EE" dirty="0"/>
          </a:p>
          <a:p>
            <a:r>
              <a:rPr lang="et-EE" dirty="0"/>
              <a:t>Eestikeelne kommentaar pudelil:</a:t>
            </a:r>
          </a:p>
          <a:p>
            <a:r>
              <a:rPr lang="et-EE" dirty="0"/>
              <a:t>‘Tõenäoliselt maailma parim mineraalvesi’</a:t>
            </a:r>
          </a:p>
        </p:txBody>
      </p:sp>
      <p:sp>
        <p:nvSpPr>
          <p:cNvPr id="5" name="Text Box 6"/>
          <p:cNvSpPr txBox="1">
            <a:spLocks noChangeArrowheads="1"/>
          </p:cNvSpPr>
          <p:nvPr/>
        </p:nvSpPr>
        <p:spPr bwMode="auto">
          <a:xfrm>
            <a:off x="3233440" y="1039210"/>
            <a:ext cx="2843213" cy="457200"/>
          </a:xfrm>
          <a:prstGeom prst="rect">
            <a:avLst/>
          </a:prstGeom>
          <a:noFill/>
          <a:ln w="9525">
            <a:noFill/>
            <a:miter lim="800000"/>
            <a:headEnd/>
            <a:tailEnd/>
          </a:ln>
          <a:effectLst/>
        </p:spPr>
        <p:txBody>
          <a:bodyPr wrap="none">
            <a:spAutoFit/>
          </a:bodyPr>
          <a:lstStyle/>
          <a:p>
            <a:r>
              <a:rPr lang="et-EE" sz="2400"/>
              <a:t>SAN PELLEGRINO</a:t>
            </a:r>
          </a:p>
        </p:txBody>
      </p:sp>
      <p:sp>
        <p:nvSpPr>
          <p:cNvPr id="6" name="TextBox 5"/>
          <p:cNvSpPr txBox="1"/>
          <p:nvPr/>
        </p:nvSpPr>
        <p:spPr>
          <a:xfrm>
            <a:off x="728330" y="5751095"/>
            <a:ext cx="7853432" cy="369332"/>
          </a:xfrm>
          <a:prstGeom prst="rect">
            <a:avLst/>
          </a:prstGeom>
          <a:noFill/>
        </p:spPr>
        <p:txBody>
          <a:bodyPr wrap="none" rtlCol="0">
            <a:spAutoFit/>
          </a:bodyPr>
          <a:lstStyle/>
          <a:p>
            <a:r>
              <a:rPr lang="et-EE" dirty="0" smtClean="0"/>
              <a:t>Sulfaatne vesi, mis on sisuliselt Estonia põlevkivikaevanduse vee analoog...</a:t>
            </a:r>
            <a:endParaRPr lang="et-EE" dirty="0"/>
          </a:p>
        </p:txBody>
      </p:sp>
      <p:pic>
        <p:nvPicPr>
          <p:cNvPr id="3074" name="Picture 2" descr="http://f5.pmo.ee/f/2008/04/04/30866t100hb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832" y="1423253"/>
            <a:ext cx="2597633" cy="17363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eopeitus.ee/pic/417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832" y="3398317"/>
            <a:ext cx="2597633" cy="146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0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222250" y="1247378"/>
            <a:ext cx="7479030" cy="5234476"/>
          </a:xfrm>
          <a:prstGeom prst="rect">
            <a:avLst/>
          </a:prstGeom>
          <a:noFill/>
          <a:ln w="9525">
            <a:noFill/>
            <a:miter lim="800000"/>
            <a:headEnd/>
            <a:tailEnd/>
          </a:ln>
          <a:effectLst/>
        </p:spPr>
      </p:pic>
      <p:sp>
        <p:nvSpPr>
          <p:cNvPr id="5" name="TextBox 4"/>
          <p:cNvSpPr txBox="1"/>
          <p:nvPr/>
        </p:nvSpPr>
        <p:spPr>
          <a:xfrm>
            <a:off x="650838" y="955040"/>
            <a:ext cx="6938759" cy="369332"/>
          </a:xfrm>
          <a:prstGeom prst="rect">
            <a:avLst/>
          </a:prstGeom>
          <a:noFill/>
        </p:spPr>
        <p:txBody>
          <a:bodyPr wrap="none" rtlCol="0">
            <a:spAutoFit/>
          </a:bodyPr>
          <a:lstStyle/>
          <a:p>
            <a:r>
              <a:rPr lang="et-EE" dirty="0" err="1" smtClean="0"/>
              <a:t>Pimetest</a:t>
            </a:r>
            <a:r>
              <a:rPr lang="et-EE" dirty="0" smtClean="0"/>
              <a:t> 50 inimesele keskkonnapäeval Ida-Virumaal, 31.05.2006</a:t>
            </a:r>
            <a:endParaRPr lang="en-US" dirty="0"/>
          </a:p>
        </p:txBody>
      </p:sp>
      <p:sp>
        <p:nvSpPr>
          <p:cNvPr id="6" name="TextBox 5"/>
          <p:cNvSpPr txBox="1"/>
          <p:nvPr/>
        </p:nvSpPr>
        <p:spPr>
          <a:xfrm>
            <a:off x="2052105" y="6380480"/>
            <a:ext cx="5480988" cy="369332"/>
          </a:xfrm>
          <a:prstGeom prst="rect">
            <a:avLst/>
          </a:prstGeom>
          <a:noFill/>
        </p:spPr>
        <p:txBody>
          <a:bodyPr wrap="none" rtlCol="0">
            <a:spAutoFit/>
          </a:bodyPr>
          <a:lstStyle/>
          <a:p>
            <a:r>
              <a:rPr lang="et-EE" dirty="0" smtClean="0"/>
              <a:t>Kaudne tulu: loogilisel mõtlemisel põhinevad suhted</a:t>
            </a:r>
            <a:endParaRPr lang="en-US" dirty="0"/>
          </a:p>
        </p:txBody>
      </p:sp>
    </p:spTree>
    <p:extLst>
      <p:ext uri="{BB962C8B-B14F-4D97-AF65-F5344CB8AC3E}">
        <p14:creationId xmlns:p14="http://schemas.microsoft.com/office/powerpoint/2010/main" val="99593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516" y="1850874"/>
            <a:ext cx="6256448" cy="50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 y="1417659"/>
            <a:ext cx="44577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0990" y="898176"/>
            <a:ext cx="5301451" cy="369332"/>
          </a:xfrm>
          <a:prstGeom prst="rect">
            <a:avLst/>
          </a:prstGeom>
          <a:noFill/>
        </p:spPr>
        <p:txBody>
          <a:bodyPr wrap="none" rtlCol="0">
            <a:spAutoFit/>
          </a:bodyPr>
          <a:lstStyle/>
          <a:p>
            <a:r>
              <a:rPr lang="et-EE" dirty="0" smtClean="0"/>
              <a:t>Järgnesid huvitavad kaubamärgi-alased vaidlused</a:t>
            </a:r>
            <a:endParaRPr lang="et-EE" dirty="0"/>
          </a:p>
        </p:txBody>
      </p:sp>
    </p:spTree>
    <p:extLst>
      <p:ext uri="{BB962C8B-B14F-4D97-AF65-F5344CB8AC3E}">
        <p14:creationId xmlns:p14="http://schemas.microsoft.com/office/powerpoint/2010/main" val="105782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ut.ee/sites/default/files/ut111201at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 y="1046480"/>
            <a:ext cx="5198745" cy="34658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pmo.ee/f/2010/09/28/439909t81h17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 y="4630749"/>
            <a:ext cx="5198745" cy="2227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1605280"/>
            <a:ext cx="3685624" cy="2585323"/>
          </a:xfrm>
          <a:prstGeom prst="rect">
            <a:avLst/>
          </a:prstGeom>
          <a:noFill/>
        </p:spPr>
        <p:txBody>
          <a:bodyPr wrap="none" rtlCol="0">
            <a:spAutoFit/>
          </a:bodyPr>
          <a:lstStyle/>
          <a:p>
            <a:r>
              <a:rPr lang="en-US" dirty="0" err="1"/>
              <a:t>Probiootilise</a:t>
            </a:r>
            <a:r>
              <a:rPr lang="en-US" dirty="0"/>
              <a:t> </a:t>
            </a:r>
            <a:r>
              <a:rPr lang="en-US" dirty="0" err="1"/>
              <a:t>bakteri</a:t>
            </a:r>
            <a:r>
              <a:rPr lang="en-US" dirty="0"/>
              <a:t> </a:t>
            </a:r>
            <a:endParaRPr lang="et-EE" dirty="0" smtClean="0"/>
          </a:p>
          <a:p>
            <a:r>
              <a:rPr lang="en-US" dirty="0" smtClean="0"/>
              <a:t>Lactobacillus </a:t>
            </a:r>
            <a:r>
              <a:rPr lang="en-US" dirty="0" err="1"/>
              <a:t>fermentum</a:t>
            </a:r>
            <a:r>
              <a:rPr lang="en-US" dirty="0"/>
              <a:t> ME-3 </a:t>
            </a:r>
            <a:endParaRPr lang="et-EE" dirty="0" smtClean="0"/>
          </a:p>
          <a:p>
            <a:r>
              <a:rPr lang="en-US" dirty="0" err="1" smtClean="0"/>
              <a:t>autorid</a:t>
            </a:r>
            <a:r>
              <a:rPr lang="en-US" dirty="0" smtClean="0"/>
              <a:t>: </a:t>
            </a:r>
            <a:r>
              <a:rPr lang="en-US" dirty="0" err="1"/>
              <a:t>Tiiu</a:t>
            </a:r>
            <a:r>
              <a:rPr lang="en-US" dirty="0"/>
              <a:t> </a:t>
            </a:r>
            <a:r>
              <a:rPr lang="en-US" dirty="0" err="1"/>
              <a:t>Kullisaar</a:t>
            </a:r>
            <a:r>
              <a:rPr lang="en-US" dirty="0"/>
              <a:t>, </a:t>
            </a:r>
            <a:endParaRPr lang="et-EE" dirty="0" smtClean="0"/>
          </a:p>
          <a:p>
            <a:r>
              <a:rPr lang="en-US" dirty="0" err="1" smtClean="0"/>
              <a:t>Epp</a:t>
            </a:r>
            <a:r>
              <a:rPr lang="en-US" dirty="0" smtClean="0"/>
              <a:t> </a:t>
            </a:r>
            <a:r>
              <a:rPr lang="en-US" dirty="0" err="1"/>
              <a:t>Songisepp</a:t>
            </a:r>
            <a:r>
              <a:rPr lang="en-US" dirty="0"/>
              <a:t>, Marika </a:t>
            </a:r>
            <a:r>
              <a:rPr lang="en-US" dirty="0" err="1"/>
              <a:t>Mikelsaar</a:t>
            </a:r>
            <a:r>
              <a:rPr lang="en-US" dirty="0"/>
              <a:t> </a:t>
            </a:r>
            <a:endParaRPr lang="et-EE" dirty="0" smtClean="0"/>
          </a:p>
          <a:p>
            <a:r>
              <a:rPr lang="en-US" dirty="0" smtClean="0"/>
              <a:t>ja </a:t>
            </a:r>
            <a:r>
              <a:rPr lang="en-US" dirty="0"/>
              <a:t>Mihkel </a:t>
            </a:r>
            <a:r>
              <a:rPr lang="en-US" dirty="0" err="1"/>
              <a:t>Zilmer</a:t>
            </a:r>
            <a:r>
              <a:rPr lang="en-US" dirty="0"/>
              <a:t>. </a:t>
            </a:r>
            <a:endParaRPr lang="et-EE" dirty="0" smtClean="0"/>
          </a:p>
          <a:p>
            <a:r>
              <a:rPr lang="en-US" dirty="0" err="1" smtClean="0"/>
              <a:t>Pildilt</a:t>
            </a:r>
            <a:r>
              <a:rPr lang="en-US" dirty="0" smtClean="0"/>
              <a:t> </a:t>
            </a:r>
            <a:r>
              <a:rPr lang="en-US" dirty="0"/>
              <a:t>on </a:t>
            </a:r>
            <a:r>
              <a:rPr lang="en-US" dirty="0" err="1"/>
              <a:t>puudu</a:t>
            </a:r>
            <a:r>
              <a:rPr lang="en-US" dirty="0"/>
              <a:t> Heidi </a:t>
            </a:r>
            <a:r>
              <a:rPr lang="en-US" dirty="0" smtClean="0"/>
              <a:t>Annuk</a:t>
            </a:r>
            <a:endParaRPr lang="et-EE" dirty="0" smtClean="0"/>
          </a:p>
          <a:p>
            <a:endParaRPr lang="et-EE" dirty="0"/>
          </a:p>
          <a:p>
            <a:r>
              <a:rPr lang="et-EE" dirty="0" err="1"/>
              <a:t>a</a:t>
            </a:r>
            <a:r>
              <a:rPr lang="et-EE" dirty="0" err="1" smtClean="0"/>
              <a:t>ntimikroobne</a:t>
            </a:r>
            <a:endParaRPr lang="et-EE" dirty="0" smtClean="0"/>
          </a:p>
          <a:p>
            <a:r>
              <a:rPr lang="et-EE" dirty="0" err="1" smtClean="0"/>
              <a:t>antioksüdantne</a:t>
            </a:r>
            <a:endParaRPr lang="en-US" dirty="0"/>
          </a:p>
        </p:txBody>
      </p:sp>
      <p:sp>
        <p:nvSpPr>
          <p:cNvPr id="3" name="TextBox 2"/>
          <p:cNvSpPr txBox="1"/>
          <p:nvPr/>
        </p:nvSpPr>
        <p:spPr>
          <a:xfrm>
            <a:off x="5791199" y="4439920"/>
            <a:ext cx="2710999" cy="2308324"/>
          </a:xfrm>
          <a:prstGeom prst="rect">
            <a:avLst/>
          </a:prstGeom>
          <a:noFill/>
        </p:spPr>
        <p:txBody>
          <a:bodyPr wrap="none" rtlCol="0">
            <a:spAutoFit/>
          </a:bodyPr>
          <a:lstStyle/>
          <a:p>
            <a:r>
              <a:rPr lang="et-EE" dirty="0" smtClean="0"/>
              <a:t>Helluse tooteseeria</a:t>
            </a:r>
          </a:p>
          <a:p>
            <a:r>
              <a:rPr lang="et-EE" dirty="0"/>
              <a:t>s</a:t>
            </a:r>
            <a:r>
              <a:rPr lang="et-EE" dirty="0" smtClean="0"/>
              <a:t>uudab endiselt</a:t>
            </a:r>
          </a:p>
          <a:p>
            <a:r>
              <a:rPr lang="et-EE" dirty="0"/>
              <a:t>k</a:t>
            </a:r>
            <a:r>
              <a:rPr lang="et-EE" dirty="0" smtClean="0"/>
              <a:t>onkureerida</a:t>
            </a:r>
          </a:p>
          <a:p>
            <a:r>
              <a:rPr lang="et-EE" dirty="0"/>
              <a:t>s</a:t>
            </a:r>
            <a:r>
              <a:rPr lang="et-EE" dirty="0" smtClean="0"/>
              <a:t>upermarketite riiulite</a:t>
            </a:r>
          </a:p>
          <a:p>
            <a:r>
              <a:rPr lang="et-EE" dirty="0"/>
              <a:t>l</a:t>
            </a:r>
            <a:r>
              <a:rPr lang="et-EE" dirty="0" smtClean="0"/>
              <a:t>oetud </a:t>
            </a:r>
            <a:r>
              <a:rPr lang="et-EE" dirty="0"/>
              <a:t>s</a:t>
            </a:r>
            <a:r>
              <a:rPr lang="et-EE" dirty="0" smtClean="0"/>
              <a:t>entimeetrite eest</a:t>
            </a:r>
          </a:p>
          <a:p>
            <a:endParaRPr lang="et-EE" dirty="0"/>
          </a:p>
          <a:p>
            <a:r>
              <a:rPr lang="et-EE" dirty="0" smtClean="0"/>
              <a:t>Võitlused ka kaubamärgi</a:t>
            </a:r>
          </a:p>
          <a:p>
            <a:r>
              <a:rPr lang="et-EE" dirty="0"/>
              <a:t>e</a:t>
            </a:r>
            <a:r>
              <a:rPr lang="et-EE" dirty="0" smtClean="0"/>
              <a:t>est...</a:t>
            </a:r>
            <a:endParaRPr lang="en-US" dirty="0"/>
          </a:p>
        </p:txBody>
      </p:sp>
      <p:sp>
        <p:nvSpPr>
          <p:cNvPr id="4" name="TextBox 3"/>
          <p:cNvSpPr txBox="1"/>
          <p:nvPr/>
        </p:nvSpPr>
        <p:spPr>
          <a:xfrm>
            <a:off x="6125225" y="861814"/>
            <a:ext cx="3018775" cy="369332"/>
          </a:xfrm>
          <a:prstGeom prst="rect">
            <a:avLst/>
          </a:prstGeom>
          <a:noFill/>
        </p:spPr>
        <p:txBody>
          <a:bodyPr wrap="none" rtlCol="0">
            <a:spAutoFit/>
          </a:bodyPr>
          <a:lstStyle/>
          <a:p>
            <a:r>
              <a:rPr lang="et-EE" dirty="0" smtClean="0"/>
              <a:t>Ja muidugi ülikooli edulood </a:t>
            </a:r>
            <a:endParaRPr lang="en-US" dirty="0"/>
          </a:p>
        </p:txBody>
      </p:sp>
    </p:spTree>
    <p:extLst>
      <p:ext uri="{BB962C8B-B14F-4D97-AF65-F5344CB8AC3E}">
        <p14:creationId xmlns:p14="http://schemas.microsoft.com/office/powerpoint/2010/main" val="95588688"/>
      </p:ext>
    </p:extLst>
  </p:cSld>
  <p:clrMapOvr>
    <a:masterClrMapping/>
  </p:clrMapOvr>
</p:sld>
</file>

<file path=ppt/theme/theme1.xml><?xml version="1.0" encoding="utf-8"?>
<a:theme xmlns:a="http://schemas.openxmlformats.org/drawingml/2006/main" name="ut_pp1">
  <a:themeElements>
    <a:clrScheme name="Default Design 10">
      <a:dk1>
        <a:srgbClr val="000000"/>
      </a:dk1>
      <a:lt1>
        <a:srgbClr val="FFFFFF"/>
      </a:lt1>
      <a:dk2>
        <a:srgbClr val="000000"/>
      </a:dk2>
      <a:lt2>
        <a:srgbClr val="808080"/>
      </a:lt2>
      <a:accent1>
        <a:srgbClr val="0099FF"/>
      </a:accent1>
      <a:accent2>
        <a:srgbClr val="3333CC"/>
      </a:accent2>
      <a:accent3>
        <a:srgbClr val="FFFFFF"/>
      </a:accent3>
      <a:accent4>
        <a:srgbClr val="000000"/>
      </a:accent4>
      <a:accent5>
        <a:srgbClr val="AACAFF"/>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4C74"/>
        </a:hlink>
        <a:folHlink>
          <a:srgbClr val="B2B2B2"/>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99FF"/>
        </a:accent1>
        <a:accent2>
          <a:srgbClr val="3333CC"/>
        </a:accent2>
        <a:accent3>
          <a:srgbClr val="FFFFFF"/>
        </a:accent3>
        <a:accent4>
          <a:srgbClr val="000000"/>
        </a:accent4>
        <a:accent5>
          <a:srgbClr val="AACAFF"/>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ut_pp1</Template>
  <TotalTime>38180</TotalTime>
  <Words>1255</Words>
  <Application>Microsoft Office PowerPoint</Application>
  <PresentationFormat>On-screen Show (4:3)</PresentationFormat>
  <Paragraphs>264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Times New Roman</vt:lpstr>
      <vt:lpstr>Verdana</vt:lpstr>
      <vt:lpstr>Wingdings</vt:lpstr>
      <vt:lpstr>ut_pp1</vt:lpstr>
      <vt:lpstr>Intellektuaalomandi rollist ülikoolide ja ettevõtete koostöös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Tartu Ülikool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Teadustulemuste rakendamine  praktikasse</dc:title>
  <dc:creator>Siim Kinnas</dc:creator>
  <cp:lastModifiedBy>Kadri Raudvere</cp:lastModifiedBy>
  <cp:revision>68</cp:revision>
  <dcterms:created xsi:type="dcterms:W3CDTF">2014-11-26T11:26:07Z</dcterms:created>
  <dcterms:modified xsi:type="dcterms:W3CDTF">2015-09-09T18:41:42Z</dcterms:modified>
</cp:coreProperties>
</file>