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73" r:id="rId3"/>
  </p:sldMasterIdLst>
  <p:notesMasterIdLst>
    <p:notesMasterId r:id="rId22"/>
  </p:notesMasterIdLst>
  <p:handoutMasterIdLst>
    <p:handoutMasterId r:id="rId23"/>
  </p:handoutMasterIdLst>
  <p:sldIdLst>
    <p:sldId id="256" r:id="rId4"/>
    <p:sldId id="262" r:id="rId5"/>
    <p:sldId id="263" r:id="rId6"/>
    <p:sldId id="264" r:id="rId7"/>
    <p:sldId id="272" r:id="rId8"/>
    <p:sldId id="273" r:id="rId9"/>
    <p:sldId id="265" r:id="rId10"/>
    <p:sldId id="267" r:id="rId11"/>
    <p:sldId id="279" r:id="rId12"/>
    <p:sldId id="268" r:id="rId13"/>
    <p:sldId id="280" r:id="rId14"/>
    <p:sldId id="261" r:id="rId15"/>
    <p:sldId id="284" r:id="rId16"/>
    <p:sldId id="285" r:id="rId17"/>
    <p:sldId id="259" r:id="rId18"/>
    <p:sldId id="283" r:id="rId19"/>
    <p:sldId id="277" r:id="rId20"/>
    <p:sldId id="282" r:id="rId21"/>
  </p:sldIdLst>
  <p:sldSz cx="9144000" cy="6858000" type="screen4x3"/>
  <p:notesSz cx="6794500" cy="99314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245" autoAdjust="0"/>
    <p:restoredTop sz="94660"/>
  </p:normalViewPr>
  <p:slideViewPr>
    <p:cSldViewPr snapToGrid="0" snapToObjects="1">
      <p:cViewPr>
        <p:scale>
          <a:sx n="60" d="100"/>
          <a:sy n="60" d="100"/>
        </p:scale>
        <p:origin x="1920" y="5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nb-NO" smtClean="0"/>
              <a:t>11.09.2015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5EFB6-8EDC-4463-89F2-5321ABDA62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193708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nb-NO" smtClean="0"/>
              <a:t>11.09.2015</a:t>
            </a:r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152E5-0C3A-42B8-8E53-AC11D9D13E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676060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nn-NO"/>
              <a:t>KIG - Polish Chamber of Commerce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5FD4CB-9C5F-4727-BF79-DDFEDFFC57A6}" type="slidenum">
              <a:rPr lang="nn-NO"/>
              <a:pPr/>
              <a:t>2</a:t>
            </a:fld>
            <a:endParaRPr lang="nn-NO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835025"/>
            <a:ext cx="5556250" cy="4167188"/>
          </a:xfrm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b-NO" smtClean="0"/>
              <a:t>11.09.2015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7163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C77C04-D877-4163-B932-BD71DBDE7DB4}" type="slidenum">
              <a:rPr lang="nn-NO"/>
              <a:pPr/>
              <a:t>3</a:t>
            </a:fld>
            <a:endParaRPr lang="nn-NO"/>
          </a:p>
        </p:txBody>
      </p:sp>
      <p:sp>
        <p:nvSpPr>
          <p:cNvPr id="94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835025"/>
            <a:ext cx="5556250" cy="4167188"/>
          </a:xfrm>
          <a:ln/>
        </p:spPr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389" y="5281231"/>
            <a:ext cx="5158787" cy="5001908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ASTP Network of National Networks, October 2011</a:t>
            </a:r>
            <a:endParaRPr lang="nb-NO"/>
          </a:p>
        </p:txBody>
      </p:sp>
      <p:sp>
        <p:nvSpPr>
          <p:cNvPr id="2" name="Date Placeholder 1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b-NO" smtClean="0"/>
              <a:t>11.09.2015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6879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7A30A4-78F8-4C3F-86DD-B2372920988C}" type="slidenum">
              <a:rPr lang="nn-NO"/>
              <a:pPr/>
              <a:t>4</a:t>
            </a:fld>
            <a:endParaRPr lang="nn-NO"/>
          </a:p>
        </p:txBody>
      </p:sp>
      <p:sp>
        <p:nvSpPr>
          <p:cNvPr id="94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835025"/>
            <a:ext cx="5556250" cy="4167188"/>
          </a:xfrm>
          <a:ln/>
        </p:spPr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389" y="5281231"/>
            <a:ext cx="5158787" cy="5001908"/>
          </a:xfrm>
        </p:spPr>
        <p:txBody>
          <a:bodyPr/>
          <a:lstStyle/>
          <a:p>
            <a:endParaRPr lang="nb-NO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ASTP Network of National Networks, October 2011</a:t>
            </a:r>
            <a:endParaRPr lang="nb-NO"/>
          </a:p>
        </p:txBody>
      </p:sp>
      <p:sp>
        <p:nvSpPr>
          <p:cNvPr id="2" name="Date Placeholder 1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b-NO" smtClean="0"/>
              <a:t>11.09.2015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1924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8B2969-8AC7-402F-9CA6-7F15908C3060}" type="slidenum">
              <a:rPr lang="nn-NO"/>
              <a:pPr/>
              <a:t>7</a:t>
            </a:fld>
            <a:endParaRPr lang="nn-NO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833438"/>
            <a:ext cx="5556250" cy="4168775"/>
          </a:xfrm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389" y="5281230"/>
            <a:ext cx="5158787" cy="5001908"/>
          </a:xfrm>
        </p:spPr>
        <p:txBody>
          <a:bodyPr/>
          <a:lstStyle/>
          <a:p>
            <a:endParaRPr lang="nb-NO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b-NO" smtClean="0"/>
              <a:t>11.09.2015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7173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It’s all about creating IMPACT now days.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086BE-BB2E-48CF-970E-B9FDB565BD67}" type="slidenum">
              <a:rPr lang="nn-NO" smtClean="0"/>
              <a:pPr/>
              <a:t>9</a:t>
            </a:fld>
            <a:endParaRPr lang="nn-NO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b-NO" smtClean="0"/>
              <a:t>11.09.2015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870808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0AF42D-6F84-4897-BD1B-E79292DC0F4F}" type="slidenum">
              <a:rPr lang="nn-NO"/>
              <a:pPr/>
              <a:t>10</a:t>
            </a:fld>
            <a:endParaRPr lang="nn-NO"/>
          </a:p>
        </p:txBody>
      </p:sp>
      <p:sp>
        <p:nvSpPr>
          <p:cNvPr id="68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835025"/>
            <a:ext cx="5556250" cy="4167188"/>
          </a:xfrm>
          <a:ln/>
        </p:spPr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ASTP Network of National Networks, October 2011</a:t>
            </a:r>
            <a:endParaRPr lang="nb-NO"/>
          </a:p>
        </p:txBody>
      </p:sp>
      <p:sp>
        <p:nvSpPr>
          <p:cNvPr id="2" name="Date Placeholder 1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b-NO" smtClean="0"/>
              <a:t>11.09.2015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8091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b-NO" smtClean="0"/>
              <a:t>11.09.2015</a:t>
            </a:r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86BE-BB2E-48CF-970E-B9FDB565BD67}" type="slidenum">
              <a:rPr lang="nn-NO" smtClean="0"/>
              <a:pPr/>
              <a:t>11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23926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985479" y="10560737"/>
            <a:ext cx="3048088" cy="555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74" tIns="48386" rIns="96774" bIns="48386" anchor="b"/>
          <a:lstStyle/>
          <a:p>
            <a:pPr algn="r" defTabSz="966650"/>
            <a:fld id="{DF66D7BF-FCC1-43B4-83AD-D8A2AEB8EBEC}" type="slidenum">
              <a:rPr lang="nn-NO" sz="1200"/>
              <a:pPr algn="r" defTabSz="966650"/>
              <a:t>17</a:t>
            </a:fld>
            <a:endParaRPr lang="nn-NO" sz="1200" dirty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9775" y="838200"/>
            <a:ext cx="5553075" cy="41656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390" y="5281231"/>
            <a:ext cx="5158788" cy="4998459"/>
          </a:xfrm>
        </p:spPr>
        <p:txBody>
          <a:bodyPr lIns="96774" tIns="48386" rIns="96774" bIns="48386"/>
          <a:lstStyle/>
          <a:p>
            <a:endParaRPr lang="nb-NO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b-NO" smtClean="0"/>
              <a:t>11.09.2015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053029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B87BDEF-6047-4BAF-B511-2E112ED669E4}" type="slidenum">
              <a:rPr lang="nn-NO" smtClean="0">
                <a:solidFill>
                  <a:srgbClr val="000000"/>
                </a:solidFill>
              </a:rPr>
              <a:pPr/>
              <a:t>18</a:t>
            </a:fld>
            <a:endParaRPr lang="nn-NO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nb-NO" smtClean="0">
                <a:solidFill>
                  <a:srgbClr val="000000"/>
                </a:solidFill>
              </a:rPr>
              <a:t>11.09.2015</a:t>
            </a:r>
            <a:endParaRPr lang="nn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018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677415"/>
            <a:ext cx="7772400" cy="901094"/>
          </a:xfrm>
        </p:spPr>
        <p:txBody>
          <a:bodyPr anchor="t" anchorCtr="0"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3645154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5682" y="6356350"/>
            <a:ext cx="501118" cy="365125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5682" y="6356350"/>
            <a:ext cx="501118" cy="365125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424862" cy="719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95288" y="1125538"/>
            <a:ext cx="4135437" cy="4895850"/>
          </a:xfrm>
        </p:spPr>
        <p:txBody>
          <a:bodyPr/>
          <a:lstStyle/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3125" y="1125538"/>
            <a:ext cx="4137025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08175" y="6524625"/>
            <a:ext cx="1800225" cy="333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524625"/>
            <a:ext cx="3097213" cy="333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11638" y="6524625"/>
            <a:ext cx="1223962" cy="333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9004F24-7447-47D3-AE66-F839CE48776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6667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925763"/>
            <a:ext cx="8064500" cy="8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smtClean="0"/>
              <a:t>Presentasjonstittel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956050"/>
            <a:ext cx="6616700" cy="16335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b-NO" noProof="0" smtClean="0"/>
              <a:t>Undertittel med beskrivelse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42068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393791BF-A3AC-4E93-A296-28C29B6824F2}" type="slidenum">
              <a:rPr lang="nn-NO" sz="1400" b="1">
                <a:solidFill>
                  <a:srgbClr val="BFD9E6"/>
                </a:solidFill>
                <a:latin typeface="Arial" charset="0"/>
              </a:rPr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n-NO" sz="1400">
              <a:solidFill>
                <a:srgbClr val="BFD9E6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752600"/>
            <a:ext cx="2438400" cy="6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69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4435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195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884363"/>
            <a:ext cx="4038600" cy="4208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884363"/>
            <a:ext cx="4040187" cy="4208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2639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0594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6848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8271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792298" y="3514"/>
            <a:ext cx="342081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732" y="6351055"/>
            <a:ext cx="1507068" cy="29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9177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8632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9710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090613"/>
            <a:ext cx="2060575" cy="50022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090613"/>
            <a:ext cx="6030912" cy="50022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7950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925763"/>
            <a:ext cx="8064500" cy="8636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Presentasjonstittel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956050"/>
            <a:ext cx="6616700" cy="16335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b-NO"/>
              <a:t>Undertittel med beskrivelse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4206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945DF571-E7D9-48E7-9336-179A19905FE6}" type="slidenum">
              <a:rPr lang="nn-NO" sz="1400" b="1">
                <a:solidFill>
                  <a:srgbClr val="BFD9E6"/>
                </a:solidFill>
                <a:ea typeface="ＭＳ Ｐゴシック"/>
              </a:rPr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n-NO" sz="1400">
              <a:solidFill>
                <a:srgbClr val="BFD9E6"/>
              </a:solidFill>
              <a:ea typeface="ＭＳ Ｐゴシック"/>
            </a:endParaRPr>
          </a:p>
        </p:txBody>
      </p:sp>
      <p:graphicFrame>
        <p:nvGraphicFramePr>
          <p:cNvPr id="39947" name="Object 11"/>
          <p:cNvGraphicFramePr>
            <a:graphicFrameLocks noChangeAspect="1"/>
          </p:cNvGraphicFramePr>
          <p:nvPr/>
        </p:nvGraphicFramePr>
        <p:xfrm>
          <a:off x="539750" y="1752600"/>
          <a:ext cx="3744913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Image" r:id="rId4" imgW="4074839" imgH="731521" progId="">
                  <p:embed/>
                </p:oleObj>
              </mc:Choice>
              <mc:Fallback>
                <p:oleObj name="Image" r:id="rId4" imgW="4074839" imgH="73152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752600"/>
                        <a:ext cx="3744913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342574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0" y="0"/>
            <a:ext cx="395288" cy="260350"/>
          </a:xfrm>
          <a:solidFill>
            <a:srgbClr val="FFFFFF"/>
          </a:solidFill>
          <a:ln>
            <a:noFill/>
          </a:ln>
        </p:spPr>
        <p:txBody>
          <a:bodyPr/>
          <a:lstStyle>
            <a:lvl5pPr>
              <a:buNone/>
              <a:defRPr/>
            </a:lvl5pPr>
          </a:lstStyle>
          <a:p>
            <a:pPr lvl="4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2745037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086072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884363"/>
            <a:ext cx="4038600" cy="4208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884363"/>
            <a:ext cx="4040187" cy="4208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899871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970105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738622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6421247"/>
            <a:ext cx="426966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14164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264337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82850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430018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090613"/>
            <a:ext cx="2060575" cy="50022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090613"/>
            <a:ext cx="6030912" cy="50022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394430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424862" cy="719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125538"/>
            <a:ext cx="4135437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125538"/>
            <a:ext cx="4137025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08175" y="6524625"/>
            <a:ext cx="1800225" cy="333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nn-NO" sz="360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524625"/>
            <a:ext cx="3097213" cy="333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nn-NO" sz="360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11638" y="6524625"/>
            <a:ext cx="1223962" cy="333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D63810D7-0A02-43C3-8092-1684BC515C50}" type="slidenum">
              <a:rPr lang="nb-NO" sz="3600">
                <a:solidFill>
                  <a:srgbClr val="000000"/>
                </a:solidFill>
                <a:ea typeface="ＭＳ Ｐゴシック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b-NO" sz="3600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278087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424862" cy="719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95288" y="1125538"/>
            <a:ext cx="4135437" cy="4895850"/>
          </a:xfrm>
        </p:spPr>
        <p:txBody>
          <a:bodyPr/>
          <a:lstStyle/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3125" y="1125538"/>
            <a:ext cx="4137025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08175" y="6524625"/>
            <a:ext cx="1800225" cy="333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nn-NO" sz="360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524625"/>
            <a:ext cx="3097213" cy="333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nn-NO" sz="360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11638" y="6524625"/>
            <a:ext cx="1223962" cy="333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19004F24-7447-47D3-AE66-F839CE487762}" type="slidenum">
              <a:rPr lang="nb-NO" sz="3600">
                <a:solidFill>
                  <a:srgbClr val="000000"/>
                </a:solidFill>
                <a:ea typeface="ＭＳ Ｐゴシック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b-NO" sz="3600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062486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95288" y="188913"/>
            <a:ext cx="8424862" cy="5832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908175" y="6524625"/>
            <a:ext cx="1800225" cy="333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nn-NO" sz="360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67625" y="6381750"/>
            <a:ext cx="1223963" cy="333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nn-NO" sz="360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11638" y="6524625"/>
            <a:ext cx="1223962" cy="333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FEC0AD26-7F9D-486C-8CAA-E7B78BA755DE}" type="slidenum">
              <a:rPr lang="nb-NO" sz="3600">
                <a:solidFill>
                  <a:srgbClr val="000000"/>
                </a:solidFill>
                <a:ea typeface="ＭＳ Ｐゴシック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b-NO" sz="3600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02340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185682" y="6356350"/>
            <a:ext cx="501118" cy="365125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8185682" y="6356350"/>
            <a:ext cx="501118" cy="365125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8185682" y="6356350"/>
            <a:ext cx="501118" cy="365125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8185682" y="6356350"/>
            <a:ext cx="501118" cy="365125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185682" y="6356350"/>
            <a:ext cx="501118" cy="365125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185682" y="6356350"/>
            <a:ext cx="501118" cy="365125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5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241294" y="6421247"/>
            <a:ext cx="426966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 dirty="0">
              <a:latin typeface="Arial"/>
              <a:cs typeface="Arial"/>
            </a:endParaRP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1627359" y="6393434"/>
            <a:ext cx="3809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Norwegian University of Science and Technology</a:t>
            </a:r>
            <a:endParaRPr lang="nb-NO" sz="1200" dirty="0">
              <a:effectLst/>
              <a:latin typeface="Arial"/>
              <a:cs typeface="Arial"/>
            </a:endParaRPr>
          </a:p>
        </p:txBody>
      </p:sp>
      <p:pic>
        <p:nvPicPr>
          <p:cNvPr id="6" name="Bilde 5" descr="logo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97" y="6425083"/>
            <a:ext cx="976089" cy="18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Rectangle 105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090613"/>
            <a:ext cx="8231187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Presentasjonstittel</a:t>
            </a:r>
            <a:endParaRPr lang="nn-NO" dirty="0" smtClean="0"/>
          </a:p>
        </p:txBody>
      </p:sp>
      <p:sp>
        <p:nvSpPr>
          <p:cNvPr id="1130" name="Rectangle 10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884363"/>
            <a:ext cx="8231187" cy="420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 dirty="0" smtClean="0"/>
              <a:t>Click to edit Master text styles</a:t>
            </a:r>
          </a:p>
          <a:p>
            <a:pPr lvl="1"/>
            <a:r>
              <a:rPr lang="nn-NO" dirty="0" smtClean="0"/>
              <a:t>Lorem ipsum</a:t>
            </a:r>
          </a:p>
          <a:p>
            <a:pPr lvl="1"/>
            <a:r>
              <a:rPr lang="nn-NO" dirty="0" smtClean="0"/>
              <a:t>Lorem ipsum</a:t>
            </a:r>
          </a:p>
          <a:p>
            <a:pPr lvl="1"/>
            <a:endParaRPr lang="nn-NO" dirty="0" smtClean="0"/>
          </a:p>
        </p:txBody>
      </p:sp>
      <p:sp>
        <p:nvSpPr>
          <p:cNvPr id="1133" name="Rectangle 109"/>
          <p:cNvSpPr>
            <a:spLocks noChangeArrowheads="1"/>
          </p:cNvSpPr>
          <p:nvPr/>
        </p:nvSpPr>
        <p:spPr bwMode="auto">
          <a:xfrm>
            <a:off x="0" y="0"/>
            <a:ext cx="42068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285233BF-75B9-457A-954C-309CAF1DA71D}" type="slidenum">
              <a:rPr lang="nn-NO" sz="1400" b="1">
                <a:solidFill>
                  <a:srgbClr val="BFD9E6"/>
                </a:solidFill>
                <a:latin typeface="Arial" charset="0"/>
              </a:rPr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n-NO" sz="1400">
              <a:solidFill>
                <a:srgbClr val="BFD9E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46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Rectangle 105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090613"/>
            <a:ext cx="8231187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Presentasjonstittel</a:t>
            </a:r>
            <a:endParaRPr lang="nn-NO" smtClean="0"/>
          </a:p>
        </p:txBody>
      </p:sp>
      <p:sp>
        <p:nvSpPr>
          <p:cNvPr id="1130" name="Rectangle 10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884363"/>
            <a:ext cx="8231187" cy="420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 smtClean="0"/>
              <a:t>Click to edit Master text styles</a:t>
            </a:r>
          </a:p>
          <a:p>
            <a:pPr lvl="1"/>
            <a:r>
              <a:rPr lang="nn-NO" smtClean="0"/>
              <a:t>Lorem ipsum</a:t>
            </a:r>
          </a:p>
          <a:p>
            <a:pPr lvl="1"/>
            <a:r>
              <a:rPr lang="nn-NO" smtClean="0"/>
              <a:t>Lorem ipsum</a:t>
            </a:r>
          </a:p>
        </p:txBody>
      </p:sp>
      <p:sp>
        <p:nvSpPr>
          <p:cNvPr id="1133" name="Rectangle 109"/>
          <p:cNvSpPr>
            <a:spLocks noChangeArrowheads="1"/>
          </p:cNvSpPr>
          <p:nvPr/>
        </p:nvSpPr>
        <p:spPr bwMode="auto">
          <a:xfrm>
            <a:off x="0" y="0"/>
            <a:ext cx="4206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D5AA9B9A-F759-4A04-93E3-3C15087B14D2}" type="slidenum">
              <a:rPr lang="nn-NO" sz="1400" b="1">
                <a:solidFill>
                  <a:srgbClr val="BFD9E6"/>
                </a:solidFill>
                <a:ea typeface="ＭＳ Ｐゴシック"/>
              </a:rPr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n-NO" sz="1400">
              <a:solidFill>
                <a:srgbClr val="BFD9E6"/>
              </a:solidFill>
              <a:ea typeface="ＭＳ Ｐゴシック"/>
            </a:endParaRPr>
          </a:p>
        </p:txBody>
      </p:sp>
      <p:graphicFrame>
        <p:nvGraphicFramePr>
          <p:cNvPr id="1145" name="Object 121"/>
          <p:cNvGraphicFramePr>
            <a:graphicFrameLocks noChangeAspect="1"/>
          </p:cNvGraphicFramePr>
          <p:nvPr/>
        </p:nvGraphicFramePr>
        <p:xfrm>
          <a:off x="6659563" y="404813"/>
          <a:ext cx="20161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Image" r:id="rId18" imgW="4074839" imgH="731521" progId="">
                  <p:embed/>
                </p:oleObj>
              </mc:Choice>
              <mc:Fallback>
                <p:oleObj name="Image" r:id="rId18" imgW="4074839" imgH="73152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404813"/>
                        <a:ext cx="201612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813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ransition/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astp-proton.eu/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://www.tto.ntnu.no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hyperlink" Target="http://www.mitotech.eu/pagine/pagina.aspx?ID=Home&amp;L=EN" TargetMode="External"/><Relationship Id="rId18" Type="http://schemas.openxmlformats.org/officeDocument/2006/relationships/image" Target="../media/image37.png"/><Relationship Id="rId3" Type="http://schemas.openxmlformats.org/officeDocument/2006/relationships/image" Target="../media/image29.png"/><Relationship Id="rId7" Type="http://schemas.openxmlformats.org/officeDocument/2006/relationships/hyperlink" Target="http://www.dsm.com/corporate/about/business-entities/dsm-nutritional-products.html" TargetMode="External"/><Relationship Id="rId12" Type="http://schemas.openxmlformats.org/officeDocument/2006/relationships/image" Target="../media/image34.png"/><Relationship Id="rId17" Type="http://schemas.openxmlformats.org/officeDocument/2006/relationships/hyperlink" Target="http://www.unibo.it/en/homepage" TargetMode="External"/><Relationship Id="rId2" Type="http://schemas.openxmlformats.org/officeDocument/2006/relationships/image" Target="../media/image28.png"/><Relationship Id="rId16" Type="http://schemas.openxmlformats.org/officeDocument/2006/relationships/image" Target="../media/image36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hyperlink" Target="http://kimglobal.com/?lang=en" TargetMode="External"/><Relationship Id="rId5" Type="http://schemas.openxmlformats.org/officeDocument/2006/relationships/hyperlink" Target="http://www.astp-proton.eu/" TargetMode="External"/><Relationship Id="rId15" Type="http://schemas.openxmlformats.org/officeDocument/2006/relationships/hyperlink" Target="http://www.ip.philips.com/about" TargetMode="External"/><Relationship Id="rId10" Type="http://schemas.openxmlformats.org/officeDocument/2006/relationships/image" Target="../media/image33.png"/><Relationship Id="rId19" Type="http://schemas.openxmlformats.org/officeDocument/2006/relationships/hyperlink" Target="http://www.vttventures.fi/" TargetMode="External"/><Relationship Id="rId4" Type="http://schemas.openxmlformats.org/officeDocument/2006/relationships/image" Target="../media/image30.png"/><Relationship Id="rId9" Type="http://schemas.openxmlformats.org/officeDocument/2006/relationships/hyperlink" Target="http://www.moez.fraunhofer.de/en.html" TargetMode="External"/><Relationship Id="rId1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126" y="2078075"/>
            <a:ext cx="7772400" cy="198374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b-NO" sz="1800" b="0" dirty="0" smtClean="0"/>
              <a:t>Tallin, </a:t>
            </a:r>
            <a:r>
              <a:rPr lang="nb-NO" sz="1800" b="0" dirty="0" smtClean="0"/>
              <a:t>11 September 2015</a:t>
            </a:r>
            <a:r>
              <a:rPr lang="nb-NO" sz="1800" b="0" dirty="0" smtClean="0"/>
              <a:t>:</a:t>
            </a:r>
            <a:r>
              <a:rPr lang="nb-NO" sz="2000" b="0" dirty="0" smtClean="0"/>
              <a:t/>
            </a:r>
            <a:br>
              <a:rPr lang="nb-NO" sz="2000" b="0" dirty="0" smtClean="0"/>
            </a:br>
            <a:r>
              <a:rPr lang="nb-NO" sz="2000" b="0" dirty="0" smtClean="0"/>
              <a:t/>
            </a:r>
            <a:br>
              <a:rPr lang="nb-NO" sz="2000" b="0" dirty="0" smtClean="0"/>
            </a:br>
            <a:r>
              <a:rPr lang="nb-NO" sz="2800" dirty="0" smtClean="0"/>
              <a:t>Technology Transfer </a:t>
            </a:r>
            <a:br>
              <a:rPr lang="nb-NO" sz="2800" dirty="0" smtClean="0"/>
            </a:br>
            <a:r>
              <a:rPr lang="nb-NO" sz="2800" dirty="0" err="1" smtClean="0"/>
              <a:t>Capacity</a:t>
            </a:r>
            <a:r>
              <a:rPr lang="nb-NO" sz="2800" dirty="0" smtClean="0"/>
              <a:t> </a:t>
            </a:r>
            <a:r>
              <a:rPr lang="nb-NO" sz="2800" dirty="0" err="1" smtClean="0"/>
              <a:t>Building</a:t>
            </a:r>
            <a:r>
              <a:rPr lang="nb-NO" sz="2800" dirty="0" smtClean="0"/>
              <a:t> </a:t>
            </a:r>
            <a:r>
              <a:rPr lang="nb-NO" sz="2800" dirty="0" err="1" smtClean="0"/>
              <a:t>Across</a:t>
            </a:r>
            <a:r>
              <a:rPr lang="nb-NO" sz="2800" dirty="0" smtClean="0"/>
              <a:t> Europe</a:t>
            </a:r>
            <a:endParaRPr lang="nb-NO" sz="32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17126" y="4061815"/>
            <a:ext cx="7772400" cy="1461446"/>
          </a:xfrm>
        </p:spPr>
        <p:txBody>
          <a:bodyPr>
            <a:normAutofit/>
          </a:bodyPr>
          <a:lstStyle/>
          <a:p>
            <a:r>
              <a:rPr lang="nb-NO" sz="2000" b="1" dirty="0" smtClean="0">
                <a:solidFill>
                  <a:schemeClr val="tx1"/>
                </a:solidFill>
              </a:rPr>
              <a:t>Karl Klingsheim, RTTP, Professor </a:t>
            </a:r>
            <a:r>
              <a:rPr lang="nb-NO" sz="2000" b="1" dirty="0" err="1" smtClean="0">
                <a:solidFill>
                  <a:schemeClr val="tx1"/>
                </a:solidFill>
              </a:rPr>
              <a:t>Dr.Ing.</a:t>
            </a:r>
            <a:endParaRPr lang="nb-NO" sz="2000" b="1" dirty="0" smtClean="0">
              <a:solidFill>
                <a:schemeClr val="tx1"/>
              </a:solidFill>
            </a:endParaRPr>
          </a:p>
          <a:p>
            <a:r>
              <a:rPr lang="nb-NO" sz="1800" dirty="0" smtClean="0">
                <a:solidFill>
                  <a:schemeClr val="tx1"/>
                </a:solidFill>
              </a:rPr>
              <a:t>- CEO, NTNU Technology Transfer AS (</a:t>
            </a:r>
            <a:r>
              <a:rPr lang="nb-NO" sz="1800" dirty="0" smtClean="0">
                <a:solidFill>
                  <a:schemeClr val="tx1"/>
                </a:solidFill>
                <a:hlinkClick r:id="rId2"/>
              </a:rPr>
              <a:t>www.tto.ntnu.no</a:t>
            </a:r>
            <a:r>
              <a:rPr lang="nb-NO" sz="1800" dirty="0" smtClean="0">
                <a:solidFill>
                  <a:schemeClr val="tx1"/>
                </a:solidFill>
              </a:rPr>
              <a:t>)</a:t>
            </a:r>
          </a:p>
          <a:p>
            <a:r>
              <a:rPr lang="nb-NO" sz="1800" dirty="0" smtClean="0">
                <a:solidFill>
                  <a:schemeClr val="tx1"/>
                </a:solidFill>
              </a:rPr>
              <a:t>- President-</a:t>
            </a:r>
            <a:r>
              <a:rPr lang="nb-NO" sz="1800" dirty="0" err="1" smtClean="0">
                <a:solidFill>
                  <a:schemeClr val="tx1"/>
                </a:solidFill>
              </a:rPr>
              <a:t>Elect</a:t>
            </a:r>
            <a:r>
              <a:rPr lang="nb-NO" sz="1800" dirty="0" smtClean="0">
                <a:solidFill>
                  <a:schemeClr val="tx1"/>
                </a:solidFill>
              </a:rPr>
              <a:t>, </a:t>
            </a:r>
            <a:r>
              <a:rPr lang="nb-NO" sz="1800" dirty="0" smtClean="0">
                <a:solidFill>
                  <a:schemeClr val="tx1"/>
                </a:solidFill>
              </a:rPr>
              <a:t>ASTP-Proton </a:t>
            </a:r>
            <a:r>
              <a:rPr lang="nb-NO" sz="1800" dirty="0" smtClean="0">
                <a:solidFill>
                  <a:schemeClr val="tx1"/>
                </a:solidFill>
              </a:rPr>
              <a:t>(</a:t>
            </a:r>
            <a:r>
              <a:rPr lang="nb-NO" sz="1800" dirty="0" smtClean="0">
                <a:solidFill>
                  <a:schemeClr val="tx1"/>
                </a:solidFill>
                <a:hlinkClick r:id="rId3"/>
              </a:rPr>
              <a:t>www.astp-proton.eu</a:t>
            </a:r>
            <a:r>
              <a:rPr lang="nb-NO" sz="1800" dirty="0" smtClean="0">
                <a:solidFill>
                  <a:schemeClr val="tx1"/>
                </a:solidFill>
              </a:rPr>
              <a:t>)</a:t>
            </a:r>
            <a:endParaRPr lang="nb-NO" sz="1800" dirty="0">
              <a:solidFill>
                <a:schemeClr val="tx1"/>
              </a:solidFill>
            </a:endParaRPr>
          </a:p>
        </p:txBody>
      </p:sp>
      <p:pic>
        <p:nvPicPr>
          <p:cNvPr id="6" name="Bilde 5" descr="eng_logo_n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21" y="615707"/>
            <a:ext cx="3240024" cy="710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938" y="704719"/>
            <a:ext cx="2843284" cy="548381"/>
          </a:xfrm>
          <a:prstGeom prst="rect">
            <a:avLst/>
          </a:prstGeom>
        </p:spPr>
      </p:pic>
      <p:pic>
        <p:nvPicPr>
          <p:cNvPr id="3075" name="Picture 1" descr="norwaygrants_logo_ne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95" y="5947233"/>
            <a:ext cx="923721" cy="62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3" descr="ETAG_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460" y="5618794"/>
            <a:ext cx="2705100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465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pic>
        <p:nvPicPr>
          <p:cNvPr id="3074" name="Picture 2" descr="EU_SocialFund_horisontaa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891" y="5722601"/>
            <a:ext cx="2022475" cy="112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3" name="Text Box 5"/>
          <p:cNvSpPr txBox="1">
            <a:spLocks noChangeArrowheads="1"/>
          </p:cNvSpPr>
          <p:nvPr/>
        </p:nvSpPr>
        <p:spPr bwMode="auto">
          <a:xfrm>
            <a:off x="435496" y="4811688"/>
            <a:ext cx="3200400" cy="12003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ctr"/>
            <a:r>
              <a:rPr lang="nb-NO" sz="2400" b="1" dirty="0">
                <a:latin typeface="Times" pitchFamily="18" charset="0"/>
              </a:rPr>
              <a:t>... </a:t>
            </a:r>
            <a:r>
              <a:rPr lang="en-GB" sz="2400" b="1" dirty="0">
                <a:latin typeface="Times" pitchFamily="18" charset="0"/>
              </a:rPr>
              <a:t>must yield</a:t>
            </a:r>
          </a:p>
          <a:p>
            <a:pPr algn="ctr"/>
            <a:r>
              <a:rPr lang="nb-NO" sz="2400" b="1" dirty="0" smtClean="0">
                <a:latin typeface="Times" pitchFamily="18" charset="0"/>
              </a:rPr>
              <a:t>RETURNS</a:t>
            </a:r>
            <a:endParaRPr lang="nb-NO" sz="2400" b="1" dirty="0">
              <a:latin typeface="Times" pitchFamily="18" charset="0"/>
            </a:endParaRPr>
          </a:p>
          <a:p>
            <a:pPr algn="ctr"/>
            <a:r>
              <a:rPr lang="nb-NO" sz="2400" b="1" dirty="0" smtClean="0">
                <a:latin typeface="Times" pitchFamily="18" charset="0"/>
              </a:rPr>
              <a:t>to </a:t>
            </a:r>
            <a:r>
              <a:rPr lang="nb-NO" sz="2400" b="1" dirty="0" err="1" smtClean="0">
                <a:latin typeface="Times" pitchFamily="18" charset="0"/>
              </a:rPr>
              <a:t>society</a:t>
            </a:r>
            <a:r>
              <a:rPr lang="nb-NO" sz="2400" b="1" dirty="0">
                <a:latin typeface="Times" pitchFamily="18" charset="0"/>
              </a:rPr>
              <a:t>!</a:t>
            </a:r>
            <a:endParaRPr lang="en-US" sz="2400" b="1" dirty="0">
              <a:latin typeface="Times" pitchFamily="18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54547" y="2144688"/>
            <a:ext cx="3105149" cy="2379663"/>
            <a:chOff x="204" y="1456"/>
            <a:chExt cx="2767" cy="1675"/>
          </a:xfrm>
        </p:grpSpPr>
        <p:pic>
          <p:nvPicPr>
            <p:cNvPr id="688134" name="Picture 6" descr="mone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4" y="1546"/>
              <a:ext cx="1239" cy="1571"/>
            </a:xfrm>
            <a:prstGeom prst="rect">
              <a:avLst/>
            </a:prstGeom>
            <a:noFill/>
          </p:spPr>
        </p:pic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73" y="1456"/>
              <a:ext cx="2598" cy="1675"/>
              <a:chOff x="1256" y="1428"/>
              <a:chExt cx="3671" cy="2100"/>
            </a:xfrm>
          </p:grpSpPr>
          <p:pic>
            <p:nvPicPr>
              <p:cNvPr id="688136" name="Picture 8" descr="research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648" y="1824"/>
                <a:ext cx="1186" cy="1260"/>
              </a:xfrm>
              <a:prstGeom prst="rect">
                <a:avLst/>
              </a:prstGeom>
              <a:noFill/>
            </p:spPr>
          </p:pic>
          <p:sp>
            <p:nvSpPr>
              <p:cNvPr id="688137" name="AutoShape 9"/>
              <p:cNvSpPr>
                <a:spLocks noChangeArrowheads="1"/>
              </p:cNvSpPr>
              <p:nvPr/>
            </p:nvSpPr>
            <p:spPr bwMode="auto">
              <a:xfrm>
                <a:off x="1652" y="1428"/>
                <a:ext cx="3275" cy="360"/>
              </a:xfrm>
              <a:prstGeom prst="curvedDownArrow">
                <a:avLst>
                  <a:gd name="adj1" fmla="val 156085"/>
                  <a:gd name="adj2" fmla="val 363889"/>
                  <a:gd name="adj3" fmla="val 33333"/>
                </a:avLst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45720" rIns="45720" anchor="ctr">
                <a:spAutoFit/>
              </a:bodyPr>
              <a:lstStyle/>
              <a:p>
                <a:endParaRPr lang="nb-NO"/>
              </a:p>
            </p:txBody>
          </p:sp>
          <p:sp>
            <p:nvSpPr>
              <p:cNvPr id="688138" name="AutoShape 10"/>
              <p:cNvSpPr>
                <a:spLocks noChangeArrowheads="1"/>
              </p:cNvSpPr>
              <p:nvPr/>
            </p:nvSpPr>
            <p:spPr bwMode="auto">
              <a:xfrm flipH="1" flipV="1">
                <a:off x="1256" y="3168"/>
                <a:ext cx="3276" cy="360"/>
              </a:xfrm>
              <a:prstGeom prst="curvedDownArrow">
                <a:avLst>
                  <a:gd name="adj1" fmla="val 156132"/>
                  <a:gd name="adj2" fmla="val 364000"/>
                  <a:gd name="adj3" fmla="val 33333"/>
                </a:avLst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45720" rIns="45720" anchor="ctr">
                <a:spAutoFit/>
              </a:bodyPr>
              <a:lstStyle/>
              <a:p>
                <a:endParaRPr lang="nb-NO"/>
              </a:p>
            </p:txBody>
          </p:sp>
        </p:grpSp>
      </p:grpSp>
      <p:sp>
        <p:nvSpPr>
          <p:cNvPr id="688139" name="Text Box 11"/>
          <p:cNvSpPr txBox="1">
            <a:spLocks noChangeArrowheads="1"/>
          </p:cNvSpPr>
          <p:nvPr/>
        </p:nvSpPr>
        <p:spPr bwMode="auto">
          <a:xfrm>
            <a:off x="587896" y="620688"/>
            <a:ext cx="2884487" cy="12003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tx2"/>
                </a:solidFill>
                <a:latin typeface="Times" pitchFamily="18" charset="0"/>
              </a:rPr>
              <a:t>Public</a:t>
            </a:r>
          </a:p>
          <a:p>
            <a:pPr algn="ctr"/>
            <a:r>
              <a:rPr lang="en-GB" sz="2400" b="1" dirty="0" smtClean="0">
                <a:solidFill>
                  <a:schemeClr val="tx2"/>
                </a:solidFill>
                <a:latin typeface="Times" pitchFamily="18" charset="0"/>
              </a:rPr>
              <a:t>INVESTMENTS</a:t>
            </a:r>
          </a:p>
          <a:p>
            <a:pPr algn="ctr"/>
            <a:r>
              <a:rPr lang="en-GB" sz="2400" b="1" dirty="0" smtClean="0">
                <a:solidFill>
                  <a:schemeClr val="tx2"/>
                </a:solidFill>
                <a:latin typeface="Times" pitchFamily="18" charset="0"/>
              </a:rPr>
              <a:t>in </a:t>
            </a:r>
            <a:r>
              <a:rPr lang="en-GB" sz="2400" b="1" dirty="0">
                <a:solidFill>
                  <a:schemeClr val="tx2"/>
                </a:solidFill>
                <a:latin typeface="Times" pitchFamily="18" charset="0"/>
              </a:rPr>
              <a:t>research ...</a:t>
            </a:r>
            <a:endParaRPr lang="en-GB" sz="2400" b="1" dirty="0">
              <a:latin typeface="Times" pitchFamily="18" charset="0"/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063851" y="908720"/>
            <a:ext cx="4824536" cy="556828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Tx/>
              <a:buNone/>
            </a:pPr>
            <a:r>
              <a:rPr lang="en-US" sz="2400" b="1" noProof="0" dirty="0" smtClean="0"/>
              <a:t>T</a:t>
            </a:r>
            <a:r>
              <a:rPr lang="en-US" sz="2800" b="1" noProof="0" dirty="0" smtClean="0"/>
              <a:t>axpayers are demanding </a:t>
            </a:r>
            <a:r>
              <a:rPr lang="en-US" sz="3600" b="1" i="1" noProof="0" dirty="0" smtClean="0"/>
              <a:t>IMPACT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800" b="1" dirty="0" smtClean="0"/>
              <a:t>to continue fund research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400" b="1" noProof="0" dirty="0" smtClean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sz="2400" noProof="0" dirty="0" smtClean="0"/>
              <a:t>Technology Transfer =</a:t>
            </a:r>
          </a:p>
          <a:p>
            <a:pPr>
              <a:spcBef>
                <a:spcPts val="0"/>
              </a:spcBef>
            </a:pPr>
            <a:r>
              <a:rPr lang="en-US" sz="2400" noProof="0" dirty="0" smtClean="0"/>
              <a:t>the dissemination of knowledge from academic research,</a:t>
            </a:r>
          </a:p>
          <a:p>
            <a:pPr>
              <a:spcBef>
                <a:spcPts val="0"/>
              </a:spcBef>
            </a:pPr>
            <a:r>
              <a:rPr lang="en-US" sz="2400" noProof="0" dirty="0" smtClean="0"/>
              <a:t>with the intent to induce innovation and facilitate growth </a:t>
            </a:r>
          </a:p>
          <a:p>
            <a:pPr>
              <a:spcBef>
                <a:spcPts val="0"/>
              </a:spcBef>
            </a:pPr>
            <a:r>
              <a:rPr lang="en-US" sz="2400" noProof="0" dirty="0" smtClean="0"/>
              <a:t>in an economically profitable</a:t>
            </a:r>
          </a:p>
          <a:p>
            <a:pPr>
              <a:spcBef>
                <a:spcPts val="0"/>
              </a:spcBef>
            </a:pPr>
            <a:r>
              <a:rPr lang="en-US" sz="2400" noProof="0" dirty="0" smtClean="0"/>
              <a:t>and socially sustainable way.</a:t>
            </a:r>
          </a:p>
          <a:p>
            <a:pPr>
              <a:spcBef>
                <a:spcPts val="0"/>
              </a:spcBef>
              <a:buNone/>
            </a:pP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0972" y="6335232"/>
            <a:ext cx="1505843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42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" y="1147080"/>
            <a:ext cx="2143125" cy="4095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9778614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051" y="5949280"/>
            <a:ext cx="8734999" cy="6483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An </a:t>
            </a:r>
            <a:r>
              <a:rPr lang="en-US" sz="3200" b="1" dirty="0">
                <a:solidFill>
                  <a:schemeClr val="bg1"/>
                </a:solidFill>
              </a:rPr>
              <a:t>“ecosystem” approach </a:t>
            </a:r>
            <a:r>
              <a:rPr lang="en-US" sz="3200" b="1" dirty="0" smtClean="0">
                <a:solidFill>
                  <a:schemeClr val="bg1"/>
                </a:solidFill>
              </a:rPr>
              <a:t>is essential!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4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33749" cy="1143000"/>
          </a:xfrm>
        </p:spPr>
        <p:txBody>
          <a:bodyPr/>
          <a:lstStyle/>
          <a:p>
            <a:r>
              <a:rPr lang="nb-NO" dirty="0" smtClean="0"/>
              <a:t>TT </a:t>
            </a:r>
            <a:r>
              <a:rPr lang="nb-NO" dirty="0" err="1" smtClean="0"/>
              <a:t>Ecosystem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0830" y="3700643"/>
            <a:ext cx="5762339" cy="32507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54843" y="1369325"/>
            <a:ext cx="8588990" cy="4735774"/>
            <a:chOff x="1304903" y="2052809"/>
            <a:chExt cx="6566846" cy="275238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7238" y="2052809"/>
              <a:ext cx="6409524" cy="275238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04903" y="2054243"/>
              <a:ext cx="6566846" cy="2615731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7236" y="452274"/>
            <a:ext cx="2115404" cy="68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2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25040" y="274638"/>
            <a:ext cx="6461759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“Capacity Building Strategy </a:t>
            </a:r>
            <a:br>
              <a:rPr lang="en-US" sz="2400" dirty="0" smtClean="0"/>
            </a:br>
            <a:r>
              <a:rPr lang="en-US" sz="2400" dirty="0" smtClean="0"/>
              <a:t>for Practitioners of Technology Transfer”</a:t>
            </a:r>
            <a:endParaRPr lang="nb-NO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13" y="532385"/>
            <a:ext cx="1595672" cy="513943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70483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The </a:t>
            </a:r>
            <a:r>
              <a:rPr lang="en-US" dirty="0"/>
              <a:t>PROGRESS-TT project has received funding from </a:t>
            </a:r>
            <a:r>
              <a:rPr lang="en-US" dirty="0" smtClean="0"/>
              <a:t>EU’s </a:t>
            </a:r>
            <a:r>
              <a:rPr lang="en-US" dirty="0"/>
              <a:t>Horizon 2020 Research and Innovation </a:t>
            </a:r>
            <a:r>
              <a:rPr lang="en-US" dirty="0" err="1" smtClean="0"/>
              <a:t>Programme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nb-NO" dirty="0" smtClean="0"/>
              <a:t>			is </a:t>
            </a:r>
            <a:r>
              <a:rPr lang="nb-NO" dirty="0" err="1" smtClean="0"/>
              <a:t>project</a:t>
            </a:r>
            <a:r>
              <a:rPr lang="nb-NO" dirty="0" smtClean="0"/>
              <a:t> manager </a:t>
            </a:r>
            <a:r>
              <a:rPr lang="nb-NO" dirty="0" err="1" smtClean="0"/>
              <a:t>of</a:t>
            </a:r>
            <a:r>
              <a:rPr lang="nb-NO" dirty="0" smtClean="0"/>
              <a:t> a </a:t>
            </a:r>
            <a:r>
              <a:rPr lang="nb-NO" dirty="0" err="1" smtClean="0"/>
              <a:t>consortium</a:t>
            </a:r>
            <a:r>
              <a:rPr lang="nb-NO" dirty="0" smtClean="0"/>
              <a:t>: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 smtClean="0"/>
              <a:t>Objective</a:t>
            </a:r>
            <a:r>
              <a:rPr lang="nb-NO" dirty="0" smtClean="0"/>
              <a:t>: </a:t>
            </a:r>
          </a:p>
          <a:p>
            <a:pPr marL="400050" lvl="1" indent="0">
              <a:buNone/>
            </a:pPr>
            <a:r>
              <a:rPr lang="en-US" sz="2000" b="1" i="1" dirty="0" smtClean="0"/>
              <a:t>Contribute </a:t>
            </a:r>
            <a:r>
              <a:rPr lang="en-US" sz="2000" b="1" i="1" dirty="0"/>
              <a:t>to Europe’s economic growth by ensuring Public Research </a:t>
            </a:r>
            <a:r>
              <a:rPr lang="en-US" sz="2000" b="1" i="1" dirty="0" err="1"/>
              <a:t>Organisations</a:t>
            </a:r>
            <a:r>
              <a:rPr lang="en-US" sz="2000" b="1" i="1" dirty="0"/>
              <a:t> (PROs) are better equipped to transfer valuable knowledge to </a:t>
            </a:r>
            <a:r>
              <a:rPr lang="en-US" sz="2000" b="1" i="1" dirty="0" smtClean="0"/>
              <a:t>industry.</a:t>
            </a:r>
          </a:p>
          <a:p>
            <a:pPr marL="0" indent="0">
              <a:buNone/>
            </a:pPr>
            <a:endParaRPr lang="nb-NO" sz="2400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72" y="1618877"/>
            <a:ext cx="588728" cy="3771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" y="2672618"/>
            <a:ext cx="1302636" cy="417251"/>
          </a:xfrm>
          <a:prstGeom prst="rect">
            <a:avLst/>
          </a:prstGeom>
        </p:spPr>
      </p:pic>
      <p:pic>
        <p:nvPicPr>
          <p:cNvPr id="3080" name="Afbeelding 14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34790"/>
            <a:ext cx="1630776" cy="33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Afbeelding 16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264" y="3281449"/>
            <a:ext cx="1040516" cy="38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Afbeelding 17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151" y="3382292"/>
            <a:ext cx="1040516" cy="27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Afbeelding 18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19467" r="10231" b="17007"/>
          <a:stretch>
            <a:fillRect/>
          </a:stretch>
        </p:blipFill>
        <p:spPr bwMode="auto">
          <a:xfrm>
            <a:off x="4290310" y="3281449"/>
            <a:ext cx="595113" cy="38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Afbeelding 19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181" y="3315827"/>
            <a:ext cx="683388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Afbeelding 20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306" y="3391405"/>
            <a:ext cx="918650" cy="17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Afbeelding 21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578" y="3236471"/>
            <a:ext cx="781533" cy="51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Afbeelding 22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971" y="3296434"/>
            <a:ext cx="781533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708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890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1154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1347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1693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0" y="194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0" y="2100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0" y="2454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0" y="2693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888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74710" y="274638"/>
            <a:ext cx="6312089" cy="1143000"/>
          </a:xfrm>
        </p:spPr>
        <p:txBody>
          <a:bodyPr/>
          <a:lstStyle/>
          <a:p>
            <a:r>
              <a:rPr lang="en-US" dirty="0" smtClean="0"/>
              <a:t>Why?</a:t>
            </a:r>
            <a:endParaRPr lang="nb-NO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13" y="532385"/>
            <a:ext cx="1595672" cy="513943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509214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</a:pPr>
            <a:r>
              <a:rPr lang="en-US" dirty="0" smtClean="0"/>
              <a:t>The public sector funds 36% of all R&amp;D spending in Europe.</a:t>
            </a:r>
          </a:p>
          <a:p>
            <a:pPr>
              <a:spcBef>
                <a:spcPts val="900"/>
              </a:spcBef>
            </a:pPr>
            <a:r>
              <a:rPr lang="en-US" dirty="0" smtClean="0"/>
              <a:t>Europe is lagging USA in capitalizing on this investment.</a:t>
            </a:r>
          </a:p>
          <a:p>
            <a:r>
              <a:rPr lang="nb-NO" dirty="0" err="1"/>
              <a:t>Sleeping</a:t>
            </a:r>
            <a:r>
              <a:rPr lang="nb-NO" dirty="0"/>
              <a:t> patents </a:t>
            </a:r>
            <a:r>
              <a:rPr lang="nb-NO" dirty="0" err="1"/>
              <a:t>should</a:t>
            </a:r>
            <a:r>
              <a:rPr lang="nb-NO" dirty="0"/>
              <a:t> be </a:t>
            </a:r>
            <a:r>
              <a:rPr lang="nb-NO" dirty="0" err="1"/>
              <a:t>exploited</a:t>
            </a:r>
            <a:r>
              <a:rPr lang="nb-NO" dirty="0"/>
              <a:t>.</a:t>
            </a:r>
          </a:p>
          <a:p>
            <a:r>
              <a:rPr lang="nb-NO" dirty="0" smtClean="0"/>
              <a:t>10</a:t>
            </a:r>
            <a:r>
              <a:rPr lang="nb-NO" dirty="0"/>
              <a:t>% </a:t>
            </a:r>
            <a:r>
              <a:rPr lang="nb-NO" dirty="0" err="1"/>
              <a:t>of</a:t>
            </a:r>
            <a:r>
              <a:rPr lang="nb-NO" dirty="0"/>
              <a:t> European PROs </a:t>
            </a:r>
            <a:r>
              <a:rPr lang="nb-NO" dirty="0" err="1"/>
              <a:t>secure</a:t>
            </a:r>
            <a:r>
              <a:rPr lang="nb-NO" dirty="0"/>
              <a:t> 80% </a:t>
            </a:r>
            <a:r>
              <a:rPr lang="nb-NO" dirty="0" err="1"/>
              <a:t>of</a:t>
            </a:r>
            <a:r>
              <a:rPr lang="nb-NO" dirty="0"/>
              <a:t> all </a:t>
            </a:r>
            <a:r>
              <a:rPr lang="nb-NO" dirty="0" err="1"/>
              <a:t>licensing</a:t>
            </a:r>
            <a:r>
              <a:rPr lang="nb-NO" dirty="0"/>
              <a:t> </a:t>
            </a:r>
            <a:r>
              <a:rPr lang="nb-NO" dirty="0" err="1"/>
              <a:t>revenue</a:t>
            </a:r>
            <a:r>
              <a:rPr lang="nb-NO" dirty="0"/>
              <a:t>.</a:t>
            </a:r>
          </a:p>
          <a:p>
            <a:r>
              <a:rPr lang="nb-NO" dirty="0" err="1" smtClean="0"/>
              <a:t>Underperforming</a:t>
            </a:r>
            <a:r>
              <a:rPr lang="nb-NO" dirty="0" smtClean="0"/>
              <a:t> </a:t>
            </a:r>
            <a:r>
              <a:rPr lang="nb-NO" dirty="0" err="1" smtClean="0"/>
              <a:t>TTOs</a:t>
            </a:r>
            <a:r>
              <a:rPr lang="nb-NO" dirty="0" smtClean="0"/>
              <a:t> must </a:t>
            </a:r>
            <a:r>
              <a:rPr lang="nb-NO" dirty="0" err="1" smtClean="0"/>
              <a:t>learn</a:t>
            </a:r>
            <a:r>
              <a:rPr lang="nb-NO" dirty="0" smtClean="0"/>
              <a:t> from top</a:t>
            </a:r>
            <a:r>
              <a:rPr lang="nb-NO" dirty="0"/>
              <a:t>-</a:t>
            </a:r>
            <a:r>
              <a:rPr lang="nb-NO" dirty="0" err="1" smtClean="0"/>
              <a:t>performing</a:t>
            </a:r>
            <a:r>
              <a:rPr lang="nb-NO" dirty="0" smtClean="0"/>
              <a:t> </a:t>
            </a:r>
            <a:r>
              <a:rPr lang="nb-NO" dirty="0" err="1" smtClean="0"/>
              <a:t>TTOs</a:t>
            </a:r>
            <a:r>
              <a:rPr lang="nb-NO" dirty="0" smtClean="0"/>
              <a:t>.</a:t>
            </a:r>
          </a:p>
          <a:p>
            <a:r>
              <a:rPr lang="nb-NO" dirty="0" smtClean="0"/>
              <a:t>CBS must </a:t>
            </a:r>
            <a:r>
              <a:rPr lang="nb-NO" dirty="0" err="1" smtClean="0"/>
              <a:t>focus</a:t>
            </a:r>
            <a:r>
              <a:rPr lang="nb-NO" dirty="0" smtClean="0"/>
              <a:t> </a:t>
            </a:r>
            <a:r>
              <a:rPr lang="nb-NO" dirty="0" err="1" smtClean="0"/>
              <a:t>also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stakeholder </a:t>
            </a:r>
            <a:r>
              <a:rPr lang="nb-NO" dirty="0" err="1" smtClean="0"/>
              <a:t>groups</a:t>
            </a:r>
            <a:r>
              <a:rPr lang="nb-NO" dirty="0" smtClean="0"/>
              <a:t>, not </a:t>
            </a:r>
            <a:r>
              <a:rPr lang="nb-NO" dirty="0" err="1" smtClean="0"/>
              <a:t>only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TTOs</a:t>
            </a:r>
            <a:r>
              <a:rPr lang="nb-NO" dirty="0" smtClean="0"/>
              <a:t>.</a:t>
            </a:r>
          </a:p>
          <a:p>
            <a:r>
              <a:rPr lang="nb-NO" dirty="0" smtClean="0"/>
              <a:t>CBS is a </a:t>
            </a:r>
            <a:r>
              <a:rPr lang="nb-NO" dirty="0" err="1" smtClean="0"/>
              <a:t>framework</a:t>
            </a:r>
            <a:r>
              <a:rPr lang="nb-NO" dirty="0" smtClean="0"/>
              <a:t> </a:t>
            </a:r>
            <a:r>
              <a:rPr lang="nb-NO" dirty="0" err="1" smtClean="0"/>
              <a:t>around</a:t>
            </a:r>
            <a:r>
              <a:rPr lang="nb-NO" dirty="0" smtClean="0"/>
              <a:t> </a:t>
            </a:r>
            <a:r>
              <a:rPr lang="nb-NO" dirty="0" err="1" smtClean="0"/>
              <a:t>which</a:t>
            </a:r>
            <a:r>
              <a:rPr lang="nb-NO" dirty="0" smtClean="0"/>
              <a:t> </a:t>
            </a:r>
            <a:r>
              <a:rPr lang="nb-NO" dirty="0" err="1" smtClean="0"/>
              <a:t>operational</a:t>
            </a:r>
            <a:r>
              <a:rPr lang="nb-NO" dirty="0" smtClean="0"/>
              <a:t> sub-</a:t>
            </a:r>
            <a:r>
              <a:rPr lang="nb-NO" dirty="0" err="1" smtClean="0"/>
              <a:t>strategies</a:t>
            </a:r>
            <a:r>
              <a:rPr lang="nb-NO" dirty="0" smtClean="0"/>
              <a:t> </a:t>
            </a:r>
            <a:r>
              <a:rPr lang="nb-NO" dirty="0" err="1" smtClean="0"/>
              <a:t>hae</a:t>
            </a:r>
            <a:r>
              <a:rPr lang="nb-NO" dirty="0" smtClean="0"/>
              <a:t> to be </a:t>
            </a:r>
            <a:r>
              <a:rPr lang="nb-NO" dirty="0" err="1" smtClean="0"/>
              <a:t>aligned</a:t>
            </a:r>
            <a:r>
              <a:rPr lang="nb-NO" dirty="0" smtClean="0"/>
              <a:t>.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24413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83642" y="274638"/>
            <a:ext cx="6655558" cy="1143000"/>
          </a:xfrm>
        </p:spPr>
        <p:txBody>
          <a:bodyPr/>
          <a:lstStyle/>
          <a:p>
            <a:r>
              <a:rPr lang="en-US" dirty="0" smtClean="0"/>
              <a:t>Context: </a:t>
            </a:r>
            <a:r>
              <a:rPr lang="en-US" dirty="0"/>
              <a:t>Potential, Ambition, Capacity</a:t>
            </a:r>
            <a:endParaRPr lang="nb-NO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13" y="532385"/>
            <a:ext cx="1595672" cy="513943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50921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“Generic” </a:t>
            </a:r>
            <a:r>
              <a:rPr lang="en-US" dirty="0"/>
              <a:t>technology </a:t>
            </a:r>
            <a:r>
              <a:rPr lang="en-US" dirty="0" smtClean="0"/>
              <a:t>transfer doesn’t exist – </a:t>
            </a:r>
            <a:r>
              <a:rPr lang="en-US" dirty="0"/>
              <a:t>n</a:t>
            </a:r>
            <a:r>
              <a:rPr lang="en-US" dirty="0" smtClean="0"/>
              <a:t>or </a:t>
            </a:r>
            <a:r>
              <a:rPr lang="en-US" dirty="0"/>
              <a:t>“one size fits all”.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en-US" dirty="0" smtClean="0"/>
              <a:t>Instead </a:t>
            </a:r>
            <a:r>
              <a:rPr lang="en-US" dirty="0" smtClean="0"/>
              <a:t>each particular context must </a:t>
            </a:r>
            <a:r>
              <a:rPr lang="en-US" dirty="0"/>
              <a:t>be clearly understood and </a:t>
            </a:r>
            <a:r>
              <a:rPr lang="en-US" dirty="0" smtClean="0"/>
              <a:t>defined:</a:t>
            </a:r>
          </a:p>
          <a:p>
            <a:pPr>
              <a:spcBef>
                <a:spcPts val="900"/>
              </a:spcBef>
            </a:pPr>
            <a:r>
              <a:rPr lang="en-US" b="1" i="1" dirty="0" smtClean="0"/>
              <a:t>Potential</a:t>
            </a:r>
            <a:r>
              <a:rPr lang="en-US" dirty="0"/>
              <a:t>, as in the size and the relevance of the research base: Number of researchers, quality of research, fields of research, international reputation/recognition, industry relations, joint research with </a:t>
            </a:r>
            <a:r>
              <a:rPr lang="en-US" dirty="0" smtClean="0"/>
              <a:t>others</a:t>
            </a:r>
            <a:r>
              <a:rPr lang="en-US" dirty="0" smtClean="0"/>
              <a:t>, </a:t>
            </a:r>
            <a:r>
              <a:rPr lang="en-US" dirty="0"/>
              <a:t>etc.</a:t>
            </a:r>
          </a:p>
          <a:p>
            <a:pPr>
              <a:spcBef>
                <a:spcPts val="900"/>
              </a:spcBef>
            </a:pPr>
            <a:r>
              <a:rPr lang="en-US" b="1" i="1" dirty="0" smtClean="0"/>
              <a:t>Ambition</a:t>
            </a:r>
            <a:r>
              <a:rPr lang="en-US" dirty="0"/>
              <a:t>, reflecting the level of </a:t>
            </a:r>
            <a:r>
              <a:rPr lang="en-US" dirty="0"/>
              <a:t>strategic </a:t>
            </a:r>
            <a:r>
              <a:rPr lang="en-US" dirty="0" smtClean="0"/>
              <a:t>emphasis, awareness </a:t>
            </a:r>
            <a:r>
              <a:rPr lang="en-US" dirty="0"/>
              <a:t>and </a:t>
            </a:r>
            <a:r>
              <a:rPr lang="en-US" dirty="0" smtClean="0"/>
              <a:t>priorities: </a:t>
            </a:r>
            <a:r>
              <a:rPr lang="en-US" dirty="0"/>
              <a:t>Institutional, regional, and </a:t>
            </a:r>
            <a:r>
              <a:rPr lang="en-US" dirty="0" smtClean="0"/>
              <a:t>national legislation, policies</a:t>
            </a:r>
            <a:r>
              <a:rPr lang="en-US" dirty="0"/>
              <a:t>, strategies and operational incentives.</a:t>
            </a:r>
          </a:p>
          <a:p>
            <a:pPr>
              <a:spcBef>
                <a:spcPts val="900"/>
              </a:spcBef>
            </a:pPr>
            <a:r>
              <a:rPr lang="en-US" b="1" i="1" dirty="0" smtClean="0"/>
              <a:t>Capacity</a:t>
            </a:r>
            <a:r>
              <a:rPr lang="en-US" dirty="0"/>
              <a:t>, defining operational capabilities: The size, experience and maturity of a dedicated organization with TT professionals, their access to relevant funding and to a complete “ecosystem” for technology based innovation.</a:t>
            </a:r>
          </a:p>
          <a:p>
            <a:pPr marL="0" indent="0">
              <a:buNone/>
            </a:pPr>
            <a:r>
              <a:rPr lang="en-US" dirty="0"/>
              <a:t>The purpose </a:t>
            </a:r>
            <a:r>
              <a:rPr lang="en-US" dirty="0" smtClean="0"/>
              <a:t>is to create a </a:t>
            </a:r>
            <a:r>
              <a:rPr lang="en-US" dirty="0"/>
              <a:t>foundation for </a:t>
            </a:r>
            <a:r>
              <a:rPr lang="en-US" dirty="0" smtClean="0"/>
              <a:t>institution-specific development </a:t>
            </a:r>
            <a:r>
              <a:rPr lang="en-US" dirty="0" smtClean="0"/>
              <a:t>aiming at </a:t>
            </a:r>
            <a:r>
              <a:rPr lang="en-US" dirty="0"/>
              <a:t>improving </a:t>
            </a:r>
            <a:r>
              <a:rPr lang="en-US" dirty="0" smtClean="0"/>
              <a:t>quality and expanding </a:t>
            </a:r>
            <a:r>
              <a:rPr lang="en-US" dirty="0"/>
              <a:t>TT capacity.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01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3725" y="274638"/>
            <a:ext cx="6403074" cy="1143000"/>
          </a:xfrm>
        </p:spPr>
        <p:txBody>
          <a:bodyPr>
            <a:normAutofit/>
          </a:bodyPr>
          <a:lstStyle/>
          <a:p>
            <a:r>
              <a:rPr lang="en-GB" dirty="0"/>
              <a:t>Capacity Building: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Picture</a:t>
            </a:r>
            <a:r>
              <a:rPr lang="en-GB" dirty="0"/>
              <a:t>, Pieces, Process, and </a:t>
            </a:r>
            <a:r>
              <a:rPr lang="en-GB" dirty="0" smtClean="0"/>
              <a:t>People</a:t>
            </a:r>
            <a:endParaRPr lang="nb-NO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13" y="532385"/>
            <a:ext cx="1595672" cy="513943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199" y="1509213"/>
            <a:ext cx="8304663" cy="4900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 smtClean="0"/>
              <a:t>A </a:t>
            </a:r>
            <a:r>
              <a:rPr lang="en-US" sz="1900" dirty="0"/>
              <a:t>plan for capacity building must contain the following elements:</a:t>
            </a:r>
          </a:p>
          <a:p>
            <a:r>
              <a:rPr lang="en-US" sz="1900" dirty="0" smtClean="0"/>
              <a:t>The </a:t>
            </a:r>
            <a:r>
              <a:rPr lang="en-US" sz="1900" b="1" i="1" dirty="0"/>
              <a:t>picture</a:t>
            </a:r>
            <a:r>
              <a:rPr lang="en-US" sz="1900" dirty="0"/>
              <a:t> </a:t>
            </a:r>
            <a:r>
              <a:rPr lang="en-US" sz="1900" dirty="0" smtClean="0"/>
              <a:t>derived </a:t>
            </a:r>
            <a:r>
              <a:rPr lang="en-US" sz="1900" dirty="0"/>
              <a:t>directly from the context description, defining the overall scope of </a:t>
            </a:r>
            <a:r>
              <a:rPr lang="en-US" sz="1900" dirty="0" smtClean="0"/>
              <a:t>capacity building </a:t>
            </a:r>
            <a:r>
              <a:rPr lang="en-US" sz="1900" dirty="0"/>
              <a:t>at the individual institution and how it relates to local, regional and national considerations.</a:t>
            </a:r>
          </a:p>
          <a:p>
            <a:r>
              <a:rPr lang="en-US" sz="1900" dirty="0" smtClean="0"/>
              <a:t>The </a:t>
            </a:r>
            <a:r>
              <a:rPr lang="en-US" sz="1900" b="1" i="1" dirty="0" smtClean="0"/>
              <a:t>pieces</a:t>
            </a:r>
            <a:r>
              <a:rPr lang="en-US" sz="1900" dirty="0" smtClean="0"/>
              <a:t> and the different elements that must be developed </a:t>
            </a:r>
            <a:r>
              <a:rPr lang="en-US" sz="1900" dirty="0" smtClean="0"/>
              <a:t>and their relationship necessary </a:t>
            </a:r>
            <a:r>
              <a:rPr lang="en-US" sz="1900" dirty="0" smtClean="0"/>
              <a:t>to implement the picture.</a:t>
            </a:r>
          </a:p>
          <a:p>
            <a:r>
              <a:rPr lang="en-US" sz="1900" dirty="0" smtClean="0"/>
              <a:t>The </a:t>
            </a:r>
            <a:r>
              <a:rPr lang="en-US" sz="1900" b="1" i="1" dirty="0"/>
              <a:t>process</a:t>
            </a:r>
            <a:r>
              <a:rPr lang="en-US" sz="1900" dirty="0"/>
              <a:t> by which the pieces must be developed and integrated.</a:t>
            </a:r>
          </a:p>
          <a:p>
            <a:r>
              <a:rPr lang="en-US" sz="1900" dirty="0" smtClean="0"/>
              <a:t>The </a:t>
            </a:r>
            <a:r>
              <a:rPr lang="en-US" sz="1900" b="1" i="1" dirty="0"/>
              <a:t>people</a:t>
            </a:r>
            <a:r>
              <a:rPr lang="en-US" sz="1900" dirty="0"/>
              <a:t> needed to produce the results, including qualifications, skills, and training requirements</a:t>
            </a:r>
            <a:r>
              <a:rPr lang="en-US" sz="1900" dirty="0" smtClean="0"/>
              <a:t>.</a:t>
            </a:r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r>
              <a:rPr lang="en-US" sz="1900" dirty="0" smtClean="0"/>
              <a:t>ASTP-Proton </a:t>
            </a:r>
            <a:r>
              <a:rPr lang="en-US" sz="1900" dirty="0"/>
              <a:t>is the premier, pan-European association </a:t>
            </a:r>
            <a:r>
              <a:rPr lang="en-US" sz="1900" dirty="0" smtClean="0"/>
              <a:t>for professionals </a:t>
            </a:r>
            <a:r>
              <a:rPr lang="en-US" sz="1900" dirty="0"/>
              <a:t>involved in knowledge transfer between universities and industry. By promoting and professionalizing knowledge transfer practice, </a:t>
            </a:r>
            <a:r>
              <a:rPr lang="en-US" sz="1900" dirty="0" smtClean="0"/>
              <a:t>ASTP-Proton </a:t>
            </a:r>
            <a:r>
              <a:rPr lang="en-US" sz="1900" dirty="0"/>
              <a:t>aims to enhance the impact of public research on society and the economy.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7626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dame-hvit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369770">
            <a:off x="4070515" y="169415"/>
            <a:ext cx="5149280" cy="363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7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Success criteria</a:t>
            </a:r>
            <a:endParaRPr lang="en-US" u="sng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9552" y="1268760"/>
            <a:ext cx="835292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>
                <a:latin typeface="+mn-lt"/>
              </a:rPr>
              <a:t>For the TTO: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kern="0" dirty="0" smtClean="0">
                <a:latin typeface="+mn-lt"/>
              </a:rPr>
              <a:t>Number of deals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 smtClean="0">
                <a:latin typeface="+mn-lt"/>
              </a:rPr>
              <a:t>Customer satisfaction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 smtClean="0">
                <a:latin typeface="+mn-lt"/>
              </a:rPr>
              <a:t>Student involvement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 smtClean="0">
                <a:latin typeface="+mn-lt"/>
              </a:rPr>
              <a:t>Awareness among researchers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 smtClean="0">
                <a:latin typeface="+mn-lt"/>
              </a:rPr>
              <a:t>Credibility with external partners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kern="0" dirty="0" smtClean="0">
                <a:latin typeface="+mn-lt"/>
              </a:rPr>
              <a:t>Sustainability of TTO operations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600" kern="0" noProof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>
                <a:latin typeface="+mn-lt"/>
              </a:rPr>
              <a:t>For the </a:t>
            </a:r>
            <a:r>
              <a:rPr lang="en-US" sz="2400" kern="0" dirty="0" smtClean="0">
                <a:latin typeface="+mn-lt"/>
              </a:rPr>
              <a:t>university/PRO:</a:t>
            </a:r>
            <a:endParaRPr lang="en-US" sz="2400" kern="0" noProof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kern="0" noProof="0" dirty="0" smtClean="0">
                <a:latin typeface="+mn-lt"/>
              </a:rPr>
              <a:t>Improved reputation and stronger brand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kern="0" noProof="0" dirty="0" smtClean="0">
                <a:latin typeface="+mn-lt"/>
              </a:rPr>
              <a:t>Obtained additional research funding 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kern="0" noProof="0" dirty="0" smtClean="0">
                <a:latin typeface="+mn-lt"/>
              </a:rPr>
              <a:t>Effective dissemination of knowledge </a:t>
            </a:r>
            <a:r>
              <a:rPr lang="en-US" sz="2400" kern="0" noProof="0" dirty="0" smtClean="0">
                <a:latin typeface="+mn-lt"/>
                <a:sym typeface="Wingdings" pitchFamily="2" charset="2"/>
              </a:rPr>
              <a:t> </a:t>
            </a:r>
            <a:r>
              <a:rPr lang="en-US" sz="2400" b="1" i="1" kern="0" noProof="0" dirty="0" smtClean="0">
                <a:latin typeface="+mn-lt"/>
                <a:sym typeface="Wingdings" pitchFamily="2" charset="2"/>
              </a:rPr>
              <a:t>IMPACT!</a:t>
            </a:r>
            <a:endParaRPr lang="en-US" sz="2400" b="1" i="1" kern="0" noProof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387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97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4876706"/>
            <a:ext cx="9144000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nb-NO" sz="2200" b="1" dirty="0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871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/>
              </a:rPr>
              <a:t>It’s all </a:t>
            </a:r>
            <a:r>
              <a:rPr lang="nb-NO" sz="3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/>
              </a:rPr>
              <a:t>about</a:t>
            </a:r>
            <a:r>
              <a:rPr lang="nb-NO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/>
              </a:rPr>
              <a:t> </a:t>
            </a:r>
            <a:r>
              <a:rPr lang="nb-NO" sz="3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/>
              </a:rPr>
              <a:t>people</a:t>
            </a:r>
            <a:r>
              <a:rPr lang="nb-NO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/>
              </a:rPr>
              <a:t>!</a:t>
            </a:r>
            <a:endParaRPr lang="nb-NO" sz="2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50040" y="5797159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 i="1" dirty="0" err="1" smtClean="0">
                <a:latin typeface="Arial" pitchFamily="34" charset="0"/>
                <a:ea typeface="ＭＳ Ｐゴシック"/>
              </a:rPr>
              <a:t>Thank</a:t>
            </a:r>
            <a:r>
              <a:rPr lang="nb-NO" sz="2000" b="1" i="1" dirty="0" smtClean="0">
                <a:latin typeface="Arial" pitchFamily="34" charset="0"/>
                <a:ea typeface="ＭＳ Ｐゴシック"/>
              </a:rPr>
              <a:t> </a:t>
            </a:r>
            <a:r>
              <a:rPr lang="nb-NO" sz="2000" b="1" i="1" dirty="0" err="1" smtClean="0">
                <a:latin typeface="Arial" pitchFamily="34" charset="0"/>
                <a:ea typeface="ＭＳ Ｐゴシック"/>
              </a:rPr>
              <a:t>you</a:t>
            </a:r>
            <a:r>
              <a:rPr lang="nb-NO" sz="2000" b="1" i="1" dirty="0" smtClean="0">
                <a:latin typeface="Arial" pitchFamily="34" charset="0"/>
                <a:ea typeface="ＭＳ Ｐゴシック"/>
              </a:rPr>
              <a:t> for </a:t>
            </a:r>
            <a:r>
              <a:rPr lang="nb-NO" sz="2000" b="1" i="1" dirty="0" err="1" smtClean="0">
                <a:latin typeface="Arial" pitchFamily="34" charset="0"/>
                <a:ea typeface="ＭＳ Ｐゴシック"/>
              </a:rPr>
              <a:t>your</a:t>
            </a:r>
            <a:r>
              <a:rPr lang="nb-NO" sz="2000" b="1" i="1" dirty="0" smtClean="0">
                <a:latin typeface="Arial" pitchFamily="34" charset="0"/>
                <a:ea typeface="ＭＳ Ｐゴシック"/>
              </a:rPr>
              <a:t> </a:t>
            </a:r>
            <a:r>
              <a:rPr lang="nb-NO" sz="2000" b="1" i="1" dirty="0" err="1" smtClean="0">
                <a:latin typeface="Arial" pitchFamily="34" charset="0"/>
                <a:ea typeface="ＭＳ Ｐゴシック"/>
              </a:rPr>
              <a:t>attention</a:t>
            </a:r>
            <a:r>
              <a:rPr lang="nb-NO" sz="2000" b="1" i="1" dirty="0" smtClean="0">
                <a:latin typeface="Arial" pitchFamily="34" charset="0"/>
                <a:ea typeface="ＭＳ Ｐゴシック"/>
              </a:rPr>
              <a:t>.</a:t>
            </a:r>
            <a:endParaRPr lang="nb-NO" sz="1600" b="1" i="1" dirty="0" smtClean="0">
              <a:latin typeface="Arial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6183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80"/>
            <a:ext cx="8229600" cy="11430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Innovation is at the core of the university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21901" name="Text Box 13"/>
          <p:cNvSpPr txBox="1">
            <a:spLocks noChangeArrowheads="1"/>
          </p:cNvSpPr>
          <p:nvPr/>
        </p:nvSpPr>
        <p:spPr bwMode="auto">
          <a:xfrm>
            <a:off x="1476127" y="1268760"/>
            <a:ext cx="5832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400" b="1" dirty="0">
                <a:latin typeface="Times" pitchFamily="18" charset="0"/>
              </a:rPr>
              <a:t>Dissemination of knowledge for the benefit of business and society at large.</a:t>
            </a:r>
          </a:p>
        </p:txBody>
      </p:sp>
      <p:sp>
        <p:nvSpPr>
          <p:cNvPr id="421902" name="Text Box 14"/>
          <p:cNvSpPr txBox="1">
            <a:spLocks noChangeArrowheads="1"/>
          </p:cNvSpPr>
          <p:nvPr/>
        </p:nvSpPr>
        <p:spPr bwMode="auto">
          <a:xfrm>
            <a:off x="5076577" y="4846985"/>
            <a:ext cx="36718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b="1">
                <a:latin typeface="Times" pitchFamily="18" charset="0"/>
              </a:rPr>
              <a:t>Professional, general, and post-graduate education.</a:t>
            </a:r>
          </a:p>
        </p:txBody>
      </p:sp>
      <p:sp>
        <p:nvSpPr>
          <p:cNvPr id="421903" name="Text Box 15"/>
          <p:cNvSpPr txBox="1">
            <a:spLocks noChangeArrowheads="1"/>
          </p:cNvSpPr>
          <p:nvPr/>
        </p:nvSpPr>
        <p:spPr bwMode="auto">
          <a:xfrm>
            <a:off x="468064" y="4846985"/>
            <a:ext cx="3959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b="1">
                <a:latin typeface="Times" pitchFamily="18" charset="0"/>
              </a:rPr>
              <a:t>Scientific research and the creation of new technology</a:t>
            </a:r>
            <a:r>
              <a:rPr lang="nb-NO" sz="2400" b="1">
                <a:latin typeface="Times" pitchFamily="18" charset="0"/>
              </a:rPr>
              <a:t>.</a:t>
            </a:r>
            <a:endParaRPr lang="en-US" sz="2400" b="1">
              <a:latin typeface="Times" pitchFamily="18" charset="0"/>
            </a:endParaRPr>
          </a:p>
        </p:txBody>
      </p: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1260227" y="3310285"/>
            <a:ext cx="1974850" cy="1547812"/>
            <a:chOff x="3460" y="2289"/>
            <a:chExt cx="1244" cy="975"/>
          </a:xfrm>
        </p:grpSpPr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3460" y="2289"/>
              <a:ext cx="1244" cy="975"/>
            </a:xfrm>
            <a:prstGeom prst="ellipse">
              <a:avLst/>
            </a:prstGeom>
            <a:solidFill>
              <a:srgbClr val="3333CC">
                <a:alpha val="89999"/>
              </a:srgbClr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3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3462" y="2544"/>
              <a:ext cx="1224" cy="42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45720" rIns="4572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</a:rPr>
                <a:t>Research </a:t>
              </a:r>
              <a:r>
                <a:rPr kumimoji="0" lang="en-GB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sym typeface="Wingdings 3" pitchFamily="18" charset="2"/>
                </a:rPr>
                <a:t></a:t>
              </a:r>
              <a:endParaRPr kumimoji="0" lang="en-GB" sz="2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</a:rPr>
                <a:t>new knowledge</a:t>
              </a:r>
            </a:p>
          </p:txBody>
        </p:sp>
      </p:grpSp>
      <p:grpSp>
        <p:nvGrpSpPr>
          <p:cNvPr id="22" name="Group 6"/>
          <p:cNvGrpSpPr>
            <a:grpSpLocks/>
          </p:cNvGrpSpPr>
          <p:nvPr/>
        </p:nvGrpSpPr>
        <p:grpSpPr bwMode="auto">
          <a:xfrm>
            <a:off x="3419227" y="2086322"/>
            <a:ext cx="1944687" cy="1455738"/>
            <a:chOff x="2301" y="1162"/>
            <a:chExt cx="1159" cy="917"/>
          </a:xfrm>
        </p:grpSpPr>
        <p:sp>
          <p:nvSpPr>
            <p:cNvPr id="23" name="Oval 7"/>
            <p:cNvSpPr>
              <a:spLocks noChangeArrowheads="1"/>
            </p:cNvSpPr>
            <p:nvPr/>
          </p:nvSpPr>
          <p:spPr bwMode="auto">
            <a:xfrm>
              <a:off x="2301" y="1162"/>
              <a:ext cx="1159" cy="917"/>
            </a:xfrm>
            <a:prstGeom prst="ellipse">
              <a:avLst/>
            </a:prstGeom>
            <a:solidFill>
              <a:srgbClr val="3333CC">
                <a:alpha val="89999"/>
              </a:srgbClr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3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2336" y="1369"/>
              <a:ext cx="1100" cy="42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45720" rIns="4572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</a:rPr>
                <a:t>Dissemination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sym typeface="Wingdings 3" pitchFamily="18" charset="2"/>
                </a:rPr>
                <a:t></a:t>
              </a:r>
              <a:r>
                <a:rPr kumimoji="0" lang="en-GB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</a:rPr>
                <a:t> innovation</a:t>
              </a:r>
            </a:p>
          </p:txBody>
        </p:sp>
      </p:grpSp>
      <p:grpSp>
        <p:nvGrpSpPr>
          <p:cNvPr id="25" name="Group 9"/>
          <p:cNvGrpSpPr>
            <a:grpSpLocks/>
          </p:cNvGrpSpPr>
          <p:nvPr/>
        </p:nvGrpSpPr>
        <p:grpSpPr bwMode="auto">
          <a:xfrm>
            <a:off x="5724277" y="3381722"/>
            <a:ext cx="1973262" cy="1492250"/>
            <a:chOff x="1104" y="2304"/>
            <a:chExt cx="1243" cy="940"/>
          </a:xfrm>
        </p:grpSpPr>
        <p:sp>
          <p:nvSpPr>
            <p:cNvPr id="26" name="Oval 10"/>
            <p:cNvSpPr>
              <a:spLocks noChangeArrowheads="1"/>
            </p:cNvSpPr>
            <p:nvPr/>
          </p:nvSpPr>
          <p:spPr bwMode="auto">
            <a:xfrm>
              <a:off x="1104" y="2304"/>
              <a:ext cx="1243" cy="940"/>
            </a:xfrm>
            <a:prstGeom prst="ellipse">
              <a:avLst/>
            </a:prstGeom>
            <a:solidFill>
              <a:srgbClr val="3333CC">
                <a:alpha val="89999"/>
              </a:srgbClr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3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7" name="Text Box 11"/>
            <p:cNvSpPr txBox="1">
              <a:spLocks noChangeArrowheads="1"/>
            </p:cNvSpPr>
            <p:nvPr/>
          </p:nvSpPr>
          <p:spPr bwMode="auto">
            <a:xfrm>
              <a:off x="1228" y="2569"/>
              <a:ext cx="978" cy="42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45720" rIns="4572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</a:rPr>
                <a:t>Teaching </a:t>
              </a:r>
              <a:r>
                <a:rPr kumimoji="0" lang="en-GB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sym typeface="Wingdings 3" pitchFamily="18" charset="2"/>
                </a:rPr>
                <a:t></a:t>
              </a:r>
              <a:endParaRPr kumimoji="0" lang="en-GB" sz="2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</a:rPr>
                <a:t>competence</a:t>
              </a:r>
            </a:p>
          </p:txBody>
        </p:sp>
      </p:grpSp>
      <p:sp>
        <p:nvSpPr>
          <p:cNvPr id="28" name="Line 16"/>
          <p:cNvSpPr>
            <a:spLocks noChangeShapeType="1"/>
          </p:cNvSpPr>
          <p:nvPr/>
        </p:nvSpPr>
        <p:spPr bwMode="auto">
          <a:xfrm flipV="1">
            <a:off x="2771527" y="3022947"/>
            <a:ext cx="647700" cy="287338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9" name="Line 17"/>
          <p:cNvSpPr>
            <a:spLocks noChangeShapeType="1"/>
          </p:cNvSpPr>
          <p:nvPr/>
        </p:nvSpPr>
        <p:spPr bwMode="auto">
          <a:xfrm flipH="1" flipV="1">
            <a:off x="5292477" y="3165822"/>
            <a:ext cx="647700" cy="28892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>
            <a:off x="3347789" y="4462810"/>
            <a:ext cx="2232025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52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466783"/>
            <a:ext cx="8231187" cy="658812"/>
          </a:xfrm>
        </p:spPr>
        <p:txBody>
          <a:bodyPr>
            <a:normAutofit/>
          </a:bodyPr>
          <a:lstStyle/>
          <a:p>
            <a:r>
              <a:rPr lang="en-US" sz="2800" noProof="0" dirty="0"/>
              <a:t> USA pioneered university-industry partnership</a:t>
            </a:r>
          </a:p>
        </p:txBody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0768"/>
            <a:ext cx="8424862" cy="439258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400" i="1" noProof="0" dirty="0"/>
              <a:t>	“Possibly the most inspired piece of legislation to be enacted in America over the past half-century was the </a:t>
            </a:r>
            <a:r>
              <a:rPr lang="en-US" sz="2400" i="1" noProof="0" dirty="0" err="1"/>
              <a:t>Bayh</a:t>
            </a:r>
            <a:r>
              <a:rPr lang="en-US" sz="2400" i="1" noProof="0" dirty="0"/>
              <a:t>-Dole act of 1980.” </a:t>
            </a:r>
            <a:r>
              <a:rPr lang="en-US" sz="2800" i="1" noProof="0" dirty="0"/>
              <a:t/>
            </a:r>
            <a:br>
              <a:rPr lang="en-US" sz="2800" i="1" noProof="0" dirty="0"/>
            </a:br>
            <a:endParaRPr lang="en-US" sz="2800" i="1" noProof="0" dirty="0"/>
          </a:p>
          <a:p>
            <a:endParaRPr lang="en-US" sz="2800" i="1" noProof="0" dirty="0"/>
          </a:p>
        </p:txBody>
      </p:sp>
      <p:pic>
        <p:nvPicPr>
          <p:cNvPr id="943108" name="Picture 4" descr="Economist 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8232" y="2755206"/>
            <a:ext cx="2183255" cy="2913164"/>
          </a:xfrm>
          <a:prstGeom prst="rect">
            <a:avLst/>
          </a:prstGeom>
          <a:noFill/>
        </p:spPr>
      </p:pic>
      <p:sp>
        <p:nvSpPr>
          <p:cNvPr id="943109" name="Rectangle 5"/>
          <p:cNvSpPr>
            <a:spLocks noChangeArrowheads="1"/>
          </p:cNvSpPr>
          <p:nvPr/>
        </p:nvSpPr>
        <p:spPr bwMode="auto">
          <a:xfrm>
            <a:off x="4112125" y="4211788"/>
            <a:ext cx="4250432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1" hangingPunct="1">
              <a:spcBef>
                <a:spcPct val="5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2400" i="1" dirty="0">
                <a:solidFill>
                  <a:schemeClr val="tx2"/>
                </a:solidFill>
              </a:rPr>
              <a:t>“Innovation's Golden Goose” </a:t>
            </a:r>
            <a:br>
              <a:rPr lang="en-US" sz="2400" i="1" dirty="0">
                <a:solidFill>
                  <a:schemeClr val="tx2"/>
                </a:solidFill>
              </a:rPr>
            </a:br>
            <a:r>
              <a:rPr lang="en-US" sz="2400" i="1" dirty="0">
                <a:solidFill>
                  <a:schemeClr val="tx2"/>
                </a:solidFill>
              </a:rPr>
              <a:t>The Economist </a:t>
            </a:r>
            <a:br>
              <a:rPr lang="en-US" sz="2400" i="1" dirty="0">
                <a:solidFill>
                  <a:schemeClr val="tx2"/>
                </a:solidFill>
              </a:rPr>
            </a:br>
            <a:r>
              <a:rPr lang="en-US" sz="2400" i="1" dirty="0" smtClean="0">
                <a:solidFill>
                  <a:schemeClr val="tx2"/>
                </a:solidFill>
              </a:rPr>
              <a:t>12 December </a:t>
            </a:r>
            <a:r>
              <a:rPr lang="en-US" sz="2400" i="1" dirty="0">
                <a:solidFill>
                  <a:schemeClr val="tx2"/>
                </a:solidFill>
              </a:rPr>
              <a:t>2002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817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1193"/>
            <a:ext cx="8229600" cy="808041"/>
          </a:xfrm>
        </p:spPr>
        <p:txBody>
          <a:bodyPr>
            <a:noAutofit/>
          </a:bodyPr>
          <a:lstStyle/>
          <a:p>
            <a:pPr algn="l"/>
            <a:r>
              <a:rPr lang="en-US" sz="2800" noProof="0" dirty="0"/>
              <a:t>… and an opposing “</a:t>
            </a:r>
            <a:r>
              <a:rPr lang="en-US" sz="2800" noProof="0" dirty="0" smtClean="0"/>
              <a:t>movement” (</a:t>
            </a:r>
            <a:r>
              <a:rPr lang="en-US" sz="2800" noProof="0" dirty="0"/>
              <a:t>in USA)</a:t>
            </a:r>
          </a:p>
        </p:txBody>
      </p:sp>
      <p:pic>
        <p:nvPicPr>
          <p:cNvPr id="945155" name="Picture 3" descr="The Kept Univers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23957">
            <a:off x="945709" y="2509026"/>
            <a:ext cx="2215819" cy="2928808"/>
          </a:xfrm>
          <a:prstGeom prst="rect">
            <a:avLst/>
          </a:prstGeom>
          <a:noFill/>
        </p:spPr>
      </p:pic>
      <p:pic>
        <p:nvPicPr>
          <p:cNvPr id="945156" name="Picture 4" descr="Sheldon Krimsk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20077">
            <a:off x="2996224" y="1289376"/>
            <a:ext cx="1995233" cy="3056891"/>
          </a:xfrm>
          <a:prstGeom prst="rect">
            <a:avLst/>
          </a:prstGeom>
          <a:noFill/>
        </p:spPr>
      </p:pic>
      <p:pic>
        <p:nvPicPr>
          <p:cNvPr id="945158" name="Picture 6" descr="Derek B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95398">
            <a:off x="6163127" y="1516082"/>
            <a:ext cx="1906527" cy="2870009"/>
          </a:xfrm>
          <a:prstGeom prst="rect">
            <a:avLst/>
          </a:prstGeom>
          <a:noFill/>
        </p:spPr>
      </p:pic>
      <p:pic>
        <p:nvPicPr>
          <p:cNvPr id="945157" name="Picture 5" descr="Jennifer Washbur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26995">
            <a:off x="4542526" y="3181798"/>
            <a:ext cx="2067812" cy="31422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527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82000" cy="868958"/>
          </a:xfrm>
        </p:spPr>
        <p:txBody>
          <a:bodyPr>
            <a:normAutofit/>
          </a:bodyPr>
          <a:lstStyle/>
          <a:p>
            <a:pPr algn="l"/>
            <a:r>
              <a:rPr lang="en-US" sz="2800" smtClean="0"/>
              <a:t>Inherent dilemmas – or tradeoffs? (1/2)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4860"/>
            <a:ext cx="8229600" cy="480856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200" dirty="0" smtClean="0"/>
              <a:t>At the philosophical/strategic level:</a:t>
            </a:r>
          </a:p>
          <a:p>
            <a:r>
              <a:rPr lang="en-US" sz="2200" dirty="0"/>
              <a:t>Fundamentally, is </a:t>
            </a:r>
            <a:r>
              <a:rPr lang="en-US" sz="2200" dirty="0" err="1"/>
              <a:t>techtrans</a:t>
            </a:r>
            <a:r>
              <a:rPr lang="en-US" sz="2200" dirty="0"/>
              <a:t> a business or a service? </a:t>
            </a:r>
            <a:r>
              <a:rPr lang="en-US" sz="2200" dirty="0"/>
              <a:t>Are we an integral part of the university’s effort to disseminate knowledge effectively – or is our role to ensure fair and reasonable </a:t>
            </a:r>
            <a:r>
              <a:rPr lang="en-US" sz="2200" i="1" dirty="0"/>
              <a:t>quid-pro-quo</a:t>
            </a:r>
            <a:r>
              <a:rPr lang="en-US" sz="2200" dirty="0"/>
              <a:t> for </a:t>
            </a:r>
            <a:r>
              <a:rPr lang="en-US" sz="2200" dirty="0" smtClean="0"/>
              <a:t>the PRO’s intellectual assets?</a:t>
            </a:r>
            <a:endParaRPr lang="en-US" sz="2200" dirty="0"/>
          </a:p>
          <a:p>
            <a:r>
              <a:rPr lang="en-US" sz="2200" dirty="0"/>
              <a:t>Compatibility – with the university or with industry?</a:t>
            </a:r>
          </a:p>
          <a:p>
            <a:r>
              <a:rPr lang="en-US" sz="2200" dirty="0"/>
              <a:t>Governance – owned by the university or independent?</a:t>
            </a:r>
          </a:p>
          <a:p>
            <a:r>
              <a:rPr lang="en-US" sz="2200" dirty="0"/>
              <a:t>TTO staff – “us”, “we” or “them” to the university?</a:t>
            </a:r>
          </a:p>
          <a:p>
            <a:r>
              <a:rPr lang="en-US" sz="2200" dirty="0"/>
              <a:t>Researchers –  are they masters, customers or clients?</a:t>
            </a:r>
          </a:p>
          <a:p>
            <a:r>
              <a:rPr lang="en-US" sz="2200" dirty="0"/>
              <a:t>“Open innovation” – is </a:t>
            </a:r>
            <a:r>
              <a:rPr lang="en-US" sz="2200" dirty="0" smtClean="0"/>
              <a:t>it supportive </a:t>
            </a:r>
            <a:r>
              <a:rPr lang="en-US" sz="2200" dirty="0"/>
              <a:t>or detrimental to TT?</a:t>
            </a:r>
          </a:p>
          <a:p>
            <a:r>
              <a:rPr lang="en-US" sz="2200" dirty="0"/>
              <a:t>IP stewardship – license the IP or assign it?</a:t>
            </a:r>
          </a:p>
          <a:p>
            <a:r>
              <a:rPr lang="en-US" sz="2200" dirty="0"/>
              <a:t>NPE’s </a:t>
            </a:r>
            <a:r>
              <a:rPr lang="en-US" sz="2200" dirty="0" smtClean="0"/>
              <a:t>and “trolls” – </a:t>
            </a:r>
            <a:r>
              <a:rPr lang="en-US" sz="2200" dirty="0"/>
              <a:t>good guys, bad guys, or just like us?</a:t>
            </a:r>
          </a:p>
        </p:txBody>
      </p:sp>
    </p:spTree>
    <p:extLst>
      <p:ext uri="{BB962C8B-B14F-4D97-AF65-F5344CB8AC3E}">
        <p14:creationId xmlns:p14="http://schemas.microsoft.com/office/powerpoint/2010/main" val="147021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311"/>
            <a:ext cx="8229600" cy="46684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/>
              <a:t>At the operational level:</a:t>
            </a:r>
          </a:p>
          <a:p>
            <a:r>
              <a:rPr lang="en-US" sz="2200" dirty="0" smtClean="0"/>
              <a:t>Money – the means to an end or the end in itself? Can we operate like a business with </a:t>
            </a:r>
            <a:r>
              <a:rPr lang="en-US" sz="2200" dirty="0" smtClean="0"/>
              <a:t>a “benefit </a:t>
            </a:r>
            <a:r>
              <a:rPr lang="en-US" sz="2200" dirty="0" smtClean="0"/>
              <a:t>to society” purpose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– </a:t>
            </a:r>
            <a:r>
              <a:rPr lang="en-US" sz="2200" dirty="0" smtClean="0"/>
              <a:t>or will financial returns rule regardless?</a:t>
            </a:r>
          </a:p>
          <a:p>
            <a:r>
              <a:rPr lang="en-US" sz="2200" dirty="0" smtClean="0"/>
              <a:t>Success criteria – number of DOFIs, patents, deals, exits or net profits</a:t>
            </a:r>
            <a:r>
              <a:rPr lang="en-US" sz="2200" dirty="0" smtClean="0"/>
              <a:t>? – or </a:t>
            </a:r>
            <a:r>
              <a:rPr lang="en-US" sz="2200" dirty="0" smtClean="0"/>
              <a:t>happy customers?</a:t>
            </a:r>
            <a:endParaRPr lang="en-US" sz="2200" dirty="0" smtClean="0"/>
          </a:p>
          <a:p>
            <a:r>
              <a:rPr lang="en-US" sz="2200" dirty="0" smtClean="0"/>
              <a:t>Operational model – “do the best you can with the funds available” (like the rest of the </a:t>
            </a:r>
            <a:r>
              <a:rPr lang="en-US" sz="2200" dirty="0" smtClean="0"/>
              <a:t>university) </a:t>
            </a:r>
            <a:r>
              <a:rPr lang="en-US" sz="2200" dirty="0" smtClean="0"/>
              <a:t>or “manage by objectives” (and leverage a balance sheet)?</a:t>
            </a:r>
          </a:p>
          <a:p>
            <a:r>
              <a:rPr lang="en-US" sz="2200" dirty="0" smtClean="0"/>
              <a:t>Preferred partners – big corp. or start-ups?</a:t>
            </a:r>
          </a:p>
          <a:p>
            <a:r>
              <a:rPr lang="en-US" sz="2200" dirty="0" smtClean="0"/>
              <a:t>Spin-off exit – maximize profits or benefit society?</a:t>
            </a:r>
          </a:p>
          <a:p>
            <a:r>
              <a:rPr lang="en-US" sz="2200" dirty="0" smtClean="0"/>
              <a:t>Loyalty – siding with the VCs or with the entrepreneurs?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2860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82000" cy="868958"/>
          </a:xfrm>
        </p:spPr>
        <p:txBody>
          <a:bodyPr>
            <a:normAutofit/>
          </a:bodyPr>
          <a:lstStyle/>
          <a:p>
            <a:pPr algn="l"/>
            <a:r>
              <a:rPr lang="en-US" sz="2800" smtClean="0"/>
              <a:t>Inherent dilemmas – or tradeoffs? (2/2)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60648"/>
            <a:ext cx="8231187" cy="658812"/>
          </a:xfrm>
        </p:spPr>
        <p:txBody>
          <a:bodyPr/>
          <a:lstStyle/>
          <a:p>
            <a:r>
              <a:rPr lang="en-US" dirty="0"/>
              <a:t>US technology transfer – best practice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8424862" cy="5760839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400" dirty="0"/>
              <a:t>1st generation – Implementing </a:t>
            </a:r>
            <a:r>
              <a:rPr lang="en-US" sz="2400" dirty="0" err="1"/>
              <a:t>Bayh</a:t>
            </a:r>
            <a:r>
              <a:rPr lang="en-US" sz="2400" dirty="0"/>
              <a:t>-Dole (1980): </a:t>
            </a:r>
          </a:p>
          <a:p>
            <a:pPr lvl="1"/>
            <a:r>
              <a:rPr lang="en-US" dirty="0"/>
              <a:t>Making money for the university?</a:t>
            </a:r>
          </a:p>
          <a:p>
            <a:pPr lvl="1"/>
            <a:r>
              <a:rPr lang="en-US" dirty="0"/>
              <a:t>A lot of people think it is…</a:t>
            </a:r>
          </a:p>
          <a:p>
            <a:pPr>
              <a:buFontTx/>
              <a:buNone/>
            </a:pPr>
            <a:r>
              <a:rPr lang="en-US" sz="2400" dirty="0"/>
              <a:t>2nd generation – Interaction with investors:</a:t>
            </a:r>
          </a:p>
          <a:p>
            <a:pPr lvl="1"/>
            <a:r>
              <a:rPr lang="en-US" dirty="0"/>
              <a:t>Get the technology developed</a:t>
            </a:r>
          </a:p>
          <a:p>
            <a:pPr lvl="1"/>
            <a:r>
              <a:rPr lang="en-US" dirty="0"/>
              <a:t>Give the public the benefit of the research they fund</a:t>
            </a:r>
          </a:p>
          <a:p>
            <a:pPr lvl="1"/>
            <a:r>
              <a:rPr lang="en-US" dirty="0"/>
              <a:t>Allow investigators to “make their findings real”</a:t>
            </a:r>
          </a:p>
          <a:p>
            <a:pPr lvl="1"/>
            <a:r>
              <a:rPr lang="en-US" dirty="0"/>
              <a:t>Bring real world problems into the laboratory</a:t>
            </a:r>
          </a:p>
          <a:p>
            <a:pPr>
              <a:buFontTx/>
              <a:buNone/>
            </a:pPr>
            <a:r>
              <a:rPr lang="en-US" sz="2400" dirty="0"/>
              <a:t>3rd generation – Integration with industry:</a:t>
            </a:r>
          </a:p>
          <a:p>
            <a:pPr lvl="1"/>
            <a:r>
              <a:rPr lang="en-US" dirty="0"/>
              <a:t>Integrating all commercialization activities</a:t>
            </a:r>
          </a:p>
          <a:p>
            <a:pPr lvl="1"/>
            <a:r>
              <a:rPr lang="en-US" dirty="0"/>
              <a:t>Integrating commercialization activities with research</a:t>
            </a:r>
          </a:p>
          <a:p>
            <a:pPr lvl="1"/>
            <a:r>
              <a:rPr lang="en-US" dirty="0"/>
              <a:t>Integrating commercialization activities with education</a:t>
            </a:r>
          </a:p>
          <a:p>
            <a:pPr>
              <a:spcBef>
                <a:spcPct val="90000"/>
              </a:spcBef>
              <a:buFontTx/>
              <a:buNone/>
            </a:pPr>
            <a:r>
              <a:rPr lang="en-US" dirty="0"/>
              <a:t>(source: Ashley Stevens, Boston University, 2007)</a:t>
            </a:r>
          </a:p>
        </p:txBody>
      </p:sp>
      <p:sp>
        <p:nvSpPr>
          <p:cNvPr id="393220" name="Rectangle 4"/>
          <p:cNvSpPr>
            <a:spLocks noChangeArrowheads="1"/>
          </p:cNvSpPr>
          <p:nvPr/>
        </p:nvSpPr>
        <p:spPr bwMode="auto">
          <a:xfrm>
            <a:off x="349250" y="2333625"/>
            <a:ext cx="8228013" cy="1743447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897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60648"/>
            <a:ext cx="8231187" cy="658812"/>
          </a:xfrm>
        </p:spPr>
        <p:txBody>
          <a:bodyPr/>
          <a:lstStyle/>
          <a:p>
            <a:r>
              <a:rPr lang="en-US" sz="2800" dirty="0" smtClean="0"/>
              <a:t>European </a:t>
            </a:r>
            <a:r>
              <a:rPr lang="en-US" sz="2800" dirty="0" smtClean="0"/>
              <a:t>(and </a:t>
            </a:r>
            <a:r>
              <a:rPr lang="en-US" sz="2800" dirty="0" smtClean="0"/>
              <a:t>global?) trends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748464" cy="496137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/>
              <a:t>Growing emphasis on IP in business.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/>
              <a:t>IP valuation, competition, and litigation is increasing.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/>
              <a:t>Global financial crisis.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/>
              <a:t>The funding gap for new projects/ventures is widening.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/>
              <a:t>Innovation is essential for new jobs.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/>
              <a:t>Social responsibility is gaining awareness/popularity.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/>
              <a:t>Entirely new business models are emerging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/>
              <a:t>Open innovation is gaining momentum.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/>
              <a:t>Public funding for universities is decreasing.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/>
              <a:t>Universities are ramping up commercial activities.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/>
              <a:t>Growing demand on faculty members to publish.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/>
              <a:t>Less compatibility between university and industry</a:t>
            </a:r>
            <a:r>
              <a:rPr lang="en-US" sz="2200" dirty="0" smtClean="0"/>
              <a:t>.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59737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0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om_liggen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om_liggen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liggend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_liggend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liggend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liggen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liggen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liggen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7_tom_liggende">
  <a:themeElements>
    <a:clrScheme name="tom_liggen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om_liggen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om_liggen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liggend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_liggend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liggend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liggen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liggen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liggen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1012</Words>
  <Application>Microsoft Office PowerPoint</Application>
  <PresentationFormat>On-screen Show (4:3)</PresentationFormat>
  <Paragraphs>148</Paragraphs>
  <Slides>18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MS PGothic</vt:lpstr>
      <vt:lpstr>Arial</vt:lpstr>
      <vt:lpstr>Arial Narrow</vt:lpstr>
      <vt:lpstr>Calibri</vt:lpstr>
      <vt:lpstr>Times</vt:lpstr>
      <vt:lpstr>Wingdings</vt:lpstr>
      <vt:lpstr>Wingdings 3</vt:lpstr>
      <vt:lpstr>Office-tema</vt:lpstr>
      <vt:lpstr>tom_liggende</vt:lpstr>
      <vt:lpstr>27_tom_liggende</vt:lpstr>
      <vt:lpstr>Image</vt:lpstr>
      <vt:lpstr>Tallin, 11 September 2015:  Technology Transfer  Capacity Building Across Europe</vt:lpstr>
      <vt:lpstr>Innovation is at the core of the university</vt:lpstr>
      <vt:lpstr> USA pioneered university-industry partnership</vt:lpstr>
      <vt:lpstr>… and an opposing “movement” (in USA)</vt:lpstr>
      <vt:lpstr>Inherent dilemmas – or tradeoffs? (1/2)</vt:lpstr>
      <vt:lpstr>Inherent dilemmas – or tradeoffs? (2/2)</vt:lpstr>
      <vt:lpstr>US technology transfer – best practice</vt:lpstr>
      <vt:lpstr>European (and global?) trends</vt:lpstr>
      <vt:lpstr>PowerPoint Presentation</vt:lpstr>
      <vt:lpstr>PowerPoint Presentation</vt:lpstr>
      <vt:lpstr>PowerPoint Presentation</vt:lpstr>
      <vt:lpstr>TT Ecosystem</vt:lpstr>
      <vt:lpstr>“Capacity Building Strategy  for Practitioners of Technology Transfer”</vt:lpstr>
      <vt:lpstr>Why?</vt:lpstr>
      <vt:lpstr>Context: Potential, Ambition, Capacity</vt:lpstr>
      <vt:lpstr>Capacity Building:  Picture, Pieces, Process, and People</vt:lpstr>
      <vt:lpstr>Success criteria</vt:lpstr>
      <vt:lpstr>PowerPoint Presentation</vt:lpstr>
    </vt:vector>
  </TitlesOfParts>
  <Company>NTNU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Karl Klingsheim</cp:lastModifiedBy>
  <cp:revision>140</cp:revision>
  <cp:lastPrinted>2015-09-07T13:16:11Z</cp:lastPrinted>
  <dcterms:created xsi:type="dcterms:W3CDTF">2013-06-10T16:56:09Z</dcterms:created>
  <dcterms:modified xsi:type="dcterms:W3CDTF">2015-09-07T20:41:26Z</dcterms:modified>
</cp:coreProperties>
</file>