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</p:sldIdLst>
  <p:sldSz cx="9144000" cy="6858000" type="screen4x3"/>
  <p:notesSz cx="6858000" cy="9144000"/>
  <p:custDataLst>
    <p:tags r:id="rId30"/>
  </p:custData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4">
          <p15:clr>
            <a:srgbClr val="A4A3A4"/>
          </p15:clr>
        </p15:guide>
        <p15:guide id="2" orient="horz" pos="300">
          <p15:clr>
            <a:srgbClr val="A4A3A4"/>
          </p15:clr>
        </p15:guide>
        <p15:guide id="3" orient="horz" pos="845">
          <p15:clr>
            <a:srgbClr val="A4A3A4"/>
          </p15:clr>
        </p15:guide>
        <p15:guide id="4" orient="horz" pos="4201">
          <p15:clr>
            <a:srgbClr val="A4A3A4"/>
          </p15:clr>
        </p15:guide>
        <p15:guide id="5" orient="horz" pos="2024">
          <p15:clr>
            <a:srgbClr val="A4A3A4"/>
          </p15:clr>
        </p15:guide>
        <p15:guide id="6" orient="horz" pos="2478">
          <p15:clr>
            <a:srgbClr val="A4A3A4"/>
          </p15:clr>
        </p15:guide>
        <p15:guide id="7" orient="horz" pos="935">
          <p15:clr>
            <a:srgbClr val="A4A3A4"/>
          </p15:clr>
        </p15:guide>
        <p15:guide id="8" pos="2880">
          <p15:clr>
            <a:srgbClr val="A4A3A4"/>
          </p15:clr>
        </p15:guide>
        <p15:guide id="9" pos="385">
          <p15:clr>
            <a:srgbClr val="A4A3A4"/>
          </p15:clr>
        </p15:guide>
        <p15:guide id="10" pos="5375">
          <p15:clr>
            <a:srgbClr val="A4A3A4"/>
          </p15:clr>
        </p15:guide>
        <p15:guide id="11" pos="2971">
          <p15:clr>
            <a:srgbClr val="A4A3A4"/>
          </p15:clr>
        </p15:guide>
        <p15:guide id="12" pos="2789">
          <p15:clr>
            <a:srgbClr val="A4A3A4"/>
          </p15:clr>
        </p15:guide>
        <p15:guide id="13" pos="5556">
          <p15:clr>
            <a:srgbClr val="A4A3A4"/>
          </p15:clr>
        </p15:guide>
        <p15:guide id="14" pos="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8EB"/>
    <a:srgbClr val="ECF0C3"/>
    <a:srgbClr val="CFCA9C"/>
    <a:srgbClr val="D6D6D6"/>
    <a:srgbClr val="A3A3A4"/>
    <a:srgbClr val="D8E187"/>
    <a:srgbClr val="C0E4F5"/>
    <a:srgbClr val="B9C9DA"/>
    <a:srgbClr val="7293B4"/>
    <a:srgbClr val="E7E5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17" autoAdjust="0"/>
    <p:restoredTop sz="89091" autoAdjust="0"/>
  </p:normalViewPr>
  <p:slideViewPr>
    <p:cSldViewPr showGuides="1">
      <p:cViewPr varScale="1">
        <p:scale>
          <a:sx n="62" d="100"/>
          <a:sy n="62" d="100"/>
        </p:scale>
        <p:origin x="725" y="53"/>
      </p:cViewPr>
      <p:guideLst>
        <p:guide orient="horz" pos="3884"/>
        <p:guide orient="horz" pos="300"/>
        <p:guide orient="horz" pos="845"/>
        <p:guide orient="horz" pos="4201"/>
        <p:guide orient="horz" pos="2024"/>
        <p:guide orient="horz" pos="2478"/>
        <p:guide orient="horz" pos="935"/>
        <p:guide pos="2880"/>
        <p:guide pos="385"/>
        <p:guide pos="5375"/>
        <p:guide pos="2971"/>
        <p:guide pos="2789"/>
        <p:guide pos="5556"/>
        <p:guide pos="204"/>
      </p:guideLst>
    </p:cSldViewPr>
  </p:slideViewPr>
  <p:outlineViewPr>
    <p:cViewPr>
      <p:scale>
        <a:sx n="33" d="100"/>
        <a:sy n="33" d="100"/>
      </p:scale>
      <p:origin x="0" y="89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0" d="100"/>
          <a:sy n="70" d="100"/>
        </p:scale>
        <p:origin x="-152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091455-77A4-4FE1-A54B-839787D4871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A275C6-D344-4997-B348-F11431CB1A01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000" dirty="0" smtClean="0"/>
            <a:t>M&amp;As</a:t>
          </a:r>
          <a:endParaRPr lang="en-US" sz="2000" dirty="0"/>
        </a:p>
      </dgm:t>
    </dgm:pt>
    <dgm:pt modelId="{79783633-7B4A-402B-86AF-05F29FDEE794}" type="parTrans" cxnId="{2DCD8867-5BB5-441C-B55C-0202F9CD64F8}">
      <dgm:prSet/>
      <dgm:spPr/>
      <dgm:t>
        <a:bodyPr/>
        <a:lstStyle/>
        <a:p>
          <a:endParaRPr lang="en-US"/>
        </a:p>
      </dgm:t>
    </dgm:pt>
    <dgm:pt modelId="{1BA1DC7A-68BA-4C05-B0A7-610A83A2C5B1}" type="sibTrans" cxnId="{2DCD8867-5BB5-441C-B55C-0202F9CD64F8}">
      <dgm:prSet/>
      <dgm:spPr/>
      <dgm:t>
        <a:bodyPr/>
        <a:lstStyle/>
        <a:p>
          <a:endParaRPr lang="en-US"/>
        </a:p>
      </dgm:t>
    </dgm:pt>
    <dgm:pt modelId="{4D8ECECB-6381-4100-9E55-C4DBE2D6C6B7}">
      <dgm:prSet phldrT="[Text]" custT="1"/>
      <dgm:spPr>
        <a:solidFill>
          <a:schemeClr val="bg2">
            <a:lumMod val="40000"/>
            <a:lumOff val="60000"/>
            <a:alpha val="90000"/>
          </a:schemeClr>
        </a:solidFill>
        <a:ln>
          <a:solidFill>
            <a:schemeClr val="tx1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sz="900" b="1" dirty="0" smtClean="0"/>
            <a:t>  </a:t>
          </a:r>
          <a:r>
            <a:rPr lang="en-US" sz="1100" b="1" noProof="0" dirty="0" smtClean="0"/>
            <a:t>Immediate access to new markets and resources</a:t>
          </a:r>
          <a:endParaRPr lang="en-US" sz="1100" b="1" noProof="0" dirty="0"/>
        </a:p>
      </dgm:t>
    </dgm:pt>
    <dgm:pt modelId="{E5F5E0EB-ECD5-4843-9C42-32660C43C1BE}" type="parTrans" cxnId="{5561ACB3-7FB4-4133-84C8-BB0F19CDE9AC}">
      <dgm:prSet/>
      <dgm:spPr/>
      <dgm:t>
        <a:bodyPr/>
        <a:lstStyle/>
        <a:p>
          <a:endParaRPr lang="en-US"/>
        </a:p>
      </dgm:t>
    </dgm:pt>
    <dgm:pt modelId="{B3336BB0-1199-4448-93DB-0755EB0907DA}" type="sibTrans" cxnId="{5561ACB3-7FB4-4133-84C8-BB0F19CDE9AC}">
      <dgm:prSet/>
      <dgm:spPr/>
      <dgm:t>
        <a:bodyPr/>
        <a:lstStyle/>
        <a:p>
          <a:endParaRPr lang="en-US"/>
        </a:p>
      </dgm:t>
    </dgm:pt>
    <dgm:pt modelId="{B269120E-6F8D-4F44-98A5-F602521384C3}">
      <dgm:prSet phldrT="[Text]" custT="1"/>
      <dgm:spPr>
        <a:solidFill>
          <a:schemeClr val="bg2">
            <a:lumMod val="40000"/>
            <a:lumOff val="60000"/>
            <a:alpha val="90000"/>
          </a:schemeClr>
        </a:solidFill>
        <a:ln>
          <a:solidFill>
            <a:schemeClr val="tx1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sz="1100" b="1" noProof="0" dirty="0" smtClean="0"/>
            <a:t> Strong IPs and technologies</a:t>
          </a:r>
          <a:endParaRPr lang="en-US" sz="1100" b="1" noProof="0" dirty="0"/>
        </a:p>
      </dgm:t>
    </dgm:pt>
    <dgm:pt modelId="{CC0C24A6-8EA7-42C9-9663-0B4623CB78FB}" type="parTrans" cxnId="{3D3D9EFF-D03E-4E3A-AE6E-B12AE4F605DC}">
      <dgm:prSet/>
      <dgm:spPr/>
      <dgm:t>
        <a:bodyPr/>
        <a:lstStyle/>
        <a:p>
          <a:endParaRPr lang="en-US"/>
        </a:p>
      </dgm:t>
    </dgm:pt>
    <dgm:pt modelId="{19CBABB4-9A29-4868-A974-9C2459492707}" type="sibTrans" cxnId="{3D3D9EFF-D03E-4E3A-AE6E-B12AE4F605DC}">
      <dgm:prSet/>
      <dgm:spPr/>
      <dgm:t>
        <a:bodyPr/>
        <a:lstStyle/>
        <a:p>
          <a:endParaRPr lang="en-US"/>
        </a:p>
      </dgm:t>
    </dgm:pt>
    <dgm:pt modelId="{B330AEA1-0872-49A6-A4F3-FAB8D7151670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000" dirty="0" smtClean="0"/>
            <a:t>Own R&amp;D</a:t>
          </a:r>
          <a:endParaRPr lang="en-US" sz="2000" dirty="0"/>
        </a:p>
      </dgm:t>
    </dgm:pt>
    <dgm:pt modelId="{04CB6D07-0D1D-4CEA-A0ED-47C5FAC27387}" type="parTrans" cxnId="{97C965D0-1BB5-4F0B-8DA0-6BBAD7769FDB}">
      <dgm:prSet/>
      <dgm:spPr/>
      <dgm:t>
        <a:bodyPr/>
        <a:lstStyle/>
        <a:p>
          <a:endParaRPr lang="en-US"/>
        </a:p>
      </dgm:t>
    </dgm:pt>
    <dgm:pt modelId="{0E679F1B-FDFB-419D-AEFC-3A76BC7E08FA}" type="sibTrans" cxnId="{97C965D0-1BB5-4F0B-8DA0-6BBAD7769FDB}">
      <dgm:prSet/>
      <dgm:spPr/>
      <dgm:t>
        <a:bodyPr/>
        <a:lstStyle/>
        <a:p>
          <a:endParaRPr lang="en-US"/>
        </a:p>
      </dgm:t>
    </dgm:pt>
    <dgm:pt modelId="{130AEF97-FE1C-4311-A58B-699D33EDE046}">
      <dgm:prSet phldrT="[Text]" custT="1"/>
      <dgm:spPr>
        <a:solidFill>
          <a:schemeClr val="bg2">
            <a:lumMod val="40000"/>
            <a:lumOff val="60000"/>
            <a:alpha val="90000"/>
          </a:schemeClr>
        </a:solidFill>
        <a:ln>
          <a:solidFill>
            <a:schemeClr val="tx1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sz="900" dirty="0" smtClean="0"/>
            <a:t> </a:t>
          </a:r>
          <a:r>
            <a:rPr lang="en-US" sz="1100" b="1" noProof="0" dirty="0" smtClean="0"/>
            <a:t>Utilization of own knowledge base</a:t>
          </a:r>
          <a:endParaRPr lang="en-US" sz="1100" b="1" noProof="0" dirty="0"/>
        </a:p>
      </dgm:t>
    </dgm:pt>
    <dgm:pt modelId="{1206E685-6AEF-45AB-815A-C129984C78D0}" type="parTrans" cxnId="{85A57168-0EC5-40B1-BBCA-F3C1D5805912}">
      <dgm:prSet/>
      <dgm:spPr/>
      <dgm:t>
        <a:bodyPr/>
        <a:lstStyle/>
        <a:p>
          <a:endParaRPr lang="en-US"/>
        </a:p>
      </dgm:t>
    </dgm:pt>
    <dgm:pt modelId="{51C2DA1C-C5AE-4F11-AC17-9A558FE0A9DE}" type="sibTrans" cxnId="{85A57168-0EC5-40B1-BBCA-F3C1D5805912}">
      <dgm:prSet/>
      <dgm:spPr/>
      <dgm:t>
        <a:bodyPr/>
        <a:lstStyle/>
        <a:p>
          <a:endParaRPr lang="en-US"/>
        </a:p>
      </dgm:t>
    </dgm:pt>
    <dgm:pt modelId="{FAE2A5A4-65F2-46B8-B7B2-80BD6E266BDD}">
      <dgm:prSet phldrT="[Text]" custT="1"/>
      <dgm:spPr>
        <a:solidFill>
          <a:schemeClr val="bg2">
            <a:lumMod val="40000"/>
            <a:lumOff val="60000"/>
            <a:alpha val="90000"/>
          </a:schemeClr>
        </a:solidFill>
        <a:ln>
          <a:solidFill>
            <a:schemeClr val="tx1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sz="1100" b="1" noProof="0" dirty="0" smtClean="0"/>
            <a:t> To maintain the leadership position</a:t>
          </a:r>
          <a:endParaRPr lang="en-US" sz="1100" b="1" noProof="0" dirty="0"/>
        </a:p>
      </dgm:t>
    </dgm:pt>
    <dgm:pt modelId="{C5CCD066-1B15-4FED-86DE-8D4D4A0F973E}" type="parTrans" cxnId="{9D231894-AE96-4DF6-89F7-9D1AA47679A0}">
      <dgm:prSet/>
      <dgm:spPr/>
      <dgm:t>
        <a:bodyPr/>
        <a:lstStyle/>
        <a:p>
          <a:endParaRPr lang="en-US"/>
        </a:p>
      </dgm:t>
    </dgm:pt>
    <dgm:pt modelId="{F8ADCA1F-4BE6-4C76-A155-72F2D6D29FEC}" type="sibTrans" cxnId="{9D231894-AE96-4DF6-89F7-9D1AA47679A0}">
      <dgm:prSet/>
      <dgm:spPr/>
      <dgm:t>
        <a:bodyPr/>
        <a:lstStyle/>
        <a:p>
          <a:endParaRPr lang="en-US"/>
        </a:p>
      </dgm:t>
    </dgm:pt>
    <dgm:pt modelId="{D0FCF869-76A8-4D78-B675-7E6590C5CFF4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000" dirty="0" smtClean="0"/>
            <a:t>In-licensing</a:t>
          </a:r>
          <a:endParaRPr lang="en-US" sz="2000" dirty="0"/>
        </a:p>
      </dgm:t>
    </dgm:pt>
    <dgm:pt modelId="{D0E5602A-FDB5-4C6A-995C-93DE56C17797}" type="parTrans" cxnId="{5CE0D184-455B-41D5-A079-41693191BDD5}">
      <dgm:prSet/>
      <dgm:spPr/>
      <dgm:t>
        <a:bodyPr/>
        <a:lstStyle/>
        <a:p>
          <a:endParaRPr lang="en-US"/>
        </a:p>
      </dgm:t>
    </dgm:pt>
    <dgm:pt modelId="{7D6CBF3B-AA87-4971-80D5-98ABB60E9E02}" type="sibTrans" cxnId="{5CE0D184-455B-41D5-A079-41693191BDD5}">
      <dgm:prSet/>
      <dgm:spPr/>
      <dgm:t>
        <a:bodyPr/>
        <a:lstStyle/>
        <a:p>
          <a:endParaRPr lang="en-US"/>
        </a:p>
      </dgm:t>
    </dgm:pt>
    <dgm:pt modelId="{EBBE8DC4-D07A-4FD4-8071-00151C576A6B}">
      <dgm:prSet phldrT="[Text]" custT="1"/>
      <dgm:spPr>
        <a:solidFill>
          <a:schemeClr val="bg2">
            <a:lumMod val="40000"/>
            <a:lumOff val="60000"/>
            <a:alpha val="90000"/>
          </a:schemeClr>
        </a:solidFill>
        <a:ln>
          <a:solidFill>
            <a:schemeClr val="tx1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sz="900" dirty="0" smtClean="0"/>
            <a:t>  </a:t>
          </a:r>
          <a:r>
            <a:rPr lang="en-US" sz="1100" b="1" noProof="0" dirty="0" smtClean="0"/>
            <a:t>Immediate access to technologies or knowledge</a:t>
          </a:r>
          <a:endParaRPr lang="en-US" sz="1100" b="1" noProof="0" dirty="0"/>
        </a:p>
      </dgm:t>
    </dgm:pt>
    <dgm:pt modelId="{400165B1-1680-4FE7-9128-5FC0374F4FCB}" type="parTrans" cxnId="{C034E2BD-9460-49B6-AE4B-CBA91E70C112}">
      <dgm:prSet/>
      <dgm:spPr/>
      <dgm:t>
        <a:bodyPr/>
        <a:lstStyle/>
        <a:p>
          <a:endParaRPr lang="en-US"/>
        </a:p>
      </dgm:t>
    </dgm:pt>
    <dgm:pt modelId="{0DFDE743-8CA6-413F-9AF8-B206CE03222B}" type="sibTrans" cxnId="{C034E2BD-9460-49B6-AE4B-CBA91E70C112}">
      <dgm:prSet/>
      <dgm:spPr/>
      <dgm:t>
        <a:bodyPr/>
        <a:lstStyle/>
        <a:p>
          <a:endParaRPr lang="en-US"/>
        </a:p>
      </dgm:t>
    </dgm:pt>
    <dgm:pt modelId="{78C0B324-7D90-4227-9827-F0FA5B48E02D}">
      <dgm:prSet phldrT="[Text]" custT="1"/>
      <dgm:spPr>
        <a:solidFill>
          <a:schemeClr val="bg2">
            <a:lumMod val="40000"/>
            <a:lumOff val="60000"/>
            <a:alpha val="90000"/>
          </a:schemeClr>
        </a:solidFill>
        <a:ln>
          <a:solidFill>
            <a:schemeClr val="tx1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sz="1100" b="1" noProof="0" dirty="0" smtClean="0"/>
            <a:t> License fee based on one time fee or success fee</a:t>
          </a:r>
          <a:endParaRPr lang="en-US" sz="1100" b="1" noProof="0" dirty="0"/>
        </a:p>
      </dgm:t>
    </dgm:pt>
    <dgm:pt modelId="{08DE1181-9432-4C07-A594-452030BED001}" type="parTrans" cxnId="{8F902125-6CA9-48F4-8B48-05674C091923}">
      <dgm:prSet/>
      <dgm:spPr/>
      <dgm:t>
        <a:bodyPr/>
        <a:lstStyle/>
        <a:p>
          <a:endParaRPr lang="en-US"/>
        </a:p>
      </dgm:t>
    </dgm:pt>
    <dgm:pt modelId="{C62BC006-DB5F-45FE-85E7-79FC3B6A0241}" type="sibTrans" cxnId="{8F902125-6CA9-48F4-8B48-05674C091923}">
      <dgm:prSet/>
      <dgm:spPr/>
      <dgm:t>
        <a:bodyPr/>
        <a:lstStyle/>
        <a:p>
          <a:endParaRPr lang="en-US"/>
        </a:p>
      </dgm:t>
    </dgm:pt>
    <dgm:pt modelId="{4D6E5484-2BB4-41B6-9859-FD3FE96B4757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000" dirty="0" smtClean="0"/>
            <a:t>Alliance / Partnering</a:t>
          </a:r>
        </a:p>
        <a:p>
          <a:r>
            <a:rPr lang="en-US" sz="2000" dirty="0" smtClean="0"/>
            <a:t>Joint ventures</a:t>
          </a:r>
          <a:endParaRPr lang="en-US" sz="2000" dirty="0"/>
        </a:p>
      </dgm:t>
    </dgm:pt>
    <dgm:pt modelId="{A49BD067-742F-4EDB-8D29-6B1EC03722A0}" type="parTrans" cxnId="{E140934C-18A3-4967-8F25-4562D28872AF}">
      <dgm:prSet/>
      <dgm:spPr/>
      <dgm:t>
        <a:bodyPr/>
        <a:lstStyle/>
        <a:p>
          <a:endParaRPr lang="en-US"/>
        </a:p>
      </dgm:t>
    </dgm:pt>
    <dgm:pt modelId="{13C7FA3C-78D8-4379-8937-6189272A1EFE}" type="sibTrans" cxnId="{E140934C-18A3-4967-8F25-4562D28872AF}">
      <dgm:prSet/>
      <dgm:spPr/>
      <dgm:t>
        <a:bodyPr/>
        <a:lstStyle/>
        <a:p>
          <a:endParaRPr lang="en-US"/>
        </a:p>
      </dgm:t>
    </dgm:pt>
    <dgm:pt modelId="{85893EC9-602E-45E7-8618-F8A7021FCB7C}">
      <dgm:prSet phldrT="[Text]" custT="1"/>
      <dgm:spPr>
        <a:solidFill>
          <a:schemeClr val="bg2">
            <a:lumMod val="40000"/>
            <a:lumOff val="60000"/>
            <a:alpha val="90000"/>
          </a:schemeClr>
        </a:solidFill>
        <a:ln>
          <a:solidFill>
            <a:schemeClr val="tx1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sz="1100" b="1" noProof="0" dirty="0" smtClean="0"/>
            <a:t> Synergies with our existing technologies and business</a:t>
          </a:r>
          <a:endParaRPr lang="en-US" sz="1100" b="1" noProof="0" dirty="0"/>
        </a:p>
      </dgm:t>
    </dgm:pt>
    <dgm:pt modelId="{D8C97261-AC2E-40EF-B770-7CF628430277}" type="parTrans" cxnId="{3C88512D-53D3-4264-BE20-460290FB1117}">
      <dgm:prSet/>
      <dgm:spPr/>
      <dgm:t>
        <a:bodyPr/>
        <a:lstStyle/>
        <a:p>
          <a:endParaRPr lang="en-US"/>
        </a:p>
      </dgm:t>
    </dgm:pt>
    <dgm:pt modelId="{85C14CA7-E415-43BD-8866-54DF414909B9}" type="sibTrans" cxnId="{3C88512D-53D3-4264-BE20-460290FB1117}">
      <dgm:prSet/>
      <dgm:spPr/>
      <dgm:t>
        <a:bodyPr/>
        <a:lstStyle/>
        <a:p>
          <a:endParaRPr lang="en-US"/>
        </a:p>
      </dgm:t>
    </dgm:pt>
    <dgm:pt modelId="{410362E6-1C27-4879-BF58-A88594A335CE}">
      <dgm:prSet phldrT="[Text]" custT="1"/>
      <dgm:spPr>
        <a:solidFill>
          <a:schemeClr val="bg2">
            <a:lumMod val="40000"/>
            <a:lumOff val="60000"/>
            <a:alpha val="90000"/>
          </a:schemeClr>
        </a:solidFill>
        <a:ln>
          <a:solidFill>
            <a:schemeClr val="tx1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sz="1100" b="1" noProof="0" dirty="0" smtClean="0"/>
            <a:t> Development work for customers</a:t>
          </a:r>
          <a:endParaRPr lang="en-US" sz="1100" b="1" noProof="0" dirty="0"/>
        </a:p>
      </dgm:t>
    </dgm:pt>
    <dgm:pt modelId="{E0893E4B-5DCC-4077-9763-36EF01B85F7D}" type="parTrans" cxnId="{084E32F6-184A-4C8D-92E9-3B7FC537A7F1}">
      <dgm:prSet/>
      <dgm:spPr/>
      <dgm:t>
        <a:bodyPr/>
        <a:lstStyle/>
        <a:p>
          <a:endParaRPr lang="en-US"/>
        </a:p>
      </dgm:t>
    </dgm:pt>
    <dgm:pt modelId="{81183E8C-F682-41AB-852B-A62FA2429F59}" type="sibTrans" cxnId="{084E32F6-184A-4C8D-92E9-3B7FC537A7F1}">
      <dgm:prSet/>
      <dgm:spPr/>
      <dgm:t>
        <a:bodyPr/>
        <a:lstStyle/>
        <a:p>
          <a:endParaRPr lang="en-US"/>
        </a:p>
      </dgm:t>
    </dgm:pt>
    <dgm:pt modelId="{F9E5D51A-4271-4B24-B637-FCA8000892A3}">
      <dgm:prSet phldrT="[Text]" custT="1"/>
      <dgm:spPr>
        <a:solidFill>
          <a:schemeClr val="bg2">
            <a:lumMod val="40000"/>
            <a:lumOff val="60000"/>
            <a:alpha val="90000"/>
          </a:schemeClr>
        </a:solidFill>
        <a:ln>
          <a:solidFill>
            <a:schemeClr val="tx1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sz="1100" b="1" noProof="0" dirty="0" smtClean="0"/>
            <a:t> Creation of own IP and proprietary equipment</a:t>
          </a:r>
          <a:endParaRPr lang="en-US" sz="1100" b="1" noProof="0" dirty="0"/>
        </a:p>
      </dgm:t>
    </dgm:pt>
    <dgm:pt modelId="{ED275540-D5F6-4C2A-A26F-A95C09393F91}" type="parTrans" cxnId="{415F322C-E777-4D25-8474-463F6323A40C}">
      <dgm:prSet/>
      <dgm:spPr/>
      <dgm:t>
        <a:bodyPr/>
        <a:lstStyle/>
        <a:p>
          <a:endParaRPr lang="en-US"/>
        </a:p>
      </dgm:t>
    </dgm:pt>
    <dgm:pt modelId="{B3384FE5-FDF4-484F-BB9A-B6E4C6DC399D}" type="sibTrans" cxnId="{415F322C-E777-4D25-8474-463F6323A40C}">
      <dgm:prSet/>
      <dgm:spPr/>
      <dgm:t>
        <a:bodyPr/>
        <a:lstStyle/>
        <a:p>
          <a:endParaRPr lang="en-US"/>
        </a:p>
      </dgm:t>
    </dgm:pt>
    <dgm:pt modelId="{358F222E-AAAA-4C29-8059-26F06E3260D3}">
      <dgm:prSet phldrT="[Text]" custT="1"/>
      <dgm:spPr>
        <a:solidFill>
          <a:schemeClr val="bg2">
            <a:lumMod val="40000"/>
            <a:lumOff val="60000"/>
            <a:alpha val="90000"/>
          </a:schemeClr>
        </a:solidFill>
        <a:ln>
          <a:solidFill>
            <a:schemeClr val="tx1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sz="1100" b="1" noProof="0" dirty="0" smtClean="0"/>
            <a:t> Long development time</a:t>
          </a:r>
          <a:endParaRPr lang="en-US" sz="1100" b="1" noProof="0" dirty="0"/>
        </a:p>
      </dgm:t>
    </dgm:pt>
    <dgm:pt modelId="{FF0A5573-DF30-4EE2-A320-BAB7C34AE43A}" type="parTrans" cxnId="{3C031C4A-3B48-47A7-A19C-03EA79F25593}">
      <dgm:prSet/>
      <dgm:spPr/>
      <dgm:t>
        <a:bodyPr/>
        <a:lstStyle/>
        <a:p>
          <a:endParaRPr lang="en-US"/>
        </a:p>
      </dgm:t>
    </dgm:pt>
    <dgm:pt modelId="{BD5636F8-5F7D-4FA2-A76C-76F7334E5F02}" type="sibTrans" cxnId="{3C031C4A-3B48-47A7-A19C-03EA79F25593}">
      <dgm:prSet/>
      <dgm:spPr/>
      <dgm:t>
        <a:bodyPr/>
        <a:lstStyle/>
        <a:p>
          <a:endParaRPr lang="en-US"/>
        </a:p>
      </dgm:t>
    </dgm:pt>
    <dgm:pt modelId="{F0C3D791-F381-4BA2-A0B3-205D71A5557A}">
      <dgm:prSet phldrT="[Text]" custT="1"/>
      <dgm:spPr>
        <a:solidFill>
          <a:schemeClr val="bg2">
            <a:lumMod val="40000"/>
            <a:lumOff val="60000"/>
            <a:alpha val="90000"/>
          </a:schemeClr>
        </a:solidFill>
        <a:ln>
          <a:solidFill>
            <a:schemeClr val="tx1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sz="1100" b="1" noProof="0" dirty="0" smtClean="0"/>
            <a:t> Shortens the development time</a:t>
          </a:r>
          <a:endParaRPr lang="en-US" sz="1100" b="1" noProof="0" dirty="0"/>
        </a:p>
      </dgm:t>
    </dgm:pt>
    <dgm:pt modelId="{12B26A02-D588-4F83-A4E1-F39A9B2201A3}" type="parTrans" cxnId="{99A783C1-57B2-4685-A6EF-8E62D084A314}">
      <dgm:prSet/>
      <dgm:spPr/>
      <dgm:t>
        <a:bodyPr/>
        <a:lstStyle/>
        <a:p>
          <a:endParaRPr lang="en-US"/>
        </a:p>
      </dgm:t>
    </dgm:pt>
    <dgm:pt modelId="{5E9EF4F4-3B1E-412F-BF49-E9FA1E1ED268}" type="sibTrans" cxnId="{99A783C1-57B2-4685-A6EF-8E62D084A314}">
      <dgm:prSet/>
      <dgm:spPr/>
      <dgm:t>
        <a:bodyPr/>
        <a:lstStyle/>
        <a:p>
          <a:endParaRPr lang="en-US"/>
        </a:p>
      </dgm:t>
    </dgm:pt>
    <dgm:pt modelId="{349B7DD9-6E72-4180-A317-DF5756241B72}">
      <dgm:prSet phldrT="[Text]" custT="1"/>
      <dgm:spPr>
        <a:solidFill>
          <a:schemeClr val="bg2">
            <a:lumMod val="40000"/>
            <a:lumOff val="60000"/>
            <a:alpha val="90000"/>
          </a:schemeClr>
        </a:solidFill>
        <a:ln>
          <a:solidFill>
            <a:schemeClr val="tx1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sz="1100" b="1" noProof="0" dirty="0" smtClean="0"/>
            <a:t> Improves the competitive position</a:t>
          </a:r>
          <a:endParaRPr lang="en-US" sz="1100" b="1" noProof="0" dirty="0"/>
        </a:p>
      </dgm:t>
    </dgm:pt>
    <dgm:pt modelId="{D42CD0CC-8338-446E-8DD3-A30BB18174AE}" type="parTrans" cxnId="{3C291754-2E55-4501-B3C8-3B01CCC48005}">
      <dgm:prSet/>
      <dgm:spPr/>
      <dgm:t>
        <a:bodyPr/>
        <a:lstStyle/>
        <a:p>
          <a:endParaRPr lang="en-US"/>
        </a:p>
      </dgm:t>
    </dgm:pt>
    <dgm:pt modelId="{C4A32755-14B4-4781-89FB-69ECD3ADC3B2}" type="sibTrans" cxnId="{3C291754-2E55-4501-B3C8-3B01CCC48005}">
      <dgm:prSet/>
      <dgm:spPr/>
      <dgm:t>
        <a:bodyPr/>
        <a:lstStyle/>
        <a:p>
          <a:endParaRPr lang="en-US"/>
        </a:p>
      </dgm:t>
    </dgm:pt>
    <dgm:pt modelId="{090BF1D7-14A2-46FA-B10B-FAD876B9A9A7}">
      <dgm:prSet phldrT="[Text]" custT="1"/>
      <dgm:spPr>
        <a:solidFill>
          <a:schemeClr val="bg2">
            <a:lumMod val="40000"/>
            <a:lumOff val="60000"/>
            <a:alpha val="90000"/>
          </a:schemeClr>
        </a:solidFill>
        <a:ln>
          <a:solidFill>
            <a:schemeClr val="tx1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sz="1100" b="1" noProof="0" dirty="0" smtClean="0"/>
            <a:t> Profit sharing</a:t>
          </a:r>
          <a:endParaRPr lang="en-US" sz="1100" b="1" noProof="0" dirty="0"/>
        </a:p>
      </dgm:t>
    </dgm:pt>
    <dgm:pt modelId="{E69E1E29-A2D1-4B67-9513-04E137475E35}" type="parTrans" cxnId="{83B46682-0B8A-4399-830C-8DDF61B24490}">
      <dgm:prSet/>
      <dgm:spPr/>
      <dgm:t>
        <a:bodyPr/>
        <a:lstStyle/>
        <a:p>
          <a:endParaRPr lang="en-US"/>
        </a:p>
      </dgm:t>
    </dgm:pt>
    <dgm:pt modelId="{F2D53BC0-698A-4F40-9294-DA3089A4EF91}" type="sibTrans" cxnId="{83B46682-0B8A-4399-830C-8DDF61B24490}">
      <dgm:prSet/>
      <dgm:spPr/>
      <dgm:t>
        <a:bodyPr/>
        <a:lstStyle/>
        <a:p>
          <a:endParaRPr lang="en-US"/>
        </a:p>
      </dgm:t>
    </dgm:pt>
    <dgm:pt modelId="{A6938804-6FF8-42B5-B406-1C3395140973}">
      <dgm:prSet phldrT="[Text]" custT="1"/>
      <dgm:spPr>
        <a:solidFill>
          <a:schemeClr val="bg2">
            <a:lumMod val="40000"/>
            <a:lumOff val="60000"/>
            <a:alpha val="90000"/>
          </a:schemeClr>
        </a:solidFill>
        <a:ln>
          <a:solidFill>
            <a:schemeClr val="tx1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sz="1100" dirty="0" smtClean="0"/>
            <a:t> </a:t>
          </a:r>
          <a:r>
            <a:rPr lang="en-US" sz="1100" b="1" dirty="0" smtClean="0"/>
            <a:t>Strenghtening</a:t>
          </a:r>
          <a:r>
            <a:rPr lang="en-US" sz="1100" b="1" noProof="0" dirty="0" smtClean="0"/>
            <a:t> offerings and resources</a:t>
          </a:r>
          <a:endParaRPr lang="en-US" sz="1100" b="1" noProof="0" dirty="0"/>
        </a:p>
      </dgm:t>
    </dgm:pt>
    <dgm:pt modelId="{936E02F5-7B21-4150-B00A-23D4B213095A}" type="parTrans" cxnId="{751F3E7F-A06E-4C2D-BCB9-00897520E6F4}">
      <dgm:prSet/>
      <dgm:spPr/>
      <dgm:t>
        <a:bodyPr/>
        <a:lstStyle/>
        <a:p>
          <a:endParaRPr lang="en-US"/>
        </a:p>
      </dgm:t>
    </dgm:pt>
    <dgm:pt modelId="{30A92F8D-9AEB-4190-B715-193006F5379E}" type="sibTrans" cxnId="{751F3E7F-A06E-4C2D-BCB9-00897520E6F4}">
      <dgm:prSet/>
      <dgm:spPr/>
      <dgm:t>
        <a:bodyPr/>
        <a:lstStyle/>
        <a:p>
          <a:endParaRPr lang="en-US"/>
        </a:p>
      </dgm:t>
    </dgm:pt>
    <dgm:pt modelId="{A3F003CE-F18B-4850-A629-A1FA150C7531}">
      <dgm:prSet phldrT="[Text]" custT="1"/>
      <dgm:spPr>
        <a:solidFill>
          <a:schemeClr val="bg2">
            <a:lumMod val="40000"/>
            <a:lumOff val="60000"/>
            <a:alpha val="90000"/>
          </a:schemeClr>
        </a:solidFill>
        <a:ln>
          <a:solidFill>
            <a:schemeClr val="tx1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sz="1100" b="1" noProof="0" dirty="0" smtClean="0"/>
            <a:t> Access to new markets or new applications</a:t>
          </a:r>
          <a:endParaRPr lang="en-US" sz="1100" b="1" noProof="0" dirty="0"/>
        </a:p>
      </dgm:t>
    </dgm:pt>
    <dgm:pt modelId="{D5AF7E0F-84C6-4F96-9890-7A7300CCAD94}" type="parTrans" cxnId="{7E7110E9-D7A5-4090-B0D4-069983E92A64}">
      <dgm:prSet/>
      <dgm:spPr/>
      <dgm:t>
        <a:bodyPr/>
        <a:lstStyle/>
        <a:p>
          <a:endParaRPr lang="en-US"/>
        </a:p>
      </dgm:t>
    </dgm:pt>
    <dgm:pt modelId="{51B7EF45-988E-4AFE-BCDF-8C7BB78AFA4E}" type="sibTrans" cxnId="{7E7110E9-D7A5-4090-B0D4-069983E92A64}">
      <dgm:prSet/>
      <dgm:spPr/>
      <dgm:t>
        <a:bodyPr/>
        <a:lstStyle/>
        <a:p>
          <a:endParaRPr lang="en-US"/>
        </a:p>
      </dgm:t>
    </dgm:pt>
    <dgm:pt modelId="{B85ABF77-DE5E-4F8F-A04A-E86DC1340D55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000" dirty="0" smtClean="0"/>
            <a:t>Collaboration</a:t>
          </a:r>
          <a:endParaRPr lang="en-US" sz="2000" dirty="0"/>
        </a:p>
      </dgm:t>
    </dgm:pt>
    <dgm:pt modelId="{6112184D-E22F-4073-86D8-D6F5D99924F0}" type="parTrans" cxnId="{038FC31D-E1CB-4B65-892E-DFB9C37228E7}">
      <dgm:prSet/>
      <dgm:spPr/>
      <dgm:t>
        <a:bodyPr/>
        <a:lstStyle/>
        <a:p>
          <a:endParaRPr lang="en-US"/>
        </a:p>
      </dgm:t>
    </dgm:pt>
    <dgm:pt modelId="{C86CBA50-0E66-4092-9828-22E12EA3552E}" type="sibTrans" cxnId="{038FC31D-E1CB-4B65-892E-DFB9C37228E7}">
      <dgm:prSet/>
      <dgm:spPr/>
      <dgm:t>
        <a:bodyPr/>
        <a:lstStyle/>
        <a:p>
          <a:endParaRPr lang="en-US"/>
        </a:p>
      </dgm:t>
    </dgm:pt>
    <dgm:pt modelId="{E74986A3-D83F-45C7-ADC3-BF9281018A01}">
      <dgm:prSet phldrT="[Text]" custT="1"/>
      <dgm:spPr>
        <a:solidFill>
          <a:schemeClr val="bg2">
            <a:lumMod val="40000"/>
            <a:lumOff val="60000"/>
            <a:alpha val="90000"/>
          </a:schemeClr>
        </a:solidFill>
        <a:ln>
          <a:solidFill>
            <a:schemeClr val="tx1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sz="1100" b="1" noProof="0" dirty="0" smtClean="0"/>
            <a:t> Outsourced technologies</a:t>
          </a:r>
          <a:endParaRPr lang="en-US" sz="1200" b="1" noProof="0" dirty="0"/>
        </a:p>
      </dgm:t>
    </dgm:pt>
    <dgm:pt modelId="{FD58614E-10B8-4C84-B96C-96FF55C3A6DD}" type="parTrans" cxnId="{5BF997B4-E2B9-469D-9787-513D39FF68A5}">
      <dgm:prSet/>
      <dgm:spPr/>
      <dgm:t>
        <a:bodyPr/>
        <a:lstStyle/>
        <a:p>
          <a:endParaRPr lang="en-US"/>
        </a:p>
      </dgm:t>
    </dgm:pt>
    <dgm:pt modelId="{0AF8B613-7E9B-4A1F-BF9B-D2374ECE15D9}" type="sibTrans" cxnId="{5BF997B4-E2B9-469D-9787-513D39FF68A5}">
      <dgm:prSet/>
      <dgm:spPr/>
      <dgm:t>
        <a:bodyPr/>
        <a:lstStyle/>
        <a:p>
          <a:endParaRPr lang="en-US"/>
        </a:p>
      </dgm:t>
    </dgm:pt>
    <dgm:pt modelId="{4A5EDE60-E692-4EC4-8E61-6233A54F48A7}">
      <dgm:prSet phldrT="[Text]" custT="1"/>
      <dgm:spPr>
        <a:solidFill>
          <a:schemeClr val="bg2">
            <a:lumMod val="40000"/>
            <a:lumOff val="60000"/>
            <a:alpha val="90000"/>
          </a:schemeClr>
        </a:solidFill>
        <a:ln>
          <a:solidFill>
            <a:schemeClr val="tx1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sz="1100" b="1" noProof="0" dirty="0" smtClean="0"/>
            <a:t> First stage to deeper collaboration</a:t>
          </a:r>
          <a:endParaRPr lang="en-US" sz="1100" b="1" noProof="0" dirty="0"/>
        </a:p>
      </dgm:t>
    </dgm:pt>
    <dgm:pt modelId="{C54E585D-5D84-4FD3-9E8C-704BB033FE16}" type="parTrans" cxnId="{324D8140-1A38-4FB0-B584-DECC5715351B}">
      <dgm:prSet/>
      <dgm:spPr/>
      <dgm:t>
        <a:bodyPr/>
        <a:lstStyle/>
        <a:p>
          <a:endParaRPr lang="en-US"/>
        </a:p>
      </dgm:t>
    </dgm:pt>
    <dgm:pt modelId="{119ADD9C-F8C2-455A-A982-322E0356330E}" type="sibTrans" cxnId="{324D8140-1A38-4FB0-B584-DECC5715351B}">
      <dgm:prSet/>
      <dgm:spPr/>
      <dgm:t>
        <a:bodyPr/>
        <a:lstStyle/>
        <a:p>
          <a:endParaRPr lang="en-US"/>
        </a:p>
      </dgm:t>
    </dgm:pt>
    <dgm:pt modelId="{198E3C63-10A7-4FD2-A9E1-31EDDF427B39}">
      <dgm:prSet phldrT="[Text]" custT="1"/>
      <dgm:spPr>
        <a:solidFill>
          <a:schemeClr val="bg2">
            <a:lumMod val="40000"/>
            <a:lumOff val="60000"/>
            <a:alpha val="90000"/>
          </a:schemeClr>
        </a:solidFill>
        <a:ln>
          <a:solidFill>
            <a:schemeClr val="tx1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sz="1100" b="1" noProof="0" dirty="0" smtClean="0"/>
            <a:t> Collaboration with customers or research institutes or universities</a:t>
          </a:r>
          <a:endParaRPr lang="en-US" sz="2000" b="1" noProof="0" dirty="0"/>
        </a:p>
      </dgm:t>
    </dgm:pt>
    <dgm:pt modelId="{345C5B9D-76FB-4C88-9187-26ADA22E3DE5}" type="parTrans" cxnId="{CAC35321-66F7-4617-A501-C0C5C6B63A1F}">
      <dgm:prSet/>
      <dgm:spPr/>
      <dgm:t>
        <a:bodyPr/>
        <a:lstStyle/>
        <a:p>
          <a:endParaRPr lang="en-US"/>
        </a:p>
      </dgm:t>
    </dgm:pt>
    <dgm:pt modelId="{05F5D173-B05D-4DC2-8068-2EC428B06DC6}" type="sibTrans" cxnId="{CAC35321-66F7-4617-A501-C0C5C6B63A1F}">
      <dgm:prSet/>
      <dgm:spPr/>
      <dgm:t>
        <a:bodyPr/>
        <a:lstStyle/>
        <a:p>
          <a:endParaRPr lang="en-US"/>
        </a:p>
      </dgm:t>
    </dgm:pt>
    <dgm:pt modelId="{D451B150-EA00-41CA-9CAE-E7CF822E70A2}">
      <dgm:prSet phldrT="[Text]" custT="1"/>
      <dgm:spPr>
        <a:solidFill>
          <a:schemeClr val="bg2">
            <a:lumMod val="40000"/>
            <a:lumOff val="60000"/>
            <a:alpha val="90000"/>
          </a:schemeClr>
        </a:solidFill>
        <a:ln>
          <a:solidFill>
            <a:schemeClr val="tx1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sz="1100" b="1" noProof="0" dirty="0" smtClean="0"/>
            <a:t>Securing resources or capabilities</a:t>
          </a:r>
          <a:endParaRPr lang="en-US" sz="1100" b="1" noProof="0" dirty="0"/>
        </a:p>
      </dgm:t>
    </dgm:pt>
    <dgm:pt modelId="{7F0D9BF9-20C6-45A5-BE93-A1EBAAE03F7E}" type="parTrans" cxnId="{B59A97D8-A77D-4026-BD6B-01A1B5030AC7}">
      <dgm:prSet/>
      <dgm:spPr/>
      <dgm:t>
        <a:bodyPr/>
        <a:lstStyle/>
        <a:p>
          <a:endParaRPr lang="en-US"/>
        </a:p>
      </dgm:t>
    </dgm:pt>
    <dgm:pt modelId="{897003D9-2808-4752-9A54-233FA9D7D051}" type="sibTrans" cxnId="{B59A97D8-A77D-4026-BD6B-01A1B5030AC7}">
      <dgm:prSet/>
      <dgm:spPr/>
      <dgm:t>
        <a:bodyPr/>
        <a:lstStyle/>
        <a:p>
          <a:endParaRPr lang="en-US"/>
        </a:p>
      </dgm:t>
    </dgm:pt>
    <dgm:pt modelId="{63B92CDA-2DE7-4407-8A5A-CE30A3DC6E63}">
      <dgm:prSet phldrT="[Text]" custT="1"/>
      <dgm:spPr>
        <a:solidFill>
          <a:schemeClr val="bg2">
            <a:lumMod val="40000"/>
            <a:lumOff val="60000"/>
            <a:alpha val="90000"/>
          </a:schemeClr>
        </a:solidFill>
        <a:ln>
          <a:solidFill>
            <a:schemeClr val="tx1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sz="1100" b="1" noProof="0" dirty="0" smtClean="0"/>
            <a:t> Complementary or outsourced technologies</a:t>
          </a:r>
          <a:endParaRPr lang="en-US" sz="1100" b="1" noProof="0" dirty="0"/>
        </a:p>
      </dgm:t>
    </dgm:pt>
    <dgm:pt modelId="{6B010F0E-A0E4-4692-86BD-E0DF66F61D34}" type="parTrans" cxnId="{C5057AAB-EB44-496E-9421-27F030F26034}">
      <dgm:prSet/>
      <dgm:spPr/>
      <dgm:t>
        <a:bodyPr/>
        <a:lstStyle/>
        <a:p>
          <a:endParaRPr lang="en-US"/>
        </a:p>
      </dgm:t>
    </dgm:pt>
    <dgm:pt modelId="{5791F9A2-710A-4419-B19F-26837CD7BD00}" type="sibTrans" cxnId="{C5057AAB-EB44-496E-9421-27F030F26034}">
      <dgm:prSet/>
      <dgm:spPr/>
      <dgm:t>
        <a:bodyPr/>
        <a:lstStyle/>
        <a:p>
          <a:endParaRPr lang="en-US"/>
        </a:p>
      </dgm:t>
    </dgm:pt>
    <dgm:pt modelId="{FF4F8F5E-2B7B-45FA-9011-F047C205FF72}">
      <dgm:prSet phldrT="[Text]" custT="1"/>
      <dgm:spPr>
        <a:solidFill>
          <a:schemeClr val="bg2">
            <a:lumMod val="40000"/>
            <a:lumOff val="60000"/>
            <a:alpha val="90000"/>
          </a:schemeClr>
        </a:solidFill>
        <a:ln>
          <a:solidFill>
            <a:schemeClr val="tx1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sz="1100" b="1" noProof="0" dirty="0" smtClean="0"/>
            <a:t> Key technologies</a:t>
          </a:r>
          <a:endParaRPr lang="en-US" sz="1100" b="1" noProof="0" dirty="0"/>
        </a:p>
      </dgm:t>
    </dgm:pt>
    <dgm:pt modelId="{2FEFA735-3970-4AE8-BF79-6420AD2A995F}" type="parTrans" cxnId="{36F9C838-035A-4630-BA75-E37FC638BCD7}">
      <dgm:prSet/>
      <dgm:spPr/>
      <dgm:t>
        <a:bodyPr/>
        <a:lstStyle/>
        <a:p>
          <a:endParaRPr lang="en-US"/>
        </a:p>
      </dgm:t>
    </dgm:pt>
    <dgm:pt modelId="{CD0E8E23-C51F-457E-A1C7-85D82904A707}" type="sibTrans" cxnId="{36F9C838-035A-4630-BA75-E37FC638BCD7}">
      <dgm:prSet/>
      <dgm:spPr/>
      <dgm:t>
        <a:bodyPr/>
        <a:lstStyle/>
        <a:p>
          <a:endParaRPr lang="en-US"/>
        </a:p>
      </dgm:t>
    </dgm:pt>
    <dgm:pt modelId="{C5D6448A-DF94-41EC-92E4-174A713BD00E}">
      <dgm:prSet phldrT="[Text]" custT="1"/>
      <dgm:spPr>
        <a:solidFill>
          <a:schemeClr val="bg2">
            <a:lumMod val="40000"/>
            <a:lumOff val="60000"/>
            <a:alpha val="90000"/>
          </a:schemeClr>
        </a:solidFill>
        <a:ln>
          <a:solidFill>
            <a:schemeClr val="tx1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sz="1100" b="1" noProof="0" dirty="0" smtClean="0"/>
            <a:t> Spear head technologies or leading technologies</a:t>
          </a:r>
          <a:endParaRPr lang="en-US" sz="1100" b="1" noProof="0" dirty="0"/>
        </a:p>
      </dgm:t>
    </dgm:pt>
    <dgm:pt modelId="{4C8CD53E-692E-4A09-BC01-824E20E359CB}" type="parTrans" cxnId="{B885FBD7-D2BB-448E-9AA1-3C97E8E37683}">
      <dgm:prSet/>
      <dgm:spPr/>
      <dgm:t>
        <a:bodyPr/>
        <a:lstStyle/>
        <a:p>
          <a:endParaRPr lang="en-US"/>
        </a:p>
      </dgm:t>
    </dgm:pt>
    <dgm:pt modelId="{BF754E1E-D903-4AB1-89F5-BB5A87CF429E}" type="sibTrans" cxnId="{B885FBD7-D2BB-448E-9AA1-3C97E8E37683}">
      <dgm:prSet/>
      <dgm:spPr/>
      <dgm:t>
        <a:bodyPr/>
        <a:lstStyle/>
        <a:p>
          <a:endParaRPr lang="en-US"/>
        </a:p>
      </dgm:t>
    </dgm:pt>
    <dgm:pt modelId="{DCD875C4-BC1B-4EAB-974F-687A31293AE3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000" b="0" noProof="0" dirty="0" smtClean="0"/>
            <a:t>Divestments</a:t>
          </a:r>
        </a:p>
      </dgm:t>
    </dgm:pt>
    <dgm:pt modelId="{958ABCA1-B98F-408D-86EE-9BA862F64F6C}" type="parTrans" cxnId="{E4B7DFEE-7366-4415-98F7-00EFD32AF035}">
      <dgm:prSet/>
      <dgm:spPr/>
      <dgm:t>
        <a:bodyPr/>
        <a:lstStyle/>
        <a:p>
          <a:endParaRPr lang="en-US"/>
        </a:p>
      </dgm:t>
    </dgm:pt>
    <dgm:pt modelId="{B28E329D-8495-4290-992B-DBF65E6E81AD}" type="sibTrans" cxnId="{E4B7DFEE-7366-4415-98F7-00EFD32AF035}">
      <dgm:prSet/>
      <dgm:spPr/>
      <dgm:t>
        <a:bodyPr/>
        <a:lstStyle/>
        <a:p>
          <a:endParaRPr lang="en-US"/>
        </a:p>
      </dgm:t>
    </dgm:pt>
    <dgm:pt modelId="{5650142E-376A-42A1-8355-FA9789843B8B}">
      <dgm:prSet phldrT="[Text]" custT="1"/>
      <dgm:spPr>
        <a:solidFill>
          <a:schemeClr val="bg2">
            <a:lumMod val="40000"/>
            <a:lumOff val="60000"/>
            <a:alpha val="90000"/>
          </a:schemeClr>
        </a:solidFill>
        <a:ln>
          <a:solidFill>
            <a:schemeClr val="tx1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sz="1100" b="1" noProof="0" dirty="0" smtClean="0"/>
            <a:t> Selling of non-compatible technologies or businesses</a:t>
          </a:r>
          <a:endParaRPr lang="en-US" sz="1800" b="1" noProof="0" dirty="0"/>
        </a:p>
      </dgm:t>
    </dgm:pt>
    <dgm:pt modelId="{11A5CE5F-21F3-4987-B4F2-D3383216A560}" type="parTrans" cxnId="{F951BCDD-FDCF-46B9-B397-4B774105405F}">
      <dgm:prSet/>
      <dgm:spPr/>
      <dgm:t>
        <a:bodyPr/>
        <a:lstStyle/>
        <a:p>
          <a:endParaRPr lang="en-US"/>
        </a:p>
      </dgm:t>
    </dgm:pt>
    <dgm:pt modelId="{3F2142C2-BBCA-4ABC-93D4-A6733FE41412}" type="sibTrans" cxnId="{F951BCDD-FDCF-46B9-B397-4B774105405F}">
      <dgm:prSet/>
      <dgm:spPr/>
      <dgm:t>
        <a:bodyPr/>
        <a:lstStyle/>
        <a:p>
          <a:endParaRPr lang="en-US"/>
        </a:p>
      </dgm:t>
    </dgm:pt>
    <dgm:pt modelId="{592B6B7E-4904-4F2B-A428-F1433B44BB3D}">
      <dgm:prSet phldrT="[Text]" custT="1"/>
      <dgm:spPr>
        <a:solidFill>
          <a:schemeClr val="bg2">
            <a:lumMod val="40000"/>
            <a:lumOff val="60000"/>
            <a:alpha val="90000"/>
          </a:schemeClr>
        </a:solidFill>
        <a:ln>
          <a:solidFill>
            <a:schemeClr val="tx1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sz="1100" b="1" noProof="0" dirty="0" smtClean="0"/>
            <a:t> Synergies with other technologies are low</a:t>
          </a:r>
          <a:endParaRPr lang="en-US" sz="1100" b="1" noProof="0" dirty="0"/>
        </a:p>
      </dgm:t>
    </dgm:pt>
    <dgm:pt modelId="{FDC319D6-EAA0-4D8E-8692-D8F3B6BC2130}" type="parTrans" cxnId="{E53958FE-A57A-4764-B3AA-10E782B5504E}">
      <dgm:prSet/>
      <dgm:spPr/>
      <dgm:t>
        <a:bodyPr/>
        <a:lstStyle/>
        <a:p>
          <a:endParaRPr lang="en-US"/>
        </a:p>
      </dgm:t>
    </dgm:pt>
    <dgm:pt modelId="{4C78A5AD-7FFF-4982-ABED-D0447DA62D5E}" type="sibTrans" cxnId="{E53958FE-A57A-4764-B3AA-10E782B5504E}">
      <dgm:prSet/>
      <dgm:spPr/>
      <dgm:t>
        <a:bodyPr/>
        <a:lstStyle/>
        <a:p>
          <a:endParaRPr lang="en-US"/>
        </a:p>
      </dgm:t>
    </dgm:pt>
    <dgm:pt modelId="{2F147FD6-2E11-4C48-81D0-8AE0F7136479}">
      <dgm:prSet phldrT="[Text]" custT="1"/>
      <dgm:spPr>
        <a:solidFill>
          <a:schemeClr val="bg2">
            <a:lumMod val="40000"/>
            <a:lumOff val="60000"/>
            <a:alpha val="90000"/>
          </a:schemeClr>
        </a:solidFill>
        <a:ln>
          <a:solidFill>
            <a:schemeClr val="tx1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sz="1100" b="1" noProof="0" dirty="0" smtClean="0"/>
            <a:t> The life-cycle of the product is close to its end</a:t>
          </a:r>
          <a:endParaRPr lang="en-US" sz="1100" b="1" noProof="0" dirty="0"/>
        </a:p>
      </dgm:t>
    </dgm:pt>
    <dgm:pt modelId="{4C045714-C364-4051-B6E1-1CAD576C29FD}" type="parTrans" cxnId="{F4AC969C-E546-46C3-9A90-E5FFBE085C32}">
      <dgm:prSet/>
      <dgm:spPr/>
      <dgm:t>
        <a:bodyPr/>
        <a:lstStyle/>
        <a:p>
          <a:endParaRPr lang="en-US"/>
        </a:p>
      </dgm:t>
    </dgm:pt>
    <dgm:pt modelId="{96D6C90B-B80B-4C5E-96C3-74A4F016D1A4}" type="sibTrans" cxnId="{F4AC969C-E546-46C3-9A90-E5FFBE085C32}">
      <dgm:prSet/>
      <dgm:spPr/>
      <dgm:t>
        <a:bodyPr/>
        <a:lstStyle/>
        <a:p>
          <a:endParaRPr lang="en-US"/>
        </a:p>
      </dgm:t>
    </dgm:pt>
    <dgm:pt modelId="{26375877-6299-4184-BFD5-7DEE94FEC7CB}">
      <dgm:prSet phldrT="[Text]" custT="1"/>
      <dgm:spPr>
        <a:solidFill>
          <a:schemeClr val="bg2">
            <a:lumMod val="40000"/>
            <a:lumOff val="60000"/>
            <a:alpha val="90000"/>
          </a:schemeClr>
        </a:solidFill>
        <a:ln>
          <a:solidFill>
            <a:schemeClr val="tx1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endParaRPr lang="en-US" sz="1100" b="1" noProof="0" dirty="0"/>
        </a:p>
      </dgm:t>
    </dgm:pt>
    <dgm:pt modelId="{68D8F81A-205F-4E36-A987-B872444A4C1B}" type="parTrans" cxnId="{C4746D15-C7B6-4F97-B287-5E3D267178E6}">
      <dgm:prSet/>
      <dgm:spPr/>
      <dgm:t>
        <a:bodyPr/>
        <a:lstStyle/>
        <a:p>
          <a:endParaRPr lang="en-US"/>
        </a:p>
      </dgm:t>
    </dgm:pt>
    <dgm:pt modelId="{A038424C-3207-4CC0-89FB-0800E9729A9C}" type="sibTrans" cxnId="{C4746D15-C7B6-4F97-B287-5E3D267178E6}">
      <dgm:prSet/>
      <dgm:spPr/>
      <dgm:t>
        <a:bodyPr/>
        <a:lstStyle/>
        <a:p>
          <a:endParaRPr lang="en-US"/>
        </a:p>
      </dgm:t>
    </dgm:pt>
    <dgm:pt modelId="{10E77E62-2287-4333-BF60-59689AB15152}" type="pres">
      <dgm:prSet presAssocID="{08091455-77A4-4FE1-A54B-839787D487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3917A6-37C9-4D2C-9F36-A70DE906BBC5}" type="pres">
      <dgm:prSet presAssocID="{D7A275C6-D344-4997-B348-F11431CB1A01}" presName="linNode" presStyleCnt="0"/>
      <dgm:spPr/>
    </dgm:pt>
    <dgm:pt modelId="{BA223E09-9ABC-406D-A220-3312911706F8}" type="pres">
      <dgm:prSet presAssocID="{D7A275C6-D344-4997-B348-F11431CB1A01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2C2F7D-4A56-41B7-B8DD-F3F5646B28A8}" type="pres">
      <dgm:prSet presAssocID="{D7A275C6-D344-4997-B348-F11431CB1A01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6193E-1F4B-47B7-9C5B-E1413C80F312}" type="pres">
      <dgm:prSet presAssocID="{1BA1DC7A-68BA-4C05-B0A7-610A83A2C5B1}" presName="sp" presStyleCnt="0"/>
      <dgm:spPr/>
    </dgm:pt>
    <dgm:pt modelId="{7059D64E-15AF-47E0-BB4A-91126798D465}" type="pres">
      <dgm:prSet presAssocID="{B330AEA1-0872-49A6-A4F3-FAB8D7151670}" presName="linNode" presStyleCnt="0"/>
      <dgm:spPr/>
    </dgm:pt>
    <dgm:pt modelId="{7773A5C3-71E5-46DE-BB31-81C31D5AE2DB}" type="pres">
      <dgm:prSet presAssocID="{B330AEA1-0872-49A6-A4F3-FAB8D7151670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441B10-F607-4B69-BBC2-CEFC0A3A1F97}" type="pres">
      <dgm:prSet presAssocID="{B330AEA1-0872-49A6-A4F3-FAB8D7151670}" presName="descendantText" presStyleLbl="alignAccFollowNode1" presStyleIdx="1" presStyleCnt="6" custScaleY="1198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9CF6D5-084C-4ED3-804F-C0954427C7DD}" type="pres">
      <dgm:prSet presAssocID="{0E679F1B-FDFB-419D-AEFC-3A76BC7E08FA}" presName="sp" presStyleCnt="0"/>
      <dgm:spPr/>
    </dgm:pt>
    <dgm:pt modelId="{A1DA47AB-A1AE-428E-9146-CB1958ABC4BF}" type="pres">
      <dgm:prSet presAssocID="{D0FCF869-76A8-4D78-B675-7E6590C5CFF4}" presName="linNode" presStyleCnt="0"/>
      <dgm:spPr/>
    </dgm:pt>
    <dgm:pt modelId="{57F52D12-403A-48A8-9FAA-F57C708EB0C0}" type="pres">
      <dgm:prSet presAssocID="{D0FCF869-76A8-4D78-B675-7E6590C5CFF4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1A884-1D79-4FCA-A647-A50C28201DCC}" type="pres">
      <dgm:prSet presAssocID="{D0FCF869-76A8-4D78-B675-7E6590C5CFF4}" presName="descendantText" presStyleLbl="alignAccFollowNode1" presStyleIdx="2" presStyleCnt="6" custScaleY="1162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78474B-5304-432F-BEA2-8D74D93DCF0F}" type="pres">
      <dgm:prSet presAssocID="{7D6CBF3B-AA87-4971-80D5-98ABB60E9E02}" presName="sp" presStyleCnt="0"/>
      <dgm:spPr/>
    </dgm:pt>
    <dgm:pt modelId="{0FFDA2CB-A806-452C-9034-40E08D0F7E3B}" type="pres">
      <dgm:prSet presAssocID="{4D6E5484-2BB4-41B6-9859-FD3FE96B4757}" presName="linNode" presStyleCnt="0"/>
      <dgm:spPr/>
    </dgm:pt>
    <dgm:pt modelId="{1F5E53F2-F091-4241-8E2B-0350FE018BB7}" type="pres">
      <dgm:prSet presAssocID="{4D6E5484-2BB4-41B6-9859-FD3FE96B4757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2C30BC-5C70-4A2D-A702-17C99191AF0B}" type="pres">
      <dgm:prSet presAssocID="{4D6E5484-2BB4-41B6-9859-FD3FE96B4757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E0A454-6D42-465E-8981-866B71AA5758}" type="pres">
      <dgm:prSet presAssocID="{13C7FA3C-78D8-4379-8937-6189272A1EFE}" presName="sp" presStyleCnt="0"/>
      <dgm:spPr/>
    </dgm:pt>
    <dgm:pt modelId="{3A197C72-3C06-4A02-AC40-7AD58348B6FE}" type="pres">
      <dgm:prSet presAssocID="{B85ABF77-DE5E-4F8F-A04A-E86DC1340D55}" presName="linNode" presStyleCnt="0"/>
      <dgm:spPr/>
    </dgm:pt>
    <dgm:pt modelId="{EFD2E776-A254-4236-B471-2F048720C1DF}" type="pres">
      <dgm:prSet presAssocID="{B85ABF77-DE5E-4F8F-A04A-E86DC1340D55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6A264-E617-4F18-886C-4EA87F1D802D}" type="pres">
      <dgm:prSet presAssocID="{B85ABF77-DE5E-4F8F-A04A-E86DC1340D55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5AF34-DC1C-476C-BC53-DC6C83790CA0}" type="pres">
      <dgm:prSet presAssocID="{C86CBA50-0E66-4092-9828-22E12EA3552E}" presName="sp" presStyleCnt="0"/>
      <dgm:spPr/>
    </dgm:pt>
    <dgm:pt modelId="{CCEF4B48-F4BB-4DAF-99DE-3928BB851BA6}" type="pres">
      <dgm:prSet presAssocID="{DCD875C4-BC1B-4EAB-974F-687A31293AE3}" presName="linNode" presStyleCnt="0"/>
      <dgm:spPr/>
    </dgm:pt>
    <dgm:pt modelId="{342427B7-0EEF-44D2-932A-D17E4D28BC91}" type="pres">
      <dgm:prSet presAssocID="{DCD875C4-BC1B-4EAB-974F-687A31293AE3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9E2B0-78E7-4DB4-B7E0-0C84C650A9E4}" type="pres">
      <dgm:prSet presAssocID="{DCD875C4-BC1B-4EAB-974F-687A31293AE3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F2C1BC-6AAD-4E08-AB03-2721AA60E704}" type="presOf" srcId="{D7A275C6-D344-4997-B348-F11431CB1A01}" destId="{BA223E09-9ABC-406D-A220-3312911706F8}" srcOrd="0" destOrd="0" presId="urn:microsoft.com/office/officeart/2005/8/layout/vList5"/>
    <dgm:cxn modelId="{E140934C-18A3-4967-8F25-4562D28872AF}" srcId="{08091455-77A4-4FE1-A54B-839787D48714}" destId="{4D6E5484-2BB4-41B6-9859-FD3FE96B4757}" srcOrd="3" destOrd="0" parTransId="{A49BD067-742F-4EDB-8D29-6B1EC03722A0}" sibTransId="{13C7FA3C-78D8-4379-8937-6189272A1EFE}"/>
    <dgm:cxn modelId="{D32C2880-A489-4229-B8EC-E31FDE58E079}" type="presOf" srcId="{A3F003CE-F18B-4850-A629-A1FA150C7531}" destId="{0A2C30BC-5C70-4A2D-A702-17C99191AF0B}" srcOrd="0" destOrd="1" presId="urn:microsoft.com/office/officeart/2005/8/layout/vList5"/>
    <dgm:cxn modelId="{8F902125-6CA9-48F4-8B48-05674C091923}" srcId="{D0FCF869-76A8-4D78-B675-7E6590C5CFF4}" destId="{78C0B324-7D90-4227-9827-F0FA5B48E02D}" srcOrd="3" destOrd="0" parTransId="{08DE1181-9432-4C07-A594-452030BED001}" sibTransId="{C62BC006-DB5F-45FE-85E7-79FC3B6A0241}"/>
    <dgm:cxn modelId="{E018B373-02B2-4CEE-A0C9-EB6DC5D5E891}" type="presOf" srcId="{B85ABF77-DE5E-4F8F-A04A-E86DC1340D55}" destId="{EFD2E776-A254-4236-B471-2F048720C1DF}" srcOrd="0" destOrd="0" presId="urn:microsoft.com/office/officeart/2005/8/layout/vList5"/>
    <dgm:cxn modelId="{88787712-0C25-4C21-A393-88A450FF8EE1}" type="presOf" srcId="{FAE2A5A4-65F2-46B8-B7B2-80BD6E266BDD}" destId="{1E441B10-F607-4B69-BBC2-CEFC0A3A1F97}" srcOrd="0" destOrd="3" presId="urn:microsoft.com/office/officeart/2005/8/layout/vList5"/>
    <dgm:cxn modelId="{084E32F6-184A-4C8D-92E9-3B7FC537A7F1}" srcId="{B330AEA1-0872-49A6-A4F3-FAB8D7151670}" destId="{410362E6-1C27-4879-BF58-A88594A335CE}" srcOrd="1" destOrd="0" parTransId="{E0893E4B-5DCC-4077-9763-36EF01B85F7D}" sibTransId="{81183E8C-F682-41AB-852B-A62FA2429F59}"/>
    <dgm:cxn modelId="{3D3D9EFF-D03E-4E3A-AE6E-B12AE4F605DC}" srcId="{D7A275C6-D344-4997-B348-F11431CB1A01}" destId="{B269120E-6F8D-4F44-98A5-F602521384C3}" srcOrd="2" destOrd="0" parTransId="{CC0C24A6-8EA7-42C9-9663-0B4623CB78FB}" sibTransId="{19CBABB4-9A29-4868-A974-9C2459492707}"/>
    <dgm:cxn modelId="{2D16DD16-D692-4A4D-BF8D-697B5D396218}" type="presOf" srcId="{DCD875C4-BC1B-4EAB-974F-687A31293AE3}" destId="{342427B7-0EEF-44D2-932A-D17E4D28BC91}" srcOrd="0" destOrd="0" presId="urn:microsoft.com/office/officeart/2005/8/layout/vList5"/>
    <dgm:cxn modelId="{72FB1FE6-39B1-47F7-91B5-5F9EC8479E82}" type="presOf" srcId="{C5D6448A-DF94-41EC-92E4-174A713BD00E}" destId="{362C2F7D-4A56-41B7-B8DD-F3F5646B28A8}" srcOrd="0" destOrd="3" presId="urn:microsoft.com/office/officeart/2005/8/layout/vList5"/>
    <dgm:cxn modelId="{7E7110E9-D7A5-4090-B0D4-069983E92A64}" srcId="{4D6E5484-2BB4-41B6-9859-FD3FE96B4757}" destId="{A3F003CE-F18B-4850-A629-A1FA150C7531}" srcOrd="1" destOrd="0" parTransId="{D5AF7E0F-84C6-4F96-9890-7A7300CCAD94}" sibTransId="{51B7EF45-988E-4AFE-BCDF-8C7BB78AFA4E}"/>
    <dgm:cxn modelId="{C2037141-2D04-4D26-BEAE-2D8F9529E2D3}" type="presOf" srcId="{B330AEA1-0872-49A6-A4F3-FAB8D7151670}" destId="{7773A5C3-71E5-46DE-BB31-81C31D5AE2DB}" srcOrd="0" destOrd="0" presId="urn:microsoft.com/office/officeart/2005/8/layout/vList5"/>
    <dgm:cxn modelId="{85A57168-0EC5-40B1-BBCA-F3C1D5805912}" srcId="{B330AEA1-0872-49A6-A4F3-FAB8D7151670}" destId="{130AEF97-FE1C-4311-A58B-699D33EDE046}" srcOrd="0" destOrd="0" parTransId="{1206E685-6AEF-45AB-815A-C129984C78D0}" sibTransId="{51C2DA1C-C5AE-4F11-AC17-9A558FE0A9DE}"/>
    <dgm:cxn modelId="{324D8140-1A38-4FB0-B584-DECC5715351B}" srcId="{B85ABF77-DE5E-4F8F-A04A-E86DC1340D55}" destId="{4A5EDE60-E692-4EC4-8E61-6233A54F48A7}" srcOrd="2" destOrd="0" parTransId="{C54E585D-5D84-4FD3-9E8C-704BB033FE16}" sibTransId="{119ADD9C-F8C2-455A-A982-322E0356330E}"/>
    <dgm:cxn modelId="{17045B0B-0DFE-45E4-BE43-1334B94B8FDF}" type="presOf" srcId="{D0FCF869-76A8-4D78-B675-7E6590C5CFF4}" destId="{57F52D12-403A-48A8-9FAA-F57C708EB0C0}" srcOrd="0" destOrd="0" presId="urn:microsoft.com/office/officeart/2005/8/layout/vList5"/>
    <dgm:cxn modelId="{2684C8D0-3334-43C7-8AE1-A584C57FAF7E}" type="presOf" srcId="{4D6E5484-2BB4-41B6-9859-FD3FE96B4757}" destId="{1F5E53F2-F091-4241-8E2B-0350FE018BB7}" srcOrd="0" destOrd="0" presId="urn:microsoft.com/office/officeart/2005/8/layout/vList5"/>
    <dgm:cxn modelId="{52F5BC46-66D1-4037-AFF7-A40259965551}" type="presOf" srcId="{592B6B7E-4904-4F2B-A428-F1433B44BB3D}" destId="{84F9E2B0-78E7-4DB4-B7E0-0C84C650A9E4}" srcOrd="0" destOrd="1" presId="urn:microsoft.com/office/officeart/2005/8/layout/vList5"/>
    <dgm:cxn modelId="{36F9C838-035A-4630-BA75-E37FC638BCD7}" srcId="{D0FCF869-76A8-4D78-B675-7E6590C5CFF4}" destId="{FF4F8F5E-2B7B-45FA-9011-F047C205FF72}" srcOrd="4" destOrd="0" parTransId="{2FEFA735-3970-4AE8-BF79-6420AD2A995F}" sibTransId="{CD0E8E23-C51F-457E-A1C7-85D82904A707}"/>
    <dgm:cxn modelId="{F4AC969C-E546-46C3-9A90-E5FFBE085C32}" srcId="{DCD875C4-BC1B-4EAB-974F-687A31293AE3}" destId="{2F147FD6-2E11-4C48-81D0-8AE0F7136479}" srcOrd="2" destOrd="0" parTransId="{4C045714-C364-4051-B6E1-1CAD576C29FD}" sibTransId="{96D6C90B-B80B-4C5E-96C3-74A4F016D1A4}"/>
    <dgm:cxn modelId="{1FC81D64-1777-485B-AA48-82817FAF2329}" type="presOf" srcId="{349B7DD9-6E72-4180-A317-DF5756241B72}" destId="{B9C1A884-1D79-4FCA-A647-A50C28201DCC}" srcOrd="0" destOrd="2" presId="urn:microsoft.com/office/officeart/2005/8/layout/vList5"/>
    <dgm:cxn modelId="{5561ACB3-7FB4-4133-84C8-BB0F19CDE9AC}" srcId="{D7A275C6-D344-4997-B348-F11431CB1A01}" destId="{4D8ECECB-6381-4100-9E55-C4DBE2D6C6B7}" srcOrd="0" destOrd="0" parTransId="{E5F5E0EB-ECD5-4843-9C42-32660C43C1BE}" sibTransId="{B3336BB0-1199-4448-93DB-0755EB0907DA}"/>
    <dgm:cxn modelId="{99A783C1-57B2-4685-A6EF-8E62D084A314}" srcId="{D0FCF869-76A8-4D78-B675-7E6590C5CFF4}" destId="{F0C3D791-F381-4BA2-A0B3-205D71A5557A}" srcOrd="1" destOrd="0" parTransId="{12B26A02-D588-4F83-A4E1-F39A9B2201A3}" sibTransId="{5E9EF4F4-3B1E-412F-BF49-E9FA1E1ED268}"/>
    <dgm:cxn modelId="{C8467009-83D1-4273-A114-B02503C49E0F}" type="presOf" srcId="{F0C3D791-F381-4BA2-A0B3-205D71A5557A}" destId="{B9C1A884-1D79-4FCA-A647-A50C28201DCC}" srcOrd="0" destOrd="1" presId="urn:microsoft.com/office/officeart/2005/8/layout/vList5"/>
    <dgm:cxn modelId="{CAD8345F-731C-4556-8719-758ACA9D2098}" type="presOf" srcId="{198E3C63-10A7-4FD2-A9E1-31EDDF427B39}" destId="{B476A264-E617-4F18-886C-4EA87F1D802D}" srcOrd="0" destOrd="0" presId="urn:microsoft.com/office/officeart/2005/8/layout/vList5"/>
    <dgm:cxn modelId="{97C965D0-1BB5-4F0B-8DA0-6BBAD7769FDB}" srcId="{08091455-77A4-4FE1-A54B-839787D48714}" destId="{B330AEA1-0872-49A6-A4F3-FAB8D7151670}" srcOrd="1" destOrd="0" parTransId="{04CB6D07-0D1D-4CEA-A0ED-47C5FAC27387}" sibTransId="{0E679F1B-FDFB-419D-AEFC-3A76BC7E08FA}"/>
    <dgm:cxn modelId="{9D231894-AE96-4DF6-89F7-9D1AA47679A0}" srcId="{B330AEA1-0872-49A6-A4F3-FAB8D7151670}" destId="{FAE2A5A4-65F2-46B8-B7B2-80BD6E266BDD}" srcOrd="3" destOrd="0" parTransId="{C5CCD066-1B15-4FED-86DE-8D4D4A0F973E}" sibTransId="{F8ADCA1F-4BE6-4C76-A155-72F2D6D29FEC}"/>
    <dgm:cxn modelId="{5BF997B4-E2B9-469D-9787-513D39FF68A5}" srcId="{B85ABF77-DE5E-4F8F-A04A-E86DC1340D55}" destId="{E74986A3-D83F-45C7-ADC3-BF9281018A01}" srcOrd="3" destOrd="0" parTransId="{FD58614E-10B8-4C84-B96C-96FF55C3A6DD}" sibTransId="{0AF8B613-7E9B-4A1F-BF9B-D2374ECE15D9}"/>
    <dgm:cxn modelId="{D3337CE7-E3EC-413E-8075-841C4C0B3C95}" type="presOf" srcId="{130AEF97-FE1C-4311-A58B-699D33EDE046}" destId="{1E441B10-F607-4B69-BBC2-CEFC0A3A1F97}" srcOrd="0" destOrd="0" presId="urn:microsoft.com/office/officeart/2005/8/layout/vList5"/>
    <dgm:cxn modelId="{3C291754-2E55-4501-B3C8-3B01CCC48005}" srcId="{D0FCF869-76A8-4D78-B675-7E6590C5CFF4}" destId="{349B7DD9-6E72-4180-A317-DF5756241B72}" srcOrd="2" destOrd="0" parTransId="{D42CD0CC-8338-446E-8DD3-A30BB18174AE}" sibTransId="{C4A32755-14B4-4781-89FB-69ECD3ADC3B2}"/>
    <dgm:cxn modelId="{BB833AE0-6726-4481-BA0D-27CC2F149D19}" type="presOf" srcId="{A6938804-6FF8-42B5-B406-1C3395140973}" destId="{0A2C30BC-5C70-4A2D-A702-17C99191AF0B}" srcOrd="0" destOrd="0" presId="urn:microsoft.com/office/officeart/2005/8/layout/vList5"/>
    <dgm:cxn modelId="{5C8247A5-F7A5-47F1-B868-463B43D77343}" type="presOf" srcId="{4A5EDE60-E692-4EC4-8E61-6233A54F48A7}" destId="{B476A264-E617-4F18-886C-4EA87F1D802D}" srcOrd="0" destOrd="2" presId="urn:microsoft.com/office/officeart/2005/8/layout/vList5"/>
    <dgm:cxn modelId="{CBF022D3-6880-4C8D-8317-52DA16AC39B4}" type="presOf" srcId="{E74986A3-D83F-45C7-ADC3-BF9281018A01}" destId="{B476A264-E617-4F18-886C-4EA87F1D802D}" srcOrd="0" destOrd="3" presId="urn:microsoft.com/office/officeart/2005/8/layout/vList5"/>
    <dgm:cxn modelId="{E4B7DFEE-7366-4415-98F7-00EFD32AF035}" srcId="{08091455-77A4-4FE1-A54B-839787D48714}" destId="{DCD875C4-BC1B-4EAB-974F-687A31293AE3}" srcOrd="5" destOrd="0" parTransId="{958ABCA1-B98F-408D-86EE-9BA862F64F6C}" sibTransId="{B28E329D-8495-4290-992B-DBF65E6E81AD}"/>
    <dgm:cxn modelId="{5F4BF8AB-75D0-4FFD-8920-CA4AD94C70CD}" type="presOf" srcId="{358F222E-AAAA-4C29-8059-26F06E3260D3}" destId="{1E441B10-F607-4B69-BBC2-CEFC0A3A1F97}" srcOrd="0" destOrd="4" presId="urn:microsoft.com/office/officeart/2005/8/layout/vList5"/>
    <dgm:cxn modelId="{2DCD8867-5BB5-441C-B55C-0202F9CD64F8}" srcId="{08091455-77A4-4FE1-A54B-839787D48714}" destId="{D7A275C6-D344-4997-B348-F11431CB1A01}" srcOrd="0" destOrd="0" parTransId="{79783633-7B4A-402B-86AF-05F29FDEE794}" sibTransId="{1BA1DC7A-68BA-4C05-B0A7-610A83A2C5B1}"/>
    <dgm:cxn modelId="{2B10099F-6587-4895-BA3D-D6A3218B70CA}" type="presOf" srcId="{4D8ECECB-6381-4100-9E55-C4DBE2D6C6B7}" destId="{362C2F7D-4A56-41B7-B8DD-F3F5646B28A8}" srcOrd="0" destOrd="0" presId="urn:microsoft.com/office/officeart/2005/8/layout/vList5"/>
    <dgm:cxn modelId="{B65A94C4-1F72-4710-B722-FF98864D5EFA}" type="presOf" srcId="{B269120E-6F8D-4F44-98A5-F602521384C3}" destId="{362C2F7D-4A56-41B7-B8DD-F3F5646B28A8}" srcOrd="0" destOrd="2" presId="urn:microsoft.com/office/officeart/2005/8/layout/vList5"/>
    <dgm:cxn modelId="{93F3DD18-EBE7-4521-BBD4-E7C9938B9541}" type="presOf" srcId="{78C0B324-7D90-4227-9827-F0FA5B48E02D}" destId="{B9C1A884-1D79-4FCA-A647-A50C28201DCC}" srcOrd="0" destOrd="3" presId="urn:microsoft.com/office/officeart/2005/8/layout/vList5"/>
    <dgm:cxn modelId="{038FC31D-E1CB-4B65-892E-DFB9C37228E7}" srcId="{08091455-77A4-4FE1-A54B-839787D48714}" destId="{B85ABF77-DE5E-4F8F-A04A-E86DC1340D55}" srcOrd="4" destOrd="0" parTransId="{6112184D-E22F-4073-86D8-D6F5D99924F0}" sibTransId="{C86CBA50-0E66-4092-9828-22E12EA3552E}"/>
    <dgm:cxn modelId="{3D597A8D-BE51-477B-8E68-54F6A7D4A221}" type="presOf" srcId="{090BF1D7-14A2-46FA-B10B-FAD876B9A9A7}" destId="{0A2C30BC-5C70-4A2D-A702-17C99191AF0B}" srcOrd="0" destOrd="2" presId="urn:microsoft.com/office/officeart/2005/8/layout/vList5"/>
    <dgm:cxn modelId="{B59A97D8-A77D-4026-BD6B-01A1B5030AC7}" srcId="{B85ABF77-DE5E-4F8F-A04A-E86DC1340D55}" destId="{D451B150-EA00-41CA-9CAE-E7CF822E70A2}" srcOrd="1" destOrd="0" parTransId="{7F0D9BF9-20C6-45A5-BE93-A1EBAAE03F7E}" sibTransId="{897003D9-2808-4752-9A54-233FA9D7D051}"/>
    <dgm:cxn modelId="{83B46682-0B8A-4399-830C-8DDF61B24490}" srcId="{4D6E5484-2BB4-41B6-9859-FD3FE96B4757}" destId="{090BF1D7-14A2-46FA-B10B-FAD876B9A9A7}" srcOrd="2" destOrd="0" parTransId="{E69E1E29-A2D1-4B67-9513-04E137475E35}" sibTransId="{F2D53BC0-698A-4F40-9294-DA3089A4EF91}"/>
    <dgm:cxn modelId="{2E1364EB-AEE4-4164-8380-FC310CFFB202}" type="presOf" srcId="{FF4F8F5E-2B7B-45FA-9011-F047C205FF72}" destId="{B9C1A884-1D79-4FCA-A647-A50C28201DCC}" srcOrd="0" destOrd="4" presId="urn:microsoft.com/office/officeart/2005/8/layout/vList5"/>
    <dgm:cxn modelId="{0043463D-3C57-44FB-82E8-B3A2F9859AE1}" type="presOf" srcId="{2F147FD6-2E11-4C48-81D0-8AE0F7136479}" destId="{84F9E2B0-78E7-4DB4-B7E0-0C84C650A9E4}" srcOrd="0" destOrd="2" presId="urn:microsoft.com/office/officeart/2005/8/layout/vList5"/>
    <dgm:cxn modelId="{F951BCDD-FDCF-46B9-B397-4B774105405F}" srcId="{DCD875C4-BC1B-4EAB-974F-687A31293AE3}" destId="{5650142E-376A-42A1-8355-FA9789843B8B}" srcOrd="0" destOrd="0" parTransId="{11A5CE5F-21F3-4987-B4F2-D3383216A560}" sibTransId="{3F2142C2-BBCA-4ABC-93D4-A6733FE41412}"/>
    <dgm:cxn modelId="{A84AC79E-6CA7-4894-AE10-C8641F114AB8}" type="presOf" srcId="{EBBE8DC4-D07A-4FD4-8071-00151C576A6B}" destId="{B9C1A884-1D79-4FCA-A647-A50C28201DCC}" srcOrd="0" destOrd="0" presId="urn:microsoft.com/office/officeart/2005/8/layout/vList5"/>
    <dgm:cxn modelId="{BF86FAC9-5C52-4856-B0DB-80700FF694DA}" type="presOf" srcId="{26375877-6299-4184-BFD5-7DEE94FEC7CB}" destId="{84F9E2B0-78E7-4DB4-B7E0-0C84C650A9E4}" srcOrd="0" destOrd="3" presId="urn:microsoft.com/office/officeart/2005/8/layout/vList5"/>
    <dgm:cxn modelId="{751F3E7F-A06E-4C2D-BCB9-00897520E6F4}" srcId="{4D6E5484-2BB4-41B6-9859-FD3FE96B4757}" destId="{A6938804-6FF8-42B5-B406-1C3395140973}" srcOrd="0" destOrd="0" parTransId="{936E02F5-7B21-4150-B00A-23D4B213095A}" sibTransId="{30A92F8D-9AEB-4190-B715-193006F5379E}"/>
    <dgm:cxn modelId="{C034E2BD-9460-49B6-AE4B-CBA91E70C112}" srcId="{D0FCF869-76A8-4D78-B675-7E6590C5CFF4}" destId="{EBBE8DC4-D07A-4FD4-8071-00151C576A6B}" srcOrd="0" destOrd="0" parTransId="{400165B1-1680-4FE7-9128-5FC0374F4FCB}" sibTransId="{0DFDE743-8CA6-413F-9AF8-B206CE03222B}"/>
    <dgm:cxn modelId="{CAC35321-66F7-4617-A501-C0C5C6B63A1F}" srcId="{B85ABF77-DE5E-4F8F-A04A-E86DC1340D55}" destId="{198E3C63-10A7-4FD2-A9E1-31EDDF427B39}" srcOrd="0" destOrd="0" parTransId="{345C5B9D-76FB-4C88-9187-26ADA22E3DE5}" sibTransId="{05F5D173-B05D-4DC2-8068-2EC428B06DC6}"/>
    <dgm:cxn modelId="{FFFE4C41-F64E-44CC-9073-5C4BB02BAF34}" type="presOf" srcId="{5650142E-376A-42A1-8355-FA9789843B8B}" destId="{84F9E2B0-78E7-4DB4-B7E0-0C84C650A9E4}" srcOrd="0" destOrd="0" presId="urn:microsoft.com/office/officeart/2005/8/layout/vList5"/>
    <dgm:cxn modelId="{585CA1B3-6A4B-446A-8A6A-476A20628F90}" type="presOf" srcId="{85893EC9-602E-45E7-8618-F8A7021FCB7C}" destId="{362C2F7D-4A56-41B7-B8DD-F3F5646B28A8}" srcOrd="0" destOrd="1" presId="urn:microsoft.com/office/officeart/2005/8/layout/vList5"/>
    <dgm:cxn modelId="{4B7C01F4-521B-4940-93FA-85E868E6A954}" type="presOf" srcId="{410362E6-1C27-4879-BF58-A88594A335CE}" destId="{1E441B10-F607-4B69-BBC2-CEFC0A3A1F97}" srcOrd="0" destOrd="1" presId="urn:microsoft.com/office/officeart/2005/8/layout/vList5"/>
    <dgm:cxn modelId="{E53958FE-A57A-4764-B3AA-10E782B5504E}" srcId="{DCD875C4-BC1B-4EAB-974F-687A31293AE3}" destId="{592B6B7E-4904-4F2B-A428-F1433B44BB3D}" srcOrd="1" destOrd="0" parTransId="{FDC319D6-EAA0-4D8E-8692-D8F3B6BC2130}" sibTransId="{4C78A5AD-7FFF-4982-ABED-D0447DA62D5E}"/>
    <dgm:cxn modelId="{3C031C4A-3B48-47A7-A19C-03EA79F25593}" srcId="{B330AEA1-0872-49A6-A4F3-FAB8D7151670}" destId="{358F222E-AAAA-4C29-8059-26F06E3260D3}" srcOrd="4" destOrd="0" parTransId="{FF0A5573-DF30-4EE2-A320-BAB7C34AE43A}" sibTransId="{BD5636F8-5F7D-4FA2-A76C-76F7334E5F02}"/>
    <dgm:cxn modelId="{B885FBD7-D2BB-448E-9AA1-3C97E8E37683}" srcId="{D7A275C6-D344-4997-B348-F11431CB1A01}" destId="{C5D6448A-DF94-41EC-92E4-174A713BD00E}" srcOrd="3" destOrd="0" parTransId="{4C8CD53E-692E-4A09-BC01-824E20E359CB}" sibTransId="{BF754E1E-D903-4AB1-89F5-BB5A87CF429E}"/>
    <dgm:cxn modelId="{779D1B6C-B755-4CAA-8F48-C54DEF5552B6}" type="presOf" srcId="{F9E5D51A-4271-4B24-B637-FCA8000892A3}" destId="{1E441B10-F607-4B69-BBC2-CEFC0A3A1F97}" srcOrd="0" destOrd="2" presId="urn:microsoft.com/office/officeart/2005/8/layout/vList5"/>
    <dgm:cxn modelId="{A121AEFA-436B-4D88-8D55-E3DF26576DBA}" type="presOf" srcId="{D451B150-EA00-41CA-9CAE-E7CF822E70A2}" destId="{B476A264-E617-4F18-886C-4EA87F1D802D}" srcOrd="0" destOrd="1" presId="urn:microsoft.com/office/officeart/2005/8/layout/vList5"/>
    <dgm:cxn modelId="{C5057AAB-EB44-496E-9421-27F030F26034}" srcId="{4D6E5484-2BB4-41B6-9859-FD3FE96B4757}" destId="{63B92CDA-2DE7-4407-8A5A-CE30A3DC6E63}" srcOrd="3" destOrd="0" parTransId="{6B010F0E-A0E4-4692-86BD-E0DF66F61D34}" sibTransId="{5791F9A2-710A-4419-B19F-26837CD7BD00}"/>
    <dgm:cxn modelId="{415F322C-E777-4D25-8474-463F6323A40C}" srcId="{B330AEA1-0872-49A6-A4F3-FAB8D7151670}" destId="{F9E5D51A-4271-4B24-B637-FCA8000892A3}" srcOrd="2" destOrd="0" parTransId="{ED275540-D5F6-4C2A-A26F-A95C09393F91}" sibTransId="{B3384FE5-FDF4-484F-BB9A-B6E4C6DC399D}"/>
    <dgm:cxn modelId="{E1ABE744-ACC0-48C2-B829-3246564FFE6C}" type="presOf" srcId="{63B92CDA-2DE7-4407-8A5A-CE30A3DC6E63}" destId="{0A2C30BC-5C70-4A2D-A702-17C99191AF0B}" srcOrd="0" destOrd="3" presId="urn:microsoft.com/office/officeart/2005/8/layout/vList5"/>
    <dgm:cxn modelId="{C4746D15-C7B6-4F97-B287-5E3D267178E6}" srcId="{DCD875C4-BC1B-4EAB-974F-687A31293AE3}" destId="{26375877-6299-4184-BFD5-7DEE94FEC7CB}" srcOrd="3" destOrd="0" parTransId="{68D8F81A-205F-4E36-A987-B872444A4C1B}" sibTransId="{A038424C-3207-4CC0-89FB-0800E9729A9C}"/>
    <dgm:cxn modelId="{5CE0D184-455B-41D5-A079-41693191BDD5}" srcId="{08091455-77A4-4FE1-A54B-839787D48714}" destId="{D0FCF869-76A8-4D78-B675-7E6590C5CFF4}" srcOrd="2" destOrd="0" parTransId="{D0E5602A-FDB5-4C6A-995C-93DE56C17797}" sibTransId="{7D6CBF3B-AA87-4971-80D5-98ABB60E9E02}"/>
    <dgm:cxn modelId="{3C88512D-53D3-4264-BE20-460290FB1117}" srcId="{D7A275C6-D344-4997-B348-F11431CB1A01}" destId="{85893EC9-602E-45E7-8618-F8A7021FCB7C}" srcOrd="1" destOrd="0" parTransId="{D8C97261-AC2E-40EF-B770-7CF628430277}" sibTransId="{85C14CA7-E415-43BD-8866-54DF414909B9}"/>
    <dgm:cxn modelId="{E3D79CCD-C61D-4847-A2A5-079FC7A238D2}" type="presOf" srcId="{08091455-77A4-4FE1-A54B-839787D48714}" destId="{10E77E62-2287-4333-BF60-59689AB15152}" srcOrd="0" destOrd="0" presId="urn:microsoft.com/office/officeart/2005/8/layout/vList5"/>
    <dgm:cxn modelId="{DEC7860C-3E97-49B3-A59A-F55D1D3DB259}" type="presParOf" srcId="{10E77E62-2287-4333-BF60-59689AB15152}" destId="{613917A6-37C9-4D2C-9F36-A70DE906BBC5}" srcOrd="0" destOrd="0" presId="urn:microsoft.com/office/officeart/2005/8/layout/vList5"/>
    <dgm:cxn modelId="{EA02425E-9AB4-4AEF-A6FD-0DD94296E324}" type="presParOf" srcId="{613917A6-37C9-4D2C-9F36-A70DE906BBC5}" destId="{BA223E09-9ABC-406D-A220-3312911706F8}" srcOrd="0" destOrd="0" presId="urn:microsoft.com/office/officeart/2005/8/layout/vList5"/>
    <dgm:cxn modelId="{51D03E41-D1CB-4334-9685-442BB8A19382}" type="presParOf" srcId="{613917A6-37C9-4D2C-9F36-A70DE906BBC5}" destId="{362C2F7D-4A56-41B7-B8DD-F3F5646B28A8}" srcOrd="1" destOrd="0" presId="urn:microsoft.com/office/officeart/2005/8/layout/vList5"/>
    <dgm:cxn modelId="{177977BD-F279-47EE-BBD8-FE42486C5DE5}" type="presParOf" srcId="{10E77E62-2287-4333-BF60-59689AB15152}" destId="{1576193E-1F4B-47B7-9C5B-E1413C80F312}" srcOrd="1" destOrd="0" presId="urn:microsoft.com/office/officeart/2005/8/layout/vList5"/>
    <dgm:cxn modelId="{C01D8136-EE2C-4745-A33C-3EEFD706E82B}" type="presParOf" srcId="{10E77E62-2287-4333-BF60-59689AB15152}" destId="{7059D64E-15AF-47E0-BB4A-91126798D465}" srcOrd="2" destOrd="0" presId="urn:microsoft.com/office/officeart/2005/8/layout/vList5"/>
    <dgm:cxn modelId="{8F1B75FF-98B4-44B8-8D22-D583CF571C4D}" type="presParOf" srcId="{7059D64E-15AF-47E0-BB4A-91126798D465}" destId="{7773A5C3-71E5-46DE-BB31-81C31D5AE2DB}" srcOrd="0" destOrd="0" presId="urn:microsoft.com/office/officeart/2005/8/layout/vList5"/>
    <dgm:cxn modelId="{CA294C27-2A7A-44C5-B582-E29CAB5A8625}" type="presParOf" srcId="{7059D64E-15AF-47E0-BB4A-91126798D465}" destId="{1E441B10-F607-4B69-BBC2-CEFC0A3A1F97}" srcOrd="1" destOrd="0" presId="urn:microsoft.com/office/officeart/2005/8/layout/vList5"/>
    <dgm:cxn modelId="{421A265E-4C9F-4099-82DF-95CE4540905A}" type="presParOf" srcId="{10E77E62-2287-4333-BF60-59689AB15152}" destId="{EC9CF6D5-084C-4ED3-804F-C0954427C7DD}" srcOrd="3" destOrd="0" presId="urn:microsoft.com/office/officeart/2005/8/layout/vList5"/>
    <dgm:cxn modelId="{6AD8A6AD-56B9-4FE0-8E4F-A13003A20DBA}" type="presParOf" srcId="{10E77E62-2287-4333-BF60-59689AB15152}" destId="{A1DA47AB-A1AE-428E-9146-CB1958ABC4BF}" srcOrd="4" destOrd="0" presId="urn:microsoft.com/office/officeart/2005/8/layout/vList5"/>
    <dgm:cxn modelId="{8256E985-5689-4B6B-A9CF-293EC65779D5}" type="presParOf" srcId="{A1DA47AB-A1AE-428E-9146-CB1958ABC4BF}" destId="{57F52D12-403A-48A8-9FAA-F57C708EB0C0}" srcOrd="0" destOrd="0" presId="urn:microsoft.com/office/officeart/2005/8/layout/vList5"/>
    <dgm:cxn modelId="{2AA0154D-F092-4079-96DD-BBA2E9D58F01}" type="presParOf" srcId="{A1DA47AB-A1AE-428E-9146-CB1958ABC4BF}" destId="{B9C1A884-1D79-4FCA-A647-A50C28201DCC}" srcOrd="1" destOrd="0" presId="urn:microsoft.com/office/officeart/2005/8/layout/vList5"/>
    <dgm:cxn modelId="{2CA18724-585B-472B-80CD-46653E3B0550}" type="presParOf" srcId="{10E77E62-2287-4333-BF60-59689AB15152}" destId="{3B78474B-5304-432F-BEA2-8D74D93DCF0F}" srcOrd="5" destOrd="0" presId="urn:microsoft.com/office/officeart/2005/8/layout/vList5"/>
    <dgm:cxn modelId="{3CDCA7B3-A214-4E9B-A928-E54EC9858C15}" type="presParOf" srcId="{10E77E62-2287-4333-BF60-59689AB15152}" destId="{0FFDA2CB-A806-452C-9034-40E08D0F7E3B}" srcOrd="6" destOrd="0" presId="urn:microsoft.com/office/officeart/2005/8/layout/vList5"/>
    <dgm:cxn modelId="{4EC5C79E-87B8-4F6D-9E22-9A685927E466}" type="presParOf" srcId="{0FFDA2CB-A806-452C-9034-40E08D0F7E3B}" destId="{1F5E53F2-F091-4241-8E2B-0350FE018BB7}" srcOrd="0" destOrd="0" presId="urn:microsoft.com/office/officeart/2005/8/layout/vList5"/>
    <dgm:cxn modelId="{2718DF73-21BE-49EB-B135-56321A096D7C}" type="presParOf" srcId="{0FFDA2CB-A806-452C-9034-40E08D0F7E3B}" destId="{0A2C30BC-5C70-4A2D-A702-17C99191AF0B}" srcOrd="1" destOrd="0" presId="urn:microsoft.com/office/officeart/2005/8/layout/vList5"/>
    <dgm:cxn modelId="{CEBFA62D-2AB9-40C5-B9F7-C631B53F4650}" type="presParOf" srcId="{10E77E62-2287-4333-BF60-59689AB15152}" destId="{53E0A454-6D42-465E-8981-866B71AA5758}" srcOrd="7" destOrd="0" presId="urn:microsoft.com/office/officeart/2005/8/layout/vList5"/>
    <dgm:cxn modelId="{6220499D-080F-474B-ABE5-7462AB7B6CF5}" type="presParOf" srcId="{10E77E62-2287-4333-BF60-59689AB15152}" destId="{3A197C72-3C06-4A02-AC40-7AD58348B6FE}" srcOrd="8" destOrd="0" presId="urn:microsoft.com/office/officeart/2005/8/layout/vList5"/>
    <dgm:cxn modelId="{25A0B77F-6211-41BF-B9F3-BB5D5E1C2816}" type="presParOf" srcId="{3A197C72-3C06-4A02-AC40-7AD58348B6FE}" destId="{EFD2E776-A254-4236-B471-2F048720C1DF}" srcOrd="0" destOrd="0" presId="urn:microsoft.com/office/officeart/2005/8/layout/vList5"/>
    <dgm:cxn modelId="{28686089-75FE-4B44-9D5B-2B44F7EE5D9E}" type="presParOf" srcId="{3A197C72-3C06-4A02-AC40-7AD58348B6FE}" destId="{B476A264-E617-4F18-886C-4EA87F1D802D}" srcOrd="1" destOrd="0" presId="urn:microsoft.com/office/officeart/2005/8/layout/vList5"/>
    <dgm:cxn modelId="{9880CBD9-48BC-4BC0-A6AF-5C121851900B}" type="presParOf" srcId="{10E77E62-2287-4333-BF60-59689AB15152}" destId="{2E25AF34-DC1C-476C-BC53-DC6C83790CA0}" srcOrd="9" destOrd="0" presId="urn:microsoft.com/office/officeart/2005/8/layout/vList5"/>
    <dgm:cxn modelId="{4B31051B-C8DC-406D-981B-AAD943B344A0}" type="presParOf" srcId="{10E77E62-2287-4333-BF60-59689AB15152}" destId="{CCEF4B48-F4BB-4DAF-99DE-3928BB851BA6}" srcOrd="10" destOrd="0" presId="urn:microsoft.com/office/officeart/2005/8/layout/vList5"/>
    <dgm:cxn modelId="{835A7487-E512-4201-8474-0400B46CE1F7}" type="presParOf" srcId="{CCEF4B48-F4BB-4DAF-99DE-3928BB851BA6}" destId="{342427B7-0EEF-44D2-932A-D17E4D28BC91}" srcOrd="0" destOrd="0" presId="urn:microsoft.com/office/officeart/2005/8/layout/vList5"/>
    <dgm:cxn modelId="{1CCD9A53-4C44-49F6-9EB8-B5C5D5F67CC9}" type="presParOf" srcId="{CCEF4B48-F4BB-4DAF-99DE-3928BB851BA6}" destId="{84F9E2B0-78E7-4DB4-B7E0-0C84C650A9E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>
              <a:solidFill>
                <a:schemeClr val="accent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2E1ED-3A9E-4CE0-8FC0-09AFB81DE979}" type="datetimeFigureOut">
              <a:rPr lang="fi-FI" sz="800" smtClean="0">
                <a:solidFill>
                  <a:schemeClr val="accent3"/>
                </a:solidFill>
              </a:rPr>
              <a:pPr/>
              <a:t>6.9.2015</a:t>
            </a:fld>
            <a:endParaRPr lang="fi-FI" sz="800">
              <a:solidFill>
                <a:schemeClr val="accent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>
              <a:solidFill>
                <a:schemeClr val="accent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689DB-72BC-4D2C-9A76-67C9E896CCC7}" type="slidenum">
              <a:rPr lang="fi-FI" sz="800" smtClean="0">
                <a:solidFill>
                  <a:schemeClr val="accent3"/>
                </a:solidFill>
              </a:rPr>
              <a:pPr/>
              <a:t>‹#›</a:t>
            </a:fld>
            <a:endParaRPr lang="fi-FI" sz="80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83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>
                <a:solidFill>
                  <a:schemeClr val="accent3"/>
                </a:solidFill>
              </a:defRPr>
            </a:lvl1pPr>
          </a:lstStyle>
          <a:p>
            <a:fld id="{1C082C67-833E-43D5-B81F-54404D28B490}" type="datetimeFigureOut">
              <a:rPr lang="fi-FI" smtClean="0"/>
              <a:pPr/>
              <a:t>6.9.2015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accent3"/>
                </a:solidFill>
              </a:defRPr>
            </a:lvl1pPr>
          </a:lstStyle>
          <a:p>
            <a:fld id="{91360684-CF99-44BB-97E4-778D04BEA70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6781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April 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6253F6-A599-CD47-AF29-0B5BB749EFA1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855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April 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6253F6-A599-CD47-AF29-0B5BB749EFA1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974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1C58F0D-D223-0C47-A737-A8A07F71B6D8}" type="datetime1">
              <a:rPr lang="fi-FI" smtClean="0"/>
              <a:pPr>
                <a:defRPr/>
              </a:pPr>
              <a:t>6.9.2015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6253F6-A599-CD47-AF29-0B5BB749EFA1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070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7" y="3933825"/>
            <a:ext cx="7921625" cy="935375"/>
          </a:xfrm>
        </p:spPr>
        <p:txBody>
          <a:bodyPr anchor="b" anchorCtr="0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7" y="5013220"/>
            <a:ext cx="7921625" cy="1147465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 smtClean="0"/>
              <a:t>11.9.2015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 smtClean="0"/>
              <a:t>ERC, Tallinn | University cooperation, Asmo Vartiainen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3C10567-D74D-4A94-945D-6D455CF91C0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2699792" y="2636912"/>
            <a:ext cx="3744416" cy="836131"/>
          </a:xfrm>
          <a:custGeom>
            <a:avLst/>
            <a:gdLst>
              <a:gd name="T0" fmla="*/ 2888 w 3502"/>
              <a:gd name="T1" fmla="*/ 296 h 782"/>
              <a:gd name="T2" fmla="*/ 2757 w 3502"/>
              <a:gd name="T3" fmla="*/ 361 h 782"/>
              <a:gd name="T4" fmla="*/ 3031 w 3502"/>
              <a:gd name="T5" fmla="*/ 380 h 782"/>
              <a:gd name="T6" fmla="*/ 3063 w 3502"/>
              <a:gd name="T7" fmla="*/ 260 h 782"/>
              <a:gd name="T8" fmla="*/ 3162 w 3502"/>
              <a:gd name="T9" fmla="*/ 431 h 782"/>
              <a:gd name="T10" fmla="*/ 2898 w 3502"/>
              <a:gd name="T11" fmla="*/ 779 h 782"/>
              <a:gd name="T12" fmla="*/ 2688 w 3502"/>
              <a:gd name="T13" fmla="*/ 694 h 782"/>
              <a:gd name="T14" fmla="*/ 2606 w 3502"/>
              <a:gd name="T15" fmla="*/ 492 h 782"/>
              <a:gd name="T16" fmla="*/ 2688 w 3502"/>
              <a:gd name="T17" fmla="*/ 284 h 782"/>
              <a:gd name="T18" fmla="*/ 2880 w 3502"/>
              <a:gd name="T19" fmla="*/ 195 h 782"/>
              <a:gd name="T20" fmla="*/ 2378 w 3502"/>
              <a:gd name="T21" fmla="*/ 707 h 782"/>
              <a:gd name="T22" fmla="*/ 2341 w 3502"/>
              <a:gd name="T23" fmla="*/ 99 h 782"/>
              <a:gd name="T24" fmla="*/ 2477 w 3502"/>
              <a:gd name="T25" fmla="*/ 660 h 782"/>
              <a:gd name="T26" fmla="*/ 1484 w 3502"/>
              <a:gd name="T27" fmla="*/ 738 h 782"/>
              <a:gd name="T28" fmla="*/ 1418 w 3502"/>
              <a:gd name="T29" fmla="*/ 572 h 782"/>
              <a:gd name="T30" fmla="*/ 1532 w 3502"/>
              <a:gd name="T31" fmla="*/ 631 h 782"/>
              <a:gd name="T32" fmla="*/ 2012 w 3502"/>
              <a:gd name="T33" fmla="*/ 201 h 782"/>
              <a:gd name="T34" fmla="*/ 2176 w 3502"/>
              <a:gd name="T35" fmla="*/ 318 h 782"/>
              <a:gd name="T36" fmla="*/ 2220 w 3502"/>
              <a:gd name="T37" fmla="*/ 557 h 782"/>
              <a:gd name="T38" fmla="*/ 2085 w 3502"/>
              <a:gd name="T39" fmla="*/ 743 h 782"/>
              <a:gd name="T40" fmla="*/ 1868 w 3502"/>
              <a:gd name="T41" fmla="*/ 768 h 782"/>
              <a:gd name="T42" fmla="*/ 1702 w 3502"/>
              <a:gd name="T43" fmla="*/ 631 h 782"/>
              <a:gd name="T44" fmla="*/ 1681 w 3502"/>
              <a:gd name="T45" fmla="*/ 394 h 782"/>
              <a:gd name="T46" fmla="*/ 1831 w 3502"/>
              <a:gd name="T47" fmla="*/ 219 h 782"/>
              <a:gd name="T48" fmla="*/ 1874 w 3502"/>
              <a:gd name="T49" fmla="*/ 311 h 782"/>
              <a:gd name="T50" fmla="*/ 1775 w 3502"/>
              <a:gd name="T51" fmla="*/ 444 h 782"/>
              <a:gd name="T52" fmla="*/ 1803 w 3502"/>
              <a:gd name="T53" fmla="*/ 598 h 782"/>
              <a:gd name="T54" fmla="*/ 1923 w 3502"/>
              <a:gd name="T55" fmla="*/ 678 h 782"/>
              <a:gd name="T56" fmla="*/ 2067 w 3502"/>
              <a:gd name="T57" fmla="*/ 628 h 782"/>
              <a:gd name="T58" fmla="*/ 2122 w 3502"/>
              <a:gd name="T59" fmla="*/ 475 h 782"/>
              <a:gd name="T60" fmla="*/ 2062 w 3502"/>
              <a:gd name="T61" fmla="*/ 342 h 782"/>
              <a:gd name="T62" fmla="*/ 1 w 3502"/>
              <a:gd name="T63" fmla="*/ 360 h 782"/>
              <a:gd name="T64" fmla="*/ 108 w 3502"/>
              <a:gd name="T65" fmla="*/ 114 h 782"/>
              <a:gd name="T66" fmla="*/ 332 w 3502"/>
              <a:gd name="T67" fmla="*/ 2 h 782"/>
              <a:gd name="T68" fmla="*/ 604 w 3502"/>
              <a:gd name="T69" fmla="*/ 89 h 782"/>
              <a:gd name="T70" fmla="*/ 734 w 3502"/>
              <a:gd name="T71" fmla="*/ 330 h 782"/>
              <a:gd name="T72" fmla="*/ 685 w 3502"/>
              <a:gd name="T73" fmla="*/ 592 h 782"/>
              <a:gd name="T74" fmla="*/ 470 w 3502"/>
              <a:gd name="T75" fmla="*/ 765 h 782"/>
              <a:gd name="T76" fmla="*/ 193 w 3502"/>
              <a:gd name="T77" fmla="*/ 733 h 782"/>
              <a:gd name="T78" fmla="*/ 17 w 3502"/>
              <a:gd name="T79" fmla="*/ 506 h 782"/>
              <a:gd name="T80" fmla="*/ 132 w 3502"/>
              <a:gd name="T81" fmla="*/ 511 h 782"/>
              <a:gd name="T82" fmla="*/ 291 w 3502"/>
              <a:gd name="T83" fmla="*/ 656 h 782"/>
              <a:gd name="T84" fmla="*/ 501 w 3502"/>
              <a:gd name="T85" fmla="*/ 632 h 782"/>
              <a:gd name="T86" fmla="*/ 621 w 3502"/>
              <a:gd name="T87" fmla="*/ 473 h 782"/>
              <a:gd name="T88" fmla="*/ 601 w 3502"/>
              <a:gd name="T89" fmla="*/ 257 h 782"/>
              <a:gd name="T90" fmla="*/ 435 w 3502"/>
              <a:gd name="T91" fmla="*/ 120 h 782"/>
              <a:gd name="T92" fmla="*/ 233 w 3502"/>
              <a:gd name="T93" fmla="*/ 152 h 782"/>
              <a:gd name="T94" fmla="*/ 114 w 3502"/>
              <a:gd name="T95" fmla="*/ 320 h 782"/>
              <a:gd name="T96" fmla="*/ 1273 w 3502"/>
              <a:gd name="T97" fmla="*/ 635 h 782"/>
              <a:gd name="T98" fmla="*/ 1154 w 3502"/>
              <a:gd name="T99" fmla="*/ 760 h 782"/>
              <a:gd name="T100" fmla="*/ 964 w 3502"/>
              <a:gd name="T101" fmla="*/ 764 h 782"/>
              <a:gd name="T102" fmla="*/ 833 w 3502"/>
              <a:gd name="T103" fmla="*/ 633 h 782"/>
              <a:gd name="T104" fmla="*/ 943 w 3502"/>
              <a:gd name="T105" fmla="*/ 617 h 782"/>
              <a:gd name="T106" fmla="*/ 1069 w 3502"/>
              <a:gd name="T107" fmla="*/ 677 h 782"/>
              <a:gd name="T108" fmla="*/ 1174 w 3502"/>
              <a:gd name="T109" fmla="*/ 599 h 782"/>
              <a:gd name="T110" fmla="*/ 3421 w 3502"/>
              <a:gd name="T111" fmla="*/ 308 h 782"/>
              <a:gd name="T112" fmla="*/ 3301 w 3502"/>
              <a:gd name="T113" fmla="*/ 464 h 782"/>
              <a:gd name="T114" fmla="*/ 3369 w 3502"/>
              <a:gd name="T115" fmla="*/ 639 h 782"/>
              <a:gd name="T116" fmla="*/ 3456 w 3502"/>
              <a:gd name="T117" fmla="*/ 778 h 782"/>
              <a:gd name="T118" fmla="*/ 3251 w 3502"/>
              <a:gd name="T119" fmla="*/ 668 h 782"/>
              <a:gd name="T120" fmla="*/ 3193 w 3502"/>
              <a:gd name="T121" fmla="*/ 478 h 782"/>
              <a:gd name="T122" fmla="*/ 3269 w 3502"/>
              <a:gd name="T123" fmla="*/ 289 h 782"/>
              <a:gd name="T124" fmla="*/ 3468 w 3502"/>
              <a:gd name="T125" fmla="*/ 196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502" h="782">
                <a:moveTo>
                  <a:pt x="3031" y="380"/>
                </a:moveTo>
                <a:lnTo>
                  <a:pt x="3025" y="370"/>
                </a:lnTo>
                <a:lnTo>
                  <a:pt x="3019" y="361"/>
                </a:lnTo>
                <a:lnTo>
                  <a:pt x="3012" y="353"/>
                </a:lnTo>
                <a:lnTo>
                  <a:pt x="3004" y="345"/>
                </a:lnTo>
                <a:lnTo>
                  <a:pt x="2996" y="337"/>
                </a:lnTo>
                <a:lnTo>
                  <a:pt x="2988" y="330"/>
                </a:lnTo>
                <a:lnTo>
                  <a:pt x="2979" y="324"/>
                </a:lnTo>
                <a:lnTo>
                  <a:pt x="2970" y="318"/>
                </a:lnTo>
                <a:lnTo>
                  <a:pt x="2961" y="313"/>
                </a:lnTo>
                <a:lnTo>
                  <a:pt x="2951" y="309"/>
                </a:lnTo>
                <a:lnTo>
                  <a:pt x="2941" y="305"/>
                </a:lnTo>
                <a:lnTo>
                  <a:pt x="2931" y="301"/>
                </a:lnTo>
                <a:lnTo>
                  <a:pt x="2921" y="299"/>
                </a:lnTo>
                <a:lnTo>
                  <a:pt x="2910" y="297"/>
                </a:lnTo>
                <a:lnTo>
                  <a:pt x="2899" y="296"/>
                </a:lnTo>
                <a:lnTo>
                  <a:pt x="2888" y="296"/>
                </a:lnTo>
                <a:lnTo>
                  <a:pt x="2879" y="296"/>
                </a:lnTo>
                <a:lnTo>
                  <a:pt x="2870" y="297"/>
                </a:lnTo>
                <a:lnTo>
                  <a:pt x="2861" y="298"/>
                </a:lnTo>
                <a:lnTo>
                  <a:pt x="2852" y="300"/>
                </a:lnTo>
                <a:lnTo>
                  <a:pt x="2843" y="302"/>
                </a:lnTo>
                <a:lnTo>
                  <a:pt x="2835" y="305"/>
                </a:lnTo>
                <a:lnTo>
                  <a:pt x="2827" y="308"/>
                </a:lnTo>
                <a:lnTo>
                  <a:pt x="2819" y="311"/>
                </a:lnTo>
                <a:lnTo>
                  <a:pt x="2811" y="315"/>
                </a:lnTo>
                <a:lnTo>
                  <a:pt x="2803" y="320"/>
                </a:lnTo>
                <a:lnTo>
                  <a:pt x="2796" y="325"/>
                </a:lnTo>
                <a:lnTo>
                  <a:pt x="2789" y="330"/>
                </a:lnTo>
                <a:lnTo>
                  <a:pt x="2782" y="335"/>
                </a:lnTo>
                <a:lnTo>
                  <a:pt x="2775" y="341"/>
                </a:lnTo>
                <a:lnTo>
                  <a:pt x="2769" y="347"/>
                </a:lnTo>
                <a:lnTo>
                  <a:pt x="2763" y="354"/>
                </a:lnTo>
                <a:lnTo>
                  <a:pt x="2757" y="361"/>
                </a:lnTo>
                <a:lnTo>
                  <a:pt x="2751" y="368"/>
                </a:lnTo>
                <a:lnTo>
                  <a:pt x="2746" y="375"/>
                </a:lnTo>
                <a:lnTo>
                  <a:pt x="2741" y="383"/>
                </a:lnTo>
                <a:lnTo>
                  <a:pt x="2733" y="400"/>
                </a:lnTo>
                <a:lnTo>
                  <a:pt x="2729" y="408"/>
                </a:lnTo>
                <a:lnTo>
                  <a:pt x="2725" y="417"/>
                </a:lnTo>
                <a:lnTo>
                  <a:pt x="2722" y="425"/>
                </a:lnTo>
                <a:lnTo>
                  <a:pt x="2720" y="434"/>
                </a:lnTo>
                <a:lnTo>
                  <a:pt x="2717" y="443"/>
                </a:lnTo>
                <a:lnTo>
                  <a:pt x="2716" y="452"/>
                </a:lnTo>
                <a:lnTo>
                  <a:pt x="2714" y="462"/>
                </a:lnTo>
                <a:lnTo>
                  <a:pt x="2713" y="471"/>
                </a:lnTo>
                <a:lnTo>
                  <a:pt x="2712" y="480"/>
                </a:lnTo>
                <a:lnTo>
                  <a:pt x="2712" y="490"/>
                </a:lnTo>
                <a:lnTo>
                  <a:pt x="2713" y="503"/>
                </a:lnTo>
                <a:lnTo>
                  <a:pt x="2714" y="515"/>
                </a:lnTo>
                <a:lnTo>
                  <a:pt x="3031" y="380"/>
                </a:lnTo>
                <a:close/>
                <a:moveTo>
                  <a:pt x="2887" y="195"/>
                </a:moveTo>
                <a:lnTo>
                  <a:pt x="2900" y="196"/>
                </a:lnTo>
                <a:lnTo>
                  <a:pt x="2912" y="197"/>
                </a:lnTo>
                <a:lnTo>
                  <a:pt x="2924" y="198"/>
                </a:lnTo>
                <a:lnTo>
                  <a:pt x="2936" y="200"/>
                </a:lnTo>
                <a:lnTo>
                  <a:pt x="2948" y="202"/>
                </a:lnTo>
                <a:lnTo>
                  <a:pt x="2960" y="205"/>
                </a:lnTo>
                <a:lnTo>
                  <a:pt x="2971" y="209"/>
                </a:lnTo>
                <a:lnTo>
                  <a:pt x="2982" y="212"/>
                </a:lnTo>
                <a:lnTo>
                  <a:pt x="2993" y="217"/>
                </a:lnTo>
                <a:lnTo>
                  <a:pt x="3004" y="222"/>
                </a:lnTo>
                <a:lnTo>
                  <a:pt x="3015" y="227"/>
                </a:lnTo>
                <a:lnTo>
                  <a:pt x="3025" y="233"/>
                </a:lnTo>
                <a:lnTo>
                  <a:pt x="3035" y="239"/>
                </a:lnTo>
                <a:lnTo>
                  <a:pt x="3045" y="245"/>
                </a:lnTo>
                <a:lnTo>
                  <a:pt x="3054" y="253"/>
                </a:lnTo>
                <a:lnTo>
                  <a:pt x="3063" y="260"/>
                </a:lnTo>
                <a:lnTo>
                  <a:pt x="3072" y="268"/>
                </a:lnTo>
                <a:lnTo>
                  <a:pt x="3081" y="276"/>
                </a:lnTo>
                <a:lnTo>
                  <a:pt x="3089" y="285"/>
                </a:lnTo>
                <a:lnTo>
                  <a:pt x="3097" y="294"/>
                </a:lnTo>
                <a:lnTo>
                  <a:pt x="3104" y="303"/>
                </a:lnTo>
                <a:lnTo>
                  <a:pt x="3111" y="313"/>
                </a:lnTo>
                <a:lnTo>
                  <a:pt x="3118" y="323"/>
                </a:lnTo>
                <a:lnTo>
                  <a:pt x="3125" y="333"/>
                </a:lnTo>
                <a:lnTo>
                  <a:pt x="3131" y="344"/>
                </a:lnTo>
                <a:lnTo>
                  <a:pt x="3136" y="354"/>
                </a:lnTo>
                <a:lnTo>
                  <a:pt x="3141" y="366"/>
                </a:lnTo>
                <a:lnTo>
                  <a:pt x="3146" y="377"/>
                </a:lnTo>
                <a:lnTo>
                  <a:pt x="3151" y="390"/>
                </a:lnTo>
                <a:lnTo>
                  <a:pt x="3155" y="402"/>
                </a:lnTo>
                <a:lnTo>
                  <a:pt x="3158" y="415"/>
                </a:lnTo>
                <a:lnTo>
                  <a:pt x="3161" y="427"/>
                </a:lnTo>
                <a:lnTo>
                  <a:pt x="3162" y="431"/>
                </a:lnTo>
                <a:lnTo>
                  <a:pt x="2750" y="606"/>
                </a:lnTo>
                <a:lnTo>
                  <a:pt x="2755" y="613"/>
                </a:lnTo>
                <a:lnTo>
                  <a:pt x="2761" y="619"/>
                </a:lnTo>
                <a:lnTo>
                  <a:pt x="2772" y="631"/>
                </a:lnTo>
                <a:lnTo>
                  <a:pt x="2783" y="641"/>
                </a:lnTo>
                <a:lnTo>
                  <a:pt x="2795" y="649"/>
                </a:lnTo>
                <a:lnTo>
                  <a:pt x="2807" y="657"/>
                </a:lnTo>
                <a:lnTo>
                  <a:pt x="2818" y="663"/>
                </a:lnTo>
                <a:lnTo>
                  <a:pt x="2830" y="668"/>
                </a:lnTo>
                <a:lnTo>
                  <a:pt x="2841" y="672"/>
                </a:lnTo>
                <a:lnTo>
                  <a:pt x="2852" y="675"/>
                </a:lnTo>
                <a:lnTo>
                  <a:pt x="2862" y="678"/>
                </a:lnTo>
                <a:lnTo>
                  <a:pt x="2881" y="681"/>
                </a:lnTo>
                <a:lnTo>
                  <a:pt x="2897" y="683"/>
                </a:lnTo>
                <a:lnTo>
                  <a:pt x="2909" y="684"/>
                </a:lnTo>
                <a:lnTo>
                  <a:pt x="2909" y="779"/>
                </a:lnTo>
                <a:lnTo>
                  <a:pt x="2898" y="779"/>
                </a:lnTo>
                <a:lnTo>
                  <a:pt x="2887" y="779"/>
                </a:lnTo>
                <a:lnTo>
                  <a:pt x="2872" y="778"/>
                </a:lnTo>
                <a:lnTo>
                  <a:pt x="2858" y="777"/>
                </a:lnTo>
                <a:lnTo>
                  <a:pt x="2843" y="774"/>
                </a:lnTo>
                <a:lnTo>
                  <a:pt x="2830" y="772"/>
                </a:lnTo>
                <a:lnTo>
                  <a:pt x="2816" y="768"/>
                </a:lnTo>
                <a:lnTo>
                  <a:pt x="2802" y="764"/>
                </a:lnTo>
                <a:lnTo>
                  <a:pt x="2789" y="760"/>
                </a:lnTo>
                <a:lnTo>
                  <a:pt x="2777" y="754"/>
                </a:lnTo>
                <a:lnTo>
                  <a:pt x="2764" y="749"/>
                </a:lnTo>
                <a:lnTo>
                  <a:pt x="2752" y="742"/>
                </a:lnTo>
                <a:lnTo>
                  <a:pt x="2740" y="735"/>
                </a:lnTo>
                <a:lnTo>
                  <a:pt x="2729" y="728"/>
                </a:lnTo>
                <a:lnTo>
                  <a:pt x="2718" y="720"/>
                </a:lnTo>
                <a:lnTo>
                  <a:pt x="2708" y="712"/>
                </a:lnTo>
                <a:lnTo>
                  <a:pt x="2697" y="703"/>
                </a:lnTo>
                <a:lnTo>
                  <a:pt x="2688" y="694"/>
                </a:lnTo>
                <a:lnTo>
                  <a:pt x="2679" y="684"/>
                </a:lnTo>
                <a:lnTo>
                  <a:pt x="2670" y="674"/>
                </a:lnTo>
                <a:lnTo>
                  <a:pt x="2662" y="663"/>
                </a:lnTo>
                <a:lnTo>
                  <a:pt x="2654" y="652"/>
                </a:lnTo>
                <a:lnTo>
                  <a:pt x="2647" y="640"/>
                </a:lnTo>
                <a:lnTo>
                  <a:pt x="2640" y="628"/>
                </a:lnTo>
                <a:lnTo>
                  <a:pt x="2637" y="622"/>
                </a:lnTo>
                <a:lnTo>
                  <a:pt x="2634" y="616"/>
                </a:lnTo>
                <a:lnTo>
                  <a:pt x="2628" y="604"/>
                </a:lnTo>
                <a:lnTo>
                  <a:pt x="2623" y="591"/>
                </a:lnTo>
                <a:lnTo>
                  <a:pt x="2618" y="578"/>
                </a:lnTo>
                <a:lnTo>
                  <a:pt x="2615" y="564"/>
                </a:lnTo>
                <a:lnTo>
                  <a:pt x="2612" y="550"/>
                </a:lnTo>
                <a:lnTo>
                  <a:pt x="2609" y="536"/>
                </a:lnTo>
                <a:lnTo>
                  <a:pt x="2608" y="521"/>
                </a:lnTo>
                <a:lnTo>
                  <a:pt x="2607" y="507"/>
                </a:lnTo>
                <a:lnTo>
                  <a:pt x="2606" y="492"/>
                </a:lnTo>
                <a:lnTo>
                  <a:pt x="2607" y="477"/>
                </a:lnTo>
                <a:lnTo>
                  <a:pt x="2608" y="463"/>
                </a:lnTo>
                <a:lnTo>
                  <a:pt x="2610" y="448"/>
                </a:lnTo>
                <a:lnTo>
                  <a:pt x="2612" y="434"/>
                </a:lnTo>
                <a:lnTo>
                  <a:pt x="2615" y="420"/>
                </a:lnTo>
                <a:lnTo>
                  <a:pt x="2617" y="413"/>
                </a:lnTo>
                <a:lnTo>
                  <a:pt x="2619" y="406"/>
                </a:lnTo>
                <a:lnTo>
                  <a:pt x="2623" y="392"/>
                </a:lnTo>
                <a:lnTo>
                  <a:pt x="2628" y="378"/>
                </a:lnTo>
                <a:lnTo>
                  <a:pt x="2634" y="365"/>
                </a:lnTo>
                <a:lnTo>
                  <a:pt x="2640" y="352"/>
                </a:lnTo>
                <a:lnTo>
                  <a:pt x="2647" y="340"/>
                </a:lnTo>
                <a:lnTo>
                  <a:pt x="2654" y="328"/>
                </a:lnTo>
                <a:lnTo>
                  <a:pt x="2662" y="316"/>
                </a:lnTo>
                <a:lnTo>
                  <a:pt x="2670" y="305"/>
                </a:lnTo>
                <a:lnTo>
                  <a:pt x="2679" y="294"/>
                </a:lnTo>
                <a:lnTo>
                  <a:pt x="2688" y="284"/>
                </a:lnTo>
                <a:lnTo>
                  <a:pt x="2697" y="274"/>
                </a:lnTo>
                <a:lnTo>
                  <a:pt x="2707" y="264"/>
                </a:lnTo>
                <a:lnTo>
                  <a:pt x="2718" y="256"/>
                </a:lnTo>
                <a:lnTo>
                  <a:pt x="2729" y="247"/>
                </a:lnTo>
                <a:lnTo>
                  <a:pt x="2740" y="239"/>
                </a:lnTo>
                <a:lnTo>
                  <a:pt x="2752" y="232"/>
                </a:lnTo>
                <a:lnTo>
                  <a:pt x="2764" y="225"/>
                </a:lnTo>
                <a:lnTo>
                  <a:pt x="2770" y="222"/>
                </a:lnTo>
                <a:lnTo>
                  <a:pt x="2776" y="219"/>
                </a:lnTo>
                <a:lnTo>
                  <a:pt x="2789" y="214"/>
                </a:lnTo>
                <a:lnTo>
                  <a:pt x="2802" y="209"/>
                </a:lnTo>
                <a:lnTo>
                  <a:pt x="2816" y="205"/>
                </a:lnTo>
                <a:lnTo>
                  <a:pt x="2829" y="201"/>
                </a:lnTo>
                <a:lnTo>
                  <a:pt x="2843" y="199"/>
                </a:lnTo>
                <a:lnTo>
                  <a:pt x="2858" y="197"/>
                </a:lnTo>
                <a:lnTo>
                  <a:pt x="2872" y="196"/>
                </a:lnTo>
                <a:lnTo>
                  <a:pt x="2880" y="195"/>
                </a:lnTo>
                <a:lnTo>
                  <a:pt x="2887" y="195"/>
                </a:lnTo>
                <a:close/>
                <a:moveTo>
                  <a:pt x="2510" y="779"/>
                </a:moveTo>
                <a:lnTo>
                  <a:pt x="2492" y="776"/>
                </a:lnTo>
                <a:lnTo>
                  <a:pt x="2474" y="772"/>
                </a:lnTo>
                <a:lnTo>
                  <a:pt x="2466" y="770"/>
                </a:lnTo>
                <a:lnTo>
                  <a:pt x="2458" y="767"/>
                </a:lnTo>
                <a:lnTo>
                  <a:pt x="2450" y="764"/>
                </a:lnTo>
                <a:lnTo>
                  <a:pt x="2442" y="760"/>
                </a:lnTo>
                <a:lnTo>
                  <a:pt x="2434" y="756"/>
                </a:lnTo>
                <a:lnTo>
                  <a:pt x="2427" y="752"/>
                </a:lnTo>
                <a:lnTo>
                  <a:pt x="2413" y="743"/>
                </a:lnTo>
                <a:lnTo>
                  <a:pt x="2406" y="738"/>
                </a:lnTo>
                <a:lnTo>
                  <a:pt x="2400" y="732"/>
                </a:lnTo>
                <a:lnTo>
                  <a:pt x="2394" y="726"/>
                </a:lnTo>
                <a:lnTo>
                  <a:pt x="2388" y="720"/>
                </a:lnTo>
                <a:lnTo>
                  <a:pt x="2383" y="713"/>
                </a:lnTo>
                <a:lnTo>
                  <a:pt x="2378" y="707"/>
                </a:lnTo>
                <a:lnTo>
                  <a:pt x="2368" y="692"/>
                </a:lnTo>
                <a:lnTo>
                  <a:pt x="2364" y="684"/>
                </a:lnTo>
                <a:lnTo>
                  <a:pt x="2360" y="675"/>
                </a:lnTo>
                <a:lnTo>
                  <a:pt x="2357" y="667"/>
                </a:lnTo>
                <a:lnTo>
                  <a:pt x="2353" y="658"/>
                </a:lnTo>
                <a:lnTo>
                  <a:pt x="2348" y="638"/>
                </a:lnTo>
                <a:lnTo>
                  <a:pt x="2346" y="628"/>
                </a:lnTo>
                <a:lnTo>
                  <a:pt x="2344" y="618"/>
                </a:lnTo>
                <a:lnTo>
                  <a:pt x="2342" y="607"/>
                </a:lnTo>
                <a:lnTo>
                  <a:pt x="2341" y="596"/>
                </a:lnTo>
                <a:lnTo>
                  <a:pt x="2341" y="584"/>
                </a:lnTo>
                <a:lnTo>
                  <a:pt x="2340" y="572"/>
                </a:lnTo>
                <a:lnTo>
                  <a:pt x="2340" y="302"/>
                </a:lnTo>
                <a:lnTo>
                  <a:pt x="2271" y="302"/>
                </a:lnTo>
                <a:lnTo>
                  <a:pt x="2271" y="202"/>
                </a:lnTo>
                <a:lnTo>
                  <a:pt x="2341" y="202"/>
                </a:lnTo>
                <a:lnTo>
                  <a:pt x="2341" y="99"/>
                </a:lnTo>
                <a:lnTo>
                  <a:pt x="2444" y="99"/>
                </a:lnTo>
                <a:lnTo>
                  <a:pt x="2444" y="202"/>
                </a:lnTo>
                <a:lnTo>
                  <a:pt x="2582" y="202"/>
                </a:lnTo>
                <a:lnTo>
                  <a:pt x="2582" y="302"/>
                </a:lnTo>
                <a:lnTo>
                  <a:pt x="2444" y="302"/>
                </a:lnTo>
                <a:lnTo>
                  <a:pt x="2444" y="572"/>
                </a:lnTo>
                <a:lnTo>
                  <a:pt x="2444" y="584"/>
                </a:lnTo>
                <a:lnTo>
                  <a:pt x="2445" y="595"/>
                </a:lnTo>
                <a:lnTo>
                  <a:pt x="2447" y="605"/>
                </a:lnTo>
                <a:lnTo>
                  <a:pt x="2449" y="614"/>
                </a:lnTo>
                <a:lnTo>
                  <a:pt x="2451" y="623"/>
                </a:lnTo>
                <a:lnTo>
                  <a:pt x="2454" y="631"/>
                </a:lnTo>
                <a:lnTo>
                  <a:pt x="2458" y="638"/>
                </a:lnTo>
                <a:lnTo>
                  <a:pt x="2462" y="644"/>
                </a:lnTo>
                <a:lnTo>
                  <a:pt x="2467" y="650"/>
                </a:lnTo>
                <a:lnTo>
                  <a:pt x="2472" y="655"/>
                </a:lnTo>
                <a:lnTo>
                  <a:pt x="2477" y="660"/>
                </a:lnTo>
                <a:lnTo>
                  <a:pt x="2483" y="664"/>
                </a:lnTo>
                <a:lnTo>
                  <a:pt x="2489" y="668"/>
                </a:lnTo>
                <a:lnTo>
                  <a:pt x="2496" y="671"/>
                </a:lnTo>
                <a:lnTo>
                  <a:pt x="2503" y="674"/>
                </a:lnTo>
                <a:lnTo>
                  <a:pt x="2510" y="676"/>
                </a:lnTo>
                <a:lnTo>
                  <a:pt x="2510" y="779"/>
                </a:lnTo>
                <a:close/>
                <a:moveTo>
                  <a:pt x="1587" y="779"/>
                </a:moveTo>
                <a:lnTo>
                  <a:pt x="1569" y="776"/>
                </a:lnTo>
                <a:lnTo>
                  <a:pt x="1551" y="772"/>
                </a:lnTo>
                <a:lnTo>
                  <a:pt x="1543" y="770"/>
                </a:lnTo>
                <a:lnTo>
                  <a:pt x="1535" y="767"/>
                </a:lnTo>
                <a:lnTo>
                  <a:pt x="1527" y="764"/>
                </a:lnTo>
                <a:lnTo>
                  <a:pt x="1519" y="760"/>
                </a:lnTo>
                <a:lnTo>
                  <a:pt x="1511" y="756"/>
                </a:lnTo>
                <a:lnTo>
                  <a:pt x="1504" y="752"/>
                </a:lnTo>
                <a:lnTo>
                  <a:pt x="1490" y="743"/>
                </a:lnTo>
                <a:lnTo>
                  <a:pt x="1484" y="738"/>
                </a:lnTo>
                <a:lnTo>
                  <a:pt x="1477" y="732"/>
                </a:lnTo>
                <a:lnTo>
                  <a:pt x="1471" y="726"/>
                </a:lnTo>
                <a:lnTo>
                  <a:pt x="1466" y="720"/>
                </a:lnTo>
                <a:lnTo>
                  <a:pt x="1460" y="713"/>
                </a:lnTo>
                <a:lnTo>
                  <a:pt x="1455" y="707"/>
                </a:lnTo>
                <a:lnTo>
                  <a:pt x="1445" y="692"/>
                </a:lnTo>
                <a:lnTo>
                  <a:pt x="1441" y="684"/>
                </a:lnTo>
                <a:lnTo>
                  <a:pt x="1437" y="675"/>
                </a:lnTo>
                <a:lnTo>
                  <a:pt x="1434" y="667"/>
                </a:lnTo>
                <a:lnTo>
                  <a:pt x="1430" y="658"/>
                </a:lnTo>
                <a:lnTo>
                  <a:pt x="1425" y="638"/>
                </a:lnTo>
                <a:lnTo>
                  <a:pt x="1423" y="628"/>
                </a:lnTo>
                <a:lnTo>
                  <a:pt x="1421" y="618"/>
                </a:lnTo>
                <a:lnTo>
                  <a:pt x="1420" y="607"/>
                </a:lnTo>
                <a:lnTo>
                  <a:pt x="1419" y="596"/>
                </a:lnTo>
                <a:lnTo>
                  <a:pt x="1418" y="584"/>
                </a:lnTo>
                <a:lnTo>
                  <a:pt x="1418" y="572"/>
                </a:lnTo>
                <a:lnTo>
                  <a:pt x="1418" y="302"/>
                </a:lnTo>
                <a:lnTo>
                  <a:pt x="1348" y="302"/>
                </a:lnTo>
                <a:lnTo>
                  <a:pt x="1348" y="202"/>
                </a:lnTo>
                <a:lnTo>
                  <a:pt x="1418" y="202"/>
                </a:lnTo>
                <a:lnTo>
                  <a:pt x="1418" y="99"/>
                </a:lnTo>
                <a:lnTo>
                  <a:pt x="1521" y="99"/>
                </a:lnTo>
                <a:lnTo>
                  <a:pt x="1521" y="202"/>
                </a:lnTo>
                <a:lnTo>
                  <a:pt x="1660" y="202"/>
                </a:lnTo>
                <a:lnTo>
                  <a:pt x="1660" y="302"/>
                </a:lnTo>
                <a:lnTo>
                  <a:pt x="1521" y="302"/>
                </a:lnTo>
                <a:lnTo>
                  <a:pt x="1521" y="572"/>
                </a:lnTo>
                <a:lnTo>
                  <a:pt x="1521" y="584"/>
                </a:lnTo>
                <a:lnTo>
                  <a:pt x="1522" y="595"/>
                </a:lnTo>
                <a:lnTo>
                  <a:pt x="1524" y="605"/>
                </a:lnTo>
                <a:lnTo>
                  <a:pt x="1526" y="614"/>
                </a:lnTo>
                <a:lnTo>
                  <a:pt x="1528" y="623"/>
                </a:lnTo>
                <a:lnTo>
                  <a:pt x="1532" y="631"/>
                </a:lnTo>
                <a:lnTo>
                  <a:pt x="1535" y="638"/>
                </a:lnTo>
                <a:lnTo>
                  <a:pt x="1539" y="644"/>
                </a:lnTo>
                <a:lnTo>
                  <a:pt x="1544" y="650"/>
                </a:lnTo>
                <a:lnTo>
                  <a:pt x="1549" y="655"/>
                </a:lnTo>
                <a:lnTo>
                  <a:pt x="1554" y="660"/>
                </a:lnTo>
                <a:lnTo>
                  <a:pt x="1560" y="664"/>
                </a:lnTo>
                <a:lnTo>
                  <a:pt x="1566" y="668"/>
                </a:lnTo>
                <a:lnTo>
                  <a:pt x="1573" y="671"/>
                </a:lnTo>
                <a:lnTo>
                  <a:pt x="1580" y="674"/>
                </a:lnTo>
                <a:lnTo>
                  <a:pt x="1587" y="676"/>
                </a:lnTo>
                <a:lnTo>
                  <a:pt x="1587" y="779"/>
                </a:lnTo>
                <a:close/>
                <a:moveTo>
                  <a:pt x="1942" y="193"/>
                </a:moveTo>
                <a:lnTo>
                  <a:pt x="1956" y="194"/>
                </a:lnTo>
                <a:lnTo>
                  <a:pt x="1970" y="195"/>
                </a:lnTo>
                <a:lnTo>
                  <a:pt x="1984" y="196"/>
                </a:lnTo>
                <a:lnTo>
                  <a:pt x="1998" y="198"/>
                </a:lnTo>
                <a:lnTo>
                  <a:pt x="2012" y="201"/>
                </a:lnTo>
                <a:lnTo>
                  <a:pt x="2019" y="203"/>
                </a:lnTo>
                <a:lnTo>
                  <a:pt x="2025" y="205"/>
                </a:lnTo>
                <a:lnTo>
                  <a:pt x="2038" y="210"/>
                </a:lnTo>
                <a:lnTo>
                  <a:pt x="2051" y="215"/>
                </a:lnTo>
                <a:lnTo>
                  <a:pt x="2064" y="220"/>
                </a:lnTo>
                <a:lnTo>
                  <a:pt x="2076" y="226"/>
                </a:lnTo>
                <a:lnTo>
                  <a:pt x="2088" y="233"/>
                </a:lnTo>
                <a:lnTo>
                  <a:pt x="2094" y="237"/>
                </a:lnTo>
                <a:lnTo>
                  <a:pt x="2099" y="241"/>
                </a:lnTo>
                <a:lnTo>
                  <a:pt x="2110" y="249"/>
                </a:lnTo>
                <a:lnTo>
                  <a:pt x="2121" y="257"/>
                </a:lnTo>
                <a:lnTo>
                  <a:pt x="2131" y="266"/>
                </a:lnTo>
                <a:lnTo>
                  <a:pt x="2141" y="276"/>
                </a:lnTo>
                <a:lnTo>
                  <a:pt x="2151" y="286"/>
                </a:lnTo>
                <a:lnTo>
                  <a:pt x="2160" y="296"/>
                </a:lnTo>
                <a:lnTo>
                  <a:pt x="2168" y="307"/>
                </a:lnTo>
                <a:lnTo>
                  <a:pt x="2176" y="318"/>
                </a:lnTo>
                <a:lnTo>
                  <a:pt x="2184" y="330"/>
                </a:lnTo>
                <a:lnTo>
                  <a:pt x="2191" y="342"/>
                </a:lnTo>
                <a:lnTo>
                  <a:pt x="2197" y="355"/>
                </a:lnTo>
                <a:lnTo>
                  <a:pt x="2203" y="368"/>
                </a:lnTo>
                <a:lnTo>
                  <a:pt x="2208" y="381"/>
                </a:lnTo>
                <a:lnTo>
                  <a:pt x="2213" y="396"/>
                </a:lnTo>
                <a:lnTo>
                  <a:pt x="2217" y="410"/>
                </a:lnTo>
                <a:lnTo>
                  <a:pt x="2220" y="424"/>
                </a:lnTo>
                <a:lnTo>
                  <a:pt x="2223" y="438"/>
                </a:lnTo>
                <a:lnTo>
                  <a:pt x="2225" y="453"/>
                </a:lnTo>
                <a:lnTo>
                  <a:pt x="2227" y="468"/>
                </a:lnTo>
                <a:lnTo>
                  <a:pt x="2227" y="484"/>
                </a:lnTo>
                <a:lnTo>
                  <a:pt x="2227" y="499"/>
                </a:lnTo>
                <a:lnTo>
                  <a:pt x="2226" y="514"/>
                </a:lnTo>
                <a:lnTo>
                  <a:pt x="2225" y="528"/>
                </a:lnTo>
                <a:lnTo>
                  <a:pt x="2223" y="543"/>
                </a:lnTo>
                <a:lnTo>
                  <a:pt x="2220" y="557"/>
                </a:lnTo>
                <a:lnTo>
                  <a:pt x="2216" y="571"/>
                </a:lnTo>
                <a:lnTo>
                  <a:pt x="2212" y="584"/>
                </a:lnTo>
                <a:lnTo>
                  <a:pt x="2207" y="598"/>
                </a:lnTo>
                <a:lnTo>
                  <a:pt x="2202" y="611"/>
                </a:lnTo>
                <a:lnTo>
                  <a:pt x="2196" y="624"/>
                </a:lnTo>
                <a:lnTo>
                  <a:pt x="2189" y="636"/>
                </a:lnTo>
                <a:lnTo>
                  <a:pt x="2182" y="648"/>
                </a:lnTo>
                <a:lnTo>
                  <a:pt x="2175" y="659"/>
                </a:lnTo>
                <a:lnTo>
                  <a:pt x="2166" y="670"/>
                </a:lnTo>
                <a:lnTo>
                  <a:pt x="2158" y="681"/>
                </a:lnTo>
                <a:lnTo>
                  <a:pt x="2149" y="691"/>
                </a:lnTo>
                <a:lnTo>
                  <a:pt x="2139" y="701"/>
                </a:lnTo>
                <a:lnTo>
                  <a:pt x="2129" y="711"/>
                </a:lnTo>
                <a:lnTo>
                  <a:pt x="2118" y="719"/>
                </a:lnTo>
                <a:lnTo>
                  <a:pt x="2108" y="728"/>
                </a:lnTo>
                <a:lnTo>
                  <a:pt x="2096" y="735"/>
                </a:lnTo>
                <a:lnTo>
                  <a:pt x="2085" y="743"/>
                </a:lnTo>
                <a:lnTo>
                  <a:pt x="2073" y="749"/>
                </a:lnTo>
                <a:lnTo>
                  <a:pt x="2060" y="755"/>
                </a:lnTo>
                <a:lnTo>
                  <a:pt x="2048" y="761"/>
                </a:lnTo>
                <a:lnTo>
                  <a:pt x="2035" y="765"/>
                </a:lnTo>
                <a:lnTo>
                  <a:pt x="2021" y="770"/>
                </a:lnTo>
                <a:lnTo>
                  <a:pt x="2008" y="773"/>
                </a:lnTo>
                <a:lnTo>
                  <a:pt x="1994" y="776"/>
                </a:lnTo>
                <a:lnTo>
                  <a:pt x="1980" y="778"/>
                </a:lnTo>
                <a:lnTo>
                  <a:pt x="1966" y="779"/>
                </a:lnTo>
                <a:lnTo>
                  <a:pt x="1952" y="780"/>
                </a:lnTo>
                <a:lnTo>
                  <a:pt x="1937" y="780"/>
                </a:lnTo>
                <a:lnTo>
                  <a:pt x="1923" y="779"/>
                </a:lnTo>
                <a:lnTo>
                  <a:pt x="1909" y="777"/>
                </a:lnTo>
                <a:lnTo>
                  <a:pt x="1895" y="775"/>
                </a:lnTo>
                <a:lnTo>
                  <a:pt x="1882" y="772"/>
                </a:lnTo>
                <a:lnTo>
                  <a:pt x="1875" y="770"/>
                </a:lnTo>
                <a:lnTo>
                  <a:pt x="1868" y="768"/>
                </a:lnTo>
                <a:lnTo>
                  <a:pt x="1855" y="764"/>
                </a:lnTo>
                <a:lnTo>
                  <a:pt x="1843" y="759"/>
                </a:lnTo>
                <a:lnTo>
                  <a:pt x="1830" y="753"/>
                </a:lnTo>
                <a:lnTo>
                  <a:pt x="1818" y="747"/>
                </a:lnTo>
                <a:lnTo>
                  <a:pt x="1806" y="740"/>
                </a:lnTo>
                <a:lnTo>
                  <a:pt x="1800" y="736"/>
                </a:lnTo>
                <a:lnTo>
                  <a:pt x="1794" y="733"/>
                </a:lnTo>
                <a:lnTo>
                  <a:pt x="1783" y="725"/>
                </a:lnTo>
                <a:lnTo>
                  <a:pt x="1772" y="716"/>
                </a:lnTo>
                <a:lnTo>
                  <a:pt x="1762" y="707"/>
                </a:lnTo>
                <a:lnTo>
                  <a:pt x="1752" y="698"/>
                </a:lnTo>
                <a:lnTo>
                  <a:pt x="1742" y="688"/>
                </a:lnTo>
                <a:lnTo>
                  <a:pt x="1733" y="677"/>
                </a:lnTo>
                <a:lnTo>
                  <a:pt x="1725" y="667"/>
                </a:lnTo>
                <a:lnTo>
                  <a:pt x="1717" y="655"/>
                </a:lnTo>
                <a:lnTo>
                  <a:pt x="1709" y="644"/>
                </a:lnTo>
                <a:lnTo>
                  <a:pt x="1702" y="631"/>
                </a:lnTo>
                <a:lnTo>
                  <a:pt x="1696" y="619"/>
                </a:lnTo>
                <a:lnTo>
                  <a:pt x="1690" y="606"/>
                </a:lnTo>
                <a:lnTo>
                  <a:pt x="1685" y="593"/>
                </a:lnTo>
                <a:lnTo>
                  <a:pt x="1680" y="580"/>
                </a:lnTo>
                <a:lnTo>
                  <a:pt x="1676" y="566"/>
                </a:lnTo>
                <a:lnTo>
                  <a:pt x="1672" y="552"/>
                </a:lnTo>
                <a:lnTo>
                  <a:pt x="1670" y="538"/>
                </a:lnTo>
                <a:lnTo>
                  <a:pt x="1668" y="523"/>
                </a:lnTo>
                <a:lnTo>
                  <a:pt x="1666" y="508"/>
                </a:lnTo>
                <a:lnTo>
                  <a:pt x="1666" y="493"/>
                </a:lnTo>
                <a:lnTo>
                  <a:pt x="1666" y="479"/>
                </a:lnTo>
                <a:lnTo>
                  <a:pt x="1667" y="464"/>
                </a:lnTo>
                <a:lnTo>
                  <a:pt x="1668" y="450"/>
                </a:lnTo>
                <a:lnTo>
                  <a:pt x="1670" y="435"/>
                </a:lnTo>
                <a:lnTo>
                  <a:pt x="1673" y="421"/>
                </a:lnTo>
                <a:lnTo>
                  <a:pt x="1677" y="407"/>
                </a:lnTo>
                <a:lnTo>
                  <a:pt x="1681" y="394"/>
                </a:lnTo>
                <a:lnTo>
                  <a:pt x="1686" y="379"/>
                </a:lnTo>
                <a:lnTo>
                  <a:pt x="1691" y="366"/>
                </a:lnTo>
                <a:lnTo>
                  <a:pt x="1697" y="354"/>
                </a:lnTo>
                <a:lnTo>
                  <a:pt x="1703" y="341"/>
                </a:lnTo>
                <a:lnTo>
                  <a:pt x="1710" y="329"/>
                </a:lnTo>
                <a:lnTo>
                  <a:pt x="1718" y="317"/>
                </a:lnTo>
                <a:lnTo>
                  <a:pt x="1726" y="306"/>
                </a:lnTo>
                <a:lnTo>
                  <a:pt x="1734" y="295"/>
                </a:lnTo>
                <a:lnTo>
                  <a:pt x="1743" y="285"/>
                </a:lnTo>
                <a:lnTo>
                  <a:pt x="1753" y="275"/>
                </a:lnTo>
                <a:lnTo>
                  <a:pt x="1763" y="265"/>
                </a:lnTo>
                <a:lnTo>
                  <a:pt x="1773" y="256"/>
                </a:lnTo>
                <a:lnTo>
                  <a:pt x="1784" y="248"/>
                </a:lnTo>
                <a:lnTo>
                  <a:pt x="1795" y="240"/>
                </a:lnTo>
                <a:lnTo>
                  <a:pt x="1807" y="232"/>
                </a:lnTo>
                <a:lnTo>
                  <a:pt x="1819" y="225"/>
                </a:lnTo>
                <a:lnTo>
                  <a:pt x="1831" y="219"/>
                </a:lnTo>
                <a:lnTo>
                  <a:pt x="1844" y="213"/>
                </a:lnTo>
                <a:lnTo>
                  <a:pt x="1857" y="208"/>
                </a:lnTo>
                <a:lnTo>
                  <a:pt x="1870" y="204"/>
                </a:lnTo>
                <a:lnTo>
                  <a:pt x="1884" y="201"/>
                </a:lnTo>
                <a:lnTo>
                  <a:pt x="1898" y="198"/>
                </a:lnTo>
                <a:lnTo>
                  <a:pt x="1912" y="195"/>
                </a:lnTo>
                <a:lnTo>
                  <a:pt x="1927" y="194"/>
                </a:lnTo>
                <a:lnTo>
                  <a:pt x="1942" y="193"/>
                </a:lnTo>
                <a:close/>
                <a:moveTo>
                  <a:pt x="1943" y="294"/>
                </a:moveTo>
                <a:lnTo>
                  <a:pt x="1934" y="294"/>
                </a:lnTo>
                <a:lnTo>
                  <a:pt x="1925" y="295"/>
                </a:lnTo>
                <a:lnTo>
                  <a:pt x="1916" y="296"/>
                </a:lnTo>
                <a:lnTo>
                  <a:pt x="1907" y="298"/>
                </a:lnTo>
                <a:lnTo>
                  <a:pt x="1899" y="301"/>
                </a:lnTo>
                <a:lnTo>
                  <a:pt x="1890" y="304"/>
                </a:lnTo>
                <a:lnTo>
                  <a:pt x="1882" y="307"/>
                </a:lnTo>
                <a:lnTo>
                  <a:pt x="1874" y="311"/>
                </a:lnTo>
                <a:lnTo>
                  <a:pt x="1866" y="315"/>
                </a:lnTo>
                <a:lnTo>
                  <a:pt x="1859" y="319"/>
                </a:lnTo>
                <a:lnTo>
                  <a:pt x="1851" y="324"/>
                </a:lnTo>
                <a:lnTo>
                  <a:pt x="1844" y="329"/>
                </a:lnTo>
                <a:lnTo>
                  <a:pt x="1838" y="335"/>
                </a:lnTo>
                <a:lnTo>
                  <a:pt x="1831" y="341"/>
                </a:lnTo>
                <a:lnTo>
                  <a:pt x="1825" y="347"/>
                </a:lnTo>
                <a:lnTo>
                  <a:pt x="1819" y="354"/>
                </a:lnTo>
                <a:lnTo>
                  <a:pt x="1808" y="368"/>
                </a:lnTo>
                <a:lnTo>
                  <a:pt x="1803" y="375"/>
                </a:lnTo>
                <a:lnTo>
                  <a:pt x="1798" y="383"/>
                </a:lnTo>
                <a:lnTo>
                  <a:pt x="1790" y="400"/>
                </a:lnTo>
                <a:lnTo>
                  <a:pt x="1786" y="408"/>
                </a:lnTo>
                <a:lnTo>
                  <a:pt x="1783" y="417"/>
                </a:lnTo>
                <a:lnTo>
                  <a:pt x="1780" y="426"/>
                </a:lnTo>
                <a:lnTo>
                  <a:pt x="1777" y="435"/>
                </a:lnTo>
                <a:lnTo>
                  <a:pt x="1775" y="444"/>
                </a:lnTo>
                <a:lnTo>
                  <a:pt x="1773" y="453"/>
                </a:lnTo>
                <a:lnTo>
                  <a:pt x="1772" y="462"/>
                </a:lnTo>
                <a:lnTo>
                  <a:pt x="1771" y="472"/>
                </a:lnTo>
                <a:lnTo>
                  <a:pt x="1771" y="481"/>
                </a:lnTo>
                <a:lnTo>
                  <a:pt x="1770" y="491"/>
                </a:lnTo>
                <a:lnTo>
                  <a:pt x="1771" y="501"/>
                </a:lnTo>
                <a:lnTo>
                  <a:pt x="1772" y="511"/>
                </a:lnTo>
                <a:lnTo>
                  <a:pt x="1773" y="520"/>
                </a:lnTo>
                <a:lnTo>
                  <a:pt x="1775" y="530"/>
                </a:lnTo>
                <a:lnTo>
                  <a:pt x="1777" y="539"/>
                </a:lnTo>
                <a:lnTo>
                  <a:pt x="1779" y="548"/>
                </a:lnTo>
                <a:lnTo>
                  <a:pt x="1782" y="557"/>
                </a:lnTo>
                <a:lnTo>
                  <a:pt x="1786" y="565"/>
                </a:lnTo>
                <a:lnTo>
                  <a:pt x="1789" y="574"/>
                </a:lnTo>
                <a:lnTo>
                  <a:pt x="1793" y="582"/>
                </a:lnTo>
                <a:lnTo>
                  <a:pt x="1798" y="590"/>
                </a:lnTo>
                <a:lnTo>
                  <a:pt x="1803" y="598"/>
                </a:lnTo>
                <a:lnTo>
                  <a:pt x="1808" y="605"/>
                </a:lnTo>
                <a:lnTo>
                  <a:pt x="1813" y="612"/>
                </a:lnTo>
                <a:lnTo>
                  <a:pt x="1819" y="619"/>
                </a:lnTo>
                <a:lnTo>
                  <a:pt x="1825" y="625"/>
                </a:lnTo>
                <a:lnTo>
                  <a:pt x="1831" y="632"/>
                </a:lnTo>
                <a:lnTo>
                  <a:pt x="1837" y="638"/>
                </a:lnTo>
                <a:lnTo>
                  <a:pt x="1844" y="643"/>
                </a:lnTo>
                <a:lnTo>
                  <a:pt x="1851" y="648"/>
                </a:lnTo>
                <a:lnTo>
                  <a:pt x="1858" y="653"/>
                </a:lnTo>
                <a:lnTo>
                  <a:pt x="1866" y="658"/>
                </a:lnTo>
                <a:lnTo>
                  <a:pt x="1874" y="662"/>
                </a:lnTo>
                <a:lnTo>
                  <a:pt x="1881" y="666"/>
                </a:lnTo>
                <a:lnTo>
                  <a:pt x="1890" y="669"/>
                </a:lnTo>
                <a:lnTo>
                  <a:pt x="1898" y="672"/>
                </a:lnTo>
                <a:lnTo>
                  <a:pt x="1906" y="674"/>
                </a:lnTo>
                <a:lnTo>
                  <a:pt x="1915" y="676"/>
                </a:lnTo>
                <a:lnTo>
                  <a:pt x="1923" y="678"/>
                </a:lnTo>
                <a:lnTo>
                  <a:pt x="1932" y="679"/>
                </a:lnTo>
                <a:lnTo>
                  <a:pt x="1950" y="679"/>
                </a:lnTo>
                <a:lnTo>
                  <a:pt x="1959" y="679"/>
                </a:lnTo>
                <a:lnTo>
                  <a:pt x="1968" y="678"/>
                </a:lnTo>
                <a:lnTo>
                  <a:pt x="1977" y="677"/>
                </a:lnTo>
                <a:lnTo>
                  <a:pt x="1985" y="675"/>
                </a:lnTo>
                <a:lnTo>
                  <a:pt x="1994" y="673"/>
                </a:lnTo>
                <a:lnTo>
                  <a:pt x="2002" y="670"/>
                </a:lnTo>
                <a:lnTo>
                  <a:pt x="2010" y="667"/>
                </a:lnTo>
                <a:lnTo>
                  <a:pt x="2018" y="663"/>
                </a:lnTo>
                <a:lnTo>
                  <a:pt x="2026" y="659"/>
                </a:lnTo>
                <a:lnTo>
                  <a:pt x="2033" y="655"/>
                </a:lnTo>
                <a:lnTo>
                  <a:pt x="2041" y="650"/>
                </a:lnTo>
                <a:lnTo>
                  <a:pt x="2048" y="645"/>
                </a:lnTo>
                <a:lnTo>
                  <a:pt x="2055" y="640"/>
                </a:lnTo>
                <a:lnTo>
                  <a:pt x="2061" y="634"/>
                </a:lnTo>
                <a:lnTo>
                  <a:pt x="2067" y="628"/>
                </a:lnTo>
                <a:lnTo>
                  <a:pt x="2073" y="621"/>
                </a:lnTo>
                <a:lnTo>
                  <a:pt x="2079" y="615"/>
                </a:lnTo>
                <a:lnTo>
                  <a:pt x="2085" y="608"/>
                </a:lnTo>
                <a:lnTo>
                  <a:pt x="2094" y="593"/>
                </a:lnTo>
                <a:lnTo>
                  <a:pt x="2099" y="585"/>
                </a:lnTo>
                <a:lnTo>
                  <a:pt x="2103" y="577"/>
                </a:lnTo>
                <a:lnTo>
                  <a:pt x="2107" y="569"/>
                </a:lnTo>
                <a:lnTo>
                  <a:pt x="2110" y="560"/>
                </a:lnTo>
                <a:lnTo>
                  <a:pt x="2113" y="551"/>
                </a:lnTo>
                <a:lnTo>
                  <a:pt x="2116" y="542"/>
                </a:lnTo>
                <a:lnTo>
                  <a:pt x="2118" y="533"/>
                </a:lnTo>
                <a:lnTo>
                  <a:pt x="2120" y="524"/>
                </a:lnTo>
                <a:lnTo>
                  <a:pt x="2121" y="514"/>
                </a:lnTo>
                <a:lnTo>
                  <a:pt x="2122" y="505"/>
                </a:lnTo>
                <a:lnTo>
                  <a:pt x="2123" y="495"/>
                </a:lnTo>
                <a:lnTo>
                  <a:pt x="2123" y="485"/>
                </a:lnTo>
                <a:lnTo>
                  <a:pt x="2122" y="475"/>
                </a:lnTo>
                <a:lnTo>
                  <a:pt x="2121" y="465"/>
                </a:lnTo>
                <a:lnTo>
                  <a:pt x="2120" y="455"/>
                </a:lnTo>
                <a:lnTo>
                  <a:pt x="2118" y="446"/>
                </a:lnTo>
                <a:lnTo>
                  <a:pt x="2116" y="436"/>
                </a:lnTo>
                <a:lnTo>
                  <a:pt x="2114" y="427"/>
                </a:lnTo>
                <a:lnTo>
                  <a:pt x="2111" y="418"/>
                </a:lnTo>
                <a:lnTo>
                  <a:pt x="2107" y="409"/>
                </a:lnTo>
                <a:lnTo>
                  <a:pt x="2104" y="401"/>
                </a:lnTo>
                <a:lnTo>
                  <a:pt x="2100" y="393"/>
                </a:lnTo>
                <a:lnTo>
                  <a:pt x="2098" y="388"/>
                </a:lnTo>
                <a:lnTo>
                  <a:pt x="2095" y="384"/>
                </a:lnTo>
                <a:lnTo>
                  <a:pt x="2091" y="376"/>
                </a:lnTo>
                <a:lnTo>
                  <a:pt x="2086" y="368"/>
                </a:lnTo>
                <a:lnTo>
                  <a:pt x="2080" y="361"/>
                </a:lnTo>
                <a:lnTo>
                  <a:pt x="2075" y="354"/>
                </a:lnTo>
                <a:lnTo>
                  <a:pt x="2069" y="348"/>
                </a:lnTo>
                <a:lnTo>
                  <a:pt x="2062" y="342"/>
                </a:lnTo>
                <a:lnTo>
                  <a:pt x="2056" y="336"/>
                </a:lnTo>
                <a:lnTo>
                  <a:pt x="2049" y="330"/>
                </a:lnTo>
                <a:lnTo>
                  <a:pt x="2042" y="325"/>
                </a:lnTo>
                <a:lnTo>
                  <a:pt x="2035" y="320"/>
                </a:lnTo>
                <a:lnTo>
                  <a:pt x="2028" y="315"/>
                </a:lnTo>
                <a:lnTo>
                  <a:pt x="2020" y="311"/>
                </a:lnTo>
                <a:lnTo>
                  <a:pt x="2012" y="308"/>
                </a:lnTo>
                <a:lnTo>
                  <a:pt x="2004" y="304"/>
                </a:lnTo>
                <a:lnTo>
                  <a:pt x="1996" y="301"/>
                </a:lnTo>
                <a:lnTo>
                  <a:pt x="1987" y="299"/>
                </a:lnTo>
                <a:lnTo>
                  <a:pt x="1979" y="297"/>
                </a:lnTo>
                <a:lnTo>
                  <a:pt x="1970" y="296"/>
                </a:lnTo>
                <a:lnTo>
                  <a:pt x="1961" y="294"/>
                </a:lnTo>
                <a:lnTo>
                  <a:pt x="1943" y="294"/>
                </a:lnTo>
                <a:close/>
                <a:moveTo>
                  <a:pt x="0" y="391"/>
                </a:moveTo>
                <a:lnTo>
                  <a:pt x="1" y="370"/>
                </a:lnTo>
                <a:lnTo>
                  <a:pt x="1" y="360"/>
                </a:lnTo>
                <a:lnTo>
                  <a:pt x="2" y="350"/>
                </a:lnTo>
                <a:lnTo>
                  <a:pt x="4" y="330"/>
                </a:lnTo>
                <a:lnTo>
                  <a:pt x="8" y="311"/>
                </a:lnTo>
                <a:lnTo>
                  <a:pt x="12" y="292"/>
                </a:lnTo>
                <a:lnTo>
                  <a:pt x="17" y="274"/>
                </a:lnTo>
                <a:lnTo>
                  <a:pt x="23" y="256"/>
                </a:lnTo>
                <a:lnTo>
                  <a:pt x="29" y="238"/>
                </a:lnTo>
                <a:lnTo>
                  <a:pt x="37" y="221"/>
                </a:lnTo>
                <a:lnTo>
                  <a:pt x="41" y="212"/>
                </a:lnTo>
                <a:lnTo>
                  <a:pt x="45" y="204"/>
                </a:lnTo>
                <a:lnTo>
                  <a:pt x="49" y="196"/>
                </a:lnTo>
                <a:lnTo>
                  <a:pt x="54" y="188"/>
                </a:lnTo>
                <a:lnTo>
                  <a:pt x="63" y="172"/>
                </a:lnTo>
                <a:lnTo>
                  <a:pt x="73" y="157"/>
                </a:lnTo>
                <a:lnTo>
                  <a:pt x="84" y="142"/>
                </a:lnTo>
                <a:lnTo>
                  <a:pt x="96" y="128"/>
                </a:lnTo>
                <a:lnTo>
                  <a:pt x="108" y="114"/>
                </a:lnTo>
                <a:lnTo>
                  <a:pt x="121" y="102"/>
                </a:lnTo>
                <a:lnTo>
                  <a:pt x="128" y="95"/>
                </a:lnTo>
                <a:lnTo>
                  <a:pt x="134" y="89"/>
                </a:lnTo>
                <a:lnTo>
                  <a:pt x="148" y="78"/>
                </a:lnTo>
                <a:lnTo>
                  <a:pt x="163" y="67"/>
                </a:lnTo>
                <a:lnTo>
                  <a:pt x="178" y="57"/>
                </a:lnTo>
                <a:lnTo>
                  <a:pt x="193" y="47"/>
                </a:lnTo>
                <a:lnTo>
                  <a:pt x="209" y="39"/>
                </a:lnTo>
                <a:lnTo>
                  <a:pt x="226" y="31"/>
                </a:lnTo>
                <a:lnTo>
                  <a:pt x="242" y="24"/>
                </a:lnTo>
                <a:lnTo>
                  <a:pt x="251" y="21"/>
                </a:lnTo>
                <a:lnTo>
                  <a:pt x="260" y="18"/>
                </a:lnTo>
                <a:lnTo>
                  <a:pt x="268" y="15"/>
                </a:lnTo>
                <a:lnTo>
                  <a:pt x="277" y="13"/>
                </a:lnTo>
                <a:lnTo>
                  <a:pt x="295" y="8"/>
                </a:lnTo>
                <a:lnTo>
                  <a:pt x="313" y="5"/>
                </a:lnTo>
                <a:lnTo>
                  <a:pt x="332" y="2"/>
                </a:lnTo>
                <a:lnTo>
                  <a:pt x="350" y="1"/>
                </a:lnTo>
                <a:lnTo>
                  <a:pt x="369" y="0"/>
                </a:lnTo>
                <a:lnTo>
                  <a:pt x="388" y="1"/>
                </a:lnTo>
                <a:lnTo>
                  <a:pt x="407" y="2"/>
                </a:lnTo>
                <a:lnTo>
                  <a:pt x="426" y="5"/>
                </a:lnTo>
                <a:lnTo>
                  <a:pt x="444" y="8"/>
                </a:lnTo>
                <a:lnTo>
                  <a:pt x="462" y="13"/>
                </a:lnTo>
                <a:lnTo>
                  <a:pt x="470" y="15"/>
                </a:lnTo>
                <a:lnTo>
                  <a:pt x="479" y="18"/>
                </a:lnTo>
                <a:lnTo>
                  <a:pt x="496" y="24"/>
                </a:lnTo>
                <a:lnTo>
                  <a:pt x="513" y="31"/>
                </a:lnTo>
                <a:lnTo>
                  <a:pt x="529" y="39"/>
                </a:lnTo>
                <a:lnTo>
                  <a:pt x="545" y="47"/>
                </a:lnTo>
                <a:lnTo>
                  <a:pt x="561" y="57"/>
                </a:lnTo>
                <a:lnTo>
                  <a:pt x="576" y="67"/>
                </a:lnTo>
                <a:lnTo>
                  <a:pt x="590" y="78"/>
                </a:lnTo>
                <a:lnTo>
                  <a:pt x="604" y="89"/>
                </a:lnTo>
                <a:lnTo>
                  <a:pt x="618" y="102"/>
                </a:lnTo>
                <a:lnTo>
                  <a:pt x="624" y="108"/>
                </a:lnTo>
                <a:lnTo>
                  <a:pt x="630" y="114"/>
                </a:lnTo>
                <a:lnTo>
                  <a:pt x="643" y="128"/>
                </a:lnTo>
                <a:lnTo>
                  <a:pt x="654" y="142"/>
                </a:lnTo>
                <a:lnTo>
                  <a:pt x="665" y="157"/>
                </a:lnTo>
                <a:lnTo>
                  <a:pt x="676" y="172"/>
                </a:lnTo>
                <a:lnTo>
                  <a:pt x="685" y="188"/>
                </a:lnTo>
                <a:lnTo>
                  <a:pt x="694" y="204"/>
                </a:lnTo>
                <a:lnTo>
                  <a:pt x="702" y="221"/>
                </a:lnTo>
                <a:lnTo>
                  <a:pt x="710" y="238"/>
                </a:lnTo>
                <a:lnTo>
                  <a:pt x="716" y="256"/>
                </a:lnTo>
                <a:lnTo>
                  <a:pt x="722" y="274"/>
                </a:lnTo>
                <a:lnTo>
                  <a:pt x="727" y="292"/>
                </a:lnTo>
                <a:lnTo>
                  <a:pt x="729" y="302"/>
                </a:lnTo>
                <a:lnTo>
                  <a:pt x="731" y="311"/>
                </a:lnTo>
                <a:lnTo>
                  <a:pt x="734" y="330"/>
                </a:lnTo>
                <a:lnTo>
                  <a:pt x="737" y="350"/>
                </a:lnTo>
                <a:lnTo>
                  <a:pt x="738" y="370"/>
                </a:lnTo>
                <a:lnTo>
                  <a:pt x="739" y="391"/>
                </a:lnTo>
                <a:lnTo>
                  <a:pt x="738" y="411"/>
                </a:lnTo>
                <a:lnTo>
                  <a:pt x="738" y="421"/>
                </a:lnTo>
                <a:lnTo>
                  <a:pt x="737" y="430"/>
                </a:lnTo>
                <a:lnTo>
                  <a:pt x="734" y="450"/>
                </a:lnTo>
                <a:lnTo>
                  <a:pt x="731" y="469"/>
                </a:lnTo>
                <a:lnTo>
                  <a:pt x="727" y="488"/>
                </a:lnTo>
                <a:lnTo>
                  <a:pt x="722" y="506"/>
                </a:lnTo>
                <a:lnTo>
                  <a:pt x="716" y="524"/>
                </a:lnTo>
                <a:lnTo>
                  <a:pt x="710" y="542"/>
                </a:lnTo>
                <a:lnTo>
                  <a:pt x="702" y="559"/>
                </a:lnTo>
                <a:lnTo>
                  <a:pt x="698" y="568"/>
                </a:lnTo>
                <a:lnTo>
                  <a:pt x="694" y="576"/>
                </a:lnTo>
                <a:lnTo>
                  <a:pt x="690" y="584"/>
                </a:lnTo>
                <a:lnTo>
                  <a:pt x="685" y="592"/>
                </a:lnTo>
                <a:lnTo>
                  <a:pt x="676" y="608"/>
                </a:lnTo>
                <a:lnTo>
                  <a:pt x="665" y="623"/>
                </a:lnTo>
                <a:lnTo>
                  <a:pt x="654" y="638"/>
                </a:lnTo>
                <a:lnTo>
                  <a:pt x="643" y="652"/>
                </a:lnTo>
                <a:lnTo>
                  <a:pt x="630" y="666"/>
                </a:lnTo>
                <a:lnTo>
                  <a:pt x="618" y="679"/>
                </a:lnTo>
                <a:lnTo>
                  <a:pt x="611" y="685"/>
                </a:lnTo>
                <a:lnTo>
                  <a:pt x="604" y="691"/>
                </a:lnTo>
                <a:lnTo>
                  <a:pt x="590" y="702"/>
                </a:lnTo>
                <a:lnTo>
                  <a:pt x="576" y="713"/>
                </a:lnTo>
                <a:lnTo>
                  <a:pt x="561" y="723"/>
                </a:lnTo>
                <a:lnTo>
                  <a:pt x="545" y="733"/>
                </a:lnTo>
                <a:lnTo>
                  <a:pt x="529" y="741"/>
                </a:lnTo>
                <a:lnTo>
                  <a:pt x="513" y="749"/>
                </a:lnTo>
                <a:lnTo>
                  <a:pt x="496" y="756"/>
                </a:lnTo>
                <a:lnTo>
                  <a:pt x="479" y="762"/>
                </a:lnTo>
                <a:lnTo>
                  <a:pt x="470" y="765"/>
                </a:lnTo>
                <a:lnTo>
                  <a:pt x="462" y="767"/>
                </a:lnTo>
                <a:lnTo>
                  <a:pt x="444" y="772"/>
                </a:lnTo>
                <a:lnTo>
                  <a:pt x="426" y="775"/>
                </a:lnTo>
                <a:lnTo>
                  <a:pt x="407" y="778"/>
                </a:lnTo>
                <a:lnTo>
                  <a:pt x="388" y="779"/>
                </a:lnTo>
                <a:lnTo>
                  <a:pt x="369" y="780"/>
                </a:lnTo>
                <a:lnTo>
                  <a:pt x="350" y="779"/>
                </a:lnTo>
                <a:lnTo>
                  <a:pt x="332" y="778"/>
                </a:lnTo>
                <a:lnTo>
                  <a:pt x="313" y="775"/>
                </a:lnTo>
                <a:lnTo>
                  <a:pt x="295" y="772"/>
                </a:lnTo>
                <a:lnTo>
                  <a:pt x="277" y="767"/>
                </a:lnTo>
                <a:lnTo>
                  <a:pt x="268" y="765"/>
                </a:lnTo>
                <a:lnTo>
                  <a:pt x="260" y="762"/>
                </a:lnTo>
                <a:lnTo>
                  <a:pt x="242" y="756"/>
                </a:lnTo>
                <a:lnTo>
                  <a:pt x="226" y="749"/>
                </a:lnTo>
                <a:lnTo>
                  <a:pt x="209" y="741"/>
                </a:lnTo>
                <a:lnTo>
                  <a:pt x="193" y="733"/>
                </a:lnTo>
                <a:lnTo>
                  <a:pt x="178" y="723"/>
                </a:lnTo>
                <a:lnTo>
                  <a:pt x="163" y="713"/>
                </a:lnTo>
                <a:lnTo>
                  <a:pt x="148" y="702"/>
                </a:lnTo>
                <a:lnTo>
                  <a:pt x="134" y="691"/>
                </a:lnTo>
                <a:lnTo>
                  <a:pt x="121" y="679"/>
                </a:lnTo>
                <a:lnTo>
                  <a:pt x="115" y="672"/>
                </a:lnTo>
                <a:lnTo>
                  <a:pt x="108" y="666"/>
                </a:lnTo>
                <a:lnTo>
                  <a:pt x="96" y="652"/>
                </a:lnTo>
                <a:lnTo>
                  <a:pt x="84" y="638"/>
                </a:lnTo>
                <a:lnTo>
                  <a:pt x="73" y="623"/>
                </a:lnTo>
                <a:lnTo>
                  <a:pt x="63" y="608"/>
                </a:lnTo>
                <a:lnTo>
                  <a:pt x="54" y="592"/>
                </a:lnTo>
                <a:lnTo>
                  <a:pt x="45" y="576"/>
                </a:lnTo>
                <a:lnTo>
                  <a:pt x="37" y="559"/>
                </a:lnTo>
                <a:lnTo>
                  <a:pt x="29" y="542"/>
                </a:lnTo>
                <a:lnTo>
                  <a:pt x="23" y="524"/>
                </a:lnTo>
                <a:lnTo>
                  <a:pt x="17" y="506"/>
                </a:lnTo>
                <a:lnTo>
                  <a:pt x="12" y="488"/>
                </a:lnTo>
                <a:lnTo>
                  <a:pt x="10" y="478"/>
                </a:lnTo>
                <a:lnTo>
                  <a:pt x="8" y="469"/>
                </a:lnTo>
                <a:lnTo>
                  <a:pt x="4" y="450"/>
                </a:lnTo>
                <a:lnTo>
                  <a:pt x="2" y="430"/>
                </a:lnTo>
                <a:lnTo>
                  <a:pt x="1" y="411"/>
                </a:lnTo>
                <a:lnTo>
                  <a:pt x="0" y="391"/>
                </a:lnTo>
                <a:close/>
                <a:moveTo>
                  <a:pt x="106" y="391"/>
                </a:moveTo>
                <a:lnTo>
                  <a:pt x="106" y="405"/>
                </a:lnTo>
                <a:lnTo>
                  <a:pt x="107" y="419"/>
                </a:lnTo>
                <a:lnTo>
                  <a:pt x="109" y="433"/>
                </a:lnTo>
                <a:lnTo>
                  <a:pt x="111" y="447"/>
                </a:lnTo>
                <a:lnTo>
                  <a:pt x="114" y="460"/>
                </a:lnTo>
                <a:lnTo>
                  <a:pt x="117" y="473"/>
                </a:lnTo>
                <a:lnTo>
                  <a:pt x="122" y="486"/>
                </a:lnTo>
                <a:lnTo>
                  <a:pt x="126" y="499"/>
                </a:lnTo>
                <a:lnTo>
                  <a:pt x="132" y="511"/>
                </a:lnTo>
                <a:lnTo>
                  <a:pt x="137" y="523"/>
                </a:lnTo>
                <a:lnTo>
                  <a:pt x="144" y="535"/>
                </a:lnTo>
                <a:lnTo>
                  <a:pt x="151" y="546"/>
                </a:lnTo>
                <a:lnTo>
                  <a:pt x="158" y="557"/>
                </a:lnTo>
                <a:lnTo>
                  <a:pt x="166" y="567"/>
                </a:lnTo>
                <a:lnTo>
                  <a:pt x="174" y="577"/>
                </a:lnTo>
                <a:lnTo>
                  <a:pt x="183" y="587"/>
                </a:lnTo>
                <a:lnTo>
                  <a:pt x="192" y="596"/>
                </a:lnTo>
                <a:lnTo>
                  <a:pt x="202" y="605"/>
                </a:lnTo>
                <a:lnTo>
                  <a:pt x="212" y="613"/>
                </a:lnTo>
                <a:lnTo>
                  <a:pt x="222" y="621"/>
                </a:lnTo>
                <a:lnTo>
                  <a:pt x="233" y="628"/>
                </a:lnTo>
                <a:lnTo>
                  <a:pt x="244" y="635"/>
                </a:lnTo>
                <a:lnTo>
                  <a:pt x="255" y="641"/>
                </a:lnTo>
                <a:lnTo>
                  <a:pt x="267" y="647"/>
                </a:lnTo>
                <a:lnTo>
                  <a:pt x="279" y="652"/>
                </a:lnTo>
                <a:lnTo>
                  <a:pt x="291" y="656"/>
                </a:lnTo>
                <a:lnTo>
                  <a:pt x="303" y="660"/>
                </a:lnTo>
                <a:lnTo>
                  <a:pt x="316" y="663"/>
                </a:lnTo>
                <a:lnTo>
                  <a:pt x="329" y="665"/>
                </a:lnTo>
                <a:lnTo>
                  <a:pt x="342" y="667"/>
                </a:lnTo>
                <a:lnTo>
                  <a:pt x="356" y="668"/>
                </a:lnTo>
                <a:lnTo>
                  <a:pt x="369" y="669"/>
                </a:lnTo>
                <a:lnTo>
                  <a:pt x="383" y="668"/>
                </a:lnTo>
                <a:lnTo>
                  <a:pt x="396" y="667"/>
                </a:lnTo>
                <a:lnTo>
                  <a:pt x="410" y="665"/>
                </a:lnTo>
                <a:lnTo>
                  <a:pt x="423" y="663"/>
                </a:lnTo>
                <a:lnTo>
                  <a:pt x="435" y="660"/>
                </a:lnTo>
                <a:lnTo>
                  <a:pt x="448" y="656"/>
                </a:lnTo>
                <a:lnTo>
                  <a:pt x="460" y="652"/>
                </a:lnTo>
                <a:lnTo>
                  <a:pt x="472" y="647"/>
                </a:lnTo>
                <a:lnTo>
                  <a:pt x="484" y="641"/>
                </a:lnTo>
                <a:lnTo>
                  <a:pt x="495" y="635"/>
                </a:lnTo>
                <a:lnTo>
                  <a:pt x="501" y="632"/>
                </a:lnTo>
                <a:lnTo>
                  <a:pt x="506" y="628"/>
                </a:lnTo>
                <a:lnTo>
                  <a:pt x="517" y="621"/>
                </a:lnTo>
                <a:lnTo>
                  <a:pt x="527" y="613"/>
                </a:lnTo>
                <a:lnTo>
                  <a:pt x="537" y="605"/>
                </a:lnTo>
                <a:lnTo>
                  <a:pt x="547" y="596"/>
                </a:lnTo>
                <a:lnTo>
                  <a:pt x="556" y="587"/>
                </a:lnTo>
                <a:lnTo>
                  <a:pt x="560" y="582"/>
                </a:lnTo>
                <a:lnTo>
                  <a:pt x="565" y="577"/>
                </a:lnTo>
                <a:lnTo>
                  <a:pt x="573" y="567"/>
                </a:lnTo>
                <a:lnTo>
                  <a:pt x="581" y="557"/>
                </a:lnTo>
                <a:lnTo>
                  <a:pt x="588" y="546"/>
                </a:lnTo>
                <a:lnTo>
                  <a:pt x="595" y="535"/>
                </a:lnTo>
                <a:lnTo>
                  <a:pt x="601" y="523"/>
                </a:lnTo>
                <a:lnTo>
                  <a:pt x="607" y="511"/>
                </a:lnTo>
                <a:lnTo>
                  <a:pt x="612" y="499"/>
                </a:lnTo>
                <a:lnTo>
                  <a:pt x="617" y="486"/>
                </a:lnTo>
                <a:lnTo>
                  <a:pt x="621" y="473"/>
                </a:lnTo>
                <a:lnTo>
                  <a:pt x="625" y="460"/>
                </a:lnTo>
                <a:lnTo>
                  <a:pt x="628" y="447"/>
                </a:lnTo>
                <a:lnTo>
                  <a:pt x="629" y="440"/>
                </a:lnTo>
                <a:lnTo>
                  <a:pt x="630" y="433"/>
                </a:lnTo>
                <a:lnTo>
                  <a:pt x="632" y="419"/>
                </a:lnTo>
                <a:lnTo>
                  <a:pt x="633" y="405"/>
                </a:lnTo>
                <a:lnTo>
                  <a:pt x="633" y="391"/>
                </a:lnTo>
                <a:lnTo>
                  <a:pt x="633" y="375"/>
                </a:lnTo>
                <a:lnTo>
                  <a:pt x="632" y="361"/>
                </a:lnTo>
                <a:lnTo>
                  <a:pt x="630" y="347"/>
                </a:lnTo>
                <a:lnTo>
                  <a:pt x="628" y="334"/>
                </a:lnTo>
                <a:lnTo>
                  <a:pt x="625" y="320"/>
                </a:lnTo>
                <a:lnTo>
                  <a:pt x="621" y="307"/>
                </a:lnTo>
                <a:lnTo>
                  <a:pt x="617" y="294"/>
                </a:lnTo>
                <a:lnTo>
                  <a:pt x="612" y="281"/>
                </a:lnTo>
                <a:lnTo>
                  <a:pt x="607" y="269"/>
                </a:lnTo>
                <a:lnTo>
                  <a:pt x="601" y="257"/>
                </a:lnTo>
                <a:lnTo>
                  <a:pt x="595" y="245"/>
                </a:lnTo>
                <a:lnTo>
                  <a:pt x="588" y="234"/>
                </a:lnTo>
                <a:lnTo>
                  <a:pt x="581" y="223"/>
                </a:lnTo>
                <a:lnTo>
                  <a:pt x="573" y="213"/>
                </a:lnTo>
                <a:lnTo>
                  <a:pt x="565" y="203"/>
                </a:lnTo>
                <a:lnTo>
                  <a:pt x="556" y="193"/>
                </a:lnTo>
                <a:lnTo>
                  <a:pt x="547" y="184"/>
                </a:lnTo>
                <a:lnTo>
                  <a:pt x="537" y="175"/>
                </a:lnTo>
                <a:lnTo>
                  <a:pt x="527" y="167"/>
                </a:lnTo>
                <a:lnTo>
                  <a:pt x="517" y="159"/>
                </a:lnTo>
                <a:lnTo>
                  <a:pt x="506" y="152"/>
                </a:lnTo>
                <a:lnTo>
                  <a:pt x="495" y="145"/>
                </a:lnTo>
                <a:lnTo>
                  <a:pt x="484" y="139"/>
                </a:lnTo>
                <a:lnTo>
                  <a:pt x="472" y="133"/>
                </a:lnTo>
                <a:lnTo>
                  <a:pt x="460" y="129"/>
                </a:lnTo>
                <a:lnTo>
                  <a:pt x="448" y="124"/>
                </a:lnTo>
                <a:lnTo>
                  <a:pt x="435" y="120"/>
                </a:lnTo>
                <a:lnTo>
                  <a:pt x="423" y="117"/>
                </a:lnTo>
                <a:lnTo>
                  <a:pt x="410" y="115"/>
                </a:lnTo>
                <a:lnTo>
                  <a:pt x="396" y="113"/>
                </a:lnTo>
                <a:lnTo>
                  <a:pt x="383" y="112"/>
                </a:lnTo>
                <a:lnTo>
                  <a:pt x="369" y="112"/>
                </a:lnTo>
                <a:lnTo>
                  <a:pt x="356" y="112"/>
                </a:lnTo>
                <a:lnTo>
                  <a:pt x="342" y="113"/>
                </a:lnTo>
                <a:lnTo>
                  <a:pt x="329" y="115"/>
                </a:lnTo>
                <a:lnTo>
                  <a:pt x="316" y="117"/>
                </a:lnTo>
                <a:lnTo>
                  <a:pt x="303" y="120"/>
                </a:lnTo>
                <a:lnTo>
                  <a:pt x="291" y="124"/>
                </a:lnTo>
                <a:lnTo>
                  <a:pt x="279" y="129"/>
                </a:lnTo>
                <a:lnTo>
                  <a:pt x="267" y="133"/>
                </a:lnTo>
                <a:lnTo>
                  <a:pt x="255" y="139"/>
                </a:lnTo>
                <a:lnTo>
                  <a:pt x="244" y="145"/>
                </a:lnTo>
                <a:lnTo>
                  <a:pt x="238" y="148"/>
                </a:lnTo>
                <a:lnTo>
                  <a:pt x="233" y="152"/>
                </a:lnTo>
                <a:lnTo>
                  <a:pt x="222" y="159"/>
                </a:lnTo>
                <a:lnTo>
                  <a:pt x="212" y="167"/>
                </a:lnTo>
                <a:lnTo>
                  <a:pt x="202" y="175"/>
                </a:lnTo>
                <a:lnTo>
                  <a:pt x="192" y="184"/>
                </a:lnTo>
                <a:lnTo>
                  <a:pt x="183" y="193"/>
                </a:lnTo>
                <a:lnTo>
                  <a:pt x="178" y="198"/>
                </a:lnTo>
                <a:lnTo>
                  <a:pt x="174" y="203"/>
                </a:lnTo>
                <a:lnTo>
                  <a:pt x="166" y="213"/>
                </a:lnTo>
                <a:lnTo>
                  <a:pt x="158" y="223"/>
                </a:lnTo>
                <a:lnTo>
                  <a:pt x="151" y="234"/>
                </a:lnTo>
                <a:lnTo>
                  <a:pt x="144" y="245"/>
                </a:lnTo>
                <a:lnTo>
                  <a:pt x="137" y="257"/>
                </a:lnTo>
                <a:lnTo>
                  <a:pt x="132" y="269"/>
                </a:lnTo>
                <a:lnTo>
                  <a:pt x="126" y="281"/>
                </a:lnTo>
                <a:lnTo>
                  <a:pt x="122" y="294"/>
                </a:lnTo>
                <a:lnTo>
                  <a:pt x="117" y="307"/>
                </a:lnTo>
                <a:lnTo>
                  <a:pt x="114" y="320"/>
                </a:lnTo>
                <a:lnTo>
                  <a:pt x="111" y="334"/>
                </a:lnTo>
                <a:lnTo>
                  <a:pt x="110" y="340"/>
                </a:lnTo>
                <a:lnTo>
                  <a:pt x="109" y="347"/>
                </a:lnTo>
                <a:lnTo>
                  <a:pt x="107" y="361"/>
                </a:lnTo>
                <a:lnTo>
                  <a:pt x="106" y="375"/>
                </a:lnTo>
                <a:lnTo>
                  <a:pt x="106" y="391"/>
                </a:lnTo>
                <a:close/>
                <a:moveTo>
                  <a:pt x="1183" y="546"/>
                </a:moveTo>
                <a:lnTo>
                  <a:pt x="1183" y="302"/>
                </a:lnTo>
                <a:lnTo>
                  <a:pt x="1288" y="302"/>
                </a:lnTo>
                <a:lnTo>
                  <a:pt x="1288" y="546"/>
                </a:lnTo>
                <a:lnTo>
                  <a:pt x="1287" y="560"/>
                </a:lnTo>
                <a:lnTo>
                  <a:pt x="1286" y="574"/>
                </a:lnTo>
                <a:lnTo>
                  <a:pt x="1285" y="587"/>
                </a:lnTo>
                <a:lnTo>
                  <a:pt x="1282" y="600"/>
                </a:lnTo>
                <a:lnTo>
                  <a:pt x="1280" y="612"/>
                </a:lnTo>
                <a:lnTo>
                  <a:pt x="1277" y="624"/>
                </a:lnTo>
                <a:lnTo>
                  <a:pt x="1273" y="635"/>
                </a:lnTo>
                <a:lnTo>
                  <a:pt x="1268" y="646"/>
                </a:lnTo>
                <a:lnTo>
                  <a:pt x="1264" y="657"/>
                </a:lnTo>
                <a:lnTo>
                  <a:pt x="1259" y="667"/>
                </a:lnTo>
                <a:lnTo>
                  <a:pt x="1253" y="677"/>
                </a:lnTo>
                <a:lnTo>
                  <a:pt x="1247" y="686"/>
                </a:lnTo>
                <a:lnTo>
                  <a:pt x="1240" y="695"/>
                </a:lnTo>
                <a:lnTo>
                  <a:pt x="1233" y="704"/>
                </a:lnTo>
                <a:lnTo>
                  <a:pt x="1226" y="712"/>
                </a:lnTo>
                <a:lnTo>
                  <a:pt x="1222" y="716"/>
                </a:lnTo>
                <a:lnTo>
                  <a:pt x="1218" y="720"/>
                </a:lnTo>
                <a:lnTo>
                  <a:pt x="1210" y="727"/>
                </a:lnTo>
                <a:lnTo>
                  <a:pt x="1201" y="733"/>
                </a:lnTo>
                <a:lnTo>
                  <a:pt x="1193" y="740"/>
                </a:lnTo>
                <a:lnTo>
                  <a:pt x="1183" y="746"/>
                </a:lnTo>
                <a:lnTo>
                  <a:pt x="1174" y="751"/>
                </a:lnTo>
                <a:lnTo>
                  <a:pt x="1164" y="756"/>
                </a:lnTo>
                <a:lnTo>
                  <a:pt x="1154" y="760"/>
                </a:lnTo>
                <a:lnTo>
                  <a:pt x="1144" y="764"/>
                </a:lnTo>
                <a:lnTo>
                  <a:pt x="1133" y="768"/>
                </a:lnTo>
                <a:lnTo>
                  <a:pt x="1123" y="771"/>
                </a:lnTo>
                <a:lnTo>
                  <a:pt x="1112" y="774"/>
                </a:lnTo>
                <a:lnTo>
                  <a:pt x="1100" y="776"/>
                </a:lnTo>
                <a:lnTo>
                  <a:pt x="1089" y="777"/>
                </a:lnTo>
                <a:lnTo>
                  <a:pt x="1077" y="779"/>
                </a:lnTo>
                <a:lnTo>
                  <a:pt x="1066" y="779"/>
                </a:lnTo>
                <a:lnTo>
                  <a:pt x="1054" y="780"/>
                </a:lnTo>
                <a:lnTo>
                  <a:pt x="1042" y="779"/>
                </a:lnTo>
                <a:lnTo>
                  <a:pt x="1030" y="779"/>
                </a:lnTo>
                <a:lnTo>
                  <a:pt x="1019" y="777"/>
                </a:lnTo>
                <a:lnTo>
                  <a:pt x="1007" y="776"/>
                </a:lnTo>
                <a:lnTo>
                  <a:pt x="996" y="773"/>
                </a:lnTo>
                <a:lnTo>
                  <a:pt x="985" y="771"/>
                </a:lnTo>
                <a:lnTo>
                  <a:pt x="974" y="767"/>
                </a:lnTo>
                <a:lnTo>
                  <a:pt x="964" y="764"/>
                </a:lnTo>
                <a:lnTo>
                  <a:pt x="953" y="759"/>
                </a:lnTo>
                <a:lnTo>
                  <a:pt x="943" y="755"/>
                </a:lnTo>
                <a:lnTo>
                  <a:pt x="933" y="750"/>
                </a:lnTo>
                <a:lnTo>
                  <a:pt x="924" y="744"/>
                </a:lnTo>
                <a:lnTo>
                  <a:pt x="915" y="738"/>
                </a:lnTo>
                <a:lnTo>
                  <a:pt x="906" y="732"/>
                </a:lnTo>
                <a:lnTo>
                  <a:pt x="897" y="725"/>
                </a:lnTo>
                <a:lnTo>
                  <a:pt x="889" y="718"/>
                </a:lnTo>
                <a:lnTo>
                  <a:pt x="881" y="710"/>
                </a:lnTo>
                <a:lnTo>
                  <a:pt x="873" y="702"/>
                </a:lnTo>
                <a:lnTo>
                  <a:pt x="866" y="693"/>
                </a:lnTo>
                <a:lnTo>
                  <a:pt x="859" y="684"/>
                </a:lnTo>
                <a:lnTo>
                  <a:pt x="853" y="675"/>
                </a:lnTo>
                <a:lnTo>
                  <a:pt x="848" y="665"/>
                </a:lnTo>
                <a:lnTo>
                  <a:pt x="842" y="655"/>
                </a:lnTo>
                <a:lnTo>
                  <a:pt x="838" y="644"/>
                </a:lnTo>
                <a:lnTo>
                  <a:pt x="833" y="633"/>
                </a:lnTo>
                <a:lnTo>
                  <a:pt x="830" y="622"/>
                </a:lnTo>
                <a:lnTo>
                  <a:pt x="827" y="610"/>
                </a:lnTo>
                <a:lnTo>
                  <a:pt x="824" y="598"/>
                </a:lnTo>
                <a:lnTo>
                  <a:pt x="822" y="586"/>
                </a:lnTo>
                <a:lnTo>
                  <a:pt x="821" y="573"/>
                </a:lnTo>
                <a:lnTo>
                  <a:pt x="820" y="560"/>
                </a:lnTo>
                <a:lnTo>
                  <a:pt x="820" y="546"/>
                </a:lnTo>
                <a:lnTo>
                  <a:pt x="820" y="202"/>
                </a:lnTo>
                <a:lnTo>
                  <a:pt x="925" y="202"/>
                </a:lnTo>
                <a:lnTo>
                  <a:pt x="925" y="545"/>
                </a:lnTo>
                <a:lnTo>
                  <a:pt x="925" y="558"/>
                </a:lnTo>
                <a:lnTo>
                  <a:pt x="927" y="570"/>
                </a:lnTo>
                <a:lnTo>
                  <a:pt x="929" y="583"/>
                </a:lnTo>
                <a:lnTo>
                  <a:pt x="933" y="594"/>
                </a:lnTo>
                <a:lnTo>
                  <a:pt x="938" y="606"/>
                </a:lnTo>
                <a:lnTo>
                  <a:pt x="940" y="612"/>
                </a:lnTo>
                <a:lnTo>
                  <a:pt x="943" y="617"/>
                </a:lnTo>
                <a:lnTo>
                  <a:pt x="947" y="622"/>
                </a:lnTo>
                <a:lnTo>
                  <a:pt x="950" y="627"/>
                </a:lnTo>
                <a:lnTo>
                  <a:pt x="958" y="637"/>
                </a:lnTo>
                <a:lnTo>
                  <a:pt x="962" y="641"/>
                </a:lnTo>
                <a:lnTo>
                  <a:pt x="966" y="646"/>
                </a:lnTo>
                <a:lnTo>
                  <a:pt x="971" y="650"/>
                </a:lnTo>
                <a:lnTo>
                  <a:pt x="976" y="654"/>
                </a:lnTo>
                <a:lnTo>
                  <a:pt x="987" y="661"/>
                </a:lnTo>
                <a:lnTo>
                  <a:pt x="992" y="664"/>
                </a:lnTo>
                <a:lnTo>
                  <a:pt x="998" y="667"/>
                </a:lnTo>
                <a:lnTo>
                  <a:pt x="1011" y="671"/>
                </a:lnTo>
                <a:lnTo>
                  <a:pt x="1017" y="673"/>
                </a:lnTo>
                <a:lnTo>
                  <a:pt x="1024" y="675"/>
                </a:lnTo>
                <a:lnTo>
                  <a:pt x="1031" y="676"/>
                </a:lnTo>
                <a:lnTo>
                  <a:pt x="1039" y="677"/>
                </a:lnTo>
                <a:lnTo>
                  <a:pt x="1054" y="678"/>
                </a:lnTo>
                <a:lnTo>
                  <a:pt x="1069" y="677"/>
                </a:lnTo>
                <a:lnTo>
                  <a:pt x="1076" y="676"/>
                </a:lnTo>
                <a:lnTo>
                  <a:pt x="1083" y="675"/>
                </a:lnTo>
                <a:lnTo>
                  <a:pt x="1090" y="674"/>
                </a:lnTo>
                <a:lnTo>
                  <a:pt x="1097" y="672"/>
                </a:lnTo>
                <a:lnTo>
                  <a:pt x="1109" y="668"/>
                </a:lnTo>
                <a:lnTo>
                  <a:pt x="1115" y="665"/>
                </a:lnTo>
                <a:lnTo>
                  <a:pt x="1120" y="663"/>
                </a:lnTo>
                <a:lnTo>
                  <a:pt x="1126" y="660"/>
                </a:lnTo>
                <a:lnTo>
                  <a:pt x="1131" y="656"/>
                </a:lnTo>
                <a:lnTo>
                  <a:pt x="1136" y="653"/>
                </a:lnTo>
                <a:lnTo>
                  <a:pt x="1141" y="649"/>
                </a:lnTo>
                <a:lnTo>
                  <a:pt x="1149" y="640"/>
                </a:lnTo>
                <a:lnTo>
                  <a:pt x="1157" y="631"/>
                </a:lnTo>
                <a:lnTo>
                  <a:pt x="1160" y="626"/>
                </a:lnTo>
                <a:lnTo>
                  <a:pt x="1164" y="621"/>
                </a:lnTo>
                <a:lnTo>
                  <a:pt x="1169" y="610"/>
                </a:lnTo>
                <a:lnTo>
                  <a:pt x="1174" y="599"/>
                </a:lnTo>
                <a:lnTo>
                  <a:pt x="1176" y="593"/>
                </a:lnTo>
                <a:lnTo>
                  <a:pt x="1178" y="587"/>
                </a:lnTo>
                <a:lnTo>
                  <a:pt x="1181" y="574"/>
                </a:lnTo>
                <a:lnTo>
                  <a:pt x="1182" y="560"/>
                </a:lnTo>
                <a:lnTo>
                  <a:pt x="1183" y="553"/>
                </a:lnTo>
                <a:lnTo>
                  <a:pt x="1183" y="546"/>
                </a:lnTo>
                <a:close/>
                <a:moveTo>
                  <a:pt x="3474" y="196"/>
                </a:moveTo>
                <a:lnTo>
                  <a:pt x="3488" y="195"/>
                </a:lnTo>
                <a:lnTo>
                  <a:pt x="3502" y="195"/>
                </a:lnTo>
                <a:lnTo>
                  <a:pt x="3502" y="290"/>
                </a:lnTo>
                <a:lnTo>
                  <a:pt x="3482" y="293"/>
                </a:lnTo>
                <a:lnTo>
                  <a:pt x="3463" y="296"/>
                </a:lnTo>
                <a:lnTo>
                  <a:pt x="3455" y="298"/>
                </a:lnTo>
                <a:lnTo>
                  <a:pt x="3447" y="299"/>
                </a:lnTo>
                <a:lnTo>
                  <a:pt x="3433" y="303"/>
                </a:lnTo>
                <a:lnTo>
                  <a:pt x="3427" y="306"/>
                </a:lnTo>
                <a:lnTo>
                  <a:pt x="3421" y="308"/>
                </a:lnTo>
                <a:lnTo>
                  <a:pt x="3410" y="312"/>
                </a:lnTo>
                <a:lnTo>
                  <a:pt x="3401" y="316"/>
                </a:lnTo>
                <a:lnTo>
                  <a:pt x="3394" y="320"/>
                </a:lnTo>
                <a:lnTo>
                  <a:pt x="3383" y="327"/>
                </a:lnTo>
                <a:lnTo>
                  <a:pt x="3373" y="334"/>
                </a:lnTo>
                <a:lnTo>
                  <a:pt x="3364" y="342"/>
                </a:lnTo>
                <a:lnTo>
                  <a:pt x="3355" y="350"/>
                </a:lnTo>
                <a:lnTo>
                  <a:pt x="3346" y="359"/>
                </a:lnTo>
                <a:lnTo>
                  <a:pt x="3339" y="369"/>
                </a:lnTo>
                <a:lnTo>
                  <a:pt x="3331" y="379"/>
                </a:lnTo>
                <a:lnTo>
                  <a:pt x="3325" y="391"/>
                </a:lnTo>
                <a:lnTo>
                  <a:pt x="3319" y="402"/>
                </a:lnTo>
                <a:lnTo>
                  <a:pt x="3314" y="413"/>
                </a:lnTo>
                <a:lnTo>
                  <a:pt x="3310" y="425"/>
                </a:lnTo>
                <a:lnTo>
                  <a:pt x="3306" y="438"/>
                </a:lnTo>
                <a:lnTo>
                  <a:pt x="3303" y="451"/>
                </a:lnTo>
                <a:lnTo>
                  <a:pt x="3301" y="464"/>
                </a:lnTo>
                <a:lnTo>
                  <a:pt x="3300" y="477"/>
                </a:lnTo>
                <a:lnTo>
                  <a:pt x="3299" y="490"/>
                </a:lnTo>
                <a:lnTo>
                  <a:pt x="3300" y="504"/>
                </a:lnTo>
                <a:lnTo>
                  <a:pt x="3301" y="518"/>
                </a:lnTo>
                <a:lnTo>
                  <a:pt x="3302" y="525"/>
                </a:lnTo>
                <a:lnTo>
                  <a:pt x="3303" y="531"/>
                </a:lnTo>
                <a:lnTo>
                  <a:pt x="3306" y="544"/>
                </a:lnTo>
                <a:lnTo>
                  <a:pt x="3310" y="557"/>
                </a:lnTo>
                <a:lnTo>
                  <a:pt x="3315" y="569"/>
                </a:lnTo>
                <a:lnTo>
                  <a:pt x="3321" y="580"/>
                </a:lnTo>
                <a:lnTo>
                  <a:pt x="3327" y="592"/>
                </a:lnTo>
                <a:lnTo>
                  <a:pt x="3334" y="602"/>
                </a:lnTo>
                <a:lnTo>
                  <a:pt x="3342" y="612"/>
                </a:lnTo>
                <a:lnTo>
                  <a:pt x="3350" y="622"/>
                </a:lnTo>
                <a:lnTo>
                  <a:pt x="3359" y="631"/>
                </a:lnTo>
                <a:lnTo>
                  <a:pt x="3364" y="635"/>
                </a:lnTo>
                <a:lnTo>
                  <a:pt x="3369" y="639"/>
                </a:lnTo>
                <a:lnTo>
                  <a:pt x="3379" y="647"/>
                </a:lnTo>
                <a:lnTo>
                  <a:pt x="3390" y="654"/>
                </a:lnTo>
                <a:lnTo>
                  <a:pt x="3401" y="660"/>
                </a:lnTo>
                <a:lnTo>
                  <a:pt x="3407" y="663"/>
                </a:lnTo>
                <a:lnTo>
                  <a:pt x="3414" y="666"/>
                </a:lnTo>
                <a:lnTo>
                  <a:pt x="3421" y="669"/>
                </a:lnTo>
                <a:lnTo>
                  <a:pt x="3429" y="672"/>
                </a:lnTo>
                <a:lnTo>
                  <a:pt x="3444" y="677"/>
                </a:lnTo>
                <a:lnTo>
                  <a:pt x="3459" y="680"/>
                </a:lnTo>
                <a:lnTo>
                  <a:pt x="3473" y="683"/>
                </a:lnTo>
                <a:lnTo>
                  <a:pt x="3485" y="685"/>
                </a:lnTo>
                <a:lnTo>
                  <a:pt x="3495" y="686"/>
                </a:lnTo>
                <a:lnTo>
                  <a:pt x="3502" y="687"/>
                </a:lnTo>
                <a:lnTo>
                  <a:pt x="3502" y="782"/>
                </a:lnTo>
                <a:lnTo>
                  <a:pt x="3487" y="781"/>
                </a:lnTo>
                <a:lnTo>
                  <a:pt x="3471" y="780"/>
                </a:lnTo>
                <a:lnTo>
                  <a:pt x="3456" y="778"/>
                </a:lnTo>
                <a:lnTo>
                  <a:pt x="3442" y="776"/>
                </a:lnTo>
                <a:lnTo>
                  <a:pt x="3427" y="773"/>
                </a:lnTo>
                <a:lnTo>
                  <a:pt x="3413" y="770"/>
                </a:lnTo>
                <a:lnTo>
                  <a:pt x="3399" y="766"/>
                </a:lnTo>
                <a:lnTo>
                  <a:pt x="3386" y="761"/>
                </a:lnTo>
                <a:lnTo>
                  <a:pt x="3373" y="757"/>
                </a:lnTo>
                <a:lnTo>
                  <a:pt x="3360" y="751"/>
                </a:lnTo>
                <a:lnTo>
                  <a:pt x="3348" y="746"/>
                </a:lnTo>
                <a:lnTo>
                  <a:pt x="3336" y="740"/>
                </a:lnTo>
                <a:lnTo>
                  <a:pt x="3324" y="733"/>
                </a:lnTo>
                <a:lnTo>
                  <a:pt x="3313" y="726"/>
                </a:lnTo>
                <a:lnTo>
                  <a:pt x="3303" y="719"/>
                </a:lnTo>
                <a:lnTo>
                  <a:pt x="3293" y="712"/>
                </a:lnTo>
                <a:lnTo>
                  <a:pt x="3282" y="702"/>
                </a:lnTo>
                <a:lnTo>
                  <a:pt x="3271" y="691"/>
                </a:lnTo>
                <a:lnTo>
                  <a:pt x="3261" y="680"/>
                </a:lnTo>
                <a:lnTo>
                  <a:pt x="3251" y="668"/>
                </a:lnTo>
                <a:lnTo>
                  <a:pt x="3242" y="656"/>
                </a:lnTo>
                <a:lnTo>
                  <a:pt x="3234" y="643"/>
                </a:lnTo>
                <a:lnTo>
                  <a:pt x="3230" y="636"/>
                </a:lnTo>
                <a:lnTo>
                  <a:pt x="3226" y="630"/>
                </a:lnTo>
                <a:lnTo>
                  <a:pt x="3223" y="623"/>
                </a:lnTo>
                <a:lnTo>
                  <a:pt x="3219" y="616"/>
                </a:lnTo>
                <a:lnTo>
                  <a:pt x="3213" y="602"/>
                </a:lnTo>
                <a:lnTo>
                  <a:pt x="3211" y="594"/>
                </a:lnTo>
                <a:lnTo>
                  <a:pt x="3208" y="587"/>
                </a:lnTo>
                <a:lnTo>
                  <a:pt x="3203" y="572"/>
                </a:lnTo>
                <a:lnTo>
                  <a:pt x="3202" y="564"/>
                </a:lnTo>
                <a:lnTo>
                  <a:pt x="3200" y="556"/>
                </a:lnTo>
                <a:lnTo>
                  <a:pt x="3197" y="541"/>
                </a:lnTo>
                <a:lnTo>
                  <a:pt x="3195" y="524"/>
                </a:lnTo>
                <a:lnTo>
                  <a:pt x="3193" y="508"/>
                </a:lnTo>
                <a:lnTo>
                  <a:pt x="3193" y="491"/>
                </a:lnTo>
                <a:lnTo>
                  <a:pt x="3193" y="478"/>
                </a:lnTo>
                <a:lnTo>
                  <a:pt x="3194" y="465"/>
                </a:lnTo>
                <a:lnTo>
                  <a:pt x="3195" y="452"/>
                </a:lnTo>
                <a:lnTo>
                  <a:pt x="3197" y="440"/>
                </a:lnTo>
                <a:lnTo>
                  <a:pt x="3199" y="427"/>
                </a:lnTo>
                <a:lnTo>
                  <a:pt x="3202" y="415"/>
                </a:lnTo>
                <a:lnTo>
                  <a:pt x="3205" y="403"/>
                </a:lnTo>
                <a:lnTo>
                  <a:pt x="3209" y="392"/>
                </a:lnTo>
                <a:lnTo>
                  <a:pt x="3213" y="379"/>
                </a:lnTo>
                <a:lnTo>
                  <a:pt x="3217" y="368"/>
                </a:lnTo>
                <a:lnTo>
                  <a:pt x="3222" y="357"/>
                </a:lnTo>
                <a:lnTo>
                  <a:pt x="3228" y="347"/>
                </a:lnTo>
                <a:lnTo>
                  <a:pt x="3233" y="336"/>
                </a:lnTo>
                <a:lnTo>
                  <a:pt x="3240" y="326"/>
                </a:lnTo>
                <a:lnTo>
                  <a:pt x="3246" y="316"/>
                </a:lnTo>
                <a:lnTo>
                  <a:pt x="3253" y="307"/>
                </a:lnTo>
                <a:lnTo>
                  <a:pt x="3261" y="298"/>
                </a:lnTo>
                <a:lnTo>
                  <a:pt x="3269" y="289"/>
                </a:lnTo>
                <a:lnTo>
                  <a:pt x="3277" y="280"/>
                </a:lnTo>
                <a:lnTo>
                  <a:pt x="3286" y="272"/>
                </a:lnTo>
                <a:lnTo>
                  <a:pt x="3295" y="264"/>
                </a:lnTo>
                <a:lnTo>
                  <a:pt x="3304" y="257"/>
                </a:lnTo>
                <a:lnTo>
                  <a:pt x="3314" y="249"/>
                </a:lnTo>
                <a:lnTo>
                  <a:pt x="3325" y="243"/>
                </a:lnTo>
                <a:lnTo>
                  <a:pt x="3335" y="236"/>
                </a:lnTo>
                <a:lnTo>
                  <a:pt x="3346" y="230"/>
                </a:lnTo>
                <a:lnTo>
                  <a:pt x="3357" y="225"/>
                </a:lnTo>
                <a:lnTo>
                  <a:pt x="3369" y="220"/>
                </a:lnTo>
                <a:lnTo>
                  <a:pt x="3381" y="215"/>
                </a:lnTo>
                <a:lnTo>
                  <a:pt x="3393" y="211"/>
                </a:lnTo>
                <a:lnTo>
                  <a:pt x="3406" y="207"/>
                </a:lnTo>
                <a:lnTo>
                  <a:pt x="3419" y="203"/>
                </a:lnTo>
                <a:lnTo>
                  <a:pt x="3435" y="200"/>
                </a:lnTo>
                <a:lnTo>
                  <a:pt x="3453" y="198"/>
                </a:lnTo>
                <a:lnTo>
                  <a:pt x="3468" y="196"/>
                </a:lnTo>
                <a:lnTo>
                  <a:pt x="3474" y="196"/>
                </a:lnTo>
                <a:close/>
              </a:path>
            </a:pathLst>
          </a:custGeom>
          <a:solidFill>
            <a:srgbClr val="EF3B2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327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187" y="2132820"/>
            <a:ext cx="3816351" cy="309643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11.9.2015</a:t>
            </a:r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ERC, Tallinn | University cooperation, Asmo Vartiainen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0567-D74D-4A94-945D-6D455CF91C0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11188" y="5229250"/>
            <a:ext cx="7921625" cy="9366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  <a:lvl2pPr marL="0" indent="0">
              <a:spcBef>
                <a:spcPts val="0"/>
              </a:spcBef>
              <a:buFontTx/>
              <a:buNone/>
              <a:defRPr sz="1200"/>
            </a:lvl2pPr>
            <a:lvl3pPr marL="539750" indent="0">
              <a:buFontTx/>
              <a:buNone/>
              <a:defRPr sz="1050"/>
            </a:lvl3pPr>
            <a:lvl4pPr marL="806450" indent="0">
              <a:buFontTx/>
              <a:buNone/>
              <a:defRPr sz="1050"/>
            </a:lvl4pPr>
            <a:lvl5pPr marL="1071563" indent="0">
              <a:buFontTx/>
              <a:buNone/>
              <a:defRPr sz="105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4"/>
          </p:nvPr>
        </p:nvSpPr>
        <p:spPr>
          <a:xfrm>
            <a:off x="4716463" y="2132820"/>
            <a:ext cx="3816351" cy="309643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11187" y="1484313"/>
            <a:ext cx="3816350" cy="503237"/>
          </a:xfrm>
        </p:spPr>
        <p:txBody>
          <a:bodyPr anchor="t" anchorCtr="0"/>
          <a:lstStyle>
            <a:lvl1pPr marL="0" indent="0">
              <a:buNone/>
              <a:defRPr sz="20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463" y="1484313"/>
            <a:ext cx="3816350" cy="503237"/>
          </a:xfrm>
        </p:spPr>
        <p:txBody>
          <a:bodyPr anchor="t" anchorCtr="0"/>
          <a:lstStyle>
            <a:lvl1pPr marL="0" indent="0">
              <a:buNone/>
              <a:defRPr sz="20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1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1484313"/>
            <a:ext cx="5184982" cy="503237"/>
          </a:xfrm>
        </p:spPr>
        <p:txBody>
          <a:bodyPr anchor="t" anchorCtr="0"/>
          <a:lstStyle>
            <a:lvl1pPr marL="0" indent="0">
              <a:buNone/>
              <a:defRPr sz="20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188" y="2132820"/>
            <a:ext cx="5184982" cy="403303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84210" y="2132820"/>
            <a:ext cx="2448603" cy="403303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11.9.2015</a:t>
            </a:r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ERC, Tallinn | University cooperation, Asmo Vartiainen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0567-D74D-4A94-945D-6D455CF91C0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084210" y="1484858"/>
            <a:ext cx="2448603" cy="502667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  <a:lvl2pPr marL="0" indent="0">
              <a:spcBef>
                <a:spcPts val="0"/>
              </a:spcBef>
              <a:buFontTx/>
              <a:buNone/>
              <a:defRPr sz="1200"/>
            </a:lvl2pPr>
            <a:lvl3pPr marL="539750" indent="0">
              <a:buFontTx/>
              <a:buNone/>
              <a:defRPr sz="1050"/>
            </a:lvl3pPr>
            <a:lvl4pPr marL="806450" indent="0">
              <a:buFontTx/>
              <a:buNone/>
              <a:defRPr sz="1050"/>
            </a:lvl4pPr>
            <a:lvl5pPr marL="1071563" indent="0">
              <a:buFontTx/>
              <a:buNone/>
              <a:defRPr sz="105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32682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484312"/>
            <a:ext cx="3816350" cy="46815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11.9.2015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ERC, Tallinn | University cooperation, Asmo Vartiainen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0567-D74D-4A94-945D-6D455CF91C0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03630" y="1484313"/>
            <a:ext cx="3816350" cy="468153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4073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484312"/>
            <a:ext cx="3816350" cy="46815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11.9.2015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ERC, Tallinn | University cooperation, Asmo Vartiainen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0567-D74D-4A94-945D-6D455CF91C0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03630" y="1484314"/>
            <a:ext cx="3816350" cy="226853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703630" y="3897312"/>
            <a:ext cx="3816350" cy="226853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14679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476250"/>
            <a:ext cx="7921625" cy="86518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11.9.2015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ERC, Tallinn | University cooperation, Asmo Vartiainen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0567-D74D-4A94-945D-6D455CF91C0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23850" y="1484313"/>
            <a:ext cx="8496300" cy="468153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92052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11.9.2015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ERC, Tallinn | University cooperation, Asmo Vartiainen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0567-D74D-4A94-945D-6D455CF91C0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23850" y="476251"/>
            <a:ext cx="8496300" cy="568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66830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11.9.2015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ERC, Tallinn | University cooperation, Asmo Vartiainen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0567-D74D-4A94-945D-6D455CF91C0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65768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11.9.2015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ERC, Tallinn | University cooperation, Asmo Vartiainen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0567-D74D-4A94-945D-6D455CF91C0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7755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 smtClean="0"/>
              <a:t>11.9.2015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 smtClean="0"/>
              <a:t>ERC, Tallinn | University cooperation, Asmo Vartiainen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3C10567-D74D-4A94-945D-6D455CF91C0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21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Birmingham\MSU\Creative Services\DG EAC Framework jobs\EIT\2014 EIT re-brand\Brand elements examples\Mock-ups\Examples\Powerpoint Template\Old\Graphic_elemen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7" r="38726"/>
          <a:stretch/>
        </p:blipFill>
        <p:spPr bwMode="auto">
          <a:xfrm>
            <a:off x="7201654" y="0"/>
            <a:ext cx="1942345" cy="260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5" y="541719"/>
            <a:ext cx="6264695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1196975"/>
            <a:ext cx="6246406" cy="4176713"/>
          </a:xfrm>
          <a:prstGeom prst="rect">
            <a:avLst/>
          </a:prstGeom>
        </p:spPr>
        <p:txBody>
          <a:bodyPr/>
          <a:lstStyle>
            <a:lvl1pPr marL="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2pPr>
            <a:lvl3pPr indent="-180000">
              <a:lnSpc>
                <a:spcPct val="113000"/>
              </a:lnSpc>
              <a:buClr>
                <a:schemeClr val="bg2"/>
              </a:buClr>
              <a:defRPr sz="2000">
                <a:solidFill>
                  <a:schemeClr val="tx1"/>
                </a:solidFill>
              </a:defRPr>
            </a:lvl3pPr>
            <a:lvl4pPr marL="16002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/>
            </a:lvl4pPr>
            <a:lvl5pPr marL="1828800" indent="0">
              <a:buNone/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en-GB" sz="2000" dirty="0" smtClean="0"/>
              <a:t>Text Here</a:t>
            </a:r>
          </a:p>
          <a:p>
            <a:pPr lvl="1"/>
            <a:r>
              <a:rPr lang="en-GB" dirty="0" smtClean="0"/>
              <a:t>Text Here</a:t>
            </a:r>
          </a:p>
          <a:p>
            <a:pPr lvl="2"/>
            <a:r>
              <a:rPr lang="en-GB" dirty="0" smtClean="0"/>
              <a:t>Text Here</a:t>
            </a:r>
          </a:p>
          <a:p>
            <a:pPr lvl="3"/>
            <a:r>
              <a:rPr lang="en-GB" dirty="0" smtClean="0"/>
              <a:t>Text Here</a:t>
            </a:r>
          </a:p>
          <a:p>
            <a:pPr lvl="0"/>
            <a:endParaRPr lang="en-GB" dirty="0"/>
          </a:p>
        </p:txBody>
      </p:sp>
      <p:pic>
        <p:nvPicPr>
          <p:cNvPr id="9" name="Picture 2" descr="\\fbk\ricerca\WIN-trentorise\Private\Research\EIT RAW MATERIALS\KIC RAW MATERIALS\Comm KIC RM\EIT Raw Materials\EIT Raw Materials\Raw-Material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61" y="6046366"/>
            <a:ext cx="2448272" cy="67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069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11.9.2015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ERC, Tallinn | University cooperation, Asmo Vartiainen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0567-D74D-4A94-945D-6D455CF91C0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5637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637160"/>
            <a:ext cx="7921625" cy="1151880"/>
          </a:xfrm>
        </p:spPr>
        <p:txBody>
          <a:bodyPr anchor="ctr" anchorCtr="0"/>
          <a:lstStyle>
            <a:lvl1pPr algn="ctr">
              <a:defRPr sz="3200" b="0" cap="none" baseline="0">
                <a:solidFill>
                  <a:schemeClr val="accent3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11.9.2015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ERC, Tallinn | University cooperation, Asmo Vartiainen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0567-D74D-4A94-945D-6D455CF91C0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67141" y="6741460"/>
            <a:ext cx="867225" cy="76944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algn="l"/>
            <a:r>
              <a:rPr lang="en-US" sz="500" kern="1200" noProof="0" dirty="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© </a:t>
            </a:r>
            <a:r>
              <a:rPr lang="en-US" sz="500" kern="1200" noProof="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Outotec</a:t>
            </a:r>
            <a:r>
              <a:rPr lang="en-US" sz="500" kern="1200" noProof="0" dirty="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– All rights reserved</a:t>
            </a:r>
            <a:endParaRPr lang="en-US" sz="500" noProof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7462164" y="6411023"/>
            <a:ext cx="1044000" cy="233126"/>
          </a:xfrm>
          <a:custGeom>
            <a:avLst/>
            <a:gdLst>
              <a:gd name="T0" fmla="*/ 2888 w 3502"/>
              <a:gd name="T1" fmla="*/ 296 h 782"/>
              <a:gd name="T2" fmla="*/ 2757 w 3502"/>
              <a:gd name="T3" fmla="*/ 361 h 782"/>
              <a:gd name="T4" fmla="*/ 3031 w 3502"/>
              <a:gd name="T5" fmla="*/ 380 h 782"/>
              <a:gd name="T6" fmla="*/ 3063 w 3502"/>
              <a:gd name="T7" fmla="*/ 260 h 782"/>
              <a:gd name="T8" fmla="*/ 3162 w 3502"/>
              <a:gd name="T9" fmla="*/ 431 h 782"/>
              <a:gd name="T10" fmla="*/ 2898 w 3502"/>
              <a:gd name="T11" fmla="*/ 779 h 782"/>
              <a:gd name="T12" fmla="*/ 2688 w 3502"/>
              <a:gd name="T13" fmla="*/ 694 h 782"/>
              <a:gd name="T14" fmla="*/ 2606 w 3502"/>
              <a:gd name="T15" fmla="*/ 492 h 782"/>
              <a:gd name="T16" fmla="*/ 2688 w 3502"/>
              <a:gd name="T17" fmla="*/ 284 h 782"/>
              <a:gd name="T18" fmla="*/ 2880 w 3502"/>
              <a:gd name="T19" fmla="*/ 195 h 782"/>
              <a:gd name="T20" fmla="*/ 2378 w 3502"/>
              <a:gd name="T21" fmla="*/ 707 h 782"/>
              <a:gd name="T22" fmla="*/ 2341 w 3502"/>
              <a:gd name="T23" fmla="*/ 99 h 782"/>
              <a:gd name="T24" fmla="*/ 2477 w 3502"/>
              <a:gd name="T25" fmla="*/ 660 h 782"/>
              <a:gd name="T26" fmla="*/ 1484 w 3502"/>
              <a:gd name="T27" fmla="*/ 738 h 782"/>
              <a:gd name="T28" fmla="*/ 1418 w 3502"/>
              <a:gd name="T29" fmla="*/ 572 h 782"/>
              <a:gd name="T30" fmla="*/ 1532 w 3502"/>
              <a:gd name="T31" fmla="*/ 631 h 782"/>
              <a:gd name="T32" fmla="*/ 2012 w 3502"/>
              <a:gd name="T33" fmla="*/ 201 h 782"/>
              <a:gd name="T34" fmla="*/ 2176 w 3502"/>
              <a:gd name="T35" fmla="*/ 318 h 782"/>
              <a:gd name="T36" fmla="*/ 2220 w 3502"/>
              <a:gd name="T37" fmla="*/ 557 h 782"/>
              <a:gd name="T38" fmla="*/ 2085 w 3502"/>
              <a:gd name="T39" fmla="*/ 743 h 782"/>
              <a:gd name="T40" fmla="*/ 1868 w 3502"/>
              <a:gd name="T41" fmla="*/ 768 h 782"/>
              <a:gd name="T42" fmla="*/ 1702 w 3502"/>
              <a:gd name="T43" fmla="*/ 631 h 782"/>
              <a:gd name="T44" fmla="*/ 1681 w 3502"/>
              <a:gd name="T45" fmla="*/ 394 h 782"/>
              <a:gd name="T46" fmla="*/ 1831 w 3502"/>
              <a:gd name="T47" fmla="*/ 219 h 782"/>
              <a:gd name="T48" fmla="*/ 1874 w 3502"/>
              <a:gd name="T49" fmla="*/ 311 h 782"/>
              <a:gd name="T50" fmla="*/ 1775 w 3502"/>
              <a:gd name="T51" fmla="*/ 444 h 782"/>
              <a:gd name="T52" fmla="*/ 1803 w 3502"/>
              <a:gd name="T53" fmla="*/ 598 h 782"/>
              <a:gd name="T54" fmla="*/ 1923 w 3502"/>
              <a:gd name="T55" fmla="*/ 678 h 782"/>
              <a:gd name="T56" fmla="*/ 2067 w 3502"/>
              <a:gd name="T57" fmla="*/ 628 h 782"/>
              <a:gd name="T58" fmla="*/ 2122 w 3502"/>
              <a:gd name="T59" fmla="*/ 475 h 782"/>
              <a:gd name="T60" fmla="*/ 2062 w 3502"/>
              <a:gd name="T61" fmla="*/ 342 h 782"/>
              <a:gd name="T62" fmla="*/ 1 w 3502"/>
              <a:gd name="T63" fmla="*/ 360 h 782"/>
              <a:gd name="T64" fmla="*/ 108 w 3502"/>
              <a:gd name="T65" fmla="*/ 114 h 782"/>
              <a:gd name="T66" fmla="*/ 332 w 3502"/>
              <a:gd name="T67" fmla="*/ 2 h 782"/>
              <a:gd name="T68" fmla="*/ 604 w 3502"/>
              <a:gd name="T69" fmla="*/ 89 h 782"/>
              <a:gd name="T70" fmla="*/ 734 w 3502"/>
              <a:gd name="T71" fmla="*/ 330 h 782"/>
              <a:gd name="T72" fmla="*/ 685 w 3502"/>
              <a:gd name="T73" fmla="*/ 592 h 782"/>
              <a:gd name="T74" fmla="*/ 470 w 3502"/>
              <a:gd name="T75" fmla="*/ 765 h 782"/>
              <a:gd name="T76" fmla="*/ 193 w 3502"/>
              <a:gd name="T77" fmla="*/ 733 h 782"/>
              <a:gd name="T78" fmla="*/ 17 w 3502"/>
              <a:gd name="T79" fmla="*/ 506 h 782"/>
              <a:gd name="T80" fmla="*/ 132 w 3502"/>
              <a:gd name="T81" fmla="*/ 511 h 782"/>
              <a:gd name="T82" fmla="*/ 291 w 3502"/>
              <a:gd name="T83" fmla="*/ 656 h 782"/>
              <a:gd name="T84" fmla="*/ 501 w 3502"/>
              <a:gd name="T85" fmla="*/ 632 h 782"/>
              <a:gd name="T86" fmla="*/ 621 w 3502"/>
              <a:gd name="T87" fmla="*/ 473 h 782"/>
              <a:gd name="T88" fmla="*/ 601 w 3502"/>
              <a:gd name="T89" fmla="*/ 257 h 782"/>
              <a:gd name="T90" fmla="*/ 435 w 3502"/>
              <a:gd name="T91" fmla="*/ 120 h 782"/>
              <a:gd name="T92" fmla="*/ 233 w 3502"/>
              <a:gd name="T93" fmla="*/ 152 h 782"/>
              <a:gd name="T94" fmla="*/ 114 w 3502"/>
              <a:gd name="T95" fmla="*/ 320 h 782"/>
              <a:gd name="T96" fmla="*/ 1273 w 3502"/>
              <a:gd name="T97" fmla="*/ 635 h 782"/>
              <a:gd name="T98" fmla="*/ 1154 w 3502"/>
              <a:gd name="T99" fmla="*/ 760 h 782"/>
              <a:gd name="T100" fmla="*/ 964 w 3502"/>
              <a:gd name="T101" fmla="*/ 764 h 782"/>
              <a:gd name="T102" fmla="*/ 833 w 3502"/>
              <a:gd name="T103" fmla="*/ 633 h 782"/>
              <a:gd name="T104" fmla="*/ 943 w 3502"/>
              <a:gd name="T105" fmla="*/ 617 h 782"/>
              <a:gd name="T106" fmla="*/ 1069 w 3502"/>
              <a:gd name="T107" fmla="*/ 677 h 782"/>
              <a:gd name="T108" fmla="*/ 1174 w 3502"/>
              <a:gd name="T109" fmla="*/ 599 h 782"/>
              <a:gd name="T110" fmla="*/ 3421 w 3502"/>
              <a:gd name="T111" fmla="*/ 308 h 782"/>
              <a:gd name="T112" fmla="*/ 3301 w 3502"/>
              <a:gd name="T113" fmla="*/ 464 h 782"/>
              <a:gd name="T114" fmla="*/ 3369 w 3502"/>
              <a:gd name="T115" fmla="*/ 639 h 782"/>
              <a:gd name="T116" fmla="*/ 3456 w 3502"/>
              <a:gd name="T117" fmla="*/ 778 h 782"/>
              <a:gd name="T118" fmla="*/ 3251 w 3502"/>
              <a:gd name="T119" fmla="*/ 668 h 782"/>
              <a:gd name="T120" fmla="*/ 3193 w 3502"/>
              <a:gd name="T121" fmla="*/ 478 h 782"/>
              <a:gd name="T122" fmla="*/ 3269 w 3502"/>
              <a:gd name="T123" fmla="*/ 289 h 782"/>
              <a:gd name="T124" fmla="*/ 3468 w 3502"/>
              <a:gd name="T125" fmla="*/ 196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502" h="782">
                <a:moveTo>
                  <a:pt x="3031" y="380"/>
                </a:moveTo>
                <a:lnTo>
                  <a:pt x="3025" y="370"/>
                </a:lnTo>
                <a:lnTo>
                  <a:pt x="3019" y="361"/>
                </a:lnTo>
                <a:lnTo>
                  <a:pt x="3012" y="353"/>
                </a:lnTo>
                <a:lnTo>
                  <a:pt x="3004" y="345"/>
                </a:lnTo>
                <a:lnTo>
                  <a:pt x="2996" y="337"/>
                </a:lnTo>
                <a:lnTo>
                  <a:pt x="2988" y="330"/>
                </a:lnTo>
                <a:lnTo>
                  <a:pt x="2979" y="324"/>
                </a:lnTo>
                <a:lnTo>
                  <a:pt x="2970" y="318"/>
                </a:lnTo>
                <a:lnTo>
                  <a:pt x="2961" y="313"/>
                </a:lnTo>
                <a:lnTo>
                  <a:pt x="2951" y="309"/>
                </a:lnTo>
                <a:lnTo>
                  <a:pt x="2941" y="305"/>
                </a:lnTo>
                <a:lnTo>
                  <a:pt x="2931" y="301"/>
                </a:lnTo>
                <a:lnTo>
                  <a:pt x="2921" y="299"/>
                </a:lnTo>
                <a:lnTo>
                  <a:pt x="2910" y="297"/>
                </a:lnTo>
                <a:lnTo>
                  <a:pt x="2899" y="296"/>
                </a:lnTo>
                <a:lnTo>
                  <a:pt x="2888" y="296"/>
                </a:lnTo>
                <a:lnTo>
                  <a:pt x="2879" y="296"/>
                </a:lnTo>
                <a:lnTo>
                  <a:pt x="2870" y="297"/>
                </a:lnTo>
                <a:lnTo>
                  <a:pt x="2861" y="298"/>
                </a:lnTo>
                <a:lnTo>
                  <a:pt x="2852" y="300"/>
                </a:lnTo>
                <a:lnTo>
                  <a:pt x="2843" y="302"/>
                </a:lnTo>
                <a:lnTo>
                  <a:pt x="2835" y="305"/>
                </a:lnTo>
                <a:lnTo>
                  <a:pt x="2827" y="308"/>
                </a:lnTo>
                <a:lnTo>
                  <a:pt x="2819" y="311"/>
                </a:lnTo>
                <a:lnTo>
                  <a:pt x="2811" y="315"/>
                </a:lnTo>
                <a:lnTo>
                  <a:pt x="2803" y="320"/>
                </a:lnTo>
                <a:lnTo>
                  <a:pt x="2796" y="325"/>
                </a:lnTo>
                <a:lnTo>
                  <a:pt x="2789" y="330"/>
                </a:lnTo>
                <a:lnTo>
                  <a:pt x="2782" y="335"/>
                </a:lnTo>
                <a:lnTo>
                  <a:pt x="2775" y="341"/>
                </a:lnTo>
                <a:lnTo>
                  <a:pt x="2769" y="347"/>
                </a:lnTo>
                <a:lnTo>
                  <a:pt x="2763" y="354"/>
                </a:lnTo>
                <a:lnTo>
                  <a:pt x="2757" y="361"/>
                </a:lnTo>
                <a:lnTo>
                  <a:pt x="2751" y="368"/>
                </a:lnTo>
                <a:lnTo>
                  <a:pt x="2746" y="375"/>
                </a:lnTo>
                <a:lnTo>
                  <a:pt x="2741" y="383"/>
                </a:lnTo>
                <a:lnTo>
                  <a:pt x="2733" y="400"/>
                </a:lnTo>
                <a:lnTo>
                  <a:pt x="2729" y="408"/>
                </a:lnTo>
                <a:lnTo>
                  <a:pt x="2725" y="417"/>
                </a:lnTo>
                <a:lnTo>
                  <a:pt x="2722" y="425"/>
                </a:lnTo>
                <a:lnTo>
                  <a:pt x="2720" y="434"/>
                </a:lnTo>
                <a:lnTo>
                  <a:pt x="2717" y="443"/>
                </a:lnTo>
                <a:lnTo>
                  <a:pt x="2716" y="452"/>
                </a:lnTo>
                <a:lnTo>
                  <a:pt x="2714" y="462"/>
                </a:lnTo>
                <a:lnTo>
                  <a:pt x="2713" y="471"/>
                </a:lnTo>
                <a:lnTo>
                  <a:pt x="2712" y="480"/>
                </a:lnTo>
                <a:lnTo>
                  <a:pt x="2712" y="490"/>
                </a:lnTo>
                <a:lnTo>
                  <a:pt x="2713" y="503"/>
                </a:lnTo>
                <a:lnTo>
                  <a:pt x="2714" y="515"/>
                </a:lnTo>
                <a:lnTo>
                  <a:pt x="3031" y="380"/>
                </a:lnTo>
                <a:close/>
                <a:moveTo>
                  <a:pt x="2887" y="195"/>
                </a:moveTo>
                <a:lnTo>
                  <a:pt x="2900" y="196"/>
                </a:lnTo>
                <a:lnTo>
                  <a:pt x="2912" y="197"/>
                </a:lnTo>
                <a:lnTo>
                  <a:pt x="2924" y="198"/>
                </a:lnTo>
                <a:lnTo>
                  <a:pt x="2936" y="200"/>
                </a:lnTo>
                <a:lnTo>
                  <a:pt x="2948" y="202"/>
                </a:lnTo>
                <a:lnTo>
                  <a:pt x="2960" y="205"/>
                </a:lnTo>
                <a:lnTo>
                  <a:pt x="2971" y="209"/>
                </a:lnTo>
                <a:lnTo>
                  <a:pt x="2982" y="212"/>
                </a:lnTo>
                <a:lnTo>
                  <a:pt x="2993" y="217"/>
                </a:lnTo>
                <a:lnTo>
                  <a:pt x="3004" y="222"/>
                </a:lnTo>
                <a:lnTo>
                  <a:pt x="3015" y="227"/>
                </a:lnTo>
                <a:lnTo>
                  <a:pt x="3025" y="233"/>
                </a:lnTo>
                <a:lnTo>
                  <a:pt x="3035" y="239"/>
                </a:lnTo>
                <a:lnTo>
                  <a:pt x="3045" y="245"/>
                </a:lnTo>
                <a:lnTo>
                  <a:pt x="3054" y="253"/>
                </a:lnTo>
                <a:lnTo>
                  <a:pt x="3063" y="260"/>
                </a:lnTo>
                <a:lnTo>
                  <a:pt x="3072" y="268"/>
                </a:lnTo>
                <a:lnTo>
                  <a:pt x="3081" y="276"/>
                </a:lnTo>
                <a:lnTo>
                  <a:pt x="3089" y="285"/>
                </a:lnTo>
                <a:lnTo>
                  <a:pt x="3097" y="294"/>
                </a:lnTo>
                <a:lnTo>
                  <a:pt x="3104" y="303"/>
                </a:lnTo>
                <a:lnTo>
                  <a:pt x="3111" y="313"/>
                </a:lnTo>
                <a:lnTo>
                  <a:pt x="3118" y="323"/>
                </a:lnTo>
                <a:lnTo>
                  <a:pt x="3125" y="333"/>
                </a:lnTo>
                <a:lnTo>
                  <a:pt x="3131" y="344"/>
                </a:lnTo>
                <a:lnTo>
                  <a:pt x="3136" y="354"/>
                </a:lnTo>
                <a:lnTo>
                  <a:pt x="3141" y="366"/>
                </a:lnTo>
                <a:lnTo>
                  <a:pt x="3146" y="377"/>
                </a:lnTo>
                <a:lnTo>
                  <a:pt x="3151" y="390"/>
                </a:lnTo>
                <a:lnTo>
                  <a:pt x="3155" y="402"/>
                </a:lnTo>
                <a:lnTo>
                  <a:pt x="3158" y="415"/>
                </a:lnTo>
                <a:lnTo>
                  <a:pt x="3161" y="427"/>
                </a:lnTo>
                <a:lnTo>
                  <a:pt x="3162" y="431"/>
                </a:lnTo>
                <a:lnTo>
                  <a:pt x="2750" y="606"/>
                </a:lnTo>
                <a:lnTo>
                  <a:pt x="2755" y="613"/>
                </a:lnTo>
                <a:lnTo>
                  <a:pt x="2761" y="619"/>
                </a:lnTo>
                <a:lnTo>
                  <a:pt x="2772" y="631"/>
                </a:lnTo>
                <a:lnTo>
                  <a:pt x="2783" y="641"/>
                </a:lnTo>
                <a:lnTo>
                  <a:pt x="2795" y="649"/>
                </a:lnTo>
                <a:lnTo>
                  <a:pt x="2807" y="657"/>
                </a:lnTo>
                <a:lnTo>
                  <a:pt x="2818" y="663"/>
                </a:lnTo>
                <a:lnTo>
                  <a:pt x="2830" y="668"/>
                </a:lnTo>
                <a:lnTo>
                  <a:pt x="2841" y="672"/>
                </a:lnTo>
                <a:lnTo>
                  <a:pt x="2852" y="675"/>
                </a:lnTo>
                <a:lnTo>
                  <a:pt x="2862" y="678"/>
                </a:lnTo>
                <a:lnTo>
                  <a:pt x="2881" y="681"/>
                </a:lnTo>
                <a:lnTo>
                  <a:pt x="2897" y="683"/>
                </a:lnTo>
                <a:lnTo>
                  <a:pt x="2909" y="684"/>
                </a:lnTo>
                <a:lnTo>
                  <a:pt x="2909" y="779"/>
                </a:lnTo>
                <a:lnTo>
                  <a:pt x="2898" y="779"/>
                </a:lnTo>
                <a:lnTo>
                  <a:pt x="2887" y="779"/>
                </a:lnTo>
                <a:lnTo>
                  <a:pt x="2872" y="778"/>
                </a:lnTo>
                <a:lnTo>
                  <a:pt x="2858" y="777"/>
                </a:lnTo>
                <a:lnTo>
                  <a:pt x="2843" y="774"/>
                </a:lnTo>
                <a:lnTo>
                  <a:pt x="2830" y="772"/>
                </a:lnTo>
                <a:lnTo>
                  <a:pt x="2816" y="768"/>
                </a:lnTo>
                <a:lnTo>
                  <a:pt x="2802" y="764"/>
                </a:lnTo>
                <a:lnTo>
                  <a:pt x="2789" y="760"/>
                </a:lnTo>
                <a:lnTo>
                  <a:pt x="2777" y="754"/>
                </a:lnTo>
                <a:lnTo>
                  <a:pt x="2764" y="749"/>
                </a:lnTo>
                <a:lnTo>
                  <a:pt x="2752" y="742"/>
                </a:lnTo>
                <a:lnTo>
                  <a:pt x="2740" y="735"/>
                </a:lnTo>
                <a:lnTo>
                  <a:pt x="2729" y="728"/>
                </a:lnTo>
                <a:lnTo>
                  <a:pt x="2718" y="720"/>
                </a:lnTo>
                <a:lnTo>
                  <a:pt x="2708" y="712"/>
                </a:lnTo>
                <a:lnTo>
                  <a:pt x="2697" y="703"/>
                </a:lnTo>
                <a:lnTo>
                  <a:pt x="2688" y="694"/>
                </a:lnTo>
                <a:lnTo>
                  <a:pt x="2679" y="684"/>
                </a:lnTo>
                <a:lnTo>
                  <a:pt x="2670" y="674"/>
                </a:lnTo>
                <a:lnTo>
                  <a:pt x="2662" y="663"/>
                </a:lnTo>
                <a:lnTo>
                  <a:pt x="2654" y="652"/>
                </a:lnTo>
                <a:lnTo>
                  <a:pt x="2647" y="640"/>
                </a:lnTo>
                <a:lnTo>
                  <a:pt x="2640" y="628"/>
                </a:lnTo>
                <a:lnTo>
                  <a:pt x="2637" y="622"/>
                </a:lnTo>
                <a:lnTo>
                  <a:pt x="2634" y="616"/>
                </a:lnTo>
                <a:lnTo>
                  <a:pt x="2628" y="604"/>
                </a:lnTo>
                <a:lnTo>
                  <a:pt x="2623" y="591"/>
                </a:lnTo>
                <a:lnTo>
                  <a:pt x="2618" y="578"/>
                </a:lnTo>
                <a:lnTo>
                  <a:pt x="2615" y="564"/>
                </a:lnTo>
                <a:lnTo>
                  <a:pt x="2612" y="550"/>
                </a:lnTo>
                <a:lnTo>
                  <a:pt x="2609" y="536"/>
                </a:lnTo>
                <a:lnTo>
                  <a:pt x="2608" y="521"/>
                </a:lnTo>
                <a:lnTo>
                  <a:pt x="2607" y="507"/>
                </a:lnTo>
                <a:lnTo>
                  <a:pt x="2606" y="492"/>
                </a:lnTo>
                <a:lnTo>
                  <a:pt x="2607" y="477"/>
                </a:lnTo>
                <a:lnTo>
                  <a:pt x="2608" y="463"/>
                </a:lnTo>
                <a:lnTo>
                  <a:pt x="2610" y="448"/>
                </a:lnTo>
                <a:lnTo>
                  <a:pt x="2612" y="434"/>
                </a:lnTo>
                <a:lnTo>
                  <a:pt x="2615" y="420"/>
                </a:lnTo>
                <a:lnTo>
                  <a:pt x="2617" y="413"/>
                </a:lnTo>
                <a:lnTo>
                  <a:pt x="2619" y="406"/>
                </a:lnTo>
                <a:lnTo>
                  <a:pt x="2623" y="392"/>
                </a:lnTo>
                <a:lnTo>
                  <a:pt x="2628" y="378"/>
                </a:lnTo>
                <a:lnTo>
                  <a:pt x="2634" y="365"/>
                </a:lnTo>
                <a:lnTo>
                  <a:pt x="2640" y="352"/>
                </a:lnTo>
                <a:lnTo>
                  <a:pt x="2647" y="340"/>
                </a:lnTo>
                <a:lnTo>
                  <a:pt x="2654" y="328"/>
                </a:lnTo>
                <a:lnTo>
                  <a:pt x="2662" y="316"/>
                </a:lnTo>
                <a:lnTo>
                  <a:pt x="2670" y="305"/>
                </a:lnTo>
                <a:lnTo>
                  <a:pt x="2679" y="294"/>
                </a:lnTo>
                <a:lnTo>
                  <a:pt x="2688" y="284"/>
                </a:lnTo>
                <a:lnTo>
                  <a:pt x="2697" y="274"/>
                </a:lnTo>
                <a:lnTo>
                  <a:pt x="2707" y="264"/>
                </a:lnTo>
                <a:lnTo>
                  <a:pt x="2718" y="256"/>
                </a:lnTo>
                <a:lnTo>
                  <a:pt x="2729" y="247"/>
                </a:lnTo>
                <a:lnTo>
                  <a:pt x="2740" y="239"/>
                </a:lnTo>
                <a:lnTo>
                  <a:pt x="2752" y="232"/>
                </a:lnTo>
                <a:lnTo>
                  <a:pt x="2764" y="225"/>
                </a:lnTo>
                <a:lnTo>
                  <a:pt x="2770" y="222"/>
                </a:lnTo>
                <a:lnTo>
                  <a:pt x="2776" y="219"/>
                </a:lnTo>
                <a:lnTo>
                  <a:pt x="2789" y="214"/>
                </a:lnTo>
                <a:lnTo>
                  <a:pt x="2802" y="209"/>
                </a:lnTo>
                <a:lnTo>
                  <a:pt x="2816" y="205"/>
                </a:lnTo>
                <a:lnTo>
                  <a:pt x="2829" y="201"/>
                </a:lnTo>
                <a:lnTo>
                  <a:pt x="2843" y="199"/>
                </a:lnTo>
                <a:lnTo>
                  <a:pt x="2858" y="197"/>
                </a:lnTo>
                <a:lnTo>
                  <a:pt x="2872" y="196"/>
                </a:lnTo>
                <a:lnTo>
                  <a:pt x="2880" y="195"/>
                </a:lnTo>
                <a:lnTo>
                  <a:pt x="2887" y="195"/>
                </a:lnTo>
                <a:close/>
                <a:moveTo>
                  <a:pt x="2510" y="779"/>
                </a:moveTo>
                <a:lnTo>
                  <a:pt x="2492" y="776"/>
                </a:lnTo>
                <a:lnTo>
                  <a:pt x="2474" y="772"/>
                </a:lnTo>
                <a:lnTo>
                  <a:pt x="2466" y="770"/>
                </a:lnTo>
                <a:lnTo>
                  <a:pt x="2458" y="767"/>
                </a:lnTo>
                <a:lnTo>
                  <a:pt x="2450" y="764"/>
                </a:lnTo>
                <a:lnTo>
                  <a:pt x="2442" y="760"/>
                </a:lnTo>
                <a:lnTo>
                  <a:pt x="2434" y="756"/>
                </a:lnTo>
                <a:lnTo>
                  <a:pt x="2427" y="752"/>
                </a:lnTo>
                <a:lnTo>
                  <a:pt x="2413" y="743"/>
                </a:lnTo>
                <a:lnTo>
                  <a:pt x="2406" y="738"/>
                </a:lnTo>
                <a:lnTo>
                  <a:pt x="2400" y="732"/>
                </a:lnTo>
                <a:lnTo>
                  <a:pt x="2394" y="726"/>
                </a:lnTo>
                <a:lnTo>
                  <a:pt x="2388" y="720"/>
                </a:lnTo>
                <a:lnTo>
                  <a:pt x="2383" y="713"/>
                </a:lnTo>
                <a:lnTo>
                  <a:pt x="2378" y="707"/>
                </a:lnTo>
                <a:lnTo>
                  <a:pt x="2368" y="692"/>
                </a:lnTo>
                <a:lnTo>
                  <a:pt x="2364" y="684"/>
                </a:lnTo>
                <a:lnTo>
                  <a:pt x="2360" y="675"/>
                </a:lnTo>
                <a:lnTo>
                  <a:pt x="2357" y="667"/>
                </a:lnTo>
                <a:lnTo>
                  <a:pt x="2353" y="658"/>
                </a:lnTo>
                <a:lnTo>
                  <a:pt x="2348" y="638"/>
                </a:lnTo>
                <a:lnTo>
                  <a:pt x="2346" y="628"/>
                </a:lnTo>
                <a:lnTo>
                  <a:pt x="2344" y="618"/>
                </a:lnTo>
                <a:lnTo>
                  <a:pt x="2342" y="607"/>
                </a:lnTo>
                <a:lnTo>
                  <a:pt x="2341" y="596"/>
                </a:lnTo>
                <a:lnTo>
                  <a:pt x="2341" y="584"/>
                </a:lnTo>
                <a:lnTo>
                  <a:pt x="2340" y="572"/>
                </a:lnTo>
                <a:lnTo>
                  <a:pt x="2340" y="302"/>
                </a:lnTo>
                <a:lnTo>
                  <a:pt x="2271" y="302"/>
                </a:lnTo>
                <a:lnTo>
                  <a:pt x="2271" y="202"/>
                </a:lnTo>
                <a:lnTo>
                  <a:pt x="2341" y="202"/>
                </a:lnTo>
                <a:lnTo>
                  <a:pt x="2341" y="99"/>
                </a:lnTo>
                <a:lnTo>
                  <a:pt x="2444" y="99"/>
                </a:lnTo>
                <a:lnTo>
                  <a:pt x="2444" y="202"/>
                </a:lnTo>
                <a:lnTo>
                  <a:pt x="2582" y="202"/>
                </a:lnTo>
                <a:lnTo>
                  <a:pt x="2582" y="302"/>
                </a:lnTo>
                <a:lnTo>
                  <a:pt x="2444" y="302"/>
                </a:lnTo>
                <a:lnTo>
                  <a:pt x="2444" y="572"/>
                </a:lnTo>
                <a:lnTo>
                  <a:pt x="2444" y="584"/>
                </a:lnTo>
                <a:lnTo>
                  <a:pt x="2445" y="595"/>
                </a:lnTo>
                <a:lnTo>
                  <a:pt x="2447" y="605"/>
                </a:lnTo>
                <a:lnTo>
                  <a:pt x="2449" y="614"/>
                </a:lnTo>
                <a:lnTo>
                  <a:pt x="2451" y="623"/>
                </a:lnTo>
                <a:lnTo>
                  <a:pt x="2454" y="631"/>
                </a:lnTo>
                <a:lnTo>
                  <a:pt x="2458" y="638"/>
                </a:lnTo>
                <a:lnTo>
                  <a:pt x="2462" y="644"/>
                </a:lnTo>
                <a:lnTo>
                  <a:pt x="2467" y="650"/>
                </a:lnTo>
                <a:lnTo>
                  <a:pt x="2472" y="655"/>
                </a:lnTo>
                <a:lnTo>
                  <a:pt x="2477" y="660"/>
                </a:lnTo>
                <a:lnTo>
                  <a:pt x="2483" y="664"/>
                </a:lnTo>
                <a:lnTo>
                  <a:pt x="2489" y="668"/>
                </a:lnTo>
                <a:lnTo>
                  <a:pt x="2496" y="671"/>
                </a:lnTo>
                <a:lnTo>
                  <a:pt x="2503" y="674"/>
                </a:lnTo>
                <a:lnTo>
                  <a:pt x="2510" y="676"/>
                </a:lnTo>
                <a:lnTo>
                  <a:pt x="2510" y="779"/>
                </a:lnTo>
                <a:close/>
                <a:moveTo>
                  <a:pt x="1587" y="779"/>
                </a:moveTo>
                <a:lnTo>
                  <a:pt x="1569" y="776"/>
                </a:lnTo>
                <a:lnTo>
                  <a:pt x="1551" y="772"/>
                </a:lnTo>
                <a:lnTo>
                  <a:pt x="1543" y="770"/>
                </a:lnTo>
                <a:lnTo>
                  <a:pt x="1535" y="767"/>
                </a:lnTo>
                <a:lnTo>
                  <a:pt x="1527" y="764"/>
                </a:lnTo>
                <a:lnTo>
                  <a:pt x="1519" y="760"/>
                </a:lnTo>
                <a:lnTo>
                  <a:pt x="1511" y="756"/>
                </a:lnTo>
                <a:lnTo>
                  <a:pt x="1504" y="752"/>
                </a:lnTo>
                <a:lnTo>
                  <a:pt x="1490" y="743"/>
                </a:lnTo>
                <a:lnTo>
                  <a:pt x="1484" y="738"/>
                </a:lnTo>
                <a:lnTo>
                  <a:pt x="1477" y="732"/>
                </a:lnTo>
                <a:lnTo>
                  <a:pt x="1471" y="726"/>
                </a:lnTo>
                <a:lnTo>
                  <a:pt x="1466" y="720"/>
                </a:lnTo>
                <a:lnTo>
                  <a:pt x="1460" y="713"/>
                </a:lnTo>
                <a:lnTo>
                  <a:pt x="1455" y="707"/>
                </a:lnTo>
                <a:lnTo>
                  <a:pt x="1445" y="692"/>
                </a:lnTo>
                <a:lnTo>
                  <a:pt x="1441" y="684"/>
                </a:lnTo>
                <a:lnTo>
                  <a:pt x="1437" y="675"/>
                </a:lnTo>
                <a:lnTo>
                  <a:pt x="1434" y="667"/>
                </a:lnTo>
                <a:lnTo>
                  <a:pt x="1430" y="658"/>
                </a:lnTo>
                <a:lnTo>
                  <a:pt x="1425" y="638"/>
                </a:lnTo>
                <a:lnTo>
                  <a:pt x="1423" y="628"/>
                </a:lnTo>
                <a:lnTo>
                  <a:pt x="1421" y="618"/>
                </a:lnTo>
                <a:lnTo>
                  <a:pt x="1420" y="607"/>
                </a:lnTo>
                <a:lnTo>
                  <a:pt x="1419" y="596"/>
                </a:lnTo>
                <a:lnTo>
                  <a:pt x="1418" y="584"/>
                </a:lnTo>
                <a:lnTo>
                  <a:pt x="1418" y="572"/>
                </a:lnTo>
                <a:lnTo>
                  <a:pt x="1418" y="302"/>
                </a:lnTo>
                <a:lnTo>
                  <a:pt x="1348" y="302"/>
                </a:lnTo>
                <a:lnTo>
                  <a:pt x="1348" y="202"/>
                </a:lnTo>
                <a:lnTo>
                  <a:pt x="1418" y="202"/>
                </a:lnTo>
                <a:lnTo>
                  <a:pt x="1418" y="99"/>
                </a:lnTo>
                <a:lnTo>
                  <a:pt x="1521" y="99"/>
                </a:lnTo>
                <a:lnTo>
                  <a:pt x="1521" y="202"/>
                </a:lnTo>
                <a:lnTo>
                  <a:pt x="1660" y="202"/>
                </a:lnTo>
                <a:lnTo>
                  <a:pt x="1660" y="302"/>
                </a:lnTo>
                <a:lnTo>
                  <a:pt x="1521" y="302"/>
                </a:lnTo>
                <a:lnTo>
                  <a:pt x="1521" y="572"/>
                </a:lnTo>
                <a:lnTo>
                  <a:pt x="1521" y="584"/>
                </a:lnTo>
                <a:lnTo>
                  <a:pt x="1522" y="595"/>
                </a:lnTo>
                <a:lnTo>
                  <a:pt x="1524" y="605"/>
                </a:lnTo>
                <a:lnTo>
                  <a:pt x="1526" y="614"/>
                </a:lnTo>
                <a:lnTo>
                  <a:pt x="1528" y="623"/>
                </a:lnTo>
                <a:lnTo>
                  <a:pt x="1532" y="631"/>
                </a:lnTo>
                <a:lnTo>
                  <a:pt x="1535" y="638"/>
                </a:lnTo>
                <a:lnTo>
                  <a:pt x="1539" y="644"/>
                </a:lnTo>
                <a:lnTo>
                  <a:pt x="1544" y="650"/>
                </a:lnTo>
                <a:lnTo>
                  <a:pt x="1549" y="655"/>
                </a:lnTo>
                <a:lnTo>
                  <a:pt x="1554" y="660"/>
                </a:lnTo>
                <a:lnTo>
                  <a:pt x="1560" y="664"/>
                </a:lnTo>
                <a:lnTo>
                  <a:pt x="1566" y="668"/>
                </a:lnTo>
                <a:lnTo>
                  <a:pt x="1573" y="671"/>
                </a:lnTo>
                <a:lnTo>
                  <a:pt x="1580" y="674"/>
                </a:lnTo>
                <a:lnTo>
                  <a:pt x="1587" y="676"/>
                </a:lnTo>
                <a:lnTo>
                  <a:pt x="1587" y="779"/>
                </a:lnTo>
                <a:close/>
                <a:moveTo>
                  <a:pt x="1942" y="193"/>
                </a:moveTo>
                <a:lnTo>
                  <a:pt x="1956" y="194"/>
                </a:lnTo>
                <a:lnTo>
                  <a:pt x="1970" y="195"/>
                </a:lnTo>
                <a:lnTo>
                  <a:pt x="1984" y="196"/>
                </a:lnTo>
                <a:lnTo>
                  <a:pt x="1998" y="198"/>
                </a:lnTo>
                <a:lnTo>
                  <a:pt x="2012" y="201"/>
                </a:lnTo>
                <a:lnTo>
                  <a:pt x="2019" y="203"/>
                </a:lnTo>
                <a:lnTo>
                  <a:pt x="2025" y="205"/>
                </a:lnTo>
                <a:lnTo>
                  <a:pt x="2038" y="210"/>
                </a:lnTo>
                <a:lnTo>
                  <a:pt x="2051" y="215"/>
                </a:lnTo>
                <a:lnTo>
                  <a:pt x="2064" y="220"/>
                </a:lnTo>
                <a:lnTo>
                  <a:pt x="2076" y="226"/>
                </a:lnTo>
                <a:lnTo>
                  <a:pt x="2088" y="233"/>
                </a:lnTo>
                <a:lnTo>
                  <a:pt x="2094" y="237"/>
                </a:lnTo>
                <a:lnTo>
                  <a:pt x="2099" y="241"/>
                </a:lnTo>
                <a:lnTo>
                  <a:pt x="2110" y="249"/>
                </a:lnTo>
                <a:lnTo>
                  <a:pt x="2121" y="257"/>
                </a:lnTo>
                <a:lnTo>
                  <a:pt x="2131" y="266"/>
                </a:lnTo>
                <a:lnTo>
                  <a:pt x="2141" y="276"/>
                </a:lnTo>
                <a:lnTo>
                  <a:pt x="2151" y="286"/>
                </a:lnTo>
                <a:lnTo>
                  <a:pt x="2160" y="296"/>
                </a:lnTo>
                <a:lnTo>
                  <a:pt x="2168" y="307"/>
                </a:lnTo>
                <a:lnTo>
                  <a:pt x="2176" y="318"/>
                </a:lnTo>
                <a:lnTo>
                  <a:pt x="2184" y="330"/>
                </a:lnTo>
                <a:lnTo>
                  <a:pt x="2191" y="342"/>
                </a:lnTo>
                <a:lnTo>
                  <a:pt x="2197" y="355"/>
                </a:lnTo>
                <a:lnTo>
                  <a:pt x="2203" y="368"/>
                </a:lnTo>
                <a:lnTo>
                  <a:pt x="2208" y="381"/>
                </a:lnTo>
                <a:lnTo>
                  <a:pt x="2213" y="396"/>
                </a:lnTo>
                <a:lnTo>
                  <a:pt x="2217" y="410"/>
                </a:lnTo>
                <a:lnTo>
                  <a:pt x="2220" y="424"/>
                </a:lnTo>
                <a:lnTo>
                  <a:pt x="2223" y="438"/>
                </a:lnTo>
                <a:lnTo>
                  <a:pt x="2225" y="453"/>
                </a:lnTo>
                <a:lnTo>
                  <a:pt x="2227" y="468"/>
                </a:lnTo>
                <a:lnTo>
                  <a:pt x="2227" y="484"/>
                </a:lnTo>
                <a:lnTo>
                  <a:pt x="2227" y="499"/>
                </a:lnTo>
                <a:lnTo>
                  <a:pt x="2226" y="514"/>
                </a:lnTo>
                <a:lnTo>
                  <a:pt x="2225" y="528"/>
                </a:lnTo>
                <a:lnTo>
                  <a:pt x="2223" y="543"/>
                </a:lnTo>
                <a:lnTo>
                  <a:pt x="2220" y="557"/>
                </a:lnTo>
                <a:lnTo>
                  <a:pt x="2216" y="571"/>
                </a:lnTo>
                <a:lnTo>
                  <a:pt x="2212" y="584"/>
                </a:lnTo>
                <a:lnTo>
                  <a:pt x="2207" y="598"/>
                </a:lnTo>
                <a:lnTo>
                  <a:pt x="2202" y="611"/>
                </a:lnTo>
                <a:lnTo>
                  <a:pt x="2196" y="624"/>
                </a:lnTo>
                <a:lnTo>
                  <a:pt x="2189" y="636"/>
                </a:lnTo>
                <a:lnTo>
                  <a:pt x="2182" y="648"/>
                </a:lnTo>
                <a:lnTo>
                  <a:pt x="2175" y="659"/>
                </a:lnTo>
                <a:lnTo>
                  <a:pt x="2166" y="670"/>
                </a:lnTo>
                <a:lnTo>
                  <a:pt x="2158" y="681"/>
                </a:lnTo>
                <a:lnTo>
                  <a:pt x="2149" y="691"/>
                </a:lnTo>
                <a:lnTo>
                  <a:pt x="2139" y="701"/>
                </a:lnTo>
                <a:lnTo>
                  <a:pt x="2129" y="711"/>
                </a:lnTo>
                <a:lnTo>
                  <a:pt x="2118" y="719"/>
                </a:lnTo>
                <a:lnTo>
                  <a:pt x="2108" y="728"/>
                </a:lnTo>
                <a:lnTo>
                  <a:pt x="2096" y="735"/>
                </a:lnTo>
                <a:lnTo>
                  <a:pt x="2085" y="743"/>
                </a:lnTo>
                <a:lnTo>
                  <a:pt x="2073" y="749"/>
                </a:lnTo>
                <a:lnTo>
                  <a:pt x="2060" y="755"/>
                </a:lnTo>
                <a:lnTo>
                  <a:pt x="2048" y="761"/>
                </a:lnTo>
                <a:lnTo>
                  <a:pt x="2035" y="765"/>
                </a:lnTo>
                <a:lnTo>
                  <a:pt x="2021" y="770"/>
                </a:lnTo>
                <a:lnTo>
                  <a:pt x="2008" y="773"/>
                </a:lnTo>
                <a:lnTo>
                  <a:pt x="1994" y="776"/>
                </a:lnTo>
                <a:lnTo>
                  <a:pt x="1980" y="778"/>
                </a:lnTo>
                <a:lnTo>
                  <a:pt x="1966" y="779"/>
                </a:lnTo>
                <a:lnTo>
                  <a:pt x="1952" y="780"/>
                </a:lnTo>
                <a:lnTo>
                  <a:pt x="1937" y="780"/>
                </a:lnTo>
                <a:lnTo>
                  <a:pt x="1923" y="779"/>
                </a:lnTo>
                <a:lnTo>
                  <a:pt x="1909" y="777"/>
                </a:lnTo>
                <a:lnTo>
                  <a:pt x="1895" y="775"/>
                </a:lnTo>
                <a:lnTo>
                  <a:pt x="1882" y="772"/>
                </a:lnTo>
                <a:lnTo>
                  <a:pt x="1875" y="770"/>
                </a:lnTo>
                <a:lnTo>
                  <a:pt x="1868" y="768"/>
                </a:lnTo>
                <a:lnTo>
                  <a:pt x="1855" y="764"/>
                </a:lnTo>
                <a:lnTo>
                  <a:pt x="1843" y="759"/>
                </a:lnTo>
                <a:lnTo>
                  <a:pt x="1830" y="753"/>
                </a:lnTo>
                <a:lnTo>
                  <a:pt x="1818" y="747"/>
                </a:lnTo>
                <a:lnTo>
                  <a:pt x="1806" y="740"/>
                </a:lnTo>
                <a:lnTo>
                  <a:pt x="1800" y="736"/>
                </a:lnTo>
                <a:lnTo>
                  <a:pt x="1794" y="733"/>
                </a:lnTo>
                <a:lnTo>
                  <a:pt x="1783" y="725"/>
                </a:lnTo>
                <a:lnTo>
                  <a:pt x="1772" y="716"/>
                </a:lnTo>
                <a:lnTo>
                  <a:pt x="1762" y="707"/>
                </a:lnTo>
                <a:lnTo>
                  <a:pt x="1752" y="698"/>
                </a:lnTo>
                <a:lnTo>
                  <a:pt x="1742" y="688"/>
                </a:lnTo>
                <a:lnTo>
                  <a:pt x="1733" y="677"/>
                </a:lnTo>
                <a:lnTo>
                  <a:pt x="1725" y="667"/>
                </a:lnTo>
                <a:lnTo>
                  <a:pt x="1717" y="655"/>
                </a:lnTo>
                <a:lnTo>
                  <a:pt x="1709" y="644"/>
                </a:lnTo>
                <a:lnTo>
                  <a:pt x="1702" y="631"/>
                </a:lnTo>
                <a:lnTo>
                  <a:pt x="1696" y="619"/>
                </a:lnTo>
                <a:lnTo>
                  <a:pt x="1690" y="606"/>
                </a:lnTo>
                <a:lnTo>
                  <a:pt x="1685" y="593"/>
                </a:lnTo>
                <a:lnTo>
                  <a:pt x="1680" y="580"/>
                </a:lnTo>
                <a:lnTo>
                  <a:pt x="1676" y="566"/>
                </a:lnTo>
                <a:lnTo>
                  <a:pt x="1672" y="552"/>
                </a:lnTo>
                <a:lnTo>
                  <a:pt x="1670" y="538"/>
                </a:lnTo>
                <a:lnTo>
                  <a:pt x="1668" y="523"/>
                </a:lnTo>
                <a:lnTo>
                  <a:pt x="1666" y="508"/>
                </a:lnTo>
                <a:lnTo>
                  <a:pt x="1666" y="493"/>
                </a:lnTo>
                <a:lnTo>
                  <a:pt x="1666" y="479"/>
                </a:lnTo>
                <a:lnTo>
                  <a:pt x="1667" y="464"/>
                </a:lnTo>
                <a:lnTo>
                  <a:pt x="1668" y="450"/>
                </a:lnTo>
                <a:lnTo>
                  <a:pt x="1670" y="435"/>
                </a:lnTo>
                <a:lnTo>
                  <a:pt x="1673" y="421"/>
                </a:lnTo>
                <a:lnTo>
                  <a:pt x="1677" y="407"/>
                </a:lnTo>
                <a:lnTo>
                  <a:pt x="1681" y="394"/>
                </a:lnTo>
                <a:lnTo>
                  <a:pt x="1686" y="379"/>
                </a:lnTo>
                <a:lnTo>
                  <a:pt x="1691" y="366"/>
                </a:lnTo>
                <a:lnTo>
                  <a:pt x="1697" y="354"/>
                </a:lnTo>
                <a:lnTo>
                  <a:pt x="1703" y="341"/>
                </a:lnTo>
                <a:lnTo>
                  <a:pt x="1710" y="329"/>
                </a:lnTo>
                <a:lnTo>
                  <a:pt x="1718" y="317"/>
                </a:lnTo>
                <a:lnTo>
                  <a:pt x="1726" y="306"/>
                </a:lnTo>
                <a:lnTo>
                  <a:pt x="1734" y="295"/>
                </a:lnTo>
                <a:lnTo>
                  <a:pt x="1743" y="285"/>
                </a:lnTo>
                <a:lnTo>
                  <a:pt x="1753" y="275"/>
                </a:lnTo>
                <a:lnTo>
                  <a:pt x="1763" y="265"/>
                </a:lnTo>
                <a:lnTo>
                  <a:pt x="1773" y="256"/>
                </a:lnTo>
                <a:lnTo>
                  <a:pt x="1784" y="248"/>
                </a:lnTo>
                <a:lnTo>
                  <a:pt x="1795" y="240"/>
                </a:lnTo>
                <a:lnTo>
                  <a:pt x="1807" y="232"/>
                </a:lnTo>
                <a:lnTo>
                  <a:pt x="1819" y="225"/>
                </a:lnTo>
                <a:lnTo>
                  <a:pt x="1831" y="219"/>
                </a:lnTo>
                <a:lnTo>
                  <a:pt x="1844" y="213"/>
                </a:lnTo>
                <a:lnTo>
                  <a:pt x="1857" y="208"/>
                </a:lnTo>
                <a:lnTo>
                  <a:pt x="1870" y="204"/>
                </a:lnTo>
                <a:lnTo>
                  <a:pt x="1884" y="201"/>
                </a:lnTo>
                <a:lnTo>
                  <a:pt x="1898" y="198"/>
                </a:lnTo>
                <a:lnTo>
                  <a:pt x="1912" y="195"/>
                </a:lnTo>
                <a:lnTo>
                  <a:pt x="1927" y="194"/>
                </a:lnTo>
                <a:lnTo>
                  <a:pt x="1942" y="193"/>
                </a:lnTo>
                <a:close/>
                <a:moveTo>
                  <a:pt x="1943" y="294"/>
                </a:moveTo>
                <a:lnTo>
                  <a:pt x="1934" y="294"/>
                </a:lnTo>
                <a:lnTo>
                  <a:pt x="1925" y="295"/>
                </a:lnTo>
                <a:lnTo>
                  <a:pt x="1916" y="296"/>
                </a:lnTo>
                <a:lnTo>
                  <a:pt x="1907" y="298"/>
                </a:lnTo>
                <a:lnTo>
                  <a:pt x="1899" y="301"/>
                </a:lnTo>
                <a:lnTo>
                  <a:pt x="1890" y="304"/>
                </a:lnTo>
                <a:lnTo>
                  <a:pt x="1882" y="307"/>
                </a:lnTo>
                <a:lnTo>
                  <a:pt x="1874" y="311"/>
                </a:lnTo>
                <a:lnTo>
                  <a:pt x="1866" y="315"/>
                </a:lnTo>
                <a:lnTo>
                  <a:pt x="1859" y="319"/>
                </a:lnTo>
                <a:lnTo>
                  <a:pt x="1851" y="324"/>
                </a:lnTo>
                <a:lnTo>
                  <a:pt x="1844" y="329"/>
                </a:lnTo>
                <a:lnTo>
                  <a:pt x="1838" y="335"/>
                </a:lnTo>
                <a:lnTo>
                  <a:pt x="1831" y="341"/>
                </a:lnTo>
                <a:lnTo>
                  <a:pt x="1825" y="347"/>
                </a:lnTo>
                <a:lnTo>
                  <a:pt x="1819" y="354"/>
                </a:lnTo>
                <a:lnTo>
                  <a:pt x="1808" y="368"/>
                </a:lnTo>
                <a:lnTo>
                  <a:pt x="1803" y="375"/>
                </a:lnTo>
                <a:lnTo>
                  <a:pt x="1798" y="383"/>
                </a:lnTo>
                <a:lnTo>
                  <a:pt x="1790" y="400"/>
                </a:lnTo>
                <a:lnTo>
                  <a:pt x="1786" y="408"/>
                </a:lnTo>
                <a:lnTo>
                  <a:pt x="1783" y="417"/>
                </a:lnTo>
                <a:lnTo>
                  <a:pt x="1780" y="426"/>
                </a:lnTo>
                <a:lnTo>
                  <a:pt x="1777" y="435"/>
                </a:lnTo>
                <a:lnTo>
                  <a:pt x="1775" y="444"/>
                </a:lnTo>
                <a:lnTo>
                  <a:pt x="1773" y="453"/>
                </a:lnTo>
                <a:lnTo>
                  <a:pt x="1772" y="462"/>
                </a:lnTo>
                <a:lnTo>
                  <a:pt x="1771" y="472"/>
                </a:lnTo>
                <a:lnTo>
                  <a:pt x="1771" y="481"/>
                </a:lnTo>
                <a:lnTo>
                  <a:pt x="1770" y="491"/>
                </a:lnTo>
                <a:lnTo>
                  <a:pt x="1771" y="501"/>
                </a:lnTo>
                <a:lnTo>
                  <a:pt x="1772" y="511"/>
                </a:lnTo>
                <a:lnTo>
                  <a:pt x="1773" y="520"/>
                </a:lnTo>
                <a:lnTo>
                  <a:pt x="1775" y="530"/>
                </a:lnTo>
                <a:lnTo>
                  <a:pt x="1777" y="539"/>
                </a:lnTo>
                <a:lnTo>
                  <a:pt x="1779" y="548"/>
                </a:lnTo>
                <a:lnTo>
                  <a:pt x="1782" y="557"/>
                </a:lnTo>
                <a:lnTo>
                  <a:pt x="1786" y="565"/>
                </a:lnTo>
                <a:lnTo>
                  <a:pt x="1789" y="574"/>
                </a:lnTo>
                <a:lnTo>
                  <a:pt x="1793" y="582"/>
                </a:lnTo>
                <a:lnTo>
                  <a:pt x="1798" y="590"/>
                </a:lnTo>
                <a:lnTo>
                  <a:pt x="1803" y="598"/>
                </a:lnTo>
                <a:lnTo>
                  <a:pt x="1808" y="605"/>
                </a:lnTo>
                <a:lnTo>
                  <a:pt x="1813" y="612"/>
                </a:lnTo>
                <a:lnTo>
                  <a:pt x="1819" y="619"/>
                </a:lnTo>
                <a:lnTo>
                  <a:pt x="1825" y="625"/>
                </a:lnTo>
                <a:lnTo>
                  <a:pt x="1831" y="632"/>
                </a:lnTo>
                <a:lnTo>
                  <a:pt x="1837" y="638"/>
                </a:lnTo>
                <a:lnTo>
                  <a:pt x="1844" y="643"/>
                </a:lnTo>
                <a:lnTo>
                  <a:pt x="1851" y="648"/>
                </a:lnTo>
                <a:lnTo>
                  <a:pt x="1858" y="653"/>
                </a:lnTo>
                <a:lnTo>
                  <a:pt x="1866" y="658"/>
                </a:lnTo>
                <a:lnTo>
                  <a:pt x="1874" y="662"/>
                </a:lnTo>
                <a:lnTo>
                  <a:pt x="1881" y="666"/>
                </a:lnTo>
                <a:lnTo>
                  <a:pt x="1890" y="669"/>
                </a:lnTo>
                <a:lnTo>
                  <a:pt x="1898" y="672"/>
                </a:lnTo>
                <a:lnTo>
                  <a:pt x="1906" y="674"/>
                </a:lnTo>
                <a:lnTo>
                  <a:pt x="1915" y="676"/>
                </a:lnTo>
                <a:lnTo>
                  <a:pt x="1923" y="678"/>
                </a:lnTo>
                <a:lnTo>
                  <a:pt x="1932" y="679"/>
                </a:lnTo>
                <a:lnTo>
                  <a:pt x="1950" y="679"/>
                </a:lnTo>
                <a:lnTo>
                  <a:pt x="1959" y="679"/>
                </a:lnTo>
                <a:lnTo>
                  <a:pt x="1968" y="678"/>
                </a:lnTo>
                <a:lnTo>
                  <a:pt x="1977" y="677"/>
                </a:lnTo>
                <a:lnTo>
                  <a:pt x="1985" y="675"/>
                </a:lnTo>
                <a:lnTo>
                  <a:pt x="1994" y="673"/>
                </a:lnTo>
                <a:lnTo>
                  <a:pt x="2002" y="670"/>
                </a:lnTo>
                <a:lnTo>
                  <a:pt x="2010" y="667"/>
                </a:lnTo>
                <a:lnTo>
                  <a:pt x="2018" y="663"/>
                </a:lnTo>
                <a:lnTo>
                  <a:pt x="2026" y="659"/>
                </a:lnTo>
                <a:lnTo>
                  <a:pt x="2033" y="655"/>
                </a:lnTo>
                <a:lnTo>
                  <a:pt x="2041" y="650"/>
                </a:lnTo>
                <a:lnTo>
                  <a:pt x="2048" y="645"/>
                </a:lnTo>
                <a:lnTo>
                  <a:pt x="2055" y="640"/>
                </a:lnTo>
                <a:lnTo>
                  <a:pt x="2061" y="634"/>
                </a:lnTo>
                <a:lnTo>
                  <a:pt x="2067" y="628"/>
                </a:lnTo>
                <a:lnTo>
                  <a:pt x="2073" y="621"/>
                </a:lnTo>
                <a:lnTo>
                  <a:pt x="2079" y="615"/>
                </a:lnTo>
                <a:lnTo>
                  <a:pt x="2085" y="608"/>
                </a:lnTo>
                <a:lnTo>
                  <a:pt x="2094" y="593"/>
                </a:lnTo>
                <a:lnTo>
                  <a:pt x="2099" y="585"/>
                </a:lnTo>
                <a:lnTo>
                  <a:pt x="2103" y="577"/>
                </a:lnTo>
                <a:lnTo>
                  <a:pt x="2107" y="569"/>
                </a:lnTo>
                <a:lnTo>
                  <a:pt x="2110" y="560"/>
                </a:lnTo>
                <a:lnTo>
                  <a:pt x="2113" y="551"/>
                </a:lnTo>
                <a:lnTo>
                  <a:pt x="2116" y="542"/>
                </a:lnTo>
                <a:lnTo>
                  <a:pt x="2118" y="533"/>
                </a:lnTo>
                <a:lnTo>
                  <a:pt x="2120" y="524"/>
                </a:lnTo>
                <a:lnTo>
                  <a:pt x="2121" y="514"/>
                </a:lnTo>
                <a:lnTo>
                  <a:pt x="2122" y="505"/>
                </a:lnTo>
                <a:lnTo>
                  <a:pt x="2123" y="495"/>
                </a:lnTo>
                <a:lnTo>
                  <a:pt x="2123" y="485"/>
                </a:lnTo>
                <a:lnTo>
                  <a:pt x="2122" y="475"/>
                </a:lnTo>
                <a:lnTo>
                  <a:pt x="2121" y="465"/>
                </a:lnTo>
                <a:lnTo>
                  <a:pt x="2120" y="455"/>
                </a:lnTo>
                <a:lnTo>
                  <a:pt x="2118" y="446"/>
                </a:lnTo>
                <a:lnTo>
                  <a:pt x="2116" y="436"/>
                </a:lnTo>
                <a:lnTo>
                  <a:pt x="2114" y="427"/>
                </a:lnTo>
                <a:lnTo>
                  <a:pt x="2111" y="418"/>
                </a:lnTo>
                <a:lnTo>
                  <a:pt x="2107" y="409"/>
                </a:lnTo>
                <a:lnTo>
                  <a:pt x="2104" y="401"/>
                </a:lnTo>
                <a:lnTo>
                  <a:pt x="2100" y="393"/>
                </a:lnTo>
                <a:lnTo>
                  <a:pt x="2098" y="388"/>
                </a:lnTo>
                <a:lnTo>
                  <a:pt x="2095" y="384"/>
                </a:lnTo>
                <a:lnTo>
                  <a:pt x="2091" y="376"/>
                </a:lnTo>
                <a:lnTo>
                  <a:pt x="2086" y="368"/>
                </a:lnTo>
                <a:lnTo>
                  <a:pt x="2080" y="361"/>
                </a:lnTo>
                <a:lnTo>
                  <a:pt x="2075" y="354"/>
                </a:lnTo>
                <a:lnTo>
                  <a:pt x="2069" y="348"/>
                </a:lnTo>
                <a:lnTo>
                  <a:pt x="2062" y="342"/>
                </a:lnTo>
                <a:lnTo>
                  <a:pt x="2056" y="336"/>
                </a:lnTo>
                <a:lnTo>
                  <a:pt x="2049" y="330"/>
                </a:lnTo>
                <a:lnTo>
                  <a:pt x="2042" y="325"/>
                </a:lnTo>
                <a:lnTo>
                  <a:pt x="2035" y="320"/>
                </a:lnTo>
                <a:lnTo>
                  <a:pt x="2028" y="315"/>
                </a:lnTo>
                <a:lnTo>
                  <a:pt x="2020" y="311"/>
                </a:lnTo>
                <a:lnTo>
                  <a:pt x="2012" y="308"/>
                </a:lnTo>
                <a:lnTo>
                  <a:pt x="2004" y="304"/>
                </a:lnTo>
                <a:lnTo>
                  <a:pt x="1996" y="301"/>
                </a:lnTo>
                <a:lnTo>
                  <a:pt x="1987" y="299"/>
                </a:lnTo>
                <a:lnTo>
                  <a:pt x="1979" y="297"/>
                </a:lnTo>
                <a:lnTo>
                  <a:pt x="1970" y="296"/>
                </a:lnTo>
                <a:lnTo>
                  <a:pt x="1961" y="294"/>
                </a:lnTo>
                <a:lnTo>
                  <a:pt x="1943" y="294"/>
                </a:lnTo>
                <a:close/>
                <a:moveTo>
                  <a:pt x="0" y="391"/>
                </a:moveTo>
                <a:lnTo>
                  <a:pt x="1" y="370"/>
                </a:lnTo>
                <a:lnTo>
                  <a:pt x="1" y="360"/>
                </a:lnTo>
                <a:lnTo>
                  <a:pt x="2" y="350"/>
                </a:lnTo>
                <a:lnTo>
                  <a:pt x="4" y="330"/>
                </a:lnTo>
                <a:lnTo>
                  <a:pt x="8" y="311"/>
                </a:lnTo>
                <a:lnTo>
                  <a:pt x="12" y="292"/>
                </a:lnTo>
                <a:lnTo>
                  <a:pt x="17" y="274"/>
                </a:lnTo>
                <a:lnTo>
                  <a:pt x="23" y="256"/>
                </a:lnTo>
                <a:lnTo>
                  <a:pt x="29" y="238"/>
                </a:lnTo>
                <a:lnTo>
                  <a:pt x="37" y="221"/>
                </a:lnTo>
                <a:lnTo>
                  <a:pt x="41" y="212"/>
                </a:lnTo>
                <a:lnTo>
                  <a:pt x="45" y="204"/>
                </a:lnTo>
                <a:lnTo>
                  <a:pt x="49" y="196"/>
                </a:lnTo>
                <a:lnTo>
                  <a:pt x="54" y="188"/>
                </a:lnTo>
                <a:lnTo>
                  <a:pt x="63" y="172"/>
                </a:lnTo>
                <a:lnTo>
                  <a:pt x="73" y="157"/>
                </a:lnTo>
                <a:lnTo>
                  <a:pt x="84" y="142"/>
                </a:lnTo>
                <a:lnTo>
                  <a:pt x="96" y="128"/>
                </a:lnTo>
                <a:lnTo>
                  <a:pt x="108" y="114"/>
                </a:lnTo>
                <a:lnTo>
                  <a:pt x="121" y="102"/>
                </a:lnTo>
                <a:lnTo>
                  <a:pt x="128" y="95"/>
                </a:lnTo>
                <a:lnTo>
                  <a:pt x="134" y="89"/>
                </a:lnTo>
                <a:lnTo>
                  <a:pt x="148" y="78"/>
                </a:lnTo>
                <a:lnTo>
                  <a:pt x="163" y="67"/>
                </a:lnTo>
                <a:lnTo>
                  <a:pt x="178" y="57"/>
                </a:lnTo>
                <a:lnTo>
                  <a:pt x="193" y="47"/>
                </a:lnTo>
                <a:lnTo>
                  <a:pt x="209" y="39"/>
                </a:lnTo>
                <a:lnTo>
                  <a:pt x="226" y="31"/>
                </a:lnTo>
                <a:lnTo>
                  <a:pt x="242" y="24"/>
                </a:lnTo>
                <a:lnTo>
                  <a:pt x="251" y="21"/>
                </a:lnTo>
                <a:lnTo>
                  <a:pt x="260" y="18"/>
                </a:lnTo>
                <a:lnTo>
                  <a:pt x="268" y="15"/>
                </a:lnTo>
                <a:lnTo>
                  <a:pt x="277" y="13"/>
                </a:lnTo>
                <a:lnTo>
                  <a:pt x="295" y="8"/>
                </a:lnTo>
                <a:lnTo>
                  <a:pt x="313" y="5"/>
                </a:lnTo>
                <a:lnTo>
                  <a:pt x="332" y="2"/>
                </a:lnTo>
                <a:lnTo>
                  <a:pt x="350" y="1"/>
                </a:lnTo>
                <a:lnTo>
                  <a:pt x="369" y="0"/>
                </a:lnTo>
                <a:lnTo>
                  <a:pt x="388" y="1"/>
                </a:lnTo>
                <a:lnTo>
                  <a:pt x="407" y="2"/>
                </a:lnTo>
                <a:lnTo>
                  <a:pt x="426" y="5"/>
                </a:lnTo>
                <a:lnTo>
                  <a:pt x="444" y="8"/>
                </a:lnTo>
                <a:lnTo>
                  <a:pt x="462" y="13"/>
                </a:lnTo>
                <a:lnTo>
                  <a:pt x="470" y="15"/>
                </a:lnTo>
                <a:lnTo>
                  <a:pt x="479" y="18"/>
                </a:lnTo>
                <a:lnTo>
                  <a:pt x="496" y="24"/>
                </a:lnTo>
                <a:lnTo>
                  <a:pt x="513" y="31"/>
                </a:lnTo>
                <a:lnTo>
                  <a:pt x="529" y="39"/>
                </a:lnTo>
                <a:lnTo>
                  <a:pt x="545" y="47"/>
                </a:lnTo>
                <a:lnTo>
                  <a:pt x="561" y="57"/>
                </a:lnTo>
                <a:lnTo>
                  <a:pt x="576" y="67"/>
                </a:lnTo>
                <a:lnTo>
                  <a:pt x="590" y="78"/>
                </a:lnTo>
                <a:lnTo>
                  <a:pt x="604" y="89"/>
                </a:lnTo>
                <a:lnTo>
                  <a:pt x="618" y="102"/>
                </a:lnTo>
                <a:lnTo>
                  <a:pt x="624" y="108"/>
                </a:lnTo>
                <a:lnTo>
                  <a:pt x="630" y="114"/>
                </a:lnTo>
                <a:lnTo>
                  <a:pt x="643" y="128"/>
                </a:lnTo>
                <a:lnTo>
                  <a:pt x="654" y="142"/>
                </a:lnTo>
                <a:lnTo>
                  <a:pt x="665" y="157"/>
                </a:lnTo>
                <a:lnTo>
                  <a:pt x="676" y="172"/>
                </a:lnTo>
                <a:lnTo>
                  <a:pt x="685" y="188"/>
                </a:lnTo>
                <a:lnTo>
                  <a:pt x="694" y="204"/>
                </a:lnTo>
                <a:lnTo>
                  <a:pt x="702" y="221"/>
                </a:lnTo>
                <a:lnTo>
                  <a:pt x="710" y="238"/>
                </a:lnTo>
                <a:lnTo>
                  <a:pt x="716" y="256"/>
                </a:lnTo>
                <a:lnTo>
                  <a:pt x="722" y="274"/>
                </a:lnTo>
                <a:lnTo>
                  <a:pt x="727" y="292"/>
                </a:lnTo>
                <a:lnTo>
                  <a:pt x="729" y="302"/>
                </a:lnTo>
                <a:lnTo>
                  <a:pt x="731" y="311"/>
                </a:lnTo>
                <a:lnTo>
                  <a:pt x="734" y="330"/>
                </a:lnTo>
                <a:lnTo>
                  <a:pt x="737" y="350"/>
                </a:lnTo>
                <a:lnTo>
                  <a:pt x="738" y="370"/>
                </a:lnTo>
                <a:lnTo>
                  <a:pt x="739" y="391"/>
                </a:lnTo>
                <a:lnTo>
                  <a:pt x="738" y="411"/>
                </a:lnTo>
                <a:lnTo>
                  <a:pt x="738" y="421"/>
                </a:lnTo>
                <a:lnTo>
                  <a:pt x="737" y="430"/>
                </a:lnTo>
                <a:lnTo>
                  <a:pt x="734" y="450"/>
                </a:lnTo>
                <a:lnTo>
                  <a:pt x="731" y="469"/>
                </a:lnTo>
                <a:lnTo>
                  <a:pt x="727" y="488"/>
                </a:lnTo>
                <a:lnTo>
                  <a:pt x="722" y="506"/>
                </a:lnTo>
                <a:lnTo>
                  <a:pt x="716" y="524"/>
                </a:lnTo>
                <a:lnTo>
                  <a:pt x="710" y="542"/>
                </a:lnTo>
                <a:lnTo>
                  <a:pt x="702" y="559"/>
                </a:lnTo>
                <a:lnTo>
                  <a:pt x="698" y="568"/>
                </a:lnTo>
                <a:lnTo>
                  <a:pt x="694" y="576"/>
                </a:lnTo>
                <a:lnTo>
                  <a:pt x="690" y="584"/>
                </a:lnTo>
                <a:lnTo>
                  <a:pt x="685" y="592"/>
                </a:lnTo>
                <a:lnTo>
                  <a:pt x="676" y="608"/>
                </a:lnTo>
                <a:lnTo>
                  <a:pt x="665" y="623"/>
                </a:lnTo>
                <a:lnTo>
                  <a:pt x="654" y="638"/>
                </a:lnTo>
                <a:lnTo>
                  <a:pt x="643" y="652"/>
                </a:lnTo>
                <a:lnTo>
                  <a:pt x="630" y="666"/>
                </a:lnTo>
                <a:lnTo>
                  <a:pt x="618" y="679"/>
                </a:lnTo>
                <a:lnTo>
                  <a:pt x="611" y="685"/>
                </a:lnTo>
                <a:lnTo>
                  <a:pt x="604" y="691"/>
                </a:lnTo>
                <a:lnTo>
                  <a:pt x="590" y="702"/>
                </a:lnTo>
                <a:lnTo>
                  <a:pt x="576" y="713"/>
                </a:lnTo>
                <a:lnTo>
                  <a:pt x="561" y="723"/>
                </a:lnTo>
                <a:lnTo>
                  <a:pt x="545" y="733"/>
                </a:lnTo>
                <a:lnTo>
                  <a:pt x="529" y="741"/>
                </a:lnTo>
                <a:lnTo>
                  <a:pt x="513" y="749"/>
                </a:lnTo>
                <a:lnTo>
                  <a:pt x="496" y="756"/>
                </a:lnTo>
                <a:lnTo>
                  <a:pt x="479" y="762"/>
                </a:lnTo>
                <a:lnTo>
                  <a:pt x="470" y="765"/>
                </a:lnTo>
                <a:lnTo>
                  <a:pt x="462" y="767"/>
                </a:lnTo>
                <a:lnTo>
                  <a:pt x="444" y="772"/>
                </a:lnTo>
                <a:lnTo>
                  <a:pt x="426" y="775"/>
                </a:lnTo>
                <a:lnTo>
                  <a:pt x="407" y="778"/>
                </a:lnTo>
                <a:lnTo>
                  <a:pt x="388" y="779"/>
                </a:lnTo>
                <a:lnTo>
                  <a:pt x="369" y="780"/>
                </a:lnTo>
                <a:lnTo>
                  <a:pt x="350" y="779"/>
                </a:lnTo>
                <a:lnTo>
                  <a:pt x="332" y="778"/>
                </a:lnTo>
                <a:lnTo>
                  <a:pt x="313" y="775"/>
                </a:lnTo>
                <a:lnTo>
                  <a:pt x="295" y="772"/>
                </a:lnTo>
                <a:lnTo>
                  <a:pt x="277" y="767"/>
                </a:lnTo>
                <a:lnTo>
                  <a:pt x="268" y="765"/>
                </a:lnTo>
                <a:lnTo>
                  <a:pt x="260" y="762"/>
                </a:lnTo>
                <a:lnTo>
                  <a:pt x="242" y="756"/>
                </a:lnTo>
                <a:lnTo>
                  <a:pt x="226" y="749"/>
                </a:lnTo>
                <a:lnTo>
                  <a:pt x="209" y="741"/>
                </a:lnTo>
                <a:lnTo>
                  <a:pt x="193" y="733"/>
                </a:lnTo>
                <a:lnTo>
                  <a:pt x="178" y="723"/>
                </a:lnTo>
                <a:lnTo>
                  <a:pt x="163" y="713"/>
                </a:lnTo>
                <a:lnTo>
                  <a:pt x="148" y="702"/>
                </a:lnTo>
                <a:lnTo>
                  <a:pt x="134" y="691"/>
                </a:lnTo>
                <a:lnTo>
                  <a:pt x="121" y="679"/>
                </a:lnTo>
                <a:lnTo>
                  <a:pt x="115" y="672"/>
                </a:lnTo>
                <a:lnTo>
                  <a:pt x="108" y="666"/>
                </a:lnTo>
                <a:lnTo>
                  <a:pt x="96" y="652"/>
                </a:lnTo>
                <a:lnTo>
                  <a:pt x="84" y="638"/>
                </a:lnTo>
                <a:lnTo>
                  <a:pt x="73" y="623"/>
                </a:lnTo>
                <a:lnTo>
                  <a:pt x="63" y="608"/>
                </a:lnTo>
                <a:lnTo>
                  <a:pt x="54" y="592"/>
                </a:lnTo>
                <a:lnTo>
                  <a:pt x="45" y="576"/>
                </a:lnTo>
                <a:lnTo>
                  <a:pt x="37" y="559"/>
                </a:lnTo>
                <a:lnTo>
                  <a:pt x="29" y="542"/>
                </a:lnTo>
                <a:lnTo>
                  <a:pt x="23" y="524"/>
                </a:lnTo>
                <a:lnTo>
                  <a:pt x="17" y="506"/>
                </a:lnTo>
                <a:lnTo>
                  <a:pt x="12" y="488"/>
                </a:lnTo>
                <a:lnTo>
                  <a:pt x="10" y="478"/>
                </a:lnTo>
                <a:lnTo>
                  <a:pt x="8" y="469"/>
                </a:lnTo>
                <a:lnTo>
                  <a:pt x="4" y="450"/>
                </a:lnTo>
                <a:lnTo>
                  <a:pt x="2" y="430"/>
                </a:lnTo>
                <a:lnTo>
                  <a:pt x="1" y="411"/>
                </a:lnTo>
                <a:lnTo>
                  <a:pt x="0" y="391"/>
                </a:lnTo>
                <a:close/>
                <a:moveTo>
                  <a:pt x="106" y="391"/>
                </a:moveTo>
                <a:lnTo>
                  <a:pt x="106" y="405"/>
                </a:lnTo>
                <a:lnTo>
                  <a:pt x="107" y="419"/>
                </a:lnTo>
                <a:lnTo>
                  <a:pt x="109" y="433"/>
                </a:lnTo>
                <a:lnTo>
                  <a:pt x="111" y="447"/>
                </a:lnTo>
                <a:lnTo>
                  <a:pt x="114" y="460"/>
                </a:lnTo>
                <a:lnTo>
                  <a:pt x="117" y="473"/>
                </a:lnTo>
                <a:lnTo>
                  <a:pt x="122" y="486"/>
                </a:lnTo>
                <a:lnTo>
                  <a:pt x="126" y="499"/>
                </a:lnTo>
                <a:lnTo>
                  <a:pt x="132" y="511"/>
                </a:lnTo>
                <a:lnTo>
                  <a:pt x="137" y="523"/>
                </a:lnTo>
                <a:lnTo>
                  <a:pt x="144" y="535"/>
                </a:lnTo>
                <a:lnTo>
                  <a:pt x="151" y="546"/>
                </a:lnTo>
                <a:lnTo>
                  <a:pt x="158" y="557"/>
                </a:lnTo>
                <a:lnTo>
                  <a:pt x="166" y="567"/>
                </a:lnTo>
                <a:lnTo>
                  <a:pt x="174" y="577"/>
                </a:lnTo>
                <a:lnTo>
                  <a:pt x="183" y="587"/>
                </a:lnTo>
                <a:lnTo>
                  <a:pt x="192" y="596"/>
                </a:lnTo>
                <a:lnTo>
                  <a:pt x="202" y="605"/>
                </a:lnTo>
                <a:lnTo>
                  <a:pt x="212" y="613"/>
                </a:lnTo>
                <a:lnTo>
                  <a:pt x="222" y="621"/>
                </a:lnTo>
                <a:lnTo>
                  <a:pt x="233" y="628"/>
                </a:lnTo>
                <a:lnTo>
                  <a:pt x="244" y="635"/>
                </a:lnTo>
                <a:lnTo>
                  <a:pt x="255" y="641"/>
                </a:lnTo>
                <a:lnTo>
                  <a:pt x="267" y="647"/>
                </a:lnTo>
                <a:lnTo>
                  <a:pt x="279" y="652"/>
                </a:lnTo>
                <a:lnTo>
                  <a:pt x="291" y="656"/>
                </a:lnTo>
                <a:lnTo>
                  <a:pt x="303" y="660"/>
                </a:lnTo>
                <a:lnTo>
                  <a:pt x="316" y="663"/>
                </a:lnTo>
                <a:lnTo>
                  <a:pt x="329" y="665"/>
                </a:lnTo>
                <a:lnTo>
                  <a:pt x="342" y="667"/>
                </a:lnTo>
                <a:lnTo>
                  <a:pt x="356" y="668"/>
                </a:lnTo>
                <a:lnTo>
                  <a:pt x="369" y="669"/>
                </a:lnTo>
                <a:lnTo>
                  <a:pt x="383" y="668"/>
                </a:lnTo>
                <a:lnTo>
                  <a:pt x="396" y="667"/>
                </a:lnTo>
                <a:lnTo>
                  <a:pt x="410" y="665"/>
                </a:lnTo>
                <a:lnTo>
                  <a:pt x="423" y="663"/>
                </a:lnTo>
                <a:lnTo>
                  <a:pt x="435" y="660"/>
                </a:lnTo>
                <a:lnTo>
                  <a:pt x="448" y="656"/>
                </a:lnTo>
                <a:lnTo>
                  <a:pt x="460" y="652"/>
                </a:lnTo>
                <a:lnTo>
                  <a:pt x="472" y="647"/>
                </a:lnTo>
                <a:lnTo>
                  <a:pt x="484" y="641"/>
                </a:lnTo>
                <a:lnTo>
                  <a:pt x="495" y="635"/>
                </a:lnTo>
                <a:lnTo>
                  <a:pt x="501" y="632"/>
                </a:lnTo>
                <a:lnTo>
                  <a:pt x="506" y="628"/>
                </a:lnTo>
                <a:lnTo>
                  <a:pt x="517" y="621"/>
                </a:lnTo>
                <a:lnTo>
                  <a:pt x="527" y="613"/>
                </a:lnTo>
                <a:lnTo>
                  <a:pt x="537" y="605"/>
                </a:lnTo>
                <a:lnTo>
                  <a:pt x="547" y="596"/>
                </a:lnTo>
                <a:lnTo>
                  <a:pt x="556" y="587"/>
                </a:lnTo>
                <a:lnTo>
                  <a:pt x="560" y="582"/>
                </a:lnTo>
                <a:lnTo>
                  <a:pt x="565" y="577"/>
                </a:lnTo>
                <a:lnTo>
                  <a:pt x="573" y="567"/>
                </a:lnTo>
                <a:lnTo>
                  <a:pt x="581" y="557"/>
                </a:lnTo>
                <a:lnTo>
                  <a:pt x="588" y="546"/>
                </a:lnTo>
                <a:lnTo>
                  <a:pt x="595" y="535"/>
                </a:lnTo>
                <a:lnTo>
                  <a:pt x="601" y="523"/>
                </a:lnTo>
                <a:lnTo>
                  <a:pt x="607" y="511"/>
                </a:lnTo>
                <a:lnTo>
                  <a:pt x="612" y="499"/>
                </a:lnTo>
                <a:lnTo>
                  <a:pt x="617" y="486"/>
                </a:lnTo>
                <a:lnTo>
                  <a:pt x="621" y="473"/>
                </a:lnTo>
                <a:lnTo>
                  <a:pt x="625" y="460"/>
                </a:lnTo>
                <a:lnTo>
                  <a:pt x="628" y="447"/>
                </a:lnTo>
                <a:lnTo>
                  <a:pt x="629" y="440"/>
                </a:lnTo>
                <a:lnTo>
                  <a:pt x="630" y="433"/>
                </a:lnTo>
                <a:lnTo>
                  <a:pt x="632" y="419"/>
                </a:lnTo>
                <a:lnTo>
                  <a:pt x="633" y="405"/>
                </a:lnTo>
                <a:lnTo>
                  <a:pt x="633" y="391"/>
                </a:lnTo>
                <a:lnTo>
                  <a:pt x="633" y="375"/>
                </a:lnTo>
                <a:lnTo>
                  <a:pt x="632" y="361"/>
                </a:lnTo>
                <a:lnTo>
                  <a:pt x="630" y="347"/>
                </a:lnTo>
                <a:lnTo>
                  <a:pt x="628" y="334"/>
                </a:lnTo>
                <a:lnTo>
                  <a:pt x="625" y="320"/>
                </a:lnTo>
                <a:lnTo>
                  <a:pt x="621" y="307"/>
                </a:lnTo>
                <a:lnTo>
                  <a:pt x="617" y="294"/>
                </a:lnTo>
                <a:lnTo>
                  <a:pt x="612" y="281"/>
                </a:lnTo>
                <a:lnTo>
                  <a:pt x="607" y="269"/>
                </a:lnTo>
                <a:lnTo>
                  <a:pt x="601" y="257"/>
                </a:lnTo>
                <a:lnTo>
                  <a:pt x="595" y="245"/>
                </a:lnTo>
                <a:lnTo>
                  <a:pt x="588" y="234"/>
                </a:lnTo>
                <a:lnTo>
                  <a:pt x="581" y="223"/>
                </a:lnTo>
                <a:lnTo>
                  <a:pt x="573" y="213"/>
                </a:lnTo>
                <a:lnTo>
                  <a:pt x="565" y="203"/>
                </a:lnTo>
                <a:lnTo>
                  <a:pt x="556" y="193"/>
                </a:lnTo>
                <a:lnTo>
                  <a:pt x="547" y="184"/>
                </a:lnTo>
                <a:lnTo>
                  <a:pt x="537" y="175"/>
                </a:lnTo>
                <a:lnTo>
                  <a:pt x="527" y="167"/>
                </a:lnTo>
                <a:lnTo>
                  <a:pt x="517" y="159"/>
                </a:lnTo>
                <a:lnTo>
                  <a:pt x="506" y="152"/>
                </a:lnTo>
                <a:lnTo>
                  <a:pt x="495" y="145"/>
                </a:lnTo>
                <a:lnTo>
                  <a:pt x="484" y="139"/>
                </a:lnTo>
                <a:lnTo>
                  <a:pt x="472" y="133"/>
                </a:lnTo>
                <a:lnTo>
                  <a:pt x="460" y="129"/>
                </a:lnTo>
                <a:lnTo>
                  <a:pt x="448" y="124"/>
                </a:lnTo>
                <a:lnTo>
                  <a:pt x="435" y="120"/>
                </a:lnTo>
                <a:lnTo>
                  <a:pt x="423" y="117"/>
                </a:lnTo>
                <a:lnTo>
                  <a:pt x="410" y="115"/>
                </a:lnTo>
                <a:lnTo>
                  <a:pt x="396" y="113"/>
                </a:lnTo>
                <a:lnTo>
                  <a:pt x="383" y="112"/>
                </a:lnTo>
                <a:lnTo>
                  <a:pt x="369" y="112"/>
                </a:lnTo>
                <a:lnTo>
                  <a:pt x="356" y="112"/>
                </a:lnTo>
                <a:lnTo>
                  <a:pt x="342" y="113"/>
                </a:lnTo>
                <a:lnTo>
                  <a:pt x="329" y="115"/>
                </a:lnTo>
                <a:lnTo>
                  <a:pt x="316" y="117"/>
                </a:lnTo>
                <a:lnTo>
                  <a:pt x="303" y="120"/>
                </a:lnTo>
                <a:lnTo>
                  <a:pt x="291" y="124"/>
                </a:lnTo>
                <a:lnTo>
                  <a:pt x="279" y="129"/>
                </a:lnTo>
                <a:lnTo>
                  <a:pt x="267" y="133"/>
                </a:lnTo>
                <a:lnTo>
                  <a:pt x="255" y="139"/>
                </a:lnTo>
                <a:lnTo>
                  <a:pt x="244" y="145"/>
                </a:lnTo>
                <a:lnTo>
                  <a:pt x="238" y="148"/>
                </a:lnTo>
                <a:lnTo>
                  <a:pt x="233" y="152"/>
                </a:lnTo>
                <a:lnTo>
                  <a:pt x="222" y="159"/>
                </a:lnTo>
                <a:lnTo>
                  <a:pt x="212" y="167"/>
                </a:lnTo>
                <a:lnTo>
                  <a:pt x="202" y="175"/>
                </a:lnTo>
                <a:lnTo>
                  <a:pt x="192" y="184"/>
                </a:lnTo>
                <a:lnTo>
                  <a:pt x="183" y="193"/>
                </a:lnTo>
                <a:lnTo>
                  <a:pt x="178" y="198"/>
                </a:lnTo>
                <a:lnTo>
                  <a:pt x="174" y="203"/>
                </a:lnTo>
                <a:lnTo>
                  <a:pt x="166" y="213"/>
                </a:lnTo>
                <a:lnTo>
                  <a:pt x="158" y="223"/>
                </a:lnTo>
                <a:lnTo>
                  <a:pt x="151" y="234"/>
                </a:lnTo>
                <a:lnTo>
                  <a:pt x="144" y="245"/>
                </a:lnTo>
                <a:lnTo>
                  <a:pt x="137" y="257"/>
                </a:lnTo>
                <a:lnTo>
                  <a:pt x="132" y="269"/>
                </a:lnTo>
                <a:lnTo>
                  <a:pt x="126" y="281"/>
                </a:lnTo>
                <a:lnTo>
                  <a:pt x="122" y="294"/>
                </a:lnTo>
                <a:lnTo>
                  <a:pt x="117" y="307"/>
                </a:lnTo>
                <a:lnTo>
                  <a:pt x="114" y="320"/>
                </a:lnTo>
                <a:lnTo>
                  <a:pt x="111" y="334"/>
                </a:lnTo>
                <a:lnTo>
                  <a:pt x="110" y="340"/>
                </a:lnTo>
                <a:lnTo>
                  <a:pt x="109" y="347"/>
                </a:lnTo>
                <a:lnTo>
                  <a:pt x="107" y="361"/>
                </a:lnTo>
                <a:lnTo>
                  <a:pt x="106" y="375"/>
                </a:lnTo>
                <a:lnTo>
                  <a:pt x="106" y="391"/>
                </a:lnTo>
                <a:close/>
                <a:moveTo>
                  <a:pt x="1183" y="546"/>
                </a:moveTo>
                <a:lnTo>
                  <a:pt x="1183" y="302"/>
                </a:lnTo>
                <a:lnTo>
                  <a:pt x="1288" y="302"/>
                </a:lnTo>
                <a:lnTo>
                  <a:pt x="1288" y="546"/>
                </a:lnTo>
                <a:lnTo>
                  <a:pt x="1287" y="560"/>
                </a:lnTo>
                <a:lnTo>
                  <a:pt x="1286" y="574"/>
                </a:lnTo>
                <a:lnTo>
                  <a:pt x="1285" y="587"/>
                </a:lnTo>
                <a:lnTo>
                  <a:pt x="1282" y="600"/>
                </a:lnTo>
                <a:lnTo>
                  <a:pt x="1280" y="612"/>
                </a:lnTo>
                <a:lnTo>
                  <a:pt x="1277" y="624"/>
                </a:lnTo>
                <a:lnTo>
                  <a:pt x="1273" y="635"/>
                </a:lnTo>
                <a:lnTo>
                  <a:pt x="1268" y="646"/>
                </a:lnTo>
                <a:lnTo>
                  <a:pt x="1264" y="657"/>
                </a:lnTo>
                <a:lnTo>
                  <a:pt x="1259" y="667"/>
                </a:lnTo>
                <a:lnTo>
                  <a:pt x="1253" y="677"/>
                </a:lnTo>
                <a:lnTo>
                  <a:pt x="1247" y="686"/>
                </a:lnTo>
                <a:lnTo>
                  <a:pt x="1240" y="695"/>
                </a:lnTo>
                <a:lnTo>
                  <a:pt x="1233" y="704"/>
                </a:lnTo>
                <a:lnTo>
                  <a:pt x="1226" y="712"/>
                </a:lnTo>
                <a:lnTo>
                  <a:pt x="1222" y="716"/>
                </a:lnTo>
                <a:lnTo>
                  <a:pt x="1218" y="720"/>
                </a:lnTo>
                <a:lnTo>
                  <a:pt x="1210" y="727"/>
                </a:lnTo>
                <a:lnTo>
                  <a:pt x="1201" y="733"/>
                </a:lnTo>
                <a:lnTo>
                  <a:pt x="1193" y="740"/>
                </a:lnTo>
                <a:lnTo>
                  <a:pt x="1183" y="746"/>
                </a:lnTo>
                <a:lnTo>
                  <a:pt x="1174" y="751"/>
                </a:lnTo>
                <a:lnTo>
                  <a:pt x="1164" y="756"/>
                </a:lnTo>
                <a:lnTo>
                  <a:pt x="1154" y="760"/>
                </a:lnTo>
                <a:lnTo>
                  <a:pt x="1144" y="764"/>
                </a:lnTo>
                <a:lnTo>
                  <a:pt x="1133" y="768"/>
                </a:lnTo>
                <a:lnTo>
                  <a:pt x="1123" y="771"/>
                </a:lnTo>
                <a:lnTo>
                  <a:pt x="1112" y="774"/>
                </a:lnTo>
                <a:lnTo>
                  <a:pt x="1100" y="776"/>
                </a:lnTo>
                <a:lnTo>
                  <a:pt x="1089" y="777"/>
                </a:lnTo>
                <a:lnTo>
                  <a:pt x="1077" y="779"/>
                </a:lnTo>
                <a:lnTo>
                  <a:pt x="1066" y="779"/>
                </a:lnTo>
                <a:lnTo>
                  <a:pt x="1054" y="780"/>
                </a:lnTo>
                <a:lnTo>
                  <a:pt x="1042" y="779"/>
                </a:lnTo>
                <a:lnTo>
                  <a:pt x="1030" y="779"/>
                </a:lnTo>
                <a:lnTo>
                  <a:pt x="1019" y="777"/>
                </a:lnTo>
                <a:lnTo>
                  <a:pt x="1007" y="776"/>
                </a:lnTo>
                <a:lnTo>
                  <a:pt x="996" y="773"/>
                </a:lnTo>
                <a:lnTo>
                  <a:pt x="985" y="771"/>
                </a:lnTo>
                <a:lnTo>
                  <a:pt x="974" y="767"/>
                </a:lnTo>
                <a:lnTo>
                  <a:pt x="964" y="764"/>
                </a:lnTo>
                <a:lnTo>
                  <a:pt x="953" y="759"/>
                </a:lnTo>
                <a:lnTo>
                  <a:pt x="943" y="755"/>
                </a:lnTo>
                <a:lnTo>
                  <a:pt x="933" y="750"/>
                </a:lnTo>
                <a:lnTo>
                  <a:pt x="924" y="744"/>
                </a:lnTo>
                <a:lnTo>
                  <a:pt x="915" y="738"/>
                </a:lnTo>
                <a:lnTo>
                  <a:pt x="906" y="732"/>
                </a:lnTo>
                <a:lnTo>
                  <a:pt x="897" y="725"/>
                </a:lnTo>
                <a:lnTo>
                  <a:pt x="889" y="718"/>
                </a:lnTo>
                <a:lnTo>
                  <a:pt x="881" y="710"/>
                </a:lnTo>
                <a:lnTo>
                  <a:pt x="873" y="702"/>
                </a:lnTo>
                <a:lnTo>
                  <a:pt x="866" y="693"/>
                </a:lnTo>
                <a:lnTo>
                  <a:pt x="859" y="684"/>
                </a:lnTo>
                <a:lnTo>
                  <a:pt x="853" y="675"/>
                </a:lnTo>
                <a:lnTo>
                  <a:pt x="848" y="665"/>
                </a:lnTo>
                <a:lnTo>
                  <a:pt x="842" y="655"/>
                </a:lnTo>
                <a:lnTo>
                  <a:pt x="838" y="644"/>
                </a:lnTo>
                <a:lnTo>
                  <a:pt x="833" y="633"/>
                </a:lnTo>
                <a:lnTo>
                  <a:pt x="830" y="622"/>
                </a:lnTo>
                <a:lnTo>
                  <a:pt x="827" y="610"/>
                </a:lnTo>
                <a:lnTo>
                  <a:pt x="824" y="598"/>
                </a:lnTo>
                <a:lnTo>
                  <a:pt x="822" y="586"/>
                </a:lnTo>
                <a:lnTo>
                  <a:pt x="821" y="573"/>
                </a:lnTo>
                <a:lnTo>
                  <a:pt x="820" y="560"/>
                </a:lnTo>
                <a:lnTo>
                  <a:pt x="820" y="546"/>
                </a:lnTo>
                <a:lnTo>
                  <a:pt x="820" y="202"/>
                </a:lnTo>
                <a:lnTo>
                  <a:pt x="925" y="202"/>
                </a:lnTo>
                <a:lnTo>
                  <a:pt x="925" y="545"/>
                </a:lnTo>
                <a:lnTo>
                  <a:pt x="925" y="558"/>
                </a:lnTo>
                <a:lnTo>
                  <a:pt x="927" y="570"/>
                </a:lnTo>
                <a:lnTo>
                  <a:pt x="929" y="583"/>
                </a:lnTo>
                <a:lnTo>
                  <a:pt x="933" y="594"/>
                </a:lnTo>
                <a:lnTo>
                  <a:pt x="938" y="606"/>
                </a:lnTo>
                <a:lnTo>
                  <a:pt x="940" y="612"/>
                </a:lnTo>
                <a:lnTo>
                  <a:pt x="943" y="617"/>
                </a:lnTo>
                <a:lnTo>
                  <a:pt x="947" y="622"/>
                </a:lnTo>
                <a:lnTo>
                  <a:pt x="950" y="627"/>
                </a:lnTo>
                <a:lnTo>
                  <a:pt x="958" y="637"/>
                </a:lnTo>
                <a:lnTo>
                  <a:pt x="962" y="641"/>
                </a:lnTo>
                <a:lnTo>
                  <a:pt x="966" y="646"/>
                </a:lnTo>
                <a:lnTo>
                  <a:pt x="971" y="650"/>
                </a:lnTo>
                <a:lnTo>
                  <a:pt x="976" y="654"/>
                </a:lnTo>
                <a:lnTo>
                  <a:pt x="987" y="661"/>
                </a:lnTo>
                <a:lnTo>
                  <a:pt x="992" y="664"/>
                </a:lnTo>
                <a:lnTo>
                  <a:pt x="998" y="667"/>
                </a:lnTo>
                <a:lnTo>
                  <a:pt x="1011" y="671"/>
                </a:lnTo>
                <a:lnTo>
                  <a:pt x="1017" y="673"/>
                </a:lnTo>
                <a:lnTo>
                  <a:pt x="1024" y="675"/>
                </a:lnTo>
                <a:lnTo>
                  <a:pt x="1031" y="676"/>
                </a:lnTo>
                <a:lnTo>
                  <a:pt x="1039" y="677"/>
                </a:lnTo>
                <a:lnTo>
                  <a:pt x="1054" y="678"/>
                </a:lnTo>
                <a:lnTo>
                  <a:pt x="1069" y="677"/>
                </a:lnTo>
                <a:lnTo>
                  <a:pt x="1076" y="676"/>
                </a:lnTo>
                <a:lnTo>
                  <a:pt x="1083" y="675"/>
                </a:lnTo>
                <a:lnTo>
                  <a:pt x="1090" y="674"/>
                </a:lnTo>
                <a:lnTo>
                  <a:pt x="1097" y="672"/>
                </a:lnTo>
                <a:lnTo>
                  <a:pt x="1109" y="668"/>
                </a:lnTo>
                <a:lnTo>
                  <a:pt x="1115" y="665"/>
                </a:lnTo>
                <a:lnTo>
                  <a:pt x="1120" y="663"/>
                </a:lnTo>
                <a:lnTo>
                  <a:pt x="1126" y="660"/>
                </a:lnTo>
                <a:lnTo>
                  <a:pt x="1131" y="656"/>
                </a:lnTo>
                <a:lnTo>
                  <a:pt x="1136" y="653"/>
                </a:lnTo>
                <a:lnTo>
                  <a:pt x="1141" y="649"/>
                </a:lnTo>
                <a:lnTo>
                  <a:pt x="1149" y="640"/>
                </a:lnTo>
                <a:lnTo>
                  <a:pt x="1157" y="631"/>
                </a:lnTo>
                <a:lnTo>
                  <a:pt x="1160" y="626"/>
                </a:lnTo>
                <a:lnTo>
                  <a:pt x="1164" y="621"/>
                </a:lnTo>
                <a:lnTo>
                  <a:pt x="1169" y="610"/>
                </a:lnTo>
                <a:lnTo>
                  <a:pt x="1174" y="599"/>
                </a:lnTo>
                <a:lnTo>
                  <a:pt x="1176" y="593"/>
                </a:lnTo>
                <a:lnTo>
                  <a:pt x="1178" y="587"/>
                </a:lnTo>
                <a:lnTo>
                  <a:pt x="1181" y="574"/>
                </a:lnTo>
                <a:lnTo>
                  <a:pt x="1182" y="560"/>
                </a:lnTo>
                <a:lnTo>
                  <a:pt x="1183" y="553"/>
                </a:lnTo>
                <a:lnTo>
                  <a:pt x="1183" y="546"/>
                </a:lnTo>
                <a:close/>
                <a:moveTo>
                  <a:pt x="3474" y="196"/>
                </a:moveTo>
                <a:lnTo>
                  <a:pt x="3488" y="195"/>
                </a:lnTo>
                <a:lnTo>
                  <a:pt x="3502" y="195"/>
                </a:lnTo>
                <a:lnTo>
                  <a:pt x="3502" y="290"/>
                </a:lnTo>
                <a:lnTo>
                  <a:pt x="3482" y="293"/>
                </a:lnTo>
                <a:lnTo>
                  <a:pt x="3463" y="296"/>
                </a:lnTo>
                <a:lnTo>
                  <a:pt x="3455" y="298"/>
                </a:lnTo>
                <a:lnTo>
                  <a:pt x="3447" y="299"/>
                </a:lnTo>
                <a:lnTo>
                  <a:pt x="3433" y="303"/>
                </a:lnTo>
                <a:lnTo>
                  <a:pt x="3427" y="306"/>
                </a:lnTo>
                <a:lnTo>
                  <a:pt x="3421" y="308"/>
                </a:lnTo>
                <a:lnTo>
                  <a:pt x="3410" y="312"/>
                </a:lnTo>
                <a:lnTo>
                  <a:pt x="3401" y="316"/>
                </a:lnTo>
                <a:lnTo>
                  <a:pt x="3394" y="320"/>
                </a:lnTo>
                <a:lnTo>
                  <a:pt x="3383" y="327"/>
                </a:lnTo>
                <a:lnTo>
                  <a:pt x="3373" y="334"/>
                </a:lnTo>
                <a:lnTo>
                  <a:pt x="3364" y="342"/>
                </a:lnTo>
                <a:lnTo>
                  <a:pt x="3355" y="350"/>
                </a:lnTo>
                <a:lnTo>
                  <a:pt x="3346" y="359"/>
                </a:lnTo>
                <a:lnTo>
                  <a:pt x="3339" y="369"/>
                </a:lnTo>
                <a:lnTo>
                  <a:pt x="3331" y="379"/>
                </a:lnTo>
                <a:lnTo>
                  <a:pt x="3325" y="391"/>
                </a:lnTo>
                <a:lnTo>
                  <a:pt x="3319" y="402"/>
                </a:lnTo>
                <a:lnTo>
                  <a:pt x="3314" y="413"/>
                </a:lnTo>
                <a:lnTo>
                  <a:pt x="3310" y="425"/>
                </a:lnTo>
                <a:lnTo>
                  <a:pt x="3306" y="438"/>
                </a:lnTo>
                <a:lnTo>
                  <a:pt x="3303" y="451"/>
                </a:lnTo>
                <a:lnTo>
                  <a:pt x="3301" y="464"/>
                </a:lnTo>
                <a:lnTo>
                  <a:pt x="3300" y="477"/>
                </a:lnTo>
                <a:lnTo>
                  <a:pt x="3299" y="490"/>
                </a:lnTo>
                <a:lnTo>
                  <a:pt x="3300" y="504"/>
                </a:lnTo>
                <a:lnTo>
                  <a:pt x="3301" y="518"/>
                </a:lnTo>
                <a:lnTo>
                  <a:pt x="3302" y="525"/>
                </a:lnTo>
                <a:lnTo>
                  <a:pt x="3303" y="531"/>
                </a:lnTo>
                <a:lnTo>
                  <a:pt x="3306" y="544"/>
                </a:lnTo>
                <a:lnTo>
                  <a:pt x="3310" y="557"/>
                </a:lnTo>
                <a:lnTo>
                  <a:pt x="3315" y="569"/>
                </a:lnTo>
                <a:lnTo>
                  <a:pt x="3321" y="580"/>
                </a:lnTo>
                <a:lnTo>
                  <a:pt x="3327" y="592"/>
                </a:lnTo>
                <a:lnTo>
                  <a:pt x="3334" y="602"/>
                </a:lnTo>
                <a:lnTo>
                  <a:pt x="3342" y="612"/>
                </a:lnTo>
                <a:lnTo>
                  <a:pt x="3350" y="622"/>
                </a:lnTo>
                <a:lnTo>
                  <a:pt x="3359" y="631"/>
                </a:lnTo>
                <a:lnTo>
                  <a:pt x="3364" y="635"/>
                </a:lnTo>
                <a:lnTo>
                  <a:pt x="3369" y="639"/>
                </a:lnTo>
                <a:lnTo>
                  <a:pt x="3379" y="647"/>
                </a:lnTo>
                <a:lnTo>
                  <a:pt x="3390" y="654"/>
                </a:lnTo>
                <a:lnTo>
                  <a:pt x="3401" y="660"/>
                </a:lnTo>
                <a:lnTo>
                  <a:pt x="3407" y="663"/>
                </a:lnTo>
                <a:lnTo>
                  <a:pt x="3414" y="666"/>
                </a:lnTo>
                <a:lnTo>
                  <a:pt x="3421" y="669"/>
                </a:lnTo>
                <a:lnTo>
                  <a:pt x="3429" y="672"/>
                </a:lnTo>
                <a:lnTo>
                  <a:pt x="3444" y="677"/>
                </a:lnTo>
                <a:lnTo>
                  <a:pt x="3459" y="680"/>
                </a:lnTo>
                <a:lnTo>
                  <a:pt x="3473" y="683"/>
                </a:lnTo>
                <a:lnTo>
                  <a:pt x="3485" y="685"/>
                </a:lnTo>
                <a:lnTo>
                  <a:pt x="3495" y="686"/>
                </a:lnTo>
                <a:lnTo>
                  <a:pt x="3502" y="687"/>
                </a:lnTo>
                <a:lnTo>
                  <a:pt x="3502" y="782"/>
                </a:lnTo>
                <a:lnTo>
                  <a:pt x="3487" y="781"/>
                </a:lnTo>
                <a:lnTo>
                  <a:pt x="3471" y="780"/>
                </a:lnTo>
                <a:lnTo>
                  <a:pt x="3456" y="778"/>
                </a:lnTo>
                <a:lnTo>
                  <a:pt x="3442" y="776"/>
                </a:lnTo>
                <a:lnTo>
                  <a:pt x="3427" y="773"/>
                </a:lnTo>
                <a:lnTo>
                  <a:pt x="3413" y="770"/>
                </a:lnTo>
                <a:lnTo>
                  <a:pt x="3399" y="766"/>
                </a:lnTo>
                <a:lnTo>
                  <a:pt x="3386" y="761"/>
                </a:lnTo>
                <a:lnTo>
                  <a:pt x="3373" y="757"/>
                </a:lnTo>
                <a:lnTo>
                  <a:pt x="3360" y="751"/>
                </a:lnTo>
                <a:lnTo>
                  <a:pt x="3348" y="746"/>
                </a:lnTo>
                <a:lnTo>
                  <a:pt x="3336" y="740"/>
                </a:lnTo>
                <a:lnTo>
                  <a:pt x="3324" y="733"/>
                </a:lnTo>
                <a:lnTo>
                  <a:pt x="3313" y="726"/>
                </a:lnTo>
                <a:lnTo>
                  <a:pt x="3303" y="719"/>
                </a:lnTo>
                <a:lnTo>
                  <a:pt x="3293" y="712"/>
                </a:lnTo>
                <a:lnTo>
                  <a:pt x="3282" y="702"/>
                </a:lnTo>
                <a:lnTo>
                  <a:pt x="3271" y="691"/>
                </a:lnTo>
                <a:lnTo>
                  <a:pt x="3261" y="680"/>
                </a:lnTo>
                <a:lnTo>
                  <a:pt x="3251" y="668"/>
                </a:lnTo>
                <a:lnTo>
                  <a:pt x="3242" y="656"/>
                </a:lnTo>
                <a:lnTo>
                  <a:pt x="3234" y="643"/>
                </a:lnTo>
                <a:lnTo>
                  <a:pt x="3230" y="636"/>
                </a:lnTo>
                <a:lnTo>
                  <a:pt x="3226" y="630"/>
                </a:lnTo>
                <a:lnTo>
                  <a:pt x="3223" y="623"/>
                </a:lnTo>
                <a:lnTo>
                  <a:pt x="3219" y="616"/>
                </a:lnTo>
                <a:lnTo>
                  <a:pt x="3213" y="602"/>
                </a:lnTo>
                <a:lnTo>
                  <a:pt x="3211" y="594"/>
                </a:lnTo>
                <a:lnTo>
                  <a:pt x="3208" y="587"/>
                </a:lnTo>
                <a:lnTo>
                  <a:pt x="3203" y="572"/>
                </a:lnTo>
                <a:lnTo>
                  <a:pt x="3202" y="564"/>
                </a:lnTo>
                <a:lnTo>
                  <a:pt x="3200" y="556"/>
                </a:lnTo>
                <a:lnTo>
                  <a:pt x="3197" y="541"/>
                </a:lnTo>
                <a:lnTo>
                  <a:pt x="3195" y="524"/>
                </a:lnTo>
                <a:lnTo>
                  <a:pt x="3193" y="508"/>
                </a:lnTo>
                <a:lnTo>
                  <a:pt x="3193" y="491"/>
                </a:lnTo>
                <a:lnTo>
                  <a:pt x="3193" y="478"/>
                </a:lnTo>
                <a:lnTo>
                  <a:pt x="3194" y="465"/>
                </a:lnTo>
                <a:lnTo>
                  <a:pt x="3195" y="452"/>
                </a:lnTo>
                <a:lnTo>
                  <a:pt x="3197" y="440"/>
                </a:lnTo>
                <a:lnTo>
                  <a:pt x="3199" y="427"/>
                </a:lnTo>
                <a:lnTo>
                  <a:pt x="3202" y="415"/>
                </a:lnTo>
                <a:lnTo>
                  <a:pt x="3205" y="403"/>
                </a:lnTo>
                <a:lnTo>
                  <a:pt x="3209" y="392"/>
                </a:lnTo>
                <a:lnTo>
                  <a:pt x="3213" y="379"/>
                </a:lnTo>
                <a:lnTo>
                  <a:pt x="3217" y="368"/>
                </a:lnTo>
                <a:lnTo>
                  <a:pt x="3222" y="357"/>
                </a:lnTo>
                <a:lnTo>
                  <a:pt x="3228" y="347"/>
                </a:lnTo>
                <a:lnTo>
                  <a:pt x="3233" y="336"/>
                </a:lnTo>
                <a:lnTo>
                  <a:pt x="3240" y="326"/>
                </a:lnTo>
                <a:lnTo>
                  <a:pt x="3246" y="316"/>
                </a:lnTo>
                <a:lnTo>
                  <a:pt x="3253" y="307"/>
                </a:lnTo>
                <a:lnTo>
                  <a:pt x="3261" y="298"/>
                </a:lnTo>
                <a:lnTo>
                  <a:pt x="3269" y="289"/>
                </a:lnTo>
                <a:lnTo>
                  <a:pt x="3277" y="280"/>
                </a:lnTo>
                <a:lnTo>
                  <a:pt x="3286" y="272"/>
                </a:lnTo>
                <a:lnTo>
                  <a:pt x="3295" y="264"/>
                </a:lnTo>
                <a:lnTo>
                  <a:pt x="3304" y="257"/>
                </a:lnTo>
                <a:lnTo>
                  <a:pt x="3314" y="249"/>
                </a:lnTo>
                <a:lnTo>
                  <a:pt x="3325" y="243"/>
                </a:lnTo>
                <a:lnTo>
                  <a:pt x="3335" y="236"/>
                </a:lnTo>
                <a:lnTo>
                  <a:pt x="3346" y="230"/>
                </a:lnTo>
                <a:lnTo>
                  <a:pt x="3357" y="225"/>
                </a:lnTo>
                <a:lnTo>
                  <a:pt x="3369" y="220"/>
                </a:lnTo>
                <a:lnTo>
                  <a:pt x="3381" y="215"/>
                </a:lnTo>
                <a:lnTo>
                  <a:pt x="3393" y="211"/>
                </a:lnTo>
                <a:lnTo>
                  <a:pt x="3406" y="207"/>
                </a:lnTo>
                <a:lnTo>
                  <a:pt x="3419" y="203"/>
                </a:lnTo>
                <a:lnTo>
                  <a:pt x="3435" y="200"/>
                </a:lnTo>
                <a:lnTo>
                  <a:pt x="3453" y="198"/>
                </a:lnTo>
                <a:lnTo>
                  <a:pt x="3468" y="196"/>
                </a:lnTo>
                <a:lnTo>
                  <a:pt x="3474" y="196"/>
                </a:lnTo>
                <a:close/>
              </a:path>
            </a:pathLst>
          </a:custGeom>
          <a:solidFill>
            <a:srgbClr val="EF3B2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252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476250"/>
            <a:ext cx="7921625" cy="86518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11.9.2015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ERC, Tallinn | University cooperation, Asmo Vartiainen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0567-D74D-4A94-945D-6D455CF91C0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23850" y="1484313"/>
            <a:ext cx="8496300" cy="468153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42710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4295151"/>
            <a:ext cx="7921625" cy="18706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11.9.2015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ERC, Tallinn | University cooperation, Asmo Vartiainen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0567-D74D-4A94-945D-6D455CF91C0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611187" y="1487633"/>
            <a:ext cx="7921625" cy="64807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1188" y="2278926"/>
            <a:ext cx="7921625" cy="1152129"/>
          </a:xfrm>
        </p:spPr>
        <p:txBody>
          <a:bodyPr/>
          <a:lstStyle>
            <a:lvl1pPr marL="0" indent="0">
              <a:buFontTx/>
              <a:buNone/>
              <a:defRPr sz="1800"/>
            </a:lvl1pPr>
            <a:lvl2pPr marL="266700" indent="0">
              <a:buFontTx/>
              <a:buNone/>
              <a:defRPr sz="1600"/>
            </a:lvl2pPr>
            <a:lvl3pPr marL="539750" indent="0">
              <a:buFontTx/>
              <a:buNone/>
              <a:defRPr sz="1200"/>
            </a:lvl3pPr>
            <a:lvl4pPr marL="806450" indent="0">
              <a:buFontTx/>
              <a:buNone/>
              <a:defRPr/>
            </a:lvl4pPr>
            <a:lvl5pPr marL="1071563" indent="0">
              <a:buFontTx/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11188" y="3575195"/>
            <a:ext cx="7921625" cy="72072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200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476249"/>
            <a:ext cx="7921625" cy="865189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11.9.2015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ERC, Tallinn | University cooperation, Asmo Vartiainen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0567-D74D-4A94-945D-6D455CF91C0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11188" y="1484313"/>
            <a:ext cx="3816350" cy="4681537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spcBef>
                <a:spcPts val="600"/>
              </a:spcBef>
              <a:buNone/>
              <a:defRPr sz="1200" b="1" cap="all" baseline="0"/>
            </a:lvl2pPr>
            <a:lvl3pPr marL="182563" indent="-182563">
              <a:spcBef>
                <a:spcPts val="600"/>
              </a:spcBef>
              <a:buFont typeface="Arial" panose="020B0604020202020204" pitchFamily="34" charset="0"/>
              <a:buChar char="•"/>
              <a:defRPr sz="1200"/>
            </a:lvl3pPr>
            <a:lvl4pPr marL="449263" indent="-182563">
              <a:defRPr sz="1200"/>
            </a:lvl4pPr>
            <a:lvl5pPr marL="714375" indent="-174625"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716463" y="1484313"/>
            <a:ext cx="3816350" cy="4681537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spcBef>
                <a:spcPts val="600"/>
              </a:spcBef>
              <a:buNone/>
              <a:defRPr sz="1200" b="1" cap="all" baseline="0"/>
            </a:lvl2pPr>
            <a:lvl3pPr marL="182563" indent="-182563">
              <a:spcBef>
                <a:spcPts val="600"/>
              </a:spcBef>
              <a:buFont typeface="Arial" panose="020B0604020202020204" pitchFamily="34" charset="0"/>
              <a:buChar char="•"/>
              <a:defRPr sz="1200"/>
            </a:lvl3pPr>
            <a:lvl4pPr marL="449263" indent="-182563">
              <a:defRPr sz="1200"/>
            </a:lvl4pPr>
            <a:lvl5pPr marL="714375" indent="-174625"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23335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484312"/>
            <a:ext cx="3816350" cy="46815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1484312"/>
            <a:ext cx="3816350" cy="46815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11.9.2015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ERC, Tallinn | University cooperation, Asmo Vartiainen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0567-D74D-4A94-945D-6D455CF91C0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72434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1484313"/>
            <a:ext cx="3816350" cy="503237"/>
          </a:xfrm>
        </p:spPr>
        <p:txBody>
          <a:bodyPr anchor="t" anchorCtr="0"/>
          <a:lstStyle>
            <a:lvl1pPr marL="0" indent="0">
              <a:buNone/>
              <a:defRPr sz="20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188" y="2132820"/>
            <a:ext cx="3816350" cy="403303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464" y="1484313"/>
            <a:ext cx="3816350" cy="503237"/>
          </a:xfrm>
        </p:spPr>
        <p:txBody>
          <a:bodyPr anchor="t" anchorCtr="0"/>
          <a:lstStyle>
            <a:lvl1pPr marL="0" indent="0">
              <a:buNone/>
              <a:defRPr sz="20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462" y="2132820"/>
            <a:ext cx="3816351" cy="403303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11.9.2015</a:t>
            </a:r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ERC, Tallinn | University cooperation, Asmo Vartiainen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0567-D74D-4A94-945D-6D455CF91C0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27288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7" y="1484313"/>
            <a:ext cx="7921625" cy="503237"/>
          </a:xfrm>
        </p:spPr>
        <p:txBody>
          <a:bodyPr anchor="t" anchorCtr="0"/>
          <a:lstStyle>
            <a:lvl1pPr marL="0" indent="0">
              <a:buNone/>
              <a:defRPr sz="20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187" y="2132820"/>
            <a:ext cx="7921625" cy="309643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11.9.2015</a:t>
            </a:r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ERC, Tallinn | University cooperation, Asmo Vartiainen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0567-D74D-4A94-945D-6D455CF91C0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11188" y="5229250"/>
            <a:ext cx="7921625" cy="9366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  <a:lvl2pPr marL="0" indent="0">
              <a:spcBef>
                <a:spcPts val="0"/>
              </a:spcBef>
              <a:buFontTx/>
              <a:buNone/>
              <a:defRPr sz="1200"/>
            </a:lvl2pPr>
            <a:lvl3pPr marL="539750" indent="0">
              <a:buFontTx/>
              <a:buNone/>
              <a:defRPr sz="1050"/>
            </a:lvl3pPr>
            <a:lvl4pPr marL="806450" indent="0">
              <a:buFontTx/>
              <a:buNone/>
              <a:defRPr sz="1050"/>
            </a:lvl4pPr>
            <a:lvl5pPr marL="1071563" indent="0">
              <a:buFontTx/>
              <a:buNone/>
              <a:defRPr sz="105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1059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Slide" r:id="rId23" imgW="360" imgH="360" progId="TCLayout.ActiveDocument.1">
                  <p:embed/>
                </p:oleObj>
              </mc:Choice>
              <mc:Fallback>
                <p:oleObj name="think-cell Slide" r:id="rId23" imgW="360" imgH="36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8" y="476249"/>
            <a:ext cx="7921625" cy="8644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1484312"/>
            <a:ext cx="7921625" cy="46815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550" y="6525344"/>
            <a:ext cx="1152178" cy="14401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rgbClr val="3D3938"/>
                </a:solidFill>
              </a:defRPr>
            </a:lvl1pPr>
          </a:lstStyle>
          <a:p>
            <a:r>
              <a:rPr lang="en-US" noProof="0" smtClean="0"/>
              <a:t>11.9.2015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3728" y="6525344"/>
            <a:ext cx="5040560" cy="14401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rgbClr val="3D3938"/>
                </a:solidFill>
              </a:defRPr>
            </a:lvl1pPr>
          </a:lstStyle>
          <a:p>
            <a:r>
              <a:rPr lang="en-US" noProof="0" smtClean="0"/>
              <a:t>ERC, Tallinn | University cooperation, Asmo Vartiainen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8679" y="6525344"/>
            <a:ext cx="372871" cy="14401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rgbClr val="3D3938"/>
                </a:solidFill>
              </a:defRPr>
            </a:lvl1pPr>
          </a:lstStyle>
          <a:p>
            <a:fld id="{A3C10567-D74D-4A94-945D-6D455CF91C0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Freeform 11"/>
          <p:cNvSpPr>
            <a:spLocks noChangeAspect="1" noEditPoints="1"/>
          </p:cNvSpPr>
          <p:nvPr/>
        </p:nvSpPr>
        <p:spPr bwMode="auto">
          <a:xfrm>
            <a:off x="7462164" y="6411023"/>
            <a:ext cx="1044000" cy="233126"/>
          </a:xfrm>
          <a:custGeom>
            <a:avLst/>
            <a:gdLst>
              <a:gd name="T0" fmla="*/ 2888 w 3502"/>
              <a:gd name="T1" fmla="*/ 296 h 782"/>
              <a:gd name="T2" fmla="*/ 2757 w 3502"/>
              <a:gd name="T3" fmla="*/ 361 h 782"/>
              <a:gd name="T4" fmla="*/ 3031 w 3502"/>
              <a:gd name="T5" fmla="*/ 380 h 782"/>
              <a:gd name="T6" fmla="*/ 3063 w 3502"/>
              <a:gd name="T7" fmla="*/ 260 h 782"/>
              <a:gd name="T8" fmla="*/ 3162 w 3502"/>
              <a:gd name="T9" fmla="*/ 431 h 782"/>
              <a:gd name="T10" fmla="*/ 2898 w 3502"/>
              <a:gd name="T11" fmla="*/ 779 h 782"/>
              <a:gd name="T12" fmla="*/ 2688 w 3502"/>
              <a:gd name="T13" fmla="*/ 694 h 782"/>
              <a:gd name="T14" fmla="*/ 2606 w 3502"/>
              <a:gd name="T15" fmla="*/ 492 h 782"/>
              <a:gd name="T16" fmla="*/ 2688 w 3502"/>
              <a:gd name="T17" fmla="*/ 284 h 782"/>
              <a:gd name="T18" fmla="*/ 2880 w 3502"/>
              <a:gd name="T19" fmla="*/ 195 h 782"/>
              <a:gd name="T20" fmla="*/ 2378 w 3502"/>
              <a:gd name="T21" fmla="*/ 707 h 782"/>
              <a:gd name="T22" fmla="*/ 2341 w 3502"/>
              <a:gd name="T23" fmla="*/ 99 h 782"/>
              <a:gd name="T24" fmla="*/ 2477 w 3502"/>
              <a:gd name="T25" fmla="*/ 660 h 782"/>
              <a:gd name="T26" fmla="*/ 1484 w 3502"/>
              <a:gd name="T27" fmla="*/ 738 h 782"/>
              <a:gd name="T28" fmla="*/ 1418 w 3502"/>
              <a:gd name="T29" fmla="*/ 572 h 782"/>
              <a:gd name="T30" fmla="*/ 1532 w 3502"/>
              <a:gd name="T31" fmla="*/ 631 h 782"/>
              <a:gd name="T32" fmla="*/ 2012 w 3502"/>
              <a:gd name="T33" fmla="*/ 201 h 782"/>
              <a:gd name="T34" fmla="*/ 2176 w 3502"/>
              <a:gd name="T35" fmla="*/ 318 h 782"/>
              <a:gd name="T36" fmla="*/ 2220 w 3502"/>
              <a:gd name="T37" fmla="*/ 557 h 782"/>
              <a:gd name="T38" fmla="*/ 2085 w 3502"/>
              <a:gd name="T39" fmla="*/ 743 h 782"/>
              <a:gd name="T40" fmla="*/ 1868 w 3502"/>
              <a:gd name="T41" fmla="*/ 768 h 782"/>
              <a:gd name="T42" fmla="*/ 1702 w 3502"/>
              <a:gd name="T43" fmla="*/ 631 h 782"/>
              <a:gd name="T44" fmla="*/ 1681 w 3502"/>
              <a:gd name="T45" fmla="*/ 394 h 782"/>
              <a:gd name="T46" fmla="*/ 1831 w 3502"/>
              <a:gd name="T47" fmla="*/ 219 h 782"/>
              <a:gd name="T48" fmla="*/ 1874 w 3502"/>
              <a:gd name="T49" fmla="*/ 311 h 782"/>
              <a:gd name="T50" fmla="*/ 1775 w 3502"/>
              <a:gd name="T51" fmla="*/ 444 h 782"/>
              <a:gd name="T52" fmla="*/ 1803 w 3502"/>
              <a:gd name="T53" fmla="*/ 598 h 782"/>
              <a:gd name="T54" fmla="*/ 1923 w 3502"/>
              <a:gd name="T55" fmla="*/ 678 h 782"/>
              <a:gd name="T56" fmla="*/ 2067 w 3502"/>
              <a:gd name="T57" fmla="*/ 628 h 782"/>
              <a:gd name="T58" fmla="*/ 2122 w 3502"/>
              <a:gd name="T59" fmla="*/ 475 h 782"/>
              <a:gd name="T60" fmla="*/ 2062 w 3502"/>
              <a:gd name="T61" fmla="*/ 342 h 782"/>
              <a:gd name="T62" fmla="*/ 1 w 3502"/>
              <a:gd name="T63" fmla="*/ 360 h 782"/>
              <a:gd name="T64" fmla="*/ 108 w 3502"/>
              <a:gd name="T65" fmla="*/ 114 h 782"/>
              <a:gd name="T66" fmla="*/ 332 w 3502"/>
              <a:gd name="T67" fmla="*/ 2 h 782"/>
              <a:gd name="T68" fmla="*/ 604 w 3502"/>
              <a:gd name="T69" fmla="*/ 89 h 782"/>
              <a:gd name="T70" fmla="*/ 734 w 3502"/>
              <a:gd name="T71" fmla="*/ 330 h 782"/>
              <a:gd name="T72" fmla="*/ 685 w 3502"/>
              <a:gd name="T73" fmla="*/ 592 h 782"/>
              <a:gd name="T74" fmla="*/ 470 w 3502"/>
              <a:gd name="T75" fmla="*/ 765 h 782"/>
              <a:gd name="T76" fmla="*/ 193 w 3502"/>
              <a:gd name="T77" fmla="*/ 733 h 782"/>
              <a:gd name="T78" fmla="*/ 17 w 3502"/>
              <a:gd name="T79" fmla="*/ 506 h 782"/>
              <a:gd name="T80" fmla="*/ 132 w 3502"/>
              <a:gd name="T81" fmla="*/ 511 h 782"/>
              <a:gd name="T82" fmla="*/ 291 w 3502"/>
              <a:gd name="T83" fmla="*/ 656 h 782"/>
              <a:gd name="T84" fmla="*/ 501 w 3502"/>
              <a:gd name="T85" fmla="*/ 632 h 782"/>
              <a:gd name="T86" fmla="*/ 621 w 3502"/>
              <a:gd name="T87" fmla="*/ 473 h 782"/>
              <a:gd name="T88" fmla="*/ 601 w 3502"/>
              <a:gd name="T89" fmla="*/ 257 h 782"/>
              <a:gd name="T90" fmla="*/ 435 w 3502"/>
              <a:gd name="T91" fmla="*/ 120 h 782"/>
              <a:gd name="T92" fmla="*/ 233 w 3502"/>
              <a:gd name="T93" fmla="*/ 152 h 782"/>
              <a:gd name="T94" fmla="*/ 114 w 3502"/>
              <a:gd name="T95" fmla="*/ 320 h 782"/>
              <a:gd name="T96" fmla="*/ 1273 w 3502"/>
              <a:gd name="T97" fmla="*/ 635 h 782"/>
              <a:gd name="T98" fmla="*/ 1154 w 3502"/>
              <a:gd name="T99" fmla="*/ 760 h 782"/>
              <a:gd name="T100" fmla="*/ 964 w 3502"/>
              <a:gd name="T101" fmla="*/ 764 h 782"/>
              <a:gd name="T102" fmla="*/ 833 w 3502"/>
              <a:gd name="T103" fmla="*/ 633 h 782"/>
              <a:gd name="T104" fmla="*/ 943 w 3502"/>
              <a:gd name="T105" fmla="*/ 617 h 782"/>
              <a:gd name="T106" fmla="*/ 1069 w 3502"/>
              <a:gd name="T107" fmla="*/ 677 h 782"/>
              <a:gd name="T108" fmla="*/ 1174 w 3502"/>
              <a:gd name="T109" fmla="*/ 599 h 782"/>
              <a:gd name="T110" fmla="*/ 3421 w 3502"/>
              <a:gd name="T111" fmla="*/ 308 h 782"/>
              <a:gd name="T112" fmla="*/ 3301 w 3502"/>
              <a:gd name="T113" fmla="*/ 464 h 782"/>
              <a:gd name="T114" fmla="*/ 3369 w 3502"/>
              <a:gd name="T115" fmla="*/ 639 h 782"/>
              <a:gd name="T116" fmla="*/ 3456 w 3502"/>
              <a:gd name="T117" fmla="*/ 778 h 782"/>
              <a:gd name="T118" fmla="*/ 3251 w 3502"/>
              <a:gd name="T119" fmla="*/ 668 h 782"/>
              <a:gd name="T120" fmla="*/ 3193 w 3502"/>
              <a:gd name="T121" fmla="*/ 478 h 782"/>
              <a:gd name="T122" fmla="*/ 3269 w 3502"/>
              <a:gd name="T123" fmla="*/ 289 h 782"/>
              <a:gd name="T124" fmla="*/ 3468 w 3502"/>
              <a:gd name="T125" fmla="*/ 196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502" h="782">
                <a:moveTo>
                  <a:pt x="3031" y="380"/>
                </a:moveTo>
                <a:lnTo>
                  <a:pt x="3025" y="370"/>
                </a:lnTo>
                <a:lnTo>
                  <a:pt x="3019" y="361"/>
                </a:lnTo>
                <a:lnTo>
                  <a:pt x="3012" y="353"/>
                </a:lnTo>
                <a:lnTo>
                  <a:pt x="3004" y="345"/>
                </a:lnTo>
                <a:lnTo>
                  <a:pt x="2996" y="337"/>
                </a:lnTo>
                <a:lnTo>
                  <a:pt x="2988" y="330"/>
                </a:lnTo>
                <a:lnTo>
                  <a:pt x="2979" y="324"/>
                </a:lnTo>
                <a:lnTo>
                  <a:pt x="2970" y="318"/>
                </a:lnTo>
                <a:lnTo>
                  <a:pt x="2961" y="313"/>
                </a:lnTo>
                <a:lnTo>
                  <a:pt x="2951" y="309"/>
                </a:lnTo>
                <a:lnTo>
                  <a:pt x="2941" y="305"/>
                </a:lnTo>
                <a:lnTo>
                  <a:pt x="2931" y="301"/>
                </a:lnTo>
                <a:lnTo>
                  <a:pt x="2921" y="299"/>
                </a:lnTo>
                <a:lnTo>
                  <a:pt x="2910" y="297"/>
                </a:lnTo>
                <a:lnTo>
                  <a:pt x="2899" y="296"/>
                </a:lnTo>
                <a:lnTo>
                  <a:pt x="2888" y="296"/>
                </a:lnTo>
                <a:lnTo>
                  <a:pt x="2879" y="296"/>
                </a:lnTo>
                <a:lnTo>
                  <a:pt x="2870" y="297"/>
                </a:lnTo>
                <a:lnTo>
                  <a:pt x="2861" y="298"/>
                </a:lnTo>
                <a:lnTo>
                  <a:pt x="2852" y="300"/>
                </a:lnTo>
                <a:lnTo>
                  <a:pt x="2843" y="302"/>
                </a:lnTo>
                <a:lnTo>
                  <a:pt x="2835" y="305"/>
                </a:lnTo>
                <a:lnTo>
                  <a:pt x="2827" y="308"/>
                </a:lnTo>
                <a:lnTo>
                  <a:pt x="2819" y="311"/>
                </a:lnTo>
                <a:lnTo>
                  <a:pt x="2811" y="315"/>
                </a:lnTo>
                <a:lnTo>
                  <a:pt x="2803" y="320"/>
                </a:lnTo>
                <a:lnTo>
                  <a:pt x="2796" y="325"/>
                </a:lnTo>
                <a:lnTo>
                  <a:pt x="2789" y="330"/>
                </a:lnTo>
                <a:lnTo>
                  <a:pt x="2782" y="335"/>
                </a:lnTo>
                <a:lnTo>
                  <a:pt x="2775" y="341"/>
                </a:lnTo>
                <a:lnTo>
                  <a:pt x="2769" y="347"/>
                </a:lnTo>
                <a:lnTo>
                  <a:pt x="2763" y="354"/>
                </a:lnTo>
                <a:lnTo>
                  <a:pt x="2757" y="361"/>
                </a:lnTo>
                <a:lnTo>
                  <a:pt x="2751" y="368"/>
                </a:lnTo>
                <a:lnTo>
                  <a:pt x="2746" y="375"/>
                </a:lnTo>
                <a:lnTo>
                  <a:pt x="2741" y="383"/>
                </a:lnTo>
                <a:lnTo>
                  <a:pt x="2733" y="400"/>
                </a:lnTo>
                <a:lnTo>
                  <a:pt x="2729" y="408"/>
                </a:lnTo>
                <a:lnTo>
                  <a:pt x="2725" y="417"/>
                </a:lnTo>
                <a:lnTo>
                  <a:pt x="2722" y="425"/>
                </a:lnTo>
                <a:lnTo>
                  <a:pt x="2720" y="434"/>
                </a:lnTo>
                <a:lnTo>
                  <a:pt x="2717" y="443"/>
                </a:lnTo>
                <a:lnTo>
                  <a:pt x="2716" y="452"/>
                </a:lnTo>
                <a:lnTo>
                  <a:pt x="2714" y="462"/>
                </a:lnTo>
                <a:lnTo>
                  <a:pt x="2713" y="471"/>
                </a:lnTo>
                <a:lnTo>
                  <a:pt x="2712" y="480"/>
                </a:lnTo>
                <a:lnTo>
                  <a:pt x="2712" y="490"/>
                </a:lnTo>
                <a:lnTo>
                  <a:pt x="2713" y="503"/>
                </a:lnTo>
                <a:lnTo>
                  <a:pt x="2714" y="515"/>
                </a:lnTo>
                <a:lnTo>
                  <a:pt x="3031" y="380"/>
                </a:lnTo>
                <a:close/>
                <a:moveTo>
                  <a:pt x="2887" y="195"/>
                </a:moveTo>
                <a:lnTo>
                  <a:pt x="2900" y="196"/>
                </a:lnTo>
                <a:lnTo>
                  <a:pt x="2912" y="197"/>
                </a:lnTo>
                <a:lnTo>
                  <a:pt x="2924" y="198"/>
                </a:lnTo>
                <a:lnTo>
                  <a:pt x="2936" y="200"/>
                </a:lnTo>
                <a:lnTo>
                  <a:pt x="2948" y="202"/>
                </a:lnTo>
                <a:lnTo>
                  <a:pt x="2960" y="205"/>
                </a:lnTo>
                <a:lnTo>
                  <a:pt x="2971" y="209"/>
                </a:lnTo>
                <a:lnTo>
                  <a:pt x="2982" y="212"/>
                </a:lnTo>
                <a:lnTo>
                  <a:pt x="2993" y="217"/>
                </a:lnTo>
                <a:lnTo>
                  <a:pt x="3004" y="222"/>
                </a:lnTo>
                <a:lnTo>
                  <a:pt x="3015" y="227"/>
                </a:lnTo>
                <a:lnTo>
                  <a:pt x="3025" y="233"/>
                </a:lnTo>
                <a:lnTo>
                  <a:pt x="3035" y="239"/>
                </a:lnTo>
                <a:lnTo>
                  <a:pt x="3045" y="245"/>
                </a:lnTo>
                <a:lnTo>
                  <a:pt x="3054" y="253"/>
                </a:lnTo>
                <a:lnTo>
                  <a:pt x="3063" y="260"/>
                </a:lnTo>
                <a:lnTo>
                  <a:pt x="3072" y="268"/>
                </a:lnTo>
                <a:lnTo>
                  <a:pt x="3081" y="276"/>
                </a:lnTo>
                <a:lnTo>
                  <a:pt x="3089" y="285"/>
                </a:lnTo>
                <a:lnTo>
                  <a:pt x="3097" y="294"/>
                </a:lnTo>
                <a:lnTo>
                  <a:pt x="3104" y="303"/>
                </a:lnTo>
                <a:lnTo>
                  <a:pt x="3111" y="313"/>
                </a:lnTo>
                <a:lnTo>
                  <a:pt x="3118" y="323"/>
                </a:lnTo>
                <a:lnTo>
                  <a:pt x="3125" y="333"/>
                </a:lnTo>
                <a:lnTo>
                  <a:pt x="3131" y="344"/>
                </a:lnTo>
                <a:lnTo>
                  <a:pt x="3136" y="354"/>
                </a:lnTo>
                <a:lnTo>
                  <a:pt x="3141" y="366"/>
                </a:lnTo>
                <a:lnTo>
                  <a:pt x="3146" y="377"/>
                </a:lnTo>
                <a:lnTo>
                  <a:pt x="3151" y="390"/>
                </a:lnTo>
                <a:lnTo>
                  <a:pt x="3155" y="402"/>
                </a:lnTo>
                <a:lnTo>
                  <a:pt x="3158" y="415"/>
                </a:lnTo>
                <a:lnTo>
                  <a:pt x="3161" y="427"/>
                </a:lnTo>
                <a:lnTo>
                  <a:pt x="3162" y="431"/>
                </a:lnTo>
                <a:lnTo>
                  <a:pt x="2750" y="606"/>
                </a:lnTo>
                <a:lnTo>
                  <a:pt x="2755" y="613"/>
                </a:lnTo>
                <a:lnTo>
                  <a:pt x="2761" y="619"/>
                </a:lnTo>
                <a:lnTo>
                  <a:pt x="2772" y="631"/>
                </a:lnTo>
                <a:lnTo>
                  <a:pt x="2783" y="641"/>
                </a:lnTo>
                <a:lnTo>
                  <a:pt x="2795" y="649"/>
                </a:lnTo>
                <a:lnTo>
                  <a:pt x="2807" y="657"/>
                </a:lnTo>
                <a:lnTo>
                  <a:pt x="2818" y="663"/>
                </a:lnTo>
                <a:lnTo>
                  <a:pt x="2830" y="668"/>
                </a:lnTo>
                <a:lnTo>
                  <a:pt x="2841" y="672"/>
                </a:lnTo>
                <a:lnTo>
                  <a:pt x="2852" y="675"/>
                </a:lnTo>
                <a:lnTo>
                  <a:pt x="2862" y="678"/>
                </a:lnTo>
                <a:lnTo>
                  <a:pt x="2881" y="681"/>
                </a:lnTo>
                <a:lnTo>
                  <a:pt x="2897" y="683"/>
                </a:lnTo>
                <a:lnTo>
                  <a:pt x="2909" y="684"/>
                </a:lnTo>
                <a:lnTo>
                  <a:pt x="2909" y="779"/>
                </a:lnTo>
                <a:lnTo>
                  <a:pt x="2898" y="779"/>
                </a:lnTo>
                <a:lnTo>
                  <a:pt x="2887" y="779"/>
                </a:lnTo>
                <a:lnTo>
                  <a:pt x="2872" y="778"/>
                </a:lnTo>
                <a:lnTo>
                  <a:pt x="2858" y="777"/>
                </a:lnTo>
                <a:lnTo>
                  <a:pt x="2843" y="774"/>
                </a:lnTo>
                <a:lnTo>
                  <a:pt x="2830" y="772"/>
                </a:lnTo>
                <a:lnTo>
                  <a:pt x="2816" y="768"/>
                </a:lnTo>
                <a:lnTo>
                  <a:pt x="2802" y="764"/>
                </a:lnTo>
                <a:lnTo>
                  <a:pt x="2789" y="760"/>
                </a:lnTo>
                <a:lnTo>
                  <a:pt x="2777" y="754"/>
                </a:lnTo>
                <a:lnTo>
                  <a:pt x="2764" y="749"/>
                </a:lnTo>
                <a:lnTo>
                  <a:pt x="2752" y="742"/>
                </a:lnTo>
                <a:lnTo>
                  <a:pt x="2740" y="735"/>
                </a:lnTo>
                <a:lnTo>
                  <a:pt x="2729" y="728"/>
                </a:lnTo>
                <a:lnTo>
                  <a:pt x="2718" y="720"/>
                </a:lnTo>
                <a:lnTo>
                  <a:pt x="2708" y="712"/>
                </a:lnTo>
                <a:lnTo>
                  <a:pt x="2697" y="703"/>
                </a:lnTo>
                <a:lnTo>
                  <a:pt x="2688" y="694"/>
                </a:lnTo>
                <a:lnTo>
                  <a:pt x="2679" y="684"/>
                </a:lnTo>
                <a:lnTo>
                  <a:pt x="2670" y="674"/>
                </a:lnTo>
                <a:lnTo>
                  <a:pt x="2662" y="663"/>
                </a:lnTo>
                <a:lnTo>
                  <a:pt x="2654" y="652"/>
                </a:lnTo>
                <a:lnTo>
                  <a:pt x="2647" y="640"/>
                </a:lnTo>
                <a:lnTo>
                  <a:pt x="2640" y="628"/>
                </a:lnTo>
                <a:lnTo>
                  <a:pt x="2637" y="622"/>
                </a:lnTo>
                <a:lnTo>
                  <a:pt x="2634" y="616"/>
                </a:lnTo>
                <a:lnTo>
                  <a:pt x="2628" y="604"/>
                </a:lnTo>
                <a:lnTo>
                  <a:pt x="2623" y="591"/>
                </a:lnTo>
                <a:lnTo>
                  <a:pt x="2618" y="578"/>
                </a:lnTo>
                <a:lnTo>
                  <a:pt x="2615" y="564"/>
                </a:lnTo>
                <a:lnTo>
                  <a:pt x="2612" y="550"/>
                </a:lnTo>
                <a:lnTo>
                  <a:pt x="2609" y="536"/>
                </a:lnTo>
                <a:lnTo>
                  <a:pt x="2608" y="521"/>
                </a:lnTo>
                <a:lnTo>
                  <a:pt x="2607" y="507"/>
                </a:lnTo>
                <a:lnTo>
                  <a:pt x="2606" y="492"/>
                </a:lnTo>
                <a:lnTo>
                  <a:pt x="2607" y="477"/>
                </a:lnTo>
                <a:lnTo>
                  <a:pt x="2608" y="463"/>
                </a:lnTo>
                <a:lnTo>
                  <a:pt x="2610" y="448"/>
                </a:lnTo>
                <a:lnTo>
                  <a:pt x="2612" y="434"/>
                </a:lnTo>
                <a:lnTo>
                  <a:pt x="2615" y="420"/>
                </a:lnTo>
                <a:lnTo>
                  <a:pt x="2617" y="413"/>
                </a:lnTo>
                <a:lnTo>
                  <a:pt x="2619" y="406"/>
                </a:lnTo>
                <a:lnTo>
                  <a:pt x="2623" y="392"/>
                </a:lnTo>
                <a:lnTo>
                  <a:pt x="2628" y="378"/>
                </a:lnTo>
                <a:lnTo>
                  <a:pt x="2634" y="365"/>
                </a:lnTo>
                <a:lnTo>
                  <a:pt x="2640" y="352"/>
                </a:lnTo>
                <a:lnTo>
                  <a:pt x="2647" y="340"/>
                </a:lnTo>
                <a:lnTo>
                  <a:pt x="2654" y="328"/>
                </a:lnTo>
                <a:lnTo>
                  <a:pt x="2662" y="316"/>
                </a:lnTo>
                <a:lnTo>
                  <a:pt x="2670" y="305"/>
                </a:lnTo>
                <a:lnTo>
                  <a:pt x="2679" y="294"/>
                </a:lnTo>
                <a:lnTo>
                  <a:pt x="2688" y="284"/>
                </a:lnTo>
                <a:lnTo>
                  <a:pt x="2697" y="274"/>
                </a:lnTo>
                <a:lnTo>
                  <a:pt x="2707" y="264"/>
                </a:lnTo>
                <a:lnTo>
                  <a:pt x="2718" y="256"/>
                </a:lnTo>
                <a:lnTo>
                  <a:pt x="2729" y="247"/>
                </a:lnTo>
                <a:lnTo>
                  <a:pt x="2740" y="239"/>
                </a:lnTo>
                <a:lnTo>
                  <a:pt x="2752" y="232"/>
                </a:lnTo>
                <a:lnTo>
                  <a:pt x="2764" y="225"/>
                </a:lnTo>
                <a:lnTo>
                  <a:pt x="2770" y="222"/>
                </a:lnTo>
                <a:lnTo>
                  <a:pt x="2776" y="219"/>
                </a:lnTo>
                <a:lnTo>
                  <a:pt x="2789" y="214"/>
                </a:lnTo>
                <a:lnTo>
                  <a:pt x="2802" y="209"/>
                </a:lnTo>
                <a:lnTo>
                  <a:pt x="2816" y="205"/>
                </a:lnTo>
                <a:lnTo>
                  <a:pt x="2829" y="201"/>
                </a:lnTo>
                <a:lnTo>
                  <a:pt x="2843" y="199"/>
                </a:lnTo>
                <a:lnTo>
                  <a:pt x="2858" y="197"/>
                </a:lnTo>
                <a:lnTo>
                  <a:pt x="2872" y="196"/>
                </a:lnTo>
                <a:lnTo>
                  <a:pt x="2880" y="195"/>
                </a:lnTo>
                <a:lnTo>
                  <a:pt x="2887" y="195"/>
                </a:lnTo>
                <a:close/>
                <a:moveTo>
                  <a:pt x="2510" y="779"/>
                </a:moveTo>
                <a:lnTo>
                  <a:pt x="2492" y="776"/>
                </a:lnTo>
                <a:lnTo>
                  <a:pt x="2474" y="772"/>
                </a:lnTo>
                <a:lnTo>
                  <a:pt x="2466" y="770"/>
                </a:lnTo>
                <a:lnTo>
                  <a:pt x="2458" y="767"/>
                </a:lnTo>
                <a:lnTo>
                  <a:pt x="2450" y="764"/>
                </a:lnTo>
                <a:lnTo>
                  <a:pt x="2442" y="760"/>
                </a:lnTo>
                <a:lnTo>
                  <a:pt x="2434" y="756"/>
                </a:lnTo>
                <a:lnTo>
                  <a:pt x="2427" y="752"/>
                </a:lnTo>
                <a:lnTo>
                  <a:pt x="2413" y="743"/>
                </a:lnTo>
                <a:lnTo>
                  <a:pt x="2406" y="738"/>
                </a:lnTo>
                <a:lnTo>
                  <a:pt x="2400" y="732"/>
                </a:lnTo>
                <a:lnTo>
                  <a:pt x="2394" y="726"/>
                </a:lnTo>
                <a:lnTo>
                  <a:pt x="2388" y="720"/>
                </a:lnTo>
                <a:lnTo>
                  <a:pt x="2383" y="713"/>
                </a:lnTo>
                <a:lnTo>
                  <a:pt x="2378" y="707"/>
                </a:lnTo>
                <a:lnTo>
                  <a:pt x="2368" y="692"/>
                </a:lnTo>
                <a:lnTo>
                  <a:pt x="2364" y="684"/>
                </a:lnTo>
                <a:lnTo>
                  <a:pt x="2360" y="675"/>
                </a:lnTo>
                <a:lnTo>
                  <a:pt x="2357" y="667"/>
                </a:lnTo>
                <a:lnTo>
                  <a:pt x="2353" y="658"/>
                </a:lnTo>
                <a:lnTo>
                  <a:pt x="2348" y="638"/>
                </a:lnTo>
                <a:lnTo>
                  <a:pt x="2346" y="628"/>
                </a:lnTo>
                <a:lnTo>
                  <a:pt x="2344" y="618"/>
                </a:lnTo>
                <a:lnTo>
                  <a:pt x="2342" y="607"/>
                </a:lnTo>
                <a:lnTo>
                  <a:pt x="2341" y="596"/>
                </a:lnTo>
                <a:lnTo>
                  <a:pt x="2341" y="584"/>
                </a:lnTo>
                <a:lnTo>
                  <a:pt x="2340" y="572"/>
                </a:lnTo>
                <a:lnTo>
                  <a:pt x="2340" y="302"/>
                </a:lnTo>
                <a:lnTo>
                  <a:pt x="2271" y="302"/>
                </a:lnTo>
                <a:lnTo>
                  <a:pt x="2271" y="202"/>
                </a:lnTo>
                <a:lnTo>
                  <a:pt x="2341" y="202"/>
                </a:lnTo>
                <a:lnTo>
                  <a:pt x="2341" y="99"/>
                </a:lnTo>
                <a:lnTo>
                  <a:pt x="2444" y="99"/>
                </a:lnTo>
                <a:lnTo>
                  <a:pt x="2444" y="202"/>
                </a:lnTo>
                <a:lnTo>
                  <a:pt x="2582" y="202"/>
                </a:lnTo>
                <a:lnTo>
                  <a:pt x="2582" y="302"/>
                </a:lnTo>
                <a:lnTo>
                  <a:pt x="2444" y="302"/>
                </a:lnTo>
                <a:lnTo>
                  <a:pt x="2444" y="572"/>
                </a:lnTo>
                <a:lnTo>
                  <a:pt x="2444" y="584"/>
                </a:lnTo>
                <a:lnTo>
                  <a:pt x="2445" y="595"/>
                </a:lnTo>
                <a:lnTo>
                  <a:pt x="2447" y="605"/>
                </a:lnTo>
                <a:lnTo>
                  <a:pt x="2449" y="614"/>
                </a:lnTo>
                <a:lnTo>
                  <a:pt x="2451" y="623"/>
                </a:lnTo>
                <a:lnTo>
                  <a:pt x="2454" y="631"/>
                </a:lnTo>
                <a:lnTo>
                  <a:pt x="2458" y="638"/>
                </a:lnTo>
                <a:lnTo>
                  <a:pt x="2462" y="644"/>
                </a:lnTo>
                <a:lnTo>
                  <a:pt x="2467" y="650"/>
                </a:lnTo>
                <a:lnTo>
                  <a:pt x="2472" y="655"/>
                </a:lnTo>
                <a:lnTo>
                  <a:pt x="2477" y="660"/>
                </a:lnTo>
                <a:lnTo>
                  <a:pt x="2483" y="664"/>
                </a:lnTo>
                <a:lnTo>
                  <a:pt x="2489" y="668"/>
                </a:lnTo>
                <a:lnTo>
                  <a:pt x="2496" y="671"/>
                </a:lnTo>
                <a:lnTo>
                  <a:pt x="2503" y="674"/>
                </a:lnTo>
                <a:lnTo>
                  <a:pt x="2510" y="676"/>
                </a:lnTo>
                <a:lnTo>
                  <a:pt x="2510" y="779"/>
                </a:lnTo>
                <a:close/>
                <a:moveTo>
                  <a:pt x="1587" y="779"/>
                </a:moveTo>
                <a:lnTo>
                  <a:pt x="1569" y="776"/>
                </a:lnTo>
                <a:lnTo>
                  <a:pt x="1551" y="772"/>
                </a:lnTo>
                <a:lnTo>
                  <a:pt x="1543" y="770"/>
                </a:lnTo>
                <a:lnTo>
                  <a:pt x="1535" y="767"/>
                </a:lnTo>
                <a:lnTo>
                  <a:pt x="1527" y="764"/>
                </a:lnTo>
                <a:lnTo>
                  <a:pt x="1519" y="760"/>
                </a:lnTo>
                <a:lnTo>
                  <a:pt x="1511" y="756"/>
                </a:lnTo>
                <a:lnTo>
                  <a:pt x="1504" y="752"/>
                </a:lnTo>
                <a:lnTo>
                  <a:pt x="1490" y="743"/>
                </a:lnTo>
                <a:lnTo>
                  <a:pt x="1484" y="738"/>
                </a:lnTo>
                <a:lnTo>
                  <a:pt x="1477" y="732"/>
                </a:lnTo>
                <a:lnTo>
                  <a:pt x="1471" y="726"/>
                </a:lnTo>
                <a:lnTo>
                  <a:pt x="1466" y="720"/>
                </a:lnTo>
                <a:lnTo>
                  <a:pt x="1460" y="713"/>
                </a:lnTo>
                <a:lnTo>
                  <a:pt x="1455" y="707"/>
                </a:lnTo>
                <a:lnTo>
                  <a:pt x="1445" y="692"/>
                </a:lnTo>
                <a:lnTo>
                  <a:pt x="1441" y="684"/>
                </a:lnTo>
                <a:lnTo>
                  <a:pt x="1437" y="675"/>
                </a:lnTo>
                <a:lnTo>
                  <a:pt x="1434" y="667"/>
                </a:lnTo>
                <a:lnTo>
                  <a:pt x="1430" y="658"/>
                </a:lnTo>
                <a:lnTo>
                  <a:pt x="1425" y="638"/>
                </a:lnTo>
                <a:lnTo>
                  <a:pt x="1423" y="628"/>
                </a:lnTo>
                <a:lnTo>
                  <a:pt x="1421" y="618"/>
                </a:lnTo>
                <a:lnTo>
                  <a:pt x="1420" y="607"/>
                </a:lnTo>
                <a:lnTo>
                  <a:pt x="1419" y="596"/>
                </a:lnTo>
                <a:lnTo>
                  <a:pt x="1418" y="584"/>
                </a:lnTo>
                <a:lnTo>
                  <a:pt x="1418" y="572"/>
                </a:lnTo>
                <a:lnTo>
                  <a:pt x="1418" y="302"/>
                </a:lnTo>
                <a:lnTo>
                  <a:pt x="1348" y="302"/>
                </a:lnTo>
                <a:lnTo>
                  <a:pt x="1348" y="202"/>
                </a:lnTo>
                <a:lnTo>
                  <a:pt x="1418" y="202"/>
                </a:lnTo>
                <a:lnTo>
                  <a:pt x="1418" y="99"/>
                </a:lnTo>
                <a:lnTo>
                  <a:pt x="1521" y="99"/>
                </a:lnTo>
                <a:lnTo>
                  <a:pt x="1521" y="202"/>
                </a:lnTo>
                <a:lnTo>
                  <a:pt x="1660" y="202"/>
                </a:lnTo>
                <a:lnTo>
                  <a:pt x="1660" y="302"/>
                </a:lnTo>
                <a:lnTo>
                  <a:pt x="1521" y="302"/>
                </a:lnTo>
                <a:lnTo>
                  <a:pt x="1521" y="572"/>
                </a:lnTo>
                <a:lnTo>
                  <a:pt x="1521" y="584"/>
                </a:lnTo>
                <a:lnTo>
                  <a:pt x="1522" y="595"/>
                </a:lnTo>
                <a:lnTo>
                  <a:pt x="1524" y="605"/>
                </a:lnTo>
                <a:lnTo>
                  <a:pt x="1526" y="614"/>
                </a:lnTo>
                <a:lnTo>
                  <a:pt x="1528" y="623"/>
                </a:lnTo>
                <a:lnTo>
                  <a:pt x="1532" y="631"/>
                </a:lnTo>
                <a:lnTo>
                  <a:pt x="1535" y="638"/>
                </a:lnTo>
                <a:lnTo>
                  <a:pt x="1539" y="644"/>
                </a:lnTo>
                <a:lnTo>
                  <a:pt x="1544" y="650"/>
                </a:lnTo>
                <a:lnTo>
                  <a:pt x="1549" y="655"/>
                </a:lnTo>
                <a:lnTo>
                  <a:pt x="1554" y="660"/>
                </a:lnTo>
                <a:lnTo>
                  <a:pt x="1560" y="664"/>
                </a:lnTo>
                <a:lnTo>
                  <a:pt x="1566" y="668"/>
                </a:lnTo>
                <a:lnTo>
                  <a:pt x="1573" y="671"/>
                </a:lnTo>
                <a:lnTo>
                  <a:pt x="1580" y="674"/>
                </a:lnTo>
                <a:lnTo>
                  <a:pt x="1587" y="676"/>
                </a:lnTo>
                <a:lnTo>
                  <a:pt x="1587" y="779"/>
                </a:lnTo>
                <a:close/>
                <a:moveTo>
                  <a:pt x="1942" y="193"/>
                </a:moveTo>
                <a:lnTo>
                  <a:pt x="1956" y="194"/>
                </a:lnTo>
                <a:lnTo>
                  <a:pt x="1970" y="195"/>
                </a:lnTo>
                <a:lnTo>
                  <a:pt x="1984" y="196"/>
                </a:lnTo>
                <a:lnTo>
                  <a:pt x="1998" y="198"/>
                </a:lnTo>
                <a:lnTo>
                  <a:pt x="2012" y="201"/>
                </a:lnTo>
                <a:lnTo>
                  <a:pt x="2019" y="203"/>
                </a:lnTo>
                <a:lnTo>
                  <a:pt x="2025" y="205"/>
                </a:lnTo>
                <a:lnTo>
                  <a:pt x="2038" y="210"/>
                </a:lnTo>
                <a:lnTo>
                  <a:pt x="2051" y="215"/>
                </a:lnTo>
                <a:lnTo>
                  <a:pt x="2064" y="220"/>
                </a:lnTo>
                <a:lnTo>
                  <a:pt x="2076" y="226"/>
                </a:lnTo>
                <a:lnTo>
                  <a:pt x="2088" y="233"/>
                </a:lnTo>
                <a:lnTo>
                  <a:pt x="2094" y="237"/>
                </a:lnTo>
                <a:lnTo>
                  <a:pt x="2099" y="241"/>
                </a:lnTo>
                <a:lnTo>
                  <a:pt x="2110" y="249"/>
                </a:lnTo>
                <a:lnTo>
                  <a:pt x="2121" y="257"/>
                </a:lnTo>
                <a:lnTo>
                  <a:pt x="2131" y="266"/>
                </a:lnTo>
                <a:lnTo>
                  <a:pt x="2141" y="276"/>
                </a:lnTo>
                <a:lnTo>
                  <a:pt x="2151" y="286"/>
                </a:lnTo>
                <a:lnTo>
                  <a:pt x="2160" y="296"/>
                </a:lnTo>
                <a:lnTo>
                  <a:pt x="2168" y="307"/>
                </a:lnTo>
                <a:lnTo>
                  <a:pt x="2176" y="318"/>
                </a:lnTo>
                <a:lnTo>
                  <a:pt x="2184" y="330"/>
                </a:lnTo>
                <a:lnTo>
                  <a:pt x="2191" y="342"/>
                </a:lnTo>
                <a:lnTo>
                  <a:pt x="2197" y="355"/>
                </a:lnTo>
                <a:lnTo>
                  <a:pt x="2203" y="368"/>
                </a:lnTo>
                <a:lnTo>
                  <a:pt x="2208" y="381"/>
                </a:lnTo>
                <a:lnTo>
                  <a:pt x="2213" y="396"/>
                </a:lnTo>
                <a:lnTo>
                  <a:pt x="2217" y="410"/>
                </a:lnTo>
                <a:lnTo>
                  <a:pt x="2220" y="424"/>
                </a:lnTo>
                <a:lnTo>
                  <a:pt x="2223" y="438"/>
                </a:lnTo>
                <a:lnTo>
                  <a:pt x="2225" y="453"/>
                </a:lnTo>
                <a:lnTo>
                  <a:pt x="2227" y="468"/>
                </a:lnTo>
                <a:lnTo>
                  <a:pt x="2227" y="484"/>
                </a:lnTo>
                <a:lnTo>
                  <a:pt x="2227" y="499"/>
                </a:lnTo>
                <a:lnTo>
                  <a:pt x="2226" y="514"/>
                </a:lnTo>
                <a:lnTo>
                  <a:pt x="2225" y="528"/>
                </a:lnTo>
                <a:lnTo>
                  <a:pt x="2223" y="543"/>
                </a:lnTo>
                <a:lnTo>
                  <a:pt x="2220" y="557"/>
                </a:lnTo>
                <a:lnTo>
                  <a:pt x="2216" y="571"/>
                </a:lnTo>
                <a:lnTo>
                  <a:pt x="2212" y="584"/>
                </a:lnTo>
                <a:lnTo>
                  <a:pt x="2207" y="598"/>
                </a:lnTo>
                <a:lnTo>
                  <a:pt x="2202" y="611"/>
                </a:lnTo>
                <a:lnTo>
                  <a:pt x="2196" y="624"/>
                </a:lnTo>
                <a:lnTo>
                  <a:pt x="2189" y="636"/>
                </a:lnTo>
                <a:lnTo>
                  <a:pt x="2182" y="648"/>
                </a:lnTo>
                <a:lnTo>
                  <a:pt x="2175" y="659"/>
                </a:lnTo>
                <a:lnTo>
                  <a:pt x="2166" y="670"/>
                </a:lnTo>
                <a:lnTo>
                  <a:pt x="2158" y="681"/>
                </a:lnTo>
                <a:lnTo>
                  <a:pt x="2149" y="691"/>
                </a:lnTo>
                <a:lnTo>
                  <a:pt x="2139" y="701"/>
                </a:lnTo>
                <a:lnTo>
                  <a:pt x="2129" y="711"/>
                </a:lnTo>
                <a:lnTo>
                  <a:pt x="2118" y="719"/>
                </a:lnTo>
                <a:lnTo>
                  <a:pt x="2108" y="728"/>
                </a:lnTo>
                <a:lnTo>
                  <a:pt x="2096" y="735"/>
                </a:lnTo>
                <a:lnTo>
                  <a:pt x="2085" y="743"/>
                </a:lnTo>
                <a:lnTo>
                  <a:pt x="2073" y="749"/>
                </a:lnTo>
                <a:lnTo>
                  <a:pt x="2060" y="755"/>
                </a:lnTo>
                <a:lnTo>
                  <a:pt x="2048" y="761"/>
                </a:lnTo>
                <a:lnTo>
                  <a:pt x="2035" y="765"/>
                </a:lnTo>
                <a:lnTo>
                  <a:pt x="2021" y="770"/>
                </a:lnTo>
                <a:lnTo>
                  <a:pt x="2008" y="773"/>
                </a:lnTo>
                <a:lnTo>
                  <a:pt x="1994" y="776"/>
                </a:lnTo>
                <a:lnTo>
                  <a:pt x="1980" y="778"/>
                </a:lnTo>
                <a:lnTo>
                  <a:pt x="1966" y="779"/>
                </a:lnTo>
                <a:lnTo>
                  <a:pt x="1952" y="780"/>
                </a:lnTo>
                <a:lnTo>
                  <a:pt x="1937" y="780"/>
                </a:lnTo>
                <a:lnTo>
                  <a:pt x="1923" y="779"/>
                </a:lnTo>
                <a:lnTo>
                  <a:pt x="1909" y="777"/>
                </a:lnTo>
                <a:lnTo>
                  <a:pt x="1895" y="775"/>
                </a:lnTo>
                <a:lnTo>
                  <a:pt x="1882" y="772"/>
                </a:lnTo>
                <a:lnTo>
                  <a:pt x="1875" y="770"/>
                </a:lnTo>
                <a:lnTo>
                  <a:pt x="1868" y="768"/>
                </a:lnTo>
                <a:lnTo>
                  <a:pt x="1855" y="764"/>
                </a:lnTo>
                <a:lnTo>
                  <a:pt x="1843" y="759"/>
                </a:lnTo>
                <a:lnTo>
                  <a:pt x="1830" y="753"/>
                </a:lnTo>
                <a:lnTo>
                  <a:pt x="1818" y="747"/>
                </a:lnTo>
                <a:lnTo>
                  <a:pt x="1806" y="740"/>
                </a:lnTo>
                <a:lnTo>
                  <a:pt x="1800" y="736"/>
                </a:lnTo>
                <a:lnTo>
                  <a:pt x="1794" y="733"/>
                </a:lnTo>
                <a:lnTo>
                  <a:pt x="1783" y="725"/>
                </a:lnTo>
                <a:lnTo>
                  <a:pt x="1772" y="716"/>
                </a:lnTo>
                <a:lnTo>
                  <a:pt x="1762" y="707"/>
                </a:lnTo>
                <a:lnTo>
                  <a:pt x="1752" y="698"/>
                </a:lnTo>
                <a:lnTo>
                  <a:pt x="1742" y="688"/>
                </a:lnTo>
                <a:lnTo>
                  <a:pt x="1733" y="677"/>
                </a:lnTo>
                <a:lnTo>
                  <a:pt x="1725" y="667"/>
                </a:lnTo>
                <a:lnTo>
                  <a:pt x="1717" y="655"/>
                </a:lnTo>
                <a:lnTo>
                  <a:pt x="1709" y="644"/>
                </a:lnTo>
                <a:lnTo>
                  <a:pt x="1702" y="631"/>
                </a:lnTo>
                <a:lnTo>
                  <a:pt x="1696" y="619"/>
                </a:lnTo>
                <a:lnTo>
                  <a:pt x="1690" y="606"/>
                </a:lnTo>
                <a:lnTo>
                  <a:pt x="1685" y="593"/>
                </a:lnTo>
                <a:lnTo>
                  <a:pt x="1680" y="580"/>
                </a:lnTo>
                <a:lnTo>
                  <a:pt x="1676" y="566"/>
                </a:lnTo>
                <a:lnTo>
                  <a:pt x="1672" y="552"/>
                </a:lnTo>
                <a:lnTo>
                  <a:pt x="1670" y="538"/>
                </a:lnTo>
                <a:lnTo>
                  <a:pt x="1668" y="523"/>
                </a:lnTo>
                <a:lnTo>
                  <a:pt x="1666" y="508"/>
                </a:lnTo>
                <a:lnTo>
                  <a:pt x="1666" y="493"/>
                </a:lnTo>
                <a:lnTo>
                  <a:pt x="1666" y="479"/>
                </a:lnTo>
                <a:lnTo>
                  <a:pt x="1667" y="464"/>
                </a:lnTo>
                <a:lnTo>
                  <a:pt x="1668" y="450"/>
                </a:lnTo>
                <a:lnTo>
                  <a:pt x="1670" y="435"/>
                </a:lnTo>
                <a:lnTo>
                  <a:pt x="1673" y="421"/>
                </a:lnTo>
                <a:lnTo>
                  <a:pt x="1677" y="407"/>
                </a:lnTo>
                <a:lnTo>
                  <a:pt x="1681" y="394"/>
                </a:lnTo>
                <a:lnTo>
                  <a:pt x="1686" y="379"/>
                </a:lnTo>
                <a:lnTo>
                  <a:pt x="1691" y="366"/>
                </a:lnTo>
                <a:lnTo>
                  <a:pt x="1697" y="354"/>
                </a:lnTo>
                <a:lnTo>
                  <a:pt x="1703" y="341"/>
                </a:lnTo>
                <a:lnTo>
                  <a:pt x="1710" y="329"/>
                </a:lnTo>
                <a:lnTo>
                  <a:pt x="1718" y="317"/>
                </a:lnTo>
                <a:lnTo>
                  <a:pt x="1726" y="306"/>
                </a:lnTo>
                <a:lnTo>
                  <a:pt x="1734" y="295"/>
                </a:lnTo>
                <a:lnTo>
                  <a:pt x="1743" y="285"/>
                </a:lnTo>
                <a:lnTo>
                  <a:pt x="1753" y="275"/>
                </a:lnTo>
                <a:lnTo>
                  <a:pt x="1763" y="265"/>
                </a:lnTo>
                <a:lnTo>
                  <a:pt x="1773" y="256"/>
                </a:lnTo>
                <a:lnTo>
                  <a:pt x="1784" y="248"/>
                </a:lnTo>
                <a:lnTo>
                  <a:pt x="1795" y="240"/>
                </a:lnTo>
                <a:lnTo>
                  <a:pt x="1807" y="232"/>
                </a:lnTo>
                <a:lnTo>
                  <a:pt x="1819" y="225"/>
                </a:lnTo>
                <a:lnTo>
                  <a:pt x="1831" y="219"/>
                </a:lnTo>
                <a:lnTo>
                  <a:pt x="1844" y="213"/>
                </a:lnTo>
                <a:lnTo>
                  <a:pt x="1857" y="208"/>
                </a:lnTo>
                <a:lnTo>
                  <a:pt x="1870" y="204"/>
                </a:lnTo>
                <a:lnTo>
                  <a:pt x="1884" y="201"/>
                </a:lnTo>
                <a:lnTo>
                  <a:pt x="1898" y="198"/>
                </a:lnTo>
                <a:lnTo>
                  <a:pt x="1912" y="195"/>
                </a:lnTo>
                <a:lnTo>
                  <a:pt x="1927" y="194"/>
                </a:lnTo>
                <a:lnTo>
                  <a:pt x="1942" y="193"/>
                </a:lnTo>
                <a:close/>
                <a:moveTo>
                  <a:pt x="1943" y="294"/>
                </a:moveTo>
                <a:lnTo>
                  <a:pt x="1934" y="294"/>
                </a:lnTo>
                <a:lnTo>
                  <a:pt x="1925" y="295"/>
                </a:lnTo>
                <a:lnTo>
                  <a:pt x="1916" y="296"/>
                </a:lnTo>
                <a:lnTo>
                  <a:pt x="1907" y="298"/>
                </a:lnTo>
                <a:lnTo>
                  <a:pt x="1899" y="301"/>
                </a:lnTo>
                <a:lnTo>
                  <a:pt x="1890" y="304"/>
                </a:lnTo>
                <a:lnTo>
                  <a:pt x="1882" y="307"/>
                </a:lnTo>
                <a:lnTo>
                  <a:pt x="1874" y="311"/>
                </a:lnTo>
                <a:lnTo>
                  <a:pt x="1866" y="315"/>
                </a:lnTo>
                <a:lnTo>
                  <a:pt x="1859" y="319"/>
                </a:lnTo>
                <a:lnTo>
                  <a:pt x="1851" y="324"/>
                </a:lnTo>
                <a:lnTo>
                  <a:pt x="1844" y="329"/>
                </a:lnTo>
                <a:lnTo>
                  <a:pt x="1838" y="335"/>
                </a:lnTo>
                <a:lnTo>
                  <a:pt x="1831" y="341"/>
                </a:lnTo>
                <a:lnTo>
                  <a:pt x="1825" y="347"/>
                </a:lnTo>
                <a:lnTo>
                  <a:pt x="1819" y="354"/>
                </a:lnTo>
                <a:lnTo>
                  <a:pt x="1808" y="368"/>
                </a:lnTo>
                <a:lnTo>
                  <a:pt x="1803" y="375"/>
                </a:lnTo>
                <a:lnTo>
                  <a:pt x="1798" y="383"/>
                </a:lnTo>
                <a:lnTo>
                  <a:pt x="1790" y="400"/>
                </a:lnTo>
                <a:lnTo>
                  <a:pt x="1786" y="408"/>
                </a:lnTo>
                <a:lnTo>
                  <a:pt x="1783" y="417"/>
                </a:lnTo>
                <a:lnTo>
                  <a:pt x="1780" y="426"/>
                </a:lnTo>
                <a:lnTo>
                  <a:pt x="1777" y="435"/>
                </a:lnTo>
                <a:lnTo>
                  <a:pt x="1775" y="444"/>
                </a:lnTo>
                <a:lnTo>
                  <a:pt x="1773" y="453"/>
                </a:lnTo>
                <a:lnTo>
                  <a:pt x="1772" y="462"/>
                </a:lnTo>
                <a:lnTo>
                  <a:pt x="1771" y="472"/>
                </a:lnTo>
                <a:lnTo>
                  <a:pt x="1771" y="481"/>
                </a:lnTo>
                <a:lnTo>
                  <a:pt x="1770" y="491"/>
                </a:lnTo>
                <a:lnTo>
                  <a:pt x="1771" y="501"/>
                </a:lnTo>
                <a:lnTo>
                  <a:pt x="1772" y="511"/>
                </a:lnTo>
                <a:lnTo>
                  <a:pt x="1773" y="520"/>
                </a:lnTo>
                <a:lnTo>
                  <a:pt x="1775" y="530"/>
                </a:lnTo>
                <a:lnTo>
                  <a:pt x="1777" y="539"/>
                </a:lnTo>
                <a:lnTo>
                  <a:pt x="1779" y="548"/>
                </a:lnTo>
                <a:lnTo>
                  <a:pt x="1782" y="557"/>
                </a:lnTo>
                <a:lnTo>
                  <a:pt x="1786" y="565"/>
                </a:lnTo>
                <a:lnTo>
                  <a:pt x="1789" y="574"/>
                </a:lnTo>
                <a:lnTo>
                  <a:pt x="1793" y="582"/>
                </a:lnTo>
                <a:lnTo>
                  <a:pt x="1798" y="590"/>
                </a:lnTo>
                <a:lnTo>
                  <a:pt x="1803" y="598"/>
                </a:lnTo>
                <a:lnTo>
                  <a:pt x="1808" y="605"/>
                </a:lnTo>
                <a:lnTo>
                  <a:pt x="1813" y="612"/>
                </a:lnTo>
                <a:lnTo>
                  <a:pt x="1819" y="619"/>
                </a:lnTo>
                <a:lnTo>
                  <a:pt x="1825" y="625"/>
                </a:lnTo>
                <a:lnTo>
                  <a:pt x="1831" y="632"/>
                </a:lnTo>
                <a:lnTo>
                  <a:pt x="1837" y="638"/>
                </a:lnTo>
                <a:lnTo>
                  <a:pt x="1844" y="643"/>
                </a:lnTo>
                <a:lnTo>
                  <a:pt x="1851" y="648"/>
                </a:lnTo>
                <a:lnTo>
                  <a:pt x="1858" y="653"/>
                </a:lnTo>
                <a:lnTo>
                  <a:pt x="1866" y="658"/>
                </a:lnTo>
                <a:lnTo>
                  <a:pt x="1874" y="662"/>
                </a:lnTo>
                <a:lnTo>
                  <a:pt x="1881" y="666"/>
                </a:lnTo>
                <a:lnTo>
                  <a:pt x="1890" y="669"/>
                </a:lnTo>
                <a:lnTo>
                  <a:pt x="1898" y="672"/>
                </a:lnTo>
                <a:lnTo>
                  <a:pt x="1906" y="674"/>
                </a:lnTo>
                <a:lnTo>
                  <a:pt x="1915" y="676"/>
                </a:lnTo>
                <a:lnTo>
                  <a:pt x="1923" y="678"/>
                </a:lnTo>
                <a:lnTo>
                  <a:pt x="1932" y="679"/>
                </a:lnTo>
                <a:lnTo>
                  <a:pt x="1950" y="679"/>
                </a:lnTo>
                <a:lnTo>
                  <a:pt x="1959" y="679"/>
                </a:lnTo>
                <a:lnTo>
                  <a:pt x="1968" y="678"/>
                </a:lnTo>
                <a:lnTo>
                  <a:pt x="1977" y="677"/>
                </a:lnTo>
                <a:lnTo>
                  <a:pt x="1985" y="675"/>
                </a:lnTo>
                <a:lnTo>
                  <a:pt x="1994" y="673"/>
                </a:lnTo>
                <a:lnTo>
                  <a:pt x="2002" y="670"/>
                </a:lnTo>
                <a:lnTo>
                  <a:pt x="2010" y="667"/>
                </a:lnTo>
                <a:lnTo>
                  <a:pt x="2018" y="663"/>
                </a:lnTo>
                <a:lnTo>
                  <a:pt x="2026" y="659"/>
                </a:lnTo>
                <a:lnTo>
                  <a:pt x="2033" y="655"/>
                </a:lnTo>
                <a:lnTo>
                  <a:pt x="2041" y="650"/>
                </a:lnTo>
                <a:lnTo>
                  <a:pt x="2048" y="645"/>
                </a:lnTo>
                <a:lnTo>
                  <a:pt x="2055" y="640"/>
                </a:lnTo>
                <a:lnTo>
                  <a:pt x="2061" y="634"/>
                </a:lnTo>
                <a:lnTo>
                  <a:pt x="2067" y="628"/>
                </a:lnTo>
                <a:lnTo>
                  <a:pt x="2073" y="621"/>
                </a:lnTo>
                <a:lnTo>
                  <a:pt x="2079" y="615"/>
                </a:lnTo>
                <a:lnTo>
                  <a:pt x="2085" y="608"/>
                </a:lnTo>
                <a:lnTo>
                  <a:pt x="2094" y="593"/>
                </a:lnTo>
                <a:lnTo>
                  <a:pt x="2099" y="585"/>
                </a:lnTo>
                <a:lnTo>
                  <a:pt x="2103" y="577"/>
                </a:lnTo>
                <a:lnTo>
                  <a:pt x="2107" y="569"/>
                </a:lnTo>
                <a:lnTo>
                  <a:pt x="2110" y="560"/>
                </a:lnTo>
                <a:lnTo>
                  <a:pt x="2113" y="551"/>
                </a:lnTo>
                <a:lnTo>
                  <a:pt x="2116" y="542"/>
                </a:lnTo>
                <a:lnTo>
                  <a:pt x="2118" y="533"/>
                </a:lnTo>
                <a:lnTo>
                  <a:pt x="2120" y="524"/>
                </a:lnTo>
                <a:lnTo>
                  <a:pt x="2121" y="514"/>
                </a:lnTo>
                <a:lnTo>
                  <a:pt x="2122" y="505"/>
                </a:lnTo>
                <a:lnTo>
                  <a:pt x="2123" y="495"/>
                </a:lnTo>
                <a:lnTo>
                  <a:pt x="2123" y="485"/>
                </a:lnTo>
                <a:lnTo>
                  <a:pt x="2122" y="475"/>
                </a:lnTo>
                <a:lnTo>
                  <a:pt x="2121" y="465"/>
                </a:lnTo>
                <a:lnTo>
                  <a:pt x="2120" y="455"/>
                </a:lnTo>
                <a:lnTo>
                  <a:pt x="2118" y="446"/>
                </a:lnTo>
                <a:lnTo>
                  <a:pt x="2116" y="436"/>
                </a:lnTo>
                <a:lnTo>
                  <a:pt x="2114" y="427"/>
                </a:lnTo>
                <a:lnTo>
                  <a:pt x="2111" y="418"/>
                </a:lnTo>
                <a:lnTo>
                  <a:pt x="2107" y="409"/>
                </a:lnTo>
                <a:lnTo>
                  <a:pt x="2104" y="401"/>
                </a:lnTo>
                <a:lnTo>
                  <a:pt x="2100" y="393"/>
                </a:lnTo>
                <a:lnTo>
                  <a:pt x="2098" y="388"/>
                </a:lnTo>
                <a:lnTo>
                  <a:pt x="2095" y="384"/>
                </a:lnTo>
                <a:lnTo>
                  <a:pt x="2091" y="376"/>
                </a:lnTo>
                <a:lnTo>
                  <a:pt x="2086" y="368"/>
                </a:lnTo>
                <a:lnTo>
                  <a:pt x="2080" y="361"/>
                </a:lnTo>
                <a:lnTo>
                  <a:pt x="2075" y="354"/>
                </a:lnTo>
                <a:lnTo>
                  <a:pt x="2069" y="348"/>
                </a:lnTo>
                <a:lnTo>
                  <a:pt x="2062" y="342"/>
                </a:lnTo>
                <a:lnTo>
                  <a:pt x="2056" y="336"/>
                </a:lnTo>
                <a:lnTo>
                  <a:pt x="2049" y="330"/>
                </a:lnTo>
                <a:lnTo>
                  <a:pt x="2042" y="325"/>
                </a:lnTo>
                <a:lnTo>
                  <a:pt x="2035" y="320"/>
                </a:lnTo>
                <a:lnTo>
                  <a:pt x="2028" y="315"/>
                </a:lnTo>
                <a:lnTo>
                  <a:pt x="2020" y="311"/>
                </a:lnTo>
                <a:lnTo>
                  <a:pt x="2012" y="308"/>
                </a:lnTo>
                <a:lnTo>
                  <a:pt x="2004" y="304"/>
                </a:lnTo>
                <a:lnTo>
                  <a:pt x="1996" y="301"/>
                </a:lnTo>
                <a:lnTo>
                  <a:pt x="1987" y="299"/>
                </a:lnTo>
                <a:lnTo>
                  <a:pt x="1979" y="297"/>
                </a:lnTo>
                <a:lnTo>
                  <a:pt x="1970" y="296"/>
                </a:lnTo>
                <a:lnTo>
                  <a:pt x="1961" y="294"/>
                </a:lnTo>
                <a:lnTo>
                  <a:pt x="1943" y="294"/>
                </a:lnTo>
                <a:close/>
                <a:moveTo>
                  <a:pt x="0" y="391"/>
                </a:moveTo>
                <a:lnTo>
                  <a:pt x="1" y="370"/>
                </a:lnTo>
                <a:lnTo>
                  <a:pt x="1" y="360"/>
                </a:lnTo>
                <a:lnTo>
                  <a:pt x="2" y="350"/>
                </a:lnTo>
                <a:lnTo>
                  <a:pt x="4" y="330"/>
                </a:lnTo>
                <a:lnTo>
                  <a:pt x="8" y="311"/>
                </a:lnTo>
                <a:lnTo>
                  <a:pt x="12" y="292"/>
                </a:lnTo>
                <a:lnTo>
                  <a:pt x="17" y="274"/>
                </a:lnTo>
                <a:lnTo>
                  <a:pt x="23" y="256"/>
                </a:lnTo>
                <a:lnTo>
                  <a:pt x="29" y="238"/>
                </a:lnTo>
                <a:lnTo>
                  <a:pt x="37" y="221"/>
                </a:lnTo>
                <a:lnTo>
                  <a:pt x="41" y="212"/>
                </a:lnTo>
                <a:lnTo>
                  <a:pt x="45" y="204"/>
                </a:lnTo>
                <a:lnTo>
                  <a:pt x="49" y="196"/>
                </a:lnTo>
                <a:lnTo>
                  <a:pt x="54" y="188"/>
                </a:lnTo>
                <a:lnTo>
                  <a:pt x="63" y="172"/>
                </a:lnTo>
                <a:lnTo>
                  <a:pt x="73" y="157"/>
                </a:lnTo>
                <a:lnTo>
                  <a:pt x="84" y="142"/>
                </a:lnTo>
                <a:lnTo>
                  <a:pt x="96" y="128"/>
                </a:lnTo>
                <a:lnTo>
                  <a:pt x="108" y="114"/>
                </a:lnTo>
                <a:lnTo>
                  <a:pt x="121" y="102"/>
                </a:lnTo>
                <a:lnTo>
                  <a:pt x="128" y="95"/>
                </a:lnTo>
                <a:lnTo>
                  <a:pt x="134" y="89"/>
                </a:lnTo>
                <a:lnTo>
                  <a:pt x="148" y="78"/>
                </a:lnTo>
                <a:lnTo>
                  <a:pt x="163" y="67"/>
                </a:lnTo>
                <a:lnTo>
                  <a:pt x="178" y="57"/>
                </a:lnTo>
                <a:lnTo>
                  <a:pt x="193" y="47"/>
                </a:lnTo>
                <a:lnTo>
                  <a:pt x="209" y="39"/>
                </a:lnTo>
                <a:lnTo>
                  <a:pt x="226" y="31"/>
                </a:lnTo>
                <a:lnTo>
                  <a:pt x="242" y="24"/>
                </a:lnTo>
                <a:lnTo>
                  <a:pt x="251" y="21"/>
                </a:lnTo>
                <a:lnTo>
                  <a:pt x="260" y="18"/>
                </a:lnTo>
                <a:lnTo>
                  <a:pt x="268" y="15"/>
                </a:lnTo>
                <a:lnTo>
                  <a:pt x="277" y="13"/>
                </a:lnTo>
                <a:lnTo>
                  <a:pt x="295" y="8"/>
                </a:lnTo>
                <a:lnTo>
                  <a:pt x="313" y="5"/>
                </a:lnTo>
                <a:lnTo>
                  <a:pt x="332" y="2"/>
                </a:lnTo>
                <a:lnTo>
                  <a:pt x="350" y="1"/>
                </a:lnTo>
                <a:lnTo>
                  <a:pt x="369" y="0"/>
                </a:lnTo>
                <a:lnTo>
                  <a:pt x="388" y="1"/>
                </a:lnTo>
                <a:lnTo>
                  <a:pt x="407" y="2"/>
                </a:lnTo>
                <a:lnTo>
                  <a:pt x="426" y="5"/>
                </a:lnTo>
                <a:lnTo>
                  <a:pt x="444" y="8"/>
                </a:lnTo>
                <a:lnTo>
                  <a:pt x="462" y="13"/>
                </a:lnTo>
                <a:lnTo>
                  <a:pt x="470" y="15"/>
                </a:lnTo>
                <a:lnTo>
                  <a:pt x="479" y="18"/>
                </a:lnTo>
                <a:lnTo>
                  <a:pt x="496" y="24"/>
                </a:lnTo>
                <a:lnTo>
                  <a:pt x="513" y="31"/>
                </a:lnTo>
                <a:lnTo>
                  <a:pt x="529" y="39"/>
                </a:lnTo>
                <a:lnTo>
                  <a:pt x="545" y="47"/>
                </a:lnTo>
                <a:lnTo>
                  <a:pt x="561" y="57"/>
                </a:lnTo>
                <a:lnTo>
                  <a:pt x="576" y="67"/>
                </a:lnTo>
                <a:lnTo>
                  <a:pt x="590" y="78"/>
                </a:lnTo>
                <a:lnTo>
                  <a:pt x="604" y="89"/>
                </a:lnTo>
                <a:lnTo>
                  <a:pt x="618" y="102"/>
                </a:lnTo>
                <a:lnTo>
                  <a:pt x="624" y="108"/>
                </a:lnTo>
                <a:lnTo>
                  <a:pt x="630" y="114"/>
                </a:lnTo>
                <a:lnTo>
                  <a:pt x="643" y="128"/>
                </a:lnTo>
                <a:lnTo>
                  <a:pt x="654" y="142"/>
                </a:lnTo>
                <a:lnTo>
                  <a:pt x="665" y="157"/>
                </a:lnTo>
                <a:lnTo>
                  <a:pt x="676" y="172"/>
                </a:lnTo>
                <a:lnTo>
                  <a:pt x="685" y="188"/>
                </a:lnTo>
                <a:lnTo>
                  <a:pt x="694" y="204"/>
                </a:lnTo>
                <a:lnTo>
                  <a:pt x="702" y="221"/>
                </a:lnTo>
                <a:lnTo>
                  <a:pt x="710" y="238"/>
                </a:lnTo>
                <a:lnTo>
                  <a:pt x="716" y="256"/>
                </a:lnTo>
                <a:lnTo>
                  <a:pt x="722" y="274"/>
                </a:lnTo>
                <a:lnTo>
                  <a:pt x="727" y="292"/>
                </a:lnTo>
                <a:lnTo>
                  <a:pt x="729" y="302"/>
                </a:lnTo>
                <a:lnTo>
                  <a:pt x="731" y="311"/>
                </a:lnTo>
                <a:lnTo>
                  <a:pt x="734" y="330"/>
                </a:lnTo>
                <a:lnTo>
                  <a:pt x="737" y="350"/>
                </a:lnTo>
                <a:lnTo>
                  <a:pt x="738" y="370"/>
                </a:lnTo>
                <a:lnTo>
                  <a:pt x="739" y="391"/>
                </a:lnTo>
                <a:lnTo>
                  <a:pt x="738" y="411"/>
                </a:lnTo>
                <a:lnTo>
                  <a:pt x="738" y="421"/>
                </a:lnTo>
                <a:lnTo>
                  <a:pt x="737" y="430"/>
                </a:lnTo>
                <a:lnTo>
                  <a:pt x="734" y="450"/>
                </a:lnTo>
                <a:lnTo>
                  <a:pt x="731" y="469"/>
                </a:lnTo>
                <a:lnTo>
                  <a:pt x="727" y="488"/>
                </a:lnTo>
                <a:lnTo>
                  <a:pt x="722" y="506"/>
                </a:lnTo>
                <a:lnTo>
                  <a:pt x="716" y="524"/>
                </a:lnTo>
                <a:lnTo>
                  <a:pt x="710" y="542"/>
                </a:lnTo>
                <a:lnTo>
                  <a:pt x="702" y="559"/>
                </a:lnTo>
                <a:lnTo>
                  <a:pt x="698" y="568"/>
                </a:lnTo>
                <a:lnTo>
                  <a:pt x="694" y="576"/>
                </a:lnTo>
                <a:lnTo>
                  <a:pt x="690" y="584"/>
                </a:lnTo>
                <a:lnTo>
                  <a:pt x="685" y="592"/>
                </a:lnTo>
                <a:lnTo>
                  <a:pt x="676" y="608"/>
                </a:lnTo>
                <a:lnTo>
                  <a:pt x="665" y="623"/>
                </a:lnTo>
                <a:lnTo>
                  <a:pt x="654" y="638"/>
                </a:lnTo>
                <a:lnTo>
                  <a:pt x="643" y="652"/>
                </a:lnTo>
                <a:lnTo>
                  <a:pt x="630" y="666"/>
                </a:lnTo>
                <a:lnTo>
                  <a:pt x="618" y="679"/>
                </a:lnTo>
                <a:lnTo>
                  <a:pt x="611" y="685"/>
                </a:lnTo>
                <a:lnTo>
                  <a:pt x="604" y="691"/>
                </a:lnTo>
                <a:lnTo>
                  <a:pt x="590" y="702"/>
                </a:lnTo>
                <a:lnTo>
                  <a:pt x="576" y="713"/>
                </a:lnTo>
                <a:lnTo>
                  <a:pt x="561" y="723"/>
                </a:lnTo>
                <a:lnTo>
                  <a:pt x="545" y="733"/>
                </a:lnTo>
                <a:lnTo>
                  <a:pt x="529" y="741"/>
                </a:lnTo>
                <a:lnTo>
                  <a:pt x="513" y="749"/>
                </a:lnTo>
                <a:lnTo>
                  <a:pt x="496" y="756"/>
                </a:lnTo>
                <a:lnTo>
                  <a:pt x="479" y="762"/>
                </a:lnTo>
                <a:lnTo>
                  <a:pt x="470" y="765"/>
                </a:lnTo>
                <a:lnTo>
                  <a:pt x="462" y="767"/>
                </a:lnTo>
                <a:lnTo>
                  <a:pt x="444" y="772"/>
                </a:lnTo>
                <a:lnTo>
                  <a:pt x="426" y="775"/>
                </a:lnTo>
                <a:lnTo>
                  <a:pt x="407" y="778"/>
                </a:lnTo>
                <a:lnTo>
                  <a:pt x="388" y="779"/>
                </a:lnTo>
                <a:lnTo>
                  <a:pt x="369" y="780"/>
                </a:lnTo>
                <a:lnTo>
                  <a:pt x="350" y="779"/>
                </a:lnTo>
                <a:lnTo>
                  <a:pt x="332" y="778"/>
                </a:lnTo>
                <a:lnTo>
                  <a:pt x="313" y="775"/>
                </a:lnTo>
                <a:lnTo>
                  <a:pt x="295" y="772"/>
                </a:lnTo>
                <a:lnTo>
                  <a:pt x="277" y="767"/>
                </a:lnTo>
                <a:lnTo>
                  <a:pt x="268" y="765"/>
                </a:lnTo>
                <a:lnTo>
                  <a:pt x="260" y="762"/>
                </a:lnTo>
                <a:lnTo>
                  <a:pt x="242" y="756"/>
                </a:lnTo>
                <a:lnTo>
                  <a:pt x="226" y="749"/>
                </a:lnTo>
                <a:lnTo>
                  <a:pt x="209" y="741"/>
                </a:lnTo>
                <a:lnTo>
                  <a:pt x="193" y="733"/>
                </a:lnTo>
                <a:lnTo>
                  <a:pt x="178" y="723"/>
                </a:lnTo>
                <a:lnTo>
                  <a:pt x="163" y="713"/>
                </a:lnTo>
                <a:lnTo>
                  <a:pt x="148" y="702"/>
                </a:lnTo>
                <a:lnTo>
                  <a:pt x="134" y="691"/>
                </a:lnTo>
                <a:lnTo>
                  <a:pt x="121" y="679"/>
                </a:lnTo>
                <a:lnTo>
                  <a:pt x="115" y="672"/>
                </a:lnTo>
                <a:lnTo>
                  <a:pt x="108" y="666"/>
                </a:lnTo>
                <a:lnTo>
                  <a:pt x="96" y="652"/>
                </a:lnTo>
                <a:lnTo>
                  <a:pt x="84" y="638"/>
                </a:lnTo>
                <a:lnTo>
                  <a:pt x="73" y="623"/>
                </a:lnTo>
                <a:lnTo>
                  <a:pt x="63" y="608"/>
                </a:lnTo>
                <a:lnTo>
                  <a:pt x="54" y="592"/>
                </a:lnTo>
                <a:lnTo>
                  <a:pt x="45" y="576"/>
                </a:lnTo>
                <a:lnTo>
                  <a:pt x="37" y="559"/>
                </a:lnTo>
                <a:lnTo>
                  <a:pt x="29" y="542"/>
                </a:lnTo>
                <a:lnTo>
                  <a:pt x="23" y="524"/>
                </a:lnTo>
                <a:lnTo>
                  <a:pt x="17" y="506"/>
                </a:lnTo>
                <a:lnTo>
                  <a:pt x="12" y="488"/>
                </a:lnTo>
                <a:lnTo>
                  <a:pt x="10" y="478"/>
                </a:lnTo>
                <a:lnTo>
                  <a:pt x="8" y="469"/>
                </a:lnTo>
                <a:lnTo>
                  <a:pt x="4" y="450"/>
                </a:lnTo>
                <a:lnTo>
                  <a:pt x="2" y="430"/>
                </a:lnTo>
                <a:lnTo>
                  <a:pt x="1" y="411"/>
                </a:lnTo>
                <a:lnTo>
                  <a:pt x="0" y="391"/>
                </a:lnTo>
                <a:close/>
                <a:moveTo>
                  <a:pt x="106" y="391"/>
                </a:moveTo>
                <a:lnTo>
                  <a:pt x="106" y="405"/>
                </a:lnTo>
                <a:lnTo>
                  <a:pt x="107" y="419"/>
                </a:lnTo>
                <a:lnTo>
                  <a:pt x="109" y="433"/>
                </a:lnTo>
                <a:lnTo>
                  <a:pt x="111" y="447"/>
                </a:lnTo>
                <a:lnTo>
                  <a:pt x="114" y="460"/>
                </a:lnTo>
                <a:lnTo>
                  <a:pt x="117" y="473"/>
                </a:lnTo>
                <a:lnTo>
                  <a:pt x="122" y="486"/>
                </a:lnTo>
                <a:lnTo>
                  <a:pt x="126" y="499"/>
                </a:lnTo>
                <a:lnTo>
                  <a:pt x="132" y="511"/>
                </a:lnTo>
                <a:lnTo>
                  <a:pt x="137" y="523"/>
                </a:lnTo>
                <a:lnTo>
                  <a:pt x="144" y="535"/>
                </a:lnTo>
                <a:lnTo>
                  <a:pt x="151" y="546"/>
                </a:lnTo>
                <a:lnTo>
                  <a:pt x="158" y="557"/>
                </a:lnTo>
                <a:lnTo>
                  <a:pt x="166" y="567"/>
                </a:lnTo>
                <a:lnTo>
                  <a:pt x="174" y="577"/>
                </a:lnTo>
                <a:lnTo>
                  <a:pt x="183" y="587"/>
                </a:lnTo>
                <a:lnTo>
                  <a:pt x="192" y="596"/>
                </a:lnTo>
                <a:lnTo>
                  <a:pt x="202" y="605"/>
                </a:lnTo>
                <a:lnTo>
                  <a:pt x="212" y="613"/>
                </a:lnTo>
                <a:lnTo>
                  <a:pt x="222" y="621"/>
                </a:lnTo>
                <a:lnTo>
                  <a:pt x="233" y="628"/>
                </a:lnTo>
                <a:lnTo>
                  <a:pt x="244" y="635"/>
                </a:lnTo>
                <a:lnTo>
                  <a:pt x="255" y="641"/>
                </a:lnTo>
                <a:lnTo>
                  <a:pt x="267" y="647"/>
                </a:lnTo>
                <a:lnTo>
                  <a:pt x="279" y="652"/>
                </a:lnTo>
                <a:lnTo>
                  <a:pt x="291" y="656"/>
                </a:lnTo>
                <a:lnTo>
                  <a:pt x="303" y="660"/>
                </a:lnTo>
                <a:lnTo>
                  <a:pt x="316" y="663"/>
                </a:lnTo>
                <a:lnTo>
                  <a:pt x="329" y="665"/>
                </a:lnTo>
                <a:lnTo>
                  <a:pt x="342" y="667"/>
                </a:lnTo>
                <a:lnTo>
                  <a:pt x="356" y="668"/>
                </a:lnTo>
                <a:lnTo>
                  <a:pt x="369" y="669"/>
                </a:lnTo>
                <a:lnTo>
                  <a:pt x="383" y="668"/>
                </a:lnTo>
                <a:lnTo>
                  <a:pt x="396" y="667"/>
                </a:lnTo>
                <a:lnTo>
                  <a:pt x="410" y="665"/>
                </a:lnTo>
                <a:lnTo>
                  <a:pt x="423" y="663"/>
                </a:lnTo>
                <a:lnTo>
                  <a:pt x="435" y="660"/>
                </a:lnTo>
                <a:lnTo>
                  <a:pt x="448" y="656"/>
                </a:lnTo>
                <a:lnTo>
                  <a:pt x="460" y="652"/>
                </a:lnTo>
                <a:lnTo>
                  <a:pt x="472" y="647"/>
                </a:lnTo>
                <a:lnTo>
                  <a:pt x="484" y="641"/>
                </a:lnTo>
                <a:lnTo>
                  <a:pt x="495" y="635"/>
                </a:lnTo>
                <a:lnTo>
                  <a:pt x="501" y="632"/>
                </a:lnTo>
                <a:lnTo>
                  <a:pt x="506" y="628"/>
                </a:lnTo>
                <a:lnTo>
                  <a:pt x="517" y="621"/>
                </a:lnTo>
                <a:lnTo>
                  <a:pt x="527" y="613"/>
                </a:lnTo>
                <a:lnTo>
                  <a:pt x="537" y="605"/>
                </a:lnTo>
                <a:lnTo>
                  <a:pt x="547" y="596"/>
                </a:lnTo>
                <a:lnTo>
                  <a:pt x="556" y="587"/>
                </a:lnTo>
                <a:lnTo>
                  <a:pt x="560" y="582"/>
                </a:lnTo>
                <a:lnTo>
                  <a:pt x="565" y="577"/>
                </a:lnTo>
                <a:lnTo>
                  <a:pt x="573" y="567"/>
                </a:lnTo>
                <a:lnTo>
                  <a:pt x="581" y="557"/>
                </a:lnTo>
                <a:lnTo>
                  <a:pt x="588" y="546"/>
                </a:lnTo>
                <a:lnTo>
                  <a:pt x="595" y="535"/>
                </a:lnTo>
                <a:lnTo>
                  <a:pt x="601" y="523"/>
                </a:lnTo>
                <a:lnTo>
                  <a:pt x="607" y="511"/>
                </a:lnTo>
                <a:lnTo>
                  <a:pt x="612" y="499"/>
                </a:lnTo>
                <a:lnTo>
                  <a:pt x="617" y="486"/>
                </a:lnTo>
                <a:lnTo>
                  <a:pt x="621" y="473"/>
                </a:lnTo>
                <a:lnTo>
                  <a:pt x="625" y="460"/>
                </a:lnTo>
                <a:lnTo>
                  <a:pt x="628" y="447"/>
                </a:lnTo>
                <a:lnTo>
                  <a:pt x="629" y="440"/>
                </a:lnTo>
                <a:lnTo>
                  <a:pt x="630" y="433"/>
                </a:lnTo>
                <a:lnTo>
                  <a:pt x="632" y="419"/>
                </a:lnTo>
                <a:lnTo>
                  <a:pt x="633" y="405"/>
                </a:lnTo>
                <a:lnTo>
                  <a:pt x="633" y="391"/>
                </a:lnTo>
                <a:lnTo>
                  <a:pt x="633" y="375"/>
                </a:lnTo>
                <a:lnTo>
                  <a:pt x="632" y="361"/>
                </a:lnTo>
                <a:lnTo>
                  <a:pt x="630" y="347"/>
                </a:lnTo>
                <a:lnTo>
                  <a:pt x="628" y="334"/>
                </a:lnTo>
                <a:lnTo>
                  <a:pt x="625" y="320"/>
                </a:lnTo>
                <a:lnTo>
                  <a:pt x="621" y="307"/>
                </a:lnTo>
                <a:lnTo>
                  <a:pt x="617" y="294"/>
                </a:lnTo>
                <a:lnTo>
                  <a:pt x="612" y="281"/>
                </a:lnTo>
                <a:lnTo>
                  <a:pt x="607" y="269"/>
                </a:lnTo>
                <a:lnTo>
                  <a:pt x="601" y="257"/>
                </a:lnTo>
                <a:lnTo>
                  <a:pt x="595" y="245"/>
                </a:lnTo>
                <a:lnTo>
                  <a:pt x="588" y="234"/>
                </a:lnTo>
                <a:lnTo>
                  <a:pt x="581" y="223"/>
                </a:lnTo>
                <a:lnTo>
                  <a:pt x="573" y="213"/>
                </a:lnTo>
                <a:lnTo>
                  <a:pt x="565" y="203"/>
                </a:lnTo>
                <a:lnTo>
                  <a:pt x="556" y="193"/>
                </a:lnTo>
                <a:lnTo>
                  <a:pt x="547" y="184"/>
                </a:lnTo>
                <a:lnTo>
                  <a:pt x="537" y="175"/>
                </a:lnTo>
                <a:lnTo>
                  <a:pt x="527" y="167"/>
                </a:lnTo>
                <a:lnTo>
                  <a:pt x="517" y="159"/>
                </a:lnTo>
                <a:lnTo>
                  <a:pt x="506" y="152"/>
                </a:lnTo>
                <a:lnTo>
                  <a:pt x="495" y="145"/>
                </a:lnTo>
                <a:lnTo>
                  <a:pt x="484" y="139"/>
                </a:lnTo>
                <a:lnTo>
                  <a:pt x="472" y="133"/>
                </a:lnTo>
                <a:lnTo>
                  <a:pt x="460" y="129"/>
                </a:lnTo>
                <a:lnTo>
                  <a:pt x="448" y="124"/>
                </a:lnTo>
                <a:lnTo>
                  <a:pt x="435" y="120"/>
                </a:lnTo>
                <a:lnTo>
                  <a:pt x="423" y="117"/>
                </a:lnTo>
                <a:lnTo>
                  <a:pt x="410" y="115"/>
                </a:lnTo>
                <a:lnTo>
                  <a:pt x="396" y="113"/>
                </a:lnTo>
                <a:lnTo>
                  <a:pt x="383" y="112"/>
                </a:lnTo>
                <a:lnTo>
                  <a:pt x="369" y="112"/>
                </a:lnTo>
                <a:lnTo>
                  <a:pt x="356" y="112"/>
                </a:lnTo>
                <a:lnTo>
                  <a:pt x="342" y="113"/>
                </a:lnTo>
                <a:lnTo>
                  <a:pt x="329" y="115"/>
                </a:lnTo>
                <a:lnTo>
                  <a:pt x="316" y="117"/>
                </a:lnTo>
                <a:lnTo>
                  <a:pt x="303" y="120"/>
                </a:lnTo>
                <a:lnTo>
                  <a:pt x="291" y="124"/>
                </a:lnTo>
                <a:lnTo>
                  <a:pt x="279" y="129"/>
                </a:lnTo>
                <a:lnTo>
                  <a:pt x="267" y="133"/>
                </a:lnTo>
                <a:lnTo>
                  <a:pt x="255" y="139"/>
                </a:lnTo>
                <a:lnTo>
                  <a:pt x="244" y="145"/>
                </a:lnTo>
                <a:lnTo>
                  <a:pt x="238" y="148"/>
                </a:lnTo>
                <a:lnTo>
                  <a:pt x="233" y="152"/>
                </a:lnTo>
                <a:lnTo>
                  <a:pt x="222" y="159"/>
                </a:lnTo>
                <a:lnTo>
                  <a:pt x="212" y="167"/>
                </a:lnTo>
                <a:lnTo>
                  <a:pt x="202" y="175"/>
                </a:lnTo>
                <a:lnTo>
                  <a:pt x="192" y="184"/>
                </a:lnTo>
                <a:lnTo>
                  <a:pt x="183" y="193"/>
                </a:lnTo>
                <a:lnTo>
                  <a:pt x="178" y="198"/>
                </a:lnTo>
                <a:lnTo>
                  <a:pt x="174" y="203"/>
                </a:lnTo>
                <a:lnTo>
                  <a:pt x="166" y="213"/>
                </a:lnTo>
                <a:lnTo>
                  <a:pt x="158" y="223"/>
                </a:lnTo>
                <a:lnTo>
                  <a:pt x="151" y="234"/>
                </a:lnTo>
                <a:lnTo>
                  <a:pt x="144" y="245"/>
                </a:lnTo>
                <a:lnTo>
                  <a:pt x="137" y="257"/>
                </a:lnTo>
                <a:lnTo>
                  <a:pt x="132" y="269"/>
                </a:lnTo>
                <a:lnTo>
                  <a:pt x="126" y="281"/>
                </a:lnTo>
                <a:lnTo>
                  <a:pt x="122" y="294"/>
                </a:lnTo>
                <a:lnTo>
                  <a:pt x="117" y="307"/>
                </a:lnTo>
                <a:lnTo>
                  <a:pt x="114" y="320"/>
                </a:lnTo>
                <a:lnTo>
                  <a:pt x="111" y="334"/>
                </a:lnTo>
                <a:lnTo>
                  <a:pt x="110" y="340"/>
                </a:lnTo>
                <a:lnTo>
                  <a:pt x="109" y="347"/>
                </a:lnTo>
                <a:lnTo>
                  <a:pt x="107" y="361"/>
                </a:lnTo>
                <a:lnTo>
                  <a:pt x="106" y="375"/>
                </a:lnTo>
                <a:lnTo>
                  <a:pt x="106" y="391"/>
                </a:lnTo>
                <a:close/>
                <a:moveTo>
                  <a:pt x="1183" y="546"/>
                </a:moveTo>
                <a:lnTo>
                  <a:pt x="1183" y="302"/>
                </a:lnTo>
                <a:lnTo>
                  <a:pt x="1288" y="302"/>
                </a:lnTo>
                <a:lnTo>
                  <a:pt x="1288" y="546"/>
                </a:lnTo>
                <a:lnTo>
                  <a:pt x="1287" y="560"/>
                </a:lnTo>
                <a:lnTo>
                  <a:pt x="1286" y="574"/>
                </a:lnTo>
                <a:lnTo>
                  <a:pt x="1285" y="587"/>
                </a:lnTo>
                <a:lnTo>
                  <a:pt x="1282" y="600"/>
                </a:lnTo>
                <a:lnTo>
                  <a:pt x="1280" y="612"/>
                </a:lnTo>
                <a:lnTo>
                  <a:pt x="1277" y="624"/>
                </a:lnTo>
                <a:lnTo>
                  <a:pt x="1273" y="635"/>
                </a:lnTo>
                <a:lnTo>
                  <a:pt x="1268" y="646"/>
                </a:lnTo>
                <a:lnTo>
                  <a:pt x="1264" y="657"/>
                </a:lnTo>
                <a:lnTo>
                  <a:pt x="1259" y="667"/>
                </a:lnTo>
                <a:lnTo>
                  <a:pt x="1253" y="677"/>
                </a:lnTo>
                <a:lnTo>
                  <a:pt x="1247" y="686"/>
                </a:lnTo>
                <a:lnTo>
                  <a:pt x="1240" y="695"/>
                </a:lnTo>
                <a:lnTo>
                  <a:pt x="1233" y="704"/>
                </a:lnTo>
                <a:lnTo>
                  <a:pt x="1226" y="712"/>
                </a:lnTo>
                <a:lnTo>
                  <a:pt x="1222" y="716"/>
                </a:lnTo>
                <a:lnTo>
                  <a:pt x="1218" y="720"/>
                </a:lnTo>
                <a:lnTo>
                  <a:pt x="1210" y="727"/>
                </a:lnTo>
                <a:lnTo>
                  <a:pt x="1201" y="733"/>
                </a:lnTo>
                <a:lnTo>
                  <a:pt x="1193" y="740"/>
                </a:lnTo>
                <a:lnTo>
                  <a:pt x="1183" y="746"/>
                </a:lnTo>
                <a:lnTo>
                  <a:pt x="1174" y="751"/>
                </a:lnTo>
                <a:lnTo>
                  <a:pt x="1164" y="756"/>
                </a:lnTo>
                <a:lnTo>
                  <a:pt x="1154" y="760"/>
                </a:lnTo>
                <a:lnTo>
                  <a:pt x="1144" y="764"/>
                </a:lnTo>
                <a:lnTo>
                  <a:pt x="1133" y="768"/>
                </a:lnTo>
                <a:lnTo>
                  <a:pt x="1123" y="771"/>
                </a:lnTo>
                <a:lnTo>
                  <a:pt x="1112" y="774"/>
                </a:lnTo>
                <a:lnTo>
                  <a:pt x="1100" y="776"/>
                </a:lnTo>
                <a:lnTo>
                  <a:pt x="1089" y="777"/>
                </a:lnTo>
                <a:lnTo>
                  <a:pt x="1077" y="779"/>
                </a:lnTo>
                <a:lnTo>
                  <a:pt x="1066" y="779"/>
                </a:lnTo>
                <a:lnTo>
                  <a:pt x="1054" y="780"/>
                </a:lnTo>
                <a:lnTo>
                  <a:pt x="1042" y="779"/>
                </a:lnTo>
                <a:lnTo>
                  <a:pt x="1030" y="779"/>
                </a:lnTo>
                <a:lnTo>
                  <a:pt x="1019" y="777"/>
                </a:lnTo>
                <a:lnTo>
                  <a:pt x="1007" y="776"/>
                </a:lnTo>
                <a:lnTo>
                  <a:pt x="996" y="773"/>
                </a:lnTo>
                <a:lnTo>
                  <a:pt x="985" y="771"/>
                </a:lnTo>
                <a:lnTo>
                  <a:pt x="974" y="767"/>
                </a:lnTo>
                <a:lnTo>
                  <a:pt x="964" y="764"/>
                </a:lnTo>
                <a:lnTo>
                  <a:pt x="953" y="759"/>
                </a:lnTo>
                <a:lnTo>
                  <a:pt x="943" y="755"/>
                </a:lnTo>
                <a:lnTo>
                  <a:pt x="933" y="750"/>
                </a:lnTo>
                <a:lnTo>
                  <a:pt x="924" y="744"/>
                </a:lnTo>
                <a:lnTo>
                  <a:pt x="915" y="738"/>
                </a:lnTo>
                <a:lnTo>
                  <a:pt x="906" y="732"/>
                </a:lnTo>
                <a:lnTo>
                  <a:pt x="897" y="725"/>
                </a:lnTo>
                <a:lnTo>
                  <a:pt x="889" y="718"/>
                </a:lnTo>
                <a:lnTo>
                  <a:pt x="881" y="710"/>
                </a:lnTo>
                <a:lnTo>
                  <a:pt x="873" y="702"/>
                </a:lnTo>
                <a:lnTo>
                  <a:pt x="866" y="693"/>
                </a:lnTo>
                <a:lnTo>
                  <a:pt x="859" y="684"/>
                </a:lnTo>
                <a:lnTo>
                  <a:pt x="853" y="675"/>
                </a:lnTo>
                <a:lnTo>
                  <a:pt x="848" y="665"/>
                </a:lnTo>
                <a:lnTo>
                  <a:pt x="842" y="655"/>
                </a:lnTo>
                <a:lnTo>
                  <a:pt x="838" y="644"/>
                </a:lnTo>
                <a:lnTo>
                  <a:pt x="833" y="633"/>
                </a:lnTo>
                <a:lnTo>
                  <a:pt x="830" y="622"/>
                </a:lnTo>
                <a:lnTo>
                  <a:pt x="827" y="610"/>
                </a:lnTo>
                <a:lnTo>
                  <a:pt x="824" y="598"/>
                </a:lnTo>
                <a:lnTo>
                  <a:pt x="822" y="586"/>
                </a:lnTo>
                <a:lnTo>
                  <a:pt x="821" y="573"/>
                </a:lnTo>
                <a:lnTo>
                  <a:pt x="820" y="560"/>
                </a:lnTo>
                <a:lnTo>
                  <a:pt x="820" y="546"/>
                </a:lnTo>
                <a:lnTo>
                  <a:pt x="820" y="202"/>
                </a:lnTo>
                <a:lnTo>
                  <a:pt x="925" y="202"/>
                </a:lnTo>
                <a:lnTo>
                  <a:pt x="925" y="545"/>
                </a:lnTo>
                <a:lnTo>
                  <a:pt x="925" y="558"/>
                </a:lnTo>
                <a:lnTo>
                  <a:pt x="927" y="570"/>
                </a:lnTo>
                <a:lnTo>
                  <a:pt x="929" y="583"/>
                </a:lnTo>
                <a:lnTo>
                  <a:pt x="933" y="594"/>
                </a:lnTo>
                <a:lnTo>
                  <a:pt x="938" y="606"/>
                </a:lnTo>
                <a:lnTo>
                  <a:pt x="940" y="612"/>
                </a:lnTo>
                <a:lnTo>
                  <a:pt x="943" y="617"/>
                </a:lnTo>
                <a:lnTo>
                  <a:pt x="947" y="622"/>
                </a:lnTo>
                <a:lnTo>
                  <a:pt x="950" y="627"/>
                </a:lnTo>
                <a:lnTo>
                  <a:pt x="958" y="637"/>
                </a:lnTo>
                <a:lnTo>
                  <a:pt x="962" y="641"/>
                </a:lnTo>
                <a:lnTo>
                  <a:pt x="966" y="646"/>
                </a:lnTo>
                <a:lnTo>
                  <a:pt x="971" y="650"/>
                </a:lnTo>
                <a:lnTo>
                  <a:pt x="976" y="654"/>
                </a:lnTo>
                <a:lnTo>
                  <a:pt x="987" y="661"/>
                </a:lnTo>
                <a:lnTo>
                  <a:pt x="992" y="664"/>
                </a:lnTo>
                <a:lnTo>
                  <a:pt x="998" y="667"/>
                </a:lnTo>
                <a:lnTo>
                  <a:pt x="1011" y="671"/>
                </a:lnTo>
                <a:lnTo>
                  <a:pt x="1017" y="673"/>
                </a:lnTo>
                <a:lnTo>
                  <a:pt x="1024" y="675"/>
                </a:lnTo>
                <a:lnTo>
                  <a:pt x="1031" y="676"/>
                </a:lnTo>
                <a:lnTo>
                  <a:pt x="1039" y="677"/>
                </a:lnTo>
                <a:lnTo>
                  <a:pt x="1054" y="678"/>
                </a:lnTo>
                <a:lnTo>
                  <a:pt x="1069" y="677"/>
                </a:lnTo>
                <a:lnTo>
                  <a:pt x="1076" y="676"/>
                </a:lnTo>
                <a:lnTo>
                  <a:pt x="1083" y="675"/>
                </a:lnTo>
                <a:lnTo>
                  <a:pt x="1090" y="674"/>
                </a:lnTo>
                <a:lnTo>
                  <a:pt x="1097" y="672"/>
                </a:lnTo>
                <a:lnTo>
                  <a:pt x="1109" y="668"/>
                </a:lnTo>
                <a:lnTo>
                  <a:pt x="1115" y="665"/>
                </a:lnTo>
                <a:lnTo>
                  <a:pt x="1120" y="663"/>
                </a:lnTo>
                <a:lnTo>
                  <a:pt x="1126" y="660"/>
                </a:lnTo>
                <a:lnTo>
                  <a:pt x="1131" y="656"/>
                </a:lnTo>
                <a:lnTo>
                  <a:pt x="1136" y="653"/>
                </a:lnTo>
                <a:lnTo>
                  <a:pt x="1141" y="649"/>
                </a:lnTo>
                <a:lnTo>
                  <a:pt x="1149" y="640"/>
                </a:lnTo>
                <a:lnTo>
                  <a:pt x="1157" y="631"/>
                </a:lnTo>
                <a:lnTo>
                  <a:pt x="1160" y="626"/>
                </a:lnTo>
                <a:lnTo>
                  <a:pt x="1164" y="621"/>
                </a:lnTo>
                <a:lnTo>
                  <a:pt x="1169" y="610"/>
                </a:lnTo>
                <a:lnTo>
                  <a:pt x="1174" y="599"/>
                </a:lnTo>
                <a:lnTo>
                  <a:pt x="1176" y="593"/>
                </a:lnTo>
                <a:lnTo>
                  <a:pt x="1178" y="587"/>
                </a:lnTo>
                <a:lnTo>
                  <a:pt x="1181" y="574"/>
                </a:lnTo>
                <a:lnTo>
                  <a:pt x="1182" y="560"/>
                </a:lnTo>
                <a:lnTo>
                  <a:pt x="1183" y="553"/>
                </a:lnTo>
                <a:lnTo>
                  <a:pt x="1183" y="546"/>
                </a:lnTo>
                <a:close/>
                <a:moveTo>
                  <a:pt x="3474" y="196"/>
                </a:moveTo>
                <a:lnTo>
                  <a:pt x="3488" y="195"/>
                </a:lnTo>
                <a:lnTo>
                  <a:pt x="3502" y="195"/>
                </a:lnTo>
                <a:lnTo>
                  <a:pt x="3502" y="290"/>
                </a:lnTo>
                <a:lnTo>
                  <a:pt x="3482" y="293"/>
                </a:lnTo>
                <a:lnTo>
                  <a:pt x="3463" y="296"/>
                </a:lnTo>
                <a:lnTo>
                  <a:pt x="3455" y="298"/>
                </a:lnTo>
                <a:lnTo>
                  <a:pt x="3447" y="299"/>
                </a:lnTo>
                <a:lnTo>
                  <a:pt x="3433" y="303"/>
                </a:lnTo>
                <a:lnTo>
                  <a:pt x="3427" y="306"/>
                </a:lnTo>
                <a:lnTo>
                  <a:pt x="3421" y="308"/>
                </a:lnTo>
                <a:lnTo>
                  <a:pt x="3410" y="312"/>
                </a:lnTo>
                <a:lnTo>
                  <a:pt x="3401" y="316"/>
                </a:lnTo>
                <a:lnTo>
                  <a:pt x="3394" y="320"/>
                </a:lnTo>
                <a:lnTo>
                  <a:pt x="3383" y="327"/>
                </a:lnTo>
                <a:lnTo>
                  <a:pt x="3373" y="334"/>
                </a:lnTo>
                <a:lnTo>
                  <a:pt x="3364" y="342"/>
                </a:lnTo>
                <a:lnTo>
                  <a:pt x="3355" y="350"/>
                </a:lnTo>
                <a:lnTo>
                  <a:pt x="3346" y="359"/>
                </a:lnTo>
                <a:lnTo>
                  <a:pt x="3339" y="369"/>
                </a:lnTo>
                <a:lnTo>
                  <a:pt x="3331" y="379"/>
                </a:lnTo>
                <a:lnTo>
                  <a:pt x="3325" y="391"/>
                </a:lnTo>
                <a:lnTo>
                  <a:pt x="3319" y="402"/>
                </a:lnTo>
                <a:lnTo>
                  <a:pt x="3314" y="413"/>
                </a:lnTo>
                <a:lnTo>
                  <a:pt x="3310" y="425"/>
                </a:lnTo>
                <a:lnTo>
                  <a:pt x="3306" y="438"/>
                </a:lnTo>
                <a:lnTo>
                  <a:pt x="3303" y="451"/>
                </a:lnTo>
                <a:lnTo>
                  <a:pt x="3301" y="464"/>
                </a:lnTo>
                <a:lnTo>
                  <a:pt x="3300" y="477"/>
                </a:lnTo>
                <a:lnTo>
                  <a:pt x="3299" y="490"/>
                </a:lnTo>
                <a:lnTo>
                  <a:pt x="3300" y="504"/>
                </a:lnTo>
                <a:lnTo>
                  <a:pt x="3301" y="518"/>
                </a:lnTo>
                <a:lnTo>
                  <a:pt x="3302" y="525"/>
                </a:lnTo>
                <a:lnTo>
                  <a:pt x="3303" y="531"/>
                </a:lnTo>
                <a:lnTo>
                  <a:pt x="3306" y="544"/>
                </a:lnTo>
                <a:lnTo>
                  <a:pt x="3310" y="557"/>
                </a:lnTo>
                <a:lnTo>
                  <a:pt x="3315" y="569"/>
                </a:lnTo>
                <a:lnTo>
                  <a:pt x="3321" y="580"/>
                </a:lnTo>
                <a:lnTo>
                  <a:pt x="3327" y="592"/>
                </a:lnTo>
                <a:lnTo>
                  <a:pt x="3334" y="602"/>
                </a:lnTo>
                <a:lnTo>
                  <a:pt x="3342" y="612"/>
                </a:lnTo>
                <a:lnTo>
                  <a:pt x="3350" y="622"/>
                </a:lnTo>
                <a:lnTo>
                  <a:pt x="3359" y="631"/>
                </a:lnTo>
                <a:lnTo>
                  <a:pt x="3364" y="635"/>
                </a:lnTo>
                <a:lnTo>
                  <a:pt x="3369" y="639"/>
                </a:lnTo>
                <a:lnTo>
                  <a:pt x="3379" y="647"/>
                </a:lnTo>
                <a:lnTo>
                  <a:pt x="3390" y="654"/>
                </a:lnTo>
                <a:lnTo>
                  <a:pt x="3401" y="660"/>
                </a:lnTo>
                <a:lnTo>
                  <a:pt x="3407" y="663"/>
                </a:lnTo>
                <a:lnTo>
                  <a:pt x="3414" y="666"/>
                </a:lnTo>
                <a:lnTo>
                  <a:pt x="3421" y="669"/>
                </a:lnTo>
                <a:lnTo>
                  <a:pt x="3429" y="672"/>
                </a:lnTo>
                <a:lnTo>
                  <a:pt x="3444" y="677"/>
                </a:lnTo>
                <a:lnTo>
                  <a:pt x="3459" y="680"/>
                </a:lnTo>
                <a:lnTo>
                  <a:pt x="3473" y="683"/>
                </a:lnTo>
                <a:lnTo>
                  <a:pt x="3485" y="685"/>
                </a:lnTo>
                <a:lnTo>
                  <a:pt x="3495" y="686"/>
                </a:lnTo>
                <a:lnTo>
                  <a:pt x="3502" y="687"/>
                </a:lnTo>
                <a:lnTo>
                  <a:pt x="3502" y="782"/>
                </a:lnTo>
                <a:lnTo>
                  <a:pt x="3487" y="781"/>
                </a:lnTo>
                <a:lnTo>
                  <a:pt x="3471" y="780"/>
                </a:lnTo>
                <a:lnTo>
                  <a:pt x="3456" y="778"/>
                </a:lnTo>
                <a:lnTo>
                  <a:pt x="3442" y="776"/>
                </a:lnTo>
                <a:lnTo>
                  <a:pt x="3427" y="773"/>
                </a:lnTo>
                <a:lnTo>
                  <a:pt x="3413" y="770"/>
                </a:lnTo>
                <a:lnTo>
                  <a:pt x="3399" y="766"/>
                </a:lnTo>
                <a:lnTo>
                  <a:pt x="3386" y="761"/>
                </a:lnTo>
                <a:lnTo>
                  <a:pt x="3373" y="757"/>
                </a:lnTo>
                <a:lnTo>
                  <a:pt x="3360" y="751"/>
                </a:lnTo>
                <a:lnTo>
                  <a:pt x="3348" y="746"/>
                </a:lnTo>
                <a:lnTo>
                  <a:pt x="3336" y="740"/>
                </a:lnTo>
                <a:lnTo>
                  <a:pt x="3324" y="733"/>
                </a:lnTo>
                <a:lnTo>
                  <a:pt x="3313" y="726"/>
                </a:lnTo>
                <a:lnTo>
                  <a:pt x="3303" y="719"/>
                </a:lnTo>
                <a:lnTo>
                  <a:pt x="3293" y="712"/>
                </a:lnTo>
                <a:lnTo>
                  <a:pt x="3282" y="702"/>
                </a:lnTo>
                <a:lnTo>
                  <a:pt x="3271" y="691"/>
                </a:lnTo>
                <a:lnTo>
                  <a:pt x="3261" y="680"/>
                </a:lnTo>
                <a:lnTo>
                  <a:pt x="3251" y="668"/>
                </a:lnTo>
                <a:lnTo>
                  <a:pt x="3242" y="656"/>
                </a:lnTo>
                <a:lnTo>
                  <a:pt x="3234" y="643"/>
                </a:lnTo>
                <a:lnTo>
                  <a:pt x="3230" y="636"/>
                </a:lnTo>
                <a:lnTo>
                  <a:pt x="3226" y="630"/>
                </a:lnTo>
                <a:lnTo>
                  <a:pt x="3223" y="623"/>
                </a:lnTo>
                <a:lnTo>
                  <a:pt x="3219" y="616"/>
                </a:lnTo>
                <a:lnTo>
                  <a:pt x="3213" y="602"/>
                </a:lnTo>
                <a:lnTo>
                  <a:pt x="3211" y="594"/>
                </a:lnTo>
                <a:lnTo>
                  <a:pt x="3208" y="587"/>
                </a:lnTo>
                <a:lnTo>
                  <a:pt x="3203" y="572"/>
                </a:lnTo>
                <a:lnTo>
                  <a:pt x="3202" y="564"/>
                </a:lnTo>
                <a:lnTo>
                  <a:pt x="3200" y="556"/>
                </a:lnTo>
                <a:lnTo>
                  <a:pt x="3197" y="541"/>
                </a:lnTo>
                <a:lnTo>
                  <a:pt x="3195" y="524"/>
                </a:lnTo>
                <a:lnTo>
                  <a:pt x="3193" y="508"/>
                </a:lnTo>
                <a:lnTo>
                  <a:pt x="3193" y="491"/>
                </a:lnTo>
                <a:lnTo>
                  <a:pt x="3193" y="478"/>
                </a:lnTo>
                <a:lnTo>
                  <a:pt x="3194" y="465"/>
                </a:lnTo>
                <a:lnTo>
                  <a:pt x="3195" y="452"/>
                </a:lnTo>
                <a:lnTo>
                  <a:pt x="3197" y="440"/>
                </a:lnTo>
                <a:lnTo>
                  <a:pt x="3199" y="427"/>
                </a:lnTo>
                <a:lnTo>
                  <a:pt x="3202" y="415"/>
                </a:lnTo>
                <a:lnTo>
                  <a:pt x="3205" y="403"/>
                </a:lnTo>
                <a:lnTo>
                  <a:pt x="3209" y="392"/>
                </a:lnTo>
                <a:lnTo>
                  <a:pt x="3213" y="379"/>
                </a:lnTo>
                <a:lnTo>
                  <a:pt x="3217" y="368"/>
                </a:lnTo>
                <a:lnTo>
                  <a:pt x="3222" y="357"/>
                </a:lnTo>
                <a:lnTo>
                  <a:pt x="3228" y="347"/>
                </a:lnTo>
                <a:lnTo>
                  <a:pt x="3233" y="336"/>
                </a:lnTo>
                <a:lnTo>
                  <a:pt x="3240" y="326"/>
                </a:lnTo>
                <a:lnTo>
                  <a:pt x="3246" y="316"/>
                </a:lnTo>
                <a:lnTo>
                  <a:pt x="3253" y="307"/>
                </a:lnTo>
                <a:lnTo>
                  <a:pt x="3261" y="298"/>
                </a:lnTo>
                <a:lnTo>
                  <a:pt x="3269" y="289"/>
                </a:lnTo>
                <a:lnTo>
                  <a:pt x="3277" y="280"/>
                </a:lnTo>
                <a:lnTo>
                  <a:pt x="3286" y="272"/>
                </a:lnTo>
                <a:lnTo>
                  <a:pt x="3295" y="264"/>
                </a:lnTo>
                <a:lnTo>
                  <a:pt x="3304" y="257"/>
                </a:lnTo>
                <a:lnTo>
                  <a:pt x="3314" y="249"/>
                </a:lnTo>
                <a:lnTo>
                  <a:pt x="3325" y="243"/>
                </a:lnTo>
                <a:lnTo>
                  <a:pt x="3335" y="236"/>
                </a:lnTo>
                <a:lnTo>
                  <a:pt x="3346" y="230"/>
                </a:lnTo>
                <a:lnTo>
                  <a:pt x="3357" y="225"/>
                </a:lnTo>
                <a:lnTo>
                  <a:pt x="3369" y="220"/>
                </a:lnTo>
                <a:lnTo>
                  <a:pt x="3381" y="215"/>
                </a:lnTo>
                <a:lnTo>
                  <a:pt x="3393" y="211"/>
                </a:lnTo>
                <a:lnTo>
                  <a:pt x="3406" y="207"/>
                </a:lnTo>
                <a:lnTo>
                  <a:pt x="3419" y="203"/>
                </a:lnTo>
                <a:lnTo>
                  <a:pt x="3435" y="200"/>
                </a:lnTo>
                <a:lnTo>
                  <a:pt x="3453" y="198"/>
                </a:lnTo>
                <a:lnTo>
                  <a:pt x="3468" y="196"/>
                </a:lnTo>
                <a:lnTo>
                  <a:pt x="3474" y="196"/>
                </a:lnTo>
                <a:close/>
              </a:path>
            </a:pathLst>
          </a:custGeom>
          <a:solidFill>
            <a:srgbClr val="EF3B2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7" name="TextBox 6"/>
          <p:cNvSpPr txBox="1"/>
          <p:nvPr/>
        </p:nvSpPr>
        <p:spPr>
          <a:xfrm>
            <a:off x="35370" y="6741460"/>
            <a:ext cx="867225" cy="76944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algn="l"/>
            <a:r>
              <a:rPr lang="en-US" sz="500" kern="1200" noProof="0" dirty="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© </a:t>
            </a:r>
            <a:r>
              <a:rPr lang="en-US" sz="500" kern="1200" noProof="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Outotec</a:t>
            </a:r>
            <a:r>
              <a:rPr lang="en-US" sz="500" kern="1200" noProof="0" dirty="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– All rights reserved</a:t>
            </a:r>
            <a:endParaRPr lang="en-US" sz="500" noProof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52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6" r:id="rId4"/>
    <p:sldLayoutId id="2147483658" r:id="rId5"/>
    <p:sldLayoutId id="2147483665" r:id="rId6"/>
    <p:sldLayoutId id="2147483652" r:id="rId7"/>
    <p:sldLayoutId id="2147483653" r:id="rId8"/>
    <p:sldLayoutId id="2147483662" r:id="rId9"/>
    <p:sldLayoutId id="2147483663" r:id="rId10"/>
    <p:sldLayoutId id="2147483664" r:id="rId11"/>
    <p:sldLayoutId id="2147483657" r:id="rId12"/>
    <p:sldLayoutId id="2147483659" r:id="rId13"/>
    <p:sldLayoutId id="2147483660" r:id="rId14"/>
    <p:sldLayoutId id="2147483661" r:id="rId15"/>
    <p:sldLayoutId id="2147483654" r:id="rId16"/>
    <p:sldLayoutId id="2147483655" r:id="rId17"/>
    <p:sldLayoutId id="2147483656" r:id="rId18"/>
    <p:sldLayoutId id="2147483667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82563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74625" algn="l" defTabSz="914400" rtl="0" eaLnBrk="1" latinLnBrk="0" hangingPunct="1">
        <a:spcBef>
          <a:spcPts val="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89013" indent="-182563" algn="l" defTabSz="914400" rtl="0" eaLnBrk="1" latinLnBrk="0" hangingPunct="1">
        <a:spcBef>
          <a:spcPts val="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55713" indent="-184150" algn="l" defTabSz="914400" rtl="0" eaLnBrk="1" latinLnBrk="0" hangingPunct="1">
        <a:spcBef>
          <a:spcPts val="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tags" Target="../tags/tag27.xml"/><Relationship Id="rId117" Type="http://schemas.openxmlformats.org/officeDocument/2006/relationships/image" Target="../media/image46.png"/><Relationship Id="rId21" Type="http://schemas.openxmlformats.org/officeDocument/2006/relationships/tags" Target="../tags/tag22.xml"/><Relationship Id="rId42" Type="http://schemas.openxmlformats.org/officeDocument/2006/relationships/tags" Target="../tags/tag43.xml"/><Relationship Id="rId47" Type="http://schemas.openxmlformats.org/officeDocument/2006/relationships/tags" Target="../tags/tag48.xml"/><Relationship Id="rId63" Type="http://schemas.openxmlformats.org/officeDocument/2006/relationships/tags" Target="../tags/tag64.xml"/><Relationship Id="rId68" Type="http://schemas.openxmlformats.org/officeDocument/2006/relationships/tags" Target="../tags/tag69.xml"/><Relationship Id="rId84" Type="http://schemas.openxmlformats.org/officeDocument/2006/relationships/image" Target="../media/image15.png"/><Relationship Id="rId89" Type="http://schemas.openxmlformats.org/officeDocument/2006/relationships/hyperlink" Target="http://www.uni-hamburg.de/" TargetMode="External"/><Relationship Id="rId112" Type="http://schemas.openxmlformats.org/officeDocument/2006/relationships/image" Target="../media/image41.png"/><Relationship Id="rId16" Type="http://schemas.openxmlformats.org/officeDocument/2006/relationships/tags" Target="../tags/tag17.xml"/><Relationship Id="rId107" Type="http://schemas.openxmlformats.org/officeDocument/2006/relationships/image" Target="../media/image36.png"/><Relationship Id="rId11" Type="http://schemas.openxmlformats.org/officeDocument/2006/relationships/tags" Target="../tags/tag12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53" Type="http://schemas.openxmlformats.org/officeDocument/2006/relationships/tags" Target="../tags/tag54.xml"/><Relationship Id="rId58" Type="http://schemas.openxmlformats.org/officeDocument/2006/relationships/tags" Target="../tags/tag59.xml"/><Relationship Id="rId74" Type="http://schemas.openxmlformats.org/officeDocument/2006/relationships/tags" Target="../tags/tag75.xml"/><Relationship Id="rId79" Type="http://schemas.openxmlformats.org/officeDocument/2006/relationships/tags" Target="../tags/tag80.xml"/><Relationship Id="rId102" Type="http://schemas.openxmlformats.org/officeDocument/2006/relationships/image" Target="../media/image31.png"/><Relationship Id="rId123" Type="http://schemas.openxmlformats.org/officeDocument/2006/relationships/image" Target="../media/image52.png"/><Relationship Id="rId5" Type="http://schemas.openxmlformats.org/officeDocument/2006/relationships/tags" Target="../tags/tag6.xml"/><Relationship Id="rId90" Type="http://schemas.openxmlformats.org/officeDocument/2006/relationships/image" Target="../media/image19.png"/><Relationship Id="rId95" Type="http://schemas.openxmlformats.org/officeDocument/2006/relationships/image" Target="../media/image24.jpeg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43" Type="http://schemas.openxmlformats.org/officeDocument/2006/relationships/tags" Target="../tags/tag44.xml"/><Relationship Id="rId48" Type="http://schemas.openxmlformats.org/officeDocument/2006/relationships/tags" Target="../tags/tag49.xml"/><Relationship Id="rId64" Type="http://schemas.openxmlformats.org/officeDocument/2006/relationships/tags" Target="../tags/tag65.xml"/><Relationship Id="rId69" Type="http://schemas.openxmlformats.org/officeDocument/2006/relationships/tags" Target="../tags/tag70.xml"/><Relationship Id="rId113" Type="http://schemas.openxmlformats.org/officeDocument/2006/relationships/image" Target="../media/image42.png"/><Relationship Id="rId118" Type="http://schemas.openxmlformats.org/officeDocument/2006/relationships/image" Target="../media/image47.png"/><Relationship Id="rId80" Type="http://schemas.openxmlformats.org/officeDocument/2006/relationships/slideLayout" Target="../slideLayouts/slideLayout16.xml"/><Relationship Id="rId85" Type="http://schemas.openxmlformats.org/officeDocument/2006/relationships/image" Target="../media/image16.png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59" Type="http://schemas.openxmlformats.org/officeDocument/2006/relationships/tags" Target="../tags/tag60.xml"/><Relationship Id="rId103" Type="http://schemas.openxmlformats.org/officeDocument/2006/relationships/image" Target="../media/image32.png"/><Relationship Id="rId108" Type="http://schemas.openxmlformats.org/officeDocument/2006/relationships/image" Target="../media/image37.png"/><Relationship Id="rId54" Type="http://schemas.openxmlformats.org/officeDocument/2006/relationships/tags" Target="../tags/tag55.xml"/><Relationship Id="rId70" Type="http://schemas.openxmlformats.org/officeDocument/2006/relationships/tags" Target="../tags/tag71.xml"/><Relationship Id="rId75" Type="http://schemas.openxmlformats.org/officeDocument/2006/relationships/tags" Target="../tags/tag76.xml"/><Relationship Id="rId91" Type="http://schemas.openxmlformats.org/officeDocument/2006/relationships/image" Target="../media/image20.png"/><Relationship Id="rId96" Type="http://schemas.openxmlformats.org/officeDocument/2006/relationships/image" Target="../media/image25.png"/><Relationship Id="rId1" Type="http://schemas.openxmlformats.org/officeDocument/2006/relationships/vmlDrawing" Target="../drawings/vmlDrawing2.vml"/><Relationship Id="rId6" Type="http://schemas.openxmlformats.org/officeDocument/2006/relationships/tags" Target="../tags/tag7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49" Type="http://schemas.openxmlformats.org/officeDocument/2006/relationships/tags" Target="../tags/tag50.xml"/><Relationship Id="rId114" Type="http://schemas.openxmlformats.org/officeDocument/2006/relationships/image" Target="../media/image43.png"/><Relationship Id="rId119" Type="http://schemas.openxmlformats.org/officeDocument/2006/relationships/image" Target="../media/image48.jpeg"/><Relationship Id="rId44" Type="http://schemas.openxmlformats.org/officeDocument/2006/relationships/tags" Target="../tags/tag45.xml"/><Relationship Id="rId60" Type="http://schemas.openxmlformats.org/officeDocument/2006/relationships/tags" Target="../tags/tag61.xml"/><Relationship Id="rId65" Type="http://schemas.openxmlformats.org/officeDocument/2006/relationships/tags" Target="../tags/tag66.xml"/><Relationship Id="rId81" Type="http://schemas.openxmlformats.org/officeDocument/2006/relationships/oleObject" Target="../embeddings/oleObject2.bin"/><Relationship Id="rId86" Type="http://schemas.openxmlformats.org/officeDocument/2006/relationships/image" Target="../media/image17.jpe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9" Type="http://schemas.openxmlformats.org/officeDocument/2006/relationships/tags" Target="../tags/tag40.xml"/><Relationship Id="rId109" Type="http://schemas.openxmlformats.org/officeDocument/2006/relationships/image" Target="../media/image38.png"/><Relationship Id="rId34" Type="http://schemas.openxmlformats.org/officeDocument/2006/relationships/tags" Target="../tags/tag35.xml"/><Relationship Id="rId50" Type="http://schemas.openxmlformats.org/officeDocument/2006/relationships/tags" Target="../tags/tag51.xml"/><Relationship Id="rId55" Type="http://schemas.openxmlformats.org/officeDocument/2006/relationships/tags" Target="../tags/tag56.xml"/><Relationship Id="rId76" Type="http://schemas.openxmlformats.org/officeDocument/2006/relationships/tags" Target="../tags/tag77.xml"/><Relationship Id="rId97" Type="http://schemas.openxmlformats.org/officeDocument/2006/relationships/image" Target="../media/image26.png"/><Relationship Id="rId104" Type="http://schemas.openxmlformats.org/officeDocument/2006/relationships/image" Target="../media/image33.png"/><Relationship Id="rId120" Type="http://schemas.openxmlformats.org/officeDocument/2006/relationships/image" Target="../media/image49.png"/><Relationship Id="rId7" Type="http://schemas.openxmlformats.org/officeDocument/2006/relationships/tags" Target="../tags/tag8.xml"/><Relationship Id="rId71" Type="http://schemas.openxmlformats.org/officeDocument/2006/relationships/tags" Target="../tags/tag72.xml"/><Relationship Id="rId92" Type="http://schemas.openxmlformats.org/officeDocument/2006/relationships/image" Target="../media/image21.png"/><Relationship Id="rId2" Type="http://schemas.openxmlformats.org/officeDocument/2006/relationships/tags" Target="../tags/tag3.xml"/><Relationship Id="rId29" Type="http://schemas.openxmlformats.org/officeDocument/2006/relationships/tags" Target="../tags/tag30.xml"/><Relationship Id="rId24" Type="http://schemas.openxmlformats.org/officeDocument/2006/relationships/tags" Target="../tags/tag25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66" Type="http://schemas.openxmlformats.org/officeDocument/2006/relationships/tags" Target="../tags/tag67.xml"/><Relationship Id="rId87" Type="http://schemas.openxmlformats.org/officeDocument/2006/relationships/hyperlink" Target="/" TargetMode="External"/><Relationship Id="rId110" Type="http://schemas.openxmlformats.org/officeDocument/2006/relationships/image" Target="../media/image39.png"/><Relationship Id="rId115" Type="http://schemas.openxmlformats.org/officeDocument/2006/relationships/image" Target="../media/image44.png"/><Relationship Id="rId61" Type="http://schemas.openxmlformats.org/officeDocument/2006/relationships/tags" Target="../tags/tag62.xml"/><Relationship Id="rId82" Type="http://schemas.openxmlformats.org/officeDocument/2006/relationships/image" Target="../media/image14.emf"/><Relationship Id="rId19" Type="http://schemas.openxmlformats.org/officeDocument/2006/relationships/tags" Target="../tags/tag20.xml"/><Relationship Id="rId14" Type="http://schemas.openxmlformats.org/officeDocument/2006/relationships/tags" Target="../tags/tag15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56" Type="http://schemas.openxmlformats.org/officeDocument/2006/relationships/tags" Target="../tags/tag57.xml"/><Relationship Id="rId77" Type="http://schemas.openxmlformats.org/officeDocument/2006/relationships/tags" Target="../tags/tag78.xml"/><Relationship Id="rId100" Type="http://schemas.openxmlformats.org/officeDocument/2006/relationships/image" Target="../media/image29.png"/><Relationship Id="rId105" Type="http://schemas.openxmlformats.org/officeDocument/2006/relationships/image" Target="../media/image34.png"/><Relationship Id="rId8" Type="http://schemas.openxmlformats.org/officeDocument/2006/relationships/tags" Target="../tags/tag9.xml"/><Relationship Id="rId51" Type="http://schemas.openxmlformats.org/officeDocument/2006/relationships/tags" Target="../tags/tag52.xml"/><Relationship Id="rId72" Type="http://schemas.openxmlformats.org/officeDocument/2006/relationships/tags" Target="../tags/tag73.xml"/><Relationship Id="rId93" Type="http://schemas.openxmlformats.org/officeDocument/2006/relationships/image" Target="../media/image22.png"/><Relationship Id="rId98" Type="http://schemas.openxmlformats.org/officeDocument/2006/relationships/image" Target="../media/image27.png"/><Relationship Id="rId121" Type="http://schemas.openxmlformats.org/officeDocument/2006/relationships/image" Target="../media/image50.jpeg"/><Relationship Id="rId3" Type="http://schemas.openxmlformats.org/officeDocument/2006/relationships/tags" Target="../tags/tag4.xml"/><Relationship Id="rId25" Type="http://schemas.openxmlformats.org/officeDocument/2006/relationships/tags" Target="../tags/tag26.xml"/><Relationship Id="rId46" Type="http://schemas.openxmlformats.org/officeDocument/2006/relationships/tags" Target="../tags/tag47.xml"/><Relationship Id="rId67" Type="http://schemas.openxmlformats.org/officeDocument/2006/relationships/tags" Target="../tags/tag68.xml"/><Relationship Id="rId116" Type="http://schemas.openxmlformats.org/officeDocument/2006/relationships/image" Target="../media/image45.png"/><Relationship Id="rId20" Type="http://schemas.openxmlformats.org/officeDocument/2006/relationships/tags" Target="../tags/tag21.xml"/><Relationship Id="rId41" Type="http://schemas.openxmlformats.org/officeDocument/2006/relationships/tags" Target="../tags/tag42.xml"/><Relationship Id="rId62" Type="http://schemas.openxmlformats.org/officeDocument/2006/relationships/tags" Target="../tags/tag63.xml"/><Relationship Id="rId83" Type="http://schemas.openxmlformats.org/officeDocument/2006/relationships/hyperlink" Target="http://www.auckland.ac.nz/" TargetMode="External"/><Relationship Id="rId88" Type="http://schemas.openxmlformats.org/officeDocument/2006/relationships/image" Target="../media/image18.png"/><Relationship Id="rId111" Type="http://schemas.openxmlformats.org/officeDocument/2006/relationships/image" Target="../media/image40.png"/><Relationship Id="rId15" Type="http://schemas.openxmlformats.org/officeDocument/2006/relationships/tags" Target="../tags/tag16.xml"/><Relationship Id="rId36" Type="http://schemas.openxmlformats.org/officeDocument/2006/relationships/tags" Target="../tags/tag37.xml"/><Relationship Id="rId57" Type="http://schemas.openxmlformats.org/officeDocument/2006/relationships/tags" Target="../tags/tag58.xml"/><Relationship Id="rId106" Type="http://schemas.openxmlformats.org/officeDocument/2006/relationships/image" Target="../media/image35.png"/><Relationship Id="rId10" Type="http://schemas.openxmlformats.org/officeDocument/2006/relationships/tags" Target="../tags/tag11.xml"/><Relationship Id="rId31" Type="http://schemas.openxmlformats.org/officeDocument/2006/relationships/tags" Target="../tags/tag32.xml"/><Relationship Id="rId52" Type="http://schemas.openxmlformats.org/officeDocument/2006/relationships/tags" Target="../tags/tag53.xml"/><Relationship Id="rId73" Type="http://schemas.openxmlformats.org/officeDocument/2006/relationships/tags" Target="../tags/tag74.xml"/><Relationship Id="rId78" Type="http://schemas.openxmlformats.org/officeDocument/2006/relationships/tags" Target="../tags/tag79.xml"/><Relationship Id="rId94" Type="http://schemas.openxmlformats.org/officeDocument/2006/relationships/image" Target="../media/image23.png"/><Relationship Id="rId99" Type="http://schemas.openxmlformats.org/officeDocument/2006/relationships/image" Target="../media/image28.png"/><Relationship Id="rId101" Type="http://schemas.openxmlformats.org/officeDocument/2006/relationships/image" Target="../media/image30.png"/><Relationship Id="rId122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8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4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7.emf"/><Relationship Id="rId2" Type="http://schemas.openxmlformats.org/officeDocument/2006/relationships/tags" Target="../tags/tag8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University cooperation – an essential part of Outotec´s research agenda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Dr. Asmo Vartiainen</a:t>
            </a:r>
          </a:p>
          <a:p>
            <a:r>
              <a:rPr lang="en-US" smtClean="0"/>
              <a:t>Director – Technology portfolio</a:t>
            </a:r>
          </a:p>
          <a:p>
            <a:r>
              <a:rPr lang="en-US" smtClean="0"/>
              <a:t>Outotec Oyj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300000"/>
              </a:lnSpc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About Outotec</a:t>
            </a:r>
          </a:p>
          <a:p>
            <a:pPr>
              <a:lnSpc>
                <a:spcPct val="300000"/>
              </a:lnSpc>
            </a:pPr>
            <a:r>
              <a:rPr lang="en-US" dirty="0" smtClean="0"/>
              <a:t>University cooperation as a part of </a:t>
            </a:r>
            <a:r>
              <a:rPr lang="en-US" dirty="0" err="1" smtClean="0"/>
              <a:t>Outotec’s</a:t>
            </a:r>
            <a:r>
              <a:rPr lang="en-US" dirty="0" smtClean="0"/>
              <a:t> research</a:t>
            </a:r>
          </a:p>
          <a:p>
            <a:pPr>
              <a:lnSpc>
                <a:spcPct val="300000"/>
              </a:lnSpc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EIT Raw Materials network</a:t>
            </a:r>
          </a:p>
          <a:p>
            <a:pPr>
              <a:lnSpc>
                <a:spcPct val="300000"/>
              </a:lnSpc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Summary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11.9.2015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0567-D74D-4A94-945D-6D455CF91C08}" type="slidenum">
              <a:rPr lang="en-US" noProof="0" smtClean="0"/>
              <a:pPr/>
              <a:t>10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ERC, Tallinn | University cooperation, Asmo Vartiainen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Options to manage Technology Portfolio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23533" y="1066800"/>
          <a:ext cx="843528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179512" y="4509120"/>
            <a:ext cx="8712968" cy="864096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11.9.2015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0567-D74D-4A94-945D-6D455CF91C08}" type="slidenum">
              <a:rPr lang="en-US" noProof="0" smtClean="0"/>
              <a:pPr/>
              <a:t>11</a:t>
            </a:fld>
            <a:endParaRPr lang="en-U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ERC, Tallinn | University cooperation, Asmo Vartiainen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and Development at </a:t>
            </a:r>
            <a:r>
              <a:rPr lang="en-US" dirty="0" err="1" smtClean="0"/>
              <a:t>Outotec</a:t>
            </a:r>
            <a:endParaRPr lang="en-US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fi-FI" dirty="0"/>
              <a:t>Research and Technology Development </a:t>
            </a:r>
            <a:r>
              <a:rPr lang="en-US" altLang="fi-FI" dirty="0" smtClean="0"/>
              <a:t>is </a:t>
            </a:r>
            <a:r>
              <a:rPr lang="en-US" altLang="fi-FI" dirty="0"/>
              <a:t>carried out at corporate level and in all business divisions.</a:t>
            </a:r>
          </a:p>
          <a:p>
            <a:pPr>
              <a:lnSpc>
                <a:spcPct val="90000"/>
              </a:lnSpc>
            </a:pPr>
            <a:r>
              <a:rPr lang="en-US" altLang="fi-FI" dirty="0" smtClean="0"/>
              <a:t>R&amp;D </a:t>
            </a:r>
            <a:r>
              <a:rPr lang="en-US" altLang="fi-FI" dirty="0"/>
              <a:t>creates sustainable added value to </a:t>
            </a:r>
            <a:r>
              <a:rPr lang="en-US" altLang="fi-FI" dirty="0" err="1"/>
              <a:t>Outotec</a:t>
            </a:r>
            <a:r>
              <a:rPr lang="en-US" altLang="fi-FI" dirty="0"/>
              <a:t> and its customers by</a:t>
            </a:r>
          </a:p>
          <a:p>
            <a:pPr lvl="1">
              <a:lnSpc>
                <a:spcPct val="90000"/>
              </a:lnSpc>
            </a:pPr>
            <a:r>
              <a:rPr lang="en-US" altLang="fi-FI" dirty="0"/>
              <a:t>developing new products and technologies</a:t>
            </a:r>
          </a:p>
          <a:p>
            <a:pPr lvl="1">
              <a:lnSpc>
                <a:spcPct val="90000"/>
              </a:lnSpc>
            </a:pPr>
            <a:r>
              <a:rPr lang="en-US" altLang="fi-FI" dirty="0"/>
              <a:t>improving existing metals production technologies</a:t>
            </a:r>
          </a:p>
          <a:p>
            <a:pPr lvl="1">
              <a:lnSpc>
                <a:spcPct val="90000"/>
              </a:lnSpc>
            </a:pPr>
            <a:r>
              <a:rPr lang="en-US" altLang="fi-FI" dirty="0"/>
              <a:t>participating in transferring technological knowledge to products and business.</a:t>
            </a:r>
          </a:p>
          <a:p>
            <a:pPr>
              <a:lnSpc>
                <a:spcPct val="90000"/>
              </a:lnSpc>
            </a:pPr>
            <a:r>
              <a:rPr lang="en-US" altLang="fi-FI" dirty="0"/>
              <a:t>Close cooperation with </a:t>
            </a:r>
            <a:r>
              <a:rPr lang="en-US" altLang="fi-FI" dirty="0" err="1"/>
              <a:t>Outotec’s</a:t>
            </a:r>
            <a:r>
              <a:rPr lang="en-US" altLang="fi-FI" dirty="0"/>
              <a:t> customers is key success factor. This ensures that </a:t>
            </a:r>
            <a:r>
              <a:rPr lang="en-US" altLang="fi-FI" dirty="0" smtClean="0"/>
              <a:t>R&amp;D </a:t>
            </a:r>
            <a:r>
              <a:rPr lang="en-US" altLang="fi-FI" dirty="0"/>
              <a:t>is business-oriented.</a:t>
            </a:r>
          </a:p>
          <a:p>
            <a:pPr>
              <a:lnSpc>
                <a:spcPct val="90000"/>
              </a:lnSpc>
            </a:pPr>
            <a:r>
              <a:rPr lang="en-US" altLang="fi-FI" dirty="0"/>
              <a:t>We continuously take care of developing our competencies and research methods in order to strengthen our position at the top of innovative metallurgical research.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11.9.2015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0567-D74D-4A94-945D-6D455CF91C08}" type="slidenum">
              <a:rPr lang="en-US" noProof="0" smtClean="0"/>
              <a:pPr/>
              <a:t>12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ERC, Tallinn | University cooperation, Asmo Vartiainen</a:t>
            </a:r>
            <a:endParaRPr lang="en-US" noProof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3200" smtClean="0"/>
              <a:t>Why R&amp;D in a technology-providing company?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idx="1"/>
          </p:nvPr>
        </p:nvSpPr>
        <p:spPr>
          <a:xfrm>
            <a:off x="611189" y="1484312"/>
            <a:ext cx="5112940" cy="4681537"/>
          </a:xfrm>
        </p:spPr>
        <p:txBody>
          <a:bodyPr/>
          <a:lstStyle/>
          <a:p>
            <a:pPr marL="355600" indent="-355600" eaLnBrk="1" hangingPunct="1">
              <a:spcBef>
                <a:spcPct val="50000"/>
              </a:spcBef>
              <a:buClr>
                <a:srgbClr val="FF0000"/>
              </a:buClr>
              <a:buSzPct val="100000"/>
              <a:buFont typeface="Wingdings" pitchFamily="2" charset="2"/>
              <a:buAutoNum type="arabicPeriod"/>
            </a:pPr>
            <a:r>
              <a:rPr lang="en-AU" sz="1800" dirty="0" smtClean="0"/>
              <a:t>Need to develop, update and maintain proprietary technologies and processes as long-life products</a:t>
            </a:r>
          </a:p>
          <a:p>
            <a:pPr marL="355600" indent="-355600" eaLnBrk="1" hangingPunct="1">
              <a:spcBef>
                <a:spcPct val="50000"/>
              </a:spcBef>
              <a:buClr>
                <a:srgbClr val="FF0000"/>
              </a:buClr>
              <a:buSzPct val="100000"/>
              <a:buFont typeface="Wingdings" pitchFamily="2" charset="2"/>
              <a:buAutoNum type="arabicPeriod"/>
            </a:pPr>
            <a:r>
              <a:rPr lang="en-AU" sz="1800" dirty="0" smtClean="0"/>
              <a:t>Flexibility &amp; Customizing tool for matching current technologies to the changing market needs</a:t>
            </a:r>
          </a:p>
          <a:p>
            <a:pPr marL="355600" indent="-355600" eaLnBrk="1" hangingPunct="1">
              <a:spcBef>
                <a:spcPct val="50000"/>
              </a:spcBef>
              <a:buClr>
                <a:srgbClr val="FF0000"/>
              </a:buClr>
              <a:buSzPct val="100000"/>
              <a:buFont typeface="Wingdings" pitchFamily="2" charset="2"/>
              <a:buAutoNum type="arabicPeriod"/>
            </a:pPr>
            <a:r>
              <a:rPr lang="en-AU" sz="1800" dirty="0" smtClean="0"/>
              <a:t>Driver of company growth and portfolio development</a:t>
            </a:r>
          </a:p>
          <a:p>
            <a:pPr marL="355600" indent="-355600" eaLnBrk="1" hangingPunct="1">
              <a:spcBef>
                <a:spcPct val="50000"/>
              </a:spcBef>
              <a:buClr>
                <a:srgbClr val="FF0000"/>
              </a:buClr>
              <a:buSzPct val="100000"/>
              <a:buFont typeface="Wingdings" pitchFamily="2" charset="2"/>
              <a:buAutoNum type="arabicPeriod"/>
            </a:pPr>
            <a:r>
              <a:rPr lang="en-AU" sz="1800" dirty="0" smtClean="0"/>
              <a:t>Source of new IPR</a:t>
            </a:r>
          </a:p>
          <a:p>
            <a:pPr marL="355600" indent="-355600" eaLnBrk="1" hangingPunct="1">
              <a:spcBef>
                <a:spcPct val="50000"/>
              </a:spcBef>
              <a:buClr>
                <a:srgbClr val="FF0000"/>
              </a:buClr>
              <a:buSzPct val="100000"/>
              <a:buFont typeface="Wingdings" pitchFamily="2" charset="2"/>
              <a:buAutoNum type="arabicPeriod"/>
            </a:pPr>
            <a:r>
              <a:rPr lang="en-AU" sz="1800" dirty="0" smtClean="0"/>
              <a:t>Platform for alliances with selected clients and vendors</a:t>
            </a:r>
          </a:p>
          <a:p>
            <a:pPr marL="355600" indent="-355600" eaLnBrk="1" hangingPunct="1">
              <a:spcBef>
                <a:spcPct val="50000"/>
              </a:spcBef>
              <a:buClr>
                <a:srgbClr val="FF0000"/>
              </a:buClr>
              <a:buSzPct val="100000"/>
              <a:buFont typeface="Wingdings" pitchFamily="2" charset="2"/>
              <a:buAutoNum type="arabicPeriod"/>
            </a:pPr>
            <a:r>
              <a:rPr lang="en-AU" sz="1800" dirty="0" smtClean="0"/>
              <a:t>Knowledge development and in-house know-how sharing/transfer tool</a:t>
            </a:r>
          </a:p>
          <a:p>
            <a:pPr marL="355600" indent="-355600" eaLnBrk="1" hangingPunct="1">
              <a:spcBef>
                <a:spcPct val="50000"/>
              </a:spcBef>
              <a:buClr>
                <a:srgbClr val="FF0000"/>
              </a:buClr>
              <a:buSzPct val="100000"/>
              <a:buFont typeface="Wingdings" pitchFamily="2" charset="2"/>
              <a:buAutoNum type="arabicPeriod"/>
            </a:pPr>
            <a:r>
              <a:rPr lang="en-AU" sz="1800" dirty="0" smtClean="0"/>
              <a:t>Important differentiation factor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786438" y="1747838"/>
            <a:ext cx="3035300" cy="3371850"/>
            <a:chOff x="3648" y="1386"/>
            <a:chExt cx="1912" cy="2124"/>
          </a:xfrm>
        </p:grpSpPr>
        <p:sp>
          <p:nvSpPr>
            <p:cNvPr id="59399" name="Rectangle 2"/>
            <p:cNvSpPr>
              <a:spLocks noChangeArrowheads="1"/>
            </p:cNvSpPr>
            <p:nvPr/>
          </p:nvSpPr>
          <p:spPr bwMode="auto">
            <a:xfrm>
              <a:off x="3648" y="1458"/>
              <a:ext cx="1912" cy="2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0000" tIns="288000" rIns="180000" bIns="180000" anchor="ctr"/>
            <a:lstStyle/>
            <a:p>
              <a:endParaRPr lang="en-US"/>
            </a:p>
          </p:txBody>
        </p:sp>
        <p:pic>
          <p:nvPicPr>
            <p:cNvPr id="59400" name="Picture 5" descr="http://www.fpt.ch/ProLohn-Images/puzzl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97" y="1659"/>
              <a:ext cx="1526" cy="1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401" name="Text Box 6"/>
            <p:cNvSpPr txBox="1">
              <a:spLocks noChangeArrowheads="1"/>
            </p:cNvSpPr>
            <p:nvPr/>
          </p:nvSpPr>
          <p:spPr bwMode="auto">
            <a:xfrm>
              <a:off x="3736" y="1386"/>
              <a:ext cx="857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0" tIns="288000" rIns="180000" bIns="180000">
              <a:spAutoFit/>
            </a:bodyPr>
            <a:lstStyle/>
            <a:p>
              <a:pPr>
                <a:buFontTx/>
                <a:buNone/>
              </a:pPr>
              <a:r>
                <a:rPr lang="en-AU" sz="2000"/>
                <a:t>Product</a:t>
              </a:r>
            </a:p>
          </p:txBody>
        </p:sp>
        <p:sp>
          <p:nvSpPr>
            <p:cNvPr id="59402" name="Text Box 7"/>
            <p:cNvSpPr txBox="1">
              <a:spLocks noChangeArrowheads="1"/>
            </p:cNvSpPr>
            <p:nvPr/>
          </p:nvSpPr>
          <p:spPr bwMode="auto">
            <a:xfrm>
              <a:off x="4818" y="1386"/>
              <a:ext cx="720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0" tIns="288000" rIns="180000" bIns="180000">
              <a:spAutoFit/>
            </a:bodyPr>
            <a:lstStyle/>
            <a:p>
              <a:pPr>
                <a:buFontTx/>
                <a:buNone/>
              </a:pPr>
              <a:r>
                <a:rPr lang="en-AU" sz="2000"/>
                <a:t>R&amp;D</a:t>
              </a:r>
            </a:p>
          </p:txBody>
        </p:sp>
        <p:sp>
          <p:nvSpPr>
            <p:cNvPr id="59403" name="Text Box 8"/>
            <p:cNvSpPr txBox="1">
              <a:spLocks noChangeArrowheads="1"/>
            </p:cNvSpPr>
            <p:nvPr/>
          </p:nvSpPr>
          <p:spPr bwMode="auto">
            <a:xfrm>
              <a:off x="3728" y="3018"/>
              <a:ext cx="787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0000" tIns="288000" rIns="180000" bIns="180000">
              <a:spAutoFit/>
            </a:bodyPr>
            <a:lstStyle/>
            <a:p>
              <a:pPr>
                <a:buFontTx/>
                <a:buNone/>
              </a:pPr>
              <a:r>
                <a:rPr lang="en-AU" sz="2000"/>
                <a:t>Client A</a:t>
              </a:r>
            </a:p>
          </p:txBody>
        </p:sp>
        <p:sp>
          <p:nvSpPr>
            <p:cNvPr id="59404" name="Text Box 9"/>
            <p:cNvSpPr txBox="1">
              <a:spLocks noChangeArrowheads="1"/>
            </p:cNvSpPr>
            <p:nvPr/>
          </p:nvSpPr>
          <p:spPr bwMode="auto">
            <a:xfrm>
              <a:off x="4704" y="3018"/>
              <a:ext cx="795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0000" tIns="288000" rIns="180000" bIns="180000">
              <a:spAutoFit/>
            </a:bodyPr>
            <a:lstStyle/>
            <a:p>
              <a:pPr>
                <a:buFontTx/>
                <a:buNone/>
              </a:pPr>
              <a:r>
                <a:rPr lang="en-AU" sz="2000"/>
                <a:t>Client B</a:t>
              </a:r>
            </a:p>
          </p:txBody>
        </p:sp>
      </p:grp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11.9.2015</a:t>
            </a:r>
            <a:endParaRPr lang="en-US" noProof="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0567-D74D-4A94-945D-6D455CF91C08}" type="slidenum">
              <a:rPr lang="en-US" noProof="0" smtClean="0"/>
              <a:pPr/>
              <a:t>13</a:t>
            </a:fld>
            <a:endParaRPr lang="en-US" noProof="0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ERC, Tallinn | University cooperation, Asmo Vartiainen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Networked R&amp;D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Networked R&amp;D is very important, promotes “semi-open” innovation</a:t>
            </a:r>
          </a:p>
          <a:p>
            <a:r>
              <a:rPr lang="en-US" sz="2400" dirty="0" smtClean="0"/>
              <a:t>Good contacts with universities, long tradition</a:t>
            </a:r>
          </a:p>
          <a:p>
            <a:r>
              <a:rPr lang="en-US" sz="2400" dirty="0" smtClean="0"/>
              <a:t>Several cooperation projects ongoing, in Finland funding from </a:t>
            </a:r>
            <a:r>
              <a:rPr lang="en-US" sz="2400" dirty="0" err="1" smtClean="0"/>
              <a:t>Tekes</a:t>
            </a:r>
            <a:r>
              <a:rPr lang="en-US" sz="2400" dirty="0" smtClean="0"/>
              <a:t> – the Finnish Funding Agency for Technology and Innovation is effectively used (so far…)</a:t>
            </a:r>
          </a:p>
          <a:p>
            <a:r>
              <a:rPr lang="en-US" sz="2400" dirty="0" smtClean="0"/>
              <a:t>Development work carried out with partners (mutual funding)</a:t>
            </a:r>
          </a:p>
          <a:p>
            <a:r>
              <a:rPr lang="en-US" sz="2400" dirty="0" smtClean="0"/>
              <a:t>IP issues very often critical</a:t>
            </a:r>
          </a:p>
          <a:p>
            <a:pPr lvl="1"/>
            <a:r>
              <a:rPr lang="en-US" sz="2000" dirty="0" smtClean="0"/>
              <a:t>Different expectations from parties in creating value with IP</a:t>
            </a:r>
          </a:p>
          <a:p>
            <a:pPr lvl="1"/>
            <a:r>
              <a:rPr lang="en-US" sz="2000" dirty="0" smtClean="0"/>
              <a:t>Solutions are anyhow mainly tailor made</a:t>
            </a:r>
          </a:p>
          <a:p>
            <a:pPr lvl="1"/>
            <a:r>
              <a:rPr lang="en-US" sz="2000" dirty="0" smtClean="0"/>
              <a:t>In many cases the developed IP can be used to different solutions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11.9.2015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0567-D74D-4A94-945D-6D455CF91C08}" type="slidenum">
              <a:rPr lang="en-US" noProof="0" smtClean="0"/>
              <a:pPr/>
              <a:t>14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ERC, Tallinn | University cooperation, Asmo Vartiainen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Long cooperation programs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Metals producers in Finland have a long cooperation tradition in research</a:t>
            </a:r>
          </a:p>
          <a:p>
            <a:pPr lvl="1"/>
            <a:r>
              <a:rPr lang="en-US" smtClean="0"/>
              <a:t>Five year programs funded by Tekes</a:t>
            </a:r>
          </a:p>
          <a:p>
            <a:pPr lvl="1"/>
            <a:r>
              <a:rPr lang="en-US" smtClean="0"/>
              <a:t>1984-1989: Continuous casting in steel production</a:t>
            </a:r>
          </a:p>
          <a:p>
            <a:pPr lvl="1"/>
            <a:r>
              <a:rPr lang="en-US" smtClean="0"/>
              <a:t>1988.-1993: Melt 1</a:t>
            </a:r>
          </a:p>
          <a:p>
            <a:pPr lvl="1"/>
            <a:r>
              <a:rPr lang="en-US" smtClean="0"/>
              <a:t>1993-1998: Melt 2</a:t>
            </a:r>
          </a:p>
          <a:p>
            <a:pPr lvl="1"/>
            <a:r>
              <a:rPr lang="en-US" smtClean="0"/>
              <a:t>1999-2003: Metallurgy opportunitites</a:t>
            </a:r>
          </a:p>
          <a:p>
            <a:pPr lvl="1"/>
            <a:r>
              <a:rPr lang="en-US" smtClean="0"/>
              <a:t>2003-2009: New  processes</a:t>
            </a:r>
          </a:p>
          <a:p>
            <a:pPr lvl="1"/>
            <a:r>
              <a:rPr lang="en-US" smtClean="0"/>
              <a:t>2009-&gt;: Several FIMECC (Finnish Metals and Engineering Competence Cluster) programs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Companies such as Outokumpu, Rautaruukki (SSAB), Ovako, Boliden, Norilsk, Outotec and some others</a:t>
            </a:r>
          </a:p>
          <a:p>
            <a:pPr lvl="1"/>
            <a:r>
              <a:rPr lang="en-US" smtClean="0"/>
              <a:t>Technical Universities such as Aalto, Oulu, Lappeenranta, Tampere, Åbo Akademi, research institute VTT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11.9.2015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0567-D74D-4A94-945D-6D455CF91C08}" type="slidenum">
              <a:rPr lang="en-US" noProof="0" smtClean="0"/>
              <a:pPr/>
              <a:t>15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ERC, Tallinn | University cooperation, Asmo Vartiainen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Universities</a:t>
            </a:r>
            <a:r>
              <a:rPr lang="fi-FI" dirty="0" smtClean="0"/>
              <a:t> and Outotec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9" y="1484312"/>
            <a:ext cx="6121052" cy="4681537"/>
          </a:xfrm>
        </p:spPr>
        <p:txBody>
          <a:bodyPr/>
          <a:lstStyle/>
          <a:p>
            <a:r>
              <a:rPr lang="en-US" dirty="0" smtClean="0"/>
              <a:t>Our research is done in cooperation with professors and academic elite</a:t>
            </a:r>
          </a:p>
          <a:p>
            <a:pPr lvl="1"/>
            <a:r>
              <a:rPr lang="en-US" dirty="0" smtClean="0"/>
              <a:t>Various funding possibilities; national, EU, direct funding</a:t>
            </a:r>
          </a:p>
          <a:p>
            <a:r>
              <a:rPr lang="en-US" dirty="0" smtClean="0"/>
              <a:t>We keep our topics on the universities’ agenda</a:t>
            </a:r>
          </a:p>
          <a:p>
            <a:pPr lvl="1"/>
            <a:r>
              <a:rPr lang="en-US" dirty="0" smtClean="0"/>
              <a:t>Active as well in university policy and teaching, research discussions</a:t>
            </a:r>
          </a:p>
          <a:p>
            <a:r>
              <a:rPr lang="en-US" dirty="0" smtClean="0"/>
              <a:t>We keep in contact with potential future employees through diploma/doctoral thesis work for Outotec</a:t>
            </a:r>
          </a:p>
          <a:p>
            <a:pPr lvl="1"/>
            <a:r>
              <a:rPr lang="en-US" dirty="0" smtClean="0"/>
              <a:t>Very active through e.g. </a:t>
            </a:r>
            <a:r>
              <a:rPr lang="en-US" dirty="0" err="1" smtClean="0"/>
              <a:t>Tekes</a:t>
            </a:r>
            <a:r>
              <a:rPr lang="en-US" dirty="0" smtClean="0"/>
              <a:t>-projects</a:t>
            </a:r>
          </a:p>
          <a:p>
            <a:r>
              <a:rPr lang="en-US" dirty="0" smtClean="0"/>
              <a:t>Ensures the continuity of education related to our  expertise</a:t>
            </a:r>
          </a:p>
          <a:p>
            <a:r>
              <a:rPr lang="en-US" dirty="0" smtClean="0"/>
              <a:t>We regard universities as an integral part of the </a:t>
            </a:r>
            <a:r>
              <a:rPr lang="en-US" dirty="0" err="1" smtClean="0"/>
              <a:t>Outotec’s</a:t>
            </a:r>
            <a:r>
              <a:rPr lang="en-US" dirty="0" smtClean="0"/>
              <a:t> R&amp;D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41151"/>
            <a:ext cx="22479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5006484"/>
            <a:ext cx="2232248" cy="130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11.9.2015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0567-D74D-4A94-945D-6D455CF91C08}" type="slidenum">
              <a:rPr lang="en-US" noProof="0" smtClean="0"/>
              <a:pPr/>
              <a:t>16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ERC, Tallinn | University cooperation, Asmo Vartiainen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Object 6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5" name="think-cell Slide" r:id="rId81" imgW="360" imgH="360" progId="TCLayout.ActiveDocument.1">
                  <p:embed/>
                </p:oleObj>
              </mc:Choice>
              <mc:Fallback>
                <p:oleObj name="think-cell Slide" r:id="rId81" imgW="360" imgH="36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60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Co-operation network of Outotec</a:t>
            </a:r>
            <a:endParaRPr lang="en-US" dirty="0"/>
          </a:p>
        </p:txBody>
      </p:sp>
      <p:grpSp>
        <p:nvGrpSpPr>
          <p:cNvPr id="4" name="Group 89"/>
          <p:cNvGrpSpPr/>
          <p:nvPr/>
        </p:nvGrpSpPr>
        <p:grpSpPr>
          <a:xfrm>
            <a:off x="395536" y="1013110"/>
            <a:ext cx="8424936" cy="5480193"/>
            <a:chOff x="395536" y="1013110"/>
            <a:chExt cx="8424936" cy="5480193"/>
          </a:xfrm>
        </p:grpSpPr>
        <p:sp>
          <p:nvSpPr>
            <p:cNvPr id="89" name="Line 4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4572000" y="3140968"/>
              <a:ext cx="2088232" cy="36004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16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 flipV="1">
              <a:off x="4644008" y="3573016"/>
              <a:ext cx="3240360" cy="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16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 flipV="1">
              <a:off x="4572000" y="3501008"/>
              <a:ext cx="3384376" cy="1512168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 flipV="1">
              <a:off x="4644008" y="3573016"/>
              <a:ext cx="2952328" cy="2079848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4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4499992" y="2132856"/>
              <a:ext cx="2736304" cy="1296144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98"/>
            <p:cNvGrpSpPr/>
            <p:nvPr>
              <p:custDataLst>
                <p:tags r:id="rId8"/>
              </p:custDataLst>
            </p:nvPr>
          </p:nvGrpSpPr>
          <p:grpSpPr>
            <a:xfrm>
              <a:off x="395536" y="1013110"/>
              <a:ext cx="8136904" cy="5480193"/>
              <a:chOff x="395536" y="1013110"/>
              <a:chExt cx="8136904" cy="5480193"/>
            </a:xfrm>
          </p:grpSpPr>
          <p:sp>
            <p:nvSpPr>
              <p:cNvPr id="96" name="Line 17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 flipH="1" flipV="1">
                <a:off x="4644007" y="3573015"/>
                <a:ext cx="2088231" cy="1800199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7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 flipH="1" flipV="1">
                <a:off x="4571999" y="3573015"/>
                <a:ext cx="1584175" cy="2664295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14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2843808" y="3501006"/>
                <a:ext cx="1584175" cy="360042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7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 flipH="1" flipV="1">
                <a:off x="4572000" y="3501008"/>
                <a:ext cx="648072" cy="1728192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15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 flipV="1">
                <a:off x="2195737" y="3501008"/>
                <a:ext cx="2160240" cy="1368152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61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267744" y="1412776"/>
                <a:ext cx="2016224" cy="1872208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7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283968" y="1556792"/>
                <a:ext cx="288032" cy="1944216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7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 flipV="1">
                <a:off x="4499992" y="3573016"/>
                <a:ext cx="0" cy="1224136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14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 flipV="1">
                <a:off x="1259633" y="3645023"/>
                <a:ext cx="2448271" cy="288031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17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H="1" flipV="1">
                <a:off x="4690087" y="3749689"/>
                <a:ext cx="1747657" cy="2078455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2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572000" y="3501009"/>
                <a:ext cx="2736304" cy="1008112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4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 flipH="1">
                <a:off x="4499986" y="2780928"/>
                <a:ext cx="3312373" cy="720078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62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 flipH="1">
                <a:off x="4644008" y="2060848"/>
                <a:ext cx="1440160" cy="1440160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Line 62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 flipH="1">
                <a:off x="4571998" y="1556792"/>
                <a:ext cx="1152129" cy="1944215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Line 61"/>
              <p:cNvSpPr>
                <a:spLocks noChangeShapeType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259632" y="1700808"/>
                <a:ext cx="2506511" cy="1456834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Line 60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971761" y="2780799"/>
                <a:ext cx="2941052" cy="592183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Line 2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572000" y="3501008"/>
                <a:ext cx="1872208" cy="1224136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Line 3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 flipH="1" flipV="1">
                <a:off x="4571999" y="3501008"/>
                <a:ext cx="2592287" cy="576064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Line 4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H="1" flipV="1">
                <a:off x="4644008" y="3501008"/>
                <a:ext cx="1656184" cy="0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Line 5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 flipH="1">
                <a:off x="4471993" y="2708920"/>
                <a:ext cx="1828198" cy="768741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Line 6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3779912" y="2060848"/>
                <a:ext cx="864096" cy="1440160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2" name="Line 7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627784" y="1988840"/>
                <a:ext cx="1653233" cy="1429004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Line 8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226101" y="2726964"/>
                <a:ext cx="2245894" cy="750696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Line 10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555776" y="3356992"/>
                <a:ext cx="1725241" cy="240301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Line 11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 flipH="1">
                <a:off x="4537690" y="1700808"/>
                <a:ext cx="2842622" cy="1717035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15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 flipV="1">
                <a:off x="2051721" y="3597292"/>
                <a:ext cx="2293466" cy="1631907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16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 flipH="1" flipV="1">
                <a:off x="4572000" y="3501008"/>
                <a:ext cx="2520280" cy="1368152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17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 flipH="1" flipV="1">
                <a:off x="4572000" y="3501007"/>
                <a:ext cx="394350" cy="2640023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18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 flipV="1">
                <a:off x="3995936" y="3597292"/>
                <a:ext cx="476058" cy="2063955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19"/>
              <p:cNvSpPr>
                <a:spLocks noChangeShapeType="1"/>
              </p:cNvSpPr>
              <p:nvPr>
                <p:custDataLst>
                  <p:tags r:id="rId43"/>
                </p:custDataLst>
              </p:nvPr>
            </p:nvSpPr>
            <p:spPr bwMode="auto">
              <a:xfrm flipV="1">
                <a:off x="3635896" y="3573015"/>
                <a:ext cx="792088" cy="1300551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20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 flipV="1">
                <a:off x="2699792" y="3573015"/>
                <a:ext cx="1656184" cy="2160239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21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 flipV="1">
                <a:off x="2483768" y="3501008"/>
                <a:ext cx="1728192" cy="936104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Oval 22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459051" y="2798744"/>
                <a:ext cx="2131308" cy="1368301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accent2"/>
                  </a:buClr>
                  <a:buSzPct val="120000"/>
                </a:pPr>
                <a:endParaRPr lang="en-AU" sz="1200" b="1">
                  <a:solidFill>
                    <a:schemeClr val="bg1"/>
                  </a:solidFill>
                </a:endParaRPr>
              </a:p>
            </p:txBody>
          </p:sp>
          <p:pic>
            <p:nvPicPr>
              <p:cNvPr id="149" name="Picture 24" descr="the University of Auckland">
                <a:hlinkClick r:id="rId83" tooltip="the University of Auckland"/>
              </p:cNvPr>
              <p:cNvPicPr>
                <a:picLocks noChangeAspect="1" noChangeArrowheads="1"/>
              </p:cNvPicPr>
              <p:nvPr>
                <p:custDataLst>
                  <p:tags r:id="rId47"/>
                </p:custDataLst>
              </p:nvPr>
            </p:nvPicPr>
            <p:blipFill>
              <a:blip r:embed="rId84" cstate="print"/>
              <a:srcRect/>
              <a:stretch>
                <a:fillRect/>
              </a:stretch>
            </p:blipFill>
            <p:spPr bwMode="auto">
              <a:xfrm>
                <a:off x="6300193" y="2348880"/>
                <a:ext cx="1008112" cy="44969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</p:pic>
          <p:pic>
            <p:nvPicPr>
              <p:cNvPr id="161" name="Picture 44" descr="http://www.ing.puc.cl/esp/imagenes/logo_uc_header.gif"/>
              <p:cNvPicPr>
                <a:picLocks noChangeAspect="1" noChangeArrowheads="1"/>
              </p:cNvPicPr>
              <p:nvPr>
                <p:custDataLst>
                  <p:tags r:id="rId48"/>
                </p:custDataLst>
              </p:nvPr>
            </p:nvPicPr>
            <p:blipFill>
              <a:blip r:embed="rId85" cstate="print"/>
              <a:srcRect/>
              <a:stretch>
                <a:fillRect/>
              </a:stretch>
            </p:blipFill>
            <p:spPr bwMode="auto">
              <a:xfrm>
                <a:off x="6084168" y="4221088"/>
                <a:ext cx="638628" cy="6624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" name="Picture 47" descr="VTT fi"/>
              <p:cNvPicPr>
                <a:picLocks noChangeAspect="1" noChangeArrowheads="1"/>
              </p:cNvPicPr>
              <p:nvPr>
                <p:custDataLst>
                  <p:tags r:id="rId49"/>
                </p:custDataLst>
              </p:nvPr>
            </p:nvPicPr>
            <p:blipFill>
              <a:blip r:embed="rId86" cstate="print"/>
              <a:srcRect/>
              <a:stretch>
                <a:fillRect/>
              </a:stretch>
            </p:blipFill>
            <p:spPr bwMode="auto">
              <a:xfrm>
                <a:off x="1907704" y="1628800"/>
                <a:ext cx="1044840" cy="365109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</p:pic>
          <p:pic>
            <p:nvPicPr>
              <p:cNvPr id="167" name="Picture 50" descr="AMIRA Home">
                <a:hlinkClick r:id="rId87"/>
              </p:cNvPr>
              <p:cNvPicPr>
                <a:picLocks noChangeAspect="1" noChangeArrowheads="1"/>
              </p:cNvPicPr>
              <p:nvPr>
                <p:custDataLst>
                  <p:tags r:id="rId50"/>
                </p:custDataLst>
              </p:nvPr>
            </p:nvPicPr>
            <p:blipFill>
              <a:blip r:embed="rId88" cstate="print"/>
              <a:srcRect/>
              <a:stretch>
                <a:fillRect/>
              </a:stretch>
            </p:blipFill>
            <p:spPr bwMode="auto">
              <a:xfrm>
                <a:off x="6732240" y="1268760"/>
                <a:ext cx="1237534" cy="4112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68" name="Picture 51" descr="http://www.chemie.uni-hamburg.de/tmc/kaminsky/wappen_uni.gif">
                <a:hlinkClick r:id="rId89"/>
              </p:cNvPr>
              <p:cNvPicPr>
                <a:picLocks noChangeAspect="1" noChangeArrowheads="1"/>
              </p:cNvPicPr>
              <p:nvPr>
                <p:custDataLst>
                  <p:tags r:id="rId51"/>
                </p:custDataLst>
              </p:nvPr>
            </p:nvPicPr>
            <p:blipFill>
              <a:blip r:embed="rId90" cstate="print"/>
              <a:srcRect/>
              <a:stretch>
                <a:fillRect/>
              </a:stretch>
            </p:blipFill>
            <p:spPr bwMode="auto">
              <a:xfrm>
                <a:off x="5004048" y="5229200"/>
                <a:ext cx="630989" cy="69387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69" name="Picture 53"/>
              <p:cNvPicPr>
                <a:picLocks noChangeAspect="1" noChangeArrowheads="1"/>
              </p:cNvPicPr>
              <p:nvPr>
                <p:custDataLst>
                  <p:tags r:id="rId52"/>
                </p:custDataLst>
              </p:nvPr>
            </p:nvPicPr>
            <p:blipFill>
              <a:blip r:embed="rId91" cstate="print"/>
              <a:srcRect/>
              <a:stretch>
                <a:fillRect/>
              </a:stretch>
            </p:blipFill>
            <p:spPr bwMode="auto">
              <a:xfrm>
                <a:off x="1115616" y="3068960"/>
                <a:ext cx="1495077" cy="53360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pic>
            <p:nvPicPr>
              <p:cNvPr id="170" name="Picture 56"/>
              <p:cNvPicPr>
                <a:picLocks noChangeAspect="1" noChangeArrowheads="1"/>
              </p:cNvPicPr>
              <p:nvPr>
                <p:custDataLst>
                  <p:tags r:id="rId53"/>
                </p:custDataLst>
              </p:nvPr>
            </p:nvPicPr>
            <p:blipFill>
              <a:blip r:embed="rId92" cstate="print"/>
              <a:srcRect/>
              <a:stretch>
                <a:fillRect/>
              </a:stretch>
            </p:blipFill>
            <p:spPr bwMode="auto">
              <a:xfrm>
                <a:off x="683568" y="1196752"/>
                <a:ext cx="577516" cy="75368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pic>
            <p:nvPicPr>
              <p:cNvPr id="171" name="Picture 57"/>
              <p:cNvPicPr>
                <a:picLocks noChangeAspect="1" noChangeArrowheads="1"/>
              </p:cNvPicPr>
              <p:nvPr>
                <p:custDataLst>
                  <p:tags r:id="rId54"/>
                </p:custDataLst>
              </p:nvPr>
            </p:nvPicPr>
            <p:blipFill>
              <a:blip r:embed="rId93" cstate="print"/>
              <a:srcRect/>
              <a:stretch>
                <a:fillRect/>
              </a:stretch>
            </p:blipFill>
            <p:spPr bwMode="auto">
              <a:xfrm>
                <a:off x="1403648" y="1013110"/>
                <a:ext cx="1800200" cy="4047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72" name="Picture 58"/>
              <p:cNvPicPr>
                <a:picLocks noChangeAspect="1" noChangeArrowheads="1"/>
              </p:cNvPicPr>
              <p:nvPr>
                <p:custDataLst>
                  <p:tags r:id="rId55"/>
                </p:custDataLst>
              </p:nvPr>
            </p:nvPicPr>
            <p:blipFill>
              <a:blip r:embed="rId94" cstate="print"/>
              <a:srcRect/>
              <a:stretch>
                <a:fillRect/>
              </a:stretch>
            </p:blipFill>
            <p:spPr bwMode="auto">
              <a:xfrm>
                <a:off x="395773" y="2492184"/>
                <a:ext cx="591266" cy="63405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pic>
            <p:nvPicPr>
              <p:cNvPr id="173" name="Picture 63" descr="OT_RGBnega.jpg"/>
              <p:cNvPicPr>
                <a:picLocks noChangeAspect="1"/>
              </p:cNvPicPr>
              <p:nvPr>
                <p:custDataLst>
                  <p:tags r:id="rId56"/>
                </p:custDataLst>
              </p:nvPr>
            </p:nvPicPr>
            <p:blipFill>
              <a:blip r:embed="rId95" cstate="print"/>
              <a:srcRect/>
              <a:stretch>
                <a:fillRect/>
              </a:stretch>
            </p:blipFill>
            <p:spPr bwMode="auto">
              <a:xfrm>
                <a:off x="3596554" y="3157642"/>
                <a:ext cx="1853245" cy="650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" name="Picture 1086"/>
              <p:cNvPicPr>
                <a:picLocks noChangeAspect="1" noChangeArrowheads="1"/>
              </p:cNvPicPr>
              <p:nvPr>
                <p:custDataLst>
                  <p:tags r:id="rId57"/>
                </p:custDataLst>
              </p:nvPr>
            </p:nvPicPr>
            <p:blipFill>
              <a:blip r:embed="rId96" cstate="print"/>
              <a:srcRect/>
              <a:stretch>
                <a:fillRect/>
              </a:stretch>
            </p:blipFill>
            <p:spPr bwMode="auto">
              <a:xfrm>
                <a:off x="3923927" y="4653136"/>
                <a:ext cx="1586023" cy="52419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141314" name="Picture 2"/>
              <p:cNvPicPr>
                <a:picLocks noChangeAspect="1" noChangeArrowheads="1"/>
              </p:cNvPicPr>
              <p:nvPr>
                <p:custDataLst>
                  <p:tags r:id="rId58"/>
                </p:custDataLst>
              </p:nvPr>
            </p:nvPicPr>
            <p:blipFill>
              <a:blip r:embed="rId97" cstate="print"/>
              <a:srcRect/>
              <a:stretch>
                <a:fillRect/>
              </a:stretch>
            </p:blipFill>
            <p:spPr bwMode="auto">
              <a:xfrm>
                <a:off x="1115616" y="2204864"/>
                <a:ext cx="1653034" cy="51968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41315" name="Picture 3"/>
              <p:cNvPicPr>
                <a:picLocks noChangeAspect="1" noChangeArrowheads="1"/>
              </p:cNvPicPr>
              <p:nvPr>
                <p:custDataLst>
                  <p:tags r:id="rId59"/>
                </p:custDataLst>
              </p:nvPr>
            </p:nvPicPr>
            <p:blipFill>
              <a:blip r:embed="rId98" cstate="print"/>
              <a:srcRect/>
              <a:stretch>
                <a:fillRect/>
              </a:stretch>
            </p:blipFill>
            <p:spPr bwMode="auto">
              <a:xfrm>
                <a:off x="3275856" y="1152565"/>
                <a:ext cx="1872208" cy="4042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>
                <p:custDataLst>
                  <p:tags r:id="rId60"/>
                </p:custDataLst>
              </p:nvPr>
            </p:nvPicPr>
            <p:blipFill>
              <a:blip r:embed="rId99" cstate="print"/>
              <a:srcRect/>
              <a:stretch>
                <a:fillRect/>
              </a:stretch>
            </p:blipFill>
            <p:spPr bwMode="auto">
              <a:xfrm>
                <a:off x="7740352" y="2492896"/>
                <a:ext cx="720080" cy="73341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>
                <p:custDataLst>
                  <p:tags r:id="rId61"/>
                </p:custDataLst>
              </p:nvPr>
            </p:nvPicPr>
            <p:blipFill>
              <a:blip r:embed="rId100" cstate="print"/>
              <a:srcRect/>
              <a:stretch>
                <a:fillRect/>
              </a:stretch>
            </p:blipFill>
            <p:spPr bwMode="auto">
              <a:xfrm>
                <a:off x="6300192" y="3342590"/>
                <a:ext cx="1368152" cy="4464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>
                <p:custDataLst>
                  <p:tags r:id="rId62"/>
                </p:custDataLst>
              </p:nvPr>
            </p:nvPicPr>
            <p:blipFill>
              <a:blip r:embed="rId101" cstate="print"/>
              <a:srcRect/>
              <a:stretch>
                <a:fillRect/>
              </a:stretch>
            </p:blipFill>
            <p:spPr bwMode="auto">
              <a:xfrm>
                <a:off x="7164288" y="3861048"/>
                <a:ext cx="1368152" cy="3952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>
                <p:custDataLst>
                  <p:tags r:id="rId63"/>
                </p:custDataLst>
              </p:nvPr>
            </p:nvPicPr>
            <p:blipFill>
              <a:blip r:embed="rId102" cstate="print"/>
              <a:srcRect/>
              <a:stretch>
                <a:fillRect/>
              </a:stretch>
            </p:blipFill>
            <p:spPr bwMode="auto">
              <a:xfrm>
                <a:off x="7308304" y="4293096"/>
                <a:ext cx="1224136" cy="39324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032" name="Picture 8"/>
              <p:cNvPicPr>
                <a:picLocks noChangeAspect="1" noChangeArrowheads="1"/>
              </p:cNvPicPr>
              <p:nvPr>
                <p:custDataLst>
                  <p:tags r:id="rId64"/>
                </p:custDataLst>
              </p:nvPr>
            </p:nvPicPr>
            <p:blipFill>
              <a:blip r:embed="rId103" cstate="print"/>
              <a:srcRect/>
              <a:stretch>
                <a:fillRect/>
              </a:stretch>
            </p:blipFill>
            <p:spPr bwMode="auto">
              <a:xfrm>
                <a:off x="395536" y="3645024"/>
                <a:ext cx="894736" cy="54939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033" name="Picture 9"/>
              <p:cNvPicPr>
                <a:picLocks noChangeAspect="1" noChangeArrowheads="1"/>
              </p:cNvPicPr>
              <p:nvPr>
                <p:custDataLst>
                  <p:tags r:id="rId65"/>
                </p:custDataLst>
              </p:nvPr>
            </p:nvPicPr>
            <p:blipFill>
              <a:blip r:embed="rId104" cstate="print"/>
              <a:srcRect/>
              <a:stretch>
                <a:fillRect/>
              </a:stretch>
            </p:blipFill>
            <p:spPr bwMode="auto">
              <a:xfrm>
                <a:off x="5583907" y="1700808"/>
                <a:ext cx="1076325" cy="4000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034" name="Picture 10"/>
              <p:cNvPicPr>
                <a:picLocks noChangeAspect="1" noChangeArrowheads="1"/>
              </p:cNvPicPr>
              <p:nvPr>
                <p:custDataLst>
                  <p:tags r:id="rId66"/>
                </p:custDataLst>
              </p:nvPr>
            </p:nvPicPr>
            <p:blipFill>
              <a:blip r:embed="rId105" cstate="print"/>
              <a:srcRect/>
              <a:stretch>
                <a:fillRect/>
              </a:stretch>
            </p:blipFill>
            <p:spPr bwMode="auto">
              <a:xfrm>
                <a:off x="5364088" y="1196752"/>
                <a:ext cx="1093465" cy="39052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035" name="Picture 11"/>
              <p:cNvPicPr>
                <a:picLocks noChangeAspect="1" noChangeArrowheads="1"/>
              </p:cNvPicPr>
              <p:nvPr>
                <p:custDataLst>
                  <p:tags r:id="rId67"/>
                </p:custDataLst>
              </p:nvPr>
            </p:nvPicPr>
            <p:blipFill>
              <a:blip r:embed="rId106" cstate="print"/>
              <a:srcRect/>
              <a:stretch>
                <a:fillRect/>
              </a:stretch>
            </p:blipFill>
            <p:spPr bwMode="auto">
              <a:xfrm>
                <a:off x="3203848" y="1844824"/>
                <a:ext cx="1248345" cy="33862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3" name="Picture 4"/>
              <p:cNvPicPr>
                <a:picLocks noChangeAspect="1" noChangeArrowheads="1"/>
              </p:cNvPicPr>
              <p:nvPr>
                <p:custDataLst>
                  <p:tags r:id="rId68"/>
                </p:custDataLst>
              </p:nvPr>
            </p:nvPicPr>
            <p:blipFill>
              <a:blip r:embed="rId107" cstate="print"/>
              <a:srcRect/>
              <a:stretch>
                <a:fillRect/>
              </a:stretch>
            </p:blipFill>
            <p:spPr bwMode="auto">
              <a:xfrm>
                <a:off x="2123728" y="5733256"/>
                <a:ext cx="983357" cy="5118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7" name="Picture 5"/>
              <p:cNvPicPr>
                <a:picLocks noChangeAspect="1" noChangeArrowheads="1"/>
              </p:cNvPicPr>
              <p:nvPr>
                <p:custDataLst>
                  <p:tags r:id="rId69"/>
                </p:custDataLst>
              </p:nvPr>
            </p:nvPicPr>
            <p:blipFill>
              <a:blip r:embed="rId108" cstate="print"/>
              <a:srcRect/>
              <a:stretch>
                <a:fillRect/>
              </a:stretch>
            </p:blipFill>
            <p:spPr bwMode="auto">
              <a:xfrm>
                <a:off x="1259632" y="5229200"/>
                <a:ext cx="1381641" cy="43929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>
                <p:custDataLst>
                  <p:tags r:id="rId70"/>
                </p:custDataLst>
              </p:nvPr>
            </p:nvPicPr>
            <p:blipFill>
              <a:blip r:embed="rId109" cstate="print"/>
              <a:srcRect/>
              <a:stretch>
                <a:fillRect/>
              </a:stretch>
            </p:blipFill>
            <p:spPr bwMode="auto">
              <a:xfrm>
                <a:off x="1043608" y="4653136"/>
                <a:ext cx="1167307" cy="49644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2" name="Picture 3"/>
              <p:cNvPicPr>
                <a:picLocks noChangeAspect="1" noChangeArrowheads="1"/>
              </p:cNvPicPr>
              <p:nvPr>
                <p:custDataLst>
                  <p:tags r:id="rId71"/>
                </p:custDataLst>
              </p:nvPr>
            </p:nvPicPr>
            <p:blipFill>
              <a:blip r:embed="rId110" cstate="print"/>
              <a:srcRect/>
              <a:stretch>
                <a:fillRect/>
              </a:stretch>
            </p:blipFill>
            <p:spPr bwMode="auto">
              <a:xfrm>
                <a:off x="3131840" y="4797152"/>
                <a:ext cx="720080" cy="6720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8" name="Picture 4"/>
              <p:cNvPicPr>
                <a:picLocks noChangeAspect="1" noChangeArrowheads="1"/>
              </p:cNvPicPr>
              <p:nvPr>
                <p:custDataLst>
                  <p:tags r:id="rId72"/>
                </p:custDataLst>
              </p:nvPr>
            </p:nvPicPr>
            <p:blipFill>
              <a:blip r:embed="rId111" cstate="print"/>
              <a:srcRect/>
              <a:stretch>
                <a:fillRect/>
              </a:stretch>
            </p:blipFill>
            <p:spPr bwMode="auto">
              <a:xfrm>
                <a:off x="7092280" y="4725144"/>
                <a:ext cx="706561" cy="55564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9" name="Picture 5"/>
              <p:cNvPicPr>
                <a:picLocks noChangeAspect="1" noChangeArrowheads="1"/>
              </p:cNvPicPr>
              <p:nvPr>
                <p:custDataLst>
                  <p:tags r:id="rId73"/>
                </p:custDataLst>
              </p:nvPr>
            </p:nvPicPr>
            <p:blipFill>
              <a:blip r:embed="rId112" cstate="print"/>
              <a:srcRect/>
              <a:stretch>
                <a:fillRect/>
              </a:stretch>
            </p:blipFill>
            <p:spPr bwMode="auto">
              <a:xfrm>
                <a:off x="6300192" y="5301208"/>
                <a:ext cx="1050210" cy="2880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0" name="Picture 6"/>
              <p:cNvPicPr>
                <a:picLocks noChangeAspect="1" noChangeArrowheads="1"/>
              </p:cNvPicPr>
              <p:nvPr>
                <p:custDataLst>
                  <p:tags r:id="rId74"/>
                </p:custDataLst>
              </p:nvPr>
            </p:nvPicPr>
            <p:blipFill>
              <a:blip r:embed="rId113" cstate="print"/>
              <a:srcRect/>
              <a:stretch>
                <a:fillRect/>
              </a:stretch>
            </p:blipFill>
            <p:spPr bwMode="auto">
              <a:xfrm>
                <a:off x="1403648" y="4149080"/>
                <a:ext cx="1289416" cy="42500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1" name="Picture 7"/>
              <p:cNvPicPr>
                <a:picLocks noChangeAspect="1" noChangeArrowheads="1"/>
              </p:cNvPicPr>
              <p:nvPr>
                <p:custDataLst>
                  <p:tags r:id="rId75"/>
                </p:custDataLst>
              </p:nvPr>
            </p:nvPicPr>
            <p:blipFill>
              <a:blip r:embed="rId114" cstate="print"/>
              <a:srcRect/>
              <a:stretch>
                <a:fillRect/>
              </a:stretch>
            </p:blipFill>
            <p:spPr bwMode="auto">
              <a:xfrm>
                <a:off x="2267744" y="3645024"/>
                <a:ext cx="670419" cy="4320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3" name="Picture 9"/>
              <p:cNvPicPr>
                <a:picLocks noChangeAspect="1" noChangeArrowheads="1"/>
              </p:cNvPicPr>
              <p:nvPr>
                <p:custDataLst>
                  <p:tags r:id="rId76"/>
                </p:custDataLst>
              </p:nvPr>
            </p:nvPicPr>
            <p:blipFill>
              <a:blip r:embed="rId115" cstate="print"/>
              <a:srcRect/>
              <a:stretch>
                <a:fillRect/>
              </a:stretch>
            </p:blipFill>
            <p:spPr bwMode="auto">
              <a:xfrm>
                <a:off x="3203848" y="5589240"/>
                <a:ext cx="1549722" cy="39032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4" name="Picture 10"/>
              <p:cNvPicPr>
                <a:picLocks noChangeAspect="1" noChangeArrowheads="1"/>
              </p:cNvPicPr>
              <p:nvPr>
                <p:custDataLst>
                  <p:tags r:id="rId77"/>
                </p:custDataLst>
              </p:nvPr>
            </p:nvPicPr>
            <p:blipFill>
              <a:blip r:embed="rId116" cstate="print"/>
              <a:srcRect/>
              <a:stretch>
                <a:fillRect/>
              </a:stretch>
            </p:blipFill>
            <p:spPr bwMode="auto">
              <a:xfrm>
                <a:off x="4211960" y="6093296"/>
                <a:ext cx="1273869" cy="4000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5" name="Picture 11"/>
              <p:cNvPicPr>
                <a:picLocks noChangeAspect="1" noChangeArrowheads="1"/>
              </p:cNvPicPr>
              <p:nvPr>
                <p:custDataLst>
                  <p:tags r:id="rId78"/>
                </p:custDataLst>
              </p:nvPr>
            </p:nvPicPr>
            <p:blipFill>
              <a:blip r:embed="rId117" cstate="print"/>
              <a:srcRect/>
              <a:stretch>
                <a:fillRect/>
              </a:stretch>
            </p:blipFill>
            <p:spPr bwMode="auto">
              <a:xfrm>
                <a:off x="5861273" y="5661248"/>
                <a:ext cx="942975" cy="3476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036" name="Picture 12"/>
              <p:cNvPicPr>
                <a:picLocks noChangeAspect="1" noChangeArrowheads="1"/>
              </p:cNvPicPr>
              <p:nvPr>
                <p:custDataLst>
                  <p:tags r:id="rId79"/>
                </p:custDataLst>
              </p:nvPr>
            </p:nvPicPr>
            <p:blipFill>
              <a:blip r:embed="rId118" cstate="print"/>
              <a:srcRect/>
              <a:stretch>
                <a:fillRect/>
              </a:stretch>
            </p:blipFill>
            <p:spPr bwMode="auto">
              <a:xfrm>
                <a:off x="5580112" y="6093296"/>
                <a:ext cx="1312940" cy="37680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pic>
          <p:nvPicPr>
            <p:cNvPr id="74" name="Picture 71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19" cstate="print"/>
            <a:srcRect/>
            <a:stretch>
              <a:fillRect/>
            </a:stretch>
          </p:blipFill>
          <p:spPr bwMode="auto">
            <a:xfrm>
              <a:off x="7236296" y="1844824"/>
              <a:ext cx="1440160" cy="43286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78" name="Picture 70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20" cstate="print"/>
            <a:srcRect/>
            <a:stretch>
              <a:fillRect/>
            </a:stretch>
          </p:blipFill>
          <p:spPr bwMode="auto">
            <a:xfrm>
              <a:off x="7956376" y="4725144"/>
              <a:ext cx="647898" cy="63900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79" name="Picture 68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21" cstate="print"/>
            <a:srcRect/>
            <a:stretch>
              <a:fillRect/>
            </a:stretch>
          </p:blipFill>
          <p:spPr bwMode="auto">
            <a:xfrm>
              <a:off x="7524328" y="5445224"/>
              <a:ext cx="1080120" cy="38353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86" name="Picture 67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22" cstate="print"/>
            <a:srcRect/>
            <a:stretch>
              <a:fillRect/>
            </a:stretch>
          </p:blipFill>
          <p:spPr bwMode="auto">
            <a:xfrm>
              <a:off x="7884368" y="3356992"/>
              <a:ext cx="936104" cy="4028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88" name="Picture 66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23" cstate="print"/>
            <a:srcRect/>
            <a:stretch>
              <a:fillRect/>
            </a:stretch>
          </p:blipFill>
          <p:spPr bwMode="auto">
            <a:xfrm>
              <a:off x="6588224" y="2852936"/>
              <a:ext cx="855832" cy="4320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</p:grpSp>
      <p:sp>
        <p:nvSpPr>
          <p:cNvPr id="90" name="Date Placeholder 8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11.9.2015</a:t>
            </a:r>
            <a:endParaRPr lang="en-US" noProof="0" dirty="0"/>
          </a:p>
        </p:txBody>
      </p:sp>
      <p:sp>
        <p:nvSpPr>
          <p:cNvPr id="91" name="Slide Number Placeholder 9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0567-D74D-4A94-945D-6D455CF91C08}" type="slidenum">
              <a:rPr lang="en-US" noProof="0" smtClean="0"/>
              <a:pPr/>
              <a:t>17</a:t>
            </a:fld>
            <a:endParaRPr lang="en-US" noProof="0" dirty="0"/>
          </a:p>
        </p:txBody>
      </p:sp>
      <p:sp>
        <p:nvSpPr>
          <p:cNvPr id="92" name="Footer Placeholder 9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ERC, Tallinn | University cooperation, Asmo Vartiainen</a:t>
            </a:r>
            <a:endParaRPr lang="en-US" noProof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300000"/>
              </a:lnSpc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About Outotec</a:t>
            </a:r>
          </a:p>
          <a:p>
            <a:pPr>
              <a:lnSpc>
                <a:spcPct val="300000"/>
              </a:lnSpc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University cooperation as a part of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Outotec’s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research</a:t>
            </a:r>
          </a:p>
          <a:p>
            <a:pPr>
              <a:lnSpc>
                <a:spcPct val="300000"/>
              </a:lnSpc>
            </a:pPr>
            <a:r>
              <a:rPr lang="en-US" dirty="0" smtClean="0"/>
              <a:t>EIT Raw Materials network</a:t>
            </a:r>
          </a:p>
          <a:p>
            <a:pPr>
              <a:lnSpc>
                <a:spcPct val="300000"/>
              </a:lnSpc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Summary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11.9.2015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0567-D74D-4A94-945D-6D455CF91C08}" type="slidenum">
              <a:rPr lang="en-US" noProof="0" smtClean="0"/>
              <a:pPr/>
              <a:t>18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ERC, Tallinn | University cooperation, Asmo Vartiainen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7"/>
          </p:nvPr>
        </p:nvSpPr>
        <p:spPr>
          <a:xfrm>
            <a:off x="243553" y="332656"/>
            <a:ext cx="6677077" cy="1008112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BE" sz="3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EIT (</a:t>
            </a:r>
            <a:r>
              <a:rPr lang="en-US" sz="3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European Institute of Innovation and </a:t>
            </a:r>
            <a:r>
              <a:rPr lang="en-US" sz="3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Technology)</a:t>
            </a:r>
            <a:endParaRPr lang="en-US" sz="3200" dirty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it-IT" sz="3200" dirty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8"/>
          </p:nvPr>
        </p:nvSpPr>
        <p:spPr>
          <a:xfrm>
            <a:off x="323528" y="1545815"/>
            <a:ext cx="6984776" cy="1163105"/>
          </a:xfrm>
        </p:spPr>
        <p:txBody>
          <a:bodyPr/>
          <a:lstStyle/>
          <a:p>
            <a:pPr indent="0">
              <a:buNone/>
            </a:pPr>
            <a:r>
              <a:rPr lang="en-GB" dirty="0"/>
              <a:t>The EIT is an EU body that enhances Europe’s ability to innovate by nurturing young entrepreneurial talent and supporting new ideas through the Knowledge and Innovation Communities (KICs</a:t>
            </a:r>
            <a:r>
              <a:rPr lang="en-GB" dirty="0" smtClean="0"/>
              <a:t>).</a:t>
            </a:r>
          </a:p>
          <a:p>
            <a:pPr indent="0" fontAlgn="t">
              <a:spcAft>
                <a:spcPts val="1200"/>
              </a:spcAft>
              <a:buClr>
                <a:schemeClr val="tx2"/>
              </a:buClr>
              <a:buNone/>
            </a:pPr>
            <a:endParaRPr lang="en-GB" altLang="en-US" dirty="0" smtClean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382" y="2708920"/>
            <a:ext cx="3554090" cy="176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4"/>
          <p:cNvGrpSpPr/>
          <p:nvPr/>
        </p:nvGrpSpPr>
        <p:grpSpPr>
          <a:xfrm>
            <a:off x="2699792" y="5301764"/>
            <a:ext cx="6120680" cy="1223580"/>
            <a:chOff x="396628" y="3441400"/>
            <a:chExt cx="8351836" cy="1514565"/>
          </a:xfrm>
        </p:grpSpPr>
        <p:sp>
          <p:nvSpPr>
            <p:cNvPr id="6" name="Espace réservé pour une image  2"/>
            <p:cNvSpPr txBox="1">
              <a:spLocks/>
            </p:cNvSpPr>
            <p:nvPr/>
          </p:nvSpPr>
          <p:spPr>
            <a:xfrm>
              <a:off x="3293815" y="3645024"/>
              <a:ext cx="2516734" cy="1108075"/>
            </a:xfrm>
            <a:prstGeom prst="round2DiagRect">
              <a:avLst/>
            </a:prstGeom>
            <a:solidFill>
              <a:srgbClr val="6BB74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Espace réservé pour une image  2"/>
            <p:cNvSpPr txBox="1">
              <a:spLocks/>
            </p:cNvSpPr>
            <p:nvPr/>
          </p:nvSpPr>
          <p:spPr>
            <a:xfrm>
              <a:off x="396628" y="3645024"/>
              <a:ext cx="2515052" cy="1108075"/>
            </a:xfrm>
            <a:prstGeom prst="round2DiagRect">
              <a:avLst/>
            </a:prstGeom>
            <a:solidFill>
              <a:srgbClr val="6BB74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Espace réservé pour une image  2"/>
            <p:cNvSpPr txBox="1">
              <a:spLocks/>
            </p:cNvSpPr>
            <p:nvPr/>
          </p:nvSpPr>
          <p:spPr>
            <a:xfrm flipH="1">
              <a:off x="6156077" y="3645024"/>
              <a:ext cx="2592387" cy="1108075"/>
            </a:xfrm>
            <a:prstGeom prst="round2DiagRect">
              <a:avLst/>
            </a:prstGeom>
            <a:solidFill>
              <a:srgbClr val="6BB74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ZoneTexte 9"/>
            <p:cNvSpPr txBox="1">
              <a:spLocks noChangeArrowheads="1"/>
            </p:cNvSpPr>
            <p:nvPr/>
          </p:nvSpPr>
          <p:spPr bwMode="auto">
            <a:xfrm>
              <a:off x="468065" y="3774958"/>
              <a:ext cx="2340209" cy="118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1" dirty="0">
                  <a:solidFill>
                    <a:schemeClr val="bg1"/>
                  </a:solidFill>
                  <a:latin typeface="Calibri" pitchFamily="34" charset="0"/>
                </a:rPr>
                <a:t>student  to entrepreneur</a:t>
              </a:r>
              <a:endParaRPr lang="en-GB" altLang="en-US" sz="1800" b="1" dirty="0">
                <a:solidFill>
                  <a:schemeClr val="bg1"/>
                </a:solidFill>
                <a:latin typeface="Calibri" pitchFamily="34" charset="0"/>
              </a:endParaRPr>
            </a:p>
            <a:p>
              <a:pPr algn="ctr" eaLnBrk="1" hangingPunct="1"/>
              <a:endParaRPr lang="fr-FR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" name="ZoneTexte 10"/>
            <p:cNvSpPr txBox="1">
              <a:spLocks noChangeArrowheads="1"/>
            </p:cNvSpPr>
            <p:nvPr/>
          </p:nvSpPr>
          <p:spPr bwMode="auto">
            <a:xfrm>
              <a:off x="3335090" y="3861048"/>
              <a:ext cx="2441080" cy="80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1" dirty="0">
                  <a:solidFill>
                    <a:srgbClr val="FFFFFF"/>
                  </a:solidFill>
                  <a:latin typeface="Calibri" pitchFamily="34" charset="0"/>
                </a:rPr>
                <a:t>idea to product</a:t>
              </a:r>
              <a:endParaRPr lang="en-GB" altLang="en-US" sz="1800" b="1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1" name="ZoneTexte 11"/>
            <p:cNvSpPr txBox="1">
              <a:spLocks noChangeArrowheads="1"/>
            </p:cNvSpPr>
            <p:nvPr/>
          </p:nvSpPr>
          <p:spPr bwMode="auto">
            <a:xfrm>
              <a:off x="6156079" y="4009946"/>
              <a:ext cx="2516734" cy="80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1" dirty="0" smtClean="0">
                  <a:solidFill>
                    <a:srgbClr val="FFFFFF"/>
                  </a:solidFill>
                  <a:latin typeface="Calibri" pitchFamily="34" charset="0"/>
                </a:rPr>
                <a:t>lab </a:t>
              </a:r>
              <a:r>
                <a:rPr lang="en-US" altLang="en-US" sz="1800" b="1" dirty="0">
                  <a:solidFill>
                    <a:srgbClr val="FFFFFF"/>
                  </a:solidFill>
                  <a:latin typeface="Calibri" pitchFamily="34" charset="0"/>
                </a:rPr>
                <a:t>to customer</a:t>
              </a:r>
              <a:endParaRPr lang="en-GB" altLang="en-US" sz="1800" b="1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2" name="Ellipse 19"/>
            <p:cNvSpPr/>
            <p:nvPr/>
          </p:nvSpPr>
          <p:spPr>
            <a:xfrm>
              <a:off x="1486021" y="3441400"/>
              <a:ext cx="304294" cy="34181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800"/>
            </a:p>
          </p:txBody>
        </p:sp>
        <p:sp>
          <p:nvSpPr>
            <p:cNvPr id="13" name="Ellipse 20"/>
            <p:cNvSpPr/>
            <p:nvPr/>
          </p:nvSpPr>
          <p:spPr>
            <a:xfrm>
              <a:off x="4301878" y="3519235"/>
              <a:ext cx="304294" cy="34181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800"/>
            </a:p>
          </p:txBody>
        </p:sp>
        <p:sp>
          <p:nvSpPr>
            <p:cNvPr id="14" name="Ellipse 22"/>
            <p:cNvSpPr/>
            <p:nvPr/>
          </p:nvSpPr>
          <p:spPr>
            <a:xfrm>
              <a:off x="7292041" y="3519235"/>
              <a:ext cx="304295" cy="34181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800"/>
            </a:p>
          </p:txBody>
        </p:sp>
        <p:cxnSp>
          <p:nvCxnSpPr>
            <p:cNvPr id="15" name="Connecteur droit 27"/>
            <p:cNvCxnSpPr/>
            <p:nvPr/>
          </p:nvCxnSpPr>
          <p:spPr>
            <a:xfrm>
              <a:off x="3059832" y="3640262"/>
              <a:ext cx="0" cy="1112837"/>
            </a:xfrm>
            <a:prstGeom prst="line">
              <a:avLst/>
            </a:prstGeom>
            <a:ln w="6350" cmpd="sng">
              <a:solidFill>
                <a:srgbClr val="034EA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27"/>
            <p:cNvCxnSpPr/>
            <p:nvPr/>
          </p:nvCxnSpPr>
          <p:spPr>
            <a:xfrm>
              <a:off x="6012160" y="3612307"/>
              <a:ext cx="0" cy="1112837"/>
            </a:xfrm>
            <a:prstGeom prst="line">
              <a:avLst/>
            </a:prstGeom>
            <a:ln w="6350" cmpd="sng">
              <a:solidFill>
                <a:srgbClr val="034EA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asellaDiTesto 16"/>
          <p:cNvSpPr txBox="1"/>
          <p:nvPr/>
        </p:nvSpPr>
        <p:spPr>
          <a:xfrm>
            <a:off x="251520" y="4594009"/>
            <a:ext cx="77048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000" dirty="0">
                <a:latin typeface="Calibri" pitchFamily="34" charset="0"/>
              </a:rPr>
              <a:t>The EIT aims to increase the cooperation and integration between higher education, business and research to facilitate the transition from:</a:t>
            </a:r>
          </a:p>
          <a:p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43553" y="3032953"/>
            <a:ext cx="489654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000" dirty="0">
                <a:latin typeface="Calibri" pitchFamily="34" charset="0"/>
              </a:rPr>
              <a:t>The EIT is the first EU initiative bringing together the three sides of the “knowledge triangle”: business (companies and SMEs), higher education institutions and research centres.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877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300000"/>
              </a:lnSpc>
            </a:pPr>
            <a:r>
              <a:rPr lang="en-US" dirty="0" smtClean="0"/>
              <a:t>About Outotec</a:t>
            </a:r>
          </a:p>
          <a:p>
            <a:pPr>
              <a:lnSpc>
                <a:spcPct val="300000"/>
              </a:lnSpc>
            </a:pPr>
            <a:r>
              <a:rPr lang="en-US" dirty="0" smtClean="0"/>
              <a:t>University cooperation as a part of </a:t>
            </a:r>
            <a:r>
              <a:rPr lang="en-US" dirty="0" err="1" smtClean="0"/>
              <a:t>Outotec’s</a:t>
            </a:r>
            <a:r>
              <a:rPr lang="en-US" dirty="0" smtClean="0"/>
              <a:t> research</a:t>
            </a:r>
          </a:p>
          <a:p>
            <a:pPr>
              <a:lnSpc>
                <a:spcPct val="300000"/>
              </a:lnSpc>
            </a:pPr>
            <a:r>
              <a:rPr lang="en-US" dirty="0" smtClean="0"/>
              <a:t>EIT Raw Materials network</a:t>
            </a:r>
          </a:p>
          <a:p>
            <a:pPr>
              <a:lnSpc>
                <a:spcPct val="300000"/>
              </a:lnSpc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11.9.2015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0567-D74D-4A94-945D-6D455CF91C08}" type="slidenum">
              <a:rPr lang="en-US" noProof="0" smtClean="0"/>
              <a:pPr/>
              <a:t>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ERC, Tallinn | University cooperation, Asmo Vartiainen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118" y="836712"/>
            <a:ext cx="5334170" cy="541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testo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indent="0" algn="ctr">
              <a:buNone/>
            </a:pPr>
            <a:endParaRPr lang="fr-BE" dirty="0" smtClean="0"/>
          </a:p>
          <a:p>
            <a:pPr indent="0" algn="ctr">
              <a:buNone/>
            </a:pPr>
            <a:endParaRPr lang="fr-BE" dirty="0"/>
          </a:p>
          <a:p>
            <a:pPr indent="0" algn="ctr">
              <a:buNone/>
            </a:pPr>
            <a:endParaRPr lang="fr-BE" dirty="0" smtClean="0"/>
          </a:p>
          <a:p>
            <a:pPr indent="0" algn="ctr">
              <a:buNone/>
            </a:pPr>
            <a:endParaRPr lang="fr-BE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11560" y="476250"/>
            <a:ext cx="7310065" cy="865188"/>
          </a:xfrm>
        </p:spPr>
        <p:txBody>
          <a:bodyPr/>
          <a:lstStyle/>
          <a:p>
            <a:r>
              <a:rPr lang="en-US" dirty="0" smtClean="0"/>
              <a:t>EIT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48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7"/>
          </p:nvPr>
        </p:nvSpPr>
        <p:spPr>
          <a:xfrm>
            <a:off x="323528" y="332656"/>
            <a:ext cx="6408711" cy="432048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KIC EIT Raw Materials</a:t>
            </a:r>
            <a:endParaRPr lang="en-US" sz="320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8"/>
          </p:nvPr>
        </p:nvSpPr>
        <p:spPr>
          <a:xfrm>
            <a:off x="323529" y="1412776"/>
            <a:ext cx="6984776" cy="5184576"/>
          </a:xfrm>
        </p:spPr>
        <p:txBody>
          <a:bodyPr/>
          <a:lstStyle/>
          <a:p>
            <a:pPr indent="0">
              <a:lnSpc>
                <a:spcPct val="100000"/>
              </a:lnSpc>
              <a:buNone/>
            </a:pPr>
            <a:r>
              <a:rPr lang="en-US" sz="1600" b="1" dirty="0" smtClean="0"/>
              <a:t>Accepted after competition as a new KIC in December 2014</a:t>
            </a:r>
          </a:p>
          <a:p>
            <a:pPr indent="0">
              <a:lnSpc>
                <a:spcPct val="100000"/>
              </a:lnSpc>
              <a:buNone/>
            </a:pPr>
            <a:r>
              <a:rPr lang="en-US" sz="1600" b="1" dirty="0" smtClean="0"/>
              <a:t>Mission:</a:t>
            </a:r>
          </a:p>
          <a:p>
            <a:pPr indent="0">
              <a:lnSpc>
                <a:spcPct val="100000"/>
              </a:lnSpc>
              <a:buNone/>
            </a:pPr>
            <a:r>
              <a:rPr lang="en-US" sz="1600" dirty="0" smtClean="0"/>
              <a:t>to </a:t>
            </a:r>
            <a:r>
              <a:rPr lang="en-US" sz="1600" dirty="0"/>
              <a:t>boost the competitiveness, growth and attractiveness of </a:t>
            </a:r>
            <a:r>
              <a:rPr lang="en-US" sz="1600" dirty="0" smtClean="0"/>
              <a:t>the </a:t>
            </a:r>
            <a:r>
              <a:rPr lang="en-US" sz="1600" dirty="0"/>
              <a:t>European raw materials sector via radical innovation and entrepreneurship</a:t>
            </a:r>
            <a:r>
              <a:rPr lang="en-US" sz="1600" dirty="0" smtClean="0"/>
              <a:t>.</a:t>
            </a:r>
          </a:p>
          <a:p>
            <a:pPr indent="0">
              <a:lnSpc>
                <a:spcPct val="100000"/>
              </a:lnSpc>
              <a:buNone/>
            </a:pPr>
            <a:r>
              <a:rPr lang="en-US" sz="1600" b="1" dirty="0" smtClean="0"/>
              <a:t>Vision:</a:t>
            </a:r>
          </a:p>
          <a:p>
            <a:pPr indent="0">
              <a:lnSpc>
                <a:spcPct val="100000"/>
              </a:lnSpc>
              <a:buNone/>
            </a:pPr>
            <a:r>
              <a:rPr lang="en-US" sz="1600" dirty="0" smtClean="0"/>
              <a:t>to develop </a:t>
            </a:r>
            <a:r>
              <a:rPr lang="en-US" sz="1600" dirty="0"/>
              <a:t>raw materials into a major strength for Europe </a:t>
            </a:r>
            <a:endParaRPr lang="en-US" sz="1600" dirty="0" smtClean="0"/>
          </a:p>
          <a:p>
            <a:pPr indent="0">
              <a:lnSpc>
                <a:spcPct val="100000"/>
              </a:lnSpc>
              <a:buNone/>
            </a:pPr>
            <a:r>
              <a:rPr lang="en-US" sz="1600" b="1" dirty="0" smtClean="0"/>
              <a:t>Goals:</a:t>
            </a:r>
          </a:p>
          <a:p>
            <a:pPr>
              <a:lnSpc>
                <a:spcPct val="100000"/>
              </a:lnSpc>
            </a:pPr>
            <a:r>
              <a:rPr lang="en-US" sz="1600" dirty="0" smtClean="0"/>
              <a:t>Creating </a:t>
            </a:r>
            <a:r>
              <a:rPr lang="en-US" sz="1600" dirty="0"/>
              <a:t>and developing new game changing businesses across Europe; </a:t>
            </a:r>
          </a:p>
          <a:p>
            <a:pPr>
              <a:lnSpc>
                <a:spcPct val="100000"/>
              </a:lnSpc>
            </a:pPr>
            <a:r>
              <a:rPr lang="en-US" sz="1600" dirty="0" smtClean="0"/>
              <a:t>Boosting </a:t>
            </a:r>
            <a:r>
              <a:rPr lang="en-US" sz="1600" dirty="0"/>
              <a:t>the existing RM sector through the market introduction of new materials, investment in new production and processing units, 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system integration and the setting up of new partnerships across the value chain using innovative </a:t>
            </a:r>
            <a:r>
              <a:rPr lang="en-US" sz="1600" dirty="0" smtClean="0"/>
              <a:t>ICT </a:t>
            </a:r>
            <a:r>
              <a:rPr lang="en-US" sz="1600" dirty="0"/>
              <a:t>solutions and smart product design; </a:t>
            </a:r>
          </a:p>
          <a:p>
            <a:pPr>
              <a:lnSpc>
                <a:spcPct val="100000"/>
              </a:lnSpc>
            </a:pPr>
            <a:r>
              <a:rPr lang="en-US" sz="1600" dirty="0" smtClean="0"/>
              <a:t>Creating </a:t>
            </a:r>
            <a:r>
              <a:rPr lang="en-US" sz="1600" dirty="0"/>
              <a:t>new entrepreneurial education approaches addressing the development needs of graduates and professionals in the RM sector to support the effective transformation of ideas into businesses and contribute to a resource and cost-efficient industry. </a:t>
            </a:r>
          </a:p>
          <a:p>
            <a:pPr indent="0">
              <a:lnSpc>
                <a:spcPct val="100000"/>
              </a:lnSpc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4397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11.9.2015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0567-D74D-4A94-945D-6D455CF91C08}" type="slidenum">
              <a:rPr lang="en-US" noProof="0" smtClean="0"/>
              <a:pPr/>
              <a:t>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ERC, Tallinn | University cooperation, Asmo Vartiainen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7450" y="1196752"/>
            <a:ext cx="445655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Baltic Sea CLC - Otaniemi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9" y="1484312"/>
            <a:ext cx="4464867" cy="4681537"/>
          </a:xfrm>
        </p:spPr>
        <p:txBody>
          <a:bodyPr/>
          <a:lstStyle/>
          <a:p>
            <a:r>
              <a:rPr lang="en-US" sz="1400" smtClean="0"/>
              <a:t>Actions in the whole EIT Raw Materials area realize as projects in several CLC´s with partners</a:t>
            </a:r>
          </a:p>
          <a:p>
            <a:r>
              <a:rPr lang="en-US" sz="1400" smtClean="0"/>
              <a:t>EIT funding for KAVA (KIC Added Value Activities)-projects focused on innovations, entrepreneurship and education</a:t>
            </a:r>
          </a:p>
          <a:p>
            <a:r>
              <a:rPr lang="en-US" sz="1400" smtClean="0"/>
              <a:t>Natural cooperation network for e.g. H2020 calls</a:t>
            </a:r>
          </a:p>
          <a:p>
            <a:r>
              <a:rPr lang="en-US" sz="1400" smtClean="0"/>
              <a:t>Total budget for EIT Raw Materials (75% KCA + 25 % KAVA) years 2016-2022 about 2.0 billion euros.</a:t>
            </a:r>
            <a:endParaRPr lang="en-US" sz="140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05352" y="4365104"/>
            <a:ext cx="851522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C:\Users\ak6735\Desktop\KIC\2015_Start-up-Phase\Communication, Dissemination\Raw-Material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2656"/>
            <a:ext cx="2728357" cy="75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11.9.2015</a:t>
            </a:r>
            <a:endParaRPr lang="en-US" noProof="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0567-D74D-4A94-945D-6D455CF91C08}" type="slidenum">
              <a:rPr lang="en-US" noProof="0" smtClean="0"/>
              <a:pPr/>
              <a:t>23</a:t>
            </a:fld>
            <a:endParaRPr lang="en-US" noProof="0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ERC, Tallinn | University cooperation, Asmo Vartiainen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300000"/>
              </a:lnSpc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About Outotec</a:t>
            </a:r>
          </a:p>
          <a:p>
            <a:pPr>
              <a:lnSpc>
                <a:spcPct val="300000"/>
              </a:lnSpc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University cooperation as a part of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Outotec’s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research</a:t>
            </a:r>
          </a:p>
          <a:p>
            <a:pPr>
              <a:lnSpc>
                <a:spcPct val="300000"/>
              </a:lnSpc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EIT Raw Materials network</a:t>
            </a:r>
          </a:p>
          <a:p>
            <a:pPr>
              <a:lnSpc>
                <a:spcPct val="300000"/>
              </a:lnSpc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11.9.2015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0567-D74D-4A94-945D-6D455CF91C08}" type="slidenum">
              <a:rPr lang="en-US" noProof="0" smtClean="0"/>
              <a:pPr/>
              <a:t>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ERC, Tallinn | University cooperation, Asmo Vartiainen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Outotec and innovativeness in R&amp;D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 market position and technology leadership based on experience gathered over the decades</a:t>
            </a:r>
          </a:p>
          <a:p>
            <a:r>
              <a:rPr lang="en-US" dirty="0" smtClean="0"/>
              <a:t>one of the world’s leading process solution, technology and service providers for the mining and metallurgical industry</a:t>
            </a:r>
          </a:p>
          <a:p>
            <a:r>
              <a:rPr lang="en-US" dirty="0" smtClean="0"/>
              <a:t>knows the whole value chain from minerals to metals and maximizes the metals recovery with low unit costs</a:t>
            </a:r>
          </a:p>
          <a:p>
            <a:r>
              <a:rPr lang="en-US" dirty="0" smtClean="0"/>
              <a:t>the customers’ partner throughout the life cycle of the plant</a:t>
            </a:r>
          </a:p>
          <a:p>
            <a:r>
              <a:rPr lang="en-US" dirty="0" smtClean="0"/>
              <a:t>success based on extensive research and development and proprietary technologies that are environmentally sound and energy-efficient</a:t>
            </a:r>
          </a:p>
          <a:p>
            <a:r>
              <a:rPr lang="en-US" dirty="0" smtClean="0"/>
              <a:t>able to design the most efficient solutions for its customers and guarantees process performance</a:t>
            </a:r>
          </a:p>
          <a:p>
            <a:r>
              <a:rPr lang="en-US" dirty="0" smtClean="0"/>
              <a:t>networking in R&amp;D needs a proper R&amp;D and technology portfolio steering and close cooperation with universities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11.9.2015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0567-D74D-4A94-945D-6D455CF91C08}" type="slidenum">
              <a:rPr lang="en-US" noProof="0" smtClean="0"/>
              <a:pPr/>
              <a:t>25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ERC, Tallinn | University cooperation, Asmo Vartiainen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11.9.2015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0567-D74D-4A94-945D-6D455CF91C08}" type="slidenum">
              <a:rPr lang="en-US" noProof="0" smtClean="0"/>
              <a:pPr/>
              <a:t>26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ERC, Tallinn | University cooperation, Asmo Vartiainen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223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516410"/>
            <a:ext cx="7921625" cy="436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Oval 58"/>
          <p:cNvSpPr/>
          <p:nvPr/>
        </p:nvSpPr>
        <p:spPr>
          <a:xfrm>
            <a:off x="4702175" y="1987550"/>
            <a:ext cx="79375" cy="79375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76" name="Oval 75"/>
          <p:cNvSpPr/>
          <p:nvPr/>
        </p:nvSpPr>
        <p:spPr>
          <a:xfrm>
            <a:off x="6508750" y="2355850"/>
            <a:ext cx="79375" cy="7778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9" name="Oval 18"/>
          <p:cNvSpPr/>
          <p:nvPr/>
        </p:nvSpPr>
        <p:spPr>
          <a:xfrm>
            <a:off x="7580313" y="4803775"/>
            <a:ext cx="77787" cy="7778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0" name="Oval 19"/>
          <p:cNvSpPr/>
          <p:nvPr/>
        </p:nvSpPr>
        <p:spPr>
          <a:xfrm>
            <a:off x="7723188" y="4732338"/>
            <a:ext cx="79375" cy="777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1" name="Oval 20"/>
          <p:cNvSpPr/>
          <p:nvPr/>
        </p:nvSpPr>
        <p:spPr>
          <a:xfrm>
            <a:off x="7796213" y="4659313"/>
            <a:ext cx="77787" cy="793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2" name="Oval 21"/>
          <p:cNvSpPr/>
          <p:nvPr/>
        </p:nvSpPr>
        <p:spPr>
          <a:xfrm>
            <a:off x="6948488" y="4587875"/>
            <a:ext cx="79375" cy="7778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3" name="Oval 22"/>
          <p:cNvSpPr/>
          <p:nvPr/>
        </p:nvSpPr>
        <p:spPr>
          <a:xfrm>
            <a:off x="6838950" y="3940175"/>
            <a:ext cx="79375" cy="7778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4" name="Oval 23"/>
          <p:cNvSpPr/>
          <p:nvPr/>
        </p:nvSpPr>
        <p:spPr>
          <a:xfrm>
            <a:off x="7005638" y="3003550"/>
            <a:ext cx="79375" cy="7778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5" name="Oval 24"/>
          <p:cNvSpPr/>
          <p:nvPr/>
        </p:nvSpPr>
        <p:spPr>
          <a:xfrm>
            <a:off x="6084888" y="3286125"/>
            <a:ext cx="77787" cy="7778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6" name="Oval 25"/>
          <p:cNvSpPr/>
          <p:nvPr/>
        </p:nvSpPr>
        <p:spPr>
          <a:xfrm>
            <a:off x="6284913" y="3128963"/>
            <a:ext cx="79375" cy="777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7" name="Oval 26"/>
          <p:cNvSpPr/>
          <p:nvPr/>
        </p:nvSpPr>
        <p:spPr>
          <a:xfrm>
            <a:off x="5419725" y="3022600"/>
            <a:ext cx="79375" cy="7778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8" name="Oval 27"/>
          <p:cNvSpPr/>
          <p:nvPr/>
        </p:nvSpPr>
        <p:spPr>
          <a:xfrm>
            <a:off x="5861050" y="2500313"/>
            <a:ext cx="79375" cy="777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9" name="Oval 28"/>
          <p:cNvSpPr/>
          <p:nvPr/>
        </p:nvSpPr>
        <p:spPr>
          <a:xfrm>
            <a:off x="5780088" y="1857375"/>
            <a:ext cx="77787" cy="7778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30" name="Oval 29"/>
          <p:cNvSpPr/>
          <p:nvPr/>
        </p:nvSpPr>
        <p:spPr>
          <a:xfrm>
            <a:off x="5292725" y="2146300"/>
            <a:ext cx="77788" cy="7778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31" name="Oval 30"/>
          <p:cNvSpPr/>
          <p:nvPr/>
        </p:nvSpPr>
        <p:spPr>
          <a:xfrm>
            <a:off x="4932363" y="2217738"/>
            <a:ext cx="79375" cy="777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32" name="Oval 31"/>
          <p:cNvSpPr/>
          <p:nvPr/>
        </p:nvSpPr>
        <p:spPr>
          <a:xfrm>
            <a:off x="4787900" y="2073275"/>
            <a:ext cx="79375" cy="793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33" name="Oval 32"/>
          <p:cNvSpPr/>
          <p:nvPr/>
        </p:nvSpPr>
        <p:spPr>
          <a:xfrm>
            <a:off x="4572000" y="1906588"/>
            <a:ext cx="79375" cy="777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34" name="Oval 33"/>
          <p:cNvSpPr/>
          <p:nvPr/>
        </p:nvSpPr>
        <p:spPr>
          <a:xfrm>
            <a:off x="4500563" y="1938338"/>
            <a:ext cx="79375" cy="793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35" name="Oval 34"/>
          <p:cNvSpPr/>
          <p:nvPr/>
        </p:nvSpPr>
        <p:spPr>
          <a:xfrm>
            <a:off x="4500563" y="2073275"/>
            <a:ext cx="79375" cy="793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36" name="Oval 35"/>
          <p:cNvSpPr/>
          <p:nvPr/>
        </p:nvSpPr>
        <p:spPr>
          <a:xfrm>
            <a:off x="4427538" y="2136775"/>
            <a:ext cx="79375" cy="7778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37" name="Oval 36"/>
          <p:cNvSpPr/>
          <p:nvPr/>
        </p:nvSpPr>
        <p:spPr>
          <a:xfrm>
            <a:off x="4356100" y="2073275"/>
            <a:ext cx="79375" cy="793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38" name="Oval 37"/>
          <p:cNvSpPr/>
          <p:nvPr/>
        </p:nvSpPr>
        <p:spPr>
          <a:xfrm>
            <a:off x="4518025" y="2233613"/>
            <a:ext cx="79375" cy="777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39" name="Oval 38"/>
          <p:cNvSpPr/>
          <p:nvPr/>
        </p:nvSpPr>
        <p:spPr>
          <a:xfrm>
            <a:off x="4589463" y="2355850"/>
            <a:ext cx="79375" cy="7778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40" name="Oval 39"/>
          <p:cNvSpPr/>
          <p:nvPr/>
        </p:nvSpPr>
        <p:spPr>
          <a:xfrm>
            <a:off x="4284663" y="2289175"/>
            <a:ext cx="77787" cy="793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41" name="Oval 40"/>
          <p:cNvSpPr/>
          <p:nvPr/>
        </p:nvSpPr>
        <p:spPr>
          <a:xfrm>
            <a:off x="4324350" y="2333625"/>
            <a:ext cx="77788" cy="7778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42" name="Oval 41"/>
          <p:cNvSpPr/>
          <p:nvPr/>
        </p:nvSpPr>
        <p:spPr>
          <a:xfrm>
            <a:off x="4244975" y="2336800"/>
            <a:ext cx="79375" cy="7778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43" name="Oval 42"/>
          <p:cNvSpPr/>
          <p:nvPr/>
        </p:nvSpPr>
        <p:spPr>
          <a:xfrm>
            <a:off x="4276725" y="2393950"/>
            <a:ext cx="79375" cy="7778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44" name="Oval 43"/>
          <p:cNvSpPr/>
          <p:nvPr/>
        </p:nvSpPr>
        <p:spPr>
          <a:xfrm>
            <a:off x="4194175" y="2490788"/>
            <a:ext cx="79375" cy="777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45" name="Oval 44"/>
          <p:cNvSpPr/>
          <p:nvPr/>
        </p:nvSpPr>
        <p:spPr>
          <a:xfrm>
            <a:off x="1468438" y="2401888"/>
            <a:ext cx="79375" cy="777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46" name="Oval 45"/>
          <p:cNvSpPr/>
          <p:nvPr/>
        </p:nvSpPr>
        <p:spPr>
          <a:xfrm>
            <a:off x="2268538" y="2449513"/>
            <a:ext cx="77787" cy="793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47" name="Oval 46"/>
          <p:cNvSpPr/>
          <p:nvPr/>
        </p:nvSpPr>
        <p:spPr>
          <a:xfrm>
            <a:off x="2233613" y="2725738"/>
            <a:ext cx="79375" cy="793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48" name="Oval 47"/>
          <p:cNvSpPr/>
          <p:nvPr/>
        </p:nvSpPr>
        <p:spPr>
          <a:xfrm>
            <a:off x="1538288" y="2994025"/>
            <a:ext cx="79375" cy="7778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49" name="Oval 48"/>
          <p:cNvSpPr/>
          <p:nvPr/>
        </p:nvSpPr>
        <p:spPr>
          <a:xfrm>
            <a:off x="2154238" y="4089400"/>
            <a:ext cx="79375" cy="793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50" name="Oval 49"/>
          <p:cNvSpPr/>
          <p:nvPr/>
        </p:nvSpPr>
        <p:spPr>
          <a:xfrm>
            <a:off x="2411413" y="4410075"/>
            <a:ext cx="79375" cy="793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51" name="Oval 50"/>
          <p:cNvSpPr/>
          <p:nvPr/>
        </p:nvSpPr>
        <p:spPr>
          <a:xfrm>
            <a:off x="2479675" y="4371975"/>
            <a:ext cx="79375" cy="7778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52" name="Oval 51"/>
          <p:cNvSpPr/>
          <p:nvPr/>
        </p:nvSpPr>
        <p:spPr>
          <a:xfrm>
            <a:off x="2436813" y="4659313"/>
            <a:ext cx="77787" cy="793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53" name="Oval 52"/>
          <p:cNvSpPr/>
          <p:nvPr/>
        </p:nvSpPr>
        <p:spPr>
          <a:xfrm>
            <a:off x="2947988" y="4410075"/>
            <a:ext cx="79375" cy="793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54" name="Oval 53"/>
          <p:cNvSpPr/>
          <p:nvPr/>
        </p:nvSpPr>
        <p:spPr>
          <a:xfrm>
            <a:off x="2401888" y="2471738"/>
            <a:ext cx="77787" cy="79375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55" name="Oval 54"/>
          <p:cNvSpPr/>
          <p:nvPr/>
        </p:nvSpPr>
        <p:spPr>
          <a:xfrm>
            <a:off x="2987675" y="4371975"/>
            <a:ext cx="79375" cy="79375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56" name="Oval 55"/>
          <p:cNvSpPr/>
          <p:nvPr/>
        </p:nvSpPr>
        <p:spPr>
          <a:xfrm>
            <a:off x="1379538" y="2414588"/>
            <a:ext cx="77787" cy="79375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57" name="Oval 56"/>
          <p:cNvSpPr/>
          <p:nvPr/>
        </p:nvSpPr>
        <p:spPr>
          <a:xfrm>
            <a:off x="4629150" y="1978025"/>
            <a:ext cx="79375" cy="7778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58" name="Oval 57"/>
          <p:cNvSpPr/>
          <p:nvPr/>
        </p:nvSpPr>
        <p:spPr>
          <a:xfrm>
            <a:off x="4643438" y="2001838"/>
            <a:ext cx="79375" cy="777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60" name="Oval 59"/>
          <p:cNvSpPr/>
          <p:nvPr/>
        </p:nvSpPr>
        <p:spPr>
          <a:xfrm>
            <a:off x="4702175" y="1935163"/>
            <a:ext cx="79375" cy="79375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61" name="Oval 60"/>
          <p:cNvSpPr/>
          <p:nvPr/>
        </p:nvSpPr>
        <p:spPr>
          <a:xfrm>
            <a:off x="6926263" y="2914650"/>
            <a:ext cx="79375" cy="79375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13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Outotec</a:t>
            </a:r>
            <a:r>
              <a:rPr lang="en-US" dirty="0" smtClean="0"/>
              <a:t> in nutshell</a:t>
            </a:r>
          </a:p>
        </p:txBody>
      </p:sp>
      <p:sp>
        <p:nvSpPr>
          <p:cNvPr id="8" name="Oval 11"/>
          <p:cNvSpPr/>
          <p:nvPr/>
        </p:nvSpPr>
        <p:spPr>
          <a:xfrm>
            <a:off x="6588125" y="2885282"/>
            <a:ext cx="1728787" cy="172878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 dirty="0"/>
              <a:t>Presence in</a:t>
            </a:r>
            <a:br>
              <a:rPr lang="en-US" sz="2000" b="1" dirty="0"/>
            </a:br>
            <a:r>
              <a:rPr lang="en-US" sz="4000" b="1" dirty="0"/>
              <a:t>30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countries </a:t>
            </a:r>
          </a:p>
        </p:txBody>
      </p:sp>
      <p:sp>
        <p:nvSpPr>
          <p:cNvPr id="9" name="Oval 11"/>
          <p:cNvSpPr/>
          <p:nvPr/>
        </p:nvSpPr>
        <p:spPr>
          <a:xfrm>
            <a:off x="611188" y="2584450"/>
            <a:ext cx="1655762" cy="158432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normAutofit fontScale="77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/>
              <a:t>Deliveries to more than </a:t>
            </a:r>
            <a:br>
              <a:rPr lang="en-US" b="1"/>
            </a:br>
            <a:r>
              <a:rPr lang="en-US" sz="4000" b="1"/>
              <a:t>80 </a:t>
            </a:r>
            <a:r>
              <a:rPr lang="en-US" b="1"/>
              <a:t/>
            </a:r>
            <a:br>
              <a:rPr lang="en-US" b="1"/>
            </a:br>
            <a:r>
              <a:rPr lang="en-US" b="1"/>
              <a:t>countries</a:t>
            </a:r>
          </a:p>
        </p:txBody>
      </p:sp>
      <p:sp>
        <p:nvSpPr>
          <p:cNvPr id="10" name="Oval 11"/>
          <p:cNvSpPr/>
          <p:nvPr/>
        </p:nvSpPr>
        <p:spPr>
          <a:xfrm>
            <a:off x="3067050" y="4003675"/>
            <a:ext cx="1708150" cy="164782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normAutofit fontScale="850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/>
              <a:t>Experts of over </a:t>
            </a:r>
            <a:br>
              <a:rPr lang="en-US" b="1"/>
            </a:br>
            <a:r>
              <a:rPr lang="en-US" sz="4000" b="1"/>
              <a:t>60 </a:t>
            </a:r>
            <a:r>
              <a:rPr lang="en-US" b="1"/>
              <a:t/>
            </a:r>
            <a:br>
              <a:rPr lang="en-US" b="1"/>
            </a:br>
            <a:r>
              <a:rPr lang="en-US" b="1"/>
              <a:t>nationalities</a:t>
            </a:r>
          </a:p>
        </p:txBody>
      </p:sp>
      <p:sp>
        <p:nvSpPr>
          <p:cNvPr id="11318" name="TextBox 10"/>
          <p:cNvSpPr txBox="1">
            <a:spLocks noChangeArrowheads="1"/>
          </p:cNvSpPr>
          <p:nvPr/>
        </p:nvSpPr>
        <p:spPr bwMode="auto">
          <a:xfrm>
            <a:off x="5724004" y="5464737"/>
            <a:ext cx="3311525" cy="70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>
              <a:buNone/>
            </a:pPr>
            <a:r>
              <a:rPr lang="en-US" sz="1200" dirty="0" err="1" smtClean="0"/>
              <a:t>Outotec</a:t>
            </a:r>
            <a:r>
              <a:rPr lang="en-US" sz="1200" dirty="0" smtClean="0"/>
              <a:t> R&amp;D, sales and service centers</a:t>
            </a:r>
          </a:p>
          <a:p>
            <a:pPr>
              <a:buNone/>
            </a:pPr>
            <a:r>
              <a:rPr lang="en-US" sz="1200" dirty="0" err="1" smtClean="0"/>
              <a:t>Outotec</a:t>
            </a:r>
            <a:r>
              <a:rPr lang="en-US" sz="1200" dirty="0" smtClean="0"/>
              <a:t> manufacturing / assembly</a:t>
            </a:r>
          </a:p>
          <a:p>
            <a:pPr>
              <a:buNone/>
            </a:pPr>
            <a:r>
              <a:rPr lang="en-US" sz="1200" dirty="0" smtClean="0"/>
              <a:t>* </a:t>
            </a:r>
            <a:r>
              <a:rPr lang="en-US" sz="1200" dirty="0"/>
              <a:t>in 2014</a:t>
            </a:r>
          </a:p>
        </p:txBody>
      </p:sp>
      <p:sp>
        <p:nvSpPr>
          <p:cNvPr id="12" name="Oval 11"/>
          <p:cNvSpPr/>
          <p:nvPr/>
        </p:nvSpPr>
        <p:spPr>
          <a:xfrm>
            <a:off x="5508104" y="5515537"/>
            <a:ext cx="144462" cy="1571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08104" y="5739374"/>
            <a:ext cx="144462" cy="1571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1"/>
          <p:cNvSpPr/>
          <p:nvPr/>
        </p:nvSpPr>
        <p:spPr>
          <a:xfrm>
            <a:off x="6563691" y="990601"/>
            <a:ext cx="1728788" cy="162242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normAutofit fontScale="925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 dirty="0"/>
              <a:t>Sales</a:t>
            </a:r>
            <a:br>
              <a:rPr lang="en-US" sz="2000" b="1" dirty="0"/>
            </a:br>
            <a:r>
              <a:rPr lang="en-US" sz="4000" b="1" dirty="0"/>
              <a:t>1.4</a:t>
            </a:r>
            <a:r>
              <a:rPr lang="en-US" sz="3300" b="1" dirty="0"/>
              <a:t>bn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EUR</a:t>
            </a:r>
            <a:r>
              <a:rPr lang="en-US" sz="2000" b="1" dirty="0" smtClean="0"/>
              <a:t>*</a:t>
            </a:r>
            <a:endParaRPr lang="en-US" sz="1600" b="1" dirty="0"/>
          </a:p>
        </p:txBody>
      </p:sp>
      <p:sp>
        <p:nvSpPr>
          <p:cNvPr id="16" name="Oval 11"/>
          <p:cNvSpPr/>
          <p:nvPr/>
        </p:nvSpPr>
        <p:spPr>
          <a:xfrm>
            <a:off x="2559051" y="2355850"/>
            <a:ext cx="1436688" cy="1397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normAutofit fontScale="925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2800" b="1" dirty="0"/>
              <a:t>4,571</a:t>
            </a: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>employees</a:t>
            </a:r>
            <a:r>
              <a:rPr lang="en-US" sz="1400" b="1" dirty="0" smtClean="0"/>
              <a:t>*</a:t>
            </a:r>
            <a:endParaRPr lang="en-US" sz="1400" b="1" dirty="0"/>
          </a:p>
        </p:txBody>
      </p:sp>
      <p:sp>
        <p:nvSpPr>
          <p:cNvPr id="73" name="Oval 72"/>
          <p:cNvSpPr/>
          <p:nvPr/>
        </p:nvSpPr>
        <p:spPr>
          <a:xfrm>
            <a:off x="4787900" y="4594225"/>
            <a:ext cx="79375" cy="7778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74" name="Oval 73"/>
          <p:cNvSpPr/>
          <p:nvPr/>
        </p:nvSpPr>
        <p:spPr>
          <a:xfrm>
            <a:off x="4787900" y="4233863"/>
            <a:ext cx="79375" cy="777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75" name="Oval 74"/>
          <p:cNvSpPr/>
          <p:nvPr/>
        </p:nvSpPr>
        <p:spPr>
          <a:xfrm>
            <a:off x="3995738" y="3513138"/>
            <a:ext cx="79375" cy="793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64" name="Oval 11"/>
          <p:cNvSpPr/>
          <p:nvPr/>
        </p:nvSpPr>
        <p:spPr>
          <a:xfrm>
            <a:off x="5061743" y="3438525"/>
            <a:ext cx="1514475" cy="146049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normAutofit fontScale="3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000" b="1"/>
              <a:t>12</a:t>
            </a:r>
            <a:r>
              <a:rPr lang="en-US" sz="4000" b="1" baseline="30000"/>
              <a:t>th</a:t>
            </a:r>
            <a:r>
              <a:rPr lang="en-US" sz="4000" b="1"/>
              <a:t> most sustainable company in the world</a:t>
            </a:r>
            <a:endParaRPr lang="en-US" sz="1600" b="1" dirty="0"/>
          </a:p>
        </p:txBody>
      </p:sp>
      <p:sp>
        <p:nvSpPr>
          <p:cNvPr id="66" name="Oval 11"/>
          <p:cNvSpPr/>
          <p:nvPr/>
        </p:nvSpPr>
        <p:spPr>
          <a:xfrm>
            <a:off x="584994" y="4272756"/>
            <a:ext cx="1708150" cy="164782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normAutofit fontScale="850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300" b="1" dirty="0"/>
              <a:t>6,796</a:t>
            </a:r>
            <a:r>
              <a:rPr lang="en-US" sz="2400" b="1" dirty="0"/>
              <a:t> </a:t>
            </a:r>
            <a:r>
              <a:rPr lang="en-US" dirty="0"/>
              <a:t>national </a:t>
            </a:r>
            <a:r>
              <a:rPr lang="en-US" dirty="0" smtClean="0"/>
              <a:t>patents 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 smtClean="0"/>
              <a:t>applications</a:t>
            </a:r>
            <a:endParaRPr lang="en-US" b="1" dirty="0"/>
          </a:p>
        </p:txBody>
      </p:sp>
      <p:sp>
        <p:nvSpPr>
          <p:cNvPr id="62" name="Date Placeholder 6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11.9.2015</a:t>
            </a:r>
            <a:endParaRPr lang="en-US" noProof="0" dirty="0"/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0567-D74D-4A94-945D-6D455CF91C08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65" name="Footer Placeholder 6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ERC, Tallinn | University cooperation, Asmo Vartiainen</a:t>
            </a:r>
            <a:endParaRPr lang="en-US" noProof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Outotec</a:t>
            </a:r>
            <a:r>
              <a:rPr lang="fi-FI" dirty="0" smtClean="0"/>
              <a:t> – a </a:t>
            </a:r>
            <a:r>
              <a:rPr lang="fi-FI" dirty="0" err="1" smtClean="0"/>
              <a:t>process</a:t>
            </a:r>
            <a:r>
              <a:rPr lang="fi-FI" dirty="0" smtClean="0"/>
              <a:t> </a:t>
            </a:r>
            <a:r>
              <a:rPr lang="fi-FI" dirty="0" err="1" smtClean="0"/>
              <a:t>technology</a:t>
            </a:r>
            <a:r>
              <a:rPr lang="fi-FI" dirty="0" smtClean="0"/>
              <a:t> </a:t>
            </a:r>
            <a:r>
              <a:rPr lang="fi-FI" dirty="0" err="1" smtClean="0"/>
              <a:t>company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11189" y="1484312"/>
            <a:ext cx="5616995" cy="4681537"/>
          </a:xfrm>
        </p:spPr>
        <p:txBody>
          <a:bodyPr/>
          <a:lstStyle/>
          <a:p>
            <a:r>
              <a:rPr lang="en-US" dirty="0" smtClean="0"/>
              <a:t>Outotec provides leading technologies and services for the sustainable use of Earth’s </a:t>
            </a:r>
            <a:br>
              <a:rPr lang="en-US" dirty="0" smtClean="0"/>
            </a:br>
            <a:r>
              <a:rPr lang="en-US" dirty="0" smtClean="0"/>
              <a:t>natural resources.</a:t>
            </a:r>
          </a:p>
          <a:p>
            <a:r>
              <a:rPr lang="en-US" dirty="0" smtClean="0"/>
              <a:t>As the global leader in minerals and metals processing technology, we have developed many breakthrough technologies over the decades for our customers in mining and metals industries. </a:t>
            </a:r>
          </a:p>
          <a:p>
            <a:r>
              <a:rPr lang="en-US" dirty="0" smtClean="0"/>
              <a:t>We also provide innovative solutions for industrial water treatment, the utilization of alternative energy sources and the chemical industry.</a:t>
            </a:r>
          </a:p>
          <a:p>
            <a:r>
              <a:rPr lang="en-US" dirty="0" err="1" smtClean="0"/>
              <a:t>Outotec</a:t>
            </a:r>
            <a:r>
              <a:rPr lang="en-US" dirty="0" smtClean="0"/>
              <a:t> shares are listed on NASDAQ Helsinki.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 rot="788016">
            <a:off x="6503343" y="1048586"/>
            <a:ext cx="2098560" cy="20297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85000" lnSpcReduction="10000"/>
          </a:bodyPr>
          <a:lstStyle/>
          <a:p>
            <a:pPr algn="ctr"/>
            <a:r>
              <a:rPr lang="en-US" sz="2000" b="1" dirty="0" smtClean="0"/>
              <a:t>The 12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most sustainable company of the world (2015)</a:t>
            </a:r>
            <a:endParaRPr lang="en-US" sz="20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11.9.2015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0567-D74D-4A94-945D-6D455CF91C08}" type="slidenum">
              <a:rPr lang="en-US" noProof="0" smtClean="0"/>
              <a:pPr/>
              <a:t>4</a:t>
            </a:fld>
            <a:endParaRPr lang="en-US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ERC, Tallinn | University cooperation, Asmo Vartiainen</a:t>
            </a:r>
            <a:endParaRPr lang="en-US" noProof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intent and focus in the value chain </a:t>
            </a:r>
            <a:endParaRPr lang="en-US" dirty="0"/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611188" y="4077256"/>
            <a:ext cx="1728000" cy="16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58" tIns="45716" rIns="54858" bIns="45716"/>
          <a:lstStyle/>
          <a:p>
            <a:pPr defTabSz="1441450">
              <a:spcBef>
                <a:spcPct val="20000"/>
              </a:spcBef>
              <a:buClr>
                <a:srgbClr val="B2001E"/>
              </a:buClr>
              <a:buSzPct val="120000"/>
            </a:pPr>
            <a:r>
              <a:rPr lang="en-GB" sz="1200" dirty="0">
                <a:solidFill>
                  <a:srgbClr val="3F4041"/>
                </a:solidFill>
              </a:rPr>
              <a:t>Sustainable end-to-end solutions from feasibility studies to complete plants and life cycle services for virtually all ore types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2555730" y="4077256"/>
            <a:ext cx="1728000" cy="16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58" tIns="45716" rIns="54858" bIns="45716"/>
          <a:lstStyle/>
          <a:p>
            <a:pPr defTabSz="1441450">
              <a:spcBef>
                <a:spcPct val="20000"/>
              </a:spcBef>
              <a:buClr>
                <a:srgbClr val="B2001E"/>
              </a:buClr>
              <a:buSzPct val="120000"/>
            </a:pPr>
            <a:r>
              <a:rPr lang="en-GB" sz="1200" dirty="0">
                <a:solidFill>
                  <a:srgbClr val="3F4041"/>
                </a:solidFill>
              </a:rPr>
              <a:t>Extensive range of sustainable process solutions for virtually all types of ores and concentrates and </a:t>
            </a:r>
            <a:r>
              <a:rPr lang="en-GB" sz="1200" dirty="0" err="1">
                <a:solidFill>
                  <a:srgbClr val="3F4041"/>
                </a:solidFill>
              </a:rPr>
              <a:t>sulfuric</a:t>
            </a:r>
            <a:r>
              <a:rPr lang="en-GB" sz="1200" dirty="0">
                <a:solidFill>
                  <a:srgbClr val="3F4041"/>
                </a:solidFill>
              </a:rPr>
              <a:t> acid, turn-key delivery and life cycle services</a:t>
            </a:r>
          </a:p>
        </p:txBody>
      </p:sp>
      <p:sp>
        <p:nvSpPr>
          <p:cNvPr id="14" name="TextBox 22"/>
          <p:cNvSpPr txBox="1">
            <a:spLocks noChangeArrowheads="1"/>
          </p:cNvSpPr>
          <p:nvPr/>
        </p:nvSpPr>
        <p:spPr bwMode="auto">
          <a:xfrm>
            <a:off x="4500272" y="4077256"/>
            <a:ext cx="1728000" cy="16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58" tIns="45716" rIns="54858" bIns="45716"/>
          <a:lstStyle/>
          <a:p>
            <a:pPr defTabSz="1441450">
              <a:spcBef>
                <a:spcPct val="20000"/>
              </a:spcBef>
              <a:buClr>
                <a:srgbClr val="B2001E"/>
              </a:buClr>
              <a:buSzPct val="120000"/>
            </a:pPr>
            <a:r>
              <a:rPr lang="en-GB" sz="1200" dirty="0">
                <a:solidFill>
                  <a:srgbClr val="3F4041"/>
                </a:solidFill>
              </a:rPr>
              <a:t>Solutions to produce water that meets environmental discharge standards, maximize water recycling and reduce water and energy consumption</a:t>
            </a:r>
          </a:p>
        </p:txBody>
      </p:sp>
      <p:sp>
        <p:nvSpPr>
          <p:cNvPr id="15" name="TextBox 26"/>
          <p:cNvSpPr txBox="1">
            <a:spLocks noChangeArrowheads="1"/>
          </p:cNvSpPr>
          <p:nvPr/>
        </p:nvSpPr>
        <p:spPr bwMode="auto">
          <a:xfrm>
            <a:off x="6444813" y="4077256"/>
            <a:ext cx="1728000" cy="16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58" tIns="45716" rIns="54858" bIns="45716"/>
          <a:lstStyle/>
          <a:p>
            <a:pPr defTabSz="1441450">
              <a:spcBef>
                <a:spcPct val="20000"/>
              </a:spcBef>
              <a:buClr>
                <a:srgbClr val="B2001E"/>
              </a:buClr>
              <a:buSzPct val="120000"/>
            </a:pPr>
            <a:r>
              <a:rPr lang="en-US" sz="1200" dirty="0">
                <a:solidFill>
                  <a:srgbClr val="3F4041"/>
                </a:solidFill>
              </a:rPr>
              <a:t>Innovative solutions for biomass, </a:t>
            </a:r>
            <a:r>
              <a:rPr lang="en-US" sz="1200" dirty="0" smtClean="0">
                <a:solidFill>
                  <a:srgbClr val="3F4041"/>
                </a:solidFill>
              </a:rPr>
              <a:t> </a:t>
            </a:r>
            <a:r>
              <a:rPr lang="en-US" sz="1200" dirty="0">
                <a:solidFill>
                  <a:srgbClr val="3F4041"/>
                </a:solidFill>
              </a:rPr>
              <a:t>agricultural and </a:t>
            </a:r>
            <a:r>
              <a:rPr lang="en-US" sz="1200" dirty="0" smtClean="0">
                <a:solidFill>
                  <a:srgbClr val="3F4041"/>
                </a:solidFill>
              </a:rPr>
              <a:t> municipal waste, industrial byproducts, as </a:t>
            </a:r>
            <a:r>
              <a:rPr lang="en-US" sz="1200" dirty="0">
                <a:solidFill>
                  <a:srgbClr val="3F4041"/>
                </a:solidFill>
              </a:rPr>
              <a:t>well as oil winning from oil </a:t>
            </a:r>
            <a:r>
              <a:rPr lang="en-US" sz="1200" dirty="0" smtClean="0">
                <a:solidFill>
                  <a:srgbClr val="3F4041"/>
                </a:solidFill>
              </a:rPr>
              <a:t>shale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7" name="TextBox 30"/>
          <p:cNvSpPr txBox="1">
            <a:spLocks noChangeArrowheads="1"/>
          </p:cNvSpPr>
          <p:nvPr/>
        </p:nvSpPr>
        <p:spPr bwMode="auto">
          <a:xfrm>
            <a:off x="611188" y="1124744"/>
            <a:ext cx="403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58" tIns="45716" rIns="54858" bIns="45716"/>
          <a:lstStyle/>
          <a:p>
            <a:pPr defTabSz="1441450">
              <a:spcBef>
                <a:spcPct val="20000"/>
              </a:spcBef>
              <a:buClr>
                <a:srgbClr val="B2001E"/>
              </a:buClr>
              <a:buSzPct val="120000"/>
            </a:pPr>
            <a:r>
              <a:rPr lang="en-GB" sz="1500" dirty="0"/>
              <a:t>The leading provider of sustainable </a:t>
            </a:r>
            <a:r>
              <a:rPr lang="en-GB" sz="1500" dirty="0" smtClean="0"/>
              <a:t/>
            </a:r>
            <a:br>
              <a:rPr lang="en-GB" sz="1500" dirty="0" smtClean="0"/>
            </a:br>
            <a:r>
              <a:rPr lang="en-GB" sz="1500" dirty="0" smtClean="0"/>
              <a:t>minerals </a:t>
            </a:r>
            <a:r>
              <a:rPr lang="en-GB" sz="1500" dirty="0"/>
              <a:t>and metals processing solutions... </a:t>
            </a:r>
          </a:p>
          <a:p>
            <a:pPr defTabSz="1441450">
              <a:spcBef>
                <a:spcPct val="20000"/>
              </a:spcBef>
              <a:buClr>
                <a:srgbClr val="B2001E"/>
              </a:buClr>
              <a:buSzPct val="120000"/>
            </a:pPr>
            <a:endParaRPr lang="en-GB" sz="1500" dirty="0"/>
          </a:p>
        </p:txBody>
      </p:sp>
      <p:sp>
        <p:nvSpPr>
          <p:cNvPr id="18" name="TextBox 31"/>
          <p:cNvSpPr txBox="1">
            <a:spLocks noChangeArrowheads="1"/>
          </p:cNvSpPr>
          <p:nvPr/>
        </p:nvSpPr>
        <p:spPr bwMode="auto">
          <a:xfrm>
            <a:off x="4524050" y="1124744"/>
            <a:ext cx="4032000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58" tIns="45716" rIns="54858" bIns="45716"/>
          <a:lstStyle/>
          <a:p>
            <a:pPr defTabSz="1441450">
              <a:spcBef>
                <a:spcPct val="20000"/>
              </a:spcBef>
              <a:buClr>
                <a:srgbClr val="B2001E"/>
              </a:buClr>
              <a:buSzPct val="120000"/>
            </a:pPr>
            <a:r>
              <a:rPr lang="en-GB" sz="1500" dirty="0"/>
              <a:t>... and an innovative provider of sustainable energy and water processing solutions</a:t>
            </a:r>
          </a:p>
        </p:txBody>
      </p:sp>
      <p:sp>
        <p:nvSpPr>
          <p:cNvPr id="21" name="Parallelogram 20"/>
          <p:cNvSpPr/>
          <p:nvPr/>
        </p:nvSpPr>
        <p:spPr>
          <a:xfrm flipV="1">
            <a:off x="608840" y="2281789"/>
            <a:ext cx="6390912" cy="723622"/>
          </a:xfrm>
          <a:prstGeom prst="parallelogram">
            <a:avLst>
              <a:gd name="adj" fmla="val 73480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>
                <a:srgbClr val="B2001E"/>
              </a:buClr>
              <a:buSzTx/>
              <a:buFontTx/>
              <a:buNone/>
            </a:pPr>
            <a:endParaRPr lang="en-US" sz="1600" dirty="0" err="1" smtClean="0">
              <a:solidFill>
                <a:srgbClr val="3F4041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5282486" y="2281788"/>
            <a:ext cx="1735018" cy="1296022"/>
          </a:xfrm>
          <a:prstGeom prst="chevron">
            <a:avLst>
              <a:gd name="adj" fmla="val 23514"/>
            </a:avLst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5996" rIns="0" bIns="35996" rtlCol="0" anchor="ctr"/>
          <a:lstStyle/>
          <a:p>
            <a:pPr algn="ctr" defTabSz="1442223">
              <a:spcBef>
                <a:spcPct val="0"/>
              </a:spcBef>
              <a:buClr>
                <a:srgbClr val="B2001E"/>
              </a:buClr>
              <a:buSzTx/>
              <a:buFontTx/>
              <a:buNone/>
            </a:pPr>
            <a:r>
              <a:rPr lang="en-GB" sz="1400" b="1" dirty="0" smtClean="0">
                <a:solidFill>
                  <a:srgbClr val="FFFFFF"/>
                </a:solidFill>
              </a:rPr>
              <a:t>Industrial water treatment</a:t>
            </a:r>
          </a:p>
        </p:txBody>
      </p:sp>
      <p:sp>
        <p:nvSpPr>
          <p:cNvPr id="23" name="Chevron 22"/>
          <p:cNvSpPr/>
          <p:nvPr/>
        </p:nvSpPr>
        <p:spPr>
          <a:xfrm>
            <a:off x="2965719" y="2457660"/>
            <a:ext cx="2326362" cy="1100380"/>
          </a:xfrm>
          <a:prstGeom prst="chevron">
            <a:avLst>
              <a:gd name="adj" fmla="val 22414"/>
            </a:avLst>
          </a:prstGeom>
          <a:solidFill>
            <a:schemeClr val="bg2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5996" rIns="0" bIns="35996" rtlCol="0" anchor="ctr"/>
          <a:lstStyle/>
          <a:p>
            <a:pPr algn="ctr" defTabSz="1442223">
              <a:spcBef>
                <a:spcPct val="0"/>
              </a:spcBef>
              <a:buClr>
                <a:srgbClr val="B2001E"/>
              </a:buClr>
              <a:buSzTx/>
              <a:buFontTx/>
              <a:buNone/>
            </a:pPr>
            <a:r>
              <a:rPr lang="en-GB" sz="1400" b="1" dirty="0" smtClean="0">
                <a:solidFill>
                  <a:srgbClr val="FFFFFF"/>
                </a:solidFill>
              </a:rPr>
              <a:t>Metals refining of all ore types</a:t>
            </a:r>
          </a:p>
        </p:txBody>
      </p:sp>
      <p:sp>
        <p:nvSpPr>
          <p:cNvPr id="24" name="Chevron 23"/>
          <p:cNvSpPr/>
          <p:nvPr/>
        </p:nvSpPr>
        <p:spPr>
          <a:xfrm>
            <a:off x="608840" y="2462376"/>
            <a:ext cx="2333803" cy="1100380"/>
          </a:xfrm>
          <a:prstGeom prst="chevron">
            <a:avLst>
              <a:gd name="adj" fmla="val 21744"/>
            </a:avLst>
          </a:prstGeom>
          <a:solidFill>
            <a:schemeClr val="bg2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5996" rIns="0" bIns="35996" rtlCol="0" anchor="ctr"/>
          <a:lstStyle/>
          <a:p>
            <a:pPr algn="ctr" defTabSz="1442223">
              <a:spcBef>
                <a:spcPct val="0"/>
              </a:spcBef>
              <a:buClr>
                <a:srgbClr val="B2001E"/>
              </a:buClr>
              <a:buSzTx/>
              <a:buFontTx/>
              <a:buNone/>
            </a:pPr>
            <a:r>
              <a:rPr lang="en-GB" sz="1400" b="1" dirty="0" smtClean="0">
                <a:solidFill>
                  <a:srgbClr val="FFFFFF"/>
                </a:solidFill>
              </a:rPr>
              <a:t> Minerals processing for all ore types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608840" y="1844824"/>
            <a:ext cx="7923600" cy="33855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ts val="500"/>
              </a:spcBef>
              <a:buClr>
                <a:srgbClr val="B2001E"/>
              </a:buClr>
              <a:buSzPct val="80000"/>
              <a:buFontTx/>
              <a:buNone/>
              <a:defRPr/>
            </a:pPr>
            <a:r>
              <a:rPr lang="en-US" sz="1600" kern="0" smtClean="0">
                <a:solidFill>
                  <a:prstClr val="white"/>
                </a:solidFill>
                <a:latin typeface="Arial" charset="0"/>
                <a:cs typeface="Arial" charset="0"/>
              </a:rPr>
              <a:t>Leadership in sustainable technology</a:t>
            </a:r>
            <a:endParaRPr lang="en-US" sz="1600" kern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TextBox 30"/>
          <p:cNvSpPr txBox="1">
            <a:spLocks noChangeArrowheads="1"/>
          </p:cNvSpPr>
          <p:nvPr/>
        </p:nvSpPr>
        <p:spPr bwMode="auto">
          <a:xfrm>
            <a:off x="434682" y="1340708"/>
            <a:ext cx="403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58" tIns="45716" rIns="54858" bIns="45716"/>
          <a:lstStyle/>
          <a:p>
            <a:pPr defTabSz="1441450">
              <a:buClr>
                <a:srgbClr val="B2001E"/>
              </a:buClr>
              <a:buFontTx/>
              <a:buNone/>
            </a:pPr>
            <a:endParaRPr lang="en-GB" sz="15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608840" y="3645024"/>
            <a:ext cx="7923600" cy="33855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ts val="500"/>
              </a:spcBef>
              <a:buClr>
                <a:srgbClr val="B2001E"/>
              </a:buClr>
              <a:buSzPct val="80000"/>
              <a:buFontTx/>
              <a:buNone/>
              <a:defRPr/>
            </a:pPr>
            <a:r>
              <a:rPr lang="en-US" sz="1600" kern="0" smtClean="0">
                <a:solidFill>
                  <a:prstClr val="black"/>
                </a:solidFill>
                <a:latin typeface="Arial" charset="0"/>
                <a:cs typeface="Arial" charset="0"/>
              </a:rPr>
              <a:t>Life-cycle services</a:t>
            </a:r>
            <a:endParaRPr lang="en-US" sz="1600" ker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Chevron 31"/>
          <p:cNvSpPr/>
          <p:nvPr/>
        </p:nvSpPr>
        <p:spPr>
          <a:xfrm>
            <a:off x="6928515" y="2281788"/>
            <a:ext cx="1603926" cy="1296021"/>
          </a:xfrm>
          <a:prstGeom prst="chevron">
            <a:avLst>
              <a:gd name="adj" fmla="val 2241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5996" rIns="0" bIns="35996" rtlCol="0" anchor="ctr"/>
          <a:lstStyle/>
          <a:p>
            <a:pPr algn="ctr" defTabSz="1442223">
              <a:spcBef>
                <a:spcPct val="0"/>
              </a:spcBef>
              <a:buClr>
                <a:srgbClr val="B2001E"/>
              </a:buClr>
              <a:buSzTx/>
              <a:buFontTx/>
              <a:buNone/>
            </a:pPr>
            <a:r>
              <a:rPr lang="en-GB" sz="1400" b="1" dirty="0" smtClean="0">
                <a:solidFill>
                  <a:srgbClr val="FFFFFF"/>
                </a:solidFill>
              </a:rPr>
              <a:t>Energy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11.9.2015</a:t>
            </a:r>
            <a:endParaRPr lang="en-US" noProof="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0567-D74D-4A94-945D-6D455CF91C08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ERC, Tallinn | University cooperation, Asmo Vartiainen</a:t>
            </a:r>
            <a:endParaRPr lang="en-US" noProof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675541" y="1664331"/>
            <a:ext cx="7923600" cy="4360446"/>
            <a:chOff x="611188" y="1484312"/>
            <a:chExt cx="7923600" cy="4360446"/>
          </a:xfrm>
        </p:grpSpPr>
        <p:pic>
          <p:nvPicPr>
            <p:cNvPr id="22" name="Content Placeholder 13"/>
            <p:cNvPicPr>
              <a:picLocks noChangeAspect="1"/>
            </p:cNvPicPr>
            <p:nvPr/>
          </p:nvPicPr>
          <p:blipFill>
            <a:blip r:embed="rId3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188" y="1484312"/>
              <a:ext cx="7921625" cy="4360446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611188" y="1484312"/>
              <a:ext cx="7923600" cy="4359600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Outotec’s</a:t>
            </a:r>
            <a:r>
              <a:rPr lang="en-US" dirty="0" smtClean="0"/>
              <a:t> business is based on addressing the global sustainability challenges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187624" y="1601038"/>
            <a:ext cx="4464496" cy="2043986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62531" y="1983626"/>
            <a:ext cx="4536504" cy="2076953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prstDash val="sysDash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1265057" y="4590696"/>
            <a:ext cx="4536504" cy="1198075"/>
          </a:xfrm>
          <a:custGeom>
            <a:avLst/>
            <a:gdLst>
              <a:gd name="connsiteX0" fmla="*/ 0 w 4318000"/>
              <a:gd name="connsiteY0" fmla="*/ 389467 h 1126067"/>
              <a:gd name="connsiteX1" fmla="*/ 2590800 w 4318000"/>
              <a:gd name="connsiteY1" fmla="*/ 122767 h 1126067"/>
              <a:gd name="connsiteX2" fmla="*/ 4318000 w 4318000"/>
              <a:gd name="connsiteY2" fmla="*/ 1126067 h 112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18000" h="1126067">
                <a:moveTo>
                  <a:pt x="0" y="389467"/>
                </a:moveTo>
                <a:cubicBezTo>
                  <a:pt x="935566" y="194733"/>
                  <a:pt x="1871133" y="0"/>
                  <a:pt x="2590800" y="122767"/>
                </a:cubicBezTo>
                <a:cubicBezTo>
                  <a:pt x="3310467" y="245534"/>
                  <a:pt x="3814233" y="685800"/>
                  <a:pt x="4318000" y="1126067"/>
                </a:cubicBezTo>
              </a:path>
            </a:pathLst>
          </a:custGeom>
          <a:ln w="76200">
            <a:solidFill>
              <a:schemeClr val="accent1">
                <a:lumMod val="7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 rot="20153722">
            <a:off x="1125495" y="2963606"/>
            <a:ext cx="1014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800" b="1" dirty="0" smtClean="0">
                <a:solidFill>
                  <a:schemeClr val="accent1"/>
                </a:solidFill>
              </a:rPr>
              <a:t>Welfare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 rot="20153722">
            <a:off x="1208500" y="3612997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Environmental impact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rot="21151512">
            <a:off x="1132401" y="4554097"/>
            <a:ext cx="2861681" cy="400110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</a:rPr>
              <a:t>Environmental impact</a:t>
            </a:r>
            <a:endParaRPr lang="en-US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Left Arrow 37"/>
          <p:cNvSpPr/>
          <p:nvPr/>
        </p:nvSpPr>
        <p:spPr>
          <a:xfrm rot="16200000">
            <a:off x="4178855" y="3448511"/>
            <a:ext cx="3312368" cy="792088"/>
          </a:xfrm>
          <a:prstGeom prst="leftArrow">
            <a:avLst>
              <a:gd name="adj1" fmla="val 5962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Eco-efficiency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238673" y="2646746"/>
            <a:ext cx="30963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accent2"/>
                </a:solidFill>
              </a:rPr>
              <a:t>Sustainable process technology for:</a:t>
            </a:r>
          </a:p>
          <a:p>
            <a:pPr marL="182563" indent="-182563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2"/>
                </a:solidFill>
              </a:rPr>
              <a:t>minerals</a:t>
            </a:r>
          </a:p>
          <a:p>
            <a:pPr marL="182563" indent="-182563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2"/>
                </a:solidFill>
              </a:rPr>
              <a:t>metals</a:t>
            </a:r>
          </a:p>
          <a:p>
            <a:pPr marL="182563" indent="-182563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2"/>
                </a:solidFill>
              </a:rPr>
              <a:t>water</a:t>
            </a:r>
          </a:p>
          <a:p>
            <a:pPr marL="182563" indent="-182563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2"/>
                </a:solidFill>
              </a:rPr>
              <a:t>energy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11.9.2015</a:t>
            </a:r>
            <a:endParaRPr lang="en-US" noProof="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0567-D74D-4A94-945D-6D455CF91C08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ERC, Tallinn | University cooperation, Asmo Vartiainen</a:t>
            </a:r>
            <a:endParaRPr lang="en-US" noProof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175" lvl="0">
              <a:defRPr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The best return on customers' investments through industry leading sustainable process technology solutions and services</a:t>
            </a:r>
            <a:b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en-US" sz="3600" dirty="0"/>
          </a:p>
        </p:txBody>
      </p:sp>
      <p:pic>
        <p:nvPicPr>
          <p:cNvPr id="10" name="Picture 9" descr="27726-s9-piirr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412776"/>
            <a:ext cx="5293945" cy="453650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11.9.2015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0567-D74D-4A94-945D-6D455CF91C08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ERC, Tallinn | University cooperation, Asmo Vartiainen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5515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Placeholder 1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t="21" b="21"/>
          <a:stretch>
            <a:fillRect/>
          </a:stretch>
        </p:blipFill>
        <p:spPr>
          <a:xfrm>
            <a:off x="4788024" y="2780928"/>
            <a:ext cx="3096344" cy="3096344"/>
          </a:xfrm>
        </p:spPr>
      </p:pic>
      <p:sp>
        <p:nvSpPr>
          <p:cNvPr id="552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Positive impact of our technologies</a:t>
            </a:r>
            <a:endParaRPr lang="en-US" smtClean="0"/>
          </a:p>
        </p:txBody>
      </p:sp>
      <p:sp>
        <p:nvSpPr>
          <p:cNvPr id="55300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340768"/>
            <a:ext cx="4246564" cy="46815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b="1" smtClean="0"/>
              <a:t>Our long-term targets</a:t>
            </a:r>
          </a:p>
          <a:p>
            <a:r>
              <a:rPr lang="en-US" smtClean="0"/>
              <a:t>20% reduction in potential CO</a:t>
            </a:r>
            <a:r>
              <a:rPr lang="en-US" baseline="-25000" smtClean="0"/>
              <a:t>2</a:t>
            </a:r>
            <a:r>
              <a:rPr lang="en-US" smtClean="0"/>
              <a:t> emissions through use of our metals-related processes </a:t>
            </a:r>
            <a:br>
              <a:rPr lang="en-US" smtClean="0"/>
            </a:br>
            <a:r>
              <a:rPr lang="en-US" smtClean="0"/>
              <a:t>(2014: 5.9 million tonnes CO</a:t>
            </a:r>
            <a:r>
              <a:rPr lang="en-US" baseline="-25000" smtClean="0"/>
              <a:t>2 </a:t>
            </a:r>
            <a:r>
              <a:rPr lang="en-US" smtClean="0"/>
              <a:t>emissions avoided)</a:t>
            </a:r>
          </a:p>
          <a:p>
            <a:r>
              <a:rPr lang="en-US" smtClean="0"/>
              <a:t>50% reduction in fresh make-up water in non-ferrous metals concentrators</a:t>
            </a:r>
          </a:p>
          <a:p>
            <a:r>
              <a:rPr lang="en-US" smtClean="0"/>
              <a:t>Environmental Goods and Services in order intake permanently over 90% (2014: 90%)</a:t>
            </a:r>
          </a:p>
          <a:p>
            <a:r>
              <a:rPr lang="en-US" smtClean="0"/>
              <a:t>More energy generated through Outotec waste-to-energy solutions</a:t>
            </a:r>
          </a:p>
        </p:txBody>
      </p:sp>
      <p:sp>
        <p:nvSpPr>
          <p:cNvPr id="10" name="Oval 11"/>
          <p:cNvSpPr/>
          <p:nvPr/>
        </p:nvSpPr>
        <p:spPr>
          <a:xfrm rot="788016">
            <a:off x="6503421" y="1048590"/>
            <a:ext cx="2098675" cy="20304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normAutofit fontScale="92500" lnSpcReduction="10000"/>
          </a:bodyPr>
          <a:lstStyle/>
          <a:p>
            <a:pPr algn="ctr">
              <a:defRPr/>
            </a:pPr>
            <a:r>
              <a:rPr lang="en-US" sz="2000" b="1" dirty="0"/>
              <a:t>Our handprint is bigger than our footprint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11.9.2015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0567-D74D-4A94-945D-6D455CF91C08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ERC, Tallinn | University cooperation, Asmo Vartiainen</a:t>
            </a:r>
            <a:endParaRPr lang="en-US" noProof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Promoting strong open innovation culture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Our R&amp;D expenditure in 2014 was EUR 57 million</a:t>
            </a:r>
          </a:p>
          <a:p>
            <a:r>
              <a:rPr lang="en-US" dirty="0" smtClean="0"/>
              <a:t>We have 749 patent families, including a total of 6,796 national patents or patent applications</a:t>
            </a:r>
          </a:p>
          <a:p>
            <a:r>
              <a:rPr lang="en-US" dirty="0" err="1" smtClean="0"/>
              <a:t>Outotec</a:t>
            </a:r>
            <a:r>
              <a:rPr lang="en-US" dirty="0" smtClean="0"/>
              <a:t> had the highest </a:t>
            </a:r>
            <a:br>
              <a:rPr lang="en-US" dirty="0" smtClean="0"/>
            </a:br>
            <a:r>
              <a:rPr lang="en-US" dirty="0" smtClean="0"/>
              <a:t>number (55) of patent applications in Finland in 2014</a:t>
            </a:r>
          </a:p>
          <a:p>
            <a:r>
              <a:rPr lang="en-US" dirty="0" smtClean="0"/>
              <a:t>We award employees with technology prizes</a:t>
            </a:r>
          </a:p>
          <a:p>
            <a:r>
              <a:rPr lang="en-US" dirty="0" smtClean="0"/>
              <a:t>We cooperate with universities, research institutes and our customers in R&amp;D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8" b="6218"/>
          <a:stretch>
            <a:fillRect/>
          </a:stretch>
        </p:blipFill>
        <p:spPr>
          <a:xfrm>
            <a:off x="4703763" y="1484313"/>
            <a:ext cx="3816350" cy="2232025"/>
          </a:xfrm>
        </p:spPr>
      </p:pic>
      <p:pic>
        <p:nvPicPr>
          <p:cNvPr id="16" name="Picture Placeholder 15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" r="955"/>
          <a:stretch>
            <a:fillRect/>
          </a:stretch>
        </p:blipFill>
        <p:spPr/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11.9.2015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0567-D74D-4A94-945D-6D455CF91C08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ERC, Tallinn | University cooperation, Asmo Vartiainen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867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PyIYx27oEGEN6dTeStdJ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U3A6ioMUWk7OwH55qTO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8e5adHl_kiYlcypfZAFG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GaMXNnN6U.y42RcNdd7.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BX3TPvoFkS_E2JJCJQqT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YcJPrTcxUiYqWOXHHI1Y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4sMITTFNEaO3_x8Gvl0T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jn6yyCo0qKD06oOtmST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AKTDUT.E6g_yLHE7PjJ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fDAZf7ZykGKAg5gkRKtm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f7GBxLxCUKCTU.UQV4SG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xLUA_hwxEOZI56YzsOv7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nr3sw5.kKdqeC8X6DWV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rS38_4.0C0px1oOExFu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cQnzZm.0WPIHB08ssjl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9PdWAMvUKifrXDWuXq0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9BXDhNfkqoufgEGM6c2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4eHu8CSrUiX2pPTpUkHe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Oo9zScU0a0jRe_SXvoC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Uiy56.jUqiqB7k_jZhH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JVqHkdGHUuVtwoohuk36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NT3kRISIE.807g.FLq6D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pi7Nb2YUSHVQZGTZJoW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RkXbc1K3UqGxmlFde5x8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9DqhX3c0kSWhBangC1h_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DDCNqeB0WYn02CmPcNW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z810ZHn1EKQK6gA_1iWP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JHhYZd9I0Git7LXE6GY1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cx16547OUC.uYB6QKbYh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8UTSLgfHEqfGkZDgXZ4Y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5aTdZuNi0KT5D_MMBsHC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qVBRLbIqkenLz11yVEtY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xeYTCvRLUSR6NQl2epok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n1xkcyy0KsZsXQJziUX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JK99nveUO9PnpI1mo_l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cHDtkVvUyiKtgPQHcgo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b2aG7NyAE2gnohsX1Gfb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iUZVePNkqdMOuI9vh3i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6IFeJ2L60KNCngk2C7OG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Wk3xBXxUKlpRfS7qR39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JngPGPfu0qb5Z2vlV0zi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lSNHuGwUK.bCfhXxwfP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iffogR9kio9bP5yU6FO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k19rkb9NU.uPByXUl15D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A2WzymMkU2GdyLztrbOR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N8j7lchp0GDOYBTj6oCE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7vg2SPT0.e4Tnoj5V7x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dhPumK9Eike0BJ5ihdJ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cU9hS2IUOrvLtvyAwQ9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bJ5cmmMU2j_aHyYfxIM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aBnZVdpU.kz_m3HDDxx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aBBBl6m9U.JbZcMPHpk5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5vN42AT0yR57fUgotc.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z0qQTYR0qisucpMURX1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7r10MXs0.N1p7dH5zCK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1QBXfG7.k6OzVXJG8m8P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HTnFdc10SDlA71XFveH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oXqFiWt06FOFvcq0S2B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crbiT2PjU2WyJNSQCSHO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RODFNYh9k62WQSH48LT0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CPVWiJOkeXDWnwSfehZ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V3qNyQzUK8Dmz0hCuBE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91KoqkDwU2YEwyfeWUV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RBwm0f8wU6F73iH6NVO1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IKaFmbbM0SksyCgmIeza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UBJHpAQEiMyaKCSOsGR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qdplrfqpEiehZ6k2ZKob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PgryfkKiEuFXWNxYG1pk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8T_P2P8LESRi7cudJrt1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EfjtonNUKbXlQMfWZqv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1J2cijZ0iVCYqDHGZmR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9oUrTZK5UStYloWhRql.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PfDRIolwEWZCa48dQTGE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qH02zF0EuSBgY81KMTk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ODtRejcrU.2Ai7KaWcoQ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X7wnHikwkCsnNGyfAgpi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18MHvS_dEWXfn3ANZdaPA"/>
</p:tagLst>
</file>

<file path=ppt/theme/theme1.xml><?xml version="1.0" encoding="utf-8"?>
<a:theme xmlns:a="http://schemas.openxmlformats.org/drawingml/2006/main" name="outotec">
  <a:themeElements>
    <a:clrScheme name="Outotec Corporate">
      <a:dk1>
        <a:sysClr val="windowText" lastClr="000000"/>
      </a:dk1>
      <a:lt1>
        <a:sysClr val="window" lastClr="FFFFFF"/>
      </a:lt1>
      <a:dk2>
        <a:srgbClr val="BADCA1"/>
      </a:dk2>
      <a:lt2>
        <a:srgbClr val="D6D6D6"/>
      </a:lt2>
      <a:accent1>
        <a:srgbClr val="75B843"/>
      </a:accent1>
      <a:accent2>
        <a:srgbClr val="009CD9"/>
      </a:accent2>
      <a:accent3>
        <a:srgbClr val="58595B"/>
      </a:accent3>
      <a:accent4>
        <a:srgbClr val="AFA759"/>
      </a:accent4>
      <a:accent5>
        <a:srgbClr val="144B82"/>
      </a:accent5>
      <a:accent6>
        <a:srgbClr val="F09600"/>
      </a:accent6>
      <a:hlink>
        <a:srgbClr val="009CD9"/>
      </a:hlink>
      <a:folHlink>
        <a:srgbClr val="58595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utotec Corporate">
      <a:dk1>
        <a:sysClr val="windowText" lastClr="000000"/>
      </a:dk1>
      <a:lt1>
        <a:sysClr val="window" lastClr="FFFFFF"/>
      </a:lt1>
      <a:dk2>
        <a:srgbClr val="BADCA1"/>
      </a:dk2>
      <a:lt2>
        <a:srgbClr val="D6D6D6"/>
      </a:lt2>
      <a:accent1>
        <a:srgbClr val="75B843"/>
      </a:accent1>
      <a:accent2>
        <a:srgbClr val="009CD9"/>
      </a:accent2>
      <a:accent3>
        <a:srgbClr val="58595B"/>
      </a:accent3>
      <a:accent4>
        <a:srgbClr val="AFA759"/>
      </a:accent4>
      <a:accent5>
        <a:srgbClr val="144B82"/>
      </a:accent5>
      <a:accent6>
        <a:srgbClr val="F09600"/>
      </a:accent6>
      <a:hlink>
        <a:srgbClr val="009CD9"/>
      </a:hlink>
      <a:folHlink>
        <a:srgbClr val="58595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utotec Corporate">
      <a:dk1>
        <a:sysClr val="windowText" lastClr="000000"/>
      </a:dk1>
      <a:lt1>
        <a:sysClr val="window" lastClr="FFFFFF"/>
      </a:lt1>
      <a:dk2>
        <a:srgbClr val="BADCA1"/>
      </a:dk2>
      <a:lt2>
        <a:srgbClr val="D6D6D6"/>
      </a:lt2>
      <a:accent1>
        <a:srgbClr val="75B843"/>
      </a:accent1>
      <a:accent2>
        <a:srgbClr val="009CD9"/>
      </a:accent2>
      <a:accent3>
        <a:srgbClr val="58595B"/>
      </a:accent3>
      <a:accent4>
        <a:srgbClr val="AFA759"/>
      </a:accent4>
      <a:accent5>
        <a:srgbClr val="144B82"/>
      </a:accent5>
      <a:accent6>
        <a:srgbClr val="F09600"/>
      </a:accent6>
      <a:hlink>
        <a:srgbClr val="009CD9"/>
      </a:hlink>
      <a:folHlink>
        <a:srgbClr val="58595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outotec</Template>
  <TotalTime>1708</TotalTime>
  <Words>1662</Words>
  <Application>Microsoft Office PowerPoint</Application>
  <PresentationFormat>On-screen Show (4:3)</PresentationFormat>
  <Paragraphs>269</Paragraphs>
  <Slides>26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ＭＳ Ｐゴシック</vt:lpstr>
      <vt:lpstr>Arial</vt:lpstr>
      <vt:lpstr>Calibri</vt:lpstr>
      <vt:lpstr>Wingdings</vt:lpstr>
      <vt:lpstr>outotec</vt:lpstr>
      <vt:lpstr>think-cell Slide</vt:lpstr>
      <vt:lpstr>University cooperation – an essential part of Outotec´s research agenda</vt:lpstr>
      <vt:lpstr>Content</vt:lpstr>
      <vt:lpstr>Outotec in nutshell</vt:lpstr>
      <vt:lpstr>Outotec – a process technology company</vt:lpstr>
      <vt:lpstr>Strategic intent and focus in the value chain </vt:lpstr>
      <vt:lpstr>Outotec’s business is based on addressing the global sustainability challenges</vt:lpstr>
      <vt:lpstr>The best return on customers' investments through industry leading sustainable process technology solutions and services </vt:lpstr>
      <vt:lpstr>Positive impact of our technologies</vt:lpstr>
      <vt:lpstr>Promoting strong open innovation culture</vt:lpstr>
      <vt:lpstr>Content</vt:lpstr>
      <vt:lpstr>Options to manage Technology Portfolio</vt:lpstr>
      <vt:lpstr>Research and Development at Outotec</vt:lpstr>
      <vt:lpstr>Why R&amp;D in a technology-providing company?</vt:lpstr>
      <vt:lpstr>Networked R&amp;D</vt:lpstr>
      <vt:lpstr>Long cooperation programs</vt:lpstr>
      <vt:lpstr>Universities and Outotec</vt:lpstr>
      <vt:lpstr>Co-operation network of Outotec</vt:lpstr>
      <vt:lpstr>Content</vt:lpstr>
      <vt:lpstr>PowerPoint Presentation</vt:lpstr>
      <vt:lpstr>EIT Community</vt:lpstr>
      <vt:lpstr>PowerPoint Presentation</vt:lpstr>
      <vt:lpstr>PowerPoint Presentation</vt:lpstr>
      <vt:lpstr>Baltic Sea CLC - Otaniemi</vt:lpstr>
      <vt:lpstr>Content</vt:lpstr>
      <vt:lpstr>Outotec and innovativeness in R&amp;D</vt:lpstr>
      <vt:lpstr>PowerPoint Presentation</vt:lpstr>
    </vt:vector>
  </TitlesOfParts>
  <Manager>Miltton</Manager>
  <Company>Outotec Oyj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cooperation as a part of Outotec´s research agenda</dc:title>
  <dc:creator>AsmVar</dc:creator>
  <cp:lastModifiedBy>Kadri Raudvere</cp:lastModifiedBy>
  <cp:revision>14</cp:revision>
  <dcterms:created xsi:type="dcterms:W3CDTF">2015-08-31T12:27:20Z</dcterms:created>
  <dcterms:modified xsi:type="dcterms:W3CDTF">2015-09-06T07:51:51Z</dcterms:modified>
</cp:coreProperties>
</file>