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8" r:id="rId3"/>
    <p:sldId id="276" r:id="rId4"/>
    <p:sldId id="261" r:id="rId5"/>
    <p:sldId id="289" r:id="rId6"/>
    <p:sldId id="274" r:id="rId7"/>
    <p:sldId id="282" r:id="rId8"/>
    <p:sldId id="277" r:id="rId9"/>
    <p:sldId id="278" r:id="rId10"/>
    <p:sldId id="279" r:id="rId11"/>
    <p:sldId id="290" r:id="rId12"/>
    <p:sldId id="265" r:id="rId13"/>
    <p:sldId id="280" r:id="rId14"/>
    <p:sldId id="275" r:id="rId15"/>
    <p:sldId id="284" r:id="rId16"/>
    <p:sldId id="281" r:id="rId17"/>
    <p:sldId id="285" r:id="rId18"/>
    <p:sldId id="286" r:id="rId19"/>
    <p:sldId id="288" r:id="rId20"/>
    <p:sldId id="287" r:id="rId21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C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4BD9A-2462-4E1F-A300-1E58F4F2DCA8}" type="datetimeFigureOut">
              <a:rPr lang="et-EE" smtClean="0"/>
              <a:t>23.03.2015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92E68-947B-405B-AFFA-B69F493209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27005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92E68-947B-405B-AFFA-B69F4932095D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65311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8E40-2CDD-4EC0-998C-7E8F39B0426F}" type="datetimeFigureOut">
              <a:rPr lang="et-EE" smtClean="0"/>
              <a:t>23.03.2015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10A5-5528-4FA3-ADBB-62EA8D09CF36}" type="slidenum">
              <a:rPr lang="et-EE" smtClean="0"/>
              <a:t>‹#›</a:t>
            </a:fld>
            <a:endParaRPr lang="et-EE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8E40-2CDD-4EC0-998C-7E8F39B0426F}" type="datetimeFigureOut">
              <a:rPr lang="et-EE" smtClean="0"/>
              <a:t>23.03.2015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10A5-5528-4FA3-ADBB-62EA8D09CF36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8E40-2CDD-4EC0-998C-7E8F39B0426F}" type="datetimeFigureOut">
              <a:rPr lang="et-EE" smtClean="0"/>
              <a:t>23.03.2015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10A5-5528-4FA3-ADBB-62EA8D09CF36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itel, tekst ja 2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sz="half" idx="1"/>
          </p:nvPr>
        </p:nvSpPr>
        <p:spPr>
          <a:xfrm>
            <a:off x="914400" y="1447800"/>
            <a:ext cx="3810000" cy="4572000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quarter" idx="2"/>
          </p:nvPr>
        </p:nvSpPr>
        <p:spPr>
          <a:xfrm>
            <a:off x="4876800" y="1447800"/>
            <a:ext cx="3810000" cy="2209800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Sisu kohatäide 4"/>
          <p:cNvSpPr>
            <a:spLocks noGrp="1"/>
          </p:cNvSpPr>
          <p:nvPr>
            <p:ph sz="quarter" idx="3"/>
          </p:nvPr>
        </p:nvSpPr>
        <p:spPr>
          <a:xfrm>
            <a:off x="4876800" y="3810000"/>
            <a:ext cx="3810000" cy="2209800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3B8B2-7D06-4ED5-9E34-5106B0B45DDC}" type="datetime1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691D0-7DBE-40DF-BC94-FFF68F887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7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8E40-2CDD-4EC0-998C-7E8F39B0426F}" type="datetimeFigureOut">
              <a:rPr lang="et-EE" smtClean="0"/>
              <a:t>23.03.2015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10A5-5528-4FA3-ADBB-62EA8D09CF36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8E40-2CDD-4EC0-998C-7E8F39B0426F}" type="datetimeFigureOut">
              <a:rPr lang="et-EE" smtClean="0"/>
              <a:t>23.03.2015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10A5-5528-4FA3-ADBB-62EA8D09CF36}" type="slidenum">
              <a:rPr lang="et-EE" smtClean="0"/>
              <a:t>‹#›</a:t>
            </a:fld>
            <a:endParaRPr lang="et-EE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8E40-2CDD-4EC0-998C-7E8F39B0426F}" type="datetimeFigureOut">
              <a:rPr lang="et-EE" smtClean="0"/>
              <a:t>23.03.2015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10A5-5528-4FA3-ADBB-62EA8D09CF36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8E40-2CDD-4EC0-998C-7E8F39B0426F}" type="datetimeFigureOut">
              <a:rPr lang="et-EE" smtClean="0"/>
              <a:t>23.03.2015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10A5-5528-4FA3-ADBB-62EA8D09CF36}" type="slidenum">
              <a:rPr lang="et-EE" smtClean="0"/>
              <a:t>‹#›</a:t>
            </a:fld>
            <a:endParaRPr lang="et-EE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8E40-2CDD-4EC0-998C-7E8F39B0426F}" type="datetimeFigureOut">
              <a:rPr lang="et-EE" smtClean="0"/>
              <a:t>23.03.2015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10A5-5528-4FA3-ADBB-62EA8D09CF36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8E40-2CDD-4EC0-998C-7E8F39B0426F}" type="datetimeFigureOut">
              <a:rPr lang="et-EE" smtClean="0"/>
              <a:t>23.03.2015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10A5-5528-4FA3-ADBB-62EA8D09CF36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8E40-2CDD-4EC0-998C-7E8F39B0426F}" type="datetimeFigureOut">
              <a:rPr lang="et-EE" smtClean="0"/>
              <a:t>23.03.2015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10A5-5528-4FA3-ADBB-62EA8D09CF36}" type="slidenum">
              <a:rPr lang="et-EE" smtClean="0"/>
              <a:t>‹#›</a:t>
            </a:fld>
            <a:endParaRPr lang="et-EE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8E40-2CDD-4EC0-998C-7E8F39B0426F}" type="datetimeFigureOut">
              <a:rPr lang="et-EE" smtClean="0"/>
              <a:t>23.03.2015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10A5-5528-4FA3-ADBB-62EA8D09CF36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B6B8E40-2CDD-4EC0-998C-7E8F39B0426F}" type="datetimeFigureOut">
              <a:rPr lang="et-EE" smtClean="0"/>
              <a:t>23.03.2015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CF110A5-5528-4FA3-ADBB-62EA8D09CF36}" type="slidenum">
              <a:rPr lang="et-EE" smtClean="0"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2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Microsoft_Excel_97-2003_Worksheet3.xls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health/indicators/echi/list/echi_40.html#main?KeepThis=true&amp;TB_iframe=true&amp;height=450&amp;width=92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sz="3600" dirty="0" smtClean="0"/>
              <a:t>Elame kauem – kas ka tervemini ja  õnnelikumalt?</a:t>
            </a:r>
            <a:endParaRPr lang="et-EE" sz="3600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Kai Saks</a:t>
            </a:r>
          </a:p>
          <a:p>
            <a:r>
              <a:rPr lang="et-EE" sz="2000" dirty="0" smtClean="0"/>
              <a:t>Tartu Ülikool</a:t>
            </a:r>
          </a:p>
          <a:p>
            <a:r>
              <a:rPr lang="et-EE" sz="2000" dirty="0" smtClean="0"/>
              <a:t>Geriaatria dotsent</a:t>
            </a:r>
            <a:endParaRPr lang="et-EE" sz="2000" dirty="0"/>
          </a:p>
        </p:txBody>
      </p:sp>
    </p:spTree>
    <p:extLst>
      <p:ext uri="{BB962C8B-B14F-4D97-AF65-F5344CB8AC3E}">
        <p14:creationId xmlns:p14="http://schemas.microsoft.com/office/powerpoint/2010/main" val="143069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t-EE" sz="2200" dirty="0">
                <a:solidFill>
                  <a:srgbClr val="292934"/>
                </a:solidFill>
              </a:rPr>
              <a:t>Subjektiivne elukvaliteet tervishoiu- või hoolekandeteenuseid saavatel inimestel : </a:t>
            </a:r>
            <a:r>
              <a:rPr lang="et-EE" sz="2200" dirty="0" smtClean="0">
                <a:solidFill>
                  <a:srgbClr val="292934"/>
                </a:solidFill>
              </a:rPr>
              <a:t>Vaimne </a:t>
            </a:r>
            <a:r>
              <a:rPr lang="et-EE" sz="2200" dirty="0">
                <a:solidFill>
                  <a:srgbClr val="292934"/>
                </a:solidFill>
              </a:rPr>
              <a:t>tervis kokku</a:t>
            </a:r>
            <a:r>
              <a:rPr lang="et-EE" sz="1600" dirty="0">
                <a:solidFill>
                  <a:schemeClr val="tx1"/>
                </a:solidFill>
              </a:rPr>
              <a:t/>
            </a:r>
            <a:br>
              <a:rPr lang="et-EE" sz="1600" dirty="0">
                <a:solidFill>
                  <a:schemeClr val="tx1"/>
                </a:solidFill>
              </a:rPr>
            </a:br>
            <a:r>
              <a:rPr lang="et-EE" sz="1600" dirty="0" err="1">
                <a:solidFill>
                  <a:schemeClr val="tx1"/>
                </a:solidFill>
              </a:rPr>
              <a:t>TerVe</a:t>
            </a:r>
            <a:r>
              <a:rPr lang="et-EE" sz="1600" dirty="0">
                <a:solidFill>
                  <a:schemeClr val="tx1"/>
                </a:solidFill>
              </a:rPr>
              <a:t> EAKAS  uuring 2013-2014</a:t>
            </a:r>
            <a:endParaRPr lang="et-EE" sz="16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  <p:graphicFrame>
        <p:nvGraphicFramePr>
          <p:cNvPr id="4" name="Objek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536983"/>
              </p:ext>
            </p:extLst>
          </p:nvPr>
        </p:nvGraphicFramePr>
        <p:xfrm>
          <a:off x="827584" y="1844824"/>
          <a:ext cx="6912768" cy="410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Diagramm" r:id="rId4" imgW="4572000" imgH="2743166" progId="Excel.Chart.8">
                  <p:embed/>
                </p:oleObj>
              </mc:Choice>
              <mc:Fallback>
                <p:oleObj name="Diagramm" r:id="rId4" imgW="4572000" imgH="2743166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844824"/>
                        <a:ext cx="6912768" cy="41044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7344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2000" dirty="0">
                <a:solidFill>
                  <a:srgbClr val="292934"/>
                </a:solidFill>
              </a:rPr>
              <a:t>Subjektiivne elukvaliteet tervishoiu- või hoolekandeteenuseid saavatel </a:t>
            </a:r>
            <a:r>
              <a:rPr lang="et-EE" sz="2000" dirty="0" smtClean="0">
                <a:solidFill>
                  <a:srgbClr val="292934"/>
                </a:solidFill>
              </a:rPr>
              <a:t>inimestel: Summaarne SF 36 indeks vanuserühmade kaupa</a:t>
            </a:r>
            <a:r>
              <a:rPr lang="et-EE" sz="1400" dirty="0">
                <a:solidFill>
                  <a:srgbClr val="292934"/>
                </a:solidFill>
              </a:rPr>
              <a:t/>
            </a:r>
            <a:br>
              <a:rPr lang="et-EE" sz="1400" dirty="0">
                <a:solidFill>
                  <a:srgbClr val="292934"/>
                </a:solidFill>
              </a:rPr>
            </a:br>
            <a:r>
              <a:rPr lang="et-EE" sz="1400" dirty="0" err="1">
                <a:solidFill>
                  <a:schemeClr val="tx1"/>
                </a:solidFill>
              </a:rPr>
              <a:t>TerVe</a:t>
            </a:r>
            <a:r>
              <a:rPr lang="et-EE" sz="1400" dirty="0">
                <a:solidFill>
                  <a:schemeClr val="tx1"/>
                </a:solidFill>
              </a:rPr>
              <a:t> EAKAS  uuring 2013-2014</a:t>
            </a:r>
            <a:endParaRPr lang="et-EE" dirty="0">
              <a:solidFill>
                <a:schemeClr val="tx1"/>
              </a:solidFill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30731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85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t-EE" altLang="et-EE" sz="2700" dirty="0" smtClean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charset="0"/>
              </a:rPr>
              <a:t>DEMENTSUSEGA  INIMESED: </a:t>
            </a:r>
            <a:br>
              <a:rPr lang="et-EE" altLang="et-EE" sz="2700" dirty="0" smtClean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charset="0"/>
              </a:rPr>
            </a:br>
            <a:r>
              <a:rPr lang="et-EE" altLang="et-EE" sz="2700" dirty="0" smtClean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charset="0"/>
              </a:rPr>
              <a:t>elukvaliteet ja omaksehooldaja koormatus koduhoolduses</a:t>
            </a:r>
            <a:r>
              <a:rPr lang="et-EE" altLang="et-EE" dirty="0" smtClean="0">
                <a:latin typeface="Arial" charset="0"/>
                <a:cs typeface="Arial" charset="0"/>
              </a:rPr>
              <a:t/>
            </a:r>
            <a:br>
              <a:rPr lang="et-EE" altLang="et-EE" dirty="0" smtClean="0">
                <a:latin typeface="Arial" charset="0"/>
                <a:cs typeface="Arial" charset="0"/>
              </a:rPr>
            </a:br>
            <a:endParaRPr lang="et-EE" altLang="et-EE" sz="2000" dirty="0" smtClean="0">
              <a:solidFill>
                <a:schemeClr val="accent5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t-EE" altLang="et-EE" sz="2800" dirty="0" smtClean="0"/>
          </a:p>
          <a:p>
            <a:pPr eaLnBrk="1" hangingPunct="1"/>
            <a:endParaRPr lang="et-EE" altLang="et-EE" sz="2800" dirty="0" smtClean="0"/>
          </a:p>
        </p:txBody>
      </p:sp>
      <p:graphicFrame>
        <p:nvGraphicFramePr>
          <p:cNvPr id="2867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50825" y="1844675"/>
          <a:ext cx="4125913" cy="314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" name="Chart" r:id="rId3" imgW="4886325" imgH="2933802" progId="Excel.Chart.8">
                  <p:embed/>
                </p:oleObj>
              </mc:Choice>
              <mc:Fallback>
                <p:oleObj name="Chart" r:id="rId3" imgW="4886325" imgH="293380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844675"/>
                        <a:ext cx="4125913" cy="314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Sisu kohatäide 1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et-EE" altLang="et-EE" smtClean="0"/>
          </a:p>
        </p:txBody>
      </p:sp>
      <p:sp>
        <p:nvSpPr>
          <p:cNvPr id="28678" name="Ristkülik 2"/>
          <p:cNvSpPr>
            <a:spLocks noChangeArrowheads="1"/>
          </p:cNvSpPr>
          <p:nvPr/>
        </p:nvSpPr>
        <p:spPr bwMode="auto">
          <a:xfrm>
            <a:off x="6732588" y="5940425"/>
            <a:ext cx="157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t-EE" altLang="et-EE" sz="1400" b="0" dirty="0"/>
              <a:t>RTPC 2010-2013</a:t>
            </a:r>
          </a:p>
        </p:txBody>
      </p:sp>
      <p:pic>
        <p:nvPicPr>
          <p:cNvPr id="7199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825273"/>
            <a:ext cx="4104457" cy="326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47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611188" y="2060575"/>
          <a:ext cx="3816350" cy="358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8" name="Chart" r:id="rId3" imgW="4886325" imgH="3276803" progId="Excel.Chart.8">
                  <p:embed/>
                </p:oleObj>
              </mc:Choice>
              <mc:Fallback>
                <p:oleObj name="Chart" r:id="rId3" imgW="4886325" imgH="3276803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060575"/>
                        <a:ext cx="3816350" cy="358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5"/>
          <p:cNvSpPr>
            <a:spLocks noGrp="1"/>
          </p:cNvSpPr>
          <p:nvPr>
            <p:ph type="title" idx="4294967295"/>
          </p:nvPr>
        </p:nvSpPr>
        <p:spPr>
          <a:xfrm>
            <a:off x="467544" y="620688"/>
            <a:ext cx="8676456" cy="796950"/>
          </a:xfrm>
        </p:spPr>
        <p:txBody>
          <a:bodyPr>
            <a:normAutofit fontScale="90000"/>
          </a:bodyPr>
          <a:lstStyle/>
          <a:p>
            <a:r>
              <a:rPr lang="et-EE" altLang="et-EE" sz="3000" dirty="0" smtClean="0">
                <a:solidFill>
                  <a:schemeClr val="tx1"/>
                </a:solidFill>
              </a:rPr>
              <a:t>Omastehooldus dementsusega inimestele (koduhooldus)</a:t>
            </a:r>
          </a:p>
        </p:txBody>
      </p:sp>
      <p:graphicFrame>
        <p:nvGraphicFramePr>
          <p:cNvPr id="15364" name="Objekt 1"/>
          <p:cNvGraphicFramePr>
            <a:graphicFrameLocks noChangeAspect="1"/>
          </p:cNvGraphicFramePr>
          <p:nvPr/>
        </p:nvGraphicFramePr>
        <p:xfrm>
          <a:off x="4737100" y="2060575"/>
          <a:ext cx="3987800" cy="352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9" name="Chart" r:id="rId6" imgW="4886325" imgH="3438550" progId="Excel.Chart.8">
                  <p:embed/>
                </p:oleObj>
              </mc:Choice>
              <mc:Fallback>
                <p:oleObj name="Chart" r:id="rId6" imgW="4886325" imgH="343855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2060575"/>
                        <a:ext cx="3987800" cy="352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istkülik 1"/>
          <p:cNvSpPr/>
          <p:nvPr/>
        </p:nvSpPr>
        <p:spPr>
          <a:xfrm>
            <a:off x="6012160" y="5949280"/>
            <a:ext cx="1975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t-EE" altLang="et-EE" dirty="0"/>
              <a:t>RTPC 2010-2013</a:t>
            </a:r>
          </a:p>
        </p:txBody>
      </p:sp>
    </p:spTree>
    <p:extLst>
      <p:ext uri="{BB962C8B-B14F-4D97-AF65-F5344CB8AC3E}">
        <p14:creationId xmlns:p14="http://schemas.microsoft.com/office/powerpoint/2010/main" val="58233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dirty="0" smtClean="0"/>
              <a:t>Kuidas elada kauem, tervena  ja õnnelikumalt?</a:t>
            </a:r>
            <a:endParaRPr lang="et-EE" sz="32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3096344"/>
          </a:xfrm>
        </p:spPr>
        <p:txBody>
          <a:bodyPr>
            <a:normAutofit/>
          </a:bodyPr>
          <a:lstStyle/>
          <a:p>
            <a:r>
              <a:rPr lang="et-EE" dirty="0" smtClean="0"/>
              <a:t>Ilusale vanadusele rajatakse alus noores eas </a:t>
            </a:r>
          </a:p>
          <a:p>
            <a:pPr marL="0" indent="0">
              <a:buNone/>
            </a:pPr>
            <a:endParaRPr lang="et-EE" dirty="0" smtClean="0"/>
          </a:p>
          <a:p>
            <a:r>
              <a:rPr lang="et-EE" b="1" dirty="0" smtClean="0">
                <a:solidFill>
                  <a:srgbClr val="C00000"/>
                </a:solidFill>
              </a:rPr>
              <a:t>Preventsioon on oluline ka vanadel ja haigetel!</a:t>
            </a:r>
          </a:p>
          <a:p>
            <a:pPr marL="0" indent="0">
              <a:buNone/>
            </a:pPr>
            <a:endParaRPr lang="et-EE" dirty="0" smtClean="0"/>
          </a:p>
          <a:p>
            <a:r>
              <a:rPr lang="et-EE" dirty="0" smtClean="0"/>
              <a:t>Preventsiooni sihid sõltuvad vanusest ja tervisest - ISESEISEV </a:t>
            </a:r>
            <a:r>
              <a:rPr lang="et-EE" smtClean="0"/>
              <a:t>ELU ja  </a:t>
            </a:r>
            <a:r>
              <a:rPr lang="et-EE" dirty="0" smtClean="0"/>
              <a:t>VÕIMALIKULT HEA ELUKVALITEET on </a:t>
            </a:r>
            <a:r>
              <a:rPr lang="et-EE" smtClean="0"/>
              <a:t>olulisimad sihid </a:t>
            </a:r>
            <a:r>
              <a:rPr lang="et-EE" dirty="0" smtClean="0"/>
              <a:t>habrastel </a:t>
            </a:r>
            <a:r>
              <a:rPr lang="et-EE" smtClean="0"/>
              <a:t>eakatel inimestel</a:t>
            </a:r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297539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539750" y="6207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4E2A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t-EE" altLang="et-EE" sz="3200" dirty="0" err="1">
                <a:solidFill>
                  <a:srgbClr val="1E2C58"/>
                </a:solidFill>
                <a:latin typeface="Arial" pitchFamily="34" charset="0"/>
              </a:rPr>
              <a:t>Tervisedenduse</a:t>
            </a:r>
            <a:r>
              <a:rPr lang="et-EE" altLang="et-EE" sz="3200" dirty="0">
                <a:solidFill>
                  <a:srgbClr val="1E2C58"/>
                </a:solidFill>
                <a:latin typeface="Arial" pitchFamily="34" charset="0"/>
              </a:rPr>
              <a:t> eesmärgid</a:t>
            </a:r>
            <a:br>
              <a:rPr lang="et-EE" altLang="et-EE" sz="3200" dirty="0">
                <a:solidFill>
                  <a:srgbClr val="1E2C58"/>
                </a:solidFill>
                <a:latin typeface="Arial" pitchFamily="34" charset="0"/>
              </a:rPr>
            </a:br>
            <a:r>
              <a:rPr lang="et-EE" altLang="et-EE" sz="3200" dirty="0">
                <a:solidFill>
                  <a:srgbClr val="1E2C58"/>
                </a:solidFill>
                <a:latin typeface="Arial" pitchFamily="34" charset="0"/>
              </a:rPr>
              <a:t>tervetel ja </a:t>
            </a:r>
            <a:r>
              <a:rPr lang="et-EE" altLang="et-EE" sz="3200" dirty="0" smtClean="0">
                <a:solidFill>
                  <a:srgbClr val="1E2C58"/>
                </a:solidFill>
                <a:latin typeface="Arial" pitchFamily="34" charset="0"/>
              </a:rPr>
              <a:t>haigetel/habrastel </a:t>
            </a:r>
            <a:r>
              <a:rPr lang="et-EE" altLang="et-EE" sz="3200" dirty="0">
                <a:solidFill>
                  <a:srgbClr val="1E2C58"/>
                </a:solidFill>
                <a:latin typeface="Arial" pitchFamily="34" charset="0"/>
              </a:rPr>
              <a:t>eakatel</a:t>
            </a:r>
            <a:r>
              <a:rPr lang="et-EE" altLang="et-EE" sz="3600" b="1" dirty="0">
                <a:solidFill>
                  <a:srgbClr val="1E2C58"/>
                </a:solidFill>
              </a:rPr>
              <a:t> </a:t>
            </a:r>
            <a:endParaRPr lang="en-GB" altLang="et-EE" sz="3600" b="1" dirty="0">
              <a:solidFill>
                <a:srgbClr val="1E2C58"/>
              </a:solidFill>
            </a:endParaRPr>
          </a:p>
        </p:txBody>
      </p:sp>
      <p:sp>
        <p:nvSpPr>
          <p:cNvPr id="48131" name="Oval 5"/>
          <p:cNvSpPr>
            <a:spLocks noChangeArrowheads="1"/>
          </p:cNvSpPr>
          <p:nvPr/>
        </p:nvSpPr>
        <p:spPr bwMode="auto">
          <a:xfrm>
            <a:off x="371475" y="2414588"/>
            <a:ext cx="2728913" cy="1500187"/>
          </a:xfrm>
          <a:prstGeom prst="ellipse">
            <a:avLst/>
          </a:prstGeom>
          <a:solidFill>
            <a:srgbClr val="BBFFB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t-EE" altLang="et-EE" sz="2000">
                <a:solidFill>
                  <a:srgbClr val="0B0A09"/>
                </a:solidFill>
                <a:latin typeface="Arial" pitchFamily="34" charset="0"/>
              </a:rPr>
              <a:t>Eakas inimene </a:t>
            </a:r>
          </a:p>
          <a:p>
            <a:pPr algn="ctr" eaLnBrk="1" hangingPunct="1"/>
            <a:r>
              <a:rPr lang="et-EE" altLang="et-EE" sz="2000">
                <a:solidFill>
                  <a:srgbClr val="0B0A09"/>
                </a:solidFill>
                <a:latin typeface="Arial" pitchFamily="34" charset="0"/>
              </a:rPr>
              <a:t>heade kehaliste </a:t>
            </a:r>
          </a:p>
          <a:p>
            <a:pPr algn="ctr" eaLnBrk="1" hangingPunct="1"/>
            <a:r>
              <a:rPr lang="et-EE" altLang="et-EE" sz="2000">
                <a:solidFill>
                  <a:srgbClr val="0B0A09"/>
                </a:solidFill>
                <a:latin typeface="Arial" pitchFamily="34" charset="0"/>
              </a:rPr>
              <a:t>ja vaimsete </a:t>
            </a:r>
          </a:p>
          <a:p>
            <a:pPr algn="ctr" eaLnBrk="1" hangingPunct="1"/>
            <a:r>
              <a:rPr lang="et-EE" altLang="et-EE" sz="2000">
                <a:solidFill>
                  <a:srgbClr val="0B0A09"/>
                </a:solidFill>
                <a:latin typeface="Arial" pitchFamily="34" charset="0"/>
              </a:rPr>
              <a:t>reservidega</a:t>
            </a:r>
            <a:endParaRPr lang="en-GB" altLang="et-EE" sz="2000">
              <a:solidFill>
                <a:srgbClr val="0B0A09"/>
              </a:solidFill>
              <a:latin typeface="Arial" pitchFamily="34" charset="0"/>
            </a:endParaRPr>
          </a:p>
        </p:txBody>
      </p:sp>
      <p:sp>
        <p:nvSpPr>
          <p:cNvPr id="48132" name="Rectangle 6"/>
          <p:cNvSpPr>
            <a:spLocks noChangeArrowheads="1"/>
          </p:cNvSpPr>
          <p:nvPr/>
        </p:nvSpPr>
        <p:spPr bwMode="auto">
          <a:xfrm>
            <a:off x="4443413" y="2328863"/>
            <a:ext cx="3633787" cy="1557337"/>
          </a:xfrm>
          <a:prstGeom prst="rect">
            <a:avLst/>
          </a:prstGeom>
          <a:solidFill>
            <a:srgbClr val="BBFFB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t-EE" altLang="et-EE">
              <a:solidFill>
                <a:srgbClr val="0B0A09"/>
              </a:solidFill>
            </a:endParaRPr>
          </a:p>
          <a:p>
            <a:pPr eaLnBrk="1" hangingPunct="1"/>
            <a:r>
              <a:rPr lang="et-EE" altLang="et-EE">
                <a:solidFill>
                  <a:srgbClr val="0B0A09"/>
                </a:solidFill>
                <a:latin typeface="Arial" pitchFamily="34" charset="0"/>
              </a:rPr>
              <a:t>Füsioloogilise vananemise</a:t>
            </a:r>
          </a:p>
          <a:p>
            <a:pPr eaLnBrk="1" hangingPunct="1"/>
            <a:r>
              <a:rPr lang="et-EE" altLang="et-EE">
                <a:solidFill>
                  <a:srgbClr val="0B0A09"/>
                </a:solidFill>
                <a:latin typeface="Arial" pitchFamily="34" charset="0"/>
              </a:rPr>
              <a:t>	aeglustamine </a:t>
            </a:r>
          </a:p>
          <a:p>
            <a:pPr eaLnBrk="1" hangingPunct="1"/>
            <a:r>
              <a:rPr lang="et-EE" altLang="et-EE">
                <a:solidFill>
                  <a:srgbClr val="0B0A09"/>
                </a:solidFill>
                <a:latin typeface="Arial" pitchFamily="34" charset="0"/>
              </a:rPr>
              <a:t>Haiguste ja puuete ennetamine</a:t>
            </a:r>
          </a:p>
          <a:p>
            <a:pPr eaLnBrk="1" hangingPunct="1"/>
            <a:r>
              <a:rPr lang="et-EE" altLang="et-EE">
                <a:solidFill>
                  <a:srgbClr val="0B0A09"/>
                </a:solidFill>
                <a:latin typeface="Arial" pitchFamily="34" charset="0"/>
              </a:rPr>
              <a:t>Hea võimekuse säilitamine</a:t>
            </a:r>
          </a:p>
          <a:p>
            <a:pPr eaLnBrk="1" hangingPunct="1"/>
            <a:r>
              <a:rPr lang="et-EE" altLang="et-EE">
                <a:solidFill>
                  <a:srgbClr val="0B0A09"/>
                </a:solidFill>
                <a:latin typeface="Arial" pitchFamily="34" charset="0"/>
              </a:rPr>
              <a:t>Eluea pikendamine</a:t>
            </a:r>
          </a:p>
          <a:p>
            <a:pPr eaLnBrk="1" hangingPunct="1"/>
            <a:endParaRPr lang="en-GB" altLang="et-EE">
              <a:solidFill>
                <a:srgbClr val="0B0A09"/>
              </a:solidFill>
              <a:latin typeface="Arial" pitchFamily="34" charset="0"/>
            </a:endParaRPr>
          </a:p>
        </p:txBody>
      </p:sp>
      <p:sp>
        <p:nvSpPr>
          <p:cNvPr id="48133" name="Oval 7"/>
          <p:cNvSpPr>
            <a:spLocks noChangeArrowheads="1"/>
          </p:cNvSpPr>
          <p:nvPr/>
        </p:nvSpPr>
        <p:spPr bwMode="auto">
          <a:xfrm>
            <a:off x="557213" y="4286250"/>
            <a:ext cx="2614612" cy="167163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t-EE" altLang="et-EE" sz="2000" dirty="0">
                <a:solidFill>
                  <a:srgbClr val="0B0A09"/>
                </a:solidFill>
                <a:latin typeface="Arial" pitchFamily="34" charset="0"/>
              </a:rPr>
              <a:t>H</a:t>
            </a:r>
            <a:r>
              <a:rPr lang="et-EE" altLang="et-EE" sz="2000" dirty="0" smtClean="0">
                <a:solidFill>
                  <a:srgbClr val="0B0A09"/>
                </a:solidFill>
                <a:latin typeface="Arial" pitchFamily="34" charset="0"/>
              </a:rPr>
              <a:t>abras</a:t>
            </a:r>
            <a:endParaRPr lang="et-EE" altLang="et-EE" sz="2000" dirty="0">
              <a:solidFill>
                <a:srgbClr val="0B0A09"/>
              </a:solidFill>
              <a:latin typeface="Arial" pitchFamily="34" charset="0"/>
            </a:endParaRPr>
          </a:p>
          <a:p>
            <a:pPr algn="ctr" eaLnBrk="1" hangingPunct="1"/>
            <a:r>
              <a:rPr lang="et-EE" altLang="et-EE" sz="2000" dirty="0">
                <a:solidFill>
                  <a:srgbClr val="0B0A09"/>
                </a:solidFill>
                <a:latin typeface="Arial" pitchFamily="34" charset="0"/>
              </a:rPr>
              <a:t>eakas inimene</a:t>
            </a:r>
            <a:endParaRPr lang="en-GB" altLang="et-EE" sz="2000" dirty="0">
              <a:solidFill>
                <a:srgbClr val="0B0A09"/>
              </a:solidFill>
              <a:latin typeface="Arial" pitchFamily="34" charset="0"/>
            </a:endParaRPr>
          </a:p>
        </p:txBody>
      </p:sp>
      <p:sp>
        <p:nvSpPr>
          <p:cNvPr id="48134" name="Rectangle 8"/>
          <p:cNvSpPr>
            <a:spLocks noChangeArrowheads="1"/>
          </p:cNvSpPr>
          <p:nvPr/>
        </p:nvSpPr>
        <p:spPr bwMode="auto">
          <a:xfrm>
            <a:off x="4471988" y="4457700"/>
            <a:ext cx="3529012" cy="14097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t-EE" altLang="et-EE">
                <a:solidFill>
                  <a:srgbClr val="0B0A09"/>
                </a:solidFill>
                <a:latin typeface="Arial" pitchFamily="34" charset="0"/>
              </a:rPr>
              <a:t>Haiguste ja puude süvenemise</a:t>
            </a:r>
          </a:p>
          <a:p>
            <a:pPr eaLnBrk="1" hangingPunct="1"/>
            <a:r>
              <a:rPr lang="et-EE" altLang="et-EE">
                <a:solidFill>
                  <a:srgbClr val="0B0A09"/>
                </a:solidFill>
                <a:latin typeface="Arial" pitchFamily="34" charset="0"/>
              </a:rPr>
              <a:t> 	aeglustamine</a:t>
            </a:r>
          </a:p>
          <a:p>
            <a:pPr eaLnBrk="1" hangingPunct="1"/>
            <a:r>
              <a:rPr lang="et-EE" altLang="et-EE">
                <a:solidFill>
                  <a:srgbClr val="0B0A09"/>
                </a:solidFill>
                <a:latin typeface="Arial" pitchFamily="34" charset="0"/>
              </a:rPr>
              <a:t>Iseseisva toimetuleku säilitamine</a:t>
            </a:r>
          </a:p>
          <a:p>
            <a:pPr eaLnBrk="1" hangingPunct="1"/>
            <a:r>
              <a:rPr lang="et-EE" altLang="et-EE">
                <a:solidFill>
                  <a:srgbClr val="0B0A09"/>
                </a:solidFill>
                <a:latin typeface="Arial" pitchFamily="34" charset="0"/>
              </a:rPr>
              <a:t>Elukvaliteedi säilitamine</a:t>
            </a:r>
            <a:endParaRPr lang="en-GB" altLang="et-EE">
              <a:solidFill>
                <a:srgbClr val="0B0A09"/>
              </a:solidFill>
              <a:latin typeface="Arial" pitchFamily="34" charset="0"/>
            </a:endParaRPr>
          </a:p>
        </p:txBody>
      </p:sp>
      <p:cxnSp>
        <p:nvCxnSpPr>
          <p:cNvPr id="48135" name="AutoShape 9"/>
          <p:cNvCxnSpPr>
            <a:cxnSpLocks noChangeShapeType="1"/>
            <a:stCxn id="48131" idx="6"/>
            <a:endCxn id="48132" idx="1"/>
          </p:cNvCxnSpPr>
          <p:nvPr/>
        </p:nvCxnSpPr>
        <p:spPr bwMode="auto">
          <a:xfrm flipV="1">
            <a:off x="3100388" y="3108325"/>
            <a:ext cx="1343025" cy="571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136" name="AutoShape 10"/>
          <p:cNvCxnSpPr>
            <a:cxnSpLocks noChangeShapeType="1"/>
            <a:stCxn id="48133" idx="6"/>
            <a:endCxn id="48134" idx="1"/>
          </p:cNvCxnSpPr>
          <p:nvPr/>
        </p:nvCxnSpPr>
        <p:spPr bwMode="auto">
          <a:xfrm>
            <a:off x="3171825" y="5122863"/>
            <a:ext cx="1300163" cy="39687"/>
          </a:xfrm>
          <a:prstGeom prst="bentConnector3">
            <a:avLst>
              <a:gd name="adj1" fmla="val 4994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9035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Preventsioon vanemas eas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t-EE" dirty="0" err="1" smtClean="0"/>
              <a:t>Terviseedenduse</a:t>
            </a:r>
            <a:r>
              <a:rPr lang="et-EE" dirty="0" smtClean="0"/>
              <a:t> tavameetmed</a:t>
            </a:r>
          </a:p>
          <a:p>
            <a:pPr marL="0" indent="0">
              <a:buNone/>
            </a:pPr>
            <a:endParaRPr lang="et-EE" sz="1100" dirty="0" smtClean="0"/>
          </a:p>
          <a:p>
            <a:pPr>
              <a:lnSpc>
                <a:spcPct val="80000"/>
              </a:lnSpc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t-EE" dirty="0" smtClean="0"/>
              <a:t>Tervise- ja toimetulekuprobleemide </a:t>
            </a:r>
            <a:r>
              <a:rPr lang="et-EE" dirty="0"/>
              <a:t>aktiivne </a:t>
            </a:r>
            <a:r>
              <a:rPr lang="et-EE" dirty="0" err="1"/>
              <a:t>skriinimine</a:t>
            </a:r>
            <a:r>
              <a:rPr lang="et-EE" dirty="0"/>
              <a:t>:  </a:t>
            </a:r>
            <a:r>
              <a:rPr lang="et-EE" altLang="et-EE" sz="1800" dirty="0">
                <a:solidFill>
                  <a:srgbClr val="040404"/>
                </a:solidFill>
                <a:latin typeface="Arial" pitchFamily="34" charset="0"/>
              </a:rPr>
              <a:t>nägemine, kuulmine, hüpertensioon, pahaloomulised kasvajad, depressioon, </a:t>
            </a:r>
            <a:r>
              <a:rPr lang="et-EE" altLang="et-EE" sz="1800" dirty="0" smtClean="0">
                <a:solidFill>
                  <a:srgbClr val="040404"/>
                </a:solidFill>
                <a:latin typeface="Arial" pitchFamily="34" charset="0"/>
              </a:rPr>
              <a:t>dementsus, alatoitumine, kukkumised, pidamatus, uni, valu, hambad, ravimite väärkasutus, toimetulek igapäevaeluga, tugivõrgustik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t-EE" altLang="et-EE" dirty="0" smtClean="0">
                <a:solidFill>
                  <a:srgbClr val="040404"/>
                </a:solidFill>
                <a:latin typeface="Arial" pitchFamily="34" charset="0"/>
              </a:rPr>
              <a:t>Haiguste </a:t>
            </a:r>
            <a:r>
              <a:rPr lang="et-EE" altLang="et-EE" dirty="0">
                <a:solidFill>
                  <a:srgbClr val="040404"/>
                </a:solidFill>
                <a:latin typeface="Arial" pitchFamily="34" charset="0"/>
              </a:rPr>
              <a:t>täpne diagnostika ja </a:t>
            </a:r>
            <a:r>
              <a:rPr lang="et-EE" altLang="et-EE" dirty="0" smtClean="0">
                <a:solidFill>
                  <a:srgbClr val="040404"/>
                </a:solidFill>
                <a:latin typeface="Arial" pitchFamily="34" charset="0"/>
              </a:rPr>
              <a:t>ravi, ravimikasutus</a:t>
            </a:r>
            <a:endParaRPr lang="et-EE" altLang="et-EE" dirty="0">
              <a:solidFill>
                <a:srgbClr val="040404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t-EE" altLang="et-EE" dirty="0" smtClean="0">
                <a:solidFill>
                  <a:srgbClr val="040404"/>
                </a:solidFill>
                <a:latin typeface="Arial" pitchFamily="34" charset="0"/>
              </a:rPr>
              <a:t>Hapruse </a:t>
            </a:r>
            <a:r>
              <a:rPr lang="et-EE" altLang="et-EE" dirty="0">
                <a:solidFill>
                  <a:srgbClr val="040404"/>
                </a:solidFill>
                <a:latin typeface="Arial" pitchFamily="34" charset="0"/>
              </a:rPr>
              <a:t>(</a:t>
            </a:r>
            <a:r>
              <a:rPr lang="et-EE" altLang="et-EE" i="1" dirty="0" err="1">
                <a:solidFill>
                  <a:srgbClr val="040404"/>
                </a:solidFill>
                <a:latin typeface="Arial" pitchFamily="34" charset="0"/>
              </a:rPr>
              <a:t>fraility</a:t>
            </a:r>
            <a:r>
              <a:rPr lang="et-EE" altLang="et-EE" dirty="0">
                <a:solidFill>
                  <a:srgbClr val="040404"/>
                </a:solidFill>
                <a:latin typeface="Arial" pitchFamily="34" charset="0"/>
              </a:rPr>
              <a:t>) ja toimetulekuhäirete ennetamine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t-EE" altLang="et-EE" dirty="0" smtClean="0">
                <a:solidFill>
                  <a:srgbClr val="040404"/>
                </a:solidFill>
                <a:latin typeface="Arial" pitchFamily="34" charset="0"/>
              </a:rPr>
              <a:t>Rehabilitatsioon</a:t>
            </a:r>
            <a:r>
              <a:rPr lang="et-EE" altLang="et-EE" sz="2800" dirty="0" smtClean="0">
                <a:solidFill>
                  <a:srgbClr val="040404"/>
                </a:solidFill>
                <a:latin typeface="Arial" pitchFamily="34" charset="0"/>
              </a:rPr>
              <a:t>: </a:t>
            </a:r>
            <a:r>
              <a:rPr lang="et-EE" altLang="et-EE" sz="2000" dirty="0" smtClean="0">
                <a:solidFill>
                  <a:srgbClr val="040404"/>
                </a:solidFill>
                <a:latin typeface="Arial" pitchFamily="34" charset="0"/>
              </a:rPr>
              <a:t>kehaline, emotsionaalne, sotsiaalne</a:t>
            </a:r>
            <a:endParaRPr lang="et-EE" altLang="et-EE" sz="2000" dirty="0">
              <a:solidFill>
                <a:srgbClr val="040404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t-EE" altLang="et-EE" dirty="0">
                <a:solidFill>
                  <a:srgbClr val="040404"/>
                </a:solidFill>
                <a:latin typeface="Arial" pitchFamily="34" charset="0"/>
              </a:rPr>
              <a:t>Abivahendite kasutamine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t-EE" altLang="et-EE" dirty="0">
                <a:solidFill>
                  <a:srgbClr val="040404"/>
                </a:solidFill>
                <a:latin typeface="Arial" pitchFamily="34" charset="0"/>
              </a:rPr>
              <a:t>Sotsiaalse </a:t>
            </a:r>
            <a:r>
              <a:rPr lang="et-EE" altLang="et-EE" dirty="0" smtClean="0">
                <a:solidFill>
                  <a:srgbClr val="040404"/>
                </a:solidFill>
                <a:latin typeface="Arial" pitchFamily="34" charset="0"/>
              </a:rPr>
              <a:t>tugivõrgustiku kaasamine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t-EE" altLang="et-EE" dirty="0" smtClean="0">
                <a:solidFill>
                  <a:srgbClr val="040404"/>
                </a:solidFill>
                <a:latin typeface="Arial" pitchFamily="34" charset="0"/>
              </a:rPr>
              <a:t>Omastehooldajate toetamine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t-EE" altLang="et-EE" dirty="0" smtClean="0">
                <a:solidFill>
                  <a:srgbClr val="040404"/>
                </a:solidFill>
                <a:latin typeface="Arial" pitchFamily="34" charset="0"/>
              </a:rPr>
              <a:t>Toetavate teenuste kättesaadavus</a:t>
            </a:r>
            <a:endParaRPr lang="en-GB" altLang="et-EE" dirty="0">
              <a:solidFill>
                <a:srgbClr val="040404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t-EE" altLang="et-EE" dirty="0">
              <a:solidFill>
                <a:srgbClr val="040404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58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600200"/>
          </a:xfrm>
        </p:spPr>
        <p:txBody>
          <a:bodyPr/>
          <a:lstStyle/>
          <a:p>
            <a:r>
              <a:rPr lang="et-EE" sz="3200" dirty="0" smtClean="0"/>
              <a:t>Inimese eluea edasise muutuse prognoosid </a:t>
            </a:r>
            <a:br>
              <a:rPr lang="et-EE" sz="3200" dirty="0" smtClean="0"/>
            </a:br>
            <a:r>
              <a:rPr lang="et-EE" sz="3200" dirty="0" smtClean="0"/>
              <a:t>4 stsenaariumi   </a:t>
            </a:r>
            <a:r>
              <a:rPr lang="et-EE" sz="1800" dirty="0" smtClean="0"/>
              <a:t>(Joel </a:t>
            </a:r>
            <a:r>
              <a:rPr lang="et-EE" sz="1800" dirty="0" err="1" smtClean="0"/>
              <a:t>Garreau’st</a:t>
            </a:r>
            <a:r>
              <a:rPr lang="et-EE" sz="1800" dirty="0" smtClean="0"/>
              <a:t> lähtudes)</a:t>
            </a:r>
            <a:endParaRPr lang="et-EE" sz="18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827584" y="2276872"/>
            <a:ext cx="4978896" cy="4248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dirty="0"/>
              <a:t>A: VÄIKESED </a:t>
            </a:r>
            <a:r>
              <a:rPr lang="et-EE" dirty="0" smtClean="0"/>
              <a:t>MUUTUSED</a:t>
            </a:r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r>
              <a:rPr lang="et-EE" dirty="0"/>
              <a:t>B: PIKK JA KEHV </a:t>
            </a:r>
            <a:r>
              <a:rPr lang="et-EE" dirty="0" smtClean="0"/>
              <a:t>ELU</a:t>
            </a:r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r>
              <a:rPr lang="et-EE" dirty="0"/>
              <a:t>C: ELA JA SÄRA </a:t>
            </a:r>
            <a:r>
              <a:rPr lang="et-EE" dirty="0" smtClean="0"/>
              <a:t>KAUA</a:t>
            </a:r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r>
              <a:rPr lang="et-EE" dirty="0"/>
              <a:t>D: SUREMATUS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1907705"/>
            <a:ext cx="792088" cy="142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377" y="2852936"/>
            <a:ext cx="951318" cy="1600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4293096"/>
            <a:ext cx="893996" cy="14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0368" y="5143843"/>
            <a:ext cx="959864" cy="145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52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dirty="0" smtClean="0"/>
              <a:t>Mida saame ja peame tegema kohe praegu?</a:t>
            </a:r>
            <a:endParaRPr lang="et-EE" sz="32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200" dirty="0"/>
              <a:t>Kehaline ja vaimne </a:t>
            </a:r>
            <a:r>
              <a:rPr lang="et-EE" sz="2200" b="1" dirty="0"/>
              <a:t>aktiivsus</a:t>
            </a:r>
            <a:r>
              <a:rPr lang="et-EE" sz="2200" dirty="0"/>
              <a:t> – erineva võimekusega </a:t>
            </a:r>
            <a:r>
              <a:rPr lang="et-EE" sz="2200" dirty="0" smtClean="0"/>
              <a:t>ja vajadustega inimestele, grupis ja individuaalselt.</a:t>
            </a:r>
            <a:endParaRPr lang="et-EE" sz="2200" dirty="0"/>
          </a:p>
          <a:p>
            <a:r>
              <a:rPr lang="et-EE" sz="2200" dirty="0" smtClean="0"/>
              <a:t>Eakate regulaarsed </a:t>
            </a:r>
            <a:r>
              <a:rPr lang="et-EE" sz="2200" b="1" dirty="0" smtClean="0"/>
              <a:t>igakülgsed läbivaatused </a:t>
            </a:r>
            <a:r>
              <a:rPr lang="et-EE" sz="2200" dirty="0" smtClean="0"/>
              <a:t>(perearst, pereõde).</a:t>
            </a:r>
          </a:p>
          <a:p>
            <a:r>
              <a:rPr lang="et-EE" sz="2200" b="1" dirty="0" smtClean="0"/>
              <a:t>Spetsiifilised programmid </a:t>
            </a:r>
            <a:r>
              <a:rPr lang="et-EE" sz="2200" dirty="0" smtClean="0"/>
              <a:t>kindlale sihtrühmale – kukkumine, </a:t>
            </a:r>
            <a:r>
              <a:rPr lang="et-EE" sz="2200" dirty="0" err="1" smtClean="0"/>
              <a:t>inkontinents</a:t>
            </a:r>
            <a:r>
              <a:rPr lang="et-EE" sz="2200" dirty="0" smtClean="0"/>
              <a:t>, unehäired, mäluhäired jt.</a:t>
            </a:r>
          </a:p>
          <a:p>
            <a:r>
              <a:rPr lang="et-EE" sz="2200" b="1" dirty="0" smtClean="0"/>
              <a:t>Ohutuse tagamine </a:t>
            </a:r>
            <a:r>
              <a:rPr lang="et-EE" sz="2200" dirty="0" smtClean="0"/>
              <a:t>– keskkonna kohandamine, hädanuputeenus, väärkohtlemise ennetamine ja avastamine.</a:t>
            </a:r>
          </a:p>
          <a:p>
            <a:r>
              <a:rPr lang="et-EE" sz="2200" b="1" dirty="0" smtClean="0"/>
              <a:t>Geriaatria õpetamine  </a:t>
            </a:r>
            <a:r>
              <a:rPr lang="et-EE" sz="2200" dirty="0" smtClean="0"/>
              <a:t>arstidele!! Geriaatrilise eriarstiabi pakkumine.</a:t>
            </a:r>
          </a:p>
          <a:p>
            <a:r>
              <a:rPr lang="et-EE" sz="2200" dirty="0" smtClean="0"/>
              <a:t>Õigeaegne suunamine õigetele tugiteenustele, </a:t>
            </a:r>
            <a:r>
              <a:rPr lang="et-EE" sz="2200" b="1" dirty="0" smtClean="0"/>
              <a:t>teenuste kättesaadavus </a:t>
            </a:r>
            <a:r>
              <a:rPr lang="et-EE" sz="2200" dirty="0" smtClean="0"/>
              <a:t>(sõltumata laste-lastelaste olemasolust).</a:t>
            </a:r>
          </a:p>
          <a:p>
            <a:pPr marL="0" indent="0">
              <a:buNone/>
            </a:pPr>
            <a:endParaRPr lang="et-EE" sz="2200" dirty="0"/>
          </a:p>
          <a:p>
            <a:pPr marL="0" indent="0">
              <a:buNone/>
            </a:pPr>
            <a:endParaRPr lang="et-EE" sz="2200" dirty="0"/>
          </a:p>
        </p:txBody>
      </p:sp>
    </p:spTree>
    <p:extLst>
      <p:ext uri="{BB962C8B-B14F-4D97-AF65-F5344CB8AC3E}">
        <p14:creationId xmlns:p14="http://schemas.microsoft.com/office/powerpoint/2010/main" val="265328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Miks see kõik juba nii ei ole?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P</a:t>
            </a:r>
            <a:r>
              <a:rPr lang="et-EE" dirty="0" smtClean="0"/>
              <a:t>õlvkondade huvide vastandamine</a:t>
            </a:r>
          </a:p>
          <a:p>
            <a:r>
              <a:rPr lang="et-EE" dirty="0" smtClean="0"/>
              <a:t>Teadmiste vähesus </a:t>
            </a:r>
          </a:p>
          <a:p>
            <a:r>
              <a:rPr lang="et-EE" dirty="0" smtClean="0"/>
              <a:t>Tervishoiu- ja hoolekandesektori lahutatus</a:t>
            </a:r>
          </a:p>
          <a:p>
            <a:r>
              <a:rPr lang="et-EE" dirty="0" smtClean="0"/>
              <a:t>Rahanappusega põhjendamine</a:t>
            </a:r>
          </a:p>
          <a:p>
            <a:r>
              <a:rPr lang="et-EE" dirty="0" smtClean="0"/>
              <a:t>Perekonnaseaduse „suunatud“ tõlgendamine</a:t>
            </a:r>
          </a:p>
          <a:p>
            <a:r>
              <a:rPr lang="et-EE" dirty="0" smtClean="0"/>
              <a:t>Otsustajate isiklikud seisukohad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 smtClean="0"/>
              <a:t>Kui raha on vähe, siis pole vaja seda raisata – juurdepääs kõige kallimatele teenustele on kõigile kättesaadav, odavamatele teenustele mitte …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9743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123728" y="566192"/>
            <a:ext cx="5781328" cy="990600"/>
          </a:xfrm>
        </p:spPr>
        <p:txBody>
          <a:bodyPr>
            <a:normAutofit/>
          </a:bodyPr>
          <a:lstStyle/>
          <a:p>
            <a:r>
              <a:rPr lang="et-EE" dirty="0" smtClean="0"/>
              <a:t>Kas elame kauem ?  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Ristkülik 3"/>
          <p:cNvSpPr/>
          <p:nvPr/>
        </p:nvSpPr>
        <p:spPr>
          <a:xfrm>
            <a:off x="6372200" y="6183193"/>
            <a:ext cx="17588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1400" dirty="0" smtClean="0"/>
              <a:t>Eesti Statistikaamet</a:t>
            </a:r>
            <a:endParaRPr lang="et-EE" sz="1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94508"/>
            <a:ext cx="5688632" cy="3419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stkülik 4"/>
          <p:cNvSpPr/>
          <p:nvPr/>
        </p:nvSpPr>
        <p:spPr>
          <a:xfrm>
            <a:off x="575556" y="1484784"/>
            <a:ext cx="811551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t-E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Alates 1900. aastast on keskmine eluiga tõusnud kiiremini kui kogu eelmise 200 sajandi jooksul:</a:t>
            </a:r>
            <a:r>
              <a:rPr lang="et-E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50-eluaastalt </a:t>
            </a:r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kuni 80-eluaastani, 3 kuud aastas </a:t>
            </a:r>
            <a:endParaRPr lang="et-E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t-E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WHO 2014</a:t>
            </a:r>
            <a:endParaRPr lang="et-E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58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899592" y="277812"/>
            <a:ext cx="7139136" cy="1139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t-EE" altLang="et-EE" sz="4000" dirty="0" err="1">
                <a:solidFill>
                  <a:srgbClr val="2A3D7A"/>
                </a:solidFill>
              </a:rPr>
              <a:t>Jeanne</a:t>
            </a:r>
            <a:r>
              <a:rPr lang="et-EE" altLang="et-EE" sz="4000" dirty="0">
                <a:solidFill>
                  <a:srgbClr val="2A3D7A"/>
                </a:solidFill>
              </a:rPr>
              <a:t> </a:t>
            </a:r>
            <a:r>
              <a:rPr lang="et-EE" altLang="et-EE" sz="4000" dirty="0" err="1" smtClean="0">
                <a:solidFill>
                  <a:srgbClr val="2A3D7A"/>
                </a:solidFill>
              </a:rPr>
              <a:t>Calment</a:t>
            </a:r>
            <a:r>
              <a:rPr lang="et-EE" altLang="et-EE" sz="4000" dirty="0">
                <a:solidFill>
                  <a:srgbClr val="2A3D7A"/>
                </a:solidFill>
              </a:rPr>
              <a:t> </a:t>
            </a:r>
            <a:r>
              <a:rPr lang="et-EE" altLang="et-EE" sz="4000" dirty="0" smtClean="0">
                <a:solidFill>
                  <a:srgbClr val="2A3D7A"/>
                </a:solidFill>
              </a:rPr>
              <a:t>  1875-1997</a:t>
            </a:r>
            <a:endParaRPr lang="et-EE" altLang="et-EE" sz="4000" dirty="0">
              <a:solidFill>
                <a:srgbClr val="2A3D7A"/>
              </a:solidFill>
            </a:endParaRP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457200" y="1600200"/>
            <a:ext cx="8285163" cy="438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1027113" indent="-455613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0013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2913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 typeface="Wingdings" pitchFamily="2" charset="2"/>
              <a:buNone/>
            </a:pPr>
            <a:endParaRPr lang="et-EE" altLang="et-EE" dirty="0">
              <a:solidFill>
                <a:srgbClr val="5B5249"/>
              </a:solidFill>
            </a:endParaRP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 typeface="Wingdings" pitchFamily="2" charset="2"/>
              <a:buNone/>
            </a:pPr>
            <a:endParaRPr lang="et-EE" altLang="et-EE" dirty="0">
              <a:solidFill>
                <a:srgbClr val="5B5249"/>
              </a:solidFill>
            </a:endParaRP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 typeface="Wingdings" pitchFamily="2" charset="2"/>
              <a:buNone/>
            </a:pPr>
            <a:endParaRPr lang="et-EE" altLang="et-EE" dirty="0">
              <a:solidFill>
                <a:srgbClr val="5B5249"/>
              </a:solidFill>
            </a:endParaRP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 typeface="Wingdings" pitchFamily="2" charset="2"/>
              <a:buNone/>
            </a:pPr>
            <a:r>
              <a:rPr lang="et-EE" altLang="et-EE" sz="1800" dirty="0">
                <a:solidFill>
                  <a:srgbClr val="5B5249"/>
                </a:solidFill>
              </a:rPr>
              <a:t>     </a:t>
            </a: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 typeface="Wingdings" pitchFamily="2" charset="2"/>
              <a:buNone/>
            </a:pPr>
            <a:endParaRPr lang="et-EE" altLang="et-EE" sz="1800" dirty="0">
              <a:solidFill>
                <a:srgbClr val="5B5249"/>
              </a:solidFill>
            </a:endParaRP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 typeface="Wingdings" pitchFamily="2" charset="2"/>
              <a:buNone/>
            </a:pPr>
            <a:endParaRPr lang="et-EE" altLang="et-EE" sz="1800" dirty="0">
              <a:solidFill>
                <a:srgbClr val="5B5249"/>
              </a:solidFill>
            </a:endParaRP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 typeface="Wingdings" pitchFamily="2" charset="2"/>
              <a:buNone/>
            </a:pPr>
            <a:endParaRPr lang="et-EE" altLang="et-EE" sz="1800" dirty="0">
              <a:solidFill>
                <a:srgbClr val="5B5249"/>
              </a:solidFill>
            </a:endParaRP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 typeface="Wingdings" pitchFamily="2" charset="2"/>
              <a:buNone/>
            </a:pPr>
            <a:endParaRPr lang="et-EE" altLang="et-EE" sz="1800" dirty="0">
              <a:solidFill>
                <a:srgbClr val="5B5249"/>
              </a:solidFill>
            </a:endParaRP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 typeface="Wingdings" pitchFamily="2" charset="2"/>
              <a:buNone/>
            </a:pPr>
            <a:r>
              <a:rPr lang="et-EE" altLang="et-EE" sz="1800" dirty="0">
                <a:solidFill>
                  <a:srgbClr val="5B5249"/>
                </a:solidFill>
              </a:rPr>
              <a:t>						</a:t>
            </a:r>
            <a:r>
              <a:rPr lang="et-EE" altLang="et-EE" sz="2800" dirty="0">
                <a:solidFill>
                  <a:srgbClr val="5B5249"/>
                </a:solidFill>
              </a:rPr>
              <a:t>	</a:t>
            </a:r>
            <a:r>
              <a:rPr lang="et-EE" altLang="et-EE" sz="2000" dirty="0">
                <a:solidFill>
                  <a:srgbClr val="5B5249"/>
                </a:solidFill>
              </a:rPr>
              <a:t>							        </a:t>
            </a:r>
            <a:r>
              <a:rPr lang="et-EE" altLang="et-EE" sz="2000" dirty="0" smtClean="0">
                <a:solidFill>
                  <a:srgbClr val="5B5249"/>
                </a:solidFill>
              </a:rPr>
              <a:t>122. sünnipäeval</a:t>
            </a: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 typeface="Wingdings" pitchFamily="2" charset="2"/>
              <a:buNone/>
            </a:pPr>
            <a:r>
              <a:rPr lang="et-EE" altLang="et-EE" sz="2000" dirty="0">
                <a:solidFill>
                  <a:srgbClr val="5B5249"/>
                </a:solidFill>
              </a:rPr>
              <a:t>	</a:t>
            </a:r>
            <a:r>
              <a:rPr lang="et-EE" altLang="et-EE" sz="2000" dirty="0" smtClean="0">
                <a:solidFill>
                  <a:srgbClr val="5B5249"/>
                </a:solidFill>
              </a:rPr>
              <a:t>					        </a:t>
            </a:r>
            <a:r>
              <a:rPr lang="et-EE" altLang="et-EE" sz="2000" dirty="0">
                <a:solidFill>
                  <a:srgbClr val="5B5249"/>
                </a:solidFill>
              </a:rPr>
              <a:t>21. 02.1997</a:t>
            </a: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 typeface="Wingdings" pitchFamily="2" charset="2"/>
              <a:buNone/>
            </a:pPr>
            <a:r>
              <a:rPr lang="et-EE" altLang="et-EE" sz="1800" dirty="0">
                <a:solidFill>
                  <a:srgbClr val="5B5249"/>
                </a:solidFill>
              </a:rPr>
              <a:t>							 					. </a:t>
            </a:r>
          </a:p>
        </p:txBody>
      </p:sp>
      <p:pic>
        <p:nvPicPr>
          <p:cNvPr id="5120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00200"/>
            <a:ext cx="33147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06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800" dirty="0" smtClean="0"/>
              <a:t>Tervena elatud oodatav eluiga Euroopas ja Eestis</a:t>
            </a:r>
            <a:endParaRPr lang="et-EE" sz="28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1756792"/>
          </a:xfrm>
        </p:spPr>
        <p:txBody>
          <a:bodyPr/>
          <a:lstStyle/>
          <a:p>
            <a:r>
              <a:rPr lang="et-EE" dirty="0" smtClean="0"/>
              <a:t>Tervena elatud oodatav eluiga </a:t>
            </a:r>
            <a:r>
              <a:rPr lang="et-EE" sz="1200" dirty="0" smtClean="0">
                <a:hlinkClick r:id="rId2"/>
              </a:rPr>
              <a:t>http</a:t>
            </a:r>
            <a:r>
              <a:rPr lang="et-EE" sz="1200" dirty="0">
                <a:hlinkClick r:id="rId2"/>
              </a:rPr>
              <a:t>://</a:t>
            </a:r>
            <a:r>
              <a:rPr lang="et-EE" sz="1200" dirty="0" smtClean="0">
                <a:hlinkClick r:id="rId2"/>
              </a:rPr>
              <a:t>ec.europa.eu/health/indicators/echi/list/echi_40.html#main?KeepThis=true&amp;TB_iframe=true&amp;height=450&amp;width=920</a:t>
            </a:r>
            <a:endParaRPr lang="et-EE" sz="1200" dirty="0" smtClean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90155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91513" cy="1044352"/>
          </a:xfrm>
        </p:spPr>
        <p:txBody>
          <a:bodyPr/>
          <a:lstStyle/>
          <a:p>
            <a:pPr eaLnBrk="1" hangingPunct="1">
              <a:defRPr/>
            </a:pPr>
            <a:r>
              <a:rPr lang="et-EE" sz="1800" b="1" dirty="0" smtClean="0">
                <a:solidFill>
                  <a:schemeClr val="accent4">
                    <a:lumMod val="50000"/>
                  </a:schemeClr>
                </a:solidFill>
              </a:rPr>
              <a:t>Oodatav eluiga Euroopa 65-aastastel  inimestel 2008-2010</a:t>
            </a:r>
            <a:r>
              <a:rPr lang="et-EE" sz="1800" b="1" dirty="0" smtClean="0"/>
              <a:t/>
            </a:r>
            <a:br>
              <a:rPr lang="et-EE" sz="1800" b="1" dirty="0" smtClean="0"/>
            </a:br>
            <a:r>
              <a:rPr lang="et-EE" sz="800" b="1" dirty="0" smtClean="0"/>
              <a:t/>
            </a:r>
            <a:br>
              <a:rPr lang="et-EE" sz="800" b="1" dirty="0" smtClean="0"/>
            </a:br>
            <a:r>
              <a:rPr lang="et-EE" sz="1600" dirty="0" smtClean="0">
                <a:solidFill>
                  <a:schemeClr val="tx1"/>
                </a:solidFill>
              </a:rPr>
              <a:t>(</a:t>
            </a:r>
            <a:r>
              <a:rPr lang="et-EE" sz="1600" b="1" dirty="0" smtClean="0">
                <a:solidFill>
                  <a:srgbClr val="0070C0"/>
                </a:solidFill>
              </a:rPr>
              <a:t>tervena elatud aastad, </a:t>
            </a:r>
            <a:r>
              <a:rPr lang="et-EE" sz="1600" b="1" dirty="0" smtClean="0">
                <a:solidFill>
                  <a:schemeClr val="bg1">
                    <a:lumMod val="75000"/>
                  </a:schemeClr>
                </a:solidFill>
              </a:rPr>
              <a:t>toimetulekupiirangutega aastad</a:t>
            </a:r>
            <a:r>
              <a:rPr lang="et-EE" sz="1600" dirty="0" smtClean="0">
                <a:solidFill>
                  <a:schemeClr val="tx1"/>
                </a:solidFill>
              </a:rPr>
              <a:t>)</a:t>
            </a:r>
            <a:r>
              <a:rPr lang="et-EE" sz="1600" b="1" dirty="0" smtClean="0"/>
              <a:t/>
            </a:r>
            <a:br>
              <a:rPr lang="et-EE" sz="1600" b="1" dirty="0" smtClean="0"/>
            </a:br>
            <a:endParaRPr lang="et-EE" sz="1600" dirty="0"/>
          </a:p>
        </p:txBody>
      </p:sp>
      <p:sp>
        <p:nvSpPr>
          <p:cNvPr id="16387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t-EE" altLang="et-EE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7700962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irge noolkonnektor 4"/>
          <p:cNvCxnSpPr/>
          <p:nvPr/>
        </p:nvCxnSpPr>
        <p:spPr>
          <a:xfrm flipH="1">
            <a:off x="4067175" y="4221163"/>
            <a:ext cx="288925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irge noolkonnektor 7"/>
          <p:cNvCxnSpPr/>
          <p:nvPr/>
        </p:nvCxnSpPr>
        <p:spPr>
          <a:xfrm>
            <a:off x="4716463" y="4221163"/>
            <a:ext cx="27940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1" name="Ristkülik 9"/>
          <p:cNvSpPr>
            <a:spLocks noChangeArrowheads="1"/>
          </p:cNvSpPr>
          <p:nvPr/>
        </p:nvSpPr>
        <p:spPr bwMode="auto">
          <a:xfrm>
            <a:off x="3779838" y="6381750"/>
            <a:ext cx="2613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t-EE"/>
              <a:t> </a:t>
            </a:r>
            <a:r>
              <a:rPr lang="en-US" altLang="et-EE" sz="1200"/>
              <a:t>Health at a Glance: Europe / 2012 </a:t>
            </a:r>
            <a:endParaRPr lang="et-EE" altLang="et-EE" sz="1200"/>
          </a:p>
        </p:txBody>
      </p:sp>
    </p:spTree>
    <p:extLst>
      <p:ext uri="{BB962C8B-B14F-4D97-AF65-F5344CB8AC3E}">
        <p14:creationId xmlns:p14="http://schemas.microsoft.com/office/powerpoint/2010/main" val="293020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Ristkülik 3"/>
          <p:cNvSpPr/>
          <p:nvPr/>
        </p:nvSpPr>
        <p:spPr>
          <a:xfrm>
            <a:off x="6228184" y="5877272"/>
            <a:ext cx="17588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1400" dirty="0"/>
              <a:t>Eesti Statistikaamet</a:t>
            </a: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54745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68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1800" dirty="0">
                <a:solidFill>
                  <a:schemeClr val="accent4">
                    <a:lumMod val="50000"/>
                  </a:schemeClr>
                </a:solidFill>
              </a:rPr>
              <a:t>Rahulolu eluga kogu täiskasvanud elanikkonnas ja eakatel (65-aastased ja vanemad) </a:t>
            </a:r>
            <a:r>
              <a:rPr lang="et-EE" sz="2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t-EE" sz="2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t-EE" sz="1400" dirty="0" smtClean="0">
                <a:solidFill>
                  <a:schemeClr val="accent4">
                    <a:lumMod val="50000"/>
                  </a:schemeClr>
                </a:solidFill>
              </a:rPr>
              <a:t>Euroopa </a:t>
            </a:r>
            <a:r>
              <a:rPr lang="et-EE" sz="1400" dirty="0">
                <a:solidFill>
                  <a:schemeClr val="accent4">
                    <a:lumMod val="50000"/>
                  </a:schemeClr>
                </a:solidFill>
              </a:rPr>
              <a:t>Sotsiaaluuring 2012 ( Ainsaar, </a:t>
            </a:r>
            <a:r>
              <a:rPr lang="et-EE" sz="1400" dirty="0" smtClean="0">
                <a:solidFill>
                  <a:schemeClr val="accent4">
                    <a:lumMod val="50000"/>
                  </a:schemeClr>
                </a:solidFill>
              </a:rPr>
              <a:t>M. autori </a:t>
            </a:r>
            <a:r>
              <a:rPr lang="et-EE" sz="1400" dirty="0">
                <a:solidFill>
                  <a:schemeClr val="accent4">
                    <a:lumMod val="50000"/>
                  </a:schemeClr>
                </a:solidFill>
              </a:rPr>
              <a:t>loaga).</a:t>
            </a: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6996809" cy="499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llanool 2"/>
          <p:cNvSpPr/>
          <p:nvPr/>
        </p:nvSpPr>
        <p:spPr>
          <a:xfrm>
            <a:off x="3059832" y="2564904"/>
            <a:ext cx="144016" cy="36004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280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687781" y="980728"/>
            <a:ext cx="7772400" cy="8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t-EE" altLang="et-EE" sz="2800" dirty="0" smtClean="0"/>
              <a:t>Subjektiivne tervisehinnang </a:t>
            </a:r>
            <a:r>
              <a:rPr lang="et-EE" altLang="et-EE" sz="2800" dirty="0"/>
              <a:t>kesk- ja vanemas </a:t>
            </a:r>
            <a:r>
              <a:rPr lang="et-EE" altLang="et-EE" sz="2800" dirty="0" smtClean="0"/>
              <a:t>eas</a:t>
            </a:r>
          </a:p>
          <a:p>
            <a:pPr eaLnBrk="1" hangingPunct="1"/>
            <a:r>
              <a:rPr lang="et-EE" altLang="et-EE" sz="1400" dirty="0"/>
              <a:t>SHARE 2010 </a:t>
            </a:r>
            <a:r>
              <a:rPr lang="et-EE" altLang="et-EE" sz="2800" dirty="0">
                <a:solidFill>
                  <a:srgbClr val="0070C0"/>
                </a:solidFill>
              </a:rPr>
              <a:t/>
            </a:r>
            <a:br>
              <a:rPr lang="et-EE" altLang="et-EE" sz="2800" dirty="0">
                <a:solidFill>
                  <a:srgbClr val="0070C0"/>
                </a:solidFill>
              </a:rPr>
            </a:br>
            <a:endParaRPr lang="et-EE" altLang="et-EE" sz="2600" dirty="0">
              <a:solidFill>
                <a:schemeClr val="tx2"/>
              </a:solidFill>
            </a:endParaRPr>
          </a:p>
        </p:txBody>
      </p:sp>
      <p:pic>
        <p:nvPicPr>
          <p:cNvPr id="14339" name="Chart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05038"/>
            <a:ext cx="7488237" cy="376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Line 6"/>
          <p:cNvSpPr>
            <a:spLocks noChangeShapeType="1"/>
          </p:cNvSpPr>
          <p:nvPr/>
        </p:nvSpPr>
        <p:spPr bwMode="auto">
          <a:xfrm flipV="1">
            <a:off x="6588125" y="5373688"/>
            <a:ext cx="0" cy="5048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5364163" y="6357938"/>
            <a:ext cx="2165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t-EE" altLang="et-EE" sz="1400" dirty="0" err="1"/>
              <a:t>K.Saks</a:t>
            </a:r>
            <a:r>
              <a:rPr lang="et-EE" altLang="et-EE" sz="1400" dirty="0"/>
              <a:t> SHARE 30.11.2012</a:t>
            </a:r>
          </a:p>
        </p:txBody>
      </p:sp>
    </p:spTree>
    <p:extLst>
      <p:ext uri="{BB962C8B-B14F-4D97-AF65-F5344CB8AC3E}">
        <p14:creationId xmlns:p14="http://schemas.microsoft.com/office/powerpoint/2010/main" val="181724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90600"/>
          </a:xfrm>
        </p:spPr>
        <p:txBody>
          <a:bodyPr>
            <a:normAutofit/>
          </a:bodyPr>
          <a:lstStyle/>
          <a:p>
            <a:r>
              <a:rPr lang="et-EE" sz="2000" dirty="0" smtClean="0">
                <a:solidFill>
                  <a:schemeClr val="tx1"/>
                </a:solidFill>
              </a:rPr>
              <a:t>Tervise enesehinnang tervishoiu- või hoolekandeteenuseid saavatel eakatel (65+) inimestel </a:t>
            </a:r>
            <a:r>
              <a:rPr lang="et-EE" sz="2000" dirty="0">
                <a:solidFill>
                  <a:schemeClr val="tx1"/>
                </a:solidFill>
              </a:rPr>
              <a:t> </a:t>
            </a:r>
            <a:r>
              <a:rPr lang="et-EE" sz="2000" dirty="0" smtClean="0">
                <a:solidFill>
                  <a:schemeClr val="tx1"/>
                </a:solidFill>
              </a:rPr>
              <a:t>                       </a:t>
            </a:r>
            <a:r>
              <a:rPr lang="et-EE" sz="3100" dirty="0" smtClean="0">
                <a:solidFill>
                  <a:schemeClr val="tx1"/>
                </a:solidFill>
              </a:rPr>
              <a:t/>
            </a:r>
            <a:br>
              <a:rPr lang="et-EE" sz="3100" dirty="0" smtClean="0">
                <a:solidFill>
                  <a:schemeClr val="tx1"/>
                </a:solidFill>
              </a:rPr>
            </a:br>
            <a:r>
              <a:rPr lang="et-EE" sz="1400" dirty="0" err="1" smtClean="0">
                <a:solidFill>
                  <a:schemeClr val="tx1"/>
                </a:solidFill>
              </a:rPr>
              <a:t>TerVe</a:t>
            </a:r>
            <a:r>
              <a:rPr lang="et-EE" sz="1400" dirty="0" smtClean="0">
                <a:solidFill>
                  <a:schemeClr val="tx1"/>
                </a:solidFill>
              </a:rPr>
              <a:t> EAKAS  uuring 2013-2014</a:t>
            </a:r>
            <a:endParaRPr lang="et-EE" sz="1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1916832"/>
            <a:ext cx="6984776" cy="407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0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t-EE" sz="2200" dirty="0" smtClean="0">
                <a:solidFill>
                  <a:srgbClr val="292934"/>
                </a:solidFill>
              </a:rPr>
              <a:t>Subjektiivne elukvaliteet </a:t>
            </a:r>
            <a:r>
              <a:rPr lang="et-EE" sz="2200" dirty="0">
                <a:solidFill>
                  <a:srgbClr val="292934"/>
                </a:solidFill>
              </a:rPr>
              <a:t>tervishoiu- või hoolekandeteenuseid saavatel inimestel </a:t>
            </a:r>
            <a:r>
              <a:rPr lang="et-EE" sz="2200" dirty="0" smtClean="0">
                <a:solidFill>
                  <a:srgbClr val="292934"/>
                </a:solidFill>
              </a:rPr>
              <a:t>: Kehaline tervis kokku</a:t>
            </a:r>
            <a:r>
              <a:rPr lang="et-EE" sz="2800" dirty="0">
                <a:solidFill>
                  <a:srgbClr val="292934"/>
                </a:solidFill>
              </a:rPr>
              <a:t/>
            </a:r>
            <a:br>
              <a:rPr lang="et-EE" sz="2800" dirty="0">
                <a:solidFill>
                  <a:srgbClr val="292934"/>
                </a:solidFill>
              </a:rPr>
            </a:br>
            <a:r>
              <a:rPr lang="et-EE" sz="1600" dirty="0" err="1" smtClean="0">
                <a:solidFill>
                  <a:schemeClr val="tx1"/>
                </a:solidFill>
              </a:rPr>
              <a:t>TerVe</a:t>
            </a:r>
            <a:r>
              <a:rPr lang="et-EE" sz="1600" dirty="0" smtClean="0">
                <a:solidFill>
                  <a:schemeClr val="tx1"/>
                </a:solidFill>
              </a:rPr>
              <a:t> </a:t>
            </a:r>
            <a:r>
              <a:rPr lang="et-EE" sz="1600" dirty="0">
                <a:solidFill>
                  <a:schemeClr val="tx1"/>
                </a:solidFill>
              </a:rPr>
              <a:t>EAKAS  uuring 2013-2014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  <p:graphicFrame>
        <p:nvGraphicFramePr>
          <p:cNvPr id="4" name="Objek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275203"/>
              </p:ext>
            </p:extLst>
          </p:nvPr>
        </p:nvGraphicFramePr>
        <p:xfrm>
          <a:off x="1259632" y="1988840"/>
          <a:ext cx="6336704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Diagramm" r:id="rId4" imgW="4572000" imgH="2743166" progId="Excel.Chart.8">
                  <p:embed/>
                </p:oleObj>
              </mc:Choice>
              <mc:Fallback>
                <p:oleObj name="Diagramm" r:id="rId4" imgW="4572000" imgH="2743166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988840"/>
                        <a:ext cx="6336704" cy="38884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645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elgus">
  <a:themeElements>
    <a:clrScheme name="Selgus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Klassikaline Office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elgu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11549</TotalTime>
  <Words>452</Words>
  <Application>Microsoft Office PowerPoint</Application>
  <PresentationFormat>On-screen Show (4:3)</PresentationFormat>
  <Paragraphs>100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Selgus</vt:lpstr>
      <vt:lpstr>Diagramm</vt:lpstr>
      <vt:lpstr>Chart</vt:lpstr>
      <vt:lpstr>Elame kauem – kas ka tervemini ja  õnnelikumalt?</vt:lpstr>
      <vt:lpstr>Kas elame kauem ?  </vt:lpstr>
      <vt:lpstr>Tervena elatud oodatav eluiga Euroopas ja Eestis</vt:lpstr>
      <vt:lpstr>Oodatav eluiga Euroopa 65-aastastel  inimestel 2008-2010  (tervena elatud aastad, toimetulekupiirangutega aastad) </vt:lpstr>
      <vt:lpstr>PowerPoint Presentation</vt:lpstr>
      <vt:lpstr>Rahulolu eluga kogu täiskasvanud elanikkonnas ja eakatel (65-aastased ja vanemad)  Euroopa Sotsiaaluuring 2012 ( Ainsaar, M. autori loaga).</vt:lpstr>
      <vt:lpstr>PowerPoint Presentation</vt:lpstr>
      <vt:lpstr>Tervise enesehinnang tervishoiu- või hoolekandeteenuseid saavatel eakatel (65+) inimestel                          TerVe EAKAS  uuring 2013-2014</vt:lpstr>
      <vt:lpstr>Subjektiivne elukvaliteet tervishoiu- või hoolekandeteenuseid saavatel inimestel : Kehaline tervis kokku TerVe EAKAS  uuring 2013-2014</vt:lpstr>
      <vt:lpstr>Subjektiivne elukvaliteet tervishoiu- või hoolekandeteenuseid saavatel inimestel : Vaimne tervis kokku TerVe EAKAS  uuring 2013-2014</vt:lpstr>
      <vt:lpstr>Subjektiivne elukvaliteet tervishoiu- või hoolekandeteenuseid saavatel inimestel: Summaarne SF 36 indeks vanuserühmade kaupa TerVe EAKAS  uuring 2013-2014</vt:lpstr>
      <vt:lpstr>DEMENTSUSEGA  INIMESED:  elukvaliteet ja omaksehooldaja koormatus koduhoolduses </vt:lpstr>
      <vt:lpstr>Omastehooldus dementsusega inimestele (koduhooldus)</vt:lpstr>
      <vt:lpstr>Kuidas elada kauem, tervena  ja õnnelikumalt?</vt:lpstr>
      <vt:lpstr>PowerPoint Presentation</vt:lpstr>
      <vt:lpstr>Preventsioon vanemas eas</vt:lpstr>
      <vt:lpstr>Inimese eluea edasise muutuse prognoosid  4 stsenaariumi   (Joel Garreau’st lähtudes)</vt:lpstr>
      <vt:lpstr>Mida saame ja peame tegema kohe praegu?</vt:lpstr>
      <vt:lpstr>Miks see kõik juba nii ei ole?</vt:lpstr>
      <vt:lpstr>PowerPoint Presentation</vt:lpstr>
    </vt:vector>
  </TitlesOfParts>
  <Company>Tartu Ülikooli Kliinikum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Elame kauem – kas ka tervemini ja  õnnelikumalt?</dc:title>
  <dc:creator>Windowsi kasutaja</dc:creator>
  <cp:lastModifiedBy>Margit Lehis</cp:lastModifiedBy>
  <cp:revision>59</cp:revision>
  <dcterms:created xsi:type="dcterms:W3CDTF">2015-03-11T11:40:53Z</dcterms:created>
  <dcterms:modified xsi:type="dcterms:W3CDTF">2015-03-23T14:08:59Z</dcterms:modified>
</cp:coreProperties>
</file>