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9" r:id="rId7"/>
    <p:sldId id="257" r:id="rId8"/>
    <p:sldId id="268" r:id="rId9"/>
    <p:sldId id="265" r:id="rId10"/>
    <p:sldId id="267" r:id="rId11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574" y="-7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0824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128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4345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239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4996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4317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287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7155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4969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156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7551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BD64-25D5-4782-895D-0BBB3E8F2EDA}" type="datetimeFigureOut">
              <a:rPr lang="et-EE" smtClean="0"/>
              <a:t>31.03.2015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4EE1C-2802-48EE-B2FD-87738E8B14E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879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t-EE" sz="4800" dirty="0" smtClean="0"/>
              <a:t>Peadpidi liivas? – peresuhted digiajastul</a:t>
            </a:r>
            <a:endParaRPr lang="et-EE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200800" cy="1752600"/>
          </a:xfrm>
        </p:spPr>
        <p:txBody>
          <a:bodyPr>
            <a:normAutofit fontScale="92500" lnSpcReduction="20000"/>
          </a:bodyPr>
          <a:lstStyle/>
          <a:p>
            <a:endParaRPr lang="et-EE" sz="2800" dirty="0" smtClean="0"/>
          </a:p>
          <a:p>
            <a:r>
              <a:rPr lang="et-EE" sz="2800" dirty="0" smtClean="0"/>
              <a:t>Kätlin Konstabel</a:t>
            </a:r>
          </a:p>
          <a:p>
            <a:r>
              <a:rPr lang="et-EE" sz="2000" dirty="0" smtClean="0"/>
              <a:t>Tervise Arengu Instituut</a:t>
            </a:r>
          </a:p>
          <a:p>
            <a:r>
              <a:rPr lang="et-EE" sz="2000" dirty="0" smtClean="0"/>
              <a:t>TÜ psühhiaatriakliinik</a:t>
            </a:r>
          </a:p>
          <a:p>
            <a:r>
              <a:rPr lang="et-EE" sz="2000" dirty="0"/>
              <a:t>k</a:t>
            </a:r>
            <a:r>
              <a:rPr lang="et-EE" sz="2000" dirty="0" smtClean="0"/>
              <a:t>atlin.konstabel@tai.ee</a:t>
            </a:r>
            <a:endParaRPr lang="et-EE" sz="2000" dirty="0"/>
          </a:p>
        </p:txBody>
      </p:sp>
      <p:pic>
        <p:nvPicPr>
          <p:cNvPr id="4" name="Picture 2" descr="http://www.etag.ee/wp-content/uploads/2012/05/TerVE-kolmiklogo-1024x1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525463"/>
            <a:ext cx="714057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990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Mida teha?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Richard Graham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We cannot, at the moment, do more than offer advice based on a sense of balance between offline and online activities, what we know about wellbeing, and any reported negative impact upon a person’s state of mind or </a:t>
            </a:r>
            <a:r>
              <a:rPr lang="en-US" i="1" dirty="0" err="1"/>
              <a:t>behaviour</a:t>
            </a:r>
            <a:r>
              <a:rPr lang="en-US" i="1" dirty="0"/>
              <a:t>.</a:t>
            </a:r>
            <a:endParaRPr lang="et-EE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7" name="Content Placeholder 6" descr="photo"/>
          <p:cNvPicPr>
            <a:picLocks noGrp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4"/>
            <a:ext cx="3240360" cy="37578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810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t-EE" dirty="0" smtClean="0"/>
              <a:t>Suhted on olulised!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92500" lnSpcReduction="20000"/>
          </a:bodyPr>
          <a:lstStyle/>
          <a:p>
            <a:r>
              <a:rPr lang="et-EE" sz="3000" dirty="0" smtClean="0"/>
              <a:t>Kehv side vanematega – kehv meeleolu – digisõltuvuse oht </a:t>
            </a:r>
            <a:r>
              <a:rPr lang="et-EE" sz="2600" dirty="0" smtClean="0"/>
              <a:t>(Kalaitzaki </a:t>
            </a:r>
            <a:r>
              <a:rPr lang="et-EE" sz="2600" dirty="0"/>
              <a:t>&amp; Birtchnell, 2014</a:t>
            </a:r>
            <a:r>
              <a:rPr lang="et-EE" sz="2600" dirty="0" smtClean="0"/>
              <a:t>)</a:t>
            </a:r>
          </a:p>
          <a:p>
            <a:r>
              <a:rPr lang="et-EE" sz="3000" dirty="0" smtClean="0"/>
              <a:t>Jäigad peresuhted, piiravad vanemad, väiksem rahulolu lastel nendega </a:t>
            </a:r>
            <a:r>
              <a:rPr lang="et-EE" sz="2600" dirty="0"/>
              <a:t>(Li, Garland &amp; Howard, 2014</a:t>
            </a:r>
            <a:r>
              <a:rPr lang="et-EE" sz="2600" dirty="0" smtClean="0"/>
              <a:t>)</a:t>
            </a:r>
            <a:endParaRPr lang="et-EE" sz="3000" dirty="0" smtClean="0"/>
          </a:p>
          <a:p>
            <a:r>
              <a:rPr lang="et-EE" sz="3000" dirty="0" smtClean="0"/>
              <a:t>Ühistegevuste kaitsev mõju </a:t>
            </a:r>
            <a:r>
              <a:rPr lang="et-EE" sz="2600" dirty="0" smtClean="0"/>
              <a:t>(</a:t>
            </a:r>
            <a:r>
              <a:rPr lang="fi-FI" sz="2600" dirty="0"/>
              <a:t>Gunuc ja </a:t>
            </a:r>
            <a:r>
              <a:rPr lang="fi-FI" sz="2600" dirty="0" smtClean="0"/>
              <a:t>Dogan</a:t>
            </a:r>
            <a:r>
              <a:rPr lang="et-EE" sz="2600" dirty="0" smtClean="0"/>
              <a:t>, </a:t>
            </a:r>
            <a:r>
              <a:rPr lang="fi-FI" sz="2600" dirty="0" smtClean="0"/>
              <a:t>2013)</a:t>
            </a:r>
            <a:endParaRPr lang="et-EE" sz="2600" dirty="0" smtClean="0"/>
          </a:p>
          <a:p>
            <a:r>
              <a:rPr lang="et-EE" sz="3000" dirty="0" smtClean="0"/>
              <a:t>Head peresuhted, vanemlikud oskused vähendavad lapse impulsiivsuse mõju digisõltuvuse kujunemisel  </a:t>
            </a:r>
            <a:r>
              <a:rPr lang="fi-FI" sz="2600" dirty="0" smtClean="0"/>
              <a:t>(</a:t>
            </a:r>
            <a:r>
              <a:rPr lang="fi-FI" sz="2600" dirty="0"/>
              <a:t>Pace jt, 2014</a:t>
            </a:r>
            <a:r>
              <a:rPr lang="fi-FI" sz="2600" dirty="0" smtClean="0"/>
              <a:t>)</a:t>
            </a:r>
            <a:endParaRPr lang="et-EE" sz="2600" dirty="0" smtClean="0"/>
          </a:p>
          <a:p>
            <a:endParaRPr lang="et-EE" sz="3000" dirty="0" smtClean="0"/>
          </a:p>
          <a:p>
            <a:r>
              <a:rPr lang="et-EE" sz="3000" dirty="0" smtClean="0"/>
              <a:t>Kriitilised teguritekomplektid: varase  </a:t>
            </a:r>
            <a:r>
              <a:rPr lang="fi-FI" sz="3000" dirty="0" smtClean="0"/>
              <a:t>kokkupuutumise </a:t>
            </a:r>
            <a:r>
              <a:rPr lang="fi-FI" sz="3000" dirty="0"/>
              <a:t>digividinatega, nende laia kättesaadavus ja kasutamise </a:t>
            </a:r>
            <a:r>
              <a:rPr lang="fi-FI" sz="3000" dirty="0" smtClean="0"/>
              <a:t>peres</a:t>
            </a:r>
            <a:r>
              <a:rPr lang="et-EE" sz="3000" dirty="0" smtClean="0"/>
              <a:t> lapsehoidjana; </a:t>
            </a:r>
            <a:r>
              <a:rPr lang="fi-FI" sz="3000" dirty="0" smtClean="0"/>
              <a:t>üksilduse</a:t>
            </a:r>
            <a:r>
              <a:rPr lang="fi-FI" sz="3000" dirty="0"/>
              <a:t>, läheduse </a:t>
            </a:r>
            <a:r>
              <a:rPr lang="fi-FI" sz="3000" dirty="0" smtClean="0"/>
              <a:t>puudus </a:t>
            </a:r>
            <a:r>
              <a:rPr lang="fi-FI" sz="3000" dirty="0"/>
              <a:t>peres </a:t>
            </a:r>
            <a:r>
              <a:rPr lang="fi-FI" sz="3000" dirty="0" smtClean="0"/>
              <a:t>lapsena</a:t>
            </a:r>
            <a:r>
              <a:rPr lang="fi-FI" sz="3000" dirty="0"/>
              <a:t>; </a:t>
            </a:r>
            <a:r>
              <a:rPr lang="fi-FI" sz="3000" dirty="0" smtClean="0"/>
              <a:t>lapsele</a:t>
            </a:r>
            <a:r>
              <a:rPr lang="et-EE" sz="3000" dirty="0" smtClean="0"/>
              <a:t> vähese </a:t>
            </a:r>
            <a:r>
              <a:rPr lang="et-EE" sz="3000" dirty="0"/>
              <a:t>tähelepanu </a:t>
            </a:r>
            <a:r>
              <a:rPr lang="et-EE" sz="3000" dirty="0" smtClean="0"/>
              <a:t>osutamine </a:t>
            </a:r>
            <a:r>
              <a:rPr lang="et-EE" sz="2600" dirty="0" smtClean="0"/>
              <a:t>(Kuss &amp; Griffiths, 2015)</a:t>
            </a:r>
            <a:endParaRPr lang="et-EE" sz="3000" dirty="0" smtClean="0"/>
          </a:p>
          <a:p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76659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Uuring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1. küsitlus 2013 sügistalv</a:t>
            </a:r>
          </a:p>
          <a:p>
            <a:r>
              <a:rPr lang="et-EE" dirty="0" smtClean="0"/>
              <a:t>Valim: 801 8 klassi last + vanemat </a:t>
            </a:r>
            <a:r>
              <a:rPr lang="et-EE" sz="2400" dirty="0" smtClean="0"/>
              <a:t>(1100 2 kl last + vanemat)</a:t>
            </a:r>
            <a:endParaRPr lang="et-EE" dirty="0" smtClean="0"/>
          </a:p>
          <a:p>
            <a:r>
              <a:rPr lang="et-EE" dirty="0" smtClean="0"/>
              <a:t>Kontakti võtmine läbi kooli: osales 46 kooli, juhuvalim (kaasatud ka alg-ja põhikoole)</a:t>
            </a:r>
          </a:p>
          <a:p>
            <a:r>
              <a:rPr lang="et-EE" dirty="0" smtClean="0"/>
              <a:t>Küsimustiku täitis nii laps kui vanem – laps klassis, vanem kodus</a:t>
            </a:r>
          </a:p>
          <a:p>
            <a:r>
              <a:rPr lang="et-EE" dirty="0" smtClean="0"/>
              <a:t>Tagasiside osalenutele tulemuste osas, info jagamine vanematele probleemiga tegelemiseks</a:t>
            </a:r>
          </a:p>
          <a:p>
            <a:r>
              <a:rPr lang="et-EE" dirty="0" smtClean="0"/>
              <a:t>Kordusküsitlus 2015 kevadel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5037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pead on liivas?</a:t>
            </a:r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27984" y="1340768"/>
            <a:ext cx="4258816" cy="4785395"/>
          </a:xfrm>
        </p:spPr>
        <p:txBody>
          <a:bodyPr>
            <a:normAutofit/>
          </a:bodyPr>
          <a:lstStyle/>
          <a:p>
            <a:r>
              <a:rPr lang="et-EE" dirty="0" smtClean="0"/>
              <a:t>Laste ja vanemate hinnangute kokkulangevus internetikasutuse liiasuse osas mõõdukas (r=0.45)</a:t>
            </a:r>
          </a:p>
          <a:p>
            <a:r>
              <a:rPr lang="et-EE" dirty="0" smtClean="0"/>
              <a:t>Kõige suurem koolihinnete probleemsuse, kõige väiksem ajataju kadumise osas</a:t>
            </a:r>
            <a:endParaRPr lang="et-EE" dirty="0"/>
          </a:p>
        </p:txBody>
      </p:sp>
      <p:pic>
        <p:nvPicPr>
          <p:cNvPr id="7" name="Content Placeholder 6" descr="http://www.allfreevectors.com/images/Free%20Vector%20Ostrich%20Head%20Out%20of%20Sand3058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3744416" cy="41764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784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Vanemate-laste läbisaamine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Vanemate hinnangud enda hoiakutesse positiivsemad</a:t>
            </a:r>
          </a:p>
          <a:p>
            <a:endParaRPr lang="et-EE" dirty="0" smtClean="0"/>
          </a:p>
          <a:p>
            <a:r>
              <a:rPr lang="et-EE" dirty="0" smtClean="0"/>
              <a:t>Karistamist möönavad lapsed rohkem</a:t>
            </a:r>
          </a:p>
          <a:p>
            <a:endParaRPr lang="et-EE" dirty="0" smtClean="0"/>
          </a:p>
          <a:p>
            <a:r>
              <a:rPr lang="et-EE" dirty="0" smtClean="0"/>
              <a:t>Probleemsema internetikasutuse korral omavahelise läbisaamise hinnangud negatiivsemad (nii lastel kui vanematel)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1868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smtClean="0"/>
              <a:t>Laste hinnangutes ennustavad väited:</a:t>
            </a:r>
          </a:p>
          <a:p>
            <a:r>
              <a:rPr lang="et-EE" dirty="0" smtClean="0"/>
              <a:t>Nad unustavad mõnikord mulle seatud reeglid</a:t>
            </a:r>
          </a:p>
          <a:p>
            <a:r>
              <a:rPr lang="et-EE" dirty="0" smtClean="0"/>
              <a:t>Mul on kerge neile auku pähe rääkida</a:t>
            </a:r>
          </a:p>
          <a:p>
            <a:r>
              <a:rPr lang="et-EE" dirty="0" smtClean="0"/>
              <a:t>Neil on tihti liiga kiire, et minuga rääkida</a:t>
            </a:r>
          </a:p>
          <a:p>
            <a:r>
              <a:rPr lang="et-EE" dirty="0" smtClean="0"/>
              <a:t>Nad on tihti minuga tegelemisest väsinud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Vanematel lisaks.....</a:t>
            </a:r>
            <a:endParaRPr lang="et-EE" dirty="0"/>
          </a:p>
          <a:p>
            <a:r>
              <a:rPr lang="et-EE" dirty="0" smtClean="0"/>
              <a:t>Muretsen tihti selle üle, kuidas mu lapsel läheb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Pean oluliseks oma last kontrollda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Kui mu laps teeb midagi keelatut, siis ma tavaliselt karistan teda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51541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Digisõltuvus ja peresuhted – laste Ja vanemate hinnangud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et-EE" dirty="0" smtClean="0"/>
              <a:t>Positiivselt seotud väited:</a:t>
            </a:r>
          </a:p>
          <a:p>
            <a:r>
              <a:rPr lang="et-EE" dirty="0" smtClean="0"/>
              <a:t>Nädalavahetuseti on kodus üsna igav</a:t>
            </a:r>
          </a:p>
          <a:p>
            <a:r>
              <a:rPr lang="et-EE" b="1" dirty="0" smtClean="0">
                <a:solidFill>
                  <a:srgbClr val="FF0000"/>
                </a:solidFill>
              </a:rPr>
              <a:t>Üldine õhkkond meie kodus on pingeline</a:t>
            </a:r>
          </a:p>
          <a:p>
            <a:r>
              <a:rPr lang="et-EE" dirty="0" smtClean="0"/>
              <a:t>Meie peres on tähtis, et teisi ei tohi probleemidega koormata</a:t>
            </a:r>
          </a:p>
          <a:p>
            <a:r>
              <a:rPr lang="et-EE" dirty="0" smtClean="0"/>
              <a:t>Igaühel on peres oma tegemised, millest teised ei pea teadma</a:t>
            </a:r>
          </a:p>
          <a:p>
            <a:pPr marL="0" indent="0">
              <a:buNone/>
            </a:pPr>
            <a:r>
              <a:rPr lang="et-EE" dirty="0" smtClean="0"/>
              <a:t>	Lastel seos tugevam!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24346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Kodune võrgupoliitika – kas tõhus?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smtClean="0"/>
              <a:t>Probleemse internetikasutusega seotud:</a:t>
            </a:r>
          </a:p>
          <a:p>
            <a:r>
              <a:rPr lang="et-EE" dirty="0" smtClean="0"/>
              <a:t>Ma ei sekku lapse arvutikasutusse, kuna ei taipa sellest suurt midagi (15%)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Ei sekku lapse arvutikasutusse, kuna laps saab siis vihaseks (8%)</a:t>
            </a:r>
          </a:p>
          <a:p>
            <a:r>
              <a:rPr lang="et-EE" dirty="0" smtClean="0"/>
              <a:t>Infotehnoloogia on meie elu oluline osa, seega pole olemas sellist asja nagu liiane arvutikasutus (21%)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Arvutile/internetile ligipääsu piiramine on tavaline karistusvahend (36%)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70729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t-EE" dirty="0" smtClean="0"/>
              <a:t>Mida teha?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00600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Vanemad on IT arengutest ja ootustest nt koolis segaduses - &gt; ühtlustada ühiskonnas lastele olevate ootuste osas arusaamu -&gt; kui „nutikas“ peab laps olema?</a:t>
            </a:r>
          </a:p>
          <a:p>
            <a:r>
              <a:rPr lang="et-EE" dirty="0" smtClean="0"/>
              <a:t>Vanemaharidus – </a:t>
            </a:r>
          </a:p>
          <a:p>
            <a:pPr lvl="1"/>
            <a:r>
              <a:rPr lang="et-EE" dirty="0" smtClean="0"/>
              <a:t>piiride seadmine, rollid, vastutus, karistamine, autoriteetsus vs autoritaarsus jne</a:t>
            </a:r>
          </a:p>
          <a:p>
            <a:pPr lvl="1"/>
            <a:r>
              <a:rPr lang="et-EE" dirty="0" smtClean="0"/>
              <a:t>laste arengulised vajadused, vanema roll lapse arengus</a:t>
            </a:r>
          </a:p>
          <a:p>
            <a:r>
              <a:rPr lang="et-EE" dirty="0" smtClean="0"/>
              <a:t>Diskussiooni käivitamine ühiskonnas – kuidas teha nii, et IT arengutest oleks lastel võimalikult palju kasu ja võimalikult vähe kahju?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87306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522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Peadpidi liivas? – peresuhted digiajastul</vt:lpstr>
      <vt:lpstr>Suhted on olulised!</vt:lpstr>
      <vt:lpstr>Uuring</vt:lpstr>
      <vt:lpstr>Kas pead on liivas?</vt:lpstr>
      <vt:lpstr>Vanemate-laste läbisaamine</vt:lpstr>
      <vt:lpstr>PowerPoint Presentation</vt:lpstr>
      <vt:lpstr>Digisõltuvus ja peresuhted – laste Ja vanemate hinnangud</vt:lpstr>
      <vt:lpstr>Kodune võrgupoliitika – kas tõhus?</vt:lpstr>
      <vt:lpstr>Mida teha?</vt:lpstr>
      <vt:lpstr>Mida teha?</vt:lpstr>
    </vt:vector>
  </TitlesOfParts>
  <Company>Tervise Arengu Instituut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Peadpidi liivas? – peresuhted digiajastul</dc:title>
  <dc:creator>iFamily</dc:creator>
  <cp:lastModifiedBy>Reimo Rehkli</cp:lastModifiedBy>
  <cp:revision>10</cp:revision>
  <dcterms:created xsi:type="dcterms:W3CDTF">2015-03-23T22:52:28Z</dcterms:created>
  <dcterms:modified xsi:type="dcterms:W3CDTF">2015-03-31T11:05:15Z</dcterms:modified>
</cp:coreProperties>
</file>