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9" r:id="rId4"/>
    <p:sldId id="278" r:id="rId5"/>
    <p:sldId id="274" r:id="rId6"/>
    <p:sldId id="257" r:id="rId7"/>
    <p:sldId id="259" r:id="rId8"/>
    <p:sldId id="260" r:id="rId9"/>
    <p:sldId id="261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80" r:id="rId18"/>
    <p:sldId id="275" r:id="rId19"/>
  </p:sldIdLst>
  <p:sldSz cx="12961938" cy="9721850"/>
  <p:notesSz cx="6858000" cy="9144000"/>
  <p:defaultTextStyle>
    <a:defPPr>
      <a:defRPr lang="et-EE"/>
    </a:defPPr>
    <a:lvl1pPr algn="l" defTabSz="1295400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647700" indent="-190500" algn="l" defTabSz="1295400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1295400" indent="-381000" algn="l" defTabSz="1295400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943100" indent="-571500" algn="l" defTabSz="1295400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2590800" indent="-762000" algn="l" defTabSz="1295400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700"/>
    <a:srgbClr val="FFCC99"/>
    <a:srgbClr val="FFFF99"/>
    <a:srgbClr val="CCECFF"/>
    <a:srgbClr val="153346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6" autoAdjust="0"/>
    <p:restoredTop sz="94638" autoAdjust="0"/>
  </p:normalViewPr>
  <p:slideViewPr>
    <p:cSldViewPr snapToObjects="1">
      <p:cViewPr>
        <p:scale>
          <a:sx n="70" d="100"/>
          <a:sy n="70" d="100"/>
        </p:scale>
        <p:origin x="-1074" y="168"/>
      </p:cViewPr>
      <p:guideLst>
        <p:guide orient="horz" pos="3062"/>
        <p:guide pos="4082"/>
      </p:guideLst>
    </p:cSldViewPr>
  </p:slideViewPr>
  <p:outlineViewPr>
    <p:cViewPr>
      <p:scale>
        <a:sx n="33" d="100"/>
        <a:sy n="33" d="100"/>
      </p:scale>
      <p:origin x="0" y="89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an\Documents\Ettekanded\Ulekaal_rasvumine_TKU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han\Documents\Ettekanded\Ulekaal_rasvumine_TKU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7.2973559908468849E-2"/>
          <c:y val="5.4495413386466941E-2"/>
          <c:w val="0.90370288918191222"/>
          <c:h val="0.73458096710586607"/>
        </c:manualLayout>
      </c:layout>
      <c:barChart>
        <c:barDir val="col"/>
        <c:grouping val="clustered"/>
        <c:ser>
          <c:idx val="0"/>
          <c:order val="0"/>
          <c:tx>
            <c:strRef>
              <c:f>'Puu ja köögiviljad'!$B$14</c:f>
              <c:strCache>
                <c:ptCount val="1"/>
                <c:pt idx="0">
                  <c:v>Mehed</c:v>
                </c:pt>
              </c:strCache>
            </c:strRef>
          </c:tx>
          <c:spPr>
            <a:solidFill>
              <a:srgbClr val="153346"/>
            </a:solidFill>
          </c:spPr>
          <c:cat>
            <c:numRef>
              <c:f>'Puu ja köögiviljad'!$A$15:$A$18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'Puu ja köögiviljad'!$B$15:$B$18</c:f>
              <c:numCache>
                <c:formatCode>General</c:formatCode>
                <c:ptCount val="4"/>
                <c:pt idx="0">
                  <c:v>52.9</c:v>
                </c:pt>
                <c:pt idx="1">
                  <c:v>50.8</c:v>
                </c:pt>
                <c:pt idx="2">
                  <c:v>52.6</c:v>
                </c:pt>
                <c:pt idx="3">
                  <c:v>59.4</c:v>
                </c:pt>
              </c:numCache>
            </c:numRef>
          </c:val>
        </c:ser>
        <c:ser>
          <c:idx val="1"/>
          <c:order val="1"/>
          <c:tx>
            <c:strRef>
              <c:f>'Puu ja köögiviljad'!$C$14</c:f>
              <c:strCache>
                <c:ptCount val="1"/>
                <c:pt idx="0">
                  <c:v>Naised</c:v>
                </c:pt>
              </c:strCache>
            </c:strRef>
          </c:tx>
          <c:spPr>
            <a:solidFill>
              <a:srgbClr val="FF9900"/>
            </a:solidFill>
          </c:spPr>
          <c:cat>
            <c:numRef>
              <c:f>'Puu ja köögiviljad'!$A$15:$A$18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'Puu ja köögiviljad'!$C$15:$C$18</c:f>
              <c:numCache>
                <c:formatCode>General</c:formatCode>
                <c:ptCount val="4"/>
                <c:pt idx="0">
                  <c:v>32.800000000000004</c:v>
                </c:pt>
                <c:pt idx="1">
                  <c:v>34.800000000000004</c:v>
                </c:pt>
                <c:pt idx="2">
                  <c:v>36.5</c:v>
                </c:pt>
                <c:pt idx="3">
                  <c:v>42</c:v>
                </c:pt>
              </c:numCache>
            </c:numRef>
          </c:val>
        </c:ser>
        <c:gapWidth val="50"/>
        <c:axId val="142122368"/>
        <c:axId val="154825856"/>
      </c:barChart>
      <c:catAx>
        <c:axId val="142122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500" baseline="0"/>
            </a:pPr>
            <a:endParaRPr lang="et-EE"/>
          </a:p>
        </c:txPr>
        <c:crossAx val="154825856"/>
        <c:crosses val="autoZero"/>
        <c:auto val="1"/>
        <c:lblAlgn val="ctr"/>
        <c:lblOffset val="100"/>
      </c:catAx>
      <c:valAx>
        <c:axId val="154825856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500" baseline="0"/>
            </a:pPr>
            <a:endParaRPr lang="et-EE"/>
          </a:p>
        </c:txPr>
        <c:crossAx val="142122368"/>
        <c:crosses val="autoZero"/>
        <c:crossBetween val="between"/>
        <c:majorUnit val="20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col"/>
        <c:grouping val="clustered"/>
        <c:ser>
          <c:idx val="0"/>
          <c:order val="0"/>
          <c:tx>
            <c:strRef>
              <c:f>'Puu ja köögiviljad'!$B$3</c:f>
              <c:strCache>
                <c:ptCount val="1"/>
                <c:pt idx="0">
                  <c:v>Mehed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Pt>
            <c:idx val="0"/>
            <c:spPr>
              <a:solidFill>
                <a:srgbClr val="153346"/>
              </a:solidFill>
            </c:spPr>
          </c:dPt>
          <c:dPt>
            <c:idx val="1"/>
            <c:spPr>
              <a:solidFill>
                <a:srgbClr val="153346"/>
              </a:solidFill>
            </c:spPr>
          </c:dPt>
          <c:dPt>
            <c:idx val="2"/>
            <c:spPr>
              <a:solidFill>
                <a:srgbClr val="153346"/>
              </a:solidFill>
            </c:spPr>
          </c:dPt>
          <c:dPt>
            <c:idx val="3"/>
            <c:spPr>
              <a:solidFill>
                <a:srgbClr val="153346"/>
              </a:solidFill>
            </c:spPr>
          </c:dPt>
          <c:cat>
            <c:numRef>
              <c:f>'Puu ja köögiviljad'!$A$4:$A$7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'Puu ja köögiviljad'!$B$4:$B$7</c:f>
              <c:numCache>
                <c:formatCode>General</c:formatCode>
                <c:ptCount val="4"/>
                <c:pt idx="0">
                  <c:v>78.099999999999994</c:v>
                </c:pt>
                <c:pt idx="1">
                  <c:v>75.3</c:v>
                </c:pt>
                <c:pt idx="2">
                  <c:v>76.7</c:v>
                </c:pt>
                <c:pt idx="3">
                  <c:v>78.599999999999994</c:v>
                </c:pt>
              </c:numCache>
            </c:numRef>
          </c:val>
        </c:ser>
        <c:ser>
          <c:idx val="1"/>
          <c:order val="1"/>
          <c:tx>
            <c:strRef>
              <c:f>'Puu ja köögiviljad'!$C$3</c:f>
              <c:strCache>
                <c:ptCount val="1"/>
                <c:pt idx="0">
                  <c:v>Naised</c:v>
                </c:pt>
              </c:strCache>
            </c:strRef>
          </c:tx>
          <c:spPr>
            <a:solidFill>
              <a:srgbClr val="FF9900"/>
            </a:solidFill>
          </c:spPr>
          <c:cat>
            <c:numRef>
              <c:f>'Puu ja köögiviljad'!$A$4:$A$7</c:f>
              <c:numCache>
                <c:formatCode>General</c:formatCode>
                <c:ptCount val="4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</c:numCache>
            </c:numRef>
          </c:cat>
          <c:val>
            <c:numRef>
              <c:f>'Puu ja köögiviljad'!$C$4:$C$7</c:f>
              <c:numCache>
                <c:formatCode>General</c:formatCode>
                <c:ptCount val="4"/>
                <c:pt idx="0">
                  <c:v>69.2</c:v>
                </c:pt>
                <c:pt idx="1">
                  <c:v>67.7</c:v>
                </c:pt>
                <c:pt idx="2">
                  <c:v>68.3</c:v>
                </c:pt>
                <c:pt idx="3">
                  <c:v>66.900000000000006</c:v>
                </c:pt>
              </c:numCache>
            </c:numRef>
          </c:val>
        </c:ser>
        <c:gapWidth val="50"/>
        <c:axId val="157417472"/>
        <c:axId val="157419008"/>
      </c:barChart>
      <c:catAx>
        <c:axId val="1574174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500" baseline="0"/>
            </a:pPr>
            <a:endParaRPr lang="et-EE"/>
          </a:p>
        </c:txPr>
        <c:crossAx val="157419008"/>
        <c:crosses val="autoZero"/>
        <c:auto val="1"/>
        <c:lblAlgn val="ctr"/>
        <c:lblOffset val="100"/>
      </c:catAx>
      <c:valAx>
        <c:axId val="157419008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500" baseline="0"/>
            </a:pPr>
            <a:endParaRPr lang="et-EE"/>
          </a:p>
        </c:txPr>
        <c:crossAx val="157417472"/>
        <c:crosses val="autoZero"/>
        <c:crossBetween val="between"/>
        <c:majorUnit val="20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Calibri" pitchFamily="34" charset="0"/>
              </a:defRPr>
            </a:lvl1pPr>
          </a:lstStyle>
          <a:p>
            <a:pPr>
              <a:defRPr/>
            </a:pPr>
            <a:fld id="{8B041EE2-29EE-4763-BC7A-8B290FF00A55}" type="datetimeFigureOut">
              <a:rPr lang="et-EE"/>
              <a:pPr>
                <a:defRPr/>
              </a:pPr>
              <a:t>27.03.2015</a:t>
            </a:fld>
            <a:endParaRPr lang="et-EE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Calibri" pitchFamily="34" charset="0"/>
              </a:defRPr>
            </a:lvl1pPr>
          </a:lstStyle>
          <a:p>
            <a:pPr>
              <a:defRPr/>
            </a:pPr>
            <a:fld id="{5D6BFA1D-2873-4D31-A077-9CBDE33CDBC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t-EE" noProof="0" smtClean="0"/>
              <a:t> </a:t>
            </a:r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95400" rtl="0" eaLnBrk="0" fontAlgn="base" hangingPunct="0">
      <a:spcBef>
        <a:spcPct val="30000"/>
      </a:spcBef>
      <a:spcAft>
        <a:spcPct val="0"/>
      </a:spcAft>
      <a:defRPr sz="3600" b="1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647700" algn="l" defTabSz="1295400" rtl="0" eaLnBrk="0" fontAlgn="base" hangingPunct="0">
      <a:spcBef>
        <a:spcPct val="30000"/>
      </a:spcBef>
      <a:spcAft>
        <a:spcPct val="0"/>
      </a:spcAft>
      <a:defRPr sz="3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1295400" algn="l" defTabSz="1295400" rtl="0" eaLnBrk="0" fontAlgn="base" hangingPunct="0">
      <a:spcBef>
        <a:spcPct val="30000"/>
      </a:spcBef>
      <a:spcAft>
        <a:spcPct val="0"/>
      </a:spcAft>
      <a:buChar char="•"/>
      <a:defRPr sz="2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943100" algn="l" defTabSz="1295400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2057400" indent="-228600" algn="l" defTabSz="1295400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0405" algn="l" defTabSz="129616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8486" algn="l" defTabSz="129616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36567" algn="l" defTabSz="129616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84648" algn="l" defTabSz="129616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5275" y="8684899"/>
            <a:ext cx="2971092" cy="45763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5FE705-444C-4910-B225-D8DB247D59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81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6800" y="2073275"/>
            <a:ext cx="2357438" cy="350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1313" y="2073275"/>
            <a:ext cx="6923087" cy="350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938" y="6246813"/>
            <a:ext cx="11017250" cy="19319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938" y="4121150"/>
            <a:ext cx="11017250" cy="21256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1313" y="2700338"/>
            <a:ext cx="4640262" cy="2881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73975" y="2700338"/>
            <a:ext cx="4640263" cy="2881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88938"/>
            <a:ext cx="11666538" cy="1620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00" y="2176463"/>
            <a:ext cx="5727700" cy="906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" y="3082925"/>
            <a:ext cx="5727700" cy="5600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4950" y="2176463"/>
            <a:ext cx="5729288" cy="9064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4950" y="3082925"/>
            <a:ext cx="5729288" cy="5600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87350"/>
            <a:ext cx="4264025" cy="1647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300" y="387350"/>
            <a:ext cx="7246938" cy="8296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700" y="2035175"/>
            <a:ext cx="4264025" cy="6648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6805613"/>
            <a:ext cx="7777163" cy="803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0000" y="868363"/>
            <a:ext cx="7777163" cy="58340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0" y="7608888"/>
            <a:ext cx="7777163" cy="1141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81313" y="2073275"/>
            <a:ext cx="94329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81313" y="2700338"/>
            <a:ext cx="94329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81313" y="8853488"/>
            <a:ext cx="94329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600" b="0" i="1" smtClean="0">
                <a:solidFill>
                  <a:srgbClr val="E77700"/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pic>
        <p:nvPicPr>
          <p:cNvPr id="3078" name="Picture 6" descr="Logo_ppt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8925" y="536575"/>
            <a:ext cx="3657600" cy="43227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77700"/>
        </a:buClr>
        <a:buSzPct val="12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77700"/>
        </a:buClr>
        <a:buChar char="•"/>
        <a:defRPr sz="2200">
          <a:solidFill>
            <a:srgbClr val="15334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77700"/>
        </a:buClr>
        <a:buChar char="•"/>
        <a:defRPr sz="2000">
          <a:solidFill>
            <a:srgbClr val="15334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 idx="4294967295"/>
          </p:nvPr>
        </p:nvSpPr>
        <p:spPr>
          <a:xfrm>
            <a:off x="1728441" y="2989262"/>
            <a:ext cx="10621888" cy="1871663"/>
          </a:xfrm>
        </p:spPr>
        <p:txBody>
          <a:bodyPr anchor="t"/>
          <a:lstStyle/>
          <a:p>
            <a:pPr algn="ctr">
              <a:spcBef>
                <a:spcPct val="50000"/>
              </a:spcBef>
            </a:pPr>
            <a:r>
              <a:rPr lang="et-EE" sz="5400" dirty="0" smtClean="0"/>
              <a:t>Kas me teame, mida Eesti rahvas tegelikult sööb?</a:t>
            </a:r>
            <a:r>
              <a:rPr lang="et-EE" sz="4800" dirty="0" smtClean="0"/>
              <a:t/>
            </a:r>
            <a:br>
              <a:rPr lang="et-EE" sz="4800" dirty="0" smtClean="0"/>
            </a:br>
            <a:r>
              <a:rPr lang="et-EE" sz="4800" dirty="0" smtClean="0"/>
              <a:t> </a:t>
            </a:r>
            <a:r>
              <a:rPr lang="et-EE" sz="3200" b="0" dirty="0" smtClean="0">
                <a:latin typeface="Trebuchet MS" pitchFamily="34" charset="0"/>
              </a:rPr>
              <a:t>Rahvastiku toitumisuuring 2013-2014</a:t>
            </a:r>
            <a:endParaRPr lang="et-EE" sz="3200" b="0" dirty="0" smtClean="0"/>
          </a:p>
        </p:txBody>
      </p:sp>
      <p:sp>
        <p:nvSpPr>
          <p:cNvPr id="10243" name="Subtitle 2"/>
          <p:cNvSpPr>
            <a:spLocks noGrp="1"/>
          </p:cNvSpPr>
          <p:nvPr>
            <p:ph type="subTitle" idx="4294967295"/>
          </p:nvPr>
        </p:nvSpPr>
        <p:spPr>
          <a:xfrm>
            <a:off x="3241254" y="6013673"/>
            <a:ext cx="9109075" cy="1079500"/>
          </a:xfrm>
        </p:spPr>
        <p:txBody>
          <a:bodyPr/>
          <a:lstStyle/>
          <a:p>
            <a:pPr algn="ctr"/>
            <a:endParaRPr lang="et-EE" sz="1400" b="1" dirty="0" smtClean="0">
              <a:latin typeface="Trebuchet MS" pitchFamily="34" charset="0"/>
            </a:endParaRPr>
          </a:p>
          <a:p>
            <a:pPr algn="ctr">
              <a:buNone/>
            </a:pPr>
            <a:r>
              <a:rPr lang="et-EE" sz="3600" b="1" dirty="0" smtClean="0">
                <a:latin typeface="Trebuchet MS" pitchFamily="34" charset="0"/>
              </a:rPr>
              <a:t>Eha Nurk</a:t>
            </a:r>
            <a:endParaRPr lang="et-EE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761" y="871587"/>
            <a:ext cx="7705477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Surmapõhjuste esikümme 1990-2013</a:t>
            </a:r>
            <a:endParaRPr lang="et-EE" sz="4400" dirty="0">
              <a:solidFill>
                <a:srgbClr val="E777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6393" y="1832660"/>
          <a:ext cx="6912768" cy="6736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66768"/>
                <a:gridCol w="289616"/>
                <a:gridCol w="3456384"/>
              </a:tblGrid>
              <a:tr h="724009">
                <a:tc>
                  <a:txBody>
                    <a:bodyPr/>
                    <a:lstStyle/>
                    <a:p>
                      <a:pPr algn="ctr"/>
                      <a:r>
                        <a:rPr lang="et-EE" sz="2800" u="sng" dirty="0" smtClean="0">
                          <a:solidFill>
                            <a:schemeClr val="tx1"/>
                          </a:solidFill>
                        </a:rPr>
                        <a:t>Maailm</a:t>
                      </a:r>
                      <a:endParaRPr lang="et-EE" sz="2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29619" marR="129619" marT="64812" marB="64812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t-EE" sz="2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0" marR="0" marT="0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2800" u="sng" dirty="0" smtClean="0">
                          <a:solidFill>
                            <a:schemeClr val="tx1"/>
                          </a:solidFill>
                        </a:rPr>
                        <a:t>Arenenud riigid</a:t>
                      </a:r>
                      <a:endParaRPr lang="et-EE" sz="2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29619" marR="129619" marT="64812" marB="64812">
                    <a:solidFill>
                      <a:srgbClr val="FF99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Südame isheemiatõbi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Südame isheemiatõbi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Alumiste hingamisteede infektsioonid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Insult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Insult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Kopsuvähk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Diarröa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Vigastused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Liiklusõnnetused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Alzheimeri</a:t>
                      </a:r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tõbi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HIV/AIDS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Maksatsirroos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Enneaegsed sünnid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Krooniline obstruktiivne kopsuhaigus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857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Malaaria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Jämesoolevähk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53857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Vastsündinute entsefaliit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Alumiste hingamisteede infektsioonid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30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Kaasasündinud anomaaliad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Liiklusõnnetused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469690" y="1832660"/>
          <a:ext cx="3915935" cy="67006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15935"/>
              </a:tblGrid>
              <a:tr h="724009">
                <a:tc>
                  <a:txBody>
                    <a:bodyPr/>
                    <a:lstStyle/>
                    <a:p>
                      <a:pPr algn="ctr"/>
                      <a:r>
                        <a:rPr lang="et-EE" sz="2800" u="sng" dirty="0" smtClean="0">
                          <a:solidFill>
                            <a:schemeClr val="tx1"/>
                          </a:solidFill>
                        </a:rPr>
                        <a:t>Eesti</a:t>
                      </a:r>
                      <a:endParaRPr lang="et-EE" sz="2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29619" marR="129619" marT="64812" marB="64812">
                    <a:solidFill>
                      <a:srgbClr val="FF99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Südame isheemiatõbi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Insult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76129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Kopsuvähk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03991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Vigastused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Kõrgvererõhutõbi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76129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Alzheimeri</a:t>
                      </a:r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 tõbi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720015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Maksatsirroos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Alkoholi liigtarvitamine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Jämesoolevähk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Kardiomüopaatiad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15607" y="8965381"/>
            <a:ext cx="4072102" cy="500214"/>
          </a:xfrm>
          <a:prstGeom prst="rect">
            <a:avLst/>
          </a:prstGeom>
          <a:noFill/>
        </p:spPr>
        <p:txBody>
          <a:bodyPr wrap="none" lIns="129616" tIns="64808" rIns="129616" bIns="64808" rtlCol="0">
            <a:spAutoFit/>
          </a:bodyPr>
          <a:lstStyle/>
          <a:p>
            <a:r>
              <a:rPr lang="et-EE" sz="2400" i="1" dirty="0" smtClean="0"/>
              <a:t>(</a:t>
            </a:r>
            <a:r>
              <a:rPr lang="et-EE" sz="2400" i="1" dirty="0" err="1" smtClean="0"/>
              <a:t>Lancet</a:t>
            </a:r>
            <a:r>
              <a:rPr lang="et-EE" sz="2400" i="1" dirty="0" smtClean="0"/>
              <a:t> 2015;385:117–71)</a:t>
            </a:r>
            <a:endParaRPr lang="et-EE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1313" y="1044501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Toiduohutus</a:t>
            </a:r>
            <a:endParaRPr lang="et-EE" sz="4400" dirty="0">
              <a:solidFill>
                <a:srgbClr val="E777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460" y="1764581"/>
            <a:ext cx="11855229" cy="6249695"/>
          </a:xfrm>
        </p:spPr>
        <p:txBody>
          <a:bodyPr>
            <a:noAutofit/>
          </a:bodyPr>
          <a:lstStyle/>
          <a:p>
            <a:r>
              <a:rPr lang="et-EE" sz="4000" dirty="0" smtClean="0"/>
              <a:t>Keemilised tegurid</a:t>
            </a:r>
          </a:p>
          <a:p>
            <a:pPr lvl="1"/>
            <a:r>
              <a:rPr lang="et-EE" sz="3600" dirty="0" smtClean="0"/>
              <a:t>Lisaained</a:t>
            </a:r>
          </a:p>
          <a:p>
            <a:pPr lvl="1"/>
            <a:r>
              <a:rPr lang="et-EE" sz="3600" dirty="0" smtClean="0"/>
              <a:t>Saasteained </a:t>
            </a:r>
          </a:p>
          <a:p>
            <a:pPr lvl="2"/>
            <a:r>
              <a:rPr lang="et-EE" sz="3600" dirty="0" smtClean="0"/>
              <a:t>raskemetallid</a:t>
            </a:r>
          </a:p>
          <a:p>
            <a:pPr lvl="2"/>
            <a:r>
              <a:rPr lang="et-EE" sz="3600" dirty="0" smtClean="0"/>
              <a:t>tehnoloogilistes protsessides tekkinud ained</a:t>
            </a:r>
          </a:p>
          <a:p>
            <a:pPr lvl="2"/>
            <a:r>
              <a:rPr lang="et-EE" sz="3600" dirty="0" smtClean="0"/>
              <a:t>keskkonnast tulenevad saasteained</a:t>
            </a:r>
          </a:p>
          <a:p>
            <a:pPr lvl="2"/>
            <a:r>
              <a:rPr lang="et-EE" sz="3600" dirty="0" smtClean="0"/>
              <a:t>taimekaitsevahendite jäägid</a:t>
            </a:r>
          </a:p>
          <a:p>
            <a:pPr lvl="2"/>
            <a:r>
              <a:rPr lang="et-EE" sz="3600" dirty="0" smtClean="0"/>
              <a:t>toiduga kokkupuutuvatest materjalidest eraldunud ained</a:t>
            </a:r>
          </a:p>
          <a:p>
            <a:r>
              <a:rPr lang="et-EE" sz="4000" dirty="0" smtClean="0"/>
              <a:t>Mikrobioloogilised tegurid</a:t>
            </a:r>
          </a:p>
          <a:p>
            <a:r>
              <a:rPr lang="et-EE" sz="4000" dirty="0" smtClean="0"/>
              <a:t>Füüsikalised tegurid</a:t>
            </a:r>
            <a:endParaRPr lang="et-EE" sz="4000" dirty="0"/>
          </a:p>
          <a:p>
            <a:endParaRPr lang="et-EE" sz="4000" dirty="0"/>
          </a:p>
          <a:p>
            <a:endParaRPr lang="et-EE" sz="4000" dirty="0" smtClean="0"/>
          </a:p>
          <a:p>
            <a:endParaRPr lang="et-E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881313" y="1116509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Rahvastiku toitumisuuring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39340" y="2124621"/>
            <a:ext cx="11306325" cy="6415972"/>
          </a:xfrm>
        </p:spPr>
        <p:txBody>
          <a:bodyPr>
            <a:noAutofit/>
          </a:bodyPr>
          <a:lstStyle/>
          <a:p>
            <a:r>
              <a:rPr lang="et-EE" sz="4000" b="1" dirty="0" smtClean="0"/>
              <a:t>esinduslik valim</a:t>
            </a:r>
          </a:p>
          <a:p>
            <a:r>
              <a:rPr lang="et-EE" sz="4000" b="1" dirty="0" smtClean="0"/>
              <a:t>andmed üksikisiku täpsusega</a:t>
            </a:r>
          </a:p>
          <a:p>
            <a:r>
              <a:rPr lang="et-EE" sz="4000" b="1" dirty="0" smtClean="0"/>
              <a:t>üldistatav riskihindamise teostamiseks</a:t>
            </a:r>
          </a:p>
          <a:p>
            <a:r>
              <a:rPr lang="et-EE" sz="4000" b="1" dirty="0" smtClean="0"/>
              <a:t>terviklik toitumine </a:t>
            </a:r>
            <a:r>
              <a:rPr lang="et-EE" sz="3600" dirty="0" smtClean="0"/>
              <a:t>(sh väljaspool kodu tarbitavad toidud, joogivesi, toidulisandid)</a:t>
            </a:r>
            <a:r>
              <a:rPr lang="et-EE" sz="4000" dirty="0" smtClean="0"/>
              <a:t> </a:t>
            </a:r>
          </a:p>
          <a:p>
            <a:r>
              <a:rPr lang="et-EE" sz="4000" b="1" dirty="0" smtClean="0"/>
              <a:t>lühi- ja pikaajaline toitumine</a:t>
            </a:r>
          </a:p>
          <a:p>
            <a:r>
              <a:rPr lang="et-EE" sz="4000" b="1" dirty="0" smtClean="0"/>
              <a:t>toiduohutus</a:t>
            </a:r>
            <a:r>
              <a:rPr lang="et-EE" sz="4000" dirty="0" smtClean="0"/>
              <a:t>: </a:t>
            </a:r>
            <a:r>
              <a:rPr lang="et-EE" sz="3600" dirty="0" smtClean="0"/>
              <a:t>tootmisviis, valmistusviis, säilitusviis, toitainete saadavus, rikastamine, lisa- ja saasteainete saadavus, kasutatud pakkematerjalid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881313" y="756469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Valim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383931" y="1476549"/>
            <a:ext cx="9705550" cy="8025027"/>
          </a:xfrm>
        </p:spPr>
        <p:txBody>
          <a:bodyPr>
            <a:noAutofit/>
          </a:bodyPr>
          <a:lstStyle/>
          <a:p>
            <a:r>
              <a:rPr lang="et-EE" sz="4000" b="1" dirty="0" smtClean="0"/>
              <a:t>Rahvastikuregister</a:t>
            </a:r>
          </a:p>
          <a:p>
            <a:pPr lvl="1"/>
            <a:r>
              <a:rPr lang="et-EE" sz="3600" dirty="0" smtClean="0"/>
              <a:t>Juhuvalim</a:t>
            </a:r>
          </a:p>
          <a:p>
            <a:pPr lvl="2"/>
            <a:r>
              <a:rPr lang="et-EE" sz="3200" dirty="0" smtClean="0"/>
              <a:t>vanus, sugu, rahvus, elukoht</a:t>
            </a:r>
          </a:p>
          <a:p>
            <a:pPr lvl="1">
              <a:buNone/>
            </a:pPr>
            <a:endParaRPr lang="et-EE" sz="800" dirty="0" smtClean="0"/>
          </a:p>
          <a:p>
            <a:r>
              <a:rPr lang="et-EE" sz="4000" b="1" dirty="0" smtClean="0"/>
              <a:t>N = 8940</a:t>
            </a:r>
          </a:p>
          <a:p>
            <a:pPr lvl="1"/>
            <a:r>
              <a:rPr lang="et-EE" sz="3600" dirty="0" smtClean="0"/>
              <a:t>Lapsed 4 k - 10 a, N = 2340 </a:t>
            </a:r>
          </a:p>
          <a:p>
            <a:pPr lvl="2"/>
            <a:r>
              <a:rPr lang="et-EE" sz="3200" dirty="0" smtClean="0"/>
              <a:t>&lt; 1 a, N = 400 + imetavad emad</a:t>
            </a:r>
          </a:p>
          <a:p>
            <a:pPr lvl="2"/>
            <a:r>
              <a:rPr lang="et-EE" sz="3200" dirty="0" smtClean="0"/>
              <a:t>1-3 a, N = 840</a:t>
            </a:r>
          </a:p>
          <a:p>
            <a:pPr lvl="2"/>
            <a:r>
              <a:rPr lang="et-EE" sz="3200" dirty="0" smtClean="0"/>
              <a:t>4-10 a, N = 1100</a:t>
            </a:r>
          </a:p>
          <a:p>
            <a:pPr lvl="1"/>
            <a:r>
              <a:rPr lang="et-EE" sz="3600" dirty="0" smtClean="0"/>
              <a:t>Noorukid  ja täiskasvanud, N = 6600</a:t>
            </a:r>
          </a:p>
          <a:p>
            <a:pPr lvl="2"/>
            <a:r>
              <a:rPr lang="et-EE" sz="3200" dirty="0" smtClean="0"/>
              <a:t>11-17 a, N = 800</a:t>
            </a:r>
          </a:p>
          <a:p>
            <a:pPr lvl="2"/>
            <a:r>
              <a:rPr lang="et-EE" sz="3200" dirty="0" smtClean="0"/>
              <a:t>18-64 a, N = 5000</a:t>
            </a:r>
          </a:p>
          <a:p>
            <a:pPr lvl="2"/>
            <a:r>
              <a:rPr lang="et-EE" sz="3200" dirty="0" smtClean="0"/>
              <a:t>65-74 a, N = 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81313" y="1044501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Metoodika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24161" y="2268432"/>
            <a:ext cx="11090077" cy="6415972"/>
          </a:xfrm>
        </p:spPr>
        <p:txBody>
          <a:bodyPr>
            <a:noAutofit/>
          </a:bodyPr>
          <a:lstStyle/>
          <a:p>
            <a:pPr marL="342900" lvl="2" indent="-342900">
              <a:buSzPct val="120000"/>
            </a:pPr>
            <a:r>
              <a:rPr lang="et-EE" sz="4000" dirty="0" smtClean="0">
                <a:solidFill>
                  <a:schemeClr val="tx1"/>
                </a:solidFill>
              </a:rPr>
              <a:t>Neli aastaaega ja seitse nädalapäeva</a:t>
            </a:r>
          </a:p>
          <a:p>
            <a:r>
              <a:rPr lang="et-EE" sz="4000" dirty="0" smtClean="0"/>
              <a:t>Kaks küsitlust kahel mittejärjestikusel päeval, u kahenädalase vahega</a:t>
            </a:r>
          </a:p>
          <a:p>
            <a:pPr lvl="1"/>
            <a:r>
              <a:rPr lang="et-EE" sz="3800" dirty="0" smtClean="0">
                <a:solidFill>
                  <a:schemeClr val="tx1"/>
                </a:solidFill>
              </a:rPr>
              <a:t>CAPI meetod </a:t>
            </a:r>
            <a:r>
              <a:rPr lang="et-EE" sz="3800" i="1" dirty="0" smtClean="0">
                <a:solidFill>
                  <a:schemeClr val="tx1"/>
                </a:solidFill>
              </a:rPr>
              <a:t>(</a:t>
            </a:r>
            <a:r>
              <a:rPr lang="et-EE" sz="3400" i="1" dirty="0" err="1" smtClean="0">
                <a:solidFill>
                  <a:schemeClr val="tx1"/>
                </a:solidFill>
              </a:rPr>
              <a:t>computer</a:t>
            </a:r>
            <a:r>
              <a:rPr lang="et-EE" sz="3400" i="1" dirty="0" smtClean="0">
                <a:solidFill>
                  <a:schemeClr val="tx1"/>
                </a:solidFill>
              </a:rPr>
              <a:t> </a:t>
            </a:r>
            <a:r>
              <a:rPr lang="et-EE" sz="3400" i="1" dirty="0" err="1" smtClean="0">
                <a:solidFill>
                  <a:schemeClr val="tx1"/>
                </a:solidFill>
              </a:rPr>
              <a:t>assisted</a:t>
            </a:r>
            <a:r>
              <a:rPr lang="et-EE" sz="3400" i="1" dirty="0" smtClean="0">
                <a:solidFill>
                  <a:schemeClr val="tx1"/>
                </a:solidFill>
              </a:rPr>
              <a:t> personal </a:t>
            </a:r>
            <a:r>
              <a:rPr lang="et-EE" sz="3400" i="1" dirty="0" err="1" smtClean="0">
                <a:solidFill>
                  <a:schemeClr val="tx1"/>
                </a:solidFill>
              </a:rPr>
              <a:t>interview</a:t>
            </a:r>
            <a:r>
              <a:rPr lang="et-EE" sz="3400" i="1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t-EE" sz="3600" dirty="0" err="1" smtClean="0">
                <a:solidFill>
                  <a:schemeClr val="tx1"/>
                </a:solidFill>
              </a:rPr>
              <a:t>NutriData</a:t>
            </a:r>
            <a:r>
              <a:rPr lang="et-EE" sz="3600" dirty="0" smtClean="0">
                <a:solidFill>
                  <a:schemeClr val="tx1"/>
                </a:solidFill>
              </a:rPr>
              <a:t> </a:t>
            </a:r>
            <a:r>
              <a:rPr lang="et-EE" sz="3600" dirty="0" err="1" smtClean="0">
                <a:solidFill>
                  <a:schemeClr val="tx1"/>
                </a:solidFill>
              </a:rPr>
              <a:t>pro</a:t>
            </a:r>
            <a:endParaRPr lang="et-EE" sz="3600" dirty="0" smtClean="0"/>
          </a:p>
          <a:p>
            <a:pPr marL="342900" lvl="1" indent="-342900">
              <a:buSzPct val="120000"/>
            </a:pPr>
            <a:r>
              <a:rPr lang="et-EE" sz="4000" dirty="0" smtClean="0">
                <a:solidFill>
                  <a:schemeClr val="tx1"/>
                </a:solidFill>
              </a:rPr>
              <a:t>Isetäidetav toitude tarbimise sagedusküsimustik möödunud aasta kohta</a:t>
            </a:r>
          </a:p>
          <a:p>
            <a:endParaRPr lang="et-EE" sz="4000" dirty="0" smtClean="0"/>
          </a:p>
          <a:p>
            <a:endParaRPr lang="et-E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881313" y="1044501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Küsitlus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83977" y="1764581"/>
            <a:ext cx="10585624" cy="6981848"/>
          </a:xfrm>
        </p:spPr>
        <p:txBody>
          <a:bodyPr>
            <a:noAutofit/>
          </a:bodyPr>
          <a:lstStyle/>
          <a:p>
            <a:r>
              <a:rPr lang="et-EE" sz="4000" dirty="0" smtClean="0"/>
              <a:t>24 h toitumine</a:t>
            </a:r>
          </a:p>
          <a:p>
            <a:pPr lvl="1"/>
            <a:r>
              <a:rPr lang="et-EE" sz="3600" dirty="0" smtClean="0"/>
              <a:t>toidupäevik (4 k-10 a)</a:t>
            </a:r>
          </a:p>
          <a:p>
            <a:pPr lvl="1"/>
            <a:r>
              <a:rPr lang="et-EE" sz="3600" dirty="0" smtClean="0"/>
              <a:t>meenutusmeetodil (11-74 a)</a:t>
            </a:r>
          </a:p>
          <a:p>
            <a:r>
              <a:rPr lang="et-EE" sz="4000" dirty="0" smtClean="0"/>
              <a:t>Toiduohutus</a:t>
            </a:r>
          </a:p>
          <a:p>
            <a:pPr lvl="1"/>
            <a:r>
              <a:rPr lang="et-EE" sz="3600" dirty="0" smtClean="0"/>
              <a:t>kaubamärk</a:t>
            </a:r>
          </a:p>
          <a:p>
            <a:pPr lvl="1"/>
            <a:r>
              <a:rPr lang="et-EE" sz="3600" dirty="0" smtClean="0"/>
              <a:t>valmistus- ja säilitusviisid</a:t>
            </a:r>
          </a:p>
          <a:p>
            <a:pPr lvl="1"/>
            <a:r>
              <a:rPr lang="et-EE" sz="3600" dirty="0" smtClean="0"/>
              <a:t>kasutatud pakkematerjalid</a:t>
            </a:r>
          </a:p>
          <a:p>
            <a:r>
              <a:rPr lang="et-EE" sz="4000" dirty="0" smtClean="0"/>
              <a:t>Toitainete omastamist mõjutavad elustiili tegurid: kehaline aktiivsus, suitsetamine</a:t>
            </a:r>
          </a:p>
          <a:p>
            <a:r>
              <a:rPr lang="et-EE" sz="4000" dirty="0" smtClean="0"/>
              <a:t>Sotsiaal-demograafilised näitajad</a:t>
            </a:r>
          </a:p>
          <a:p>
            <a:r>
              <a:rPr lang="et-EE" sz="4000" dirty="0" err="1" smtClean="0"/>
              <a:t>Antropomeetrilised</a:t>
            </a:r>
            <a:r>
              <a:rPr lang="et-EE" sz="4000" dirty="0" smtClean="0"/>
              <a:t> näitajad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81313" y="1116509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Tulemus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232497" y="1980605"/>
            <a:ext cx="10081741" cy="28813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t-EE" sz="4000" dirty="0" smtClean="0"/>
              <a:t>Esinduslik andmebaas: </a:t>
            </a:r>
          </a:p>
          <a:p>
            <a:pPr>
              <a:buFont typeface="Wingdings" pitchFamily="2" charset="2"/>
              <a:buChar char="à"/>
            </a:pPr>
            <a:r>
              <a:rPr lang="et-EE" sz="4000" dirty="0" smtClean="0"/>
              <a:t> riskihinnangud </a:t>
            </a:r>
          </a:p>
          <a:p>
            <a:pPr lvl="1">
              <a:buFont typeface="Wingdings" pitchFamily="2" charset="2"/>
              <a:buChar char="à"/>
            </a:pPr>
            <a:r>
              <a:rPr lang="et-EE" sz="4000" dirty="0" smtClean="0"/>
              <a:t>vastavus toitumissoovitustele</a:t>
            </a:r>
          </a:p>
          <a:p>
            <a:pPr lvl="1">
              <a:buFont typeface="Wingdings" pitchFamily="2" charset="2"/>
              <a:buChar char="à"/>
            </a:pPr>
            <a:r>
              <a:rPr lang="et-EE" sz="4000" dirty="0" smtClean="0"/>
              <a:t>toiduohutus: toit-, lisa- ja saasteainete saadavus</a:t>
            </a:r>
          </a:p>
          <a:p>
            <a:pPr marL="808038" indent="-808038">
              <a:buFont typeface="Wingdings" pitchFamily="2" charset="2"/>
              <a:buChar char="à"/>
            </a:pPr>
            <a:r>
              <a:rPr lang="et-EE" sz="4000" dirty="0" smtClean="0"/>
              <a:t>erinevaid vajadusi katvad sekkumismeetmed</a:t>
            </a:r>
          </a:p>
          <a:p>
            <a:pPr marL="808038" indent="-808038">
              <a:buFont typeface="Wingdings" pitchFamily="2" charset="2"/>
              <a:buChar char="à"/>
            </a:pPr>
            <a:r>
              <a:rPr lang="et-EE" sz="4000" dirty="0" smtClean="0"/>
              <a:t>kaasatus Euroopa Toiduohutusameti hinnangutesse   </a:t>
            </a:r>
          </a:p>
          <a:p>
            <a:pPr>
              <a:buFont typeface="Wingdings" pitchFamily="2" charset="2"/>
              <a:buChar char="à"/>
            </a:pPr>
            <a:r>
              <a:rPr lang="et-EE" sz="4000" dirty="0" smtClean="0"/>
              <a:t> teadustöö</a:t>
            </a:r>
          </a:p>
          <a:p>
            <a:pPr>
              <a:buFont typeface="Wingdings" pitchFamily="2" charset="2"/>
              <a:buChar char="à"/>
            </a:pPr>
            <a:endParaRPr lang="et-EE" sz="4000" dirty="0" smtClean="0"/>
          </a:p>
          <a:p>
            <a:endParaRPr lang="et-E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36400" y="675128"/>
            <a:ext cx="8166470" cy="389325"/>
          </a:xfrm>
        </p:spPr>
        <p:txBody>
          <a:bodyPr/>
          <a:lstStyle/>
          <a:p>
            <a:r>
              <a:rPr lang="en-GB" sz="4500" dirty="0" err="1" smtClean="0">
                <a:solidFill>
                  <a:srgbClr val="E77700"/>
                </a:solidFill>
              </a:rPr>
              <a:t>Tervisliku</a:t>
            </a:r>
            <a:r>
              <a:rPr lang="en-GB" sz="4500" dirty="0" smtClean="0">
                <a:solidFill>
                  <a:srgbClr val="E77700"/>
                </a:solidFill>
              </a:rPr>
              <a:t> </a:t>
            </a:r>
            <a:r>
              <a:rPr lang="en-GB" sz="4500" dirty="0" err="1" smtClean="0">
                <a:solidFill>
                  <a:srgbClr val="E77700"/>
                </a:solidFill>
              </a:rPr>
              <a:t>toitumise</a:t>
            </a:r>
            <a:r>
              <a:rPr lang="en-GB" sz="4500" dirty="0" smtClean="0">
                <a:solidFill>
                  <a:srgbClr val="E77700"/>
                </a:solidFill>
              </a:rPr>
              <a:t> p</a:t>
            </a:r>
            <a:r>
              <a:rPr lang="en-US" sz="4500" dirty="0" smtClean="0">
                <a:solidFill>
                  <a:srgbClr val="E77700"/>
                </a:solidFill>
              </a:rPr>
              <a:t>õ</a:t>
            </a:r>
            <a:r>
              <a:rPr lang="en-GB" sz="4500" dirty="0" smtClean="0">
                <a:solidFill>
                  <a:srgbClr val="E77700"/>
                </a:solidFill>
              </a:rPr>
              <a:t>hit</a:t>
            </a:r>
            <a:r>
              <a:rPr lang="en-US" sz="4500" dirty="0" smtClean="0">
                <a:solidFill>
                  <a:srgbClr val="E77700"/>
                </a:solidFill>
              </a:rPr>
              <a:t>õ</a:t>
            </a:r>
            <a:r>
              <a:rPr lang="en-GB" sz="4500" dirty="0" err="1" smtClean="0">
                <a:solidFill>
                  <a:srgbClr val="E77700"/>
                </a:solidFill>
              </a:rPr>
              <a:t>ed</a:t>
            </a:r>
            <a:endParaRPr lang="en-GB" sz="4500" dirty="0" smtClean="0">
              <a:solidFill>
                <a:srgbClr val="E77700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1275942" y="1595554"/>
            <a:ext cx="11431709" cy="28805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4000" dirty="0" smtClean="0"/>
              <a:t>K</a:t>
            </a:r>
            <a:r>
              <a:rPr lang="en-US" sz="4000" dirty="0" err="1" smtClean="0"/>
              <a:t>õrge</a:t>
            </a:r>
            <a:r>
              <a:rPr lang="en-US" sz="4000" dirty="0" smtClean="0"/>
              <a:t> </a:t>
            </a:r>
            <a:r>
              <a:rPr lang="en-US" sz="4000" dirty="0" err="1" smtClean="0"/>
              <a:t>toiteväärtus</a:t>
            </a:r>
            <a:r>
              <a:rPr lang="en-US" sz="4000" dirty="0" smtClean="0"/>
              <a:t> </a:t>
            </a:r>
            <a:r>
              <a:rPr lang="en-US" sz="4000" dirty="0" err="1" smtClean="0"/>
              <a:t>kalorsuse</a:t>
            </a:r>
            <a:r>
              <a:rPr lang="en-US" sz="4000" dirty="0" smtClean="0"/>
              <a:t> </a:t>
            </a:r>
            <a:r>
              <a:rPr lang="en-US" sz="4000" dirty="0" err="1" smtClean="0"/>
              <a:t>kohta</a:t>
            </a:r>
            <a:r>
              <a:rPr lang="en-US" sz="4000" dirty="0" smtClean="0"/>
              <a:t>!!</a:t>
            </a: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Rohkelt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juur</a:t>
            </a:r>
            <a:r>
              <a:rPr lang="en-US" sz="4000" dirty="0" smtClean="0">
                <a:solidFill>
                  <a:schemeClr val="tx1"/>
                </a:solidFill>
              </a:rPr>
              <a:t>-, </a:t>
            </a:r>
            <a:r>
              <a:rPr lang="en-US" sz="4000" dirty="0" err="1" smtClean="0">
                <a:solidFill>
                  <a:schemeClr val="tx1"/>
                </a:solidFill>
              </a:rPr>
              <a:t>aed</a:t>
            </a:r>
            <a:r>
              <a:rPr lang="en-US" sz="4000" dirty="0" smtClean="0">
                <a:solidFill>
                  <a:schemeClr val="tx1"/>
                </a:solidFill>
              </a:rPr>
              <a:t>-, </a:t>
            </a:r>
            <a:r>
              <a:rPr lang="en-US" sz="4000" dirty="0" err="1" smtClean="0">
                <a:solidFill>
                  <a:schemeClr val="tx1"/>
                </a:solidFill>
              </a:rPr>
              <a:t>kaun</a:t>
            </a:r>
            <a:r>
              <a:rPr lang="en-US" sz="4000" dirty="0" smtClean="0">
                <a:solidFill>
                  <a:schemeClr val="tx1"/>
                </a:solidFill>
              </a:rPr>
              <a:t>- ja </a:t>
            </a:r>
            <a:r>
              <a:rPr lang="en-US" sz="4000" dirty="0" err="1" smtClean="0">
                <a:solidFill>
                  <a:schemeClr val="tx1"/>
                </a:solidFill>
              </a:rPr>
              <a:t>puuvilju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Täisteratooted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Pähklid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seemned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mõõdukas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koguses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Eelistada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rafineerimata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toitu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rafineeritud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toidule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Eelistada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küllastumata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rasvu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</a:rPr>
              <a:t>taimse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päritoluga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kala</a:t>
            </a:r>
            <a:r>
              <a:rPr lang="en-US" sz="4000" dirty="0" smtClean="0">
                <a:solidFill>
                  <a:schemeClr val="tx1"/>
                </a:solidFill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</a:rPr>
              <a:t>küllastunud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rasvadele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</a:rPr>
              <a:t>loomse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päritoluga</a:t>
            </a:r>
            <a:r>
              <a:rPr lang="en-US" sz="4000" dirty="0" smtClean="0">
                <a:solidFill>
                  <a:schemeClr val="tx1"/>
                </a:solidFill>
              </a:rPr>
              <a:t>), </a:t>
            </a:r>
            <a:r>
              <a:rPr lang="en-US" sz="4000" dirty="0" err="1" smtClean="0">
                <a:solidFill>
                  <a:schemeClr val="tx1"/>
                </a:solidFill>
              </a:rPr>
              <a:t>vältida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t-EE" sz="4000" dirty="0" smtClean="0">
                <a:solidFill>
                  <a:schemeClr val="tx1"/>
                </a:solidFill>
              </a:rPr>
              <a:t>osaliselt </a:t>
            </a:r>
            <a:r>
              <a:rPr lang="en-US" sz="4000" dirty="0" err="1" smtClean="0">
                <a:solidFill>
                  <a:schemeClr val="tx1"/>
                </a:solidFill>
              </a:rPr>
              <a:t>hüdrogeenitud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rasv</a:t>
            </a:r>
            <a:r>
              <a:rPr lang="et-EE" sz="4000" dirty="0" smtClean="0">
                <a:solidFill>
                  <a:schemeClr val="tx1"/>
                </a:solidFill>
              </a:rPr>
              <a:t>happeid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Piirata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lihtsüsivesikute</a:t>
            </a:r>
            <a:r>
              <a:rPr lang="en-US" sz="4000" dirty="0" smtClean="0">
                <a:solidFill>
                  <a:schemeClr val="tx1"/>
                </a:solidFill>
              </a:rPr>
              <a:t> (</a:t>
            </a:r>
            <a:r>
              <a:rPr lang="en-US" sz="4000" dirty="0" err="1" smtClean="0">
                <a:solidFill>
                  <a:schemeClr val="tx1"/>
                </a:solidFill>
              </a:rPr>
              <a:t>suhkrute</a:t>
            </a:r>
            <a:r>
              <a:rPr lang="en-US" sz="4000" dirty="0" smtClean="0">
                <a:solidFill>
                  <a:schemeClr val="tx1"/>
                </a:solidFill>
              </a:rPr>
              <a:t>) </a:t>
            </a:r>
            <a:r>
              <a:rPr lang="en-US" sz="4000" dirty="0" err="1" smtClean="0">
                <a:solidFill>
                  <a:schemeClr val="tx1"/>
                </a:solidFill>
              </a:rPr>
              <a:t>tarbimist</a:t>
            </a:r>
            <a:endParaRPr lang="en-GB" sz="40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4000" dirty="0" err="1" smtClean="0">
                <a:solidFill>
                  <a:schemeClr val="tx1"/>
                </a:solidFill>
              </a:rPr>
              <a:t>Soola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mitte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rohkem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kui</a:t>
            </a:r>
            <a:r>
              <a:rPr lang="en-US" sz="4000" dirty="0" smtClean="0">
                <a:solidFill>
                  <a:schemeClr val="tx1"/>
                </a:solidFill>
              </a:rPr>
              <a:t> 5g </a:t>
            </a:r>
            <a:r>
              <a:rPr lang="en-US" sz="4000" dirty="0" err="1" smtClean="0">
                <a:solidFill>
                  <a:schemeClr val="tx1"/>
                </a:solidFill>
              </a:rPr>
              <a:t>päevas</a:t>
            </a:r>
            <a:r>
              <a:rPr lang="en-US" sz="4000" dirty="0" smtClean="0">
                <a:solidFill>
                  <a:schemeClr val="tx1"/>
                </a:solidFill>
              </a:rPr>
              <a:t> (Na x 2,4)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881313" y="684461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Uuringut rahastavad</a:t>
            </a:r>
          </a:p>
        </p:txBody>
      </p:sp>
      <p:pic>
        <p:nvPicPr>
          <p:cNvPr id="4" name="Picture 3" descr="PõM_logo_v2rviline_ees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96105" y="5004941"/>
            <a:ext cx="5349160" cy="2201794"/>
          </a:xfrm>
          <a:prstGeom prst="rect">
            <a:avLst/>
          </a:prstGeom>
        </p:spPr>
      </p:pic>
      <p:pic>
        <p:nvPicPr>
          <p:cNvPr id="5" name="Picture 4" descr="TerVE-kolmiklogo-1024x1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68401" y="3996829"/>
            <a:ext cx="10153128" cy="1333500"/>
          </a:xfrm>
          <a:prstGeom prst="rect">
            <a:avLst/>
          </a:prstGeom>
        </p:spPr>
      </p:pic>
      <p:pic>
        <p:nvPicPr>
          <p:cNvPr id="6" name="Picture 5" descr="EFSA_logo_EN_CMYK1.ep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41008" y="1764581"/>
            <a:ext cx="4320481" cy="1992461"/>
          </a:xfrm>
          <a:prstGeom prst="rect">
            <a:avLst/>
          </a:prstGeom>
        </p:spPr>
      </p:pic>
      <p:pic>
        <p:nvPicPr>
          <p:cNvPr id="5427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88759" y="1764581"/>
            <a:ext cx="4432169" cy="199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60335" y="8169004"/>
            <a:ext cx="11841270" cy="1300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9616" tIns="64808" rIns="129616" bIns="64808">
            <a:spAutoFit/>
          </a:bodyPr>
          <a:lstStyle/>
          <a:p>
            <a:pPr marL="648081" indent="-648081" algn="ctr"/>
            <a:endParaRPr lang="et-EE" sz="800" dirty="0">
              <a:latin typeface="+mn-lt"/>
            </a:endParaRPr>
          </a:p>
          <a:p>
            <a:pPr marL="648081" indent="-648081" algn="ctr"/>
            <a:r>
              <a:rPr lang="et-EE" sz="3400" b="0" dirty="0">
                <a:latin typeface="+mn-lt"/>
              </a:rPr>
              <a:t>Hilisemad küsimused, </a:t>
            </a:r>
            <a:r>
              <a:rPr lang="et-EE" sz="3400" b="0" dirty="0" smtClean="0">
                <a:latin typeface="+mn-lt"/>
              </a:rPr>
              <a:t>tähelepanekud </a:t>
            </a:r>
            <a:r>
              <a:rPr lang="et-EE" sz="3400" b="0" dirty="0">
                <a:latin typeface="+mn-lt"/>
              </a:rPr>
              <a:t>ja </a:t>
            </a:r>
            <a:r>
              <a:rPr lang="et-EE" sz="3400" b="0" dirty="0" smtClean="0">
                <a:latin typeface="+mn-lt"/>
              </a:rPr>
              <a:t>kriitika: </a:t>
            </a:r>
            <a:endParaRPr lang="et-EE" sz="3400" b="0" dirty="0">
              <a:latin typeface="+mn-lt"/>
            </a:endParaRPr>
          </a:p>
          <a:p>
            <a:pPr marL="648081" indent="-648081" algn="ctr"/>
            <a:r>
              <a:rPr lang="et-EE" sz="3400" b="0" dirty="0">
                <a:latin typeface="+mn-lt"/>
              </a:rPr>
              <a:t>eha.nurk@tai.ee</a:t>
            </a:r>
            <a:endParaRPr lang="en-GB" sz="3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4000" i="1" dirty="0" smtClean="0"/>
              <a:t>WHO toetusel 1997. a toitumisuuring</a:t>
            </a:r>
          </a:p>
          <a:p>
            <a:pPr lvl="1"/>
            <a:r>
              <a:rPr lang="et-EE" sz="4000" i="1" dirty="0" smtClean="0"/>
              <a:t>Balti riikide täiskasvanud rahvastik</a:t>
            </a:r>
          </a:p>
          <a:p>
            <a:pPr lvl="1"/>
            <a:r>
              <a:rPr lang="et-EE" sz="4000" i="1" dirty="0" smtClean="0"/>
              <a:t>16-64 aastased</a:t>
            </a:r>
          </a:p>
          <a:p>
            <a:pPr lvl="1"/>
            <a:r>
              <a:rPr lang="et-EE" sz="4000" i="1" dirty="0" smtClean="0"/>
              <a:t>Eestist 2108 inimest</a:t>
            </a:r>
            <a:endParaRPr lang="et-EE" sz="4000" b="1" i="1" dirty="0" smtClean="0"/>
          </a:p>
          <a:p>
            <a:pPr lvl="1"/>
            <a:endParaRPr lang="et-EE" sz="4000" i="1" dirty="0" smtClean="0"/>
          </a:p>
          <a:p>
            <a:pPr lvl="1"/>
            <a:r>
              <a:rPr lang="et-EE" sz="4000" i="1" dirty="0" smtClean="0"/>
              <a:t>tervisekäitumine</a:t>
            </a:r>
          </a:p>
          <a:p>
            <a:pPr lvl="1"/>
            <a:r>
              <a:rPr lang="et-EE" sz="4000" i="1" dirty="0" smtClean="0"/>
              <a:t>24 h toidu tarbimise uuring meenutusmeetodil</a:t>
            </a:r>
          </a:p>
          <a:p>
            <a:pPr lvl="1"/>
            <a:r>
              <a:rPr lang="et-EE" sz="4000" i="1" dirty="0" smtClean="0"/>
              <a:t>kaalu ja pikkuse mõõtmine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752156" y="828477"/>
            <a:ext cx="7993509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Toitumisuuring 1997 - soovitused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24161" y="1404541"/>
            <a:ext cx="11090077" cy="6415972"/>
          </a:xfrm>
        </p:spPr>
        <p:txBody>
          <a:bodyPr>
            <a:noAutofit/>
          </a:bodyPr>
          <a:lstStyle/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Mitmekesista toiduvalikut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Jälgi tarbitava toidu koguseid, et püsida normaalkaalus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Söö rohkem puu- ja köögivilju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Tarbi rohkem piima ja piimatooteid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Söö rohkem rukkileiba ja teraviljatooteid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Söö rohkem kala ja linnuliha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Vali madala rasvasusega tooted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Eelista tervislikku toidu valmistamisviisi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Piira maiustuste ja magusate karastusjookide tarbimist</a:t>
            </a:r>
          </a:p>
          <a:p>
            <a:pPr marL="342900" lvl="2" indent="-342900">
              <a:buSzPct val="120000"/>
            </a:pPr>
            <a:r>
              <a:rPr lang="et-EE" sz="3600" dirty="0" smtClean="0">
                <a:solidFill>
                  <a:schemeClr val="tx1"/>
                </a:solidFill>
              </a:rPr>
              <a:t>Kui tarbid alkoholi, tee seda mõõdukalt</a:t>
            </a:r>
            <a:endParaRPr lang="et-EE" sz="3600" dirty="0" smtClean="0"/>
          </a:p>
          <a:p>
            <a:endParaRPr lang="et-EE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85225" y="9014668"/>
            <a:ext cx="320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b="0" i="1" dirty="0" smtClean="0">
                <a:cs typeface="Calibri" pitchFamily="34" charset="0"/>
              </a:rPr>
              <a:t>(</a:t>
            </a:r>
            <a:r>
              <a:rPr lang="et-EE" sz="2400" b="0" i="1" dirty="0" err="1" smtClean="0">
                <a:cs typeface="Calibri" pitchFamily="34" charset="0"/>
              </a:rPr>
              <a:t>Pomerlau</a:t>
            </a:r>
            <a:r>
              <a:rPr lang="et-EE" sz="2400" b="0" i="1" dirty="0" smtClean="0">
                <a:cs typeface="Calibri" pitchFamily="34" charset="0"/>
              </a:rPr>
              <a:t> et </a:t>
            </a:r>
            <a:r>
              <a:rPr lang="et-EE" sz="2400" b="0" i="1" dirty="0" err="1" smtClean="0">
                <a:cs typeface="Calibri" pitchFamily="34" charset="0"/>
              </a:rPr>
              <a:t>al</a:t>
            </a:r>
            <a:r>
              <a:rPr lang="et-EE" sz="2400" b="0" i="1" dirty="0" smtClean="0">
                <a:cs typeface="Calibri" pitchFamily="34" charset="0"/>
              </a:rPr>
              <a:t> 2000)</a:t>
            </a:r>
            <a:endParaRPr lang="et-EE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881313" y="1375643"/>
            <a:ext cx="9432925" cy="388938"/>
          </a:xfrm>
        </p:spPr>
        <p:txBody>
          <a:bodyPr>
            <a:noAutofit/>
          </a:bodyPr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Toitumisuuring 1997 – </a:t>
            </a:r>
            <a:br>
              <a:rPr lang="et-EE" sz="4400" dirty="0" smtClean="0">
                <a:solidFill>
                  <a:srgbClr val="E77700"/>
                </a:solidFill>
              </a:rPr>
            </a:br>
            <a:r>
              <a:rPr lang="et-EE" sz="4400" dirty="0" smtClean="0">
                <a:solidFill>
                  <a:srgbClr val="E77700"/>
                </a:solidFill>
              </a:rPr>
              <a:t>puu- ja köögiviljade tarbimine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224161" y="2621417"/>
            <a:ext cx="11090077" cy="6415972"/>
          </a:xfrm>
        </p:spPr>
        <p:txBody>
          <a:bodyPr>
            <a:noAutofit/>
          </a:bodyPr>
          <a:lstStyle/>
          <a:p>
            <a:pPr marL="342900" lvl="2" indent="-342900">
              <a:buSzPct val="120000"/>
            </a:pPr>
            <a:r>
              <a:rPr lang="et-EE" sz="4000" dirty="0" smtClean="0">
                <a:solidFill>
                  <a:schemeClr val="tx1"/>
                </a:solidFill>
              </a:rPr>
              <a:t>48 % tarbis köögivilju 6-7 päeval nädalas</a:t>
            </a:r>
          </a:p>
          <a:p>
            <a:pPr marL="800100" lvl="3" indent="-342900">
              <a:buSzPct val="120000"/>
              <a:buNone/>
            </a:pPr>
            <a:r>
              <a:rPr lang="en-GB" sz="3600" b="1" dirty="0" smtClean="0">
                <a:solidFill>
                  <a:srgbClr val="000000"/>
                </a:solidFill>
                <a:cs typeface="Arial" charset="0"/>
              </a:rPr>
              <a:t>♂</a:t>
            </a:r>
            <a:r>
              <a:rPr lang="et-EE" sz="36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t-EE" sz="3600" dirty="0" smtClean="0"/>
              <a:t>42 % 	</a:t>
            </a:r>
            <a:r>
              <a:rPr lang="en-GB" sz="3600" b="1" dirty="0" smtClean="0">
                <a:solidFill>
                  <a:srgbClr val="000000"/>
                </a:solidFill>
                <a:cs typeface="Arial" charset="0"/>
              </a:rPr>
              <a:t>♀</a:t>
            </a:r>
            <a:r>
              <a:rPr lang="et-EE" sz="3600" b="1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t-EE" sz="3600" dirty="0" smtClean="0"/>
              <a:t>53 %</a:t>
            </a:r>
            <a:endParaRPr lang="et-EE" sz="3600" dirty="0" smtClean="0">
              <a:solidFill>
                <a:schemeClr val="tx1"/>
              </a:solidFill>
            </a:endParaRPr>
          </a:p>
          <a:p>
            <a:pPr marL="342900" lvl="2" indent="-342900">
              <a:buSzPct val="120000"/>
            </a:pPr>
            <a:r>
              <a:rPr lang="et-EE" sz="4000" dirty="0" smtClean="0">
                <a:solidFill>
                  <a:schemeClr val="tx1"/>
                </a:solidFill>
              </a:rPr>
              <a:t>Keskmine päevane tarbimiskogus:</a:t>
            </a:r>
          </a:p>
          <a:p>
            <a:pPr lvl="1"/>
            <a:r>
              <a:rPr lang="et-EE" sz="3800" dirty="0" smtClean="0">
                <a:solidFill>
                  <a:schemeClr val="tx1"/>
                </a:solidFill>
              </a:rPr>
              <a:t>Köögiviljad: 			</a:t>
            </a:r>
            <a:r>
              <a:rPr lang="en-GB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♂</a:t>
            </a:r>
            <a:r>
              <a:rPr lang="et-EE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t-EE" sz="3800" dirty="0" smtClean="0">
                <a:solidFill>
                  <a:schemeClr val="tx1"/>
                </a:solidFill>
              </a:rPr>
              <a:t>220 g		</a:t>
            </a:r>
            <a:r>
              <a:rPr lang="en-GB" sz="4000" b="1" dirty="0" smtClean="0">
                <a:solidFill>
                  <a:srgbClr val="000000"/>
                </a:solidFill>
                <a:cs typeface="Arial" charset="0"/>
              </a:rPr>
              <a:t>♀</a:t>
            </a:r>
            <a:r>
              <a:rPr lang="et-EE" sz="3800" dirty="0" smtClean="0">
                <a:solidFill>
                  <a:schemeClr val="tx1"/>
                </a:solidFill>
              </a:rPr>
              <a:t>192 g</a:t>
            </a:r>
            <a:endParaRPr lang="et-EE" sz="3400" i="1" dirty="0" smtClean="0">
              <a:solidFill>
                <a:schemeClr val="tx1"/>
              </a:solidFill>
            </a:endParaRPr>
          </a:p>
          <a:p>
            <a:pPr lvl="1"/>
            <a:r>
              <a:rPr lang="et-EE" sz="3600" dirty="0" smtClean="0">
                <a:solidFill>
                  <a:schemeClr val="tx1"/>
                </a:solidFill>
              </a:rPr>
              <a:t>Puuviljad:     			</a:t>
            </a:r>
            <a:r>
              <a:rPr lang="en-GB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♂</a:t>
            </a:r>
            <a:r>
              <a:rPr lang="et-EE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t-EE" sz="3600" dirty="0" smtClean="0">
                <a:solidFill>
                  <a:schemeClr val="tx1"/>
                </a:solidFill>
              </a:rPr>
              <a:t>135 g		</a:t>
            </a:r>
            <a:r>
              <a:rPr lang="en-GB" sz="3600" b="1" dirty="0" smtClean="0">
                <a:solidFill>
                  <a:srgbClr val="000000"/>
                </a:solidFill>
                <a:cs typeface="Arial" charset="0"/>
              </a:rPr>
              <a:t>♀</a:t>
            </a:r>
            <a:r>
              <a:rPr lang="et-EE" sz="3600" dirty="0" smtClean="0">
                <a:solidFill>
                  <a:schemeClr val="tx1"/>
                </a:solidFill>
              </a:rPr>
              <a:t>168 g</a:t>
            </a:r>
          </a:p>
          <a:p>
            <a:pPr lvl="1"/>
            <a:r>
              <a:rPr lang="et-EE" sz="3800" dirty="0" smtClean="0">
                <a:solidFill>
                  <a:schemeClr val="tx1"/>
                </a:solidFill>
              </a:rPr>
              <a:t>Puu- ja köögiviljad: 	</a:t>
            </a:r>
            <a:r>
              <a:rPr lang="en-GB" sz="3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♂</a:t>
            </a:r>
            <a:r>
              <a:rPr lang="et-EE" sz="3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t-EE" sz="3800" dirty="0" smtClean="0">
                <a:solidFill>
                  <a:schemeClr val="tx1"/>
                </a:solidFill>
              </a:rPr>
              <a:t>355 g 		</a:t>
            </a:r>
            <a:r>
              <a:rPr lang="en-GB" sz="3800" b="1" dirty="0" smtClean="0">
                <a:solidFill>
                  <a:srgbClr val="000000"/>
                </a:solidFill>
                <a:cs typeface="Arial" charset="0"/>
              </a:rPr>
              <a:t>♀</a:t>
            </a:r>
            <a:r>
              <a:rPr lang="et-EE" sz="3800" dirty="0" smtClean="0">
                <a:solidFill>
                  <a:schemeClr val="tx1"/>
                </a:solidFill>
              </a:rPr>
              <a:t>360 g</a:t>
            </a:r>
            <a:endParaRPr lang="et-EE" sz="3800" dirty="0" smtClean="0"/>
          </a:p>
          <a:p>
            <a:pPr marL="342900" lvl="1" indent="-342900">
              <a:buSzPct val="120000"/>
            </a:pPr>
            <a:r>
              <a:rPr lang="et-EE" sz="4000" dirty="0" smtClean="0">
                <a:solidFill>
                  <a:schemeClr val="tx1"/>
                </a:solidFill>
              </a:rPr>
              <a:t>65 % tarbis alla soovitusliku koguse:</a:t>
            </a:r>
          </a:p>
          <a:p>
            <a:pPr marL="742950" lvl="2" indent="-342900">
              <a:buSzPct val="120000"/>
            </a:pPr>
            <a:r>
              <a:rPr lang="en-GB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♂</a:t>
            </a:r>
            <a:r>
              <a:rPr lang="et-EE" sz="4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t-EE" sz="3800" dirty="0" smtClean="0">
                <a:solidFill>
                  <a:schemeClr val="tx1"/>
                </a:solidFill>
              </a:rPr>
              <a:t>67 % 	</a:t>
            </a:r>
            <a:r>
              <a:rPr lang="en-GB" sz="4000" b="1" dirty="0" smtClean="0">
                <a:solidFill>
                  <a:srgbClr val="000000"/>
                </a:solidFill>
                <a:cs typeface="Arial" charset="0"/>
              </a:rPr>
              <a:t>♀</a:t>
            </a:r>
            <a:r>
              <a:rPr lang="et-EE" sz="3800" dirty="0" smtClean="0">
                <a:solidFill>
                  <a:schemeClr val="tx1"/>
                </a:solidFill>
              </a:rPr>
              <a:t>64 %</a:t>
            </a:r>
          </a:p>
          <a:p>
            <a:pPr marL="742950" lvl="2" indent="-342900">
              <a:buSzPct val="120000"/>
            </a:pPr>
            <a:endParaRPr lang="et-EE" sz="3800" dirty="0" smtClean="0">
              <a:solidFill>
                <a:schemeClr val="tx1"/>
              </a:solidFill>
            </a:endParaRPr>
          </a:p>
          <a:p>
            <a:endParaRPr lang="et-EE" sz="4000" dirty="0" smtClean="0"/>
          </a:p>
          <a:p>
            <a:endParaRPr lang="et-EE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785225" y="9014668"/>
            <a:ext cx="320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b="0" i="1" dirty="0" smtClean="0">
                <a:cs typeface="Calibri" pitchFamily="34" charset="0"/>
              </a:rPr>
              <a:t>(</a:t>
            </a:r>
            <a:r>
              <a:rPr lang="et-EE" sz="2400" b="0" i="1" dirty="0" err="1" smtClean="0">
                <a:cs typeface="Calibri" pitchFamily="34" charset="0"/>
              </a:rPr>
              <a:t>Pomerlau</a:t>
            </a:r>
            <a:r>
              <a:rPr lang="et-EE" sz="2400" b="0" i="1" dirty="0" smtClean="0">
                <a:cs typeface="Calibri" pitchFamily="34" charset="0"/>
              </a:rPr>
              <a:t> et </a:t>
            </a:r>
            <a:r>
              <a:rPr lang="et-EE" sz="2400" b="0" i="1" dirty="0" err="1" smtClean="0">
                <a:cs typeface="Calibri" pitchFamily="34" charset="0"/>
              </a:rPr>
              <a:t>al</a:t>
            </a:r>
            <a:r>
              <a:rPr lang="et-EE" sz="2400" b="0" i="1" dirty="0" smtClean="0">
                <a:cs typeface="Calibri" pitchFamily="34" charset="0"/>
              </a:rPr>
              <a:t> 2000)</a:t>
            </a:r>
            <a:endParaRPr lang="et-EE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/>
        </p:nvGraphicFramePr>
        <p:xfrm>
          <a:off x="3602015" y="5510703"/>
          <a:ext cx="8712224" cy="3382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104705" y="871587"/>
            <a:ext cx="8209533" cy="388938"/>
          </a:xfrm>
        </p:spPr>
        <p:txBody>
          <a:bodyPr/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Puu- ja köögiviljade tarbimine</a:t>
            </a:r>
            <a:br>
              <a:rPr lang="et-EE" sz="4400" dirty="0" smtClean="0">
                <a:solidFill>
                  <a:srgbClr val="E77700"/>
                </a:solidFill>
              </a:rPr>
            </a:br>
            <a:r>
              <a:rPr lang="et-EE" sz="2800" dirty="0" smtClean="0">
                <a:solidFill>
                  <a:srgbClr val="E77700"/>
                </a:solidFill>
              </a:rPr>
              <a:t>16-64 a Eesti rahvastik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20729" y="1891719"/>
            <a:ext cx="3386696" cy="492443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</a:ln>
        </p:spPr>
        <p:txBody>
          <a:bodyPr wrap="none" rtlCol="0">
            <a:spAutoFit/>
          </a:bodyPr>
          <a:lstStyle/>
          <a:p>
            <a:r>
              <a:rPr lang="et-EE" dirty="0" smtClean="0"/>
              <a:t>Köögiviljad &lt;300 g/p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4362071" y="5863772"/>
            <a:ext cx="3127010" cy="492443"/>
          </a:xfrm>
          <a:prstGeom prst="rect">
            <a:avLst/>
          </a:prstGeom>
          <a:solidFill>
            <a:schemeClr val="bg1"/>
          </a:solidFill>
          <a:ln w="38100">
            <a:solidFill>
              <a:srgbClr val="FF9900"/>
            </a:solidFill>
          </a:ln>
        </p:spPr>
        <p:txBody>
          <a:bodyPr wrap="none" rtlCol="0">
            <a:spAutoFit/>
          </a:bodyPr>
          <a:lstStyle/>
          <a:p>
            <a:r>
              <a:rPr lang="et-EE" dirty="0" smtClean="0"/>
              <a:t>Puuviljad &lt;200 g/p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8785225" y="9014668"/>
            <a:ext cx="3779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b="0" i="1" dirty="0" smtClean="0">
                <a:cs typeface="Calibri" pitchFamily="34" charset="0"/>
              </a:rPr>
              <a:t>(Tekkel &amp; </a:t>
            </a:r>
            <a:r>
              <a:rPr lang="et-EE" sz="2400" b="0" i="1" dirty="0" err="1" smtClean="0">
                <a:cs typeface="Calibri" pitchFamily="34" charset="0"/>
              </a:rPr>
              <a:t>Veideman</a:t>
            </a:r>
            <a:r>
              <a:rPr lang="et-EE" sz="2400" b="0" i="1" dirty="0" smtClean="0">
                <a:cs typeface="Calibri" pitchFamily="34" charset="0"/>
              </a:rPr>
              <a:t> 2012)</a:t>
            </a:r>
            <a:endParaRPr lang="et-EE" b="0" dirty="0"/>
          </a:p>
        </p:txBody>
      </p:sp>
      <p:sp>
        <p:nvSpPr>
          <p:cNvPr id="12" name="Rectangle 11"/>
          <p:cNvSpPr/>
          <p:nvPr/>
        </p:nvSpPr>
        <p:spPr>
          <a:xfrm>
            <a:off x="1224385" y="7225576"/>
            <a:ext cx="360040" cy="360040"/>
          </a:xfrm>
          <a:prstGeom prst="rect">
            <a:avLst/>
          </a:prstGeom>
          <a:solidFill>
            <a:srgbClr val="153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Rectangle 12"/>
          <p:cNvSpPr/>
          <p:nvPr/>
        </p:nvSpPr>
        <p:spPr>
          <a:xfrm>
            <a:off x="1224385" y="7801640"/>
            <a:ext cx="360040" cy="36004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1638640" y="7198861"/>
            <a:ext cx="12153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Mehed</a:t>
            </a:r>
          </a:p>
          <a:p>
            <a:endParaRPr lang="et-EE" sz="1200" dirty="0" smtClean="0"/>
          </a:p>
          <a:p>
            <a:r>
              <a:rPr lang="et-EE" dirty="0" smtClean="0"/>
              <a:t>Naised</a:t>
            </a:r>
            <a:endParaRPr lang="et-EE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3602015" y="2251759"/>
          <a:ext cx="8712224" cy="3421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 rot="16200000">
            <a:off x="2785804" y="6811020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0" i="1" dirty="0" smtClean="0"/>
              <a:t>Protsent</a:t>
            </a:r>
            <a:endParaRPr lang="et-EE" sz="2000" b="0" i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2785804" y="3570661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000" b="0" i="1" dirty="0" smtClean="0"/>
              <a:t>Protsent</a:t>
            </a:r>
            <a:endParaRPr lang="et-EE" sz="20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P spid="9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sz="4000" dirty="0" smtClean="0"/>
              <a:t>Eestis puudusid andmed, et ...</a:t>
            </a:r>
          </a:p>
          <a:p>
            <a:pPr lvl="1"/>
            <a:r>
              <a:rPr lang="et-EE" sz="4000" dirty="0" smtClean="0"/>
              <a:t>piisava üksikasjalikkusega uurida rahvastiku toitumist ja jälgida toitumismustreid üle aja</a:t>
            </a:r>
          </a:p>
          <a:p>
            <a:pPr lvl="1"/>
            <a:r>
              <a:rPr lang="et-EE" sz="4000" dirty="0" smtClean="0"/>
              <a:t>hinnata tasakaalustamata toitumisest tulenevaid riske rahvastiku tervisele </a:t>
            </a:r>
          </a:p>
          <a:p>
            <a:pPr lvl="1"/>
            <a:r>
              <a:rPr lang="et-EE" sz="4000" dirty="0" smtClean="0"/>
              <a:t>läbi viia toiduohutusealaseid riskihinnanguid</a:t>
            </a:r>
          </a:p>
          <a:p>
            <a:endParaRPr lang="et-EE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656433" y="2073275"/>
            <a:ext cx="9937104" cy="388938"/>
          </a:xfrm>
        </p:spPr>
        <p:txBody>
          <a:bodyPr/>
          <a:lstStyle/>
          <a:p>
            <a:pPr algn="ctr"/>
            <a:r>
              <a:rPr lang="et-EE" sz="4400" dirty="0" smtClean="0">
                <a:solidFill>
                  <a:srgbClr val="E77700"/>
                </a:solidFill>
              </a:rPr>
              <a:t>Rahvastiku toitumisuuringu eesmärk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224385" y="2834308"/>
            <a:ext cx="10873208" cy="580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4000" dirty="0" smtClean="0"/>
              <a:t>usaldusväärsete ja piisavate toitumist ja toidu koostist käsitlevate andmete kogumine, mis on küllaldase täpsusega rahvastiku tasemel üksikisiku tasandil riskihindamise läbiviimiseks</a:t>
            </a:r>
          </a:p>
          <a:p>
            <a:pPr lvl="1"/>
            <a:endParaRPr lang="et-EE" sz="4000" dirty="0" smtClean="0"/>
          </a:p>
          <a:p>
            <a:pPr lvl="1"/>
            <a:r>
              <a:rPr lang="et-EE" sz="4000" dirty="0" smtClean="0"/>
              <a:t>Tasakaalustamata toitumine</a:t>
            </a:r>
          </a:p>
          <a:p>
            <a:pPr lvl="1"/>
            <a:r>
              <a:rPr lang="et-EE" sz="4000" smtClean="0"/>
              <a:t>Toiduohutus</a:t>
            </a:r>
            <a:endParaRPr lang="et-EE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2760" y="6922240"/>
            <a:ext cx="11636418" cy="1915986"/>
          </a:xfrm>
          <a:prstGeom prst="rect">
            <a:avLst/>
          </a:prstGeom>
          <a:noFill/>
          <a:ln w="63500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sz="4500" dirty="0">
                <a:cs typeface="Calibri" pitchFamily="34" charset="0"/>
              </a:rPr>
              <a:t>Südame- ja veresoonkonnahaigused </a:t>
            </a:r>
            <a:endParaRPr lang="et-EE" sz="4500" dirty="0" smtClean="0">
              <a:cs typeface="Calibri" pitchFamily="34" charset="0"/>
            </a:endParaRPr>
          </a:p>
          <a:p>
            <a:pPr algn="ctr"/>
            <a:r>
              <a:rPr lang="et-EE" sz="4000" b="0" dirty="0" smtClean="0">
                <a:cs typeface="Calibri" pitchFamily="34" charset="0"/>
              </a:rPr>
              <a:t>ja/või</a:t>
            </a:r>
            <a:r>
              <a:rPr lang="et-EE" sz="4500" dirty="0" smtClean="0">
                <a:cs typeface="Calibri" pitchFamily="34" charset="0"/>
              </a:rPr>
              <a:t> </a:t>
            </a:r>
            <a:r>
              <a:rPr lang="et-EE" sz="4500" dirty="0">
                <a:cs typeface="Calibri" pitchFamily="34" charset="0"/>
              </a:rPr>
              <a:t>vähkkasvajad </a:t>
            </a:r>
          </a:p>
          <a:p>
            <a:pPr algn="ctr"/>
            <a:r>
              <a:rPr lang="et-EE" dirty="0" smtClean="0">
                <a:cs typeface="Calibri" pitchFamily="34" charset="0"/>
              </a:rPr>
              <a:t>Alla 65 a töövõime kaotamise ja surma peamised põhjused Eestis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0231" y="4044302"/>
            <a:ext cx="1939403" cy="931101"/>
          </a:xfrm>
          <a:prstGeom prst="rect">
            <a:avLst/>
          </a:prstGeom>
          <a:noFill/>
          <a:ln w="63500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b="1" dirty="0" smtClean="0">
                <a:cs typeface="Calibri" pitchFamily="34" charset="0"/>
              </a:rPr>
              <a:t>Ülekaal ja rasvumine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1136432" y="2159744"/>
            <a:ext cx="11177806" cy="828973"/>
          </a:xfrm>
          <a:prstGeom prst="rect">
            <a:avLst/>
          </a:prstGeom>
          <a:noFill/>
          <a:ln w="63500" cap="rnd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sz="4500" dirty="0"/>
              <a:t>Tasakaalustamata toitumine</a:t>
            </a:r>
          </a:p>
        </p:txBody>
      </p:sp>
      <p:sp>
        <p:nvSpPr>
          <p:cNvPr id="8" name="Down Arrow 7"/>
          <p:cNvSpPr/>
          <p:nvPr/>
        </p:nvSpPr>
        <p:spPr>
          <a:xfrm>
            <a:off x="6174748" y="3023521"/>
            <a:ext cx="408295" cy="918702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10" name="TextBox 9"/>
          <p:cNvSpPr txBox="1"/>
          <p:nvPr/>
        </p:nvSpPr>
        <p:spPr>
          <a:xfrm>
            <a:off x="560686" y="4044302"/>
            <a:ext cx="2245625" cy="931101"/>
          </a:xfrm>
          <a:prstGeom prst="rect">
            <a:avLst/>
          </a:prstGeom>
          <a:noFill/>
          <a:ln w="63500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b="1" dirty="0" smtClean="0">
                <a:cs typeface="Calibri" pitchFamily="34" charset="0"/>
              </a:rPr>
              <a:t>Kõrgenenud  vererõhk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3010458" y="4044302"/>
            <a:ext cx="2245625" cy="931101"/>
          </a:xfrm>
          <a:prstGeom prst="rect">
            <a:avLst/>
          </a:prstGeom>
          <a:noFill/>
          <a:ln w="63500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b="1" dirty="0" smtClean="0">
                <a:cs typeface="Calibri" pitchFamily="34" charset="0"/>
              </a:rPr>
              <a:t>Kõrgenenud veresuhkur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7603781" y="4044301"/>
            <a:ext cx="2245625" cy="1327014"/>
          </a:xfrm>
          <a:prstGeom prst="rect">
            <a:avLst/>
          </a:prstGeom>
          <a:noFill/>
          <a:ln w="63500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b="1" dirty="0" smtClean="0">
                <a:cs typeface="Calibri" pitchFamily="34" charset="0"/>
              </a:rPr>
              <a:t>Kõrgenenud</a:t>
            </a:r>
          </a:p>
          <a:p>
            <a:pPr algn="ctr"/>
            <a:r>
              <a:rPr lang="et-EE" b="1" dirty="0" smtClean="0"/>
              <a:t>vere kolesterool</a:t>
            </a:r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10053554" y="4044301"/>
            <a:ext cx="2347698" cy="1331210"/>
          </a:xfrm>
          <a:prstGeom prst="rect">
            <a:avLst/>
          </a:prstGeom>
          <a:noFill/>
          <a:ln w="63500" cmpd="tri">
            <a:solidFill>
              <a:srgbClr val="E77700"/>
            </a:solidFill>
          </a:ln>
        </p:spPr>
        <p:txBody>
          <a:bodyPr wrap="square" lIns="129616" tIns="64808" rIns="129616" bIns="64808" rtlCol="0">
            <a:spAutoFit/>
          </a:bodyPr>
          <a:lstStyle/>
          <a:p>
            <a:pPr algn="ctr"/>
            <a:r>
              <a:rPr lang="et-EE" b="1" dirty="0" smtClean="0">
                <a:cs typeface="Calibri" pitchFamily="34" charset="0"/>
              </a:rPr>
              <a:t>Madal puu- </a:t>
            </a:r>
            <a:r>
              <a:rPr lang="et-EE" b="1" smtClean="0">
                <a:cs typeface="Calibri" pitchFamily="34" charset="0"/>
              </a:rPr>
              <a:t>ja köögiviljade </a:t>
            </a:r>
            <a:r>
              <a:rPr lang="et-EE" b="1" dirty="0" smtClean="0">
                <a:cs typeface="Calibri" pitchFamily="34" charset="0"/>
              </a:rPr>
              <a:t>tarbimine</a:t>
            </a:r>
            <a:endParaRPr lang="et-EE" dirty="0"/>
          </a:p>
        </p:txBody>
      </p:sp>
      <p:sp>
        <p:nvSpPr>
          <p:cNvPr id="14" name="Down Arrow 13"/>
          <p:cNvSpPr/>
          <p:nvPr/>
        </p:nvSpPr>
        <p:spPr>
          <a:xfrm>
            <a:off x="6174748" y="5065081"/>
            <a:ext cx="408295" cy="1735326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15" name="Down Arrow 14"/>
          <p:cNvSpPr/>
          <p:nvPr/>
        </p:nvSpPr>
        <p:spPr>
          <a:xfrm>
            <a:off x="1479351" y="3023521"/>
            <a:ext cx="408295" cy="918702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16" name="Down Arrow 15"/>
          <p:cNvSpPr/>
          <p:nvPr/>
        </p:nvSpPr>
        <p:spPr>
          <a:xfrm>
            <a:off x="3929123" y="3023521"/>
            <a:ext cx="408295" cy="918702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17" name="Down Arrow 16"/>
          <p:cNvSpPr/>
          <p:nvPr/>
        </p:nvSpPr>
        <p:spPr>
          <a:xfrm>
            <a:off x="8522446" y="3023521"/>
            <a:ext cx="408295" cy="918702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18" name="Down Arrow 17"/>
          <p:cNvSpPr/>
          <p:nvPr/>
        </p:nvSpPr>
        <p:spPr>
          <a:xfrm>
            <a:off x="11074292" y="3023521"/>
            <a:ext cx="408295" cy="918702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19" name="Down Arrow 18"/>
          <p:cNvSpPr/>
          <p:nvPr/>
        </p:nvSpPr>
        <p:spPr>
          <a:xfrm>
            <a:off x="8522446" y="5473393"/>
            <a:ext cx="408295" cy="1327014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20" name="Down Arrow 19"/>
          <p:cNvSpPr/>
          <p:nvPr/>
        </p:nvSpPr>
        <p:spPr>
          <a:xfrm>
            <a:off x="11074292" y="5473393"/>
            <a:ext cx="408295" cy="1327014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21" name="Down Arrow 20"/>
          <p:cNvSpPr/>
          <p:nvPr/>
        </p:nvSpPr>
        <p:spPr>
          <a:xfrm>
            <a:off x="3929123" y="5065081"/>
            <a:ext cx="408295" cy="1735326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  <p:sp>
        <p:nvSpPr>
          <p:cNvPr id="22" name="Down Arrow 21"/>
          <p:cNvSpPr/>
          <p:nvPr/>
        </p:nvSpPr>
        <p:spPr>
          <a:xfrm>
            <a:off x="1479351" y="5065081"/>
            <a:ext cx="408295" cy="1735326"/>
          </a:xfrm>
          <a:prstGeom prst="downArrow">
            <a:avLst/>
          </a:prstGeom>
          <a:solidFill>
            <a:schemeClr val="bg1"/>
          </a:solidFill>
          <a:ln w="63500" cmpd="tri">
            <a:solidFill>
              <a:srgbClr val="E77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616" tIns="64808" rIns="129616" bIns="64808" rtlCol="0" anchor="ctr"/>
          <a:lstStyle/>
          <a:p>
            <a:pPr algn="ctr"/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8761" y="727571"/>
            <a:ext cx="7705477" cy="388938"/>
          </a:xfrm>
        </p:spPr>
        <p:txBody>
          <a:bodyPr>
            <a:noAutofit/>
          </a:bodyPr>
          <a:lstStyle/>
          <a:p>
            <a:r>
              <a:rPr lang="et-EE" sz="4400" dirty="0" smtClean="0">
                <a:solidFill>
                  <a:srgbClr val="E77700"/>
                </a:solidFill>
              </a:rPr>
              <a:t>Surmapõhjuste juhtivad riskifaktorid</a:t>
            </a:r>
            <a:endParaRPr lang="et-EE" sz="4400" dirty="0">
              <a:solidFill>
                <a:srgbClr val="E777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6353" y="1832660"/>
          <a:ext cx="5526650" cy="72974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4416"/>
                <a:gridCol w="1008112"/>
                <a:gridCol w="774122"/>
              </a:tblGrid>
              <a:tr h="1610312">
                <a:tc>
                  <a:txBody>
                    <a:bodyPr/>
                    <a:lstStyle/>
                    <a:p>
                      <a:r>
                        <a:rPr lang="et-EE" sz="2800" u="sng" dirty="0" smtClean="0">
                          <a:solidFill>
                            <a:schemeClr val="tx1"/>
                          </a:solidFill>
                        </a:rPr>
                        <a:t>Maailmas</a:t>
                      </a:r>
                      <a:endParaRPr lang="et-EE" sz="2800" u="sng" dirty="0">
                        <a:solidFill>
                          <a:schemeClr val="tx1"/>
                        </a:solidFill>
                      </a:endParaRPr>
                    </a:p>
                  </a:txBody>
                  <a:tcPr marL="129619" marR="129619" marT="64812" marB="64812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1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Surmad (milj)</a:t>
                      </a:r>
                    </a:p>
                  </a:txBody>
                  <a:tcPr marL="0" marR="0" marT="0" marB="0" vert="vert27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100" b="0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%  surmade koguarvust</a:t>
                      </a:r>
                      <a:endParaRPr lang="et-EE" sz="2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0" marR="0" marT="0" marB="0" vert="vert270" anchor="ctr">
                    <a:solidFill>
                      <a:srgbClr val="FF99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Kõrgenenud vererõhk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7,5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12,8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Suitsetamine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5,1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8,7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Kõrgenenud veresuhkur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3,4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Madal füüsiline aktiivsus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3,2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5,5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Ülekaal ja rasvumine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Kõrgenenud </a:t>
                      </a:r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vere kolesterool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2,6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4,5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Ebaturvaline </a:t>
                      </a:r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seks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2,4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4,0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3857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Alkohol</a:t>
                      </a: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2,3</a:t>
                      </a: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3,8</a:t>
                      </a: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</a:tr>
              <a:tr h="553857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Lapseea alakaal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2,2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7630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Siseruumide saastatus tahkest kütusest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2,0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3,3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6957522" y="1832660"/>
          <a:ext cx="5716135" cy="7042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15935"/>
                <a:gridCol w="936104"/>
                <a:gridCol w="864096"/>
              </a:tblGrid>
              <a:tr h="1610312">
                <a:tc>
                  <a:txBody>
                    <a:bodyPr/>
                    <a:lstStyle/>
                    <a:p>
                      <a:r>
                        <a:rPr lang="et-EE" sz="2400" u="sng" dirty="0" smtClean="0">
                          <a:solidFill>
                            <a:schemeClr val="tx1"/>
                          </a:solidFill>
                        </a:rPr>
                        <a:t>Rahvamajanduse kogutulu </a:t>
                      </a:r>
                    </a:p>
                    <a:p>
                      <a:r>
                        <a:rPr lang="et-EE" sz="2400" u="sng" dirty="0" smtClean="0">
                          <a:solidFill>
                            <a:schemeClr val="tx1"/>
                          </a:solidFill>
                        </a:rPr>
                        <a:t>&gt;10.066 US$ elaniku kohta</a:t>
                      </a:r>
                      <a:endParaRPr lang="et-EE" sz="2400" u="sng" dirty="0">
                        <a:solidFill>
                          <a:schemeClr val="tx1"/>
                        </a:solidFill>
                      </a:endParaRPr>
                    </a:p>
                  </a:txBody>
                  <a:tcPr marL="129619" marR="129619" marT="64812" marB="64812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1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Surmad (milj)</a:t>
                      </a:r>
                    </a:p>
                  </a:txBody>
                  <a:tcPr marL="0" marR="0" marT="0" marB="0" vert="vert27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1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% </a:t>
                      </a:r>
                      <a:r>
                        <a:rPr lang="et-EE" sz="2100" b="0" i="0" u="none" strike="noStrike" dirty="0" smtClean="0">
                          <a:solidFill>
                            <a:schemeClr val="tx1"/>
                          </a:solidFill>
                          <a:latin typeface="Tahoma"/>
                        </a:rPr>
                        <a:t> surmade koguarvust</a:t>
                      </a:r>
                      <a:endParaRPr lang="et-EE" sz="21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0" marR="0" marT="0" marB="0" vert="vert270" anchor="ctr">
                    <a:solidFill>
                      <a:srgbClr val="FF9900"/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Suitsetamine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17,9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Kõrgenenud vererõhk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1,4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16,8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Ülekaal ja rasvumine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0,7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8,4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Madal füüsiline aktiivsus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0,6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7,7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Kõrgenenud veresuhkur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0,6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7,0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Kõrgenenud </a:t>
                      </a:r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vere kolesterool</a:t>
                      </a:r>
                      <a:endParaRPr lang="et-EE" sz="23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0,5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5,8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691332">
                <a:tc>
                  <a:txBody>
                    <a:bodyPr/>
                    <a:lstStyle/>
                    <a:p>
                      <a:pPr algn="l" fontAlgn="b"/>
                      <a:r>
                        <a:rPr lang="fi-FI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Madal puu- ja </a:t>
                      </a:r>
                      <a:r>
                        <a:rPr lang="et-EE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köögi</a:t>
                      </a:r>
                      <a:r>
                        <a:rPr lang="fi-FI" sz="2300" b="0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viljade </a:t>
                      </a:r>
                      <a:r>
                        <a:rPr lang="fi-FI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tarbimine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0,2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2,5</a:t>
                      </a:r>
                    </a:p>
                  </a:txBody>
                  <a:tcPr marL="0" marR="0" marT="0" marB="0" anchor="b">
                    <a:solidFill>
                      <a:srgbClr val="FFCC99"/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Saastunud linnaõhk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0,2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2,5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Alkohol</a:t>
                      </a: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0,1</a:t>
                      </a: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1,6</a:t>
                      </a:r>
                    </a:p>
                  </a:txBody>
                  <a:tcPr marL="0" marR="0" marT="0" marB="0" anchor="b">
                    <a:solidFill>
                      <a:srgbClr val="FFFF99"/>
                    </a:solidFill>
                  </a:tcPr>
                </a:tc>
              </a:tr>
              <a:tr h="525700">
                <a:tc>
                  <a:txBody>
                    <a:bodyPr/>
                    <a:lstStyle/>
                    <a:p>
                      <a:pPr algn="l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Tööõnnetused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0,1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3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1,1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76425" y="9178660"/>
            <a:ext cx="4767805" cy="484825"/>
          </a:xfrm>
          <a:prstGeom prst="rect">
            <a:avLst/>
          </a:prstGeom>
          <a:noFill/>
        </p:spPr>
        <p:txBody>
          <a:bodyPr wrap="none" lIns="129616" tIns="64808" rIns="129616" bIns="64808" rtlCol="0">
            <a:spAutoFit/>
          </a:bodyPr>
          <a:lstStyle/>
          <a:p>
            <a:pPr marL="0" lvl="1"/>
            <a:r>
              <a:rPr lang="et-EE" sz="2300" i="1" dirty="0"/>
              <a:t>(</a:t>
            </a:r>
            <a:r>
              <a:rPr lang="et-EE" sz="2300" i="1" dirty="0" err="1"/>
              <a:t>Global</a:t>
            </a:r>
            <a:r>
              <a:rPr lang="et-EE" sz="2300" i="1" dirty="0"/>
              <a:t> </a:t>
            </a:r>
            <a:r>
              <a:rPr lang="et-EE" sz="2300" i="1" dirty="0" err="1"/>
              <a:t>Health</a:t>
            </a:r>
            <a:r>
              <a:rPr lang="et-EE" sz="2300" i="1" dirty="0"/>
              <a:t> </a:t>
            </a:r>
            <a:r>
              <a:rPr lang="et-EE" sz="2300" i="1" dirty="0" err="1"/>
              <a:t>Risks,WHO</a:t>
            </a:r>
            <a:r>
              <a:rPr lang="et-EE" sz="2300" i="1" dirty="0"/>
              <a:t> 2009)</a:t>
            </a:r>
            <a:endParaRPr lang="et-EE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AI_esitluspohi_hele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95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95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4189</TotalTime>
  <Words>717</Words>
  <Application>Microsoft Office PowerPoint</Application>
  <PresentationFormat>Custom</PresentationFormat>
  <Paragraphs>240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TAI_esitluspohi_hele</vt:lpstr>
      <vt:lpstr>Kas me teame, mida Eesti rahvas tegelikult sööb?  Rahvastiku toitumisuuring 2013-2014</vt:lpstr>
      <vt:lpstr>Slide 2</vt:lpstr>
      <vt:lpstr>Toitumisuuring 1997 - soovitused</vt:lpstr>
      <vt:lpstr>Toitumisuuring 1997 –  puu- ja köögiviljade tarbimine</vt:lpstr>
      <vt:lpstr>Puu- ja köögiviljade tarbimine 16-64 a Eesti rahvastik  </vt:lpstr>
      <vt:lpstr>Slide 6</vt:lpstr>
      <vt:lpstr>Rahvastiku toitumisuuringu eesmärk </vt:lpstr>
      <vt:lpstr>Slide 8</vt:lpstr>
      <vt:lpstr>Surmapõhjuste juhtivad riskifaktorid</vt:lpstr>
      <vt:lpstr>Surmapõhjuste esikümme 1990-2013</vt:lpstr>
      <vt:lpstr>Toiduohutus</vt:lpstr>
      <vt:lpstr>Rahvastiku toitumisuuring</vt:lpstr>
      <vt:lpstr>Valim</vt:lpstr>
      <vt:lpstr>Metoodika</vt:lpstr>
      <vt:lpstr>Küsitlus</vt:lpstr>
      <vt:lpstr>Tulemus</vt:lpstr>
      <vt:lpstr>Tervisliku toitumise põhitõed</vt:lpstr>
      <vt:lpstr>Uuringut rahastavad</vt:lpstr>
    </vt:vector>
  </TitlesOfParts>
  <Company>Tervise Arengu Instituut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Rahvastikupõhine toitumisuuring (RTU) 2013-2014</dc:title>
  <dc:creator>ehan</dc:creator>
  <cp:lastModifiedBy>ehan</cp:lastModifiedBy>
  <cp:revision>62</cp:revision>
  <dcterms:created xsi:type="dcterms:W3CDTF">2013-06-06T07:45:52Z</dcterms:created>
  <dcterms:modified xsi:type="dcterms:W3CDTF">2015-03-27T05:52:44Z</dcterms:modified>
</cp:coreProperties>
</file>