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  <p:sldMasterId id="2147483725" r:id="rId2"/>
    <p:sldMasterId id="2147483729" r:id="rId3"/>
  </p:sldMasterIdLst>
  <p:notesMasterIdLst>
    <p:notesMasterId r:id="rId31"/>
  </p:notesMasterIdLst>
  <p:handoutMasterIdLst>
    <p:handoutMasterId r:id="rId32"/>
  </p:handoutMasterIdLst>
  <p:sldIdLst>
    <p:sldId id="256" r:id="rId4"/>
    <p:sldId id="293" r:id="rId5"/>
    <p:sldId id="325" r:id="rId6"/>
    <p:sldId id="326" r:id="rId7"/>
    <p:sldId id="327" r:id="rId8"/>
    <p:sldId id="304" r:id="rId9"/>
    <p:sldId id="306" r:id="rId10"/>
    <p:sldId id="307" r:id="rId11"/>
    <p:sldId id="308" r:id="rId12"/>
    <p:sldId id="309" r:id="rId13"/>
    <p:sldId id="310" r:id="rId14"/>
    <p:sldId id="311" r:id="rId15"/>
    <p:sldId id="312" r:id="rId16"/>
    <p:sldId id="313" r:id="rId17"/>
    <p:sldId id="305" r:id="rId18"/>
    <p:sldId id="328" r:id="rId19"/>
    <p:sldId id="324" r:id="rId20"/>
    <p:sldId id="314" r:id="rId21"/>
    <p:sldId id="315" r:id="rId22"/>
    <p:sldId id="316" r:id="rId23"/>
    <p:sldId id="317" r:id="rId24"/>
    <p:sldId id="318" r:id="rId25"/>
    <p:sldId id="319" r:id="rId26"/>
    <p:sldId id="320" r:id="rId27"/>
    <p:sldId id="321" r:id="rId28"/>
    <p:sldId id="322" r:id="rId29"/>
    <p:sldId id="323" r:id="rId3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2B7C"/>
    <a:srgbClr val="FFF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4671" autoAdjust="0"/>
  </p:normalViewPr>
  <p:slideViewPr>
    <p:cSldViewPr snapToGrid="0" snapToObjects="1">
      <p:cViewPr varScale="1">
        <p:scale>
          <a:sx n="103" d="100"/>
          <a:sy n="103" d="100"/>
        </p:scale>
        <p:origin x="27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-282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theme" Target="theme/theme1.xml"/><Relationship Id="rId8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Seminar\Eesti_k&#245;ik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4\COST%20seminar\Esitluse%20tabelid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4\COST%20seminar\Esitluse%20tabelid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4\COST%20seminar\Esitluse%20tabelid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COST\2013\Aasta%20kokkuv&#245;te\COS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Osalusi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Sheet1!$A$2:$A$16</c:f>
              <c:strCache>
                <c:ptCount val="15"/>
                <c:pt idx="0">
                  <c:v>&gt;2000'</c:v>
                </c:pt>
                <c:pt idx="1">
                  <c:v>2000'</c:v>
                </c:pt>
                <c:pt idx="2">
                  <c:v>2001'</c:v>
                </c:pt>
                <c:pt idx="3">
                  <c:v>2002'</c:v>
                </c:pt>
                <c:pt idx="4">
                  <c:v>2003'</c:v>
                </c:pt>
                <c:pt idx="5">
                  <c:v>2004'</c:v>
                </c:pt>
                <c:pt idx="6">
                  <c:v>2005'</c:v>
                </c:pt>
                <c:pt idx="7">
                  <c:v>2006'</c:v>
                </c:pt>
                <c:pt idx="8">
                  <c:v>2007'</c:v>
                </c:pt>
                <c:pt idx="9">
                  <c:v>2008'</c:v>
                </c:pt>
                <c:pt idx="10">
                  <c:v>2009'</c:v>
                </c:pt>
                <c:pt idx="11">
                  <c:v>2010'</c:v>
                </c:pt>
                <c:pt idx="12">
                  <c:v>2011'</c:v>
                </c:pt>
                <c:pt idx="13">
                  <c:v>2012'</c:v>
                </c:pt>
                <c:pt idx="14">
                  <c:v>2013'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4</c:v>
                </c:pt>
                <c:pt idx="1">
                  <c:v>3</c:v>
                </c:pt>
                <c:pt idx="2">
                  <c:v>6</c:v>
                </c:pt>
                <c:pt idx="3">
                  <c:v>2</c:v>
                </c:pt>
                <c:pt idx="4">
                  <c:v>10</c:v>
                </c:pt>
                <c:pt idx="5">
                  <c:v>11</c:v>
                </c:pt>
                <c:pt idx="6">
                  <c:v>9</c:v>
                </c:pt>
                <c:pt idx="7">
                  <c:v>20</c:v>
                </c:pt>
                <c:pt idx="8">
                  <c:v>6</c:v>
                </c:pt>
                <c:pt idx="9">
                  <c:v>16</c:v>
                </c:pt>
                <c:pt idx="10">
                  <c:v>23</c:v>
                </c:pt>
                <c:pt idx="11">
                  <c:v>15</c:v>
                </c:pt>
                <c:pt idx="12">
                  <c:v>18</c:v>
                </c:pt>
                <c:pt idx="13">
                  <c:v>44</c:v>
                </c:pt>
                <c:pt idx="14">
                  <c:v>70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004436160"/>
        <c:axId val="1004435072"/>
      </c:lineChart>
      <c:catAx>
        <c:axId val="100443616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04435072"/>
        <c:crosses val="autoZero"/>
        <c:auto val="1"/>
        <c:lblAlgn val="ctr"/>
        <c:lblOffset val="100"/>
        <c:noMultiLvlLbl val="0"/>
      </c:catAx>
      <c:valAx>
        <c:axId val="1004435072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004436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Sheet3!$B$1</c:f>
              <c:strCache>
                <c:ptCount val="1"/>
                <c:pt idx="0">
                  <c:v>Käimasolevad (280)</c:v>
                </c:pt>
              </c:strCache>
            </c:strRef>
          </c:tx>
          <c:invertIfNegative val="0"/>
          <c:cat>
            <c:strRef>
              <c:f>Sheet3!$A$2:$A$37</c:f>
              <c:strCache>
                <c:ptCount val="36"/>
                <c:pt idx="0">
                  <c:v>LX</c:v>
                </c:pt>
                <c:pt idx="1">
                  <c:v>BA</c:v>
                </c:pt>
                <c:pt idx="2">
                  <c:v>LV</c:v>
                </c:pt>
                <c:pt idx="3">
                  <c:v>IS</c:v>
                </c:pt>
                <c:pt idx="4">
                  <c:v>CY</c:v>
                </c:pt>
                <c:pt idx="5">
                  <c:v>LT</c:v>
                </c:pt>
                <c:pt idx="6">
                  <c:v>MK</c:v>
                </c:pt>
                <c:pt idx="7">
                  <c:v>MT</c:v>
                </c:pt>
                <c:pt idx="8">
                  <c:v>EE</c:v>
                </c:pt>
                <c:pt idx="9">
                  <c:v>SK</c:v>
                </c:pt>
                <c:pt idx="10">
                  <c:v>BG</c:v>
                </c:pt>
                <c:pt idx="11">
                  <c:v>RO</c:v>
                </c:pt>
                <c:pt idx="12">
                  <c:v>TR</c:v>
                </c:pt>
                <c:pt idx="13">
                  <c:v>HR</c:v>
                </c:pt>
                <c:pt idx="14">
                  <c:v>RS</c:v>
                </c:pt>
                <c:pt idx="15">
                  <c:v>SI</c:v>
                </c:pt>
                <c:pt idx="16">
                  <c:v>HU</c:v>
                </c:pt>
                <c:pt idx="17">
                  <c:v>CZ</c:v>
                </c:pt>
                <c:pt idx="18">
                  <c:v>IL</c:v>
                </c:pt>
                <c:pt idx="19">
                  <c:v>SE</c:v>
                </c:pt>
                <c:pt idx="20">
                  <c:v>NO</c:v>
                </c:pt>
                <c:pt idx="21">
                  <c:v>FI</c:v>
                </c:pt>
                <c:pt idx="22">
                  <c:v>AT</c:v>
                </c:pt>
                <c:pt idx="23">
                  <c:v>IE</c:v>
                </c:pt>
                <c:pt idx="24">
                  <c:v>EL</c:v>
                </c:pt>
                <c:pt idx="25">
                  <c:v>PL</c:v>
                </c:pt>
                <c:pt idx="26">
                  <c:v>CH</c:v>
                </c:pt>
                <c:pt idx="27">
                  <c:v>DK</c:v>
                </c:pt>
                <c:pt idx="28">
                  <c:v>BE</c:v>
                </c:pt>
                <c:pt idx="29">
                  <c:v>NL</c:v>
                </c:pt>
                <c:pt idx="30">
                  <c:v>FR</c:v>
                </c:pt>
                <c:pt idx="31">
                  <c:v>PT</c:v>
                </c:pt>
                <c:pt idx="32">
                  <c:v>IT</c:v>
                </c:pt>
                <c:pt idx="33">
                  <c:v>ES</c:v>
                </c:pt>
                <c:pt idx="34">
                  <c:v>DE</c:v>
                </c:pt>
                <c:pt idx="35">
                  <c:v>UK</c:v>
                </c:pt>
              </c:strCache>
            </c:strRef>
          </c:cat>
          <c:val>
            <c:numRef>
              <c:f>Sheet3!$B$2:$B$37</c:f>
              <c:numCache>
                <c:formatCode>General</c:formatCode>
                <c:ptCount val="36"/>
                <c:pt idx="0">
                  <c:v>56</c:v>
                </c:pt>
                <c:pt idx="1">
                  <c:v>68</c:v>
                </c:pt>
                <c:pt idx="2">
                  <c:v>70</c:v>
                </c:pt>
                <c:pt idx="3">
                  <c:v>101</c:v>
                </c:pt>
                <c:pt idx="4">
                  <c:v>107</c:v>
                </c:pt>
                <c:pt idx="5">
                  <c:v>116</c:v>
                </c:pt>
                <c:pt idx="6">
                  <c:v>116</c:v>
                </c:pt>
                <c:pt idx="7">
                  <c:v>139</c:v>
                </c:pt>
                <c:pt idx="8">
                  <c:v>140</c:v>
                </c:pt>
                <c:pt idx="9">
                  <c:v>148</c:v>
                </c:pt>
                <c:pt idx="10">
                  <c:v>160</c:v>
                </c:pt>
                <c:pt idx="11">
                  <c:v>192</c:v>
                </c:pt>
                <c:pt idx="12">
                  <c:v>200</c:v>
                </c:pt>
                <c:pt idx="13">
                  <c:v>205</c:v>
                </c:pt>
                <c:pt idx="14">
                  <c:v>205</c:v>
                </c:pt>
                <c:pt idx="15">
                  <c:v>206</c:v>
                </c:pt>
                <c:pt idx="16">
                  <c:v>207</c:v>
                </c:pt>
                <c:pt idx="17">
                  <c:v>210</c:v>
                </c:pt>
                <c:pt idx="18">
                  <c:v>224</c:v>
                </c:pt>
                <c:pt idx="19">
                  <c:v>230</c:v>
                </c:pt>
                <c:pt idx="20">
                  <c:v>241</c:v>
                </c:pt>
                <c:pt idx="21">
                  <c:v>242</c:v>
                </c:pt>
                <c:pt idx="22">
                  <c:v>245</c:v>
                </c:pt>
                <c:pt idx="23">
                  <c:v>255</c:v>
                </c:pt>
                <c:pt idx="24">
                  <c:v>276</c:v>
                </c:pt>
                <c:pt idx="25">
                  <c:v>276</c:v>
                </c:pt>
                <c:pt idx="26">
                  <c:v>278</c:v>
                </c:pt>
                <c:pt idx="27">
                  <c:v>281</c:v>
                </c:pt>
                <c:pt idx="28">
                  <c:v>288</c:v>
                </c:pt>
                <c:pt idx="29">
                  <c:v>296</c:v>
                </c:pt>
                <c:pt idx="30">
                  <c:v>302</c:v>
                </c:pt>
                <c:pt idx="31">
                  <c:v>306</c:v>
                </c:pt>
                <c:pt idx="32">
                  <c:v>313</c:v>
                </c:pt>
                <c:pt idx="33">
                  <c:v>330</c:v>
                </c:pt>
                <c:pt idx="34">
                  <c:v>331</c:v>
                </c:pt>
                <c:pt idx="35">
                  <c:v>331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013274640"/>
        <c:axId val="1013273008"/>
      </c:barChart>
      <c:lineChart>
        <c:grouping val="stacked"/>
        <c:varyColors val="0"/>
        <c:ser>
          <c:idx val="1"/>
          <c:order val="1"/>
          <c:tx>
            <c:strRef>
              <c:f>Sheet3!$C$1</c:f>
              <c:strCache>
                <c:ptCount val="1"/>
                <c:pt idx="0">
                  <c:v>Osalus (%)</c:v>
                </c:pt>
              </c:strCache>
            </c:strRef>
          </c:tx>
          <c:cat>
            <c:strRef>
              <c:f>Sheet3!$A$2:$A$37</c:f>
              <c:strCache>
                <c:ptCount val="36"/>
                <c:pt idx="0">
                  <c:v>LX</c:v>
                </c:pt>
                <c:pt idx="1">
                  <c:v>BA</c:v>
                </c:pt>
                <c:pt idx="2">
                  <c:v>LV</c:v>
                </c:pt>
                <c:pt idx="3">
                  <c:v>IS</c:v>
                </c:pt>
                <c:pt idx="4">
                  <c:v>CY</c:v>
                </c:pt>
                <c:pt idx="5">
                  <c:v>LT</c:v>
                </c:pt>
                <c:pt idx="6">
                  <c:v>MK</c:v>
                </c:pt>
                <c:pt idx="7">
                  <c:v>MT</c:v>
                </c:pt>
                <c:pt idx="8">
                  <c:v>EE</c:v>
                </c:pt>
                <c:pt idx="9">
                  <c:v>SK</c:v>
                </c:pt>
                <c:pt idx="10">
                  <c:v>BG</c:v>
                </c:pt>
                <c:pt idx="11">
                  <c:v>RO</c:v>
                </c:pt>
                <c:pt idx="12">
                  <c:v>TR</c:v>
                </c:pt>
                <c:pt idx="13">
                  <c:v>HR</c:v>
                </c:pt>
                <c:pt idx="14">
                  <c:v>RS</c:v>
                </c:pt>
                <c:pt idx="15">
                  <c:v>SI</c:v>
                </c:pt>
                <c:pt idx="16">
                  <c:v>HU</c:v>
                </c:pt>
                <c:pt idx="17">
                  <c:v>CZ</c:v>
                </c:pt>
                <c:pt idx="18">
                  <c:v>IL</c:v>
                </c:pt>
                <c:pt idx="19">
                  <c:v>SE</c:v>
                </c:pt>
                <c:pt idx="20">
                  <c:v>NO</c:v>
                </c:pt>
                <c:pt idx="21">
                  <c:v>FI</c:v>
                </c:pt>
                <c:pt idx="22">
                  <c:v>AT</c:v>
                </c:pt>
                <c:pt idx="23">
                  <c:v>IE</c:v>
                </c:pt>
                <c:pt idx="24">
                  <c:v>EL</c:v>
                </c:pt>
                <c:pt idx="25">
                  <c:v>PL</c:v>
                </c:pt>
                <c:pt idx="26">
                  <c:v>CH</c:v>
                </c:pt>
                <c:pt idx="27">
                  <c:v>DK</c:v>
                </c:pt>
                <c:pt idx="28">
                  <c:v>BE</c:v>
                </c:pt>
                <c:pt idx="29">
                  <c:v>NL</c:v>
                </c:pt>
                <c:pt idx="30">
                  <c:v>FR</c:v>
                </c:pt>
                <c:pt idx="31">
                  <c:v>PT</c:v>
                </c:pt>
                <c:pt idx="32">
                  <c:v>IT</c:v>
                </c:pt>
                <c:pt idx="33">
                  <c:v>ES</c:v>
                </c:pt>
                <c:pt idx="34">
                  <c:v>DE</c:v>
                </c:pt>
                <c:pt idx="35">
                  <c:v>UK</c:v>
                </c:pt>
              </c:strCache>
            </c:strRef>
          </c:cat>
          <c:val>
            <c:numRef>
              <c:f>Sheet3!$C$2:$C$37</c:f>
              <c:numCache>
                <c:formatCode>General</c:formatCode>
                <c:ptCount val="36"/>
                <c:pt idx="0">
                  <c:v>16.8</c:v>
                </c:pt>
                <c:pt idx="1">
                  <c:v>20.399999999999999</c:v>
                </c:pt>
                <c:pt idx="2">
                  <c:v>21</c:v>
                </c:pt>
                <c:pt idx="3">
                  <c:v>30.3</c:v>
                </c:pt>
                <c:pt idx="4">
                  <c:v>32.1</c:v>
                </c:pt>
                <c:pt idx="5">
                  <c:v>34.799999999999997</c:v>
                </c:pt>
                <c:pt idx="6">
                  <c:v>34.799999999999997</c:v>
                </c:pt>
                <c:pt idx="7">
                  <c:v>41.7</c:v>
                </c:pt>
                <c:pt idx="8">
                  <c:v>42</c:v>
                </c:pt>
                <c:pt idx="9">
                  <c:v>44.4</c:v>
                </c:pt>
                <c:pt idx="10">
                  <c:v>48.1</c:v>
                </c:pt>
                <c:pt idx="11">
                  <c:v>57.7</c:v>
                </c:pt>
                <c:pt idx="12">
                  <c:v>60.1</c:v>
                </c:pt>
                <c:pt idx="13">
                  <c:v>61.6</c:v>
                </c:pt>
                <c:pt idx="14">
                  <c:v>61.6</c:v>
                </c:pt>
                <c:pt idx="15">
                  <c:v>61.9</c:v>
                </c:pt>
                <c:pt idx="16">
                  <c:v>62.2</c:v>
                </c:pt>
                <c:pt idx="17">
                  <c:v>63.1</c:v>
                </c:pt>
                <c:pt idx="18">
                  <c:v>67.3</c:v>
                </c:pt>
                <c:pt idx="19">
                  <c:v>69.099999999999994</c:v>
                </c:pt>
                <c:pt idx="20">
                  <c:v>72.400000000000006</c:v>
                </c:pt>
                <c:pt idx="21">
                  <c:v>72.7</c:v>
                </c:pt>
                <c:pt idx="22">
                  <c:v>73.599999999999994</c:v>
                </c:pt>
                <c:pt idx="23">
                  <c:v>76.599999999999994</c:v>
                </c:pt>
                <c:pt idx="24">
                  <c:v>82.9</c:v>
                </c:pt>
                <c:pt idx="25">
                  <c:v>82.9</c:v>
                </c:pt>
                <c:pt idx="26">
                  <c:v>83.5</c:v>
                </c:pt>
                <c:pt idx="27">
                  <c:v>84.4</c:v>
                </c:pt>
                <c:pt idx="28">
                  <c:v>86.5</c:v>
                </c:pt>
                <c:pt idx="29">
                  <c:v>88.9</c:v>
                </c:pt>
                <c:pt idx="30">
                  <c:v>90.7</c:v>
                </c:pt>
                <c:pt idx="31">
                  <c:v>91.9</c:v>
                </c:pt>
                <c:pt idx="32">
                  <c:v>94</c:v>
                </c:pt>
                <c:pt idx="33">
                  <c:v>99.1</c:v>
                </c:pt>
                <c:pt idx="34">
                  <c:v>99.4</c:v>
                </c:pt>
                <c:pt idx="35">
                  <c:v>99.4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13274640"/>
        <c:axId val="1013273008"/>
      </c:lineChart>
      <c:catAx>
        <c:axId val="10132746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3273008"/>
        <c:crosses val="autoZero"/>
        <c:auto val="1"/>
        <c:lblAlgn val="ctr"/>
        <c:lblOffset val="100"/>
        <c:noMultiLvlLbl val="0"/>
      </c:catAx>
      <c:valAx>
        <c:axId val="1013273008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1013274640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Sheet6!$A$2:$A$7</c:f>
              <c:strCache>
                <c:ptCount val="6"/>
                <c:pt idx="0">
                  <c:v>2008'</c:v>
                </c:pt>
                <c:pt idx="1">
                  <c:v>2009'</c:v>
                </c:pt>
                <c:pt idx="2">
                  <c:v>2010'</c:v>
                </c:pt>
                <c:pt idx="3">
                  <c:v>2011'</c:v>
                </c:pt>
                <c:pt idx="4">
                  <c:v>2012'</c:v>
                </c:pt>
                <c:pt idx="5">
                  <c:v>2013'</c:v>
                </c:pt>
              </c:strCache>
            </c:strRef>
          </c:cat>
          <c:val>
            <c:numRef>
              <c:f>Sheet6!$B$2:$B$7</c:f>
              <c:numCache>
                <c:formatCode>General</c:formatCode>
                <c:ptCount val="6"/>
                <c:pt idx="0">
                  <c:v>202</c:v>
                </c:pt>
                <c:pt idx="1">
                  <c:v>609</c:v>
                </c:pt>
                <c:pt idx="2">
                  <c:v>809</c:v>
                </c:pt>
                <c:pt idx="3">
                  <c:v>1144</c:v>
                </c:pt>
                <c:pt idx="4">
                  <c:v>1572</c:v>
                </c:pt>
                <c:pt idx="5">
                  <c:v>2137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13276272"/>
        <c:axId val="1013276816"/>
        <c:axId val="0"/>
      </c:bar3DChart>
      <c:catAx>
        <c:axId val="1013276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3276816"/>
        <c:crosses val="autoZero"/>
        <c:auto val="1"/>
        <c:lblAlgn val="ctr"/>
        <c:lblOffset val="100"/>
        <c:noMultiLvlLbl val="0"/>
      </c:catAx>
      <c:valAx>
        <c:axId val="101327681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0132762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Sheet2!$B$1</c:f>
              <c:strCache>
                <c:ptCount val="1"/>
                <c:pt idx="0">
                  <c:v>Tegevusi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Sheet2!$A$2:$A$5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Sheet2!$B$2:$B$5</c:f>
              <c:numCache>
                <c:formatCode>General</c:formatCode>
                <c:ptCount val="4"/>
                <c:pt idx="0">
                  <c:v>87</c:v>
                </c:pt>
                <c:pt idx="1">
                  <c:v>93</c:v>
                </c:pt>
                <c:pt idx="2">
                  <c:v>121</c:v>
                </c:pt>
                <c:pt idx="3">
                  <c:v>143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12644064"/>
        <c:axId val="1012641888"/>
        <c:axId val="0"/>
      </c:bar3DChart>
      <c:catAx>
        <c:axId val="10126440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2641888"/>
        <c:crosses val="autoZero"/>
        <c:auto val="1"/>
        <c:lblAlgn val="ctr"/>
        <c:lblOffset val="100"/>
        <c:noMultiLvlLbl val="0"/>
      </c:catAx>
      <c:valAx>
        <c:axId val="101264188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26440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Sheet1!$B$13</c:f>
              <c:strCache>
                <c:ptCount val="1"/>
                <c:pt idx="0">
                  <c:v>ESR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Sheet1!$A$14:$A$17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Sheet1!$B$14:$B$17</c:f>
              <c:numCache>
                <c:formatCode>General</c:formatCode>
                <c:ptCount val="4"/>
                <c:pt idx="0">
                  <c:v>31</c:v>
                </c:pt>
                <c:pt idx="1">
                  <c:v>73</c:v>
                </c:pt>
                <c:pt idx="2">
                  <c:v>94</c:v>
                </c:pt>
                <c:pt idx="3">
                  <c:v>156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12642976"/>
        <c:axId val="1012646784"/>
        <c:axId val="0"/>
      </c:bar3DChart>
      <c:catAx>
        <c:axId val="10126429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2646784"/>
        <c:crosses val="autoZero"/>
        <c:auto val="1"/>
        <c:lblAlgn val="ctr"/>
        <c:lblOffset val="100"/>
        <c:noMultiLvlLbl val="0"/>
      </c:catAx>
      <c:valAx>
        <c:axId val="101264678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2642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9"/>
    </mc:Choice>
    <mc:Fallback>
      <c:style val="9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Eelarve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3.6478424591628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1.5432098765432098E-3"/>
                  <c:y val="-4.209048991341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1.5432098765432098E-3"/>
                  <c:y val="-2.8060326608944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64197530864196E-3"/>
                  <c:y val="-3.3672391930733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66815</c:v>
                </c:pt>
                <c:pt idx="1">
                  <c:v>112568</c:v>
                </c:pt>
                <c:pt idx="2">
                  <c:v>154125</c:v>
                </c:pt>
                <c:pt idx="3">
                  <c:v>280499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12643520"/>
        <c:axId val="1012647328"/>
        <c:axId val="0"/>
      </c:bar3DChart>
      <c:catAx>
        <c:axId val="101264352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2647328"/>
        <c:crosses val="autoZero"/>
        <c:auto val="1"/>
        <c:lblAlgn val="ctr"/>
        <c:lblOffset val="100"/>
        <c:noMultiLvlLbl val="0"/>
      </c:catAx>
      <c:valAx>
        <c:axId val="101264732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26435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Sheet1!$G$1</c:f>
              <c:strCache>
                <c:ptCount val="1"/>
                <c:pt idx="0">
                  <c:v>Võõrustaja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Sheet1!$F$2:$F$5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Sheet1!$G$2:$G$5</c:f>
              <c:numCache>
                <c:formatCode>General</c:formatCode>
                <c:ptCount val="4"/>
                <c:pt idx="0">
                  <c:v>0</c:v>
                </c:pt>
                <c:pt idx="1">
                  <c:v>3</c:v>
                </c:pt>
                <c:pt idx="2">
                  <c:v>7</c:v>
                </c:pt>
                <c:pt idx="3">
                  <c:v>11</c:v>
                </c:pt>
              </c:numCache>
            </c:numRef>
          </c:val>
        </c:ser>
        <c:ser>
          <c:idx val="1"/>
          <c:order val="1"/>
          <c:tx>
            <c:strRef>
              <c:f>Sheet1!$H$1</c:f>
              <c:strCache>
                <c:ptCount val="1"/>
                <c:pt idx="0">
                  <c:v>Osaleja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Sheet1!$F$2:$F$5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Sheet1!$H$2:$H$5</c:f>
              <c:numCache>
                <c:formatCode>General</c:formatCode>
                <c:ptCount val="4"/>
                <c:pt idx="0">
                  <c:v>6</c:v>
                </c:pt>
                <c:pt idx="1">
                  <c:v>7</c:v>
                </c:pt>
                <c:pt idx="2">
                  <c:v>13</c:v>
                </c:pt>
                <c:pt idx="3">
                  <c:v>16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12646240"/>
        <c:axId val="1012648960"/>
        <c:axId val="0"/>
      </c:bar3DChart>
      <c:catAx>
        <c:axId val="101264624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012648960"/>
        <c:crosses val="autoZero"/>
        <c:auto val="1"/>
        <c:lblAlgn val="ctr"/>
        <c:lblOffset val="100"/>
        <c:noMultiLvlLbl val="0"/>
      </c:catAx>
      <c:valAx>
        <c:axId val="10126489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1012646240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400" b="1"/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1.5432098765432098E-3"/>
                  <c:y val="-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2.8060326608944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432098765432098E-3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3.0864197530864196E-3"/>
                  <c:y val="-2.24482612871559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Sheet3!$A$13:$A$16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Sheet3!$B$13:$B$16</c:f>
              <c:numCache>
                <c:formatCode>General</c:formatCode>
                <c:ptCount val="4"/>
                <c:pt idx="0">
                  <c:v>2</c:v>
                </c:pt>
                <c:pt idx="1">
                  <c:v>14</c:v>
                </c:pt>
                <c:pt idx="2">
                  <c:v>28</c:v>
                </c:pt>
                <c:pt idx="3">
                  <c:v>40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72661328"/>
        <c:axId val="872658608"/>
        <c:axId val="0"/>
      </c:bar3DChart>
      <c:catAx>
        <c:axId val="872661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72658608"/>
        <c:crosses val="autoZero"/>
        <c:auto val="1"/>
        <c:lblAlgn val="ctr"/>
        <c:lblOffset val="100"/>
        <c:noMultiLvlLbl val="0"/>
      </c:catAx>
      <c:valAx>
        <c:axId val="872658608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72661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5"/>
    </mc:Choice>
    <mc:Fallback>
      <c:style val="1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invertIfNegative val="0"/>
          <c:dLbls>
            <c:dLbl>
              <c:idx val="0"/>
              <c:layout>
                <c:manualLayout>
                  <c:x val="4.6296296296296294E-3"/>
                  <c:y val="-3.08663592698393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864197530864196E-3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64197530864196E-3"/>
                  <c:y val="-2.2448261287155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64197530864196E-3"/>
                  <c:y val="-1.40301633044724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Sheet3!$A$20:$A$23</c:f>
              <c:strCache>
                <c:ptCount val="4"/>
                <c:pt idx="0">
                  <c:v>2010'</c:v>
                </c:pt>
                <c:pt idx="1">
                  <c:v>2011'</c:v>
                </c:pt>
                <c:pt idx="2">
                  <c:v>2012'</c:v>
                </c:pt>
                <c:pt idx="3">
                  <c:v>2013'</c:v>
                </c:pt>
              </c:strCache>
            </c:strRef>
          </c:cat>
          <c:val>
            <c:numRef>
              <c:f>Sheet3!$B$20:$B$23</c:f>
              <c:numCache>
                <c:formatCode>General</c:formatCode>
                <c:ptCount val="4"/>
                <c:pt idx="0">
                  <c:v>92</c:v>
                </c:pt>
                <c:pt idx="1">
                  <c:v>99</c:v>
                </c:pt>
                <c:pt idx="2">
                  <c:v>105</c:v>
                </c:pt>
                <c:pt idx="3">
                  <c:v>118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872656432"/>
        <c:axId val="872658064"/>
        <c:axId val="0"/>
      </c:bar3DChart>
      <c:catAx>
        <c:axId val="87265643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872658064"/>
        <c:crosses val="autoZero"/>
        <c:auto val="1"/>
        <c:lblAlgn val="ctr"/>
        <c:lblOffset val="100"/>
        <c:noMultiLvlLbl val="0"/>
      </c:catAx>
      <c:valAx>
        <c:axId val="87265806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872656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6045858850976963E-2"/>
          <c:y val="0.10405586612175133"/>
          <c:w val="0.95905706231165544"/>
          <c:h val="0.68833108003755228"/>
        </c:manualLayout>
      </c:layout>
      <c:line3DChart>
        <c:grouping val="standard"/>
        <c:varyColors val="0"/>
        <c:ser>
          <c:idx val="0"/>
          <c:order val="0"/>
          <c:tx>
            <c:strRef>
              <c:f>Sheet5!$B$1</c:f>
              <c:strCache>
                <c:ptCount val="1"/>
                <c:pt idx="0">
                  <c:v>EE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Sheet5!$A$2:$A$12</c:f>
              <c:strCache>
                <c:ptCount val="11"/>
                <c:pt idx="0">
                  <c:v>CMST</c:v>
                </c:pt>
                <c:pt idx="1">
                  <c:v>TDP</c:v>
                </c:pt>
                <c:pt idx="2">
                  <c:v>BMBS</c:v>
                </c:pt>
                <c:pt idx="3">
                  <c:v>TUD</c:v>
                </c:pt>
                <c:pt idx="4">
                  <c:v>MPNS</c:v>
                </c:pt>
                <c:pt idx="5">
                  <c:v>FA</c:v>
                </c:pt>
                <c:pt idx="6">
                  <c:v>ISCH</c:v>
                </c:pt>
                <c:pt idx="7">
                  <c:v>TN</c:v>
                </c:pt>
                <c:pt idx="8">
                  <c:v>ESSEM</c:v>
                </c:pt>
                <c:pt idx="9">
                  <c:v>ICT</c:v>
                </c:pt>
                <c:pt idx="10">
                  <c:v>FPS</c:v>
                </c:pt>
              </c:strCache>
            </c:strRef>
          </c:cat>
          <c:val>
            <c:numRef>
              <c:f>Sheet5!$B$2:$B$12</c:f>
              <c:numCache>
                <c:formatCode>General</c:formatCode>
                <c:ptCount val="11"/>
                <c:pt idx="0">
                  <c:v>8</c:v>
                </c:pt>
                <c:pt idx="1">
                  <c:v>3</c:v>
                </c:pt>
                <c:pt idx="2">
                  <c:v>13</c:v>
                </c:pt>
                <c:pt idx="3">
                  <c:v>10</c:v>
                </c:pt>
                <c:pt idx="4">
                  <c:v>14</c:v>
                </c:pt>
                <c:pt idx="5">
                  <c:v>14</c:v>
                </c:pt>
                <c:pt idx="6">
                  <c:v>22</c:v>
                </c:pt>
                <c:pt idx="7">
                  <c:v>2</c:v>
                </c:pt>
                <c:pt idx="8">
                  <c:v>17</c:v>
                </c:pt>
                <c:pt idx="9">
                  <c:v>19</c:v>
                </c:pt>
                <c:pt idx="10">
                  <c:v>18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Sheet5!$C$1</c:f>
              <c:strCache>
                <c:ptCount val="1"/>
                <c:pt idx="0">
                  <c:v>% KÕIGIST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Sheet5!$A$2:$A$12</c:f>
              <c:strCache>
                <c:ptCount val="11"/>
                <c:pt idx="0">
                  <c:v>CMST</c:v>
                </c:pt>
                <c:pt idx="1">
                  <c:v>TDP</c:v>
                </c:pt>
                <c:pt idx="2">
                  <c:v>BMBS</c:v>
                </c:pt>
                <c:pt idx="3">
                  <c:v>TUD</c:v>
                </c:pt>
                <c:pt idx="4">
                  <c:v>MPNS</c:v>
                </c:pt>
                <c:pt idx="5">
                  <c:v>FA</c:v>
                </c:pt>
                <c:pt idx="6">
                  <c:v>ISCH</c:v>
                </c:pt>
                <c:pt idx="7">
                  <c:v>TN</c:v>
                </c:pt>
                <c:pt idx="8">
                  <c:v>ESSEM</c:v>
                </c:pt>
                <c:pt idx="9">
                  <c:v>ICT</c:v>
                </c:pt>
                <c:pt idx="10">
                  <c:v>FPS</c:v>
                </c:pt>
              </c:strCache>
            </c:strRef>
          </c:cat>
          <c:val>
            <c:numRef>
              <c:f>Sheet5!$C$2:$C$12</c:f>
              <c:numCache>
                <c:formatCode>General</c:formatCode>
                <c:ptCount val="11"/>
                <c:pt idx="0">
                  <c:v>24.2</c:v>
                </c:pt>
                <c:pt idx="1">
                  <c:v>30</c:v>
                </c:pt>
                <c:pt idx="2">
                  <c:v>31</c:v>
                </c:pt>
                <c:pt idx="3">
                  <c:v>34.5</c:v>
                </c:pt>
                <c:pt idx="4">
                  <c:v>35.9</c:v>
                </c:pt>
                <c:pt idx="5">
                  <c:v>37.799999999999997</c:v>
                </c:pt>
                <c:pt idx="6">
                  <c:v>50</c:v>
                </c:pt>
                <c:pt idx="7">
                  <c:v>50</c:v>
                </c:pt>
                <c:pt idx="8">
                  <c:v>51.5</c:v>
                </c:pt>
                <c:pt idx="9">
                  <c:v>57.6</c:v>
                </c:pt>
                <c:pt idx="10">
                  <c:v>62.1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axId val="872659152"/>
        <c:axId val="872659696"/>
        <c:axId val="1015634640"/>
      </c:line3DChart>
      <c:catAx>
        <c:axId val="8726591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et-EE"/>
          </a:p>
        </c:txPr>
        <c:crossAx val="872659696"/>
        <c:crosses val="autoZero"/>
        <c:auto val="1"/>
        <c:lblAlgn val="ctr"/>
        <c:lblOffset val="100"/>
        <c:noMultiLvlLbl val="0"/>
      </c:catAx>
      <c:valAx>
        <c:axId val="8726596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872659152"/>
        <c:crosses val="autoZero"/>
        <c:crossBetween val="between"/>
      </c:valAx>
      <c:serAx>
        <c:axId val="1015634640"/>
        <c:scaling>
          <c:orientation val="minMax"/>
        </c:scaling>
        <c:delete val="1"/>
        <c:axPos val="b"/>
        <c:majorTickMark val="out"/>
        <c:minorTickMark val="none"/>
        <c:tickLblPos val="nextTo"/>
        <c:crossAx val="872659696"/>
        <c:crosses val="autoZero"/>
      </c:serAx>
    </c:plotArea>
    <c:legend>
      <c:legendPos val="t"/>
      <c:overlay val="0"/>
      <c:txPr>
        <a:bodyPr/>
        <a:lstStyle/>
        <a:p>
          <a:pPr>
            <a:defRPr sz="1400"/>
          </a:pPr>
          <a:endParaRPr lang="et-EE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explosion val="25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/>
                </a:pPr>
                <a:endParaRPr lang="et-EE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Sheet4!$B$25:$F$25</c:f>
              <c:strCache>
                <c:ptCount val="5"/>
                <c:pt idx="0">
                  <c:v>UT</c:v>
                </c:pt>
                <c:pt idx="1">
                  <c:v>TTU</c:v>
                </c:pt>
                <c:pt idx="2">
                  <c:v>TLU</c:v>
                </c:pt>
                <c:pt idx="3">
                  <c:v>EMÜ</c:v>
                </c:pt>
                <c:pt idx="4">
                  <c:v>MUU</c:v>
                </c:pt>
              </c:strCache>
            </c:strRef>
          </c:cat>
          <c:val>
            <c:numRef>
              <c:f>Sheet4!$B$26:$F$26</c:f>
              <c:numCache>
                <c:formatCode>General</c:formatCode>
                <c:ptCount val="5"/>
                <c:pt idx="0">
                  <c:v>99</c:v>
                </c:pt>
                <c:pt idx="1">
                  <c:v>38</c:v>
                </c:pt>
                <c:pt idx="2">
                  <c:v>22</c:v>
                </c:pt>
                <c:pt idx="3">
                  <c:v>50</c:v>
                </c:pt>
                <c:pt idx="4">
                  <c:v>35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C6B3F327-D5CD-4E6C-AFE2-9FC41B03C91B}" type="datetimeFigureOut">
              <a:rPr lang="en-US"/>
              <a:pPr>
                <a:defRPr/>
              </a:pPr>
              <a:t>9/8/2014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48DC7013-3BF3-4754-BB65-49D64637B8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585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5BDA2D45-6714-4AB9-BCA5-05724F96F098}" type="datetimeFigureOut">
              <a:rPr lang="en-US"/>
              <a:pPr>
                <a:defRPr/>
              </a:pPr>
              <a:t>9/8/2014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t-EE" noProof="0" smtClean="0"/>
              <a:t>Click to edit Master text styles</a:t>
            </a:r>
          </a:p>
          <a:p>
            <a:pPr lvl="1"/>
            <a:r>
              <a:rPr lang="et-EE" noProof="0" smtClean="0"/>
              <a:t>Second level</a:t>
            </a:r>
          </a:p>
          <a:p>
            <a:pPr lvl="2"/>
            <a:r>
              <a:rPr lang="et-EE" noProof="0" smtClean="0"/>
              <a:t>Third level</a:t>
            </a:r>
          </a:p>
          <a:p>
            <a:pPr lvl="3"/>
            <a:r>
              <a:rPr lang="et-EE" noProof="0" smtClean="0"/>
              <a:t>Fourth level</a:t>
            </a:r>
          </a:p>
          <a:p>
            <a:pPr lvl="4"/>
            <a:r>
              <a:rPr lang="et-EE" noProof="0" smtClean="0"/>
              <a:t>Fifth level</a:t>
            </a:r>
            <a:endParaRPr 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MS PGothic" pitchFamily="34" charset="-128"/>
              </a:defRPr>
            </a:lvl1pPr>
          </a:lstStyle>
          <a:p>
            <a:pPr>
              <a:defRPr/>
            </a:pPr>
            <a:fld id="{FF7DD7F3-8CB2-4185-8365-8D88BF7BF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458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t-EE" smtClean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21C5DD8-A12D-417A-A6C7-CA99E38E32DA}" type="slidenum">
              <a:rPr lang="en-US" smtClean="0">
                <a:ea typeface="ＭＳ Ｐゴシック" pitchFamily="34" charset="-128"/>
              </a:rPr>
              <a:pPr/>
              <a:t>1</a:t>
            </a:fld>
            <a:endParaRPr lang="en-US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44115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3863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7671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2470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79180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0567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7568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6754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070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01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480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9043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6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5.xml"/><Relationship Id="rId2" Type="http://schemas.openxmlformats.org/officeDocument/2006/relationships/slideLayout" Target="../slideLayouts/slideLayout5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8" descr="pp_logo.jpg"/>
          <p:cNvPicPr>
            <a:picLocks noChangeAspect="1"/>
          </p:cNvPicPr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2222500" y="301625"/>
            <a:ext cx="4681538" cy="1262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pp_logo.jpg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0" y="639763"/>
            <a:ext cx="9144000" cy="0"/>
          </a:xfrm>
          <a:prstGeom prst="line">
            <a:avLst/>
          </a:prstGeom>
          <a:noFill/>
          <a:ln w="12700">
            <a:solidFill>
              <a:srgbClr val="832B7C"/>
            </a:solidFill>
            <a:round/>
            <a:headEnd/>
            <a:tailEnd/>
          </a:ln>
          <a:effectLst>
            <a:outerShdw blurRad="40000" dist="12700" dir="5400000" rotWithShape="0">
              <a:srgbClr val="808080">
                <a:alpha val="25000"/>
              </a:srgbClr>
            </a:outerShdw>
          </a:effectLst>
          <a:ex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pitchFamily="34" charset="-128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5FD67-5A6C-41FA-9BE8-BCD60C193EC4}" type="datetimeFigureOut">
              <a:rPr lang="en-GB" smtClean="0"/>
              <a:t>08/09/2014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791142-9816-470D-BF07-E0B9B6D4C3B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8" descr="pp_logo.jpg"/>
          <p:cNvPicPr>
            <a:picLocks noChangeAspect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7362825" y="120650"/>
            <a:ext cx="161925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0" y="639763"/>
            <a:ext cx="9144000" cy="0"/>
          </a:xfrm>
          <a:prstGeom prst="line">
            <a:avLst/>
          </a:prstGeom>
          <a:noFill/>
          <a:ln w="12700">
            <a:solidFill>
              <a:srgbClr val="832B7C"/>
            </a:solidFill>
            <a:round/>
            <a:headEnd/>
            <a:tailEnd/>
          </a:ln>
          <a:effectLst>
            <a:outerShdw blurRad="40000" dist="12700" dir="5400000" rotWithShape="0">
              <a:srgbClr val="808080">
                <a:alpha val="25000"/>
              </a:srgbClr>
            </a:outerShdw>
          </a:effectLst>
          <a:extLst/>
        </p:spPr>
      </p:cxnSp>
    </p:spTree>
    <p:extLst>
      <p:ext uri="{BB962C8B-B14F-4D97-AF65-F5344CB8AC3E}">
        <p14:creationId xmlns:p14="http://schemas.microsoft.com/office/powerpoint/2010/main" val="3345328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 txBox="1">
            <a:spLocks/>
          </p:cNvSpPr>
          <p:nvPr/>
        </p:nvSpPr>
        <p:spPr bwMode="auto">
          <a:xfrm>
            <a:off x="0" y="2714530"/>
            <a:ext cx="9144000" cy="278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et-EE" sz="3600" b="1" dirty="0">
                <a:solidFill>
                  <a:srgbClr val="C00000"/>
                </a:solidFill>
              </a:rPr>
              <a:t>COST perioodil </a:t>
            </a:r>
            <a:r>
              <a:rPr lang="et-EE" sz="3600" b="1" dirty="0" smtClean="0">
                <a:solidFill>
                  <a:srgbClr val="C00000"/>
                </a:solidFill>
              </a:rPr>
              <a:t>28. </a:t>
            </a:r>
            <a:r>
              <a:rPr lang="et-EE" sz="3600" b="1" dirty="0">
                <a:solidFill>
                  <a:srgbClr val="C00000"/>
                </a:solidFill>
              </a:rPr>
              <a:t>august </a:t>
            </a:r>
            <a:r>
              <a:rPr lang="et-EE" sz="3600" b="1" dirty="0" smtClean="0">
                <a:solidFill>
                  <a:srgbClr val="C00000"/>
                </a:solidFill>
              </a:rPr>
              <a:t>2013 kuni 28. august 2014</a:t>
            </a:r>
          </a:p>
          <a:p>
            <a:pPr algn="ctr"/>
            <a:endParaRPr lang="et-EE" sz="2800" b="1" dirty="0" smtClean="0">
              <a:solidFill>
                <a:srgbClr val="832B7C"/>
              </a:solidFill>
            </a:endParaRPr>
          </a:p>
          <a:p>
            <a:pPr algn="ctr"/>
            <a:r>
              <a:rPr lang="et-EE" sz="2800" b="1" dirty="0" smtClean="0">
                <a:solidFill>
                  <a:srgbClr val="832B7C"/>
                </a:solidFill>
              </a:rPr>
              <a:t>Ülle Must</a:t>
            </a:r>
          </a:p>
          <a:p>
            <a:pPr algn="ctr"/>
            <a:r>
              <a:rPr lang="et-EE" sz="2800" b="1" dirty="0" smtClean="0">
                <a:solidFill>
                  <a:srgbClr val="832B7C"/>
                </a:solidFill>
              </a:rPr>
              <a:t>Ulle.Must@etag.ee</a:t>
            </a:r>
            <a:endParaRPr lang="en-US" sz="2800" b="1" dirty="0">
              <a:solidFill>
                <a:srgbClr val="832B7C"/>
              </a:solidFill>
            </a:endParaRPr>
          </a:p>
        </p:txBody>
      </p:sp>
      <p:sp>
        <p:nvSpPr>
          <p:cNvPr id="3075" name="Subtitle 2"/>
          <p:cNvSpPr txBox="1">
            <a:spLocks/>
          </p:cNvSpPr>
          <p:nvPr/>
        </p:nvSpPr>
        <p:spPr bwMode="auto">
          <a:xfrm>
            <a:off x="0" y="5816600"/>
            <a:ext cx="9144000" cy="72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t-EE" sz="1600" dirty="0" smtClean="0">
                <a:solidFill>
                  <a:srgbClr val="7030A0"/>
                </a:solidFill>
              </a:rPr>
              <a:t>28. august 2014</a:t>
            </a:r>
            <a:endParaRPr lang="en-US" sz="1600" dirty="0">
              <a:solidFill>
                <a:srgbClr val="7030A0"/>
              </a:solidFill>
            </a:endParaRP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t-EE" sz="1600" dirty="0" smtClean="0">
                <a:solidFill>
                  <a:srgbClr val="7030A0"/>
                </a:solidFill>
              </a:rPr>
              <a:t>COST seminar Paides</a:t>
            </a:r>
            <a:endParaRPr lang="en-US" sz="1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0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Osalemine Lühiajaliste teadusmissioonide meetmes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11237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88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 smtClean="0">
                <a:solidFill>
                  <a:srgbClr val="C00000"/>
                </a:solidFill>
              </a:rPr>
              <a:t/>
            </a:r>
            <a:br>
              <a:rPr lang="et-EE" b="1" dirty="0" smtClean="0">
                <a:solidFill>
                  <a:srgbClr val="C00000"/>
                </a:solidFill>
              </a:rPr>
            </a:br>
            <a:r>
              <a:rPr lang="et-EE" b="1" dirty="0" smtClean="0">
                <a:solidFill>
                  <a:srgbClr val="C00000"/>
                </a:solidFill>
              </a:rPr>
              <a:t>Eesti </a:t>
            </a:r>
            <a:r>
              <a:rPr lang="et-EE" b="1" dirty="0">
                <a:solidFill>
                  <a:srgbClr val="C00000"/>
                </a:solidFill>
              </a:rPr>
              <a:t>alustavate teadlaste osalemine COST koolitustel </a:t>
            </a:r>
            <a:r>
              <a:rPr lang="et-EE" dirty="0"/>
              <a:t/>
            </a:r>
            <a:br>
              <a:rPr lang="et-EE" dirty="0"/>
            </a:b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36168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832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Osalemine uute COST taotluste esitamisel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9967468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377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COST tegevustes osalemine valdkondade lõikes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447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5827594"/>
            <a:ext cx="914400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1600" b="1" dirty="0"/>
              <a:t>BMBS</a:t>
            </a:r>
            <a:r>
              <a:rPr lang="et-EE" sz="1600" dirty="0"/>
              <a:t>= Biomeditsiin ja and molekulaarsed bioteadused; </a:t>
            </a:r>
            <a:r>
              <a:rPr lang="et-EE" sz="1600" b="1" dirty="0"/>
              <a:t>ESSEM</a:t>
            </a:r>
            <a:r>
              <a:rPr lang="et-EE" sz="1600" dirty="0"/>
              <a:t>= Teadused Maast, bioloogiline mitmekesisus ning keskkonna juhtimine;  </a:t>
            </a:r>
            <a:r>
              <a:rPr lang="et-EE" sz="1600" b="1" dirty="0"/>
              <a:t>FA</a:t>
            </a:r>
            <a:r>
              <a:rPr lang="et-EE" sz="1600" dirty="0"/>
              <a:t>= Toit ja põllumajandus; </a:t>
            </a:r>
            <a:r>
              <a:rPr lang="et-EE" sz="1600" b="1" dirty="0"/>
              <a:t>FPS</a:t>
            </a:r>
            <a:r>
              <a:rPr lang="et-EE" sz="1600" dirty="0"/>
              <a:t>= Metsad, nende tooted ja teenused; </a:t>
            </a:r>
            <a:r>
              <a:rPr lang="et-EE" sz="1600" b="1" dirty="0"/>
              <a:t>ICT</a:t>
            </a:r>
            <a:r>
              <a:rPr lang="et-EE" sz="1600" dirty="0"/>
              <a:t>= Info- ja kommunikatsioonitehnoloogiad; </a:t>
            </a:r>
            <a:r>
              <a:rPr lang="et-EE" sz="1600" b="1" dirty="0"/>
              <a:t>ISCH= </a:t>
            </a:r>
            <a:r>
              <a:rPr lang="nl-NL" sz="1600" dirty="0"/>
              <a:t>Indiviidid, ühiskond, kultuur ja tervis; </a:t>
            </a:r>
            <a:r>
              <a:rPr lang="nl-NL" sz="1600" b="1" dirty="0"/>
              <a:t>MPNS</a:t>
            </a:r>
            <a:r>
              <a:rPr lang="nl-NL" sz="1600" dirty="0"/>
              <a:t>= </a:t>
            </a:r>
            <a:r>
              <a:rPr lang="et-EE" sz="1600" dirty="0"/>
              <a:t>Materjalid, füüsikalised ja nanoteadused; </a:t>
            </a:r>
            <a:r>
              <a:rPr lang="et-EE" sz="1600" b="1" dirty="0"/>
              <a:t>TUD</a:t>
            </a:r>
            <a:r>
              <a:rPr lang="et-EE" sz="1600" dirty="0"/>
              <a:t>= Transport ja linna areng; </a:t>
            </a:r>
            <a:r>
              <a:rPr lang="et-EE" sz="1600" b="1" dirty="0"/>
              <a:t>TDP</a:t>
            </a:r>
            <a:r>
              <a:rPr lang="et-EE" sz="1600" dirty="0"/>
              <a:t>= Valdkondade ülesed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495336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Eesti osalus COST tegevustes organisatsioonide lõikes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3571208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373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053848" cy="1143000"/>
          </a:xfrm>
        </p:spPr>
        <p:txBody>
          <a:bodyPr>
            <a:noAutofit/>
          </a:bodyPr>
          <a:lstStyle/>
          <a:p>
            <a:r>
              <a:rPr lang="et-EE" sz="3600" b="1" dirty="0" smtClean="0">
                <a:solidFill>
                  <a:srgbClr val="C00000"/>
                </a:solidFill>
              </a:rPr>
              <a:t>COST käimasolevad algatused </a:t>
            </a:r>
            <a:br>
              <a:rPr lang="et-EE" sz="3600" b="1" dirty="0" smtClean="0">
                <a:solidFill>
                  <a:srgbClr val="C00000"/>
                </a:solidFill>
              </a:rPr>
            </a:br>
            <a:r>
              <a:rPr lang="et-EE" sz="3600" b="1" dirty="0" smtClean="0">
                <a:solidFill>
                  <a:srgbClr val="C00000"/>
                </a:solidFill>
              </a:rPr>
              <a:t>(kokku 333)</a:t>
            </a:r>
            <a:endParaRPr lang="et-EE" sz="36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5377506"/>
              </p:ext>
            </p:extLst>
          </p:nvPr>
        </p:nvGraphicFramePr>
        <p:xfrm>
          <a:off x="0" y="1310185"/>
          <a:ext cx="9143999" cy="55478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555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COST kui rahastaja – </a:t>
            </a:r>
            <a:r>
              <a:rPr lang="et-EE" b="1" dirty="0" err="1" smtClean="0">
                <a:solidFill>
                  <a:srgbClr val="C00000"/>
                </a:solidFill>
              </a:rPr>
              <a:t>WoS</a:t>
            </a:r>
            <a:r>
              <a:rPr lang="et-EE" b="1" dirty="0" smtClean="0">
                <a:solidFill>
                  <a:srgbClr val="C00000"/>
                </a:solidFill>
              </a:rPr>
              <a:t> põhjal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62456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457200" y="6400800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b="1" dirty="0" smtClean="0"/>
              <a:t>Lõviosa keemias</a:t>
            </a:r>
            <a:r>
              <a:rPr lang="et-EE" b="1" dirty="0"/>
              <a:t> </a:t>
            </a:r>
            <a:r>
              <a:rPr lang="et-EE" b="1" dirty="0" smtClean="0"/>
              <a:t>ja  füüsikas</a:t>
            </a:r>
            <a:endParaRPr lang="et-EE" b="1" dirty="0"/>
          </a:p>
        </p:txBody>
      </p:sp>
    </p:spTree>
    <p:extLst>
      <p:ext uri="{BB962C8B-B14F-4D97-AF65-F5344CB8AC3E}">
        <p14:creationId xmlns:p14="http://schemas.microsoft.com/office/powerpoint/2010/main" val="27054458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t-EE" sz="4000" b="1" dirty="0" smtClean="0">
                <a:solidFill>
                  <a:srgbClr val="C00000"/>
                </a:solidFill>
              </a:rPr>
              <a:t>Nendes COST algatustes on veel võimalik osaleda</a:t>
            </a:r>
            <a:endParaRPr lang="et-EE" sz="4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88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Biomeditsiin ja and molekulaarsed bioteadused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6780881"/>
              </p:ext>
            </p:extLst>
          </p:nvPr>
        </p:nvGraphicFramePr>
        <p:xfrm>
          <a:off x="-1" y="1746913"/>
          <a:ext cx="9144001" cy="2839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071"/>
                <a:gridCol w="6337032"/>
                <a:gridCol w="1525898"/>
              </a:tblGrid>
              <a:tr h="60904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BM1401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 err="1">
                          <a:effectLst/>
                        </a:rPr>
                        <a:t>Raman-based</a:t>
                      </a:r>
                      <a:r>
                        <a:rPr lang="et-EE" sz="2000" u="none" strike="noStrike" dirty="0">
                          <a:effectLst/>
                        </a:rPr>
                        <a:t> </a:t>
                      </a:r>
                      <a:r>
                        <a:rPr lang="et-EE" sz="2000" u="none" strike="noStrike" dirty="0" err="1">
                          <a:effectLst/>
                        </a:rPr>
                        <a:t>applications</a:t>
                      </a:r>
                      <a:r>
                        <a:rPr lang="et-EE" sz="2000" u="none" strike="noStrike" dirty="0">
                          <a:effectLst/>
                        </a:rPr>
                        <a:t> </a:t>
                      </a:r>
                      <a:r>
                        <a:rPr lang="et-EE" sz="2000" u="none" strike="noStrike" dirty="0" err="1">
                          <a:effectLst/>
                        </a:rPr>
                        <a:t>for</a:t>
                      </a:r>
                      <a:r>
                        <a:rPr lang="et-EE" sz="2000" u="none" strike="noStrike" dirty="0">
                          <a:effectLst/>
                        </a:rPr>
                        <a:t> </a:t>
                      </a:r>
                      <a:r>
                        <a:rPr lang="et-EE" sz="2000" u="none" strike="noStrike" dirty="0" err="1">
                          <a:effectLst/>
                        </a:rPr>
                        <a:t>clinical</a:t>
                      </a:r>
                      <a:r>
                        <a:rPr lang="et-EE" sz="2000" u="none" strike="noStrike" dirty="0">
                          <a:effectLst/>
                        </a:rPr>
                        <a:t> </a:t>
                      </a:r>
                      <a:r>
                        <a:rPr lang="et-EE" sz="2000" u="none" strike="noStrike" dirty="0" err="1">
                          <a:effectLst/>
                        </a:rPr>
                        <a:t>diagnostics</a:t>
                      </a:r>
                      <a:r>
                        <a:rPr lang="et-EE" sz="2000" u="none" strike="noStrike" dirty="0">
                          <a:effectLst/>
                        </a:rPr>
                        <a:t> (Raman4clinics)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16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677217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BM1402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Development of a European network for preclinical testing of interventions in mouse models of age and age-related diseases (MouseAGE)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18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60904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BM1403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Native Mass Spectrometry and Related Methods for Structural Biology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677217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BM1404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European Network of Investigators Triggering Exploratory Research on Myeloid Regulatory Cells (Mye-EUNITER)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15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6823880" y="1801504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4277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Keemia ja molekulaarsed teadused ning tehnoloogiad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3118283"/>
              </p:ext>
            </p:extLst>
          </p:nvPr>
        </p:nvGraphicFramePr>
        <p:xfrm>
          <a:off x="177422" y="1924334"/>
          <a:ext cx="8966579" cy="2463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6214"/>
                <a:gridCol w="6214074"/>
                <a:gridCol w="1496291"/>
              </a:tblGrid>
              <a:tr h="729037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CM1401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Our Astro-Chemical History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810645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CM1402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From molecules to crystals - how do organic molecules form crystals? (Crystallize)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14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810645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CM1403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The European upconversion network - from the design of photon-upconverting nanomaterials to biomedical applications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12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704912" y="2778070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40760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et-EE" sz="2800" b="1" dirty="0" smtClean="0">
                <a:solidFill>
                  <a:srgbClr val="C00000"/>
                </a:solidFill>
              </a:rPr>
              <a:t/>
            </a:r>
            <a:br>
              <a:rPr lang="et-EE" sz="2800" b="1" dirty="0" smtClean="0">
                <a:solidFill>
                  <a:srgbClr val="C00000"/>
                </a:solidFill>
              </a:rPr>
            </a:br>
            <a:r>
              <a:rPr lang="et-EE" sz="2800" b="1" dirty="0" smtClean="0">
                <a:solidFill>
                  <a:srgbClr val="C00000"/>
                </a:solidFill>
              </a:rPr>
              <a:t>COST </a:t>
            </a:r>
            <a:r>
              <a:rPr lang="et-EE" sz="2800" b="1" dirty="0">
                <a:solidFill>
                  <a:srgbClr val="C00000"/>
                </a:solidFill>
              </a:rPr>
              <a:t>seminar </a:t>
            </a:r>
            <a:br>
              <a:rPr lang="et-EE" sz="2800" b="1" dirty="0">
                <a:solidFill>
                  <a:srgbClr val="C00000"/>
                </a:solidFill>
              </a:rPr>
            </a:br>
            <a:r>
              <a:rPr lang="et-EE" sz="2800" b="1" dirty="0" err="1">
                <a:solidFill>
                  <a:srgbClr val="C00000"/>
                </a:solidFill>
              </a:rPr>
              <a:t>Wittensteini</a:t>
            </a:r>
            <a:r>
              <a:rPr lang="et-EE" sz="2800" b="1" dirty="0">
                <a:solidFill>
                  <a:srgbClr val="C00000"/>
                </a:solidFill>
              </a:rPr>
              <a:t> ajakeskus, Paide</a:t>
            </a:r>
            <a:br>
              <a:rPr lang="et-EE" sz="2800" b="1" dirty="0">
                <a:solidFill>
                  <a:srgbClr val="C00000"/>
                </a:solidFill>
              </a:rPr>
            </a:br>
            <a:r>
              <a:rPr lang="et-EE" sz="2800" b="1" dirty="0">
                <a:solidFill>
                  <a:srgbClr val="C00000"/>
                </a:solidFill>
              </a:rPr>
              <a:t>28.08.2014</a:t>
            </a:r>
            <a:r>
              <a:rPr lang="et-EE" sz="2800" dirty="0">
                <a:solidFill>
                  <a:srgbClr val="C00000"/>
                </a:solidFill>
              </a:rPr>
              <a:t/>
            </a:r>
            <a:br>
              <a:rPr lang="et-EE" sz="2800" dirty="0">
                <a:solidFill>
                  <a:srgbClr val="C00000"/>
                </a:solidFill>
              </a:rPr>
            </a:br>
            <a:endParaRPr lang="et-EE" sz="28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0710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t-EE" sz="2800" b="1" dirty="0"/>
              <a:t>10.30-11.00 </a:t>
            </a:r>
            <a:r>
              <a:rPr lang="et-EE" sz="2800" dirty="0"/>
              <a:t>Tervituskohv</a:t>
            </a:r>
            <a:r>
              <a:rPr lang="et-EE" sz="2800" b="1" dirty="0"/>
              <a:t/>
            </a:r>
            <a:br>
              <a:rPr lang="et-EE" sz="2800" b="1" dirty="0"/>
            </a:br>
            <a:r>
              <a:rPr lang="et-EE" sz="2800" b="1" dirty="0" smtClean="0"/>
              <a:t>11.00-12.00</a:t>
            </a:r>
            <a:r>
              <a:rPr lang="et-EE" sz="2800" b="1" dirty="0"/>
              <a:t> </a:t>
            </a:r>
            <a:r>
              <a:rPr lang="et-EE" sz="2800" dirty="0"/>
              <a:t>COST Eesti  aasta – august 2013 kuni   august 2014. Ülle Must, COST koordinaator, </a:t>
            </a:r>
            <a:r>
              <a:rPr lang="et-EE" sz="2800" dirty="0" err="1"/>
              <a:t>ETAg</a:t>
            </a:r>
            <a:r>
              <a:rPr lang="et-EE" sz="2800" dirty="0"/>
              <a:t/>
            </a:r>
            <a:br>
              <a:rPr lang="et-EE" sz="2800" dirty="0"/>
            </a:br>
            <a:r>
              <a:rPr lang="et-EE" sz="2800" b="1" dirty="0" smtClean="0"/>
              <a:t>12.00-13.30</a:t>
            </a:r>
            <a:r>
              <a:rPr lang="et-EE" sz="2800" b="1" dirty="0"/>
              <a:t> </a:t>
            </a:r>
            <a:r>
              <a:rPr lang="et-EE" sz="2800" dirty="0"/>
              <a:t>Traditsiooniline ümarlaud</a:t>
            </a:r>
            <a:r>
              <a:rPr lang="et-EE" sz="2800" b="1" dirty="0"/>
              <a:t/>
            </a:r>
            <a:br>
              <a:rPr lang="et-EE" sz="2800" b="1" dirty="0"/>
            </a:br>
            <a:r>
              <a:rPr lang="et-EE" sz="2800" b="1" dirty="0"/>
              <a:t>13.30-14.15 </a:t>
            </a:r>
            <a:r>
              <a:rPr lang="et-EE" sz="2800" dirty="0"/>
              <a:t>Kerge lõuna</a:t>
            </a:r>
            <a:r>
              <a:rPr lang="et-EE" sz="2800" b="1" dirty="0"/>
              <a:t/>
            </a:r>
            <a:br>
              <a:rPr lang="et-EE" sz="2800" b="1" dirty="0"/>
            </a:br>
            <a:r>
              <a:rPr lang="et-EE" sz="2800" b="1" dirty="0"/>
              <a:t>14.15-15.00 </a:t>
            </a:r>
            <a:r>
              <a:rPr lang="et-EE" sz="2800" dirty="0"/>
              <a:t>COST aastatel 2014-2020. Luule </a:t>
            </a:r>
            <a:r>
              <a:rPr lang="et-EE" sz="2800" dirty="0" err="1"/>
              <a:t>Mizera</a:t>
            </a:r>
            <a:r>
              <a:rPr lang="et-EE" sz="2800" dirty="0"/>
              <a:t>,   COST Sekretariaat</a:t>
            </a:r>
            <a:br>
              <a:rPr lang="et-EE" sz="2800" dirty="0"/>
            </a:br>
            <a:r>
              <a:rPr lang="et-EE" sz="2800" b="1" dirty="0"/>
              <a:t>15.00-15.45 </a:t>
            </a:r>
            <a:r>
              <a:rPr lang="et-EE" sz="2800" dirty="0"/>
              <a:t>Euroopa Liidu ühisalgatused ning kes  </a:t>
            </a:r>
            <a:r>
              <a:rPr lang="et-EE" sz="2800" dirty="0" smtClean="0"/>
              <a:t>teeb </a:t>
            </a:r>
            <a:r>
              <a:rPr lang="et-EE" sz="2800" dirty="0"/>
              <a:t>mida Eestis. Toivo Räim, HTM </a:t>
            </a:r>
            <a:br>
              <a:rPr lang="et-EE" sz="2800" dirty="0"/>
            </a:br>
            <a:r>
              <a:rPr lang="et-EE" sz="2800" b="1" dirty="0"/>
              <a:t>15.45 -16.45 </a:t>
            </a:r>
            <a:r>
              <a:rPr lang="et-EE" sz="2800" dirty="0"/>
              <a:t>COST arengud</a:t>
            </a:r>
            <a:r>
              <a:rPr lang="et-EE" sz="2800" dirty="0" smtClean="0"/>
              <a:t>. Grupitöö</a:t>
            </a:r>
            <a:r>
              <a:rPr lang="et-EE" sz="2800" dirty="0"/>
              <a:t/>
            </a:r>
            <a:br>
              <a:rPr lang="et-EE" sz="2800" dirty="0"/>
            </a:br>
            <a:r>
              <a:rPr lang="et-EE" sz="2800" b="1" dirty="0"/>
              <a:t>16.45-17.00 </a:t>
            </a:r>
            <a:r>
              <a:rPr lang="et-EE" sz="2800" dirty="0"/>
              <a:t>Kokkuvõte päevast</a:t>
            </a:r>
            <a:r>
              <a:rPr lang="et-EE" sz="2800" b="1" dirty="0"/>
              <a:t/>
            </a:r>
            <a:br>
              <a:rPr lang="et-EE" sz="2800" b="1" dirty="0"/>
            </a:br>
            <a:r>
              <a:rPr lang="et-EE" sz="2800" b="1" dirty="0"/>
              <a:t>17.00-18.00 </a:t>
            </a:r>
            <a:r>
              <a:rPr lang="et-EE" sz="2800" dirty="0"/>
              <a:t>Ajarännak</a:t>
            </a:r>
            <a:r>
              <a:rPr lang="et-EE" sz="2800" b="1" dirty="0"/>
              <a:t/>
            </a:r>
            <a:br>
              <a:rPr lang="et-EE" sz="2800" b="1" dirty="0"/>
            </a:br>
            <a:r>
              <a:rPr lang="et-EE" sz="2800" b="1" dirty="0"/>
              <a:t>18.00-19.30 </a:t>
            </a:r>
            <a:r>
              <a:rPr lang="et-EE" sz="2800" dirty="0"/>
              <a:t>Õhtusöök</a:t>
            </a:r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01721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t-EE" sz="3200" b="1" dirty="0">
                <a:solidFill>
                  <a:srgbClr val="C00000"/>
                </a:solidFill>
              </a:rPr>
              <a:t>Teadused Maast, bioloogiline mitmekesisus ning keskkonna </a:t>
            </a:r>
            <a:r>
              <a:rPr lang="et-EE" sz="3200" b="1" dirty="0" smtClean="0">
                <a:solidFill>
                  <a:srgbClr val="C00000"/>
                </a:solidFill>
              </a:rPr>
              <a:t>juhtimine</a:t>
            </a:r>
            <a:endParaRPr lang="et-EE" sz="32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8968366"/>
              </p:ext>
            </p:extLst>
          </p:nvPr>
        </p:nvGraphicFramePr>
        <p:xfrm>
          <a:off x="-1" y="1528550"/>
          <a:ext cx="8993876" cy="54226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0038"/>
                <a:gridCol w="6232992"/>
                <a:gridCol w="1500846"/>
              </a:tblGrid>
              <a:tr h="90843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</a:rPr>
                        <a:t>ES1401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Time Dependent Seismology (TIDES)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90843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ES1402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Evaluation of Ocean Syntheses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10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355659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ES1403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New and emerging challenges and opportunities in wastewater reuse (NEREUS)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27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2250115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ES1404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 European network for a harmonised monitoring of snow for the benefit of climate change scenarios, hydrology and numerical weather prediction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16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806519" y="5909481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Flowchart: Or 5"/>
          <p:cNvSpPr/>
          <p:nvPr/>
        </p:nvSpPr>
        <p:spPr>
          <a:xfrm>
            <a:off x="7697337" y="4080681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3483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C00000"/>
                </a:solidFill>
              </a:rPr>
              <a:t>Toit ja põllumajandus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3472424"/>
              </p:ext>
            </p:extLst>
          </p:nvPr>
        </p:nvGraphicFramePr>
        <p:xfrm>
          <a:off x="0" y="1924334"/>
          <a:ext cx="9021170" cy="39459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7686"/>
                <a:gridCol w="6270824"/>
                <a:gridCol w="1482660"/>
              </a:tblGrid>
              <a:tr h="1181337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FA1401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European network on the factors affecting the gastro-intestinal microbial balance and the impact on the health status of pigs (PiGutNet)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16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791618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FA1402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Improving Allergy Risk Assessment Strategy for new food proteins (ImpARAS)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20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791618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FA1403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Interindividual variation in response to consumption of plant food bioactives and determinants involved (POSITIVe)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181337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FA1404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Improving current understanding and research for sustainable control of the poultry red mite Dermanyssus gallinae (COREMI)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14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985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C00000"/>
                </a:solidFill>
              </a:rPr>
              <a:t>Metsad, nende tooted ja teenused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4951319"/>
              </p:ext>
            </p:extLst>
          </p:nvPr>
        </p:nvGraphicFramePr>
        <p:xfrm>
          <a:off x="0" y="1897040"/>
          <a:ext cx="9144001" cy="367124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071"/>
                <a:gridCol w="6337032"/>
                <a:gridCol w="1525898"/>
              </a:tblGrid>
              <a:tr h="1016039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FP1401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 global network of nurseries as early warning system against alien tree pests (Global Warning)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819584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FP1402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Basis of structural timber design - from research to standards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19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016039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FP1403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Non-native tree species for european forests - experiences, risks and opportunities (NNEXT)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819584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FP1404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Fire safe use of bio-based building products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12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765577" y="3924482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Flowchart: Or 5"/>
          <p:cNvSpPr/>
          <p:nvPr/>
        </p:nvSpPr>
        <p:spPr>
          <a:xfrm>
            <a:off x="7648820" y="3043450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58542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Info- ja kommunikatsioonitehnoloogiad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4854861"/>
              </p:ext>
            </p:extLst>
          </p:nvPr>
        </p:nvGraphicFramePr>
        <p:xfrm>
          <a:off x="46725" y="2101755"/>
          <a:ext cx="9097274" cy="39169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4524"/>
                <a:gridCol w="6304650"/>
                <a:gridCol w="1518100"/>
              </a:tblGrid>
              <a:tr h="1298975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IC1401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Memristors - Devices, Models, Circuits, Systems and Applications (MemoCiS)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17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659479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IC1402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Runtime Verification beyond Monitoring (ARVI)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659479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IC1403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Cryptanalysis of ubiquitous computing systems (CRYPTACUS)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20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298975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IC1404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Multi-Paradigm Modelling for Cyber-Physical Systems (MPM4CPS)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17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642747" y="4115551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  <p:sp>
        <p:nvSpPr>
          <p:cNvPr id="6" name="Flowchart: Or 5"/>
          <p:cNvSpPr/>
          <p:nvPr/>
        </p:nvSpPr>
        <p:spPr>
          <a:xfrm>
            <a:off x="7642747" y="3419515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922362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b="1" dirty="0">
                <a:solidFill>
                  <a:srgbClr val="C00000"/>
                </a:solidFill>
              </a:rPr>
              <a:t>Indiviidid, ühiskond, kultuur ja tervis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0556492"/>
              </p:ext>
            </p:extLst>
          </p:nvPr>
        </p:nvGraphicFramePr>
        <p:xfrm>
          <a:off x="-2" y="2033515"/>
          <a:ext cx="9144001" cy="43399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071"/>
                <a:gridCol w="6337032"/>
                <a:gridCol w="1525898"/>
              </a:tblGrid>
              <a:tr h="1080840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IS1401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Strengthening Europeans' capabilities by establishing the European literacy network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26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548734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IS1402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Ageism - a multi-national, interdisciplinary perspective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548734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IS1403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Oceans Past Platform (OPP)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17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548734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IS1404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Evolution of reading in the age of digitisation (E-READ)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20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612946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IS1405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Building Intrapartum Research Through Health - an interdisciplinary whole system approach to understanding and contextualising physiological labour and birth (BIRTH)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17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656394" y="3637879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81842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Materjalid, füüsikalised ja nanoteadused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9609801"/>
              </p:ext>
            </p:extLst>
          </p:nvPr>
        </p:nvGraphicFramePr>
        <p:xfrm>
          <a:off x="-2" y="2060811"/>
          <a:ext cx="9144001" cy="21567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071"/>
                <a:gridCol w="6337032"/>
                <a:gridCol w="1525898"/>
              </a:tblGrid>
              <a:tr h="718900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MP1401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Advanced fibre laser and coherent source as tools for society, manufacturing and lifescience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718900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MP1402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Hooking together European research in atomic layer deposition (HERALD)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14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718900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MP1403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Nanoscale Quantum Optics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19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738280" y="2791718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3676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C00000"/>
                </a:solidFill>
              </a:rPr>
              <a:t>Valdkondade </a:t>
            </a:r>
            <a:r>
              <a:rPr lang="et-EE" b="1" dirty="0" smtClean="0">
                <a:solidFill>
                  <a:srgbClr val="C00000"/>
                </a:solidFill>
              </a:rPr>
              <a:t>ülesed tegevused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0049714"/>
              </p:ext>
            </p:extLst>
          </p:nvPr>
        </p:nvGraphicFramePr>
        <p:xfrm>
          <a:off x="95534" y="1978926"/>
          <a:ext cx="9048466" cy="27345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7686"/>
                <a:gridCol w="6270824"/>
                <a:gridCol w="1509956"/>
              </a:tblGrid>
              <a:tr h="49877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TD1401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Fast advanced Scintillator Timing (FAST)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8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49877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TD1402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Multifunctional Nanoparticles for Magnetic Hyperthermia and Indirect Radiation Therapy (RADIOMAG)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15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49877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TD1403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Big Data Era in Sky and Earth Observation (BIG-SKY-EARTH)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49877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TD1404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Network for Evaluation of One Health (NEOH)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11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498771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TD1405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European Network for the Joint Evaluation of Connected Health Technologies (ENJECT)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13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697337" y="4033664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30958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C00000"/>
                </a:solidFill>
              </a:rPr>
              <a:t>Transport ja linna areng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938244"/>
              </p:ext>
            </p:extLst>
          </p:nvPr>
        </p:nvGraphicFramePr>
        <p:xfrm>
          <a:off x="-2" y="2101755"/>
          <a:ext cx="9144001" cy="27986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81071"/>
                <a:gridCol w="6337032"/>
                <a:gridCol w="1525898"/>
              </a:tblGrid>
              <a:tr h="563153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 dirty="0">
                          <a:effectLst/>
                        </a:rPr>
                        <a:t>TU1401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Renewable energy and landscape quality (RELY)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22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563153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TU1402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Quantifying the value of structural health monitoring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20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563153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TU1403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Adaptive Facades Network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>
                          <a:effectLst/>
                        </a:rPr>
                        <a:t>17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  <a:tr h="1109240">
                <a:tc>
                  <a:txBody>
                    <a:bodyPr/>
                    <a:lstStyle/>
                    <a:p>
                      <a:pPr algn="l" fontAlgn="b"/>
                      <a:r>
                        <a:rPr lang="et-EE" sz="2000" u="none" strike="noStrike">
                          <a:effectLst/>
                        </a:rPr>
                        <a:t>TU1404</a:t>
                      </a:r>
                      <a:endParaRPr lang="et-EE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Towards the next generation of standards for service life of cement-based materials and structures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t-EE" sz="2000" u="none" strike="noStrike" dirty="0">
                          <a:effectLst/>
                        </a:rPr>
                        <a:t>22</a:t>
                      </a:r>
                      <a:endParaRPr lang="et-EE" sz="2000" b="0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5" name="Flowchart: Or 4"/>
          <p:cNvSpPr/>
          <p:nvPr/>
        </p:nvSpPr>
        <p:spPr>
          <a:xfrm>
            <a:off x="7663969" y="2054739"/>
            <a:ext cx="612648" cy="612648"/>
          </a:xfrm>
          <a:prstGeom prst="flowChar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t-EE"/>
          </a:p>
        </p:txBody>
      </p:sp>
    </p:spTree>
    <p:extLst>
      <p:ext uri="{BB962C8B-B14F-4D97-AF65-F5344CB8AC3E}">
        <p14:creationId xmlns:p14="http://schemas.microsoft.com/office/powerpoint/2010/main" val="2047030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Lühidalt aastast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182" y="1600200"/>
            <a:ext cx="8577618" cy="4664122"/>
          </a:xfrm>
        </p:spPr>
        <p:txBody>
          <a:bodyPr>
            <a:normAutofit/>
          </a:bodyPr>
          <a:lstStyle/>
          <a:p>
            <a:r>
              <a:rPr lang="en-GB" sz="2000" b="1" dirty="0"/>
              <a:t>COST 188. CSO </a:t>
            </a:r>
            <a:r>
              <a:rPr lang="en-GB" sz="2000" b="1" dirty="0" err="1"/>
              <a:t>koosolek</a:t>
            </a:r>
            <a:r>
              <a:rPr lang="en-GB" sz="2000" b="1" dirty="0"/>
              <a:t> </a:t>
            </a:r>
            <a:r>
              <a:rPr lang="en-GB" sz="2000" b="1" dirty="0" smtClean="0"/>
              <a:t>13</a:t>
            </a:r>
            <a:r>
              <a:rPr lang="en-GB" sz="2000" b="1" dirty="0"/>
              <a:t>.-14. </a:t>
            </a:r>
            <a:r>
              <a:rPr lang="en-GB" sz="2000" b="1" dirty="0" err="1"/>
              <a:t>november</a:t>
            </a:r>
            <a:r>
              <a:rPr lang="en-GB" sz="2000" b="1" dirty="0"/>
              <a:t> </a:t>
            </a:r>
            <a:r>
              <a:rPr lang="en-GB" sz="2000" b="1" dirty="0" smtClean="0"/>
              <a:t>2013</a:t>
            </a:r>
            <a:endParaRPr lang="et-EE" sz="2000" b="1" dirty="0" smtClean="0"/>
          </a:p>
          <a:p>
            <a:pPr lvl="1"/>
            <a:r>
              <a:rPr lang="en-GB" sz="2000" b="1" dirty="0"/>
              <a:t>COST </a:t>
            </a:r>
            <a:r>
              <a:rPr lang="en-GB" sz="2000" b="1" dirty="0" err="1"/>
              <a:t>Assotsiatsiooni</a:t>
            </a:r>
            <a:r>
              <a:rPr lang="en-GB" sz="2000" b="1" dirty="0"/>
              <a:t> </a:t>
            </a:r>
            <a:r>
              <a:rPr lang="en-GB" sz="2000" b="1" dirty="0" err="1"/>
              <a:t>sisemised</a:t>
            </a:r>
            <a:r>
              <a:rPr lang="en-GB" sz="2000" b="1" dirty="0"/>
              <a:t> </a:t>
            </a:r>
            <a:r>
              <a:rPr lang="en-GB" sz="2000" b="1" dirty="0" err="1" smtClean="0"/>
              <a:t>reeglid</a:t>
            </a:r>
            <a:endParaRPr lang="et-EE" sz="2000" b="1" dirty="0" smtClean="0"/>
          </a:p>
          <a:p>
            <a:pPr lvl="1"/>
            <a:r>
              <a:rPr lang="et-EE" sz="2000" b="1" dirty="0" smtClean="0"/>
              <a:t>COST-ESF</a:t>
            </a:r>
          </a:p>
          <a:p>
            <a:pPr lvl="1"/>
            <a:r>
              <a:rPr lang="et-EE" sz="2000" i="1" dirty="0" smtClean="0"/>
              <a:t>Asepresidendiks valiti </a:t>
            </a:r>
            <a:r>
              <a:rPr lang="et-EE" sz="2000" i="1" dirty="0"/>
              <a:t>tagasi </a:t>
            </a:r>
            <a:r>
              <a:rPr lang="et-EE" sz="2000" b="1" i="1" dirty="0"/>
              <a:t>Dr</a:t>
            </a:r>
            <a:r>
              <a:rPr lang="et-EE" sz="2000" i="1" dirty="0"/>
              <a:t> </a:t>
            </a:r>
            <a:r>
              <a:rPr lang="et-EE" sz="2000" b="1" i="1" dirty="0" err="1"/>
              <a:t>Primož</a:t>
            </a:r>
            <a:r>
              <a:rPr lang="et-EE" sz="2000" b="1" i="1" dirty="0"/>
              <a:t> </a:t>
            </a:r>
            <a:r>
              <a:rPr lang="et-EE" sz="2000" b="1" i="1" dirty="0" err="1"/>
              <a:t>Pristovšek</a:t>
            </a:r>
            <a:r>
              <a:rPr lang="et-EE" sz="2000" i="1" dirty="0"/>
              <a:t> </a:t>
            </a:r>
            <a:r>
              <a:rPr lang="et-EE" sz="2000" i="1" dirty="0" smtClean="0"/>
              <a:t>kes on </a:t>
            </a:r>
            <a:r>
              <a:rPr lang="et-EE" sz="2000" i="1" dirty="0"/>
              <a:t>Sloveenia Teadusagentuuri </a:t>
            </a:r>
            <a:r>
              <a:rPr lang="et-EE" sz="2000" i="1" dirty="0" err="1"/>
              <a:t>Teadustaristu</a:t>
            </a:r>
            <a:r>
              <a:rPr lang="et-EE" sz="2000" i="1" dirty="0"/>
              <a:t> ja rahvusvahelise koostöö osakonna juhataja</a:t>
            </a:r>
            <a:r>
              <a:rPr lang="et-EE" sz="2000" i="1" dirty="0" smtClean="0"/>
              <a:t>.</a:t>
            </a:r>
          </a:p>
          <a:p>
            <a:pPr lvl="1"/>
            <a:r>
              <a:rPr lang="et-EE" sz="2000" i="1" dirty="0" smtClean="0"/>
              <a:t>Kinnitati </a:t>
            </a:r>
            <a:r>
              <a:rPr lang="en-GB" sz="2000" i="1" dirty="0"/>
              <a:t>40 </a:t>
            </a:r>
            <a:r>
              <a:rPr lang="en-GB" sz="2000" i="1" dirty="0" err="1"/>
              <a:t>uut</a:t>
            </a:r>
            <a:r>
              <a:rPr lang="en-GB" sz="2000" i="1" dirty="0"/>
              <a:t> </a:t>
            </a:r>
            <a:r>
              <a:rPr lang="en-GB" sz="2000" i="1" dirty="0" err="1"/>
              <a:t>tegevust</a:t>
            </a:r>
            <a:r>
              <a:rPr lang="en-GB" sz="2000" i="1" dirty="0"/>
              <a:t>, </a:t>
            </a:r>
            <a:r>
              <a:rPr lang="en-GB" sz="2000" i="1" dirty="0" err="1"/>
              <a:t>neist</a:t>
            </a:r>
            <a:r>
              <a:rPr lang="en-GB" sz="2000" i="1" dirty="0"/>
              <a:t> 11 </a:t>
            </a:r>
            <a:r>
              <a:rPr lang="en-GB" sz="2000" i="1" dirty="0" err="1"/>
              <a:t>algatamise</a:t>
            </a:r>
            <a:r>
              <a:rPr lang="en-GB" sz="2000" i="1" dirty="0"/>
              <a:t> </a:t>
            </a:r>
            <a:r>
              <a:rPr lang="en-GB" sz="2000" i="1" dirty="0" err="1"/>
              <a:t>juures</a:t>
            </a:r>
            <a:r>
              <a:rPr lang="en-GB" sz="2000" i="1" dirty="0"/>
              <a:t> </a:t>
            </a:r>
            <a:r>
              <a:rPr lang="en-GB" sz="2000" i="1" dirty="0" err="1"/>
              <a:t>olid</a:t>
            </a:r>
            <a:r>
              <a:rPr lang="en-GB" sz="2000" i="1" dirty="0"/>
              <a:t> </a:t>
            </a:r>
            <a:r>
              <a:rPr lang="en-GB" sz="2000" i="1" dirty="0" err="1" smtClean="0"/>
              <a:t>eestlased</a:t>
            </a:r>
            <a:endParaRPr lang="et-EE" sz="2000" i="1" dirty="0" smtClean="0"/>
          </a:p>
          <a:p>
            <a:endParaRPr lang="et-EE" sz="2000" b="1" dirty="0" smtClean="0"/>
          </a:p>
          <a:p>
            <a:pPr lvl="1"/>
            <a:endParaRPr lang="et-EE" sz="1600" dirty="0"/>
          </a:p>
          <a:p>
            <a:pPr lvl="1"/>
            <a:endParaRPr lang="et-EE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367306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>
                <a:solidFill>
                  <a:srgbClr val="C00000"/>
                </a:solidFill>
              </a:rPr>
              <a:t>Lühidalt aastast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 b="1" dirty="0"/>
              <a:t>COST 189CSO </a:t>
            </a:r>
            <a:r>
              <a:rPr lang="en-GB" sz="2000" b="1" dirty="0" err="1"/>
              <a:t>koosolek</a:t>
            </a:r>
            <a:r>
              <a:rPr lang="et-EE" sz="2000" b="1" dirty="0"/>
              <a:t> </a:t>
            </a:r>
            <a:r>
              <a:rPr lang="en-GB" sz="2000" b="1" dirty="0"/>
              <a:t>19.-20. </a:t>
            </a:r>
            <a:r>
              <a:rPr lang="en-GB" sz="2000" b="1" dirty="0" err="1"/>
              <a:t>veebruar</a:t>
            </a:r>
            <a:r>
              <a:rPr lang="en-GB" sz="2000" b="1" dirty="0"/>
              <a:t> 2014</a:t>
            </a:r>
            <a:endParaRPr lang="et-EE" sz="2000" b="1" dirty="0"/>
          </a:p>
          <a:p>
            <a:pPr lvl="1"/>
            <a:endParaRPr lang="et-EE" sz="1600" b="1" dirty="0" smtClean="0"/>
          </a:p>
          <a:p>
            <a:pPr lvl="1"/>
            <a:r>
              <a:rPr lang="et-EE" sz="1600" b="1" dirty="0" smtClean="0"/>
              <a:t>EN </a:t>
            </a:r>
            <a:r>
              <a:rPr lang="et-EE" sz="1600" b="1" dirty="0"/>
              <a:t>COST sekretariaadi viimane koosolek</a:t>
            </a:r>
          </a:p>
          <a:p>
            <a:pPr lvl="1"/>
            <a:r>
              <a:rPr lang="en-GB" sz="1600" i="1" dirty="0" err="1"/>
              <a:t>Taotluste</a:t>
            </a:r>
            <a:r>
              <a:rPr lang="en-GB" sz="1600" i="1" dirty="0"/>
              <a:t> </a:t>
            </a:r>
            <a:r>
              <a:rPr lang="en-GB" sz="1600" i="1" dirty="0" err="1"/>
              <a:t>hindamise</a:t>
            </a:r>
            <a:r>
              <a:rPr lang="en-GB" sz="1600" i="1" dirty="0"/>
              <a:t> ja </a:t>
            </a:r>
            <a:r>
              <a:rPr lang="en-GB" sz="1600" i="1" dirty="0" err="1"/>
              <a:t>valikute</a:t>
            </a:r>
            <a:r>
              <a:rPr lang="en-GB" sz="1600" i="1" dirty="0"/>
              <a:t> </a:t>
            </a:r>
            <a:r>
              <a:rPr lang="en-GB" sz="1600" i="1" dirty="0" err="1"/>
              <a:t>tegemise</a:t>
            </a:r>
            <a:r>
              <a:rPr lang="en-GB" sz="1600" i="1" dirty="0"/>
              <a:t> </a:t>
            </a:r>
            <a:r>
              <a:rPr lang="en-GB" sz="1600" i="1" dirty="0" err="1"/>
              <a:t>esialgne</a:t>
            </a:r>
            <a:r>
              <a:rPr lang="en-GB" sz="1600" i="1" dirty="0"/>
              <a:t> </a:t>
            </a:r>
            <a:r>
              <a:rPr lang="en-GB" sz="1600" i="1" dirty="0" err="1"/>
              <a:t>ajakava</a:t>
            </a:r>
            <a:r>
              <a:rPr lang="en-GB" sz="1600" i="1" dirty="0"/>
              <a:t> 2014. </a:t>
            </a:r>
            <a:r>
              <a:rPr lang="en-GB" sz="1600" i="1" dirty="0" err="1"/>
              <a:t>aastal</a:t>
            </a:r>
            <a:r>
              <a:rPr lang="en-GB" sz="1600" i="1" dirty="0"/>
              <a:t> on </a:t>
            </a:r>
            <a:r>
              <a:rPr lang="en-GB" sz="1600" i="1" dirty="0" err="1"/>
              <a:t>järgmine</a:t>
            </a:r>
            <a:r>
              <a:rPr lang="en-GB" sz="1600" i="1" dirty="0"/>
              <a:t>:: </a:t>
            </a:r>
            <a:br>
              <a:rPr lang="en-GB" sz="1600" i="1" dirty="0"/>
            </a:br>
            <a:r>
              <a:rPr lang="en-GB" sz="1600" i="1" dirty="0"/>
              <a:t>• </a:t>
            </a:r>
            <a:r>
              <a:rPr lang="en-GB" sz="1600" i="1" dirty="0" err="1"/>
              <a:t>Avatud</a:t>
            </a:r>
            <a:r>
              <a:rPr lang="en-GB" sz="1600" i="1" dirty="0"/>
              <a:t> </a:t>
            </a:r>
            <a:r>
              <a:rPr lang="en-GB" sz="1600" i="1" dirty="0" err="1"/>
              <a:t>konkursi</a:t>
            </a:r>
            <a:r>
              <a:rPr lang="en-GB" sz="1600" i="1" dirty="0"/>
              <a:t> </a:t>
            </a:r>
            <a:r>
              <a:rPr lang="en-GB" sz="1600" i="1" dirty="0" err="1"/>
              <a:t>sulgumise</a:t>
            </a:r>
            <a:r>
              <a:rPr lang="en-GB" sz="1600" i="1" dirty="0"/>
              <a:t> </a:t>
            </a:r>
            <a:r>
              <a:rPr lang="en-GB" sz="1600" i="1" dirty="0" err="1"/>
              <a:t>tähtaeg</a:t>
            </a:r>
            <a:r>
              <a:rPr lang="en-GB" sz="1600" i="1" dirty="0"/>
              <a:t> 2014. </a:t>
            </a:r>
            <a:r>
              <a:rPr lang="en-GB" sz="1600" i="1" dirty="0" err="1"/>
              <a:t>aastal</a:t>
            </a:r>
            <a:r>
              <a:rPr lang="en-GB" sz="1600" i="1" dirty="0"/>
              <a:t> on  28. </a:t>
            </a:r>
            <a:r>
              <a:rPr lang="en-GB" sz="1600" i="1" dirty="0" err="1"/>
              <a:t>märts</a:t>
            </a:r>
            <a:r>
              <a:rPr lang="en-GB" sz="1600" i="1" dirty="0"/>
              <a:t>. </a:t>
            </a:r>
            <a:br>
              <a:rPr lang="en-GB" sz="1600" i="1" dirty="0"/>
            </a:br>
            <a:r>
              <a:rPr lang="en-GB" sz="1600" i="1" dirty="0"/>
              <a:t>o </a:t>
            </a:r>
            <a:r>
              <a:rPr lang="en-GB" sz="1600" i="1" dirty="0" err="1"/>
              <a:t>eeltaotluste</a:t>
            </a:r>
            <a:r>
              <a:rPr lang="en-GB" sz="1600" i="1" dirty="0"/>
              <a:t> </a:t>
            </a:r>
            <a:r>
              <a:rPr lang="en-GB" sz="1600" i="1" dirty="0" err="1"/>
              <a:t>hindamine</a:t>
            </a:r>
            <a:r>
              <a:rPr lang="en-GB" sz="1600" i="1" dirty="0"/>
              <a:t> (</a:t>
            </a:r>
            <a:r>
              <a:rPr lang="en-GB" sz="1600" i="1" dirty="0" err="1"/>
              <a:t>aprill-mai</a:t>
            </a:r>
            <a:r>
              <a:rPr lang="en-GB" sz="1600" i="1" dirty="0"/>
              <a:t>) </a:t>
            </a:r>
            <a:br>
              <a:rPr lang="en-GB" sz="1600" i="1" dirty="0"/>
            </a:br>
            <a:r>
              <a:rPr lang="en-GB" sz="1600" i="1" dirty="0"/>
              <a:t>o </a:t>
            </a:r>
            <a:r>
              <a:rPr lang="en-GB" sz="1600" i="1" dirty="0" err="1"/>
              <a:t>täistaotluste</a:t>
            </a:r>
            <a:r>
              <a:rPr lang="en-GB" sz="1600" i="1" dirty="0"/>
              <a:t> </a:t>
            </a:r>
            <a:r>
              <a:rPr lang="en-GB" sz="1600" i="1" dirty="0" err="1"/>
              <a:t>hindamine</a:t>
            </a:r>
            <a:r>
              <a:rPr lang="en-GB" sz="1600" i="1" dirty="0"/>
              <a:t> (august) </a:t>
            </a:r>
            <a:br>
              <a:rPr lang="en-GB" sz="1600" i="1" dirty="0"/>
            </a:br>
            <a:r>
              <a:rPr lang="en-GB" sz="1600" i="1" dirty="0"/>
              <a:t>o </a:t>
            </a:r>
            <a:r>
              <a:rPr lang="en-GB" sz="1600" i="1" dirty="0" err="1"/>
              <a:t>hindamispaneelid</a:t>
            </a:r>
            <a:r>
              <a:rPr lang="en-GB" sz="1600" i="1" dirty="0"/>
              <a:t> ja </a:t>
            </a:r>
            <a:r>
              <a:rPr lang="en-GB" sz="1600" i="1" dirty="0" err="1"/>
              <a:t>ärakuulamised</a:t>
            </a:r>
            <a:r>
              <a:rPr lang="en-GB" sz="1600" i="1" dirty="0"/>
              <a:t> (</a:t>
            </a:r>
            <a:r>
              <a:rPr lang="en-GB" sz="1600" i="1" dirty="0" err="1"/>
              <a:t>september</a:t>
            </a:r>
            <a:r>
              <a:rPr lang="en-GB" sz="1600" i="1" dirty="0"/>
              <a:t>) </a:t>
            </a:r>
            <a:br>
              <a:rPr lang="en-GB" sz="1600" i="1" dirty="0"/>
            </a:br>
            <a:r>
              <a:rPr lang="en-GB" sz="1600" i="1" dirty="0"/>
              <a:t>o CSO </a:t>
            </a:r>
            <a:r>
              <a:rPr lang="en-GB" sz="1600" i="1" dirty="0" err="1"/>
              <a:t>otsus</a:t>
            </a:r>
            <a:r>
              <a:rPr lang="en-GB" sz="1600" i="1" dirty="0"/>
              <a:t> (</a:t>
            </a:r>
            <a:r>
              <a:rPr lang="en-GB" sz="1600" i="1" dirty="0" err="1"/>
              <a:t>november</a:t>
            </a:r>
            <a:r>
              <a:rPr lang="en-GB" sz="1600" i="1" dirty="0"/>
              <a:t>) </a:t>
            </a:r>
            <a:br>
              <a:rPr lang="en-GB" sz="1600" i="1" dirty="0"/>
            </a:br>
            <a:r>
              <a:rPr lang="en-GB" sz="1600" i="1" dirty="0" err="1"/>
              <a:t>Teist</a:t>
            </a:r>
            <a:r>
              <a:rPr lang="en-GB" sz="1600" i="1" dirty="0"/>
              <a:t> </a:t>
            </a:r>
            <a:r>
              <a:rPr lang="en-GB" sz="1600" i="1" dirty="0" err="1"/>
              <a:t>taotlusvooru</a:t>
            </a:r>
            <a:r>
              <a:rPr lang="en-GB" sz="1600" i="1" dirty="0"/>
              <a:t> 2014. </a:t>
            </a:r>
            <a:r>
              <a:rPr lang="en-GB" sz="1600" i="1" dirty="0" err="1"/>
              <a:t>aastal</a:t>
            </a:r>
            <a:r>
              <a:rPr lang="en-GB" sz="1600" i="1" dirty="0"/>
              <a:t> </a:t>
            </a:r>
            <a:r>
              <a:rPr lang="en-GB" sz="1600" i="1" dirty="0" err="1"/>
              <a:t>ei</a:t>
            </a:r>
            <a:r>
              <a:rPr lang="en-GB" sz="1600" i="1" dirty="0"/>
              <a:t> </a:t>
            </a:r>
            <a:r>
              <a:rPr lang="en-GB" sz="1600" i="1" dirty="0" err="1"/>
              <a:t>avata</a:t>
            </a:r>
            <a:r>
              <a:rPr lang="en-GB" sz="1600" i="1" dirty="0"/>
              <a:t>.</a:t>
            </a:r>
            <a:endParaRPr lang="et-EE" sz="1600" i="1" dirty="0"/>
          </a:p>
          <a:p>
            <a:pPr lvl="1"/>
            <a:r>
              <a:rPr lang="en-GB" sz="1600" i="1" dirty="0" err="1"/>
              <a:t>Alates</a:t>
            </a:r>
            <a:r>
              <a:rPr lang="en-GB" sz="1600" i="1" dirty="0"/>
              <a:t> 1. </a:t>
            </a:r>
            <a:r>
              <a:rPr lang="en-GB" sz="1600" i="1" dirty="0" err="1"/>
              <a:t>maist</a:t>
            </a:r>
            <a:r>
              <a:rPr lang="en-GB" sz="1600" i="1" dirty="0"/>
              <a:t> </a:t>
            </a:r>
            <a:r>
              <a:rPr lang="en-GB" sz="1600" i="1" dirty="0" err="1"/>
              <a:t>kuni</a:t>
            </a:r>
            <a:r>
              <a:rPr lang="en-GB" sz="1600" i="1" dirty="0"/>
              <a:t> 30. </a:t>
            </a:r>
            <a:r>
              <a:rPr lang="en-GB" sz="1600" i="1" dirty="0" err="1"/>
              <a:t>novembrini</a:t>
            </a:r>
            <a:r>
              <a:rPr lang="en-GB" sz="1600" i="1" dirty="0"/>
              <a:t> 2014 on </a:t>
            </a:r>
            <a:r>
              <a:rPr lang="en-GB" sz="1600" i="1" dirty="0" err="1"/>
              <a:t>COSTil</a:t>
            </a:r>
            <a:r>
              <a:rPr lang="en-GB" sz="1600" i="1" dirty="0"/>
              <a:t> </a:t>
            </a:r>
            <a:r>
              <a:rPr lang="en-GB" sz="1600" i="1" dirty="0" err="1"/>
              <a:t>kaks</a:t>
            </a:r>
            <a:r>
              <a:rPr lang="en-GB" sz="1600" i="1" dirty="0"/>
              <a:t> </a:t>
            </a:r>
            <a:r>
              <a:rPr lang="en-GB" sz="1600" i="1" dirty="0" err="1"/>
              <a:t>lepingut</a:t>
            </a:r>
            <a:r>
              <a:rPr lang="en-GB" sz="1600" i="1" dirty="0"/>
              <a:t>, </a:t>
            </a:r>
            <a:r>
              <a:rPr lang="en-GB" sz="1600" i="1" dirty="0" err="1"/>
              <a:t>üks</a:t>
            </a:r>
            <a:r>
              <a:rPr lang="en-GB" sz="1600" i="1" dirty="0"/>
              <a:t> 7. </a:t>
            </a:r>
            <a:r>
              <a:rPr lang="en-GB" sz="1600" i="1" dirty="0" err="1"/>
              <a:t>raamprogrammi</a:t>
            </a:r>
            <a:r>
              <a:rPr lang="en-GB" sz="1600" i="1" dirty="0"/>
              <a:t> (ESF </a:t>
            </a:r>
            <a:r>
              <a:rPr lang="en-GB" sz="1600" i="1" dirty="0" err="1"/>
              <a:t>kui</a:t>
            </a:r>
            <a:r>
              <a:rPr lang="en-GB" sz="1600" i="1" dirty="0"/>
              <a:t> </a:t>
            </a:r>
            <a:r>
              <a:rPr lang="en-GB" sz="1600" i="1" dirty="0" err="1"/>
              <a:t>rakendusasutust</a:t>
            </a:r>
            <a:r>
              <a:rPr lang="en-GB" sz="1600" i="1" dirty="0"/>
              <a:t>) ja </a:t>
            </a:r>
            <a:r>
              <a:rPr lang="en-GB" sz="1600" i="1" dirty="0" err="1"/>
              <a:t>teine</a:t>
            </a:r>
            <a:r>
              <a:rPr lang="en-GB" sz="1600" i="1" dirty="0"/>
              <a:t> H2020 alt  (COST </a:t>
            </a:r>
            <a:r>
              <a:rPr lang="en-GB" sz="1600" i="1" dirty="0" err="1"/>
              <a:t>Assotsiatsioon</a:t>
            </a:r>
            <a:r>
              <a:rPr lang="en-GB" sz="1600" i="1" dirty="0"/>
              <a:t> </a:t>
            </a:r>
            <a:r>
              <a:rPr lang="en-GB" sz="1600" i="1" dirty="0" err="1"/>
              <a:t>kui</a:t>
            </a:r>
            <a:r>
              <a:rPr lang="en-GB" sz="1600" i="1" dirty="0"/>
              <a:t> </a:t>
            </a:r>
            <a:r>
              <a:rPr lang="en-GB" sz="1600" i="1" dirty="0" err="1"/>
              <a:t>rakendusasutus</a:t>
            </a:r>
            <a:r>
              <a:rPr lang="en-GB" sz="1600" dirty="0"/>
              <a:t>).</a:t>
            </a:r>
            <a:endParaRPr lang="et-EE" sz="1600" dirty="0"/>
          </a:p>
          <a:p>
            <a:pPr lvl="1"/>
            <a:r>
              <a:rPr lang="en-GB" sz="1600" i="1" dirty="0"/>
              <a:t>31. </a:t>
            </a:r>
            <a:r>
              <a:rPr lang="en-GB" sz="1600" i="1" dirty="0" err="1"/>
              <a:t>jaanuaril</a:t>
            </a:r>
            <a:r>
              <a:rPr lang="en-GB" sz="1600" i="1" dirty="0"/>
              <a:t> </a:t>
            </a:r>
            <a:r>
              <a:rPr lang="en-GB" sz="1600" i="1" dirty="0" err="1"/>
              <a:t>esitati</a:t>
            </a:r>
            <a:r>
              <a:rPr lang="en-GB" sz="1600" i="1" dirty="0"/>
              <a:t> </a:t>
            </a:r>
            <a:r>
              <a:rPr lang="en-GB" sz="1600" i="1" dirty="0" err="1"/>
              <a:t>Euroopa</a:t>
            </a:r>
            <a:r>
              <a:rPr lang="en-GB" sz="1600" i="1" dirty="0"/>
              <a:t> </a:t>
            </a:r>
            <a:r>
              <a:rPr lang="en-GB" sz="1600" i="1" dirty="0" err="1"/>
              <a:t>Komisjonile</a:t>
            </a:r>
            <a:r>
              <a:rPr lang="en-GB" sz="1600" i="1" dirty="0"/>
              <a:t> </a:t>
            </a:r>
            <a:r>
              <a:rPr lang="en-GB" sz="1600" i="1" dirty="0" err="1"/>
              <a:t>taotlus</a:t>
            </a:r>
            <a:r>
              <a:rPr lang="en-GB" sz="1600" i="1" dirty="0"/>
              <a:t> “COST at a turning point:</a:t>
            </a:r>
            <a:r>
              <a:rPr lang="en-GB" sz="1600" b="1" i="1" dirty="0"/>
              <a:t> </a:t>
            </a:r>
            <a:r>
              <a:rPr lang="en-GB" sz="1600" i="1" dirty="0"/>
              <a:t>A unique framework for pan-European S&amp;T cooperation as clear demonstration of European values”, (Acronym “COST H2020”).</a:t>
            </a:r>
            <a:endParaRPr lang="et-EE" sz="1600" dirty="0"/>
          </a:p>
          <a:p>
            <a:r>
              <a:rPr lang="et-EE" sz="1600" dirty="0"/>
              <a:t>Kõrgetasemelise ekspertpaneeli valik </a:t>
            </a:r>
          </a:p>
          <a:p>
            <a:r>
              <a:rPr lang="et-EE" sz="1600" dirty="0" smtClean="0"/>
              <a:t>COST Horisont 2020-s – järgnevas ettekandes Luule </a:t>
            </a:r>
            <a:r>
              <a:rPr lang="et-EE" sz="1600" dirty="0" err="1" smtClean="0"/>
              <a:t>Mizera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082889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Lühidalt aastast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000" b="1" dirty="0" err="1"/>
              <a:t>Vaabriigi</a:t>
            </a:r>
            <a:r>
              <a:rPr lang="en-GB" sz="2000" b="1" dirty="0"/>
              <a:t> </a:t>
            </a:r>
            <a:r>
              <a:rPr lang="en-GB" sz="2000" b="1" dirty="0" err="1"/>
              <a:t>Valitsus</a:t>
            </a:r>
            <a:r>
              <a:rPr lang="en-GB" sz="2000" b="1" dirty="0"/>
              <a:t> </a:t>
            </a:r>
            <a:r>
              <a:rPr lang="en-GB" sz="2000" b="1" dirty="0" err="1"/>
              <a:t>kiitis</a:t>
            </a:r>
            <a:r>
              <a:rPr lang="en-GB" sz="2000" b="1" dirty="0"/>
              <a:t> </a:t>
            </a:r>
            <a:r>
              <a:rPr lang="en-GB" sz="2000" b="1" dirty="0" err="1"/>
              <a:t>oma</a:t>
            </a:r>
            <a:r>
              <a:rPr lang="en-GB" sz="2000" b="1" dirty="0"/>
              <a:t> 20. </a:t>
            </a:r>
            <a:r>
              <a:rPr lang="en-GB" sz="2000" b="1" dirty="0" err="1"/>
              <a:t>märtsi</a:t>
            </a:r>
            <a:r>
              <a:rPr lang="en-GB" sz="2000" b="1" dirty="0"/>
              <a:t> </a:t>
            </a:r>
            <a:r>
              <a:rPr lang="en-GB" sz="2000" b="1" dirty="0" err="1"/>
              <a:t>istungil</a:t>
            </a:r>
            <a:r>
              <a:rPr lang="en-GB" sz="2000" b="1" dirty="0"/>
              <a:t> </a:t>
            </a:r>
            <a:r>
              <a:rPr lang="en-GB" sz="2000" b="1" dirty="0" err="1"/>
              <a:t>heaks</a:t>
            </a:r>
            <a:r>
              <a:rPr lang="en-GB" sz="2000" b="1" dirty="0"/>
              <a:t> </a:t>
            </a:r>
            <a:r>
              <a:rPr lang="en-GB" sz="2000" b="1" dirty="0" err="1"/>
              <a:t>Eesti</a:t>
            </a:r>
            <a:r>
              <a:rPr lang="en-GB" sz="2000" b="1" dirty="0"/>
              <a:t> </a:t>
            </a:r>
            <a:r>
              <a:rPr lang="en-GB" sz="2000" b="1" dirty="0" err="1"/>
              <a:t>ühinemise</a:t>
            </a:r>
            <a:r>
              <a:rPr lang="en-GB" sz="2000" b="1" dirty="0"/>
              <a:t> COST </a:t>
            </a:r>
            <a:r>
              <a:rPr lang="en-GB" sz="2000" b="1" dirty="0" err="1" smtClean="0"/>
              <a:t>Assotsiatsiooniga</a:t>
            </a:r>
            <a:r>
              <a:rPr lang="et-EE" sz="2000" b="1" dirty="0" smtClean="0"/>
              <a:t>, </a:t>
            </a:r>
            <a:r>
              <a:rPr lang="et-EE" sz="2000" dirty="0" smtClean="0"/>
              <a:t>27 </a:t>
            </a:r>
            <a:r>
              <a:rPr lang="et-EE" sz="2000" dirty="0"/>
              <a:t>September </a:t>
            </a:r>
            <a:r>
              <a:rPr lang="et-EE" sz="2000" dirty="0" smtClean="0"/>
              <a:t>2013 sai minister Aaviksoo liitumiskutse</a:t>
            </a:r>
            <a:endParaRPr lang="et-EE" sz="2000" dirty="0"/>
          </a:p>
          <a:p>
            <a:pPr marL="0" indent="0">
              <a:buNone/>
            </a:pPr>
            <a:endParaRPr lang="et-EE" sz="2000" b="1" dirty="0" smtClean="0"/>
          </a:p>
          <a:p>
            <a:r>
              <a:rPr lang="en-GB" sz="2000" b="1" dirty="0" smtClean="0"/>
              <a:t>COST 1</a:t>
            </a:r>
            <a:r>
              <a:rPr lang="et-EE" sz="2000" b="1" dirty="0" smtClean="0"/>
              <a:t>90</a:t>
            </a:r>
            <a:r>
              <a:rPr lang="en-GB" sz="2000" b="1" dirty="0" smtClean="0"/>
              <a:t>CSO </a:t>
            </a:r>
            <a:r>
              <a:rPr lang="en-GB" sz="2000" b="1" dirty="0" err="1"/>
              <a:t>koosolek</a:t>
            </a:r>
            <a:r>
              <a:rPr lang="et-EE" sz="2000" b="1" dirty="0"/>
              <a:t> </a:t>
            </a:r>
            <a:r>
              <a:rPr lang="et-EE" sz="2000" b="1" dirty="0" smtClean="0"/>
              <a:t>12.-14. mai </a:t>
            </a:r>
            <a:r>
              <a:rPr lang="en-GB" sz="2000" b="1" dirty="0" smtClean="0"/>
              <a:t>2014</a:t>
            </a:r>
            <a:endParaRPr lang="et-EE" sz="2000" b="1" dirty="0" smtClean="0"/>
          </a:p>
          <a:p>
            <a:pPr lvl="1"/>
            <a:r>
              <a:rPr lang="es-ES_tradnl" sz="2000" dirty="0"/>
              <a:t>COST </a:t>
            </a:r>
            <a:r>
              <a:rPr lang="es-ES_tradnl" sz="2000" dirty="0" err="1"/>
              <a:t>eelarve</a:t>
            </a:r>
            <a:r>
              <a:rPr lang="es-ES_tradnl" sz="2000" dirty="0"/>
              <a:t> </a:t>
            </a:r>
            <a:r>
              <a:rPr lang="es-ES_tradnl" sz="2000" dirty="0" err="1" smtClean="0"/>
              <a:t>kujunemine</a:t>
            </a:r>
            <a:endParaRPr lang="et-EE" sz="2000" dirty="0" smtClean="0"/>
          </a:p>
          <a:p>
            <a:pPr lvl="1"/>
            <a:r>
              <a:rPr lang="en-GB" sz="2000" dirty="0"/>
              <a:t>COST H2020 </a:t>
            </a:r>
            <a:r>
              <a:rPr lang="en-GB" sz="2000" dirty="0" err="1"/>
              <a:t>leping</a:t>
            </a:r>
            <a:r>
              <a:rPr lang="en-GB" sz="2000" dirty="0"/>
              <a:t> </a:t>
            </a:r>
            <a:r>
              <a:rPr lang="en-GB" sz="2000" dirty="0" err="1"/>
              <a:t>Euroopa</a:t>
            </a:r>
            <a:r>
              <a:rPr lang="en-GB" sz="2000" dirty="0"/>
              <a:t> </a:t>
            </a:r>
            <a:r>
              <a:rPr lang="en-GB" sz="2000" dirty="0" err="1" smtClean="0"/>
              <a:t>Komisjoniga</a:t>
            </a:r>
            <a:r>
              <a:rPr lang="et-EE" sz="2000" dirty="0" smtClean="0"/>
              <a:t> (EIB võla võtmise küsimus)</a:t>
            </a:r>
          </a:p>
          <a:p>
            <a:pPr lvl="1"/>
            <a:r>
              <a:rPr lang="en-GB" sz="2000" dirty="0" err="1"/>
              <a:t>Kõrgetasemelise</a:t>
            </a:r>
            <a:r>
              <a:rPr lang="en-GB" sz="2000" dirty="0"/>
              <a:t> </a:t>
            </a:r>
            <a:r>
              <a:rPr lang="en-GB" sz="2000" dirty="0" err="1"/>
              <a:t>ekspertpaneeli</a:t>
            </a:r>
            <a:r>
              <a:rPr lang="en-GB" sz="2000" dirty="0"/>
              <a:t> (HELP) </a:t>
            </a:r>
            <a:r>
              <a:rPr lang="en-GB" sz="2000" dirty="0" err="1"/>
              <a:t>esitlus</a:t>
            </a:r>
            <a:r>
              <a:rPr lang="en-GB" sz="2000" dirty="0"/>
              <a:t> </a:t>
            </a:r>
            <a:endParaRPr lang="et-EE" sz="2000" dirty="0" smtClean="0"/>
          </a:p>
          <a:p>
            <a:pPr lvl="1"/>
            <a:r>
              <a:rPr lang="en-GB" sz="2000" dirty="0"/>
              <a:t>COST </a:t>
            </a:r>
            <a:r>
              <a:rPr lang="en-GB" sz="2000" dirty="0" err="1"/>
              <a:t>teaduslikud</a:t>
            </a:r>
            <a:r>
              <a:rPr lang="en-GB" sz="2000" dirty="0"/>
              <a:t> </a:t>
            </a:r>
            <a:r>
              <a:rPr lang="en-GB" sz="2000" dirty="0" err="1"/>
              <a:t>tegevused</a:t>
            </a:r>
            <a:r>
              <a:rPr lang="en-GB" sz="2000" dirty="0"/>
              <a:t> H2020-s. </a:t>
            </a:r>
            <a:r>
              <a:rPr lang="en-GB" sz="2000" dirty="0" err="1"/>
              <a:t>Hindamine</a:t>
            </a:r>
            <a:r>
              <a:rPr lang="en-GB" sz="2000" dirty="0"/>
              <a:t> </a:t>
            </a:r>
            <a:r>
              <a:rPr lang="en-GB" sz="2000" dirty="0" err="1"/>
              <a:t>ning</a:t>
            </a:r>
            <a:r>
              <a:rPr lang="en-GB" sz="2000" dirty="0"/>
              <a:t> </a:t>
            </a:r>
            <a:r>
              <a:rPr lang="en-GB" sz="2000" dirty="0" err="1"/>
              <a:t>taotluste</a:t>
            </a:r>
            <a:r>
              <a:rPr lang="en-GB" sz="2000" dirty="0"/>
              <a:t> </a:t>
            </a:r>
            <a:r>
              <a:rPr lang="en-GB" sz="2000" dirty="0" err="1" smtClean="0"/>
              <a:t>valik</a:t>
            </a:r>
            <a:endParaRPr lang="et-EE" sz="2000" dirty="0" smtClean="0"/>
          </a:p>
          <a:p>
            <a:pPr lvl="1"/>
            <a:r>
              <a:rPr lang="en-GB" sz="2000" dirty="0"/>
              <a:t>COST </a:t>
            </a:r>
            <a:r>
              <a:rPr lang="en-GB" sz="2000" dirty="0" err="1"/>
              <a:t>uued</a:t>
            </a:r>
            <a:r>
              <a:rPr lang="en-GB" sz="2000" dirty="0"/>
              <a:t> </a:t>
            </a:r>
            <a:r>
              <a:rPr lang="en-GB" sz="2000" dirty="0" err="1" smtClean="0"/>
              <a:t>projektid</a:t>
            </a:r>
            <a:r>
              <a:rPr lang="et-EE" sz="2000" b="1" dirty="0" smtClean="0"/>
              <a:t>- </a:t>
            </a:r>
            <a:r>
              <a:rPr lang="en-GB" sz="2000" dirty="0" smtClean="0"/>
              <a:t>40 </a:t>
            </a:r>
            <a:r>
              <a:rPr lang="en-GB" sz="2000" dirty="0" err="1"/>
              <a:t>uut</a:t>
            </a:r>
            <a:r>
              <a:rPr lang="en-GB" sz="2000" dirty="0"/>
              <a:t> COST </a:t>
            </a:r>
            <a:r>
              <a:rPr lang="en-GB" sz="2000" dirty="0" err="1"/>
              <a:t>teadusvõrgustiku</a:t>
            </a:r>
            <a:r>
              <a:rPr lang="en-GB" sz="2000" dirty="0"/>
              <a:t> </a:t>
            </a:r>
            <a:r>
              <a:rPr lang="en-GB" sz="2000" dirty="0" err="1"/>
              <a:t>projekti</a:t>
            </a:r>
            <a:r>
              <a:rPr lang="en-GB" sz="2000" dirty="0"/>
              <a:t>, </a:t>
            </a:r>
            <a:r>
              <a:rPr lang="en-GB" sz="2000" dirty="0" err="1"/>
              <a:t>neist</a:t>
            </a:r>
            <a:r>
              <a:rPr lang="en-GB" sz="2000" dirty="0"/>
              <a:t> </a:t>
            </a:r>
            <a:r>
              <a:rPr lang="en-GB" sz="2000" dirty="0" err="1"/>
              <a:t>kaheteistkümne</a:t>
            </a:r>
            <a:r>
              <a:rPr lang="en-GB" sz="2000" dirty="0"/>
              <a:t> </a:t>
            </a:r>
            <a:r>
              <a:rPr lang="en-GB" sz="2000" dirty="0" err="1"/>
              <a:t>ettevalmistamisel</a:t>
            </a:r>
            <a:r>
              <a:rPr lang="en-GB" sz="2000" dirty="0"/>
              <a:t> </a:t>
            </a:r>
            <a:r>
              <a:rPr lang="en-GB" sz="2000" dirty="0" err="1"/>
              <a:t>osalesid</a:t>
            </a:r>
            <a:r>
              <a:rPr lang="en-GB" sz="2000" dirty="0"/>
              <a:t> </a:t>
            </a:r>
            <a:r>
              <a:rPr lang="en-GB" sz="2000" dirty="0" err="1"/>
              <a:t>eesti</a:t>
            </a:r>
            <a:r>
              <a:rPr lang="en-GB" sz="2000" dirty="0"/>
              <a:t> </a:t>
            </a:r>
            <a:r>
              <a:rPr lang="en-GB" sz="2000" dirty="0" err="1" smtClean="0"/>
              <a:t>teadlased</a:t>
            </a:r>
            <a:endParaRPr lang="et-EE" sz="2000" dirty="0" smtClean="0"/>
          </a:p>
          <a:p>
            <a:pPr lvl="1"/>
            <a:r>
              <a:rPr lang="en-GB" sz="1600" b="1" dirty="0" err="1"/>
              <a:t>Taotlus</a:t>
            </a:r>
            <a:r>
              <a:rPr lang="en-GB" sz="1600" b="1" dirty="0"/>
              <a:t> COST </a:t>
            </a:r>
            <a:r>
              <a:rPr lang="en-GB" sz="1600" b="1" dirty="0" err="1"/>
              <a:t>liikmeks</a:t>
            </a:r>
            <a:r>
              <a:rPr lang="en-GB" sz="1600" b="1" dirty="0"/>
              <a:t> </a:t>
            </a:r>
            <a:r>
              <a:rPr lang="en-GB" sz="1600" b="1" dirty="0" err="1" smtClean="0"/>
              <a:t>saamiseks</a:t>
            </a:r>
            <a:r>
              <a:rPr lang="et-EE" sz="1600" b="1" dirty="0" smtClean="0"/>
              <a:t>- </a:t>
            </a:r>
            <a:r>
              <a:rPr lang="en-GB" sz="1600" dirty="0" smtClean="0"/>
              <a:t>Montenegro </a:t>
            </a:r>
            <a:r>
              <a:rPr lang="en-GB" sz="1600" dirty="0" err="1"/>
              <a:t>kutsutakse</a:t>
            </a:r>
            <a:r>
              <a:rPr lang="en-GB" sz="1600" dirty="0"/>
              <a:t> CSO </a:t>
            </a:r>
            <a:r>
              <a:rPr lang="en-GB" sz="1600" dirty="0" err="1"/>
              <a:t>novembri</a:t>
            </a:r>
            <a:r>
              <a:rPr lang="en-GB" sz="1600" dirty="0"/>
              <a:t> </a:t>
            </a:r>
            <a:r>
              <a:rPr lang="en-GB" sz="1600" dirty="0" err="1"/>
              <a:t>koosolekule</a:t>
            </a:r>
            <a:r>
              <a:rPr lang="en-GB" sz="1600" dirty="0"/>
              <a:t>. </a:t>
            </a:r>
            <a:r>
              <a:rPr lang="en-GB" sz="1600" dirty="0" err="1"/>
              <a:t>Albaaniaga</a:t>
            </a:r>
            <a:r>
              <a:rPr lang="en-GB" sz="1600" dirty="0"/>
              <a:t> </a:t>
            </a:r>
            <a:r>
              <a:rPr lang="en-GB" sz="1600" dirty="0" err="1"/>
              <a:t>ootame</a:t>
            </a:r>
            <a:r>
              <a:rPr lang="en-GB" sz="1600" dirty="0"/>
              <a:t>.</a:t>
            </a:r>
            <a:r>
              <a:rPr lang="en-GB" sz="1600" b="1" dirty="0"/>
              <a:t> </a:t>
            </a:r>
            <a:endParaRPr lang="et-EE" sz="1600" dirty="0"/>
          </a:p>
          <a:p>
            <a:pPr lvl="1"/>
            <a:endParaRPr lang="et-EE" sz="4000" dirty="0"/>
          </a:p>
          <a:p>
            <a:pPr lvl="1"/>
            <a:endParaRPr lang="et-EE" sz="1600" dirty="0"/>
          </a:p>
          <a:p>
            <a:endParaRPr lang="et-EE" sz="2000" b="1" dirty="0"/>
          </a:p>
          <a:p>
            <a:pPr lvl="1"/>
            <a:endParaRPr lang="et-EE" sz="1600" b="1" dirty="0"/>
          </a:p>
          <a:p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173534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b="1" dirty="0" smtClean="0">
                <a:solidFill>
                  <a:srgbClr val="C00000"/>
                </a:solidFill>
              </a:rPr>
              <a:t>Eesti COST osaluse dünaamika </a:t>
            </a:r>
            <a:endParaRPr lang="et-EE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5525454"/>
              </p:ext>
            </p:extLst>
          </p:nvPr>
        </p:nvGraphicFramePr>
        <p:xfrm>
          <a:off x="0" y="1417638"/>
          <a:ext cx="9143999" cy="4236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886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Eesti osalejate arv COST </a:t>
            </a:r>
            <a:r>
              <a:rPr lang="et-EE" b="1" dirty="0" smtClean="0">
                <a:solidFill>
                  <a:srgbClr val="C00000"/>
                </a:solidFill>
              </a:rPr>
              <a:t>juhtkomiteedes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995857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3419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t-EE" b="1" dirty="0">
                <a:solidFill>
                  <a:srgbClr val="C00000"/>
                </a:solidFill>
              </a:rPr>
              <a:t>Alustavate teadlaste meetme kasutamine </a:t>
            </a: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31829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4031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 err="1">
                <a:solidFill>
                  <a:srgbClr val="C00000"/>
                </a:solidFill>
              </a:rPr>
              <a:t>Eestisse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tulnud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lisaressursid</a:t>
            </a:r>
            <a:r>
              <a:rPr lang="en-GB" b="1" dirty="0">
                <a:solidFill>
                  <a:srgbClr val="C00000"/>
                </a:solidFill>
              </a:rPr>
              <a:t> (€)</a:t>
            </a:r>
            <a:r>
              <a:rPr lang="et-EE" dirty="0">
                <a:solidFill>
                  <a:srgbClr val="C00000"/>
                </a:solidFill>
              </a:rPr>
              <a:t/>
            </a:r>
            <a:br>
              <a:rPr lang="et-EE" dirty="0">
                <a:solidFill>
                  <a:srgbClr val="C00000"/>
                </a:solidFill>
              </a:rPr>
            </a:br>
            <a:endParaRPr lang="et-EE" dirty="0">
              <a:solidFill>
                <a:srgbClr val="C0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233884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3261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2346</TotalTime>
  <Words>900</Words>
  <Application>Microsoft Office PowerPoint</Application>
  <PresentationFormat>On-screen Show (4:3)</PresentationFormat>
  <Paragraphs>183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ＭＳ Ｐゴシック</vt:lpstr>
      <vt:lpstr>ＭＳ Ｐゴシック</vt:lpstr>
      <vt:lpstr>Arial</vt:lpstr>
      <vt:lpstr>Calibri</vt:lpstr>
      <vt:lpstr>Helvetica</vt:lpstr>
      <vt:lpstr>Custom Design</vt:lpstr>
      <vt:lpstr>1_Custom Design</vt:lpstr>
      <vt:lpstr>Office Theme</vt:lpstr>
      <vt:lpstr>PowerPoint Presentation</vt:lpstr>
      <vt:lpstr> COST seminar  Wittensteini ajakeskus, Paide 28.08.2014 </vt:lpstr>
      <vt:lpstr>Lühidalt aastast</vt:lpstr>
      <vt:lpstr>Lühidalt aastast</vt:lpstr>
      <vt:lpstr>Lühidalt aastast</vt:lpstr>
      <vt:lpstr>Eesti COST osaluse dünaamika </vt:lpstr>
      <vt:lpstr>Eesti osalejate arv COST juhtkomiteedes</vt:lpstr>
      <vt:lpstr>Alustavate teadlaste meetme kasutamine </vt:lpstr>
      <vt:lpstr>Eestisse tulnud lisaressursid (€) </vt:lpstr>
      <vt:lpstr>Osalemine Lühiajaliste teadusmissioonide meetmes</vt:lpstr>
      <vt:lpstr> Eesti alustavate teadlaste osalemine COST koolitustel  </vt:lpstr>
      <vt:lpstr>Osalemine uute COST taotluste esitamisel</vt:lpstr>
      <vt:lpstr>COST tegevustes osalemine valdkondade lõikes</vt:lpstr>
      <vt:lpstr>Eesti osalus COST tegevustes organisatsioonide lõikes</vt:lpstr>
      <vt:lpstr>COST käimasolevad algatused  (kokku 333)</vt:lpstr>
      <vt:lpstr>COST kui rahastaja – WoS põhjal</vt:lpstr>
      <vt:lpstr>PowerPoint Presentation</vt:lpstr>
      <vt:lpstr>Biomeditsiin ja and molekulaarsed bioteadused</vt:lpstr>
      <vt:lpstr>Keemia ja molekulaarsed teadused ning tehnoloogiad</vt:lpstr>
      <vt:lpstr>Teadused Maast, bioloogiline mitmekesisus ning keskkonna juhtimine</vt:lpstr>
      <vt:lpstr>Toit ja põllumajandus</vt:lpstr>
      <vt:lpstr>Metsad, nende tooted ja teenused</vt:lpstr>
      <vt:lpstr>Info- ja kommunikatsioonitehnoloogiad</vt:lpstr>
      <vt:lpstr>Indiviidid, ühiskond, kultuur ja tervis</vt:lpstr>
      <vt:lpstr>Materjalid, füüsikalised ja nanoteadused</vt:lpstr>
      <vt:lpstr>Valdkondade ülesed tegevused</vt:lpstr>
      <vt:lpstr>Transport ja linna areng</vt:lpstr>
    </vt:vector>
  </TitlesOfParts>
  <Company>Ecoprint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Heigo Kütt</dc:creator>
  <cp:lastModifiedBy>Kristi Auli</cp:lastModifiedBy>
  <cp:revision>120</cp:revision>
  <dcterms:created xsi:type="dcterms:W3CDTF">2012-04-09T11:19:36Z</dcterms:created>
  <dcterms:modified xsi:type="dcterms:W3CDTF">2014-09-08T06:15:35Z</dcterms:modified>
</cp:coreProperties>
</file>