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57" r:id="rId3"/>
    <p:sldId id="260" r:id="rId4"/>
    <p:sldId id="261" r:id="rId5"/>
    <p:sldId id="273" r:id="rId6"/>
    <p:sldId id="274" r:id="rId7"/>
    <p:sldId id="272" r:id="rId8"/>
    <p:sldId id="262" r:id="rId9"/>
    <p:sldId id="275" r:id="rId10"/>
    <p:sldId id="291" r:id="rId11"/>
    <p:sldId id="263" r:id="rId12"/>
    <p:sldId id="279" r:id="rId13"/>
    <p:sldId id="280" r:id="rId14"/>
    <p:sldId id="289" r:id="rId15"/>
    <p:sldId id="290" r:id="rId16"/>
    <p:sldId id="282" r:id="rId17"/>
    <p:sldId id="269" r:id="rId18"/>
    <p:sldId id="288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7" d="100"/>
          <a:sy n="97" d="100"/>
        </p:scale>
        <p:origin x="-35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18EA7-7A06-4773-9F9D-802DD37D4714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44D6-E32D-4BA7-A657-7FAEA79DC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36C9-DFD1-4A4F-88F6-A3A90653155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79C3B-70E3-432F-8771-CB539D37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A4B4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4724400"/>
            <a:ext cx="13716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accent4"/>
                </a:solidFill>
                <a:latin typeface="Verdana"/>
                <a:cs typeface="Verdana"/>
              </a:defRPr>
            </a:lvl1pPr>
          </a:lstStyle>
          <a:p>
            <a:fld id="{C6F5CF9E-A59D-499F-8AE5-26E9167A264F}" type="datetimeFigureOut">
              <a:rPr lang="en-US" smtClean="0"/>
              <a:pPr/>
              <a:t>12/4/2013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5991225"/>
            <a:ext cx="1219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Verdana"/>
                <a:cs typeface="Verdana"/>
              </a:defRPr>
            </a:lvl1pPr>
          </a:lstStyle>
          <a:p>
            <a:fld id="{2956AEC6-13C5-4EC7-BB5A-788977D2B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5991225"/>
            <a:ext cx="1219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Verdana"/>
                <a:cs typeface="Verdana"/>
              </a:defRPr>
            </a:lvl1pPr>
          </a:lstStyle>
          <a:p>
            <a:fld id="{2956AEC6-13C5-4EC7-BB5A-788977D2B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hvi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239000" cy="4114800"/>
          </a:xfrm>
        </p:spPr>
        <p:txBody>
          <a:bodyPr anchor="ctr">
            <a:normAutofit/>
          </a:bodyPr>
          <a:lstStyle>
            <a:lvl1pPr algn="ctr">
              <a:buNone/>
              <a:defRPr sz="2400" b="1"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chimedes_ppt_taust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1"/>
            <a:ext cx="7239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38000" y="5950800"/>
            <a:ext cx="2106000" cy="45172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5991225"/>
            <a:ext cx="1219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A4B4E"/>
                </a:solidFill>
                <a:latin typeface="Verdana"/>
                <a:cs typeface="Verdana"/>
              </a:defRPr>
            </a:lvl1pPr>
          </a:lstStyle>
          <a:p>
            <a:fld id="{2956AEC6-13C5-4EC7-BB5A-788977D2B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2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nela.hendrikson@archimedes.ee" TargetMode="External"/><Relationship Id="rId2" Type="http://schemas.openxmlformats.org/officeDocument/2006/relationships/hyperlink" Target="http://eeagrants.archimedes.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hyperlink" Target="mailto:anne.hutt@archimedes.e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13285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EMP/NORRA STIPENDIUMI- PROGRAMM – VÕIMALUSED TEADUSPROJEKTIDELE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9183" y="40050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12. </a:t>
            </a:r>
            <a:r>
              <a:rPr lang="et-EE" dirty="0">
                <a:solidFill>
                  <a:schemeClr val="bg1"/>
                </a:solidFill>
              </a:rPr>
              <a:t>n</a:t>
            </a:r>
            <a:r>
              <a:rPr lang="et-EE" dirty="0" smtClean="0">
                <a:solidFill>
                  <a:schemeClr val="bg1"/>
                </a:solidFill>
              </a:rPr>
              <a:t>ovember 2013</a:t>
            </a:r>
            <a:endParaRPr lang="et-EE" dirty="0">
              <a:solidFill>
                <a:schemeClr val="bg1"/>
              </a:solidFill>
            </a:endParaRP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511095"/>
            <a:ext cx="1368152" cy="970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511095"/>
            <a:ext cx="1296144" cy="97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239000" cy="792088"/>
          </a:xfrm>
        </p:spPr>
        <p:txBody>
          <a:bodyPr>
            <a:normAutofit fontScale="90000"/>
          </a:bodyPr>
          <a:lstStyle/>
          <a:p>
            <a:r>
              <a:rPr lang="et-EE" sz="2800" dirty="0" smtClean="0"/>
              <a:t>Üliõpilaste õpiränne – osalemine teadusprojektides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t-EE" dirty="0" smtClean="0"/>
              <a:t>Osaleda võivad:</a:t>
            </a:r>
          </a:p>
          <a:p>
            <a:pPr lvl="0"/>
            <a:r>
              <a:rPr lang="et-EE" dirty="0"/>
              <a:t>TKP-s osalevad </a:t>
            </a:r>
            <a:r>
              <a:rPr lang="et-EE" dirty="0" smtClean="0"/>
              <a:t>kraadiõppurid;</a:t>
            </a:r>
            <a:endParaRPr lang="et-EE" dirty="0"/>
          </a:p>
          <a:p>
            <a:pPr lvl="0"/>
            <a:r>
              <a:rPr lang="et-EE" dirty="0" smtClean="0"/>
              <a:t>kõikidel </a:t>
            </a:r>
            <a:r>
              <a:rPr lang="et-EE" dirty="0"/>
              <a:t>kõrgharidustasemetel õppivad üliõpilased. </a:t>
            </a:r>
            <a:endParaRPr lang="et-EE" dirty="0" smtClean="0"/>
          </a:p>
          <a:p>
            <a:pPr marL="0" indent="0">
              <a:buNone/>
            </a:pPr>
            <a:r>
              <a:rPr lang="et-EE" dirty="0"/>
              <a:t>Teadusprojektides osalemine :</a:t>
            </a:r>
          </a:p>
          <a:p>
            <a:pPr lvl="0"/>
            <a:r>
              <a:rPr lang="et-EE" dirty="0" smtClean="0"/>
              <a:t>julgustab </a:t>
            </a:r>
            <a:r>
              <a:rPr lang="et-EE" dirty="0"/>
              <a:t>üliõpilasi võtma osa teadusprojektidega seotud tegevustest, sealhulgas kursustest, mis käsitlevad  teadusprojektide </a:t>
            </a:r>
            <a:r>
              <a:rPr lang="et-EE" dirty="0" smtClean="0"/>
              <a:t>teemasid, </a:t>
            </a:r>
            <a:r>
              <a:rPr lang="et-EE" dirty="0"/>
              <a:t>uurimismeetodeid ja teisi teadusprojektiks vajalikke </a:t>
            </a:r>
            <a:r>
              <a:rPr lang="et-EE" dirty="0" smtClean="0"/>
              <a:t>tegevusi; </a:t>
            </a:r>
            <a:endParaRPr lang="et-EE" dirty="0"/>
          </a:p>
          <a:p>
            <a:pPr lvl="0"/>
            <a:r>
              <a:rPr lang="et-EE" dirty="0" smtClean="0"/>
              <a:t>edendab </a:t>
            </a:r>
            <a:r>
              <a:rPr lang="et-EE" dirty="0"/>
              <a:t>teadusprojektidega seotud kogemuste </a:t>
            </a:r>
            <a:r>
              <a:rPr lang="et-EE" dirty="0" smtClean="0"/>
              <a:t>vahetamist; </a:t>
            </a:r>
            <a:endParaRPr lang="et-EE" dirty="0"/>
          </a:p>
          <a:p>
            <a:pPr lvl="0"/>
            <a:r>
              <a:rPr lang="et-EE" dirty="0" smtClean="0"/>
              <a:t>suurendab </a:t>
            </a:r>
            <a:r>
              <a:rPr lang="et-EE" dirty="0"/>
              <a:t>teadustöösse kaasatud inimressurssi rahvusvaheliste suhete edendamise kaudu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r>
              <a:rPr lang="et-EE" dirty="0" smtClean="0"/>
              <a:t>Õpirände kestus võib </a:t>
            </a:r>
            <a:r>
              <a:rPr lang="et-EE" dirty="0"/>
              <a:t>olla </a:t>
            </a:r>
            <a:r>
              <a:rPr lang="et-EE" b="1" dirty="0"/>
              <a:t>6 nädalat </a:t>
            </a:r>
            <a:r>
              <a:rPr lang="et-EE" dirty="0" smtClean="0"/>
              <a:t>kuni</a:t>
            </a:r>
            <a:r>
              <a:rPr lang="et-EE" b="1" dirty="0" smtClean="0"/>
              <a:t> 6 </a:t>
            </a:r>
            <a:r>
              <a:rPr lang="et-EE" b="1" dirty="0"/>
              <a:t>kuud </a:t>
            </a:r>
            <a:r>
              <a:rPr lang="et-EE" dirty="0"/>
              <a:t>ühe akadeemilise aasta jooksul</a:t>
            </a:r>
          </a:p>
          <a:p>
            <a:pPr lvl="0"/>
            <a:endParaRPr lang="et-EE" dirty="0"/>
          </a:p>
          <a:p>
            <a:pPr lvl="0"/>
            <a:endParaRPr lang="et-EE" dirty="0"/>
          </a:p>
          <a:p>
            <a:pPr lvl="0"/>
            <a:endParaRPr lang="et-EE" dirty="0"/>
          </a:p>
          <a:p>
            <a:pPr>
              <a:lnSpc>
                <a:spcPct val="120000"/>
              </a:lnSpc>
            </a:pP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05264"/>
            <a:ext cx="1080120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805264"/>
            <a:ext cx="110506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922114"/>
          </a:xfrm>
        </p:spPr>
        <p:txBody>
          <a:bodyPr>
            <a:normAutofit fontScale="90000"/>
          </a:bodyPr>
          <a:lstStyle/>
          <a:p>
            <a:r>
              <a:rPr lang="et-EE" sz="2800" dirty="0" smtClean="0"/>
              <a:t>Kõrgkoolide õppejõud, ettevõtete töötajad - õpetama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Õpetama võivad </a:t>
            </a:r>
            <a:r>
              <a:rPr lang="et-EE" dirty="0" smtClean="0"/>
              <a:t>minna/tulla:</a:t>
            </a:r>
            <a:endParaRPr lang="et-EE" dirty="0"/>
          </a:p>
          <a:p>
            <a:pPr lvl="0"/>
            <a:r>
              <a:rPr lang="et-EE" dirty="0" smtClean="0"/>
              <a:t>Eesti ja Norra kõrgkoolide</a:t>
            </a:r>
            <a:r>
              <a:rPr lang="et-EE" b="1" dirty="0" smtClean="0"/>
              <a:t> </a:t>
            </a:r>
            <a:r>
              <a:rPr lang="et-EE" dirty="0"/>
              <a:t>õppejõud </a:t>
            </a:r>
          </a:p>
          <a:p>
            <a:pPr lvl="0"/>
            <a:r>
              <a:rPr lang="et-EE" dirty="0"/>
              <a:t>Norra ettevõtete </a:t>
            </a:r>
            <a:r>
              <a:rPr lang="et-EE" dirty="0" smtClean="0"/>
              <a:t>töötajad</a:t>
            </a:r>
          </a:p>
          <a:p>
            <a:pPr marL="0" lvl="0" indent="0">
              <a:buNone/>
            </a:pPr>
            <a:r>
              <a:rPr lang="et-EE" dirty="0" smtClean="0"/>
              <a:t>Eelistatud on:</a:t>
            </a:r>
            <a:endParaRPr lang="et-EE" dirty="0"/>
          </a:p>
          <a:p>
            <a:pPr lvl="0"/>
            <a:r>
              <a:rPr lang="et-EE" dirty="0"/>
              <a:t>Vähese rahvusvahelise kogemusega </a:t>
            </a:r>
            <a:r>
              <a:rPr lang="et-EE" b="1" dirty="0"/>
              <a:t>õppejõudude lähetused õpetama </a:t>
            </a:r>
            <a:endParaRPr lang="et-EE" dirty="0"/>
          </a:p>
          <a:p>
            <a:pPr lvl="0"/>
            <a:r>
              <a:rPr lang="et-EE" b="1" dirty="0"/>
              <a:t>Ettevõtete töötajate lähetused kõrgkoolidesse</a:t>
            </a:r>
            <a:r>
              <a:rPr lang="et-EE" dirty="0"/>
              <a:t> </a:t>
            </a:r>
            <a:r>
              <a:rPr lang="et-EE" dirty="0" smtClean="0"/>
              <a:t>eksperdina/lektorina</a:t>
            </a:r>
            <a:br>
              <a:rPr lang="et-EE" dirty="0" smtClean="0"/>
            </a:br>
            <a:endParaRPr lang="et-EE" dirty="0"/>
          </a:p>
          <a:p>
            <a:r>
              <a:rPr lang="et-EE" dirty="0" smtClean="0"/>
              <a:t>Õppetöö kestus 1 </a:t>
            </a:r>
            <a:r>
              <a:rPr lang="et-EE" dirty="0"/>
              <a:t>päevast kuni 6 </a:t>
            </a:r>
            <a:r>
              <a:rPr lang="et-EE" dirty="0" smtClean="0"/>
              <a:t>nädalani (minimaalselt 5 õppetundi, soovitavalt siiski alates 5 tööpäevast)</a:t>
            </a:r>
            <a:endParaRPr lang="et-EE" dirty="0"/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92211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Kõrgkoolide töötajad - koolitusele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464496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 smtClean="0"/>
              <a:t>Osaleda võivad: Eesti kõrgkoolide </a:t>
            </a:r>
            <a:r>
              <a:rPr lang="et-EE" dirty="0"/>
              <a:t>õppejõud ja teised töötajad </a:t>
            </a:r>
            <a:endParaRPr lang="et-EE" dirty="0" smtClean="0"/>
          </a:p>
          <a:p>
            <a:r>
              <a:rPr lang="et-EE" dirty="0" smtClean="0"/>
              <a:t>Koolitus võib olla: töövarjuks </a:t>
            </a:r>
            <a:r>
              <a:rPr lang="et-EE" dirty="0"/>
              <a:t>olemine, õppelähetus, õpituba, konverents jne</a:t>
            </a:r>
            <a:r>
              <a:rPr lang="et-EE" dirty="0" smtClean="0"/>
              <a:t>.</a:t>
            </a:r>
          </a:p>
          <a:p>
            <a:r>
              <a:rPr lang="et-EE" u="sng" dirty="0" smtClean="0"/>
              <a:t>Hõlmab </a:t>
            </a:r>
            <a:r>
              <a:rPr lang="et-EE" u="sng" dirty="0"/>
              <a:t>ka Norra-Eesti teaduskoostöö programmi teadusprojektides osalemisega seotud lähetusi</a:t>
            </a:r>
            <a:endParaRPr lang="et-EE" u="sng" dirty="0" smtClean="0"/>
          </a:p>
          <a:p>
            <a:r>
              <a:rPr lang="et-EE" dirty="0" smtClean="0"/>
              <a:t>Kestus </a:t>
            </a:r>
            <a:r>
              <a:rPr lang="et-EE" dirty="0"/>
              <a:t>alates 5 tööpäevast kuni 6 </a:t>
            </a:r>
            <a:r>
              <a:rPr lang="et-EE" dirty="0" smtClean="0"/>
              <a:t>nädalani 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70609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Kõrgkoolide õpiränne – finantsid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42" y="1196752"/>
            <a:ext cx="8568952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u="sng" dirty="0" smtClean="0"/>
              <a:t>Toetus katab</a:t>
            </a:r>
            <a:r>
              <a:rPr lang="et-EE" dirty="0" smtClean="0"/>
              <a:t>:</a:t>
            </a:r>
          </a:p>
          <a:p>
            <a:pPr lvl="0"/>
            <a:r>
              <a:rPr lang="et-EE" dirty="0" smtClean="0"/>
              <a:t>Reisikulud, sh kindlustus</a:t>
            </a:r>
            <a:endParaRPr lang="et-EE" dirty="0"/>
          </a:p>
          <a:p>
            <a:pPr lvl="0"/>
            <a:r>
              <a:rPr lang="et-EE" dirty="0" smtClean="0"/>
              <a:t>Elamiskulud</a:t>
            </a:r>
            <a:r>
              <a:rPr lang="et-EE" dirty="0"/>
              <a:t>, õppematerjalide soetamise kulud, võimalikud </a:t>
            </a:r>
            <a:r>
              <a:rPr lang="et-EE" dirty="0" smtClean="0"/>
              <a:t>õppemaksud </a:t>
            </a:r>
            <a:r>
              <a:rPr lang="et-EE" dirty="0"/>
              <a:t>ja </a:t>
            </a:r>
            <a:r>
              <a:rPr lang="et-EE" dirty="0" smtClean="0"/>
              <a:t>konverentsikulud </a:t>
            </a:r>
            <a:endParaRPr lang="et-EE" dirty="0"/>
          </a:p>
          <a:p>
            <a:pPr lvl="0"/>
            <a:r>
              <a:rPr lang="et-EE" dirty="0"/>
              <a:t>Õpirände </a:t>
            </a:r>
            <a:r>
              <a:rPr lang="et-EE" dirty="0" smtClean="0"/>
              <a:t>korralduskulud</a:t>
            </a:r>
            <a:endParaRPr lang="et-EE" dirty="0"/>
          </a:p>
          <a:p>
            <a:endParaRPr lang="et-EE" dirty="0" smtClean="0"/>
          </a:p>
          <a:p>
            <a:r>
              <a:rPr lang="et-EE" dirty="0" smtClean="0"/>
              <a:t>Reisi- ja elamiskulude piirmäärad - Juhendraamatu Lisa 1</a:t>
            </a:r>
          </a:p>
          <a:p>
            <a:r>
              <a:rPr lang="et-EE" dirty="0" smtClean="0"/>
              <a:t>Nii üliõpilaste </a:t>
            </a:r>
            <a:r>
              <a:rPr lang="et-EE" dirty="0"/>
              <a:t>kui </a:t>
            </a:r>
            <a:r>
              <a:rPr lang="et-EE" dirty="0" smtClean="0"/>
              <a:t>õppejõudude </a:t>
            </a:r>
            <a:r>
              <a:rPr lang="et-EE" dirty="0"/>
              <a:t>ja töötajate </a:t>
            </a:r>
            <a:r>
              <a:rPr lang="et-EE" dirty="0" smtClean="0"/>
              <a:t>toetused on </a:t>
            </a:r>
            <a:r>
              <a:rPr lang="et-EE" u="sng" dirty="0" smtClean="0"/>
              <a:t>kindlasummalised</a:t>
            </a:r>
            <a:r>
              <a:rPr lang="et-EE" dirty="0" smtClean="0"/>
              <a:t>, vastavalt piirmääradele. Toetused makstakse välja stipendiumina.</a:t>
            </a:r>
          </a:p>
          <a:p>
            <a:endParaRPr lang="et-EE" dirty="0"/>
          </a:p>
          <a:p>
            <a:r>
              <a:rPr lang="et-EE" dirty="0" smtClean="0"/>
              <a:t>Toetust haldab (k.a. maksed sissetulevatele üliõpilastele ja õppejõududele) Eesti kõrgkool</a:t>
            </a:r>
          </a:p>
          <a:p>
            <a:pPr lvl="0"/>
            <a:r>
              <a:rPr lang="et-EE" dirty="0" smtClean="0"/>
              <a:t>Toetuse haldaja vastutab </a:t>
            </a:r>
            <a:r>
              <a:rPr lang="et-EE" dirty="0"/>
              <a:t>selle eest, et </a:t>
            </a:r>
            <a:r>
              <a:rPr lang="et-EE" dirty="0" smtClean="0"/>
              <a:t>teadusprojektides osalemise puhul ei </a:t>
            </a:r>
            <a:r>
              <a:rPr lang="et-EE" dirty="0"/>
              <a:t>oleks topeltrahastust teistest </a:t>
            </a:r>
            <a:r>
              <a:rPr lang="et-EE" dirty="0" smtClean="0"/>
              <a:t>toetusallikatest. </a:t>
            </a:r>
            <a:endParaRPr lang="et-EE" dirty="0"/>
          </a:p>
          <a:p>
            <a:r>
              <a:rPr lang="et-EE" dirty="0" smtClean="0"/>
              <a:t>Väljamakse kõrgkoolile: 80% ja 20% (kui 70% esimesest maksest kulutatud)</a:t>
            </a:r>
            <a:endParaRPr lang="et-EE" dirty="0"/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Toetuste määrad</a:t>
            </a:r>
            <a:endParaRPr lang="et-E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1613" y="2563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517232"/>
            <a:ext cx="484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Õpirände korralduskulud – 390 € lähetatava kohta</a:t>
            </a:r>
            <a:endParaRPr lang="et-E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47774" y="2043684"/>
          <a:ext cx="6572252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506"/>
                <a:gridCol w="723550"/>
                <a:gridCol w="449998"/>
                <a:gridCol w="449363"/>
                <a:gridCol w="449998"/>
                <a:gridCol w="449998"/>
                <a:gridCol w="449998"/>
                <a:gridCol w="449363"/>
                <a:gridCol w="449998"/>
                <a:gridCol w="540124"/>
                <a:gridCol w="989487"/>
                <a:gridCol w="809869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Reisikulu toetuse piirmäär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Elamiskulu toetuse piirmäärad: Kõik mobiilsuses osalejad </a:t>
                      </a:r>
                      <a:r>
                        <a:rPr lang="et-EE" sz="1100" u="sng">
                          <a:effectLst/>
                        </a:rPr>
                        <a:t>v.a. üliõpilased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Elamiskulu toetuse piirmäär: </a:t>
                      </a:r>
                      <a:r>
                        <a:rPr lang="et-EE" sz="1100" u="sng">
                          <a:effectLst/>
                        </a:rPr>
                        <a:t>üliõpilased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 päev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 päeva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3 päeva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4 päeva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5 päeva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6 päeva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 nädal 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 nädalat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Lisasumma nädala kohta (nädalad 3-6)*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 kuu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EE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 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130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260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390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520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650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780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910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1274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146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484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IS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600/700 väljaspool Reykjaviki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180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360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540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720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900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1080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1260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1764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202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648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NO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350/450 väljaspool Oslot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260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520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780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1040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1300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1560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1820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2548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291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939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LI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400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260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520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780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1040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1300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1560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1820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2548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291</a:t>
                      </a:r>
                      <a:endParaRPr lang="et-E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939</a:t>
                      </a:r>
                      <a:endParaRPr lang="et-E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7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Toetuse kasutamine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Reeglid sarnased </a:t>
            </a:r>
            <a:r>
              <a:rPr lang="et-EE" dirty="0" err="1" smtClean="0"/>
              <a:t>Erasmuse</a:t>
            </a:r>
            <a:r>
              <a:rPr lang="et-EE" dirty="0" smtClean="0"/>
              <a:t> programmile</a:t>
            </a:r>
          </a:p>
          <a:p>
            <a:r>
              <a:rPr lang="et-EE" dirty="0" smtClean="0"/>
              <a:t>Avalik konkurss tudengitele ja personalile (võib olla ka teaduskonna-põhine)</a:t>
            </a:r>
          </a:p>
          <a:p>
            <a:r>
              <a:rPr lang="et-EE" dirty="0" smtClean="0"/>
              <a:t>Stipendiumi- ja õppeleping, praktikaplaan, personalil tööplaan ja leping</a:t>
            </a:r>
          </a:p>
          <a:p>
            <a:r>
              <a:rPr lang="et-EE" dirty="0" smtClean="0"/>
              <a:t>Õpingute ja praktika tunnustamine</a:t>
            </a:r>
          </a:p>
          <a:p>
            <a:r>
              <a:rPr lang="et-EE" dirty="0" smtClean="0"/>
              <a:t>Aruanded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396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92211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Kõrgkoolide õpiränne – taotlemine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464496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b="1" dirty="0" smtClean="0"/>
              <a:t>Tähtaeg</a:t>
            </a:r>
            <a:r>
              <a:rPr lang="et-EE" dirty="0" smtClean="0"/>
              <a:t> </a:t>
            </a:r>
            <a:r>
              <a:rPr lang="et-EE" b="1" dirty="0" smtClean="0"/>
              <a:t>10. märts 2014 </a:t>
            </a:r>
            <a:r>
              <a:rPr lang="et-EE" dirty="0" smtClean="0"/>
              <a:t>(postitempel)</a:t>
            </a:r>
          </a:p>
          <a:p>
            <a:r>
              <a:rPr lang="et-EE" dirty="0"/>
              <a:t>Taotlus </a:t>
            </a:r>
            <a:r>
              <a:rPr lang="et-EE" dirty="0" smtClean="0"/>
              <a:t>esitatakse elektrooniliselt ja paberil (1 originaal)</a:t>
            </a:r>
          </a:p>
          <a:p>
            <a:r>
              <a:rPr lang="et-EE" dirty="0" smtClean="0"/>
              <a:t>Hindamine märtsis-aprillis, teated tulemuste kohta mai keskel, lepingud mai lõpust vastavalt õpirände algusele</a:t>
            </a:r>
          </a:p>
          <a:p>
            <a:r>
              <a:rPr lang="et-EE" dirty="0" smtClean="0"/>
              <a:t>Tegevuste algus: 01.01.2014 </a:t>
            </a:r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850106"/>
          </a:xfrm>
        </p:spPr>
        <p:txBody>
          <a:bodyPr/>
          <a:lstStyle/>
          <a:p>
            <a:r>
              <a:rPr lang="et-EE" dirty="0" smtClean="0"/>
              <a:t>Ettevalmistavad lähetused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2474"/>
            <a:ext cx="8856984" cy="4354757"/>
          </a:xfrm>
        </p:spPr>
        <p:txBody>
          <a:bodyPr>
            <a:normAutofit/>
          </a:bodyPr>
          <a:lstStyle/>
          <a:p>
            <a:r>
              <a:rPr lang="et-EE" sz="2200" dirty="0" smtClean="0"/>
              <a:t>Õpirändes osaleda soovivatele asutustele partnerite leidmiseks, </a:t>
            </a:r>
            <a:r>
              <a:rPr lang="et-EE" sz="2200" dirty="0"/>
              <a:t>koos </a:t>
            </a:r>
            <a:r>
              <a:rPr lang="et-EE" sz="2200" dirty="0" smtClean="0"/>
              <a:t>partneritega taotluste ettevalmistamiseks </a:t>
            </a:r>
            <a:r>
              <a:rPr lang="et-EE" sz="2200" dirty="0"/>
              <a:t>ja </a:t>
            </a:r>
            <a:r>
              <a:rPr lang="et-EE" sz="2200" dirty="0" smtClean="0"/>
              <a:t>koostamiseks.  </a:t>
            </a:r>
            <a:endParaRPr lang="et-EE" sz="2200" dirty="0"/>
          </a:p>
          <a:p>
            <a:endParaRPr lang="et-EE" sz="2200" dirty="0" smtClean="0"/>
          </a:p>
          <a:p>
            <a:r>
              <a:rPr lang="et-EE" sz="2200" dirty="0" smtClean="0"/>
              <a:t>Avatud nii Eesti kui Norra </a:t>
            </a:r>
            <a:r>
              <a:rPr lang="et-EE" dirty="0" err="1" smtClean="0"/>
              <a:t>Erasmuse</a:t>
            </a:r>
            <a:r>
              <a:rPr lang="et-EE" dirty="0" smtClean="0"/>
              <a:t> </a:t>
            </a:r>
            <a:r>
              <a:rPr lang="et-EE" dirty="0"/>
              <a:t>ülikoolihartat (EUC) </a:t>
            </a:r>
            <a:r>
              <a:rPr lang="et-EE" dirty="0" smtClean="0"/>
              <a:t>omavatele </a:t>
            </a:r>
            <a:r>
              <a:rPr lang="et-EE" b="1" dirty="0" smtClean="0"/>
              <a:t>kõrgkoolidele</a:t>
            </a:r>
            <a:r>
              <a:rPr lang="et-EE" dirty="0" smtClean="0"/>
              <a:t> </a:t>
            </a:r>
          </a:p>
          <a:p>
            <a:endParaRPr lang="et-EE" dirty="0"/>
          </a:p>
          <a:p>
            <a:r>
              <a:rPr lang="et-EE" dirty="0" smtClean="0"/>
              <a:t>Taotleja on kõrgkool</a:t>
            </a:r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850106"/>
          </a:xfrm>
        </p:spPr>
        <p:txBody>
          <a:bodyPr/>
          <a:lstStyle/>
          <a:p>
            <a:r>
              <a:rPr lang="et-EE" dirty="0" smtClean="0"/>
              <a:t>Ettevalmistavad lähetused (2)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2474"/>
            <a:ext cx="8856984" cy="4642790"/>
          </a:xfrm>
        </p:spPr>
        <p:txBody>
          <a:bodyPr>
            <a:normAutofit/>
          </a:bodyPr>
          <a:lstStyle/>
          <a:p>
            <a:r>
              <a:rPr lang="et-EE" dirty="0" smtClean="0"/>
              <a:t>Lähetus võib kesta </a:t>
            </a:r>
            <a:r>
              <a:rPr lang="et-EE" dirty="0" err="1" smtClean="0"/>
              <a:t>max</a:t>
            </a:r>
            <a:r>
              <a:rPr lang="et-EE" dirty="0" smtClean="0"/>
              <a:t>. 5 päeva, k.a. reisile kuluv aeg</a:t>
            </a:r>
            <a:endParaRPr lang="et-EE" dirty="0"/>
          </a:p>
          <a:p>
            <a:r>
              <a:rPr lang="et-EE" dirty="0" smtClean="0"/>
              <a:t>Toetus eraldatakse üldjuhul 1 inimesele lähetuse kohta (erand – erivajadusega inimese saatja)</a:t>
            </a:r>
          </a:p>
          <a:p>
            <a:pPr marL="0" indent="0">
              <a:buNone/>
            </a:pPr>
            <a:r>
              <a:rPr lang="et-EE" u="sng" dirty="0" smtClean="0"/>
              <a:t>Lubatud kulud </a:t>
            </a:r>
            <a:r>
              <a:rPr lang="et-EE" dirty="0" smtClean="0"/>
              <a:t>(järgides piirmäärasid):</a:t>
            </a:r>
          </a:p>
          <a:p>
            <a:pPr lvl="1"/>
            <a:r>
              <a:rPr lang="et-EE" dirty="0" smtClean="0"/>
              <a:t>Reisikulud (k.a. kindlustus)</a:t>
            </a:r>
          </a:p>
          <a:p>
            <a:pPr lvl="1"/>
            <a:r>
              <a:rPr lang="et-EE" dirty="0" smtClean="0"/>
              <a:t>Elamiskulud (päevaraha + majutus)</a:t>
            </a:r>
          </a:p>
          <a:p>
            <a:r>
              <a:rPr lang="et-EE" dirty="0" smtClean="0"/>
              <a:t>80% toetus</a:t>
            </a:r>
            <a:r>
              <a:rPr lang="et-EE" dirty="0"/>
              <a:t>est</a:t>
            </a:r>
            <a:r>
              <a:rPr lang="et-EE" dirty="0" smtClean="0"/>
              <a:t> makstakse välja kohe, ülejäänu pärast aruande ja kuludokumentide aktsepteerimist</a:t>
            </a:r>
          </a:p>
          <a:p>
            <a:r>
              <a:rPr lang="et-EE" dirty="0" smtClean="0"/>
              <a:t>Maksed asutuse, mitte eraisiku kontole</a:t>
            </a:r>
          </a:p>
          <a:p>
            <a:r>
              <a:rPr lang="et-EE" dirty="0" smtClean="0"/>
              <a:t>Taotlusvoor avanes 21.01.2013, jooksev tähtaeg – taotlus tuleb </a:t>
            </a:r>
            <a:r>
              <a:rPr lang="et-EE" dirty="0"/>
              <a:t>esitada vähemalt </a:t>
            </a:r>
            <a:r>
              <a:rPr lang="et-EE" b="1" dirty="0"/>
              <a:t>5 nädalat</a:t>
            </a:r>
            <a:r>
              <a:rPr lang="et-EE" dirty="0"/>
              <a:t> enne lähetuse </a:t>
            </a:r>
            <a:r>
              <a:rPr lang="et-EE" dirty="0" smtClean="0"/>
              <a:t>algust.</a:t>
            </a:r>
          </a:p>
          <a:p>
            <a:r>
              <a:rPr lang="et-EE" dirty="0" smtClean="0"/>
              <a:t>Aasta lõpus tuleks arvestada pikema ajaga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Informatsioon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400" dirty="0">
                <a:hlinkClick r:id="rId2"/>
              </a:rPr>
              <a:t>http://eeagrants.archimedes.ee/</a:t>
            </a:r>
            <a:r>
              <a:rPr lang="et-EE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Juhendraamat taotlejale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Õpirändeprojekti koordinaatori käsiraamat</a:t>
            </a:r>
          </a:p>
          <a:p>
            <a:pPr marL="0" indent="0">
              <a:buNone/>
            </a:pPr>
            <a:r>
              <a:rPr lang="et-EE" sz="2400" dirty="0" smtClean="0"/>
              <a:t>(hetkel ei sisalda teadusprojektides osalemise spetsiifikat)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dirty="0" smtClean="0"/>
              <a:t>Sihtasutus </a:t>
            </a:r>
            <a:r>
              <a:rPr lang="et-EE" sz="2400" dirty="0" err="1" smtClean="0"/>
              <a:t>Archimedes</a:t>
            </a:r>
            <a:r>
              <a:rPr lang="et-EE" sz="2400" dirty="0" smtClean="0"/>
              <a:t>:</a:t>
            </a:r>
            <a:br>
              <a:rPr lang="et-EE" sz="2400" dirty="0" smtClean="0"/>
            </a:br>
            <a:endParaRPr lang="et-EE" sz="2400" dirty="0" smtClean="0"/>
          </a:p>
          <a:p>
            <a:r>
              <a:rPr lang="et-EE" sz="2400" dirty="0" smtClean="0"/>
              <a:t>Annela Hendrikson </a:t>
            </a:r>
            <a:r>
              <a:rPr lang="et-EE" sz="2400" dirty="0" smtClean="0">
                <a:hlinkClick r:id="rId3"/>
              </a:rPr>
              <a:t>annela.hendrikson@archimedes.ee</a:t>
            </a:r>
            <a:endParaRPr lang="et-EE" sz="2400" dirty="0" smtClean="0"/>
          </a:p>
          <a:p>
            <a:r>
              <a:rPr lang="et-EE" sz="2400" dirty="0" smtClean="0"/>
              <a:t>Anne Hütt </a:t>
            </a:r>
            <a:r>
              <a:rPr lang="et-EE" sz="2400" dirty="0" smtClean="0">
                <a:hlinkClick r:id="rId4"/>
              </a:rPr>
              <a:t>anne.hutt@archimedes.ee</a:t>
            </a:r>
            <a:r>
              <a:rPr lang="et-EE" sz="2400" dirty="0" smtClean="0"/>
              <a:t>  </a:t>
            </a:r>
          </a:p>
          <a:p>
            <a:pPr marL="0" indent="0">
              <a:buNone/>
            </a:pPr>
            <a:endParaRPr lang="et-EE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778098"/>
          </a:xfrm>
        </p:spPr>
        <p:txBody>
          <a:bodyPr>
            <a:normAutofit/>
          </a:bodyPr>
          <a:lstStyle/>
          <a:p>
            <a:r>
              <a:rPr lang="et-EE" sz="2800" dirty="0" smtClean="0"/>
              <a:t>Üldist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196752"/>
            <a:ext cx="8064896" cy="4176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800" dirty="0" smtClean="0"/>
              <a:t>Raamistik: EMP ja Norra toetused 2009-2014</a:t>
            </a:r>
          </a:p>
          <a:p>
            <a:pPr marL="0" indent="0">
              <a:buNone/>
            </a:pPr>
            <a:r>
              <a:rPr lang="et-EE" sz="1800" dirty="0" smtClean="0"/>
              <a:t>Osalevad </a:t>
            </a:r>
            <a:r>
              <a:rPr lang="et-EE" sz="1800" dirty="0"/>
              <a:t>riigid: Eesti, Norra, Island, Liechtenstein</a:t>
            </a:r>
          </a:p>
          <a:p>
            <a:pPr marL="0" lvl="0" indent="0">
              <a:buNone/>
            </a:pPr>
            <a:r>
              <a:rPr lang="et-EE" sz="1800" u="sng" dirty="0" smtClean="0"/>
              <a:t/>
            </a:r>
            <a:br>
              <a:rPr lang="et-EE" sz="1800" u="sng" dirty="0" smtClean="0"/>
            </a:br>
            <a:r>
              <a:rPr lang="et-EE" sz="1800" u="sng" dirty="0" smtClean="0"/>
              <a:t>Programmi üldeesmärgid:</a:t>
            </a:r>
          </a:p>
          <a:p>
            <a:pPr lvl="0"/>
            <a:r>
              <a:rPr lang="et-EE" sz="1800" dirty="0" smtClean="0"/>
              <a:t>suureneb </a:t>
            </a:r>
            <a:r>
              <a:rPr lang="et-EE" sz="1800" b="1" dirty="0"/>
              <a:t>üliõpilaste</a:t>
            </a:r>
            <a:r>
              <a:rPr lang="et-EE" sz="1800" dirty="0"/>
              <a:t> ning </a:t>
            </a:r>
            <a:r>
              <a:rPr lang="et-EE" sz="1800" b="1" dirty="0"/>
              <a:t>kõrgkoolide </a:t>
            </a:r>
            <a:r>
              <a:rPr lang="et-EE" sz="1800" b="1" dirty="0" smtClean="0"/>
              <a:t>personali </a:t>
            </a:r>
            <a:r>
              <a:rPr lang="et-EE" sz="1800" dirty="0" smtClean="0"/>
              <a:t>liikuvus </a:t>
            </a:r>
            <a:r>
              <a:rPr lang="et-EE" sz="1800" dirty="0"/>
              <a:t>Eesti ja Norra </a:t>
            </a:r>
            <a:r>
              <a:rPr lang="et-EE" sz="1800" dirty="0" smtClean="0"/>
              <a:t>vahel</a:t>
            </a:r>
            <a:endParaRPr lang="et-EE" sz="1800" dirty="0"/>
          </a:p>
          <a:p>
            <a:pPr lvl="0"/>
            <a:r>
              <a:rPr lang="et-EE" sz="1800" dirty="0" smtClean="0"/>
              <a:t>tõhustub</a:t>
            </a:r>
            <a:r>
              <a:rPr lang="en-GB" sz="1800" dirty="0" smtClean="0"/>
              <a:t> </a:t>
            </a:r>
            <a:r>
              <a:rPr lang="et-EE" sz="1800" b="1" dirty="0" smtClean="0"/>
              <a:t>asutustevaheline koostöö</a:t>
            </a:r>
            <a:r>
              <a:rPr lang="en-GB" sz="1800" dirty="0" smtClean="0"/>
              <a:t> </a:t>
            </a:r>
            <a:r>
              <a:rPr lang="et-EE" sz="1800" b="1" dirty="0" smtClean="0"/>
              <a:t>keskhariduse tasandil</a:t>
            </a:r>
            <a:endParaRPr lang="et-EE" sz="1800" dirty="0" smtClean="0"/>
          </a:p>
          <a:p>
            <a:pPr marL="0" lvl="0" indent="0">
              <a:buNone/>
            </a:pPr>
            <a:r>
              <a:rPr lang="et-EE" sz="1800" dirty="0" smtClean="0"/>
              <a:t>    Eesti ja EMP riikide vahel</a:t>
            </a:r>
            <a:endParaRPr lang="et-EE" sz="1800" dirty="0"/>
          </a:p>
          <a:p>
            <a:pPr lvl="0"/>
            <a:r>
              <a:rPr lang="et-EE" sz="1800" dirty="0" smtClean="0"/>
              <a:t>tänu koostööle tõuseb </a:t>
            </a:r>
            <a:r>
              <a:rPr lang="et-EE" sz="1800" b="1" dirty="0" smtClean="0"/>
              <a:t>hariduse kvaliteet</a:t>
            </a:r>
          </a:p>
          <a:p>
            <a:pPr lvl="0"/>
            <a:endParaRPr lang="et-EE" sz="1800" dirty="0"/>
          </a:p>
          <a:p>
            <a:r>
              <a:rPr lang="et-EE" sz="1800" dirty="0" smtClean="0"/>
              <a:t>Kogueelarve: 1,6 miljonit eurot toetusena (+ 10% Eesti osalust)</a:t>
            </a:r>
            <a:endParaRPr lang="et-EE" sz="1800" dirty="0"/>
          </a:p>
          <a:p>
            <a:r>
              <a:rPr lang="et-EE" sz="1800" dirty="0" smtClean="0"/>
              <a:t>Programmioperaator: Haridus- ja teadusministeerium</a:t>
            </a:r>
            <a:endParaRPr lang="et-EE" sz="1800" dirty="0"/>
          </a:p>
          <a:p>
            <a:r>
              <a:rPr lang="et-EE" sz="1800" dirty="0" smtClean="0"/>
              <a:t>Programmi viib ellu: Sihtasutus </a:t>
            </a:r>
            <a:r>
              <a:rPr lang="et-EE" sz="1800" dirty="0" err="1" smtClean="0"/>
              <a:t>Archimedes</a:t>
            </a:r>
            <a:endParaRPr lang="et-EE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Toetatavad tegevused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t-EE" sz="2400" dirty="0" smtClean="0"/>
          </a:p>
          <a:p>
            <a:pPr lvl="0"/>
            <a:r>
              <a:rPr lang="et-EE" sz="2400" b="1" dirty="0" smtClean="0"/>
              <a:t>Kõrgkoolidevaheline </a:t>
            </a:r>
            <a:r>
              <a:rPr lang="et-EE" sz="2400" b="1" dirty="0"/>
              <a:t>õpiränne</a:t>
            </a:r>
          </a:p>
          <a:p>
            <a:pPr lvl="0"/>
            <a:r>
              <a:rPr lang="et-EE" sz="2400" dirty="0"/>
              <a:t>Keskhariduse tasandi koostööprojektid</a:t>
            </a:r>
          </a:p>
          <a:p>
            <a:pPr lvl="0"/>
            <a:r>
              <a:rPr lang="et-EE" sz="2400" dirty="0" smtClean="0"/>
              <a:t>Ettevalmistavad </a:t>
            </a:r>
            <a:r>
              <a:rPr lang="et-EE" sz="2400" dirty="0"/>
              <a:t>lähetused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Kõrgkoolidevaheline õpiränne 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496944" cy="3962400"/>
          </a:xfrm>
        </p:spPr>
        <p:txBody>
          <a:bodyPr>
            <a:normAutofit lnSpcReduction="10000"/>
          </a:bodyPr>
          <a:lstStyle/>
          <a:p>
            <a:r>
              <a:rPr lang="et-EE" sz="2400" dirty="0" smtClean="0"/>
              <a:t>Toetatakse </a:t>
            </a:r>
            <a:r>
              <a:rPr lang="et-EE" sz="2400" b="1" dirty="0" smtClean="0"/>
              <a:t>Eesti</a:t>
            </a:r>
            <a:r>
              <a:rPr lang="et-EE" sz="2400" dirty="0" smtClean="0"/>
              <a:t> </a:t>
            </a:r>
            <a:r>
              <a:rPr lang="et-EE" sz="2400" dirty="0"/>
              <a:t>ja </a:t>
            </a:r>
            <a:r>
              <a:rPr lang="et-EE" sz="2400" b="1" dirty="0"/>
              <a:t>Norra</a:t>
            </a:r>
            <a:r>
              <a:rPr lang="et-EE" sz="2400" dirty="0"/>
              <a:t> vahelist </a:t>
            </a:r>
            <a:r>
              <a:rPr lang="et-EE" sz="2400" b="1" dirty="0"/>
              <a:t>üliõpilaste</a:t>
            </a:r>
            <a:r>
              <a:rPr lang="et-EE" sz="2400" dirty="0"/>
              <a:t>, </a:t>
            </a:r>
            <a:r>
              <a:rPr lang="et-EE" sz="2400" b="1" dirty="0"/>
              <a:t>õppejõudude</a:t>
            </a:r>
            <a:r>
              <a:rPr lang="et-EE" sz="2400" dirty="0"/>
              <a:t> ja </a:t>
            </a:r>
            <a:r>
              <a:rPr lang="et-EE" sz="2400" b="1" dirty="0"/>
              <a:t>kõrgkoolide töötajate </a:t>
            </a:r>
            <a:r>
              <a:rPr lang="et-EE" sz="2400" u="sng" dirty="0"/>
              <a:t>kahepoolset</a:t>
            </a:r>
            <a:r>
              <a:rPr lang="et-EE" sz="2400" dirty="0"/>
              <a:t> õpirännet. </a:t>
            </a:r>
            <a:endParaRPr lang="et-EE" sz="2400" dirty="0" smtClean="0"/>
          </a:p>
          <a:p>
            <a:r>
              <a:rPr lang="et-EE" sz="2400" dirty="0"/>
              <a:t>Kogueelarve </a:t>
            </a:r>
            <a:r>
              <a:rPr lang="et-EE" sz="2400" dirty="0" smtClean="0"/>
              <a:t>2013-2014: </a:t>
            </a:r>
            <a:r>
              <a:rPr lang="et-EE" sz="2400" b="1" dirty="0"/>
              <a:t>948 018 </a:t>
            </a:r>
            <a:r>
              <a:rPr lang="et-EE" sz="2400" dirty="0" smtClean="0"/>
              <a:t>eurot: 2013</a:t>
            </a:r>
            <a:r>
              <a:rPr lang="et-EE" sz="2400" dirty="0"/>
              <a:t>. </a:t>
            </a:r>
            <a:r>
              <a:rPr lang="et-EE" sz="2400" dirty="0" smtClean="0"/>
              <a:t>a 474 </a:t>
            </a:r>
            <a:r>
              <a:rPr lang="et-EE" sz="2400" dirty="0"/>
              <a:t>009 </a:t>
            </a:r>
            <a:r>
              <a:rPr lang="et-EE" sz="2400" dirty="0" smtClean="0"/>
              <a:t>eurot </a:t>
            </a:r>
            <a:r>
              <a:rPr lang="et-EE" sz="2400" dirty="0"/>
              <a:t>ja 2014. </a:t>
            </a:r>
            <a:r>
              <a:rPr lang="et-EE" sz="2400" dirty="0" smtClean="0"/>
              <a:t>a 474 </a:t>
            </a:r>
            <a:r>
              <a:rPr lang="et-EE" sz="2400" dirty="0"/>
              <a:t>009 </a:t>
            </a:r>
            <a:r>
              <a:rPr lang="et-EE" sz="2400" dirty="0" smtClean="0"/>
              <a:t>eurot. </a:t>
            </a:r>
          </a:p>
          <a:p>
            <a:r>
              <a:rPr lang="et-EE" sz="2400" dirty="0" smtClean="0"/>
              <a:t>Järgmine tähtaeg: </a:t>
            </a:r>
            <a:r>
              <a:rPr lang="et-EE" sz="2400" b="1" dirty="0" smtClean="0">
                <a:solidFill>
                  <a:srgbClr val="FF0000"/>
                </a:solidFill>
              </a:rPr>
              <a:t>10. märts 2014</a:t>
            </a:r>
          </a:p>
          <a:p>
            <a:r>
              <a:rPr lang="et-EE" sz="2400" dirty="0" smtClean="0"/>
              <a:t>Tegevused 1. juunist 2014 kuni 30. septembrini 2015.</a:t>
            </a:r>
          </a:p>
          <a:p>
            <a:r>
              <a:rPr lang="et-EE" sz="2400" dirty="0" smtClean="0"/>
              <a:t>Võimalikud lisatähtajad 2014. a sügisel ja 2015. a kevadel</a:t>
            </a:r>
            <a:endParaRPr lang="et-EE" sz="2400" dirty="0"/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Kõrgkoolidevaheline õpiränne (2)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496944" cy="3962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400" u="sng" dirty="0" smtClean="0"/>
              <a:t>Taotleja</a:t>
            </a:r>
            <a:r>
              <a:rPr lang="et-EE" sz="2400" dirty="0" smtClean="0"/>
              <a:t> võib olla:</a:t>
            </a:r>
          </a:p>
          <a:p>
            <a:pPr lvl="0"/>
            <a:r>
              <a:rPr lang="et-EE" sz="2400" dirty="0" err="1"/>
              <a:t>Erasmuse</a:t>
            </a:r>
            <a:r>
              <a:rPr lang="et-EE" sz="2400" dirty="0"/>
              <a:t> ülikoolihartat omav Eesti kõrgkool või selle </a:t>
            </a:r>
            <a:r>
              <a:rPr lang="et-EE" sz="2400" dirty="0" smtClean="0"/>
              <a:t>teaduskonnad (soovitavalt koondatud taotlused!)</a:t>
            </a:r>
            <a:endParaRPr lang="et-EE" sz="2400" dirty="0"/>
          </a:p>
          <a:p>
            <a:pPr lvl="0"/>
            <a:r>
              <a:rPr lang="et-EE" sz="2400" dirty="0" err="1"/>
              <a:t>Erasmuse</a:t>
            </a:r>
            <a:r>
              <a:rPr lang="et-EE" sz="2400" dirty="0"/>
              <a:t> praktikakonsortsium</a:t>
            </a:r>
          </a:p>
          <a:p>
            <a:pPr marL="0" indent="0">
              <a:buNone/>
            </a:pPr>
            <a:r>
              <a:rPr lang="et-EE" sz="2400" b="1" dirty="0"/>
              <a:t>Taotlusi võivad esitada ainult Eesti </a:t>
            </a:r>
            <a:r>
              <a:rPr lang="et-EE" sz="2400" b="1" dirty="0" smtClean="0"/>
              <a:t>kõrgkoolid</a:t>
            </a:r>
            <a:endParaRPr lang="et-EE" sz="2400" dirty="0"/>
          </a:p>
          <a:p>
            <a:pPr marL="0" indent="0">
              <a:buNone/>
            </a:pPr>
            <a:endParaRPr lang="et-EE" sz="2400" u="sng" dirty="0" smtClean="0"/>
          </a:p>
          <a:p>
            <a:pPr marL="0" indent="0">
              <a:buNone/>
            </a:pPr>
            <a:r>
              <a:rPr lang="et-EE" sz="2400" u="sng" dirty="0" smtClean="0"/>
              <a:t>Partnerid</a:t>
            </a:r>
            <a:r>
              <a:rPr lang="et-EE" sz="2400" dirty="0" smtClean="0"/>
              <a:t> võivad olla:</a:t>
            </a:r>
          </a:p>
          <a:p>
            <a:pPr lvl="0"/>
            <a:r>
              <a:rPr lang="et-EE" sz="2400" dirty="0" err="1"/>
              <a:t>Erasmuse</a:t>
            </a:r>
            <a:r>
              <a:rPr lang="et-EE" sz="2400" dirty="0"/>
              <a:t> ülikoolihartat omavad </a:t>
            </a:r>
            <a:r>
              <a:rPr lang="et-EE" sz="2400" dirty="0" smtClean="0"/>
              <a:t>Norra kõrgkoolid</a:t>
            </a:r>
            <a:endParaRPr lang="et-EE" sz="2400" dirty="0"/>
          </a:p>
          <a:p>
            <a:pPr lvl="0"/>
            <a:r>
              <a:rPr lang="et-EE" sz="2400" dirty="0" smtClean="0"/>
              <a:t>Norra ettevõtted</a:t>
            </a:r>
            <a:r>
              <a:rPr lang="et-EE" sz="2400" dirty="0"/>
              <a:t>, sotsiaalpartnerid ja teised tööturu </a:t>
            </a:r>
            <a:r>
              <a:rPr lang="et-EE" sz="2400" dirty="0" smtClean="0"/>
              <a:t>osapooled</a:t>
            </a:r>
            <a:endParaRPr lang="et-EE" sz="2400" dirty="0"/>
          </a:p>
          <a:p>
            <a:pPr lvl="0"/>
            <a:r>
              <a:rPr lang="et-EE" sz="2400" dirty="0" smtClean="0"/>
              <a:t>Teadusasutused – 2014. a taotlusvoorus </a:t>
            </a:r>
            <a:endParaRPr lang="et-EE" sz="2400" dirty="0"/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Kõrgkoolidevaheline õpiränne (3)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496944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 smtClean="0"/>
              <a:t>Õpirändes võivad </a:t>
            </a:r>
            <a:r>
              <a:rPr lang="et-EE" sz="2400" u="sng" dirty="0" smtClean="0"/>
              <a:t>osaleda</a:t>
            </a:r>
            <a:r>
              <a:rPr lang="et-EE" sz="2400" dirty="0" smtClean="0"/>
              <a:t>:</a:t>
            </a:r>
          </a:p>
          <a:p>
            <a:pPr lvl="0"/>
            <a:r>
              <a:rPr lang="et-EE" sz="2400" dirty="0" smtClean="0"/>
              <a:t>Üliõpilased </a:t>
            </a:r>
          </a:p>
          <a:p>
            <a:pPr lvl="0"/>
            <a:r>
              <a:rPr lang="et-EE" sz="2400" dirty="0" smtClean="0"/>
              <a:t>Kõrgkoolide </a:t>
            </a:r>
            <a:r>
              <a:rPr lang="et-EE" sz="2400" dirty="0"/>
              <a:t>akadeemiline ja administratiivpersonal </a:t>
            </a:r>
          </a:p>
          <a:p>
            <a:pPr lvl="0"/>
            <a:r>
              <a:rPr lang="et-EE" sz="2400" dirty="0"/>
              <a:t>Ettevõtete töötajad </a:t>
            </a:r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Üliõpilaste õpiränne 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496944" cy="396240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Üliõpilane peab </a:t>
            </a:r>
            <a:r>
              <a:rPr lang="et-EE" sz="2400" dirty="0"/>
              <a:t>olema </a:t>
            </a:r>
            <a:r>
              <a:rPr lang="et-EE" sz="2400" dirty="0" err="1"/>
              <a:t>Erasmuse</a:t>
            </a:r>
            <a:r>
              <a:rPr lang="et-EE" sz="2400" dirty="0"/>
              <a:t> ülikoolihartat omava </a:t>
            </a:r>
            <a:r>
              <a:rPr lang="et-EE" sz="2400" dirty="0" smtClean="0"/>
              <a:t>Eesti või Norra kõrgkooli </a:t>
            </a:r>
            <a:r>
              <a:rPr lang="et-EE" sz="2400" dirty="0"/>
              <a:t>nimekirjas </a:t>
            </a:r>
            <a:endParaRPr lang="et-EE" sz="2400" dirty="0" smtClean="0"/>
          </a:p>
          <a:p>
            <a:r>
              <a:rPr lang="et-EE" sz="2400" dirty="0" smtClean="0"/>
              <a:t>Kõik õppetasemed (bakalaureus, magister ja doktoriõpe)</a:t>
            </a:r>
          </a:p>
          <a:p>
            <a:pPr marL="0" indent="0">
              <a:buNone/>
            </a:pPr>
            <a:r>
              <a:rPr lang="et-EE" sz="2400" dirty="0" smtClean="0"/>
              <a:t>Õpirände tüübid:</a:t>
            </a:r>
          </a:p>
          <a:p>
            <a:pPr lvl="0"/>
            <a:r>
              <a:rPr lang="et-EE" sz="2400" b="1" dirty="0" smtClean="0"/>
              <a:t>õpingud partnerkõrgkoolis</a:t>
            </a:r>
            <a:r>
              <a:rPr lang="et-EE" sz="2400" dirty="0" smtClean="0"/>
              <a:t> </a:t>
            </a:r>
            <a:r>
              <a:rPr lang="et-EE" sz="2400" dirty="0"/>
              <a:t>(mõlemas suunas)</a:t>
            </a:r>
          </a:p>
          <a:p>
            <a:pPr lvl="0"/>
            <a:r>
              <a:rPr lang="et-EE" sz="2400" b="1" dirty="0" smtClean="0"/>
              <a:t>praktika </a:t>
            </a:r>
            <a:r>
              <a:rPr lang="et-EE" sz="2400" b="1" dirty="0"/>
              <a:t>partnerriigi </a:t>
            </a:r>
            <a:r>
              <a:rPr lang="et-EE" sz="2400" b="1" dirty="0" smtClean="0"/>
              <a:t>ettevõttes/asutuses </a:t>
            </a:r>
            <a:r>
              <a:rPr lang="et-EE" sz="2400" dirty="0" smtClean="0"/>
              <a:t>(suunaga </a:t>
            </a:r>
            <a:r>
              <a:rPr lang="et-EE" sz="2400" dirty="0"/>
              <a:t>Eestist välja</a:t>
            </a:r>
            <a:r>
              <a:rPr lang="et-EE" sz="2400" dirty="0" smtClean="0"/>
              <a:t>)</a:t>
            </a:r>
          </a:p>
          <a:p>
            <a:pPr lvl="0"/>
            <a:r>
              <a:rPr lang="et-EE" sz="2400" b="1" dirty="0" smtClean="0"/>
              <a:t>osalemine</a:t>
            </a:r>
            <a:r>
              <a:rPr lang="et-EE" sz="2400" dirty="0" smtClean="0"/>
              <a:t> </a:t>
            </a:r>
            <a:r>
              <a:rPr lang="et-EE" sz="2400" b="1" dirty="0" smtClean="0"/>
              <a:t>teadusprojektides</a:t>
            </a:r>
            <a:r>
              <a:rPr lang="et-EE" sz="2400" dirty="0" smtClean="0"/>
              <a:t> (mõlemas suunas)</a:t>
            </a:r>
            <a:endParaRPr lang="et-EE" sz="2400" dirty="0"/>
          </a:p>
          <a:p>
            <a:pPr marL="0" lvl="0" indent="0">
              <a:buNone/>
            </a:pP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7"/>
            <a:ext cx="1080120" cy="792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661247"/>
            <a:ext cx="1105060" cy="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239000" cy="792088"/>
          </a:xfrm>
        </p:spPr>
        <p:txBody>
          <a:bodyPr>
            <a:normAutofit/>
          </a:bodyPr>
          <a:lstStyle/>
          <a:p>
            <a:r>
              <a:rPr lang="et-EE" sz="2800" dirty="0" smtClean="0"/>
              <a:t>Üliõpilaste õpiränne - õpingud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t-EE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t-EE" u="sng" dirty="0" smtClean="0"/>
              <a:t>Eelistatud õpivaldkonnad on</a:t>
            </a:r>
            <a:r>
              <a:rPr lang="et-EE" dirty="0" smtClean="0"/>
              <a:t>:</a:t>
            </a:r>
            <a:endParaRPr lang="et-EE" dirty="0"/>
          </a:p>
          <a:p>
            <a:pPr lvl="1"/>
            <a:r>
              <a:rPr lang="et-EE" dirty="0"/>
              <a:t>Skandinavistika, Läänemere regiooni uuringud, spetsiifilised erialad, mis on keskendunud väga haruldastele/kitsastele </a:t>
            </a:r>
            <a:r>
              <a:rPr lang="et-EE" dirty="0" smtClean="0"/>
              <a:t>Põhja- ja Baltimaadega </a:t>
            </a:r>
            <a:r>
              <a:rPr lang="et-EE" dirty="0"/>
              <a:t>seotud teemadele</a:t>
            </a:r>
          </a:p>
          <a:p>
            <a:pPr lvl="1"/>
            <a:r>
              <a:rPr lang="et-EE" dirty="0"/>
              <a:t>Keele- ja kultuuriuuringud, kultuuripärand</a:t>
            </a:r>
          </a:p>
          <a:p>
            <a:pPr lvl="1"/>
            <a:r>
              <a:rPr lang="et-EE" dirty="0"/>
              <a:t>Talispordiga seotud </a:t>
            </a:r>
            <a:r>
              <a:rPr lang="et-EE" dirty="0" smtClean="0"/>
              <a:t>spordiõpingud</a:t>
            </a:r>
          </a:p>
          <a:p>
            <a:pPr>
              <a:lnSpc>
                <a:spcPct val="120000"/>
              </a:lnSpc>
            </a:pPr>
            <a:r>
              <a:rPr lang="et-EE" dirty="0" smtClean="0"/>
              <a:t>Õpingud </a:t>
            </a:r>
            <a:r>
              <a:rPr lang="et-EE" dirty="0"/>
              <a:t>partnerülikoolis võivad  kesta </a:t>
            </a:r>
            <a:r>
              <a:rPr lang="et-EE" b="1" dirty="0"/>
              <a:t>3-12 kuud </a:t>
            </a:r>
            <a:r>
              <a:rPr lang="et-EE" dirty="0"/>
              <a:t>ühe akadeemilise aasta </a:t>
            </a:r>
            <a:r>
              <a:rPr lang="et-EE" dirty="0" smtClean="0"/>
              <a:t>jooksul</a:t>
            </a:r>
          </a:p>
          <a:p>
            <a:pPr marL="0" lvl="0" indent="0">
              <a:buNone/>
            </a:pPr>
            <a:endParaRPr lang="et-EE" dirty="0"/>
          </a:p>
          <a:p>
            <a:pPr marL="0" indent="0">
              <a:lnSpc>
                <a:spcPct val="120000"/>
              </a:lnSpc>
              <a:buNone/>
            </a:pP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05264"/>
            <a:ext cx="1080120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805264"/>
            <a:ext cx="110506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239000" cy="792088"/>
          </a:xfrm>
        </p:spPr>
        <p:txBody>
          <a:bodyPr>
            <a:normAutofit fontScale="90000"/>
          </a:bodyPr>
          <a:lstStyle/>
          <a:p>
            <a:r>
              <a:rPr lang="et-EE" sz="2800" dirty="0" smtClean="0"/>
              <a:t>Üliõpilaste õpiränne – praktika ettevõtetes/asutustes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t-EE" dirty="0" smtClean="0"/>
              <a:t>Tegevuse </a:t>
            </a:r>
            <a:r>
              <a:rPr lang="et-EE" dirty="0"/>
              <a:t>raames toetatakse vaid </a:t>
            </a:r>
            <a:r>
              <a:rPr lang="et-EE" b="1" u="sng" dirty="0"/>
              <a:t>väljasuunduvaid</a:t>
            </a:r>
            <a:r>
              <a:rPr lang="et-EE" b="1" dirty="0"/>
              <a:t> </a:t>
            </a:r>
            <a:r>
              <a:rPr lang="et-EE" b="1" u="sng" dirty="0"/>
              <a:t>üliõpilasi</a:t>
            </a:r>
            <a:r>
              <a:rPr lang="et-EE" b="1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t-EE" dirty="0" smtClean="0"/>
              <a:t>Eelistatud on:</a:t>
            </a:r>
            <a:endParaRPr lang="et-EE" dirty="0"/>
          </a:p>
          <a:p>
            <a:pPr lvl="0"/>
            <a:r>
              <a:rPr lang="et-EE" b="1" dirty="0"/>
              <a:t>Praktika </a:t>
            </a:r>
            <a:r>
              <a:rPr lang="et-EE" b="1" dirty="0" smtClean="0"/>
              <a:t>„rohelise energia“ </a:t>
            </a:r>
            <a:r>
              <a:rPr lang="et-EE" b="1" dirty="0"/>
              <a:t>ettevõtetes, </a:t>
            </a:r>
            <a:r>
              <a:rPr lang="et-EE" dirty="0"/>
              <a:t>st. rohelist majanduskasvu edendavates </a:t>
            </a:r>
            <a:r>
              <a:rPr lang="et-EE" dirty="0" smtClean="0"/>
              <a:t>ettevõtetes–valdkondades </a:t>
            </a:r>
            <a:r>
              <a:rPr lang="et-EE" dirty="0"/>
              <a:t>nagu inseneriõpe, loodusteadused, matemaatika ja informaatika, põllumajandusteadused, arstiteadus jne.</a:t>
            </a:r>
          </a:p>
          <a:p>
            <a:pPr lvl="0"/>
            <a:r>
              <a:rPr lang="et-EE" b="1" dirty="0" smtClean="0"/>
              <a:t>Õpetajapraktika -</a:t>
            </a:r>
            <a:r>
              <a:rPr lang="et-EE" dirty="0" smtClean="0"/>
              <a:t>praktiline kogemus </a:t>
            </a:r>
            <a:r>
              <a:rPr lang="et-EE" dirty="0"/>
              <a:t>erinevate riikide haridusliku mitmekesisuse </a:t>
            </a:r>
            <a:r>
              <a:rPr lang="et-EE" dirty="0" smtClean="0"/>
              <a:t>kohta, töö erineva </a:t>
            </a:r>
            <a:r>
              <a:rPr lang="et-EE" dirty="0"/>
              <a:t>kultuurilise ja religioosse taustaga ja erivajadustega õpilastega.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t-EE" dirty="0"/>
              <a:t>Praktika võib kesta </a:t>
            </a:r>
            <a:r>
              <a:rPr lang="et-EE" b="1" dirty="0"/>
              <a:t>6 nädalat </a:t>
            </a:r>
            <a:r>
              <a:rPr lang="et-EE" dirty="0"/>
              <a:t>kuni </a:t>
            </a:r>
            <a:r>
              <a:rPr lang="et-EE" b="1" dirty="0"/>
              <a:t>12 kuud </a:t>
            </a:r>
            <a:r>
              <a:rPr lang="et-EE" dirty="0"/>
              <a:t>ühe akadeemilise aasta jooksul</a:t>
            </a:r>
          </a:p>
          <a:p>
            <a:pPr lvl="0"/>
            <a:endParaRPr lang="et-EE" dirty="0"/>
          </a:p>
          <a:p>
            <a:pPr>
              <a:lnSpc>
                <a:spcPct val="120000"/>
              </a:lnSpc>
            </a:pP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05264"/>
            <a:ext cx="1080120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8" y="5805264"/>
            <a:ext cx="110506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rchimedes">
      <a:dk1>
        <a:sysClr val="windowText" lastClr="000000"/>
      </a:dk1>
      <a:lt1>
        <a:sysClr val="window" lastClr="FFFFFF"/>
      </a:lt1>
      <a:dk2>
        <a:srgbClr val="740414"/>
      </a:dk2>
      <a:lt2>
        <a:srgbClr val="EEECE1"/>
      </a:lt2>
      <a:accent1>
        <a:srgbClr val="0097DD"/>
      </a:accent1>
      <a:accent2>
        <a:srgbClr val="740414"/>
      </a:accent2>
      <a:accent3>
        <a:srgbClr val="C8CE00"/>
      </a:accent3>
      <a:accent4>
        <a:srgbClr val="4A4B4E"/>
      </a:accent4>
      <a:accent5>
        <a:srgbClr val="FF0A00"/>
      </a:accent5>
      <a:accent6>
        <a:srgbClr val="F79600"/>
      </a:accent6>
      <a:hlink>
        <a:srgbClr val="0064FF"/>
      </a:hlink>
      <a:folHlink>
        <a:srgbClr val="7A7A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896</Words>
  <Application>Microsoft Office PowerPoint</Application>
  <PresentationFormat>On-screen Show (4:3)</PresentationFormat>
  <Paragraphs>202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Üldist</vt:lpstr>
      <vt:lpstr>Toetatavad tegevused</vt:lpstr>
      <vt:lpstr>Kõrgkoolidevaheline õpiränne </vt:lpstr>
      <vt:lpstr>Kõrgkoolidevaheline õpiränne (2)</vt:lpstr>
      <vt:lpstr>Kõrgkoolidevaheline õpiränne (3)</vt:lpstr>
      <vt:lpstr>Üliõpilaste õpiränne </vt:lpstr>
      <vt:lpstr>Üliõpilaste õpiränne - õpingud</vt:lpstr>
      <vt:lpstr>Üliõpilaste õpiränne – praktika ettevõtetes/asutustes</vt:lpstr>
      <vt:lpstr>Üliõpilaste õpiränne – osalemine teadusprojektides</vt:lpstr>
      <vt:lpstr>Kõrgkoolide õppejõud, ettevõtete töötajad - õpetama</vt:lpstr>
      <vt:lpstr>Kõrgkoolide töötajad - koolitusele</vt:lpstr>
      <vt:lpstr>Kõrgkoolide õpiränne – finantsid</vt:lpstr>
      <vt:lpstr>Toetuste määrad</vt:lpstr>
      <vt:lpstr>Toetuse kasutamine</vt:lpstr>
      <vt:lpstr>Kõrgkoolide õpiränne – taotlemine</vt:lpstr>
      <vt:lpstr>Ettevalmistavad lähetused</vt:lpstr>
      <vt:lpstr>Ettevalmistavad lähetused (2)</vt:lpstr>
      <vt:lpstr>Informatsioon</vt:lpstr>
    </vt:vector>
  </TitlesOfParts>
  <Company>Identity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Identity</dc:creator>
  <cp:lastModifiedBy>Iige Maalmann</cp:lastModifiedBy>
  <cp:revision>114</cp:revision>
  <dcterms:created xsi:type="dcterms:W3CDTF">2010-03-26T08:47:28Z</dcterms:created>
  <dcterms:modified xsi:type="dcterms:W3CDTF">2013-12-04T13:48:01Z</dcterms:modified>
</cp:coreProperties>
</file>