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3" r:id="rId9"/>
    <p:sldId id="262" r:id="rId10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96" autoAdjust="0"/>
  </p:normalViewPr>
  <p:slideViewPr>
    <p:cSldViewPr>
      <p:cViewPr varScale="1">
        <p:scale>
          <a:sx n="64" d="100"/>
          <a:sy n="6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739FF-D7CF-4A11-969E-49693EF0BEBC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13AB-9F70-4932-9D18-F08DA85C98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4551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E286-82C0-43B8-AA03-31419207C99A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01478-56D1-4C90-8A10-D577DAD48C2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605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Väikse riigina globaalses konkurentsis. Inimvara arendamine:</a:t>
            </a:r>
            <a:r>
              <a:rPr lang="et-EE" baseline="0" dirty="0" smtClean="0"/>
              <a:t> teadmised, oskused ja hoiakud, mis võimaldavad hakkama saada. Üha rohkem „tarku“ töökohti, kus tuleb teha intellektuaalsel tasandil koostööd tehnoloogilises keskkonnas.</a:t>
            </a:r>
          </a:p>
          <a:p>
            <a:r>
              <a:rPr lang="et-EE" baseline="0" dirty="0" smtClean="0"/>
              <a:t>Head LTT oskused tähtsad kliimamuutustega kohanemiseks (katastroofide ennustamine, vöörliikide ökoloogia, </a:t>
            </a:r>
            <a:r>
              <a:rPr lang="et-EE" baseline="0" dirty="0" smtClean="0"/>
              <a:t>jms)</a:t>
            </a:r>
            <a:endParaRPr lang="et-EE" baseline="0" dirty="0" smtClean="0"/>
          </a:p>
          <a:p>
            <a:r>
              <a:rPr lang="et-EE" baseline="0" dirty="0" smtClean="0"/>
              <a:t>Kui tahame, et kõige võimekamad noored ei </a:t>
            </a:r>
            <a:r>
              <a:rPr lang="et-EE" baseline="0" dirty="0" smtClean="0"/>
              <a:t>rändaks </a:t>
            </a:r>
            <a:r>
              <a:rPr lang="et-EE" baseline="0" dirty="0" smtClean="0"/>
              <a:t>Eestist välja, tuleb arendada teadust ja teadmismahukat tootmist, mis pakuvad </a:t>
            </a:r>
            <a:r>
              <a:rPr lang="et-EE" baseline="0" dirty="0" smtClean="0"/>
              <a:t>tööd </a:t>
            </a:r>
            <a:r>
              <a:rPr lang="et-EE" baseline="0" dirty="0" smtClean="0"/>
              <a:t>ja intellektuaalset väljakutset.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864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 dirty="0" smtClean="0"/>
              <a:t>Oskus</a:t>
            </a:r>
            <a:r>
              <a:rPr lang="et-EE" baseline="0" dirty="0" smtClean="0"/>
              <a:t> rakendada matemaatikat (IT-d, keemiat, füüsikat) reaalse elu probleemide lahendamiseks. Uusi arengusuundi toetavad oskused (IT, roheskused, </a:t>
            </a:r>
            <a:r>
              <a:rPr lang="et-EE" baseline="0" dirty="0" smtClean="0"/>
              <a:t>biomeditsiin, jms)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2929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Rahvusvaheliselt mõõdetavad oskused: lugemine ja LTT valdkonna oskused!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523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Kaudsed põhjused LTT valdkonna ebapopulaarsuseks (raske õppida, hiljem ei hinnata). Muna-kana probleem – ei saa teha keerulisemat ööd, sest pole oskusi, ei taha oskusi omandada, sest tööturg ei väärtusta.</a:t>
            </a:r>
          </a:p>
          <a:p>
            <a:r>
              <a:rPr lang="et-EE" dirty="0" smtClean="0"/>
              <a:t>Haridus</a:t>
            </a:r>
            <a:r>
              <a:rPr lang="et-EE" baseline="0" dirty="0" smtClean="0"/>
              <a:t> peab tegema koostööd  tööstuse ja </a:t>
            </a:r>
            <a:r>
              <a:rPr lang="et-EE" baseline="0" dirty="0" smtClean="0"/>
              <a:t>ettevõtlusega.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4213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3544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01478-56D1-4C90-8A10-D577DAD48C22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882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0B8BF3-B21E-4384-A5A1-7C2BCC6AFAA5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398688-8658-4DB4-9773-995E6A2FDEE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Mida annab teadushuviharidus õpilasele ja ühiskonnale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72400" cy="1368152"/>
          </a:xfrm>
        </p:spPr>
        <p:txBody>
          <a:bodyPr>
            <a:normAutofit/>
          </a:bodyPr>
          <a:lstStyle/>
          <a:p>
            <a:r>
              <a:rPr lang="et-EE" b="1" dirty="0" smtClean="0"/>
              <a:t>Ülle Kikas</a:t>
            </a:r>
          </a:p>
          <a:p>
            <a:r>
              <a:rPr lang="et-EE" dirty="0" smtClean="0"/>
              <a:t>HTM nõunik </a:t>
            </a:r>
          </a:p>
          <a:p>
            <a:r>
              <a:rPr lang="et-EE" dirty="0" smtClean="0"/>
              <a:t>loodus-, täppisteaduste ja tehnoloogia haridus</a:t>
            </a:r>
          </a:p>
          <a:p>
            <a:r>
              <a:rPr lang="et-EE" dirty="0" smtClean="0"/>
              <a:t>Ylle.kikas@hm.ee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899592" y="6094801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algn="r">
              <a:buClr>
                <a:srgbClr val="F07F09"/>
              </a:buClr>
              <a:buSzPct val="80000"/>
            </a:pPr>
            <a:r>
              <a:rPr lang="et-EE" dirty="0" smtClean="0">
                <a:solidFill>
                  <a:srgbClr val="E3DED1">
                    <a:shade val="25000"/>
                  </a:srgbClr>
                </a:solidFill>
              </a:rPr>
              <a:t>Anname teadushuvile võimaluse. Tallinn, 15</a:t>
            </a:r>
            <a:r>
              <a:rPr lang="et-EE" dirty="0">
                <a:solidFill>
                  <a:srgbClr val="E3DED1">
                    <a:shade val="25000"/>
                  </a:srgbClr>
                </a:solidFill>
              </a:rPr>
              <a:t>. </a:t>
            </a:r>
            <a:r>
              <a:rPr lang="et-EE" dirty="0" smtClean="0">
                <a:solidFill>
                  <a:srgbClr val="E3DED1">
                    <a:shade val="25000"/>
                  </a:srgbClr>
                </a:solidFill>
              </a:rPr>
              <a:t>november 2013 </a:t>
            </a:r>
            <a:endParaRPr lang="et-EE" dirty="0">
              <a:solidFill>
                <a:srgbClr val="E3DED1">
                  <a:shade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1051560"/>
          </a:xfrm>
        </p:spPr>
        <p:txBody>
          <a:bodyPr>
            <a:noAutofit/>
          </a:bodyPr>
          <a:lstStyle/>
          <a:p>
            <a:r>
              <a:rPr lang="et-EE" dirty="0" smtClean="0"/>
              <a:t>Konkurentsivõime ja heaolu sõltuvad oskustest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Tark töö -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Eesti tulevikuvõimalus avatud maailmas 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LTT oskused on olulised </a:t>
            </a:r>
          </a:p>
          <a:p>
            <a:pPr lvl="1"/>
            <a:r>
              <a:rPr lang="et-EE" dirty="0" smtClean="0"/>
              <a:t>majanduslik konkurentsivõime, kaitsevõime</a:t>
            </a:r>
          </a:p>
          <a:p>
            <a:pPr lvl="1"/>
            <a:r>
              <a:rPr lang="et-EE" dirty="0" smtClean="0"/>
              <a:t>kliimamuutustega kohanemine </a:t>
            </a:r>
            <a:endParaRPr lang="et-EE" dirty="0"/>
          </a:p>
          <a:p>
            <a:pPr lvl="1"/>
            <a:r>
              <a:rPr lang="et-EE" dirty="0" smtClean="0"/>
              <a:t>isiklik heaolu</a:t>
            </a:r>
          </a:p>
          <a:p>
            <a:pPr lvl="2"/>
            <a:r>
              <a:rPr lang="et-EE" dirty="0" smtClean="0"/>
              <a:t>tervis, toitumine, ressursikasutus (säästmine)</a:t>
            </a:r>
          </a:p>
          <a:p>
            <a:pPr marL="0" indent="0">
              <a:buNone/>
            </a:pPr>
            <a:r>
              <a:rPr lang="et-EE" dirty="0" smtClean="0"/>
              <a:t>Eesti peab pakkuma väljakutseid teadusest ja tehnoloogiast innustunud noortele</a:t>
            </a:r>
          </a:p>
        </p:txBody>
      </p:sp>
    </p:spTree>
    <p:extLst>
      <p:ext uri="{BB962C8B-B14F-4D97-AF65-F5344CB8AC3E}">
        <p14:creationId xmlns:p14="http://schemas.microsoft.com/office/powerpoint/2010/main" val="24909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835536"/>
          </a:xfrm>
        </p:spPr>
        <p:txBody>
          <a:bodyPr/>
          <a:lstStyle/>
          <a:p>
            <a:r>
              <a:rPr lang="et-EE" dirty="0" smtClean="0"/>
              <a:t>Millised oskused?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4824536"/>
          </a:xfrm>
        </p:spPr>
        <p:txBody>
          <a:bodyPr>
            <a:normAutofit/>
          </a:bodyPr>
          <a:lstStyle/>
          <a:p>
            <a:r>
              <a:rPr lang="et-EE" dirty="0" smtClean="0"/>
              <a:t>LTT oskused </a:t>
            </a:r>
          </a:p>
          <a:p>
            <a:pPr lvl="1"/>
            <a:r>
              <a:rPr lang="et-EE" dirty="0" smtClean="0"/>
              <a:t>ainealased </a:t>
            </a:r>
            <a:r>
              <a:rPr lang="et-EE" dirty="0" smtClean="0"/>
              <a:t>oskused – integreeritud LTT oskused – LTT rakendamisoskus </a:t>
            </a:r>
          </a:p>
          <a:p>
            <a:endParaRPr lang="et-EE" dirty="0" smtClean="0"/>
          </a:p>
          <a:p>
            <a:r>
              <a:rPr lang="et-EE" dirty="0" smtClean="0"/>
              <a:t>koos </a:t>
            </a:r>
            <a:r>
              <a:rPr lang="et-EE" dirty="0" smtClean="0"/>
              <a:t>sotsiaalsete oskustega</a:t>
            </a:r>
          </a:p>
          <a:p>
            <a:pPr lvl="1"/>
            <a:r>
              <a:rPr lang="et-EE" dirty="0" smtClean="0"/>
              <a:t>suhtlemine</a:t>
            </a:r>
            <a:r>
              <a:rPr lang="et-EE" dirty="0" smtClean="0"/>
              <a:t>, koostöö, meeskonnatöö, tulemusele </a:t>
            </a:r>
            <a:r>
              <a:rPr lang="et-EE" dirty="0"/>
              <a:t>orienteerumine, </a:t>
            </a:r>
            <a:r>
              <a:rPr lang="et-EE" dirty="0" smtClean="0"/>
              <a:t>eestvedamine</a:t>
            </a:r>
            <a:endParaRPr lang="et-EE" dirty="0"/>
          </a:p>
          <a:p>
            <a:r>
              <a:rPr lang="et-EE" dirty="0" smtClean="0"/>
              <a:t>koos läbivate oskustega</a:t>
            </a:r>
          </a:p>
          <a:p>
            <a:pPr lvl="1"/>
            <a:r>
              <a:rPr lang="et-EE" dirty="0" smtClean="0"/>
              <a:t>kriitiline mõtlemine, uurimuslik lähenemine, probleemide lahendamine, toimetulek ebamäärasusega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6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183880" cy="1584176"/>
          </a:xfrm>
        </p:spPr>
        <p:txBody>
          <a:bodyPr>
            <a:normAutofit fontScale="90000"/>
          </a:bodyPr>
          <a:lstStyle/>
          <a:p>
            <a:r>
              <a:rPr lang="et-EE" sz="4900" dirty="0"/>
              <a:t/>
            </a:r>
            <a:br>
              <a:rPr lang="et-EE" sz="4900" dirty="0"/>
            </a:br>
            <a:r>
              <a:rPr lang="et-EE" sz="4900" dirty="0" smtClean="0"/>
              <a:t/>
            </a:r>
            <a:br>
              <a:rPr lang="et-EE" sz="4900" dirty="0" smtClean="0"/>
            </a:br>
            <a:r>
              <a:rPr lang="et-EE" sz="4900" dirty="0" smtClean="0"/>
              <a:t> </a:t>
            </a:r>
            <a:br>
              <a:rPr lang="et-EE" sz="4900" dirty="0" smtClean="0"/>
            </a:br>
            <a:r>
              <a:rPr lang="et-EE" sz="4900" dirty="0"/>
              <a:t/>
            </a:r>
            <a:br>
              <a:rPr lang="et-EE" sz="4900" dirty="0"/>
            </a:br>
            <a:r>
              <a:rPr lang="et-EE" sz="4000" dirty="0" smtClean="0"/>
              <a:t>Tippe vähe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OECD rahvusvahelised </a:t>
            </a:r>
            <a:r>
              <a:rPr lang="et-EE" dirty="0" smtClean="0"/>
              <a:t>uuringud:</a:t>
            </a:r>
            <a:endParaRPr lang="et-EE" b="1" dirty="0" smtClean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r>
              <a:rPr lang="et-EE" b="1" dirty="0" smtClean="0"/>
              <a:t>PISA</a:t>
            </a:r>
            <a:r>
              <a:rPr lang="et-EE" dirty="0" smtClean="0"/>
              <a:t> - lugemine, matemaatika, loodusteadused</a:t>
            </a:r>
          </a:p>
          <a:p>
            <a:pPr lvl="3"/>
            <a:r>
              <a:rPr lang="et-EE" dirty="0" smtClean="0"/>
              <a:t>15-aastased, reaalse elu probleemide lahendamine </a:t>
            </a:r>
          </a:p>
          <a:p>
            <a:pPr lvl="1"/>
            <a:r>
              <a:rPr lang="et-EE" dirty="0" smtClean="0"/>
              <a:t>Eesti: keskmised punktid riikide esimeses kolmandikus</a:t>
            </a:r>
          </a:p>
          <a:p>
            <a:pPr lvl="1"/>
            <a:r>
              <a:rPr lang="et-EE" dirty="0" smtClean="0"/>
              <a:t>Eesti: kõrgemate oskustega õpilaste väike osakaal</a:t>
            </a:r>
          </a:p>
          <a:p>
            <a:pPr marL="0" indent="0">
              <a:buNone/>
            </a:pPr>
            <a:r>
              <a:rPr lang="et-EE" b="1" dirty="0" smtClean="0"/>
              <a:t>PIAAC</a:t>
            </a:r>
            <a:r>
              <a:rPr lang="et-EE" dirty="0" smtClean="0"/>
              <a:t> – </a:t>
            </a:r>
            <a:r>
              <a:rPr lang="et-EE" sz="2800" dirty="0" smtClean="0"/>
              <a:t>lugemine</a:t>
            </a:r>
            <a:r>
              <a:rPr lang="et-EE" sz="2800" dirty="0"/>
              <a:t>, matemaatika, probleemide </a:t>
            </a:r>
            <a:r>
              <a:rPr lang="et-EE" sz="2800" dirty="0" smtClean="0"/>
              <a:t>       lahendamine IT keskkonnas. (</a:t>
            </a:r>
            <a:r>
              <a:rPr lang="et-EE" sz="2400" dirty="0" smtClean="0"/>
              <a:t>16 - 65 </a:t>
            </a:r>
            <a:r>
              <a:rPr lang="et-EE" sz="2400" dirty="0" smtClean="0"/>
              <a:t>aastased)</a:t>
            </a:r>
            <a:endParaRPr lang="et-EE" sz="2400" dirty="0"/>
          </a:p>
          <a:p>
            <a:pPr lvl="1"/>
            <a:r>
              <a:rPr lang="et-EE" dirty="0" smtClean="0"/>
              <a:t>Eesti: </a:t>
            </a:r>
            <a:r>
              <a:rPr lang="et-EE" dirty="0" smtClean="0"/>
              <a:t>matemaatikas </a:t>
            </a:r>
            <a:r>
              <a:rPr lang="et-EE" dirty="0" smtClean="0"/>
              <a:t>riikide keskmisest parem</a:t>
            </a:r>
          </a:p>
          <a:p>
            <a:pPr lvl="1"/>
            <a:r>
              <a:rPr lang="et-EE" dirty="0" smtClean="0"/>
              <a:t>Eesti</a:t>
            </a:r>
            <a:r>
              <a:rPr lang="et-EE" dirty="0"/>
              <a:t>: probleemide </a:t>
            </a:r>
            <a:r>
              <a:rPr lang="et-EE" dirty="0" smtClean="0"/>
              <a:t>lahendamises viimaste hulgas </a:t>
            </a:r>
          </a:p>
          <a:p>
            <a:r>
              <a:rPr lang="et-EE" b="1" dirty="0" smtClean="0"/>
              <a:t>Keeruliste </a:t>
            </a:r>
            <a:r>
              <a:rPr lang="et-EE" b="1" dirty="0"/>
              <a:t>ülesannetega saab hakkama väike osa </a:t>
            </a:r>
            <a:r>
              <a:rPr lang="et-EE" b="1" dirty="0" smtClean="0"/>
              <a:t>noortest</a:t>
            </a:r>
            <a:endParaRPr lang="et-EE" b="1" dirty="0"/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023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TIPPUDE OSAKAAL PEAB TÕUSMA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r>
              <a:rPr lang="et-EE" dirty="0" smtClean="0"/>
              <a:t>Elukestva õppe strateegia, Eesti säästva arengu indikaatorid</a:t>
            </a:r>
            <a:endParaRPr lang="et-EE" dirty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 smtClean="0"/>
          </a:p>
          <a:p>
            <a:endParaRPr lang="et-EE" sz="4000" dirty="0" smtClean="0"/>
          </a:p>
          <a:p>
            <a:endParaRPr lang="et-EE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84054"/>
              </p:ext>
            </p:extLst>
          </p:nvPr>
        </p:nvGraphicFramePr>
        <p:xfrm>
          <a:off x="611560" y="2132856"/>
          <a:ext cx="8064897" cy="245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098"/>
                <a:gridCol w="1079916"/>
                <a:gridCol w="1065290"/>
                <a:gridCol w="950934"/>
                <a:gridCol w="1085659"/>
              </a:tblGrid>
              <a:tr h="460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Tippude osakaal, % 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dirty="0" smtClean="0">
                          <a:latin typeface="+mn-lt"/>
                        </a:rPr>
                        <a:t>2009</a:t>
                      </a:r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dirty="0" smtClean="0">
                          <a:latin typeface="+mn-lt"/>
                        </a:rPr>
                        <a:t>2012</a:t>
                      </a:r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dirty="0" smtClean="0">
                          <a:latin typeface="+mn-lt"/>
                        </a:rPr>
                        <a:t>2018</a:t>
                      </a:r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</a:tr>
              <a:tr h="419732">
                <a:tc>
                  <a:txBody>
                    <a:bodyPr/>
                    <a:lstStyle/>
                    <a:p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Lugemine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6,0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10,0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</a:tr>
              <a:tr h="419732">
                <a:tc>
                  <a:txBody>
                    <a:bodyPr/>
                    <a:lstStyle/>
                    <a:p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Matemaatika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12,8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16,0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</a:tr>
              <a:tr h="715935">
                <a:tc>
                  <a:txBody>
                    <a:bodyPr/>
                    <a:lstStyle/>
                    <a:p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Loodusteadused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10,4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>
                          <a:latin typeface="+mn-lt"/>
                        </a:rPr>
                        <a:t>14,4</a:t>
                      </a:r>
                      <a:endParaRPr lang="et-EE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42535"/>
              </p:ext>
            </p:extLst>
          </p:nvPr>
        </p:nvGraphicFramePr>
        <p:xfrm>
          <a:off x="467544" y="4725144"/>
          <a:ext cx="8280920" cy="159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101724"/>
                <a:gridCol w="986508"/>
                <a:gridCol w="1008112"/>
                <a:gridCol w="1152128"/>
              </a:tblGrid>
              <a:tr h="621069">
                <a:tc>
                  <a:txBody>
                    <a:bodyPr/>
                    <a:lstStyle/>
                    <a:p>
                      <a:r>
                        <a:rPr lang="et-EE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LTT erialade lõpetajaid</a:t>
                      </a:r>
                    </a:p>
                    <a:p>
                      <a:r>
                        <a:rPr lang="et-EE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kõrghariduses (%)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b="0" dirty="0" smtClean="0">
                          <a:solidFill>
                            <a:schemeClr val="tx1"/>
                          </a:solidFill>
                        </a:rPr>
                        <a:t>19,4</a:t>
                      </a:r>
                      <a:endParaRPr lang="et-E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b="0" dirty="0" smtClean="0">
                          <a:solidFill>
                            <a:schemeClr val="tx1"/>
                          </a:solidFill>
                        </a:rPr>
                        <a:t>22,0</a:t>
                      </a:r>
                      <a:endParaRPr lang="et-E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b="0" dirty="0" smtClean="0">
                          <a:solidFill>
                            <a:schemeClr val="tx1"/>
                          </a:solidFill>
                        </a:rPr>
                        <a:t>25,0</a:t>
                      </a:r>
                      <a:endParaRPr lang="et-E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1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Digipädevustega inimeste osakaal (16−74 aastased)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dirty="0" smtClean="0">
                          <a:latin typeface="+mn-lt"/>
                        </a:rPr>
                        <a:t>64,7</a:t>
                      </a:r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000" dirty="0" smtClean="0">
                          <a:latin typeface="+mn-lt"/>
                        </a:rPr>
                        <a:t>80</a:t>
                      </a:r>
                      <a:endParaRPr lang="et-EE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792088"/>
          </a:xfrm>
        </p:spPr>
        <p:txBody>
          <a:bodyPr>
            <a:normAutofit/>
          </a:bodyPr>
          <a:lstStyle/>
          <a:p>
            <a:r>
              <a:rPr lang="et-EE" sz="4000" dirty="0" smtClean="0"/>
              <a:t>Tööturg ei motiveeri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6327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PIAAC:</a:t>
            </a:r>
          </a:p>
          <a:p>
            <a:r>
              <a:rPr lang="et-EE" dirty="0" smtClean="0"/>
              <a:t>Oskused on Eesti tööturul pigem alahinnatud</a:t>
            </a:r>
          </a:p>
          <a:p>
            <a:pPr lvl="1"/>
            <a:r>
              <a:rPr lang="et-EE" dirty="0" smtClean="0"/>
              <a:t>Erineva oskuste tasemega inimeste palgad ei erine kuigi palju  (ka PL, CH, SL, SE)</a:t>
            </a:r>
          </a:p>
          <a:p>
            <a:r>
              <a:rPr lang="et-EE" dirty="0" smtClean="0"/>
              <a:t>Oskusi on enam kui Eesti tööturul neile rakendust</a:t>
            </a:r>
          </a:p>
          <a:p>
            <a:r>
              <a:rPr lang="et-EE" dirty="0" smtClean="0"/>
              <a:t>Vähe on tippe </a:t>
            </a:r>
            <a:r>
              <a:rPr lang="et-EE" sz="1800" dirty="0" smtClean="0"/>
              <a:t>(parimate oskustega täiskasvanute viiendik) </a:t>
            </a:r>
          </a:p>
          <a:p>
            <a:pPr lvl="1"/>
            <a:r>
              <a:rPr lang="et-EE" dirty="0" smtClean="0"/>
              <a:t>Eestis on tippude hulgas 6,7%</a:t>
            </a:r>
          </a:p>
          <a:p>
            <a:pPr lvl="2"/>
            <a:r>
              <a:rPr lang="et-EE" dirty="0" smtClean="0"/>
              <a:t>Soome 13,9%, Rootsi 13.6%, Hollland 12,5%, Jaapan 12,5%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702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805840"/>
          </a:xfrm>
        </p:spPr>
        <p:txBody>
          <a:bodyPr>
            <a:normAutofit/>
          </a:bodyPr>
          <a:lstStyle/>
          <a:p>
            <a:r>
              <a:rPr lang="et-EE" sz="4000" dirty="0" smtClean="0"/>
              <a:t>Oskuste omandamine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t-EE" sz="3600" dirty="0" smtClean="0"/>
              <a:t>Kool</a:t>
            </a:r>
          </a:p>
          <a:p>
            <a:pPr lvl="1"/>
            <a:r>
              <a:rPr lang="et-EE" dirty="0" smtClean="0"/>
              <a:t>Õppekava täitmine</a:t>
            </a:r>
          </a:p>
          <a:p>
            <a:pPr lvl="1"/>
            <a:r>
              <a:rPr lang="et-EE" dirty="0" smtClean="0"/>
              <a:t>Klassivälised tegevused (huviringid, projektid)</a:t>
            </a:r>
          </a:p>
          <a:p>
            <a:pPr>
              <a:lnSpc>
                <a:spcPct val="160000"/>
              </a:lnSpc>
            </a:pPr>
            <a:r>
              <a:rPr lang="et-EE" sz="3600" dirty="0" smtClean="0"/>
              <a:t>Huviharidus ja avatud õpe</a:t>
            </a:r>
          </a:p>
          <a:p>
            <a:pPr lvl="1"/>
            <a:r>
              <a:rPr lang="et-EE" dirty="0" smtClean="0"/>
              <a:t>Huvikoolid</a:t>
            </a:r>
            <a:r>
              <a:rPr lang="et-EE" dirty="0" smtClean="0"/>
              <a:t>, klubid, internet</a:t>
            </a:r>
          </a:p>
          <a:p>
            <a:pPr>
              <a:lnSpc>
                <a:spcPct val="160000"/>
              </a:lnSpc>
            </a:pPr>
            <a:r>
              <a:rPr lang="et-EE" sz="3600" dirty="0" smtClean="0"/>
              <a:t>Võrgustikud</a:t>
            </a:r>
          </a:p>
          <a:p>
            <a:pPr lvl="1"/>
            <a:r>
              <a:rPr lang="et-EE" dirty="0" smtClean="0"/>
              <a:t>Teadmiste jagamine, ideede vahetamine, koostööprojektid</a:t>
            </a:r>
          </a:p>
          <a:p>
            <a:pPr lvl="1"/>
            <a:endParaRPr lang="et-EE" sz="1600" dirty="0" smtClean="0"/>
          </a:p>
          <a:p>
            <a:pPr marL="0" indent="0">
              <a:buNone/>
            </a:pPr>
            <a:r>
              <a:rPr lang="et-EE" b="1" dirty="0" smtClean="0"/>
              <a:t>Kõrgema taseme oskusi toetab huvi ja pühendumus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522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183880" cy="1051560"/>
          </a:xfrm>
        </p:spPr>
        <p:txBody>
          <a:bodyPr/>
          <a:lstStyle/>
          <a:p>
            <a:r>
              <a:rPr lang="et-EE" dirty="0" smtClean="0"/>
              <a:t>Riigi 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t-EE" sz="3500" dirty="0" smtClean="0"/>
              <a:t>2007-2014</a:t>
            </a:r>
          </a:p>
          <a:p>
            <a:pPr>
              <a:lnSpc>
                <a:spcPct val="170000"/>
              </a:lnSpc>
            </a:pPr>
            <a:r>
              <a:rPr lang="et-EE" sz="3500" dirty="0"/>
              <a:t>Teaduse populariseerimise </a:t>
            </a:r>
            <a:r>
              <a:rPr lang="et-EE" sz="3500" dirty="0" smtClean="0"/>
              <a:t>meetmed</a:t>
            </a:r>
          </a:p>
          <a:p>
            <a:pPr lvl="2"/>
            <a:r>
              <a:rPr lang="et-EE" sz="2900" dirty="0" smtClean="0"/>
              <a:t>TeaMe programm,  TEEME taotlusvoor</a:t>
            </a:r>
          </a:p>
          <a:p>
            <a:pPr>
              <a:lnSpc>
                <a:spcPct val="170000"/>
              </a:lnSpc>
            </a:pPr>
            <a:r>
              <a:rPr lang="et-EE" sz="3600" dirty="0" smtClean="0"/>
              <a:t>HTM teaduse populariseerimise konkurss</a:t>
            </a:r>
          </a:p>
          <a:p>
            <a:pPr>
              <a:lnSpc>
                <a:spcPct val="170000"/>
              </a:lnSpc>
            </a:pPr>
            <a:r>
              <a:rPr lang="et-EE" sz="3600" dirty="0" smtClean="0"/>
              <a:t>Õpilasuurimuste ja -leiutajate konkursid</a:t>
            </a:r>
          </a:p>
          <a:p>
            <a:pPr>
              <a:lnSpc>
                <a:spcPct val="170000"/>
              </a:lnSpc>
            </a:pPr>
            <a:r>
              <a:rPr lang="et-EE" sz="3600" dirty="0" smtClean="0"/>
              <a:t> Tiigrihüppe SA projektid</a:t>
            </a:r>
          </a:p>
          <a:p>
            <a:pPr marL="0" indent="0">
              <a:buNone/>
            </a:pPr>
            <a:endParaRPr lang="et-EE" sz="3600" dirty="0" smtClean="0"/>
          </a:p>
          <a:p>
            <a:pPr marL="0" indent="0">
              <a:buNone/>
            </a:pPr>
            <a:r>
              <a:rPr lang="et-EE" sz="3600" dirty="0"/>
              <a:t>2014-2020</a:t>
            </a:r>
          </a:p>
          <a:p>
            <a:pPr marL="0" indent="0">
              <a:buNone/>
            </a:pPr>
            <a:r>
              <a:rPr lang="et-EE" sz="3600" dirty="0" smtClean="0"/>
              <a:t>Tõukefondide vahendite planeerimine</a:t>
            </a:r>
          </a:p>
          <a:p>
            <a:pPr marL="283464" lvl="1" indent="0">
              <a:buNone/>
            </a:pPr>
            <a:r>
              <a:rPr lang="et-EE" sz="3200" dirty="0" smtClean="0"/>
              <a:t>Edu toonud tegevussuundade jätkamine</a:t>
            </a:r>
          </a:p>
          <a:p>
            <a:pPr marL="637794" lvl="2" indent="0">
              <a:buNone/>
            </a:pPr>
            <a:r>
              <a:rPr lang="et-EE" dirty="0" smtClean="0"/>
              <a:t>Teaduse ja tehnoloogia (elukutsete)  populariseerimine meedias</a:t>
            </a:r>
          </a:p>
          <a:p>
            <a:pPr marL="637794" lvl="2" indent="0">
              <a:buNone/>
            </a:pPr>
            <a:r>
              <a:rPr lang="et-EE" dirty="0" smtClean="0"/>
              <a:t>LTT õppimine koolis kaasaegsemaks</a:t>
            </a:r>
          </a:p>
          <a:p>
            <a:pPr marL="637794" lvl="2" indent="0">
              <a:buNone/>
            </a:pPr>
            <a:r>
              <a:rPr lang="et-EE" dirty="0" smtClean="0"/>
              <a:t>Huvitegevuse  rohujuure tasandi algatused</a:t>
            </a:r>
            <a:endParaRPr lang="et-EE" dirty="0"/>
          </a:p>
          <a:p>
            <a:pPr marL="400050" lvl="1" indent="0">
              <a:buNone/>
            </a:pPr>
            <a:r>
              <a:rPr lang="et-EE" sz="3100" dirty="0" smtClean="0"/>
              <a:t>Suurem tähelepanu targale tööle väljaspool teadust!</a:t>
            </a:r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47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Huvitegevus ja avatud õpe </a:t>
            </a:r>
            <a:r>
              <a:rPr lang="et-EE" dirty="0"/>
              <a:t>paremaid </a:t>
            </a:r>
            <a:r>
              <a:rPr lang="et-EE" dirty="0" smtClean="0"/>
              <a:t>oskusi toetama!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sz="3600" dirty="0"/>
              <a:t>Uued eesmärgid</a:t>
            </a:r>
          </a:p>
          <a:p>
            <a:pPr marL="626364" lvl="1" indent="-342900"/>
            <a:r>
              <a:rPr lang="et-EE" dirty="0"/>
              <a:t>LTT hariduse toetajate konsolideerumine </a:t>
            </a:r>
          </a:p>
          <a:p>
            <a:pPr lvl="1"/>
            <a:r>
              <a:rPr lang="et-EE" dirty="0" smtClean="0"/>
              <a:t> LTT </a:t>
            </a:r>
            <a:r>
              <a:rPr lang="et-EE" dirty="0"/>
              <a:t>huvitegevuse koordineerimine </a:t>
            </a:r>
          </a:p>
          <a:p>
            <a:pPr lvl="1"/>
            <a:r>
              <a:rPr lang="et-EE" dirty="0" smtClean="0"/>
              <a:t> Huvitegevuse </a:t>
            </a:r>
            <a:r>
              <a:rPr lang="et-EE" dirty="0" smtClean="0"/>
              <a:t>võrgustumine</a:t>
            </a:r>
            <a:endParaRPr lang="et-EE" dirty="0"/>
          </a:p>
          <a:p>
            <a:pPr lvl="1"/>
            <a:r>
              <a:rPr lang="et-EE" dirty="0" smtClean="0"/>
              <a:t> Koostöö </a:t>
            </a:r>
            <a:r>
              <a:rPr lang="et-EE" dirty="0"/>
              <a:t>KOV,  akadeemiliste sfääri ja ettevõtjatega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Uued vormid ja meetodid</a:t>
            </a:r>
          </a:p>
          <a:p>
            <a:pPr lvl="1"/>
            <a:r>
              <a:rPr lang="et-EE" dirty="0" smtClean="0"/>
              <a:t>Koolide huviringide võrgustikud, ühised  uurimis- ja loomeprojektid</a:t>
            </a:r>
          </a:p>
          <a:p>
            <a:pPr lvl="1"/>
            <a:r>
              <a:rPr lang="et-EE" sz="3500" dirty="0" smtClean="0"/>
              <a:t>????</a:t>
            </a:r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177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344</TotalTime>
  <Words>590</Words>
  <Application>Microsoft Office PowerPoint</Application>
  <PresentationFormat>On-screen Show (4:3)</PresentationFormat>
  <Paragraphs>126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Mida annab teadushuviharidus õpilasele ja ühiskonnale </vt:lpstr>
      <vt:lpstr>Konkurentsivõime ja heaolu sõltuvad oskustest</vt:lpstr>
      <vt:lpstr>Millised oskused? </vt:lpstr>
      <vt:lpstr>     Tippe vähe</vt:lpstr>
      <vt:lpstr>TIPPUDE OSAKAAL PEAB TÕUSMA</vt:lpstr>
      <vt:lpstr>Tööturg ei motiveeri</vt:lpstr>
      <vt:lpstr>Oskuste omandamine</vt:lpstr>
      <vt:lpstr>Riigi toetus</vt:lpstr>
      <vt:lpstr>Huvitegevus ja avatud õpe paremaid oskusi toetama!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Teadushuvi konverents</dc:title>
  <dc:creator>Ülle Kikas</dc:creator>
  <cp:lastModifiedBy>Ülle Kikas</cp:lastModifiedBy>
  <cp:revision>39</cp:revision>
  <cp:lastPrinted>2013-11-14T14:50:38Z</cp:lastPrinted>
  <dcterms:created xsi:type="dcterms:W3CDTF">2013-11-07T08:19:57Z</dcterms:created>
  <dcterms:modified xsi:type="dcterms:W3CDTF">2013-11-28T13:30:41Z</dcterms:modified>
</cp:coreProperties>
</file>