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94" r:id="rId3"/>
    <p:sldId id="292" r:id="rId4"/>
    <p:sldId id="288" r:id="rId5"/>
    <p:sldId id="265" r:id="rId6"/>
    <p:sldId id="300" r:id="rId7"/>
    <p:sldId id="299" r:id="rId8"/>
    <p:sldId id="298" r:id="rId9"/>
    <p:sldId id="297" r:id="rId10"/>
    <p:sldId id="293" r:id="rId11"/>
  </p:sldIdLst>
  <p:sldSz cx="24374475" cy="13717588"/>
  <p:notesSz cx="6858000" cy="9144000"/>
  <p:defaultTextStyle>
    <a:defPPr>
      <a:defRPr lang="lv-LV"/>
    </a:defPPr>
    <a:lvl1pPr marL="0" algn="l" defTabSz="217663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319" algn="l" defTabSz="217663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6638" algn="l" defTabSz="217663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4957" algn="l" defTabSz="217663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3276" algn="l" defTabSz="217663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1594" algn="l" defTabSz="217663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29913" algn="l" defTabSz="217663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18232" algn="l" defTabSz="217663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6551" algn="l" defTabSz="217663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6A71"/>
    <a:srgbClr val="142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84725" autoAdjust="0"/>
  </p:normalViewPr>
  <p:slideViewPr>
    <p:cSldViewPr>
      <p:cViewPr varScale="1">
        <p:scale>
          <a:sx n="30" d="100"/>
          <a:sy n="30" d="100"/>
        </p:scale>
        <p:origin x="-1032" y="-84"/>
      </p:cViewPr>
      <p:guideLst>
        <p:guide orient="horz" pos="3322"/>
        <p:guide orient="horz" pos="4230"/>
        <p:guide orient="horz" pos="872"/>
        <p:guide pos="10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55609-F62B-4670-8D26-AD7E2549D4E2}" type="datetimeFigureOut">
              <a:rPr lang="lv-LV" smtClean="0"/>
              <a:pPr/>
              <a:t>2013.11.14.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0B872-CAA7-4944-B2E4-4FC6A04C308E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5124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0B872-CAA7-4944-B2E4-4FC6A04C308E}" type="slidenum">
              <a:rPr lang="lv-LV" smtClean="0"/>
              <a:pPr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64853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0B872-CAA7-4944-B2E4-4FC6A04C308E}" type="slidenum">
              <a:rPr lang="lv-LV" smtClean="0"/>
              <a:pPr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56804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5410" y="4495313"/>
            <a:ext cx="21270981" cy="2453418"/>
          </a:xfrm>
        </p:spPr>
        <p:txBody>
          <a:bodyPr>
            <a:noAutofit/>
          </a:bodyPr>
          <a:lstStyle>
            <a:lvl1pPr algn="l">
              <a:defRPr sz="10900" b="0">
                <a:solidFill>
                  <a:schemeClr val="bg1"/>
                </a:solidFill>
                <a:latin typeface="Samsung Imagination Modern" pitchFamily="50" charset="-7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2093" y="6471597"/>
            <a:ext cx="21220246" cy="3843981"/>
          </a:xfrm>
        </p:spPr>
        <p:txBody>
          <a:bodyPr>
            <a:normAutofit/>
          </a:bodyPr>
          <a:lstStyle>
            <a:lvl1pPr marL="0" indent="0" algn="l">
              <a:buNone/>
              <a:defRPr sz="5700">
                <a:solidFill>
                  <a:schemeClr val="bg1"/>
                </a:solidFill>
                <a:latin typeface="SamsungImagination Modern" pitchFamily="50" charset="-70"/>
                <a:cs typeface="Arial" pitchFamily="34" charset="0"/>
              </a:defRPr>
            </a:lvl1pPr>
            <a:lvl2pPr marL="1088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1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9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6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705594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79302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029463" y="1961683"/>
            <a:ext cx="3290661" cy="10370353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724" y="1961683"/>
            <a:ext cx="18454420" cy="104878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50184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297" y="405307"/>
            <a:ext cx="17659062" cy="1412343"/>
          </a:xfrm>
        </p:spPr>
        <p:txBody>
          <a:bodyPr>
            <a:noAutofit/>
          </a:bodyPr>
          <a:lstStyle>
            <a:lvl1pPr algn="l" defTabSz="2176638" rtl="0" eaLnBrk="1" latinLnBrk="0" hangingPunct="1">
              <a:spcBef>
                <a:spcPct val="0"/>
              </a:spcBef>
              <a:buNone/>
              <a:defRPr lang="lv-LV" sz="8600" kern="1200" dirty="0">
                <a:solidFill>
                  <a:srgbClr val="1428A0"/>
                </a:solidFill>
                <a:latin typeface="Samsung Imagination Modern" pitchFamily="50" charset="-7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297" y="2105716"/>
            <a:ext cx="21689935" cy="10226320"/>
          </a:xfrm>
        </p:spPr>
        <p:txBody>
          <a:bodyPr>
            <a:normAutofit/>
          </a:bodyPr>
          <a:lstStyle>
            <a:lvl1pPr>
              <a:defRPr lang="en-US" sz="5700" kern="1200" dirty="0" smtClean="0">
                <a:solidFill>
                  <a:srgbClr val="5E6A71"/>
                </a:solidFill>
                <a:latin typeface="+mn-lt"/>
                <a:ea typeface="+mn-ea"/>
                <a:cs typeface="Arial" pitchFamily="34" charset="0"/>
              </a:defRPr>
            </a:lvl1pPr>
            <a:lvl2pPr marL="1904558" indent="-816239">
              <a:buFont typeface="Arial" pitchFamily="34" charset="0"/>
              <a:buChar char="•"/>
              <a:defRPr sz="5700">
                <a:solidFill>
                  <a:srgbClr val="5E6A71"/>
                </a:solidFill>
                <a:latin typeface="+mn-lt"/>
                <a:cs typeface="Arial" pitchFamily="34" charset="0"/>
              </a:defRPr>
            </a:lvl2pPr>
            <a:lvl3pPr marL="2720797" indent="-544159">
              <a:buFont typeface="Arial" pitchFamily="34" charset="0"/>
              <a:buChar char="•"/>
              <a:defRPr sz="5700">
                <a:solidFill>
                  <a:srgbClr val="5E6A71"/>
                </a:solidFill>
                <a:latin typeface="+mn-lt"/>
                <a:cs typeface="Arial" pitchFamily="34" charset="0"/>
              </a:defRPr>
            </a:lvl3pPr>
            <a:lvl4pPr marL="3809116" indent="-544159">
              <a:buFont typeface="Arial" pitchFamily="34" charset="0"/>
              <a:buChar char="•"/>
              <a:defRPr sz="5700">
                <a:solidFill>
                  <a:srgbClr val="5E6A71"/>
                </a:solidFill>
                <a:latin typeface="+mn-lt"/>
                <a:cs typeface="Arial" pitchFamily="34" charset="0"/>
              </a:defRPr>
            </a:lvl4pPr>
            <a:lvl5pPr marL="4897435" indent="-544159">
              <a:buFont typeface="Arial" pitchFamily="34" charset="0"/>
              <a:buChar char="•"/>
              <a:defRPr sz="5700">
                <a:solidFill>
                  <a:srgbClr val="5E6A7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806137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297" y="4955989"/>
            <a:ext cx="22457720" cy="2724465"/>
          </a:xfrm>
        </p:spPr>
        <p:txBody>
          <a:bodyPr anchor="t">
            <a:noAutofit/>
          </a:bodyPr>
          <a:lstStyle>
            <a:lvl1pPr algn="l" defTabSz="2176638" rtl="0" eaLnBrk="1" latinLnBrk="0" hangingPunct="1">
              <a:spcBef>
                <a:spcPct val="0"/>
              </a:spcBef>
              <a:buNone/>
              <a:defRPr lang="lv-LV" sz="10900" b="0" kern="1200" dirty="0">
                <a:solidFill>
                  <a:schemeClr val="bg1"/>
                </a:solidFill>
                <a:latin typeface="Samsung Imagination Modern" pitchFamily="50" charset="-7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9443" y="6570729"/>
            <a:ext cx="22457720" cy="4465013"/>
          </a:xfrm>
        </p:spPr>
        <p:txBody>
          <a:bodyPr anchor="t" anchorCtr="0">
            <a:normAutofit/>
          </a:bodyPr>
          <a:lstStyle>
            <a:lvl1pPr marL="0" indent="0">
              <a:buNone/>
              <a:defRPr lang="en-US" sz="5700" kern="1200" dirty="0" smtClean="0">
                <a:solidFill>
                  <a:schemeClr val="bg1"/>
                </a:solidFill>
                <a:latin typeface="SamsungImagination Modern" pitchFamily="50" charset="-70"/>
                <a:ea typeface="+mn-ea"/>
                <a:cs typeface="Arial" pitchFamily="34" charset="0"/>
              </a:defRPr>
            </a:lvl1pPr>
            <a:lvl2pPr marL="108831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63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495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27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159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2991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823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65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4659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46297" y="1961684"/>
            <a:ext cx="10737820" cy="9362126"/>
          </a:xfrm>
        </p:spPr>
        <p:txBody>
          <a:bodyPr>
            <a:normAutofit/>
          </a:bodyPr>
          <a:lstStyle>
            <a:lvl1pPr>
              <a:defRPr sz="5700">
                <a:latin typeface="+mn-lt"/>
              </a:defRPr>
            </a:lvl1pPr>
            <a:lvl2pPr>
              <a:defRPr sz="5700">
                <a:latin typeface="+mn-lt"/>
              </a:defRPr>
            </a:lvl2pPr>
            <a:lvl3pPr>
              <a:defRPr sz="5700">
                <a:latin typeface="+mn-lt"/>
              </a:defRPr>
            </a:lvl3pPr>
            <a:lvl4pPr>
              <a:defRPr sz="5700">
                <a:latin typeface="+mn-lt"/>
              </a:defRPr>
            </a:lvl4pPr>
            <a:lvl5pPr>
              <a:defRPr sz="5700">
                <a:latin typeface="+mn-lt"/>
              </a:defRPr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lv-LV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0358" y="1961684"/>
            <a:ext cx="10545874" cy="9362126"/>
          </a:xfrm>
        </p:spPr>
        <p:txBody>
          <a:bodyPr>
            <a:normAutofit/>
          </a:bodyPr>
          <a:lstStyle>
            <a:lvl1pPr>
              <a:defRPr sz="5700">
                <a:latin typeface="+mn-lt"/>
              </a:defRPr>
            </a:lvl1pPr>
            <a:lvl2pPr>
              <a:defRPr sz="5700">
                <a:latin typeface="+mn-lt"/>
              </a:defRPr>
            </a:lvl2pPr>
            <a:lvl3pPr>
              <a:defRPr sz="5700">
                <a:latin typeface="+mn-lt"/>
              </a:defRPr>
            </a:lvl3pPr>
            <a:lvl4pPr>
              <a:defRPr sz="5700">
                <a:latin typeface="+mn-lt"/>
              </a:defRPr>
            </a:lvl4pPr>
            <a:lvl5pPr>
              <a:defRPr sz="5700">
                <a:latin typeface="+mn-lt"/>
              </a:defRPr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629010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6297" y="1961683"/>
            <a:ext cx="10742053" cy="1279672"/>
          </a:xfrm>
        </p:spPr>
        <p:txBody>
          <a:bodyPr anchor="b"/>
          <a:lstStyle>
            <a:lvl1pPr marL="0" indent="0">
              <a:buNone/>
              <a:defRPr sz="5700" b="1">
                <a:latin typeface="+mn-lt"/>
              </a:defRPr>
            </a:lvl1pPr>
            <a:lvl2pPr marL="1088319" indent="0">
              <a:buNone/>
              <a:defRPr sz="4800" b="1"/>
            </a:lvl2pPr>
            <a:lvl3pPr marL="2176638" indent="0">
              <a:buNone/>
              <a:defRPr sz="4300" b="1"/>
            </a:lvl3pPr>
            <a:lvl4pPr marL="3264957" indent="0">
              <a:buNone/>
              <a:defRPr sz="3800" b="1"/>
            </a:lvl4pPr>
            <a:lvl5pPr marL="4353276" indent="0">
              <a:buNone/>
              <a:defRPr sz="3800" b="1"/>
            </a:lvl5pPr>
            <a:lvl6pPr marL="5441594" indent="0">
              <a:buNone/>
              <a:defRPr sz="3800" b="1"/>
            </a:lvl6pPr>
            <a:lvl7pPr marL="6529913" indent="0">
              <a:buNone/>
              <a:defRPr sz="3800" b="1"/>
            </a:lvl7pPr>
            <a:lvl8pPr marL="7618232" indent="0">
              <a:buNone/>
              <a:defRPr sz="3800" b="1"/>
            </a:lvl8pPr>
            <a:lvl9pPr marL="8706551" indent="0">
              <a:buNone/>
              <a:defRPr sz="3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6297" y="3546044"/>
            <a:ext cx="10742053" cy="8785991"/>
          </a:xfrm>
        </p:spPr>
        <p:txBody>
          <a:bodyPr>
            <a:normAutofit/>
          </a:bodyPr>
          <a:lstStyle>
            <a:lvl1pPr>
              <a:defRPr sz="5700">
                <a:latin typeface="+mn-lt"/>
              </a:defRPr>
            </a:lvl1pPr>
            <a:lvl2pPr>
              <a:defRPr sz="5700">
                <a:latin typeface="+mn-lt"/>
              </a:defRPr>
            </a:lvl2pPr>
            <a:lvl3pPr>
              <a:defRPr sz="5700">
                <a:latin typeface="+mn-lt"/>
              </a:defRPr>
            </a:lvl3pPr>
            <a:lvl4pPr>
              <a:defRPr sz="5700">
                <a:latin typeface="+mn-lt"/>
              </a:defRPr>
            </a:lvl4pPr>
            <a:lvl5pPr>
              <a:defRPr sz="5700">
                <a:latin typeface="+mn-lt"/>
              </a:defRPr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lv-LV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1896" y="1961683"/>
            <a:ext cx="10554337" cy="1279672"/>
          </a:xfrm>
        </p:spPr>
        <p:txBody>
          <a:bodyPr anchor="b">
            <a:noAutofit/>
          </a:bodyPr>
          <a:lstStyle>
            <a:lvl1pPr marL="0" indent="0">
              <a:buNone/>
              <a:defRPr lang="en-US" sz="5700" b="1" kern="1200" dirty="0" smtClean="0">
                <a:solidFill>
                  <a:srgbClr val="5E6A71"/>
                </a:solidFill>
                <a:latin typeface="+mn-lt"/>
                <a:ea typeface="+mn-ea"/>
                <a:cs typeface="Arial" pitchFamily="34" charset="0"/>
              </a:defRPr>
            </a:lvl1pPr>
            <a:lvl2pPr marL="1088319" indent="0">
              <a:buNone/>
              <a:defRPr sz="4800" b="1"/>
            </a:lvl2pPr>
            <a:lvl3pPr marL="2176638" indent="0">
              <a:buNone/>
              <a:defRPr sz="4300" b="1"/>
            </a:lvl3pPr>
            <a:lvl4pPr marL="3264957" indent="0">
              <a:buNone/>
              <a:defRPr sz="3800" b="1"/>
            </a:lvl4pPr>
            <a:lvl5pPr marL="4353276" indent="0">
              <a:buNone/>
              <a:defRPr sz="3800" b="1"/>
            </a:lvl5pPr>
            <a:lvl6pPr marL="5441594" indent="0">
              <a:buNone/>
              <a:defRPr sz="3800" b="1"/>
            </a:lvl6pPr>
            <a:lvl7pPr marL="6529913" indent="0">
              <a:buNone/>
              <a:defRPr sz="3800" b="1"/>
            </a:lvl7pPr>
            <a:lvl8pPr marL="7618232" indent="0">
              <a:buNone/>
              <a:defRPr sz="3800" b="1"/>
            </a:lvl8pPr>
            <a:lvl9pPr marL="8706551" indent="0">
              <a:buNone/>
              <a:defRPr sz="3800" b="1"/>
            </a:lvl9pPr>
          </a:lstStyle>
          <a:p>
            <a:pPr marL="0" lvl="0" indent="0" algn="l" defTabSz="217663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1896" y="3546044"/>
            <a:ext cx="10554337" cy="8785991"/>
          </a:xfrm>
        </p:spPr>
        <p:txBody>
          <a:bodyPr>
            <a:normAutofit/>
          </a:bodyPr>
          <a:lstStyle>
            <a:lvl1pPr marL="816239" indent="-816239" algn="l" defTabSz="21766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5700" kern="1200" dirty="0" smtClean="0">
                <a:solidFill>
                  <a:srgbClr val="5E6A71"/>
                </a:solidFill>
                <a:latin typeface="+mn-lt"/>
                <a:ea typeface="+mn-ea"/>
                <a:cs typeface="Arial" pitchFamily="34" charset="0"/>
              </a:defRPr>
            </a:lvl1pPr>
            <a:lvl2pPr marL="1768518" indent="-680199" algn="l" defTabSz="21766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5700" kern="1200" dirty="0" smtClean="0">
                <a:solidFill>
                  <a:srgbClr val="5E6A71"/>
                </a:solidFill>
                <a:latin typeface="+mn-lt"/>
                <a:ea typeface="+mn-ea"/>
                <a:cs typeface="Arial" pitchFamily="34" charset="0"/>
              </a:defRPr>
            </a:lvl2pPr>
            <a:lvl3pPr marL="2720797" indent="-544159" algn="l" defTabSz="21766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5700" kern="1200" dirty="0" smtClean="0">
                <a:solidFill>
                  <a:srgbClr val="5E6A71"/>
                </a:solidFill>
                <a:latin typeface="+mn-lt"/>
                <a:ea typeface="+mn-ea"/>
                <a:cs typeface="Arial" pitchFamily="34" charset="0"/>
              </a:defRPr>
            </a:lvl3pPr>
            <a:lvl4pPr marL="3809116" indent="-544159" algn="l" defTabSz="21766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5700" kern="1200" dirty="0" smtClean="0">
                <a:solidFill>
                  <a:srgbClr val="5E6A71"/>
                </a:solidFill>
                <a:latin typeface="+mn-lt"/>
                <a:ea typeface="+mn-ea"/>
                <a:cs typeface="Arial" pitchFamily="34" charset="0"/>
              </a:defRPr>
            </a:lvl4pPr>
            <a:lvl5pPr marL="4897435" indent="-544159" algn="l" defTabSz="21766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lv-LV" sz="5700" kern="1200" dirty="0">
                <a:solidFill>
                  <a:srgbClr val="5E6A71"/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579499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87647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536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297" y="546163"/>
            <a:ext cx="17659062" cy="1127455"/>
          </a:xfrm>
        </p:spPr>
        <p:txBody>
          <a:bodyPr anchor="b"/>
          <a:lstStyle>
            <a:lvl1pPr algn="l">
              <a:defRPr sz="8600" b="1"/>
            </a:lvl1pPr>
          </a:lstStyle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9743" y="1961683"/>
            <a:ext cx="13214543" cy="10370353"/>
          </a:xfrm>
        </p:spPr>
        <p:txBody>
          <a:bodyPr>
            <a:normAutofit/>
          </a:bodyPr>
          <a:lstStyle>
            <a:lvl1pPr>
              <a:defRPr sz="5700">
                <a:latin typeface="+mn-lt"/>
              </a:defRPr>
            </a:lvl1pPr>
            <a:lvl2pPr>
              <a:defRPr sz="5700">
                <a:latin typeface="+mn-lt"/>
              </a:defRPr>
            </a:lvl2pPr>
            <a:lvl3pPr>
              <a:defRPr sz="5700">
                <a:latin typeface="+mn-lt"/>
              </a:defRPr>
            </a:lvl3pPr>
            <a:lvl4pPr>
              <a:defRPr sz="5700">
                <a:latin typeface="+mn-lt"/>
              </a:defRPr>
            </a:lvl4pPr>
            <a:lvl5pPr>
              <a:defRPr sz="5700">
                <a:latin typeface="+mn-lt"/>
              </a:defRPr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8245" y="1961682"/>
            <a:ext cx="7799515" cy="10370355"/>
          </a:xfrm>
        </p:spPr>
        <p:txBody>
          <a:bodyPr>
            <a:normAutofit/>
          </a:bodyPr>
          <a:lstStyle>
            <a:lvl1pPr marL="0" indent="0">
              <a:buNone/>
              <a:defRPr sz="5700">
                <a:solidFill>
                  <a:srgbClr val="5E6A71"/>
                </a:solidFill>
                <a:latin typeface="+mn-lt"/>
              </a:defRPr>
            </a:lvl1pPr>
            <a:lvl2pPr marL="1088319" indent="0">
              <a:buNone/>
              <a:defRPr sz="2900"/>
            </a:lvl2pPr>
            <a:lvl3pPr marL="2176638" indent="0">
              <a:buNone/>
              <a:defRPr sz="2400"/>
            </a:lvl3pPr>
            <a:lvl4pPr marL="3264957" indent="0">
              <a:buNone/>
              <a:defRPr sz="2100"/>
            </a:lvl4pPr>
            <a:lvl5pPr marL="4353276" indent="0">
              <a:buNone/>
              <a:defRPr sz="2100"/>
            </a:lvl5pPr>
            <a:lvl6pPr marL="5441594" indent="0">
              <a:buNone/>
              <a:defRPr sz="2100"/>
            </a:lvl6pPr>
            <a:lvl7pPr marL="6529913" indent="0">
              <a:buNone/>
              <a:defRPr sz="2100"/>
            </a:lvl7pPr>
            <a:lvl8pPr marL="7618232" indent="0">
              <a:buNone/>
              <a:defRPr sz="2100"/>
            </a:lvl8pPr>
            <a:lvl9pPr marL="8706551" indent="0">
              <a:buNone/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1144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568" y="9602312"/>
            <a:ext cx="14624685" cy="1133607"/>
          </a:xfrm>
        </p:spPr>
        <p:txBody>
          <a:bodyPr anchor="b"/>
          <a:lstStyle>
            <a:lvl1pPr algn="l">
              <a:defRPr sz="5700" b="1"/>
            </a:lvl1pPr>
          </a:lstStyle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7568" y="665390"/>
            <a:ext cx="14624685" cy="8790856"/>
          </a:xfrm>
        </p:spPr>
        <p:txBody>
          <a:bodyPr/>
          <a:lstStyle>
            <a:lvl1pPr marL="0" indent="0">
              <a:buNone/>
              <a:defRPr sz="7600"/>
            </a:lvl1pPr>
            <a:lvl2pPr marL="1088319" indent="0">
              <a:buNone/>
              <a:defRPr sz="6700"/>
            </a:lvl2pPr>
            <a:lvl3pPr marL="2176638" indent="0">
              <a:buNone/>
              <a:defRPr sz="5700"/>
            </a:lvl3pPr>
            <a:lvl4pPr marL="3264957" indent="0">
              <a:buNone/>
              <a:defRPr sz="4800"/>
            </a:lvl4pPr>
            <a:lvl5pPr marL="4353276" indent="0">
              <a:buNone/>
              <a:defRPr sz="4800"/>
            </a:lvl5pPr>
            <a:lvl6pPr marL="5441594" indent="0">
              <a:buNone/>
              <a:defRPr sz="4800"/>
            </a:lvl6pPr>
            <a:lvl7pPr marL="6529913" indent="0">
              <a:buNone/>
              <a:defRPr sz="4800"/>
            </a:lvl7pPr>
            <a:lvl8pPr marL="7618232" indent="0">
              <a:buNone/>
              <a:defRPr sz="4800"/>
            </a:lvl8pPr>
            <a:lvl9pPr marL="8706551" indent="0">
              <a:buNone/>
              <a:defRPr sz="4800"/>
            </a:lvl9pPr>
          </a:lstStyle>
          <a:p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7568" y="10735919"/>
            <a:ext cx="14624685" cy="731921"/>
          </a:xfrm>
        </p:spPr>
        <p:txBody>
          <a:bodyPr>
            <a:noAutofit/>
          </a:bodyPr>
          <a:lstStyle>
            <a:lvl1pPr marL="0" indent="0">
              <a:buNone/>
              <a:defRPr sz="5700">
                <a:latin typeface="+mn-lt"/>
              </a:defRPr>
            </a:lvl1pPr>
            <a:lvl2pPr marL="1088319" indent="0">
              <a:buNone/>
              <a:defRPr sz="2900"/>
            </a:lvl2pPr>
            <a:lvl3pPr marL="2176638" indent="0">
              <a:buNone/>
              <a:defRPr sz="2400"/>
            </a:lvl3pPr>
            <a:lvl4pPr marL="3264957" indent="0">
              <a:buNone/>
              <a:defRPr sz="2100"/>
            </a:lvl4pPr>
            <a:lvl5pPr marL="4353276" indent="0">
              <a:buNone/>
              <a:defRPr sz="2100"/>
            </a:lvl5pPr>
            <a:lvl6pPr marL="5441594" indent="0">
              <a:buNone/>
              <a:defRPr sz="2100"/>
            </a:lvl6pPr>
            <a:lvl7pPr marL="6529913" indent="0">
              <a:buNone/>
              <a:defRPr sz="2100"/>
            </a:lvl7pPr>
            <a:lvl8pPr marL="7618232" indent="0">
              <a:buNone/>
              <a:defRPr sz="2100"/>
            </a:lvl8pPr>
            <a:lvl9pPr marL="8706551" indent="0">
              <a:buNone/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336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3752" y="233291"/>
            <a:ext cx="18579132" cy="1728392"/>
          </a:xfrm>
          <a:prstGeom prst="rect">
            <a:avLst/>
          </a:prstGeom>
        </p:spPr>
        <p:txBody>
          <a:bodyPr vert="horz" lIns="217664" tIns="108832" rIns="217664" bIns="108832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5410" y="2249749"/>
            <a:ext cx="21660823" cy="10082287"/>
          </a:xfrm>
          <a:prstGeom prst="rect">
            <a:avLst/>
          </a:prstGeom>
        </p:spPr>
        <p:txBody>
          <a:bodyPr vert="horz" lIns="217664" tIns="108832" rIns="217664" bIns="10883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9821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2176638" rtl="0" eaLnBrk="1" latinLnBrk="0" hangingPunct="1">
        <a:spcBef>
          <a:spcPct val="0"/>
        </a:spcBef>
        <a:buNone/>
        <a:defRPr lang="lv-LV" sz="8600" kern="1200" dirty="0">
          <a:solidFill>
            <a:srgbClr val="1428A0"/>
          </a:solidFill>
          <a:latin typeface="Samsung Imagination Modern" pitchFamily="50" charset="-70"/>
          <a:ea typeface="+mn-ea"/>
          <a:cs typeface="Arial" pitchFamily="34" charset="0"/>
        </a:defRPr>
      </a:lvl1pPr>
    </p:titleStyle>
    <p:bodyStyle>
      <a:lvl1pPr marL="816239" indent="-816239" algn="l" defTabSz="2176638" rtl="0" eaLnBrk="1" latinLnBrk="0" hangingPunct="1">
        <a:spcBef>
          <a:spcPct val="20000"/>
        </a:spcBef>
        <a:buFont typeface="Arial" pitchFamily="34" charset="0"/>
        <a:buChar char="•"/>
        <a:defRPr lang="en-US" sz="5700" kern="1200" dirty="0" smtClean="0">
          <a:solidFill>
            <a:srgbClr val="5E6A71"/>
          </a:solidFill>
          <a:latin typeface="+mj-lt"/>
          <a:ea typeface="+mn-ea"/>
          <a:cs typeface="Arial" pitchFamily="34" charset="0"/>
        </a:defRPr>
      </a:lvl1pPr>
      <a:lvl2pPr marL="1768518" indent="-680199" algn="l" defTabSz="217663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rgbClr val="5E6A71"/>
          </a:solidFill>
          <a:latin typeface="+mj-lt"/>
          <a:ea typeface="+mn-ea"/>
          <a:cs typeface="Arial" pitchFamily="34" charset="0"/>
        </a:defRPr>
      </a:lvl2pPr>
      <a:lvl3pPr marL="2720797" indent="-544159" algn="l" defTabSz="217663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rgbClr val="5E6A71"/>
          </a:solidFill>
          <a:latin typeface="+mj-lt"/>
          <a:ea typeface="+mn-ea"/>
          <a:cs typeface="Arial" pitchFamily="34" charset="0"/>
        </a:defRPr>
      </a:lvl3pPr>
      <a:lvl4pPr marL="3809116" indent="-544159" algn="l" defTabSz="217663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rgbClr val="5E6A71"/>
          </a:solidFill>
          <a:latin typeface="+mj-lt"/>
          <a:ea typeface="+mn-ea"/>
          <a:cs typeface="Arial" pitchFamily="34" charset="0"/>
        </a:defRPr>
      </a:lvl4pPr>
      <a:lvl5pPr marL="4897435" indent="-544159" algn="l" defTabSz="217663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rgbClr val="5E6A71"/>
          </a:solidFill>
          <a:latin typeface="+mj-lt"/>
          <a:ea typeface="+mn-ea"/>
          <a:cs typeface="Arial" pitchFamily="34" charset="0"/>
        </a:defRPr>
      </a:lvl5pPr>
      <a:lvl6pPr marL="5985754" indent="-544159" algn="l" defTabSz="217663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073" indent="-544159" algn="l" defTabSz="217663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2392" indent="-544159" algn="l" defTabSz="217663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0710" indent="-544159" algn="l" defTabSz="217663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217663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319" algn="l" defTabSz="217663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638" algn="l" defTabSz="217663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4957" algn="l" defTabSz="217663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276" algn="l" defTabSz="217663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1594" algn="l" defTabSz="217663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29913" algn="l" defTabSz="217663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8232" algn="l" defTabSz="217663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6551" algn="l" defTabSz="217663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youtube.com/watch?v=GZ_1GH462xE&amp;feature=youtu.b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5410" y="3114378"/>
            <a:ext cx="21270981" cy="5400600"/>
          </a:xfrm>
        </p:spPr>
        <p:txBody>
          <a:bodyPr/>
          <a:lstStyle/>
          <a:p>
            <a:pPr algn="ctr"/>
            <a:r>
              <a:rPr lang="et-EE" dirty="0" smtClean="0"/>
              <a:t>Anname teadushuvile võimaluse!</a:t>
            </a:r>
            <a:br>
              <a:rPr lang="et-EE" dirty="0" smtClean="0"/>
            </a:br>
            <a:r>
              <a:rPr lang="et-EE" dirty="0" smtClean="0"/>
              <a:t>Ettevõtte vaade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71813" y="11467306"/>
            <a:ext cx="5400600" cy="1395309"/>
          </a:xfrm>
        </p:spPr>
        <p:txBody>
          <a:bodyPr>
            <a:normAutofit fontScale="70000" lnSpcReduction="20000"/>
          </a:bodyPr>
          <a:lstStyle/>
          <a:p>
            <a:r>
              <a:rPr lang="et-EE" dirty="0" smtClean="0"/>
              <a:t>15.11.2013</a:t>
            </a:r>
            <a:endParaRPr lang="et-EE" dirty="0" smtClean="0"/>
          </a:p>
          <a:p>
            <a:r>
              <a:rPr lang="et-EE" dirty="0" smtClean="0"/>
              <a:t>Ursel Velve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00442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" y="856"/>
            <a:ext cx="24372954" cy="1371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943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286565" y="521872"/>
            <a:ext cx="5176966" cy="12508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scene3d>
            <a:camera prst="orthographicFront">
              <a:rot lat="60000" lon="0" rev="0"/>
            </a:camera>
            <a:lightRig rig="threePt" dir="t"/>
          </a:scene3d>
        </p:spPr>
        <p:txBody>
          <a:bodyPr wrap="none" lIns="217664" tIns="108832" rIns="217664" bIns="108832">
            <a:spAutoFit/>
          </a:bodyPr>
          <a:lstStyle/>
          <a:p>
            <a:pPr latinLnBrk="1">
              <a:spcBef>
                <a:spcPct val="20000"/>
              </a:spcBef>
              <a:defRPr/>
            </a:pPr>
            <a:r>
              <a:rPr lang="lv-LV" altLang="en-US" sz="6700" b="1" spc="-238" dirty="0" smtClean="0">
                <a:solidFill>
                  <a:prstClr val="white"/>
                </a:solidFill>
                <a:ea typeface="굴림" charset="-127"/>
              </a:rPr>
              <a:t>plan for Y2012</a:t>
            </a:r>
            <a:endParaRPr lang="en-US" altLang="en-US" sz="4800" b="1" spc="-238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86565" y="464624"/>
            <a:ext cx="20109584" cy="1782409"/>
          </a:xfrm>
        </p:spPr>
        <p:txBody>
          <a:bodyPr/>
          <a:lstStyle/>
          <a:p>
            <a:r>
              <a:rPr lang="et-EE" sz="6600" b="1" dirty="0" smtClean="0"/>
              <a:t>Miks meil on vähe teadushuvihariduse ringe? </a:t>
            </a:r>
            <a:endParaRPr lang="lv-LV" sz="4800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79271" y="2394298"/>
            <a:ext cx="21098344" cy="9505056"/>
          </a:xfrm>
          <a:prstGeom prst="rect">
            <a:avLst/>
          </a:prstGeom>
        </p:spPr>
        <p:txBody>
          <a:bodyPr vert="horz" lIns="217664" tIns="108832" rIns="217664" bIns="108832" rtlCol="0" anchor="ctr">
            <a:noAutofit/>
          </a:bodyPr>
          <a:lstStyle/>
          <a:p>
            <a:pPr marL="685800" lvl="0" indent="-6858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t-EE" sz="5400" dirty="0" smtClean="0">
                <a:solidFill>
                  <a:schemeClr val="bg1">
                    <a:lumMod val="50000"/>
                  </a:schemeClr>
                </a:solidFill>
                <a:latin typeface="Samsung Imagination Modern" pitchFamily="50" charset="-70"/>
                <a:cs typeface="Arial" pitchFamily="34" charset="0"/>
              </a:rPr>
              <a:t>Väike arv tehnoloogia õpetajaid </a:t>
            </a:r>
            <a:r>
              <a:rPr lang="et-EE" sz="5400" dirty="0">
                <a:solidFill>
                  <a:schemeClr val="bg1">
                    <a:lumMod val="50000"/>
                  </a:schemeClr>
                </a:solidFill>
                <a:latin typeface="Samsung Imagination Modern" pitchFamily="50" charset="-70"/>
                <a:cs typeface="Arial" pitchFamily="34" charset="0"/>
              </a:rPr>
              <a:t>(infotehnolooge)</a:t>
            </a:r>
            <a:r>
              <a:rPr lang="et-EE" sz="5400" dirty="0" smtClean="0">
                <a:solidFill>
                  <a:schemeClr val="bg1">
                    <a:lumMod val="50000"/>
                  </a:schemeClr>
                </a:solidFill>
                <a:latin typeface="Samsung Imagination Modern" pitchFamily="50" charset="-70"/>
                <a:cs typeface="Arial" pitchFamily="34" charset="0"/>
              </a:rPr>
              <a:t> koolides</a:t>
            </a:r>
          </a:p>
          <a:p>
            <a:pPr lvl="0">
              <a:spcBef>
                <a:spcPct val="0"/>
              </a:spcBef>
              <a:defRPr/>
            </a:pPr>
            <a:endParaRPr lang="et-EE" sz="5400" dirty="0" smtClean="0">
              <a:solidFill>
                <a:schemeClr val="bg1">
                  <a:lumMod val="50000"/>
                </a:schemeClr>
              </a:solidFill>
              <a:latin typeface="Samsung Imagination Modern" pitchFamily="50" charset="-70"/>
              <a:cs typeface="Arial" pitchFamily="34" charset="0"/>
            </a:endParaRPr>
          </a:p>
          <a:p>
            <a:pPr marL="685800" lvl="0" indent="-6858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t-EE" sz="5400" dirty="0" smtClean="0">
                <a:solidFill>
                  <a:schemeClr val="bg1">
                    <a:lumMod val="50000"/>
                  </a:schemeClr>
                </a:solidFill>
                <a:latin typeface="Samsung Imagination Modern" pitchFamily="50" charset="-70"/>
                <a:cs typeface="Arial" pitchFamily="34" charset="0"/>
              </a:rPr>
              <a:t>Õpetajate palgatase ei suuda konkureerida IT sektori palgatasemega</a:t>
            </a:r>
          </a:p>
          <a:p>
            <a:pPr marL="685800" marR="0" lvl="0" indent="-685800" algn="l" defTabSz="21766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t-EE" sz="5400" dirty="0" smtClean="0">
              <a:solidFill>
                <a:schemeClr val="bg1">
                  <a:lumMod val="50000"/>
                </a:schemeClr>
              </a:solidFill>
              <a:latin typeface="Samsung Imagination Modern" pitchFamily="50" charset="-70"/>
              <a:cs typeface="Arial" pitchFamily="34" charset="0"/>
            </a:endParaRPr>
          </a:p>
          <a:p>
            <a:pPr marL="685800" marR="0" lvl="0" indent="-685800" algn="l" defTabSz="21766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t-EE" sz="5400" dirty="0" smtClean="0">
                <a:solidFill>
                  <a:schemeClr val="bg1">
                    <a:lumMod val="50000"/>
                  </a:schemeClr>
                </a:solidFill>
                <a:latin typeface="Samsung Imagination Modern" pitchFamily="50" charset="-70"/>
                <a:cs typeface="Arial" pitchFamily="34" charset="0"/>
              </a:rPr>
              <a:t> Õpetajate tehnoloogiaalased kogemused ei ole piisavad</a:t>
            </a:r>
          </a:p>
          <a:p>
            <a:pPr marL="685800" marR="0" lvl="0" indent="-685800" algn="l" defTabSz="21766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t-EE" sz="5400" dirty="0">
              <a:solidFill>
                <a:schemeClr val="bg1">
                  <a:lumMod val="50000"/>
                </a:schemeClr>
              </a:solidFill>
              <a:latin typeface="Samsung Imagination Modern" pitchFamily="50" charset="-70"/>
              <a:cs typeface="Arial" pitchFamily="34" charset="0"/>
            </a:endParaRPr>
          </a:p>
          <a:p>
            <a:pPr marL="685800" indent="-6858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t-EE" sz="5400" dirty="0">
                <a:solidFill>
                  <a:schemeClr val="bg1">
                    <a:lumMod val="50000"/>
                  </a:schemeClr>
                </a:solidFill>
                <a:latin typeface="Samsung Imagination Modern" pitchFamily="50" charset="-70"/>
                <a:cs typeface="Arial" pitchFamily="34" charset="0"/>
              </a:rPr>
              <a:t>IT seadmed on kiiresti </a:t>
            </a:r>
            <a:r>
              <a:rPr lang="et-EE" sz="5400" dirty="0" smtClean="0">
                <a:solidFill>
                  <a:schemeClr val="bg1">
                    <a:lumMod val="50000"/>
                  </a:schemeClr>
                </a:solidFill>
                <a:latin typeface="Samsung Imagination Modern" pitchFamily="50" charset="-70"/>
                <a:cs typeface="Arial" pitchFamily="34" charset="0"/>
              </a:rPr>
              <a:t>arenevad huviringidel ja koolidel </a:t>
            </a:r>
            <a:r>
              <a:rPr lang="et-EE" sz="5400" dirty="0">
                <a:solidFill>
                  <a:schemeClr val="bg1">
                    <a:lumMod val="50000"/>
                  </a:schemeClr>
                </a:solidFill>
                <a:latin typeface="Samsung Imagination Modern" pitchFamily="50" charset="-70"/>
                <a:cs typeface="Arial" pitchFamily="34" charset="0"/>
              </a:rPr>
              <a:t>ei ole vahendeid nende </a:t>
            </a:r>
            <a:r>
              <a:rPr lang="et-EE" sz="5400" dirty="0" smtClean="0">
                <a:solidFill>
                  <a:schemeClr val="bg1">
                    <a:lumMod val="50000"/>
                  </a:schemeClr>
                </a:solidFill>
                <a:latin typeface="Samsung Imagination Modern" pitchFamily="50" charset="-70"/>
                <a:cs typeface="Arial" pitchFamily="34" charset="0"/>
              </a:rPr>
              <a:t>kaasajastamiseks </a:t>
            </a:r>
          </a:p>
          <a:p>
            <a:pPr marL="685800" marR="0" lvl="0" indent="-685800" algn="l" defTabSz="21766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lv-LV" sz="4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Samsung Imagination Modern" pitchFamily="50" charset="-7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1622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286565" y="521872"/>
            <a:ext cx="5176966" cy="12508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scene3d>
            <a:camera prst="orthographicFront">
              <a:rot lat="60000" lon="0" rev="0"/>
            </a:camera>
            <a:lightRig rig="threePt" dir="t"/>
          </a:scene3d>
        </p:spPr>
        <p:txBody>
          <a:bodyPr wrap="none" lIns="217664" tIns="108832" rIns="217664" bIns="108832">
            <a:spAutoFit/>
          </a:bodyPr>
          <a:lstStyle/>
          <a:p>
            <a:pPr latinLnBrk="1">
              <a:spcBef>
                <a:spcPct val="20000"/>
              </a:spcBef>
              <a:defRPr/>
            </a:pPr>
            <a:r>
              <a:rPr lang="lv-LV" altLang="en-US" sz="6700" b="1" spc="-238" dirty="0" smtClean="0">
                <a:solidFill>
                  <a:prstClr val="white"/>
                </a:solidFill>
                <a:ea typeface="굴림" charset="-127"/>
              </a:rPr>
              <a:t>plan for Y2012</a:t>
            </a:r>
            <a:endParaRPr lang="en-US" altLang="en-US" sz="4800" b="1" spc="-238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93949" y="521872"/>
            <a:ext cx="18524175" cy="1412343"/>
          </a:xfrm>
        </p:spPr>
        <p:txBody>
          <a:bodyPr/>
          <a:lstStyle/>
          <a:p>
            <a:r>
              <a:rPr lang="et-EE" sz="6600" b="1" dirty="0" smtClean="0"/>
              <a:t>Õpetajad ja tehnoloogia</a:t>
            </a:r>
            <a:endParaRPr lang="lv-LV" sz="48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53989" y="1772714"/>
            <a:ext cx="22178464" cy="2637808"/>
          </a:xfrm>
          <a:prstGeom prst="rect">
            <a:avLst/>
          </a:prstGeom>
        </p:spPr>
        <p:txBody>
          <a:bodyPr vert="horz" lIns="217664" tIns="108832" rIns="217664" bIns="108832" rtlCol="0" anchor="ctr">
            <a:noAutofit/>
          </a:bodyPr>
          <a:lstStyle/>
          <a:p>
            <a:pPr marL="0" marR="0" lvl="0" indent="0" algn="l" defTabSz="21766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5400" dirty="0" smtClean="0">
                <a:solidFill>
                  <a:schemeClr val="bg1">
                    <a:lumMod val="50000"/>
                  </a:schemeClr>
                </a:solidFill>
                <a:latin typeface="Samsung Imagination Modern" pitchFamily="50" charset="-70"/>
                <a:cs typeface="Arial" pitchFamily="34" charset="0"/>
              </a:rPr>
              <a:t>Õpetajate kindlustunne IT kasutamise osas õppetöös on alla Euroopa keskmise</a:t>
            </a:r>
            <a:r>
              <a:rPr kumimoji="0" lang="et-EE" sz="540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amsung Imagination Modern" pitchFamily="50" charset="-70"/>
                <a:ea typeface="+mn-ea"/>
                <a:cs typeface="Arial" pitchFamily="34" charset="0"/>
              </a:rPr>
              <a:t>. </a:t>
            </a:r>
            <a:endParaRPr kumimoji="0" lang="lv-LV" sz="4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Samsung Imagination Modern" pitchFamily="50" charset="-70"/>
              <a:ea typeface="+mn-ea"/>
              <a:cs typeface="Arial" pitchFamily="34" charset="0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140" y="4122490"/>
            <a:ext cx="19442159" cy="777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267357" y="12596787"/>
            <a:ext cx="10153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800" dirty="0" smtClean="0">
                <a:solidFill>
                  <a:schemeClr val="bg1">
                    <a:lumMod val="65000"/>
                  </a:schemeClr>
                </a:solidFill>
                <a:latin typeface="Samsung Imagination Modern" pitchFamily="50" charset="-70"/>
                <a:cs typeface="Arial" pitchFamily="34" charset="0"/>
              </a:rPr>
              <a:t>Allikas: Survey of School: ICT in Education, Europan Schoolnet </a:t>
            </a:r>
            <a:endParaRPr lang="lv-LV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286565" y="521872"/>
            <a:ext cx="5176966" cy="12508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scene3d>
            <a:camera prst="orthographicFront">
              <a:rot lat="60000" lon="0" rev="0"/>
            </a:camera>
            <a:lightRig rig="threePt" dir="t"/>
          </a:scene3d>
        </p:spPr>
        <p:txBody>
          <a:bodyPr wrap="none" lIns="217664" tIns="108832" rIns="217664" bIns="108832">
            <a:spAutoFit/>
          </a:bodyPr>
          <a:lstStyle/>
          <a:p>
            <a:pPr latinLnBrk="1">
              <a:spcBef>
                <a:spcPct val="20000"/>
              </a:spcBef>
              <a:defRPr/>
            </a:pPr>
            <a:r>
              <a:rPr lang="lv-LV" altLang="en-US" sz="6700" b="1" spc="-238" dirty="0" smtClean="0">
                <a:solidFill>
                  <a:prstClr val="white"/>
                </a:solidFill>
                <a:ea typeface="굴림" charset="-127"/>
              </a:rPr>
              <a:t>plan for Y2012</a:t>
            </a:r>
            <a:endParaRPr lang="en-US" altLang="en-US" sz="4800" b="1" spc="-238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86565" y="441120"/>
            <a:ext cx="18524175" cy="1412343"/>
          </a:xfrm>
        </p:spPr>
        <p:txBody>
          <a:bodyPr/>
          <a:lstStyle/>
          <a:p>
            <a:r>
              <a:rPr lang="et-EE" sz="6600" b="1" dirty="0" smtClean="0"/>
              <a:t>Puudub kaasaegne tehnoloogia</a:t>
            </a:r>
            <a:endParaRPr lang="lv-LV" sz="4800" b="1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912415" y="1772713"/>
            <a:ext cx="21098344" cy="2276439"/>
          </a:xfrm>
          <a:prstGeom prst="rect">
            <a:avLst/>
          </a:prstGeom>
        </p:spPr>
        <p:txBody>
          <a:bodyPr vert="horz" lIns="217664" tIns="108832" rIns="217664" bIns="108832" rtlCol="0" anchor="ctr">
            <a:noAutofit/>
          </a:bodyPr>
          <a:lstStyle/>
          <a:p>
            <a:pPr marL="0" marR="0" lvl="0" indent="0" algn="l" defTabSz="21766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5400" noProof="0" dirty="0" smtClean="0">
                <a:solidFill>
                  <a:schemeClr val="bg1">
                    <a:lumMod val="50000"/>
                  </a:schemeClr>
                </a:solidFill>
                <a:latin typeface="Samsung Imagination Modern" pitchFamily="50" charset="-70"/>
                <a:cs typeface="Arial" pitchFamily="34" charset="0"/>
              </a:rPr>
              <a:t>Paljudel õpetajatel, kes soovivad kasutada tehnoloogiat õppetöös puudub selleks võimalus. </a:t>
            </a:r>
            <a:endParaRPr kumimoji="0" lang="lv-LV" sz="4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Samsung Imagination Modern" pitchFamily="50" charset="-70"/>
              <a:cs typeface="Arial" pitchFamily="34" charset="0"/>
            </a:endParaRP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117" y="4300936"/>
            <a:ext cx="21126546" cy="820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3267357" y="12596787"/>
            <a:ext cx="10153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800" dirty="0" smtClean="0">
                <a:solidFill>
                  <a:schemeClr val="bg1">
                    <a:lumMod val="65000"/>
                  </a:schemeClr>
                </a:solidFill>
                <a:latin typeface="Samsung Imagination Modern" pitchFamily="50" charset="-70"/>
                <a:cs typeface="Arial" pitchFamily="34" charset="0"/>
              </a:rPr>
              <a:t>Allikas: Survey of School: ICT in Education, Europan Schoolnet </a:t>
            </a:r>
            <a:endParaRPr lang="lv-LV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286565" y="521872"/>
            <a:ext cx="5176966" cy="12508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scene3d>
            <a:camera prst="orthographicFront">
              <a:rot lat="60000" lon="0" rev="0"/>
            </a:camera>
            <a:lightRig rig="threePt" dir="t"/>
          </a:scene3d>
        </p:spPr>
        <p:txBody>
          <a:bodyPr wrap="none" lIns="217664" tIns="108832" rIns="217664" bIns="108832">
            <a:spAutoFit/>
          </a:bodyPr>
          <a:lstStyle/>
          <a:p>
            <a:pPr latinLnBrk="1">
              <a:spcBef>
                <a:spcPct val="20000"/>
              </a:spcBef>
              <a:defRPr/>
            </a:pPr>
            <a:r>
              <a:rPr lang="lv-LV" altLang="en-US" sz="6700" b="1" spc="-238" dirty="0" smtClean="0">
                <a:solidFill>
                  <a:prstClr val="white"/>
                </a:solidFill>
                <a:ea typeface="굴림" charset="-127"/>
              </a:rPr>
              <a:t>plan for Y2012</a:t>
            </a:r>
            <a:endParaRPr lang="en-US" altLang="en-US" sz="4800" b="1" spc="-238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21941" y="611889"/>
            <a:ext cx="19442160" cy="1412343"/>
          </a:xfrm>
        </p:spPr>
        <p:txBody>
          <a:bodyPr/>
          <a:lstStyle/>
          <a:p>
            <a:r>
              <a:rPr lang="et-EE" sz="6600" b="1" dirty="0" smtClean="0"/>
              <a:t>Ettevõtete võimalused</a:t>
            </a:r>
            <a:endParaRPr lang="lv-LV" sz="4800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61543" y="2538314"/>
            <a:ext cx="21098344" cy="9217024"/>
          </a:xfrm>
          <a:prstGeom prst="rect">
            <a:avLst/>
          </a:prstGeom>
        </p:spPr>
        <p:txBody>
          <a:bodyPr vert="horz" lIns="217664" tIns="108832" rIns="217664" bIns="108832" rtlCol="0" anchor="ctr">
            <a:noAutofit/>
          </a:bodyPr>
          <a:lstStyle/>
          <a:p>
            <a:pPr marL="685800" marR="0" lvl="0" indent="-685800" algn="l" defTabSz="21766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t-EE" sz="5400" noProof="0" dirty="0" smtClean="0">
                <a:solidFill>
                  <a:schemeClr val="bg1">
                    <a:lumMod val="50000"/>
                  </a:schemeClr>
                </a:solidFill>
                <a:latin typeface="Samsung Imagination Modern" pitchFamily="50" charset="-70"/>
                <a:cs typeface="Arial" pitchFamily="34" charset="0"/>
              </a:rPr>
              <a:t>Ettevõtete ja õppeasutuste koostöös loodavad laborid ja akadeemiad</a:t>
            </a:r>
          </a:p>
          <a:p>
            <a:pPr marL="685800" marR="0" lvl="0" indent="-685800" algn="l" defTabSz="21766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t-EE" sz="5400" dirty="0" smtClean="0">
                <a:solidFill>
                  <a:schemeClr val="bg1">
                    <a:lumMod val="50000"/>
                  </a:schemeClr>
                </a:solidFill>
                <a:latin typeface="Samsung Imagination Modern" pitchFamily="50" charset="-70"/>
                <a:cs typeface="Arial" pitchFamily="34" charset="0"/>
              </a:rPr>
              <a:t>Ettevõtjad toetavad huvihariduse ringe seadmetega</a:t>
            </a:r>
          </a:p>
          <a:p>
            <a:pPr marL="685800" marR="0" lvl="0" indent="-685800" algn="l" defTabSz="21766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t-EE" sz="5400" noProof="0" dirty="0" smtClean="0">
                <a:solidFill>
                  <a:schemeClr val="bg1">
                    <a:lumMod val="50000"/>
                  </a:schemeClr>
                </a:solidFill>
                <a:latin typeface="Samsung Imagination Modern" pitchFamily="50" charset="-70"/>
                <a:cs typeface="Arial" pitchFamily="34" charset="0"/>
              </a:rPr>
              <a:t>Ettevõtete töötajad toetavad õpetajaid ja tutvustavad oma ettevõtete ja ametitega seonduvat</a:t>
            </a:r>
          </a:p>
          <a:p>
            <a:pPr marL="685800" marR="0" lvl="0" indent="-685800" algn="l" defTabSz="21766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t-EE" sz="5400" i="0" u="none" strike="noStrike" kern="1200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amsung Imagination Modern" pitchFamily="50" charset="-70"/>
                <a:cs typeface="Arial" pitchFamily="34" charset="0"/>
              </a:rPr>
              <a:t>Ettevõtjad aitavad koostada</a:t>
            </a:r>
            <a:r>
              <a:rPr kumimoji="0" lang="et-EE" sz="5400" i="0" u="none" strike="noStrike" kern="1200" cap="none" spc="0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amsung Imagination Modern" pitchFamily="50" charset="-70"/>
                <a:cs typeface="Arial" pitchFamily="34" charset="0"/>
              </a:rPr>
              <a:t> ja </a:t>
            </a:r>
            <a:r>
              <a:rPr kumimoji="0" lang="et-EE" sz="5400" i="0" u="none" strike="noStrike" kern="1200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amsung Imagination Modern" pitchFamily="50" charset="-70"/>
                <a:cs typeface="Arial" pitchFamily="34" charset="0"/>
              </a:rPr>
              <a:t>toetavad</a:t>
            </a:r>
            <a:r>
              <a:rPr kumimoji="0" lang="et-EE" sz="5400" i="0" u="none" strike="noStrike" kern="1200" cap="none" spc="0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amsung Imagination Modern" pitchFamily="50" charset="-70"/>
                <a:cs typeface="Arial" pitchFamily="34" charset="0"/>
              </a:rPr>
              <a:t> õpetajate tehnoloogia alaseid koolitusprogramme </a:t>
            </a:r>
          </a:p>
          <a:p>
            <a:pPr marL="685800" marR="0" lvl="0" indent="-685800" algn="l" defTabSz="21766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t-EE" sz="5400" baseline="0" noProof="0" dirty="0" smtClean="0">
                <a:solidFill>
                  <a:schemeClr val="bg1">
                    <a:lumMod val="50000"/>
                  </a:schemeClr>
                </a:solidFill>
                <a:latin typeface="Samsung Imagination Modern" pitchFamily="50" charset="-70"/>
                <a:cs typeface="Arial" pitchFamily="34" charset="0"/>
              </a:rPr>
              <a:t>Ettev</a:t>
            </a:r>
            <a:r>
              <a:rPr lang="et-EE" sz="5400" dirty="0" smtClean="0">
                <a:solidFill>
                  <a:schemeClr val="bg1">
                    <a:lumMod val="50000"/>
                  </a:schemeClr>
                </a:solidFill>
                <a:latin typeface="Samsung Imagination Modern" pitchFamily="50" charset="-70"/>
                <a:cs typeface="Arial" pitchFamily="34" charset="0"/>
              </a:rPr>
              <a:t>õtted ja ülikoolid kutsuvad klasse koos õpetajatega ülesse </a:t>
            </a:r>
          </a:p>
          <a:p>
            <a:pPr marR="0" lvl="0" algn="l" defTabSz="21766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t-EE" sz="5400" dirty="0">
                <a:solidFill>
                  <a:schemeClr val="bg1">
                    <a:lumMod val="50000"/>
                  </a:schemeClr>
                </a:solidFill>
                <a:latin typeface="Samsung Imagination Modern" pitchFamily="50" charset="-70"/>
                <a:cs typeface="Arial" pitchFamily="34" charset="0"/>
              </a:rPr>
              <a:t>t</a:t>
            </a:r>
            <a:r>
              <a:rPr lang="et-EE" sz="5400" dirty="0" smtClean="0">
                <a:solidFill>
                  <a:schemeClr val="bg1">
                    <a:lumMod val="50000"/>
                  </a:schemeClr>
                </a:solidFill>
                <a:latin typeface="Samsung Imagination Modern" pitchFamily="50" charset="-70"/>
                <a:cs typeface="Arial" pitchFamily="34" charset="0"/>
              </a:rPr>
              <a:t>ehnoloogialaste ärimudelite konkurssidel osalema </a:t>
            </a:r>
            <a:endParaRPr kumimoji="0" lang="lv-LV" sz="48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Samsung Imagination Modern" pitchFamily="50" charset="-7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286565" y="521872"/>
            <a:ext cx="5176966" cy="12508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scene3d>
            <a:camera prst="orthographicFront">
              <a:rot lat="60000" lon="0" rev="0"/>
            </a:camera>
            <a:lightRig rig="threePt" dir="t"/>
          </a:scene3d>
        </p:spPr>
        <p:txBody>
          <a:bodyPr wrap="none" lIns="217664" tIns="108832" rIns="217664" bIns="108832">
            <a:spAutoFit/>
          </a:bodyPr>
          <a:lstStyle/>
          <a:p>
            <a:pPr latinLnBrk="1">
              <a:spcBef>
                <a:spcPct val="20000"/>
              </a:spcBef>
              <a:defRPr/>
            </a:pPr>
            <a:r>
              <a:rPr lang="lv-LV" altLang="en-US" sz="6700" b="1" spc="-238" dirty="0" smtClean="0">
                <a:solidFill>
                  <a:prstClr val="white"/>
                </a:solidFill>
                <a:ea typeface="굴림" charset="-127"/>
              </a:rPr>
              <a:t>plan for Y2012</a:t>
            </a:r>
            <a:endParaRPr lang="en-US" altLang="en-US" sz="4800" b="1" spc="-238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65957" y="1976907"/>
            <a:ext cx="21098344" cy="1853623"/>
          </a:xfrm>
          <a:prstGeom prst="rect">
            <a:avLst/>
          </a:prstGeom>
        </p:spPr>
        <p:txBody>
          <a:bodyPr vert="horz" lIns="217664" tIns="108832" rIns="217664" bIns="108832" rtlCol="0" anchor="ctr">
            <a:noAutofit/>
          </a:bodyPr>
          <a:lstStyle/>
          <a:p>
            <a:pPr marR="0" lvl="0" algn="l" defTabSz="21766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t-EE" sz="5400" dirty="0" smtClean="0">
                <a:solidFill>
                  <a:schemeClr val="bg1">
                    <a:lumMod val="50000"/>
                  </a:schemeClr>
                </a:solidFill>
                <a:latin typeface="Samsung Imagination Modern" pitchFamily="50" charset="-70"/>
                <a:cs typeface="Arial" pitchFamily="34" charset="0"/>
              </a:rPr>
              <a:t>Samsung Digital Academy TallinnaTehnikaülikooli Mektory majas.</a:t>
            </a:r>
            <a:endParaRPr kumimoji="0" lang="lv-LV" sz="48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Samsung Imagination Modern" pitchFamily="50" charset="-70"/>
              <a:ea typeface="+mn-ea"/>
              <a:cs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2288" y="611188"/>
            <a:ext cx="19442112" cy="1412875"/>
          </a:xfrm>
        </p:spPr>
        <p:txBody>
          <a:bodyPr/>
          <a:lstStyle/>
          <a:p>
            <a:r>
              <a:rPr lang="et-EE" sz="6600" b="1" dirty="0" smtClean="0"/>
              <a:t>Ettevõtte ja haridusasutuse koostöö</a:t>
            </a:r>
            <a:endParaRPr lang="lv-LV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460" y="3546426"/>
            <a:ext cx="6102153" cy="88471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812" y="8200026"/>
            <a:ext cx="6772422" cy="4519987"/>
          </a:xfrm>
          <a:prstGeom prst="rect">
            <a:avLst/>
          </a:prstGeom>
        </p:spPr>
      </p:pic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558" y="3947892"/>
            <a:ext cx="6510363" cy="4415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409" y="8765750"/>
            <a:ext cx="3200400" cy="2133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646" y="8879083"/>
            <a:ext cx="2962275" cy="19716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9239" y="3439071"/>
            <a:ext cx="6772422" cy="451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286565" y="521872"/>
            <a:ext cx="5176966" cy="12508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scene3d>
            <a:camera prst="orthographicFront">
              <a:rot lat="60000" lon="0" rev="0"/>
            </a:camera>
            <a:lightRig rig="threePt" dir="t"/>
          </a:scene3d>
        </p:spPr>
        <p:txBody>
          <a:bodyPr wrap="none" lIns="217664" tIns="108832" rIns="217664" bIns="108832">
            <a:spAutoFit/>
          </a:bodyPr>
          <a:lstStyle/>
          <a:p>
            <a:pPr latinLnBrk="1">
              <a:spcBef>
                <a:spcPct val="20000"/>
              </a:spcBef>
              <a:defRPr/>
            </a:pPr>
            <a:r>
              <a:rPr lang="lv-LV" altLang="en-US" sz="6700" b="1" spc="-238" dirty="0" smtClean="0">
                <a:solidFill>
                  <a:prstClr val="white"/>
                </a:solidFill>
                <a:ea typeface="굴림" charset="-127"/>
              </a:rPr>
              <a:t>plan for Y2012</a:t>
            </a:r>
            <a:endParaRPr lang="en-US" altLang="en-US" sz="4800" b="1" spc="-238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65957" y="1681869"/>
            <a:ext cx="21098344" cy="2080582"/>
          </a:xfrm>
          <a:prstGeom prst="rect">
            <a:avLst/>
          </a:prstGeom>
        </p:spPr>
        <p:txBody>
          <a:bodyPr vert="horz" lIns="217664" tIns="108832" rIns="217664" bIns="108832" rtlCol="0" anchor="ctr">
            <a:noAutofit/>
          </a:bodyPr>
          <a:lstStyle/>
          <a:p>
            <a:pPr marR="0" lvl="0" algn="l" defTabSz="21766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t-EE" sz="5400" dirty="0" smtClean="0">
                <a:solidFill>
                  <a:schemeClr val="bg1">
                    <a:lumMod val="50000"/>
                  </a:schemeClr>
                </a:solidFill>
                <a:latin typeface="Samsung Imagination Modern" pitchFamily="50" charset="-70"/>
                <a:cs typeface="Arial" pitchFamily="34" charset="0"/>
              </a:rPr>
              <a:t>Samsungi suvelaager „School for Future“ Lätis: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2288" y="611188"/>
            <a:ext cx="19442112" cy="1412875"/>
          </a:xfrm>
        </p:spPr>
        <p:txBody>
          <a:bodyPr/>
          <a:lstStyle/>
          <a:p>
            <a:r>
              <a:rPr lang="et-EE" sz="6600" b="1" dirty="0" smtClean="0"/>
              <a:t>Ettevõtted kui koolitaja </a:t>
            </a:r>
            <a:endParaRPr lang="lv-LV" sz="4800" b="1" dirty="0"/>
          </a:p>
        </p:txBody>
      </p:sp>
      <p:pic>
        <p:nvPicPr>
          <p:cNvPr id="61443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065" y="3474418"/>
            <a:ext cx="15088128" cy="848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1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286565" y="521872"/>
            <a:ext cx="5176966" cy="12508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scene3d>
            <a:camera prst="orthographicFront">
              <a:rot lat="60000" lon="0" rev="0"/>
            </a:camera>
            <a:lightRig rig="threePt" dir="t"/>
          </a:scene3d>
        </p:spPr>
        <p:txBody>
          <a:bodyPr wrap="none" lIns="217664" tIns="108832" rIns="217664" bIns="108832">
            <a:spAutoFit/>
          </a:bodyPr>
          <a:lstStyle/>
          <a:p>
            <a:pPr latinLnBrk="1">
              <a:spcBef>
                <a:spcPct val="20000"/>
              </a:spcBef>
              <a:defRPr/>
            </a:pPr>
            <a:r>
              <a:rPr lang="lv-LV" altLang="en-US" sz="6700" b="1" spc="-238" dirty="0" smtClean="0">
                <a:solidFill>
                  <a:prstClr val="white"/>
                </a:solidFill>
                <a:ea typeface="굴림" charset="-127"/>
              </a:rPr>
              <a:t>plan for Y2012</a:t>
            </a:r>
            <a:endParaRPr lang="en-US" altLang="en-US" sz="4800" b="1" spc="-238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2288" y="611188"/>
            <a:ext cx="19442112" cy="1412875"/>
          </a:xfrm>
        </p:spPr>
        <p:txBody>
          <a:bodyPr/>
          <a:lstStyle/>
          <a:p>
            <a:r>
              <a:rPr lang="et-EE" sz="6600" b="1" dirty="0" smtClean="0"/>
              <a:t>Õpetajate võimalused</a:t>
            </a:r>
            <a:endParaRPr lang="lv-LV" sz="48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61543" y="2538314"/>
            <a:ext cx="21098344" cy="9217024"/>
          </a:xfrm>
          <a:prstGeom prst="rect">
            <a:avLst/>
          </a:prstGeom>
        </p:spPr>
        <p:txBody>
          <a:bodyPr vert="horz" lIns="217664" tIns="108832" rIns="217664" bIns="108832" rtlCol="0" anchor="ctr">
            <a:noAutofit/>
          </a:bodyPr>
          <a:lstStyle/>
          <a:p>
            <a:pPr marL="685800" marR="0" lvl="0" indent="-685800" algn="l" defTabSz="21766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t-EE" sz="5400" dirty="0" smtClean="0">
                <a:solidFill>
                  <a:schemeClr val="bg1">
                    <a:lumMod val="50000"/>
                  </a:schemeClr>
                </a:solidFill>
                <a:latin typeface="Samsung Imagination Modern" pitchFamily="50" charset="-70"/>
                <a:cs typeface="Arial" pitchFamily="34" charset="0"/>
              </a:rPr>
              <a:t>Korraldada tehnoloogia ringe ja tunde laborites, mida ettevõtted on aidanud sisustada (Mektory, Demokeskus) </a:t>
            </a:r>
          </a:p>
          <a:p>
            <a:pPr marR="0" lvl="0" algn="l" defTabSz="21766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t-EE" sz="5400" dirty="0" smtClean="0">
              <a:solidFill>
                <a:schemeClr val="bg1">
                  <a:lumMod val="50000"/>
                </a:schemeClr>
              </a:solidFill>
              <a:latin typeface="Samsung Imagination Modern" pitchFamily="50" charset="-70"/>
              <a:cs typeface="Arial" pitchFamily="34" charset="0"/>
            </a:endParaRPr>
          </a:p>
          <a:p>
            <a:pPr marL="685800" indent="-6858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t-EE" sz="5400" dirty="0">
                <a:solidFill>
                  <a:schemeClr val="bg1">
                    <a:lumMod val="50000"/>
                  </a:schemeClr>
                </a:solidFill>
                <a:latin typeface="Samsung Imagination Modern" pitchFamily="50" charset="-70"/>
                <a:cs typeface="Arial" pitchFamily="34" charset="0"/>
              </a:rPr>
              <a:t>Kasutada </a:t>
            </a:r>
            <a:r>
              <a:rPr lang="et-EE" sz="5400" dirty="0" smtClean="0">
                <a:solidFill>
                  <a:schemeClr val="bg1">
                    <a:lumMod val="50000"/>
                  </a:schemeClr>
                </a:solidFill>
                <a:latin typeface="Samsung Imagination Modern" pitchFamily="50" charset="-70"/>
                <a:cs typeface="Arial" pitchFamily="34" charset="0"/>
              </a:rPr>
              <a:t>sotsiaalmeedia kanaleid kui töövahendeid õppetöös</a:t>
            </a:r>
          </a:p>
          <a:p>
            <a:pPr>
              <a:spcBef>
                <a:spcPct val="0"/>
              </a:spcBef>
              <a:defRPr/>
            </a:pPr>
            <a:endParaRPr lang="et-EE" sz="5400" dirty="0" smtClean="0">
              <a:solidFill>
                <a:schemeClr val="bg1">
                  <a:lumMod val="50000"/>
                </a:schemeClr>
              </a:solidFill>
              <a:latin typeface="Samsung Imagination Modern" pitchFamily="50" charset="-70"/>
              <a:cs typeface="Arial" pitchFamily="34" charset="0"/>
            </a:endParaRPr>
          </a:p>
          <a:p>
            <a:pPr marL="685800" marR="0" lvl="0" indent="-685800" algn="l" defTabSz="21766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t-EE" sz="5400" noProof="0" dirty="0" smtClean="0">
                <a:solidFill>
                  <a:schemeClr val="bg1">
                    <a:lumMod val="50000"/>
                  </a:schemeClr>
                </a:solidFill>
                <a:latin typeface="Samsung Imagination Modern" pitchFamily="50" charset="-70"/>
                <a:cs typeface="Arial" pitchFamily="34" charset="0"/>
              </a:rPr>
              <a:t>Kutsuda tunde läbi viima tehnoloogia eksperte ja inimesi, kes on seotud teaduse ja tehnoloogiaga</a:t>
            </a:r>
          </a:p>
          <a:p>
            <a:pPr marR="0" lvl="0" algn="l" defTabSz="21766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t-EE" sz="5400" noProof="0" dirty="0" smtClean="0">
              <a:solidFill>
                <a:schemeClr val="bg1">
                  <a:lumMod val="50000"/>
                </a:schemeClr>
              </a:solidFill>
              <a:latin typeface="Samsung Imagination Modern" pitchFamily="50" charset="-70"/>
              <a:cs typeface="Arial" pitchFamily="34" charset="0"/>
            </a:endParaRPr>
          </a:p>
          <a:p>
            <a:pPr marL="685800" marR="0" lvl="0" indent="-685800" algn="l" defTabSz="21766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t-EE" sz="5400" dirty="0" smtClean="0">
                <a:solidFill>
                  <a:schemeClr val="bg1">
                    <a:lumMod val="50000"/>
                  </a:schemeClr>
                </a:solidFill>
                <a:latin typeface="Samsung Imagination Modern" pitchFamily="50" charset="-70"/>
                <a:cs typeface="Arial" pitchFamily="34" charset="0"/>
              </a:rPr>
              <a:t>Siduda õpilaste projektid ja uurimistööd tehnoloogiaga ettevõtetega</a:t>
            </a:r>
            <a:endParaRPr kumimoji="0" lang="lv-LV" sz="48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Samsung Imagination Modern" pitchFamily="50" charset="-7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54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286565" y="521872"/>
            <a:ext cx="5176966" cy="12508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scene3d>
            <a:camera prst="orthographicFront">
              <a:rot lat="60000" lon="0" rev="0"/>
            </a:camera>
            <a:lightRig rig="threePt" dir="t"/>
          </a:scene3d>
        </p:spPr>
        <p:txBody>
          <a:bodyPr wrap="none" lIns="217664" tIns="108832" rIns="217664" bIns="108832">
            <a:spAutoFit/>
          </a:bodyPr>
          <a:lstStyle/>
          <a:p>
            <a:pPr latinLnBrk="1">
              <a:spcBef>
                <a:spcPct val="20000"/>
              </a:spcBef>
              <a:defRPr/>
            </a:pPr>
            <a:r>
              <a:rPr lang="lv-LV" altLang="en-US" sz="6700" b="1" spc="-238" dirty="0" smtClean="0">
                <a:solidFill>
                  <a:prstClr val="white"/>
                </a:solidFill>
                <a:ea typeface="굴림" charset="-127"/>
              </a:rPr>
              <a:t>plan for Y2012</a:t>
            </a:r>
            <a:endParaRPr lang="en-US" altLang="en-US" sz="4800" b="1" spc="-238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2288" y="611188"/>
            <a:ext cx="19442112" cy="1412875"/>
          </a:xfrm>
        </p:spPr>
        <p:txBody>
          <a:bodyPr/>
          <a:lstStyle/>
          <a:p>
            <a:r>
              <a:rPr lang="et-EE" sz="6600" b="1" dirty="0" smtClean="0"/>
              <a:t>Õppimine kui eluviis! </a:t>
            </a:r>
            <a:endParaRPr lang="lv-LV" sz="48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61543" y="2178274"/>
            <a:ext cx="21098344" cy="10513168"/>
          </a:xfrm>
          <a:prstGeom prst="rect">
            <a:avLst/>
          </a:prstGeom>
        </p:spPr>
        <p:txBody>
          <a:bodyPr vert="horz" lIns="217664" tIns="108832" rIns="217664" bIns="108832" rtlCol="0" anchor="ctr">
            <a:noAutofit/>
          </a:bodyPr>
          <a:lstStyle/>
          <a:p>
            <a:pPr marL="685800" marR="0" lvl="0" indent="-685800" algn="l" defTabSz="21766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t-EE" sz="5400" noProof="0" dirty="0" smtClean="0">
                <a:solidFill>
                  <a:schemeClr val="bg1">
                    <a:lumMod val="50000"/>
                  </a:schemeClr>
                </a:solidFill>
                <a:latin typeface="Samsung Imagination Modern" pitchFamily="50" charset="-70"/>
                <a:cs typeface="Arial" pitchFamily="34" charset="0"/>
              </a:rPr>
              <a:t>Ettevõtted ja riigisektor teevad koostööd Eesti elukestva õppe strateegia 2020 elluviimisel </a:t>
            </a:r>
          </a:p>
          <a:p>
            <a:pPr marR="0" lvl="0" algn="l" defTabSz="21766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t-EE" sz="5400" noProof="0" dirty="0" smtClean="0">
              <a:solidFill>
                <a:schemeClr val="bg1">
                  <a:lumMod val="50000"/>
                </a:schemeClr>
              </a:solidFill>
              <a:latin typeface="Samsung Imagination Modern" pitchFamily="50" charset="-70"/>
              <a:cs typeface="Arial" pitchFamily="34" charset="0"/>
            </a:endParaRPr>
          </a:p>
          <a:p>
            <a:pPr marL="685800" marR="0" lvl="0" indent="-685800" algn="l" defTabSz="21766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t-EE" sz="5400" noProof="0" dirty="0" smtClean="0">
                <a:solidFill>
                  <a:schemeClr val="bg1">
                    <a:lumMod val="50000"/>
                  </a:schemeClr>
                </a:solidFill>
                <a:latin typeface="Samsung Imagination Modern" pitchFamily="50" charset="-70"/>
                <a:cs typeface="Arial" pitchFamily="34" charset="0"/>
              </a:rPr>
              <a:t>Noortel on rohkem infot uute ametite kohta ja tehnoloogia kasutamine õppeprotsessis suurendab huvi teadushariduse vastu</a:t>
            </a:r>
          </a:p>
          <a:p>
            <a:pPr marR="0" lvl="0" algn="l" defTabSz="21766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t-EE" sz="5400" noProof="0" dirty="0" smtClean="0">
              <a:solidFill>
                <a:schemeClr val="bg1">
                  <a:lumMod val="50000"/>
                </a:schemeClr>
              </a:solidFill>
              <a:latin typeface="Samsung Imagination Modern" pitchFamily="50" charset="-70"/>
              <a:cs typeface="Arial" pitchFamily="34" charset="0"/>
            </a:endParaRPr>
          </a:p>
          <a:p>
            <a:pPr marL="685800" marR="0" lvl="0" indent="-685800" algn="l" defTabSz="21766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t-EE" sz="5400" dirty="0" smtClean="0">
                <a:solidFill>
                  <a:schemeClr val="bg1">
                    <a:lumMod val="50000"/>
                  </a:schemeClr>
                </a:solidFill>
                <a:latin typeface="Samsung Imagination Modern" pitchFamily="50" charset="-70"/>
                <a:cs typeface="Arial" pitchFamily="34" charset="0"/>
              </a:rPr>
              <a:t>Eestis on oskustööjõud lähtuvalt töömaailma vajadustest</a:t>
            </a:r>
          </a:p>
          <a:p>
            <a:pPr marR="0" lvl="0" algn="l" defTabSz="21766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t-EE" sz="5400" dirty="0" smtClean="0">
              <a:solidFill>
                <a:schemeClr val="bg1">
                  <a:lumMod val="50000"/>
                </a:schemeClr>
              </a:solidFill>
              <a:latin typeface="Samsung Imagination Modern" pitchFamily="50" charset="-70"/>
              <a:cs typeface="Arial" pitchFamily="34" charset="0"/>
            </a:endParaRPr>
          </a:p>
          <a:p>
            <a:pPr marL="685800" marR="0" lvl="0" indent="-685800" algn="l" defTabSz="21766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t-EE" sz="5400" dirty="0">
                <a:solidFill>
                  <a:schemeClr val="bg1">
                    <a:lumMod val="50000"/>
                  </a:schemeClr>
                </a:solidFill>
                <a:latin typeface="Samsung Imagination Modern" pitchFamily="50" charset="-70"/>
                <a:cs typeface="Arial" pitchFamily="34" charset="0"/>
              </a:rPr>
              <a:t> </a:t>
            </a:r>
            <a:r>
              <a:rPr lang="et-EE" sz="5400" dirty="0" smtClean="0">
                <a:solidFill>
                  <a:schemeClr val="bg1">
                    <a:lumMod val="50000"/>
                  </a:schemeClr>
                </a:solidFill>
                <a:latin typeface="Samsung Imagination Modern" pitchFamily="50" charset="-70"/>
                <a:cs typeface="Arial" pitchFamily="34" charset="0"/>
              </a:rPr>
              <a:t>Inimesed väärtustavad elukestvat õppimist ja ümberõppimist</a:t>
            </a:r>
          </a:p>
          <a:p>
            <a:pPr marR="0" lvl="0" algn="l" defTabSz="21766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t-EE" sz="5400" noProof="0" dirty="0" smtClean="0">
              <a:solidFill>
                <a:schemeClr val="bg1">
                  <a:lumMod val="50000"/>
                </a:schemeClr>
              </a:solidFill>
              <a:latin typeface="Samsung Imagination Modern" pitchFamily="50" charset="-70"/>
              <a:cs typeface="Arial" pitchFamily="34" charset="0"/>
            </a:endParaRPr>
          </a:p>
          <a:p>
            <a:pPr marL="685800" marR="0" lvl="0" indent="-685800" algn="l" defTabSz="21766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t-EE" sz="5400" noProof="0" dirty="0" smtClean="0">
                <a:solidFill>
                  <a:schemeClr val="bg1">
                    <a:lumMod val="50000"/>
                  </a:schemeClr>
                </a:solidFill>
                <a:latin typeface="Samsung Imagination Modern" pitchFamily="50" charset="-70"/>
                <a:cs typeface="Arial" pitchFamily="34" charset="0"/>
              </a:rPr>
              <a:t>Uued Eestis väljatöötatud ärilahendused ja innovatiivsed ettevõtted</a:t>
            </a:r>
          </a:p>
          <a:p>
            <a:pPr marL="685800" marR="0" lvl="0" indent="-685800" algn="l" defTabSz="21766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lv-LV" sz="48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Samsung Imagination Modern" pitchFamily="50" charset="-7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20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9818</TotalTime>
  <Words>296</Words>
  <Application>Microsoft Office PowerPoint</Application>
  <PresentationFormat>Custom</PresentationFormat>
  <Paragraphs>56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Anname teadushuvile võimaluse! Ettevõtte vaade</vt:lpstr>
      <vt:lpstr>Miks meil on vähe teadushuvihariduse ringe? </vt:lpstr>
      <vt:lpstr>Õpetajad ja tehnoloogia</vt:lpstr>
      <vt:lpstr>Puudub kaasaegne tehnoloogia</vt:lpstr>
      <vt:lpstr>Ettevõtete võimalused</vt:lpstr>
      <vt:lpstr>Ettevõtte ja haridusasutuse koostöö</vt:lpstr>
      <vt:lpstr>Ettevõtted kui koolitaja </vt:lpstr>
      <vt:lpstr>Õpetajate võimalused</vt:lpstr>
      <vt:lpstr>Õppimine kui eluviis!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Austra Zarina</dc:creator>
  <cp:lastModifiedBy>Ursel Velve</cp:lastModifiedBy>
  <cp:revision>381</cp:revision>
  <dcterms:created xsi:type="dcterms:W3CDTF">2012-02-14T18:14:18Z</dcterms:created>
  <dcterms:modified xsi:type="dcterms:W3CDTF">2013-11-14T16:03:25Z</dcterms:modified>
</cp:coreProperties>
</file>