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6" r:id="rId2"/>
    <p:sldMasterId id="2147483678" r:id="rId3"/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59" r:id="rId8"/>
    <p:sldId id="260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573" autoAdjust="0"/>
  </p:normalViewPr>
  <p:slideViewPr>
    <p:cSldViewPr>
      <p:cViewPr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alustav teadlane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33800</c:v>
                </c:pt>
                <c:pt idx="1">
                  <c:v>34500</c:v>
                </c:pt>
                <c:pt idx="2">
                  <c:v>35300</c:v>
                </c:pt>
                <c:pt idx="3">
                  <c:v>36700</c:v>
                </c:pt>
                <c:pt idx="4">
                  <c:v>38000</c:v>
                </c:pt>
                <c:pt idx="5">
                  <c:v>38000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kogenud teadlane (4-10a)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52000</c:v>
                </c:pt>
                <c:pt idx="1">
                  <c:v>53000</c:v>
                </c:pt>
                <c:pt idx="2">
                  <c:v>54300</c:v>
                </c:pt>
                <c:pt idx="3">
                  <c:v>56400</c:v>
                </c:pt>
                <c:pt idx="4">
                  <c:v>58500</c:v>
                </c:pt>
                <c:pt idx="5">
                  <c:v>58500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kogenud teadlane (&gt;10a)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78000</c:v>
                </c:pt>
                <c:pt idx="1">
                  <c:v>79500</c:v>
                </c:pt>
                <c:pt idx="2">
                  <c:v>81400</c:v>
                </c:pt>
                <c:pt idx="3">
                  <c:v>84500</c:v>
                </c:pt>
                <c:pt idx="4">
                  <c:v>87500</c:v>
                </c:pt>
                <c:pt idx="5">
                  <c:v>87500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107840"/>
        <c:axId val="127109376"/>
      </c:lineChart>
      <c:catAx>
        <c:axId val="12710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109376"/>
        <c:crosses val="autoZero"/>
        <c:auto val="1"/>
        <c:lblAlgn val="ctr"/>
        <c:lblOffset val="100"/>
        <c:noMultiLvlLbl val="0"/>
      </c:catAx>
      <c:valAx>
        <c:axId val="127109376"/>
        <c:scaling>
          <c:orientation val="minMax"/>
          <c:max val="90000"/>
          <c:min val="3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t-EE"/>
                  <a:t>Eurot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7107840"/>
        <c:crosses val="autoZero"/>
        <c:crossBetween val="between"/>
        <c:majorUnit val="5000"/>
        <c:minorUnit val="10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832B7C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5F5E-8C4A-5E40-B481-E93458C57849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EF3-434E-8E40-95F6-E7BFDD4C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853B0-2B6A-4771-81A5-ACD1F501B3EA}" type="datetimeFigureOut">
              <a:rPr lang="et-EE" smtClean="0"/>
              <a:t>15.03.2013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B790-CBA4-43AB-9257-691368CEF53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574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8B790-CBA4-43AB-9257-691368CEF53A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127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E103-6A2B-4404-86CE-3ECBAF3BEA84}" type="datetime1">
              <a:rPr lang="et-EE" smtClean="0"/>
              <a:t>15.03.2013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6CB-B1CE-4F33-A1BE-00610232540F}" type="datetime1">
              <a:rPr lang="et-EE" smtClean="0"/>
              <a:t>15.03.2013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DF6E-C4DE-46B8-A292-41E27C9538E6}" type="datetime1">
              <a:rPr lang="et-EE" smtClean="0"/>
              <a:t>15.03.2013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9C39-BC36-46EA-8600-22BDA1318DFF}" type="datetime1">
              <a:rPr lang="et-EE" smtClean="0"/>
              <a:t>15.03.2013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2A58-6631-40AB-94B2-53DBC11B5E5A}" type="datetime1">
              <a:rPr lang="et-EE" smtClean="0"/>
              <a:t>15.03.2013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86D0-1E0F-491E-A046-F35E6FB9D633}" type="datetime1">
              <a:rPr lang="et-EE" smtClean="0"/>
              <a:t>15.03.2013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E4DE-8DBA-4415-BD32-2632A2AE719D}" type="datetime1">
              <a:rPr lang="et-EE" smtClean="0"/>
              <a:t>15.03.2013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E6E8-CFAC-4A29-AA6F-C7A6447DD758}" type="datetime1">
              <a:rPr lang="et-EE" smtClean="0"/>
              <a:t>15.03.2013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mlDrawing" Target="../drawings/vmlDrawing1.vml"/><Relationship Id="rId7" Type="http://schemas.openxmlformats.org/officeDocument/2006/relationships/oleObject" Target="../embeddings/Microsoft_Excel_97-2003_Worksheet2.xls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</a:t>
            </a:r>
            <a:r>
              <a:rPr lang="en-US" sz="2000" dirty="0"/>
              <a:t>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 smtClean="0">
                <a:solidFill>
                  <a:srgbClr val="832B7C"/>
                </a:solidFill>
              </a:rPr>
              <a:t>Pealkiri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Loetelud: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Bulletid: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Chart" r:id="rId5" imgW="4669150" imgH="3895022" progId="Excel.Chart.8">
                  <p:embed/>
                </p:oleObj>
              </mc:Choice>
              <mc:Fallback>
                <p:oleObj name="Chart" r:id="rId5" imgW="4669150" imgH="389502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hart" r:id="rId7" imgW="4675246" imgH="3895022" progId="Excel.Chart.8">
                  <p:embed/>
                </p:oleObj>
              </mc:Choice>
              <mc:Fallback>
                <p:oleObj name="Chart" r:id="rId7" imgW="4675246" imgH="389502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B0B670-1836-4B1A-A2F4-895963F96DE6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c.europa.eu/euraxess/jobs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axess/jobs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ag.e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234679"/>
          </a:xfrm>
        </p:spPr>
        <p:txBody>
          <a:bodyPr/>
          <a:lstStyle/>
          <a:p>
            <a:r>
              <a:rPr lang="fi-FI" dirty="0"/>
              <a:t>Marie Curie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fi-FI" dirty="0" err="1" smtClean="0"/>
              <a:t>rahastusvõimalus</a:t>
            </a:r>
            <a:r>
              <a:rPr lang="et-EE" dirty="0" err="1" smtClean="0"/>
              <a:t>ed</a:t>
            </a:r>
            <a:r>
              <a:rPr lang="fi-FI" dirty="0" smtClean="0"/>
              <a:t> </a:t>
            </a:r>
            <a:r>
              <a:rPr lang="fi-FI" dirty="0" err="1"/>
              <a:t>doktorantuuriks</a:t>
            </a:r>
            <a:r>
              <a:rPr lang="fi-FI" dirty="0"/>
              <a:t>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fi-FI" dirty="0" err="1" smtClean="0"/>
              <a:t>välismaal</a:t>
            </a:r>
            <a:endParaRPr lang="et-EE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5661248"/>
            <a:ext cx="91440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1600" dirty="0" smtClean="0"/>
              <a:t>15</a:t>
            </a:r>
            <a:r>
              <a:rPr lang="en-US" sz="1600" dirty="0" smtClean="0"/>
              <a:t>. </a:t>
            </a:r>
            <a:r>
              <a:rPr lang="et-EE" sz="1600" dirty="0" smtClean="0"/>
              <a:t>märts </a:t>
            </a:r>
            <a:r>
              <a:rPr lang="en-US" sz="1600" dirty="0" smtClean="0"/>
              <a:t>201</a:t>
            </a:r>
            <a:r>
              <a:rPr lang="et-EE" sz="1600" dirty="0" smtClean="0"/>
              <a:t>3, </a:t>
            </a:r>
            <a:r>
              <a:rPr lang="en-US" sz="1600" dirty="0" smtClean="0"/>
              <a:t>Tartu</a:t>
            </a:r>
            <a:endParaRPr lang="en-US" sz="16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1600" b="1" dirty="0"/>
              <a:t>Kristin Kraav</a:t>
            </a:r>
            <a:r>
              <a:rPr lang="et-EE" sz="1600" dirty="0"/>
              <a:t>, 7RP Marie Curie tegevuste </a:t>
            </a:r>
            <a:r>
              <a:rPr lang="et-EE" sz="1600" dirty="0" smtClean="0"/>
              <a:t>konsultant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t-EE" sz="1600" dirty="0" smtClean="0"/>
              <a:t>kristin.kraav@etag.ee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20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5400" dirty="0">
                <a:solidFill>
                  <a:srgbClr val="832B7C"/>
                </a:solidFill>
              </a:rPr>
              <a:t>Teadlased</a:t>
            </a:r>
            <a:r>
              <a:rPr lang="et-EE" sz="5400" dirty="0" smtClean="0">
                <a:solidFill>
                  <a:srgbClr val="832B7C"/>
                </a:solidFill>
              </a:rPr>
              <a:t>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spcBef>
                <a:spcPts val="550"/>
              </a:spcBef>
              <a:buNone/>
            </a:pPr>
            <a:r>
              <a:rPr lang="et-EE" sz="2200" b="1" strike="sngStrike" dirty="0"/>
              <a:t>Doktorant</a:t>
            </a:r>
            <a:r>
              <a:rPr lang="et-EE" sz="2200" b="1" dirty="0"/>
              <a:t> = alustav teadlane = </a:t>
            </a:r>
            <a:r>
              <a:rPr lang="et-EE" sz="2200" b="1" dirty="0" err="1"/>
              <a:t>early</a:t>
            </a:r>
            <a:r>
              <a:rPr lang="et-EE" sz="2200" b="1" dirty="0"/>
              <a:t> </a:t>
            </a:r>
            <a:r>
              <a:rPr lang="et-EE" sz="2200" b="1" dirty="0" err="1"/>
              <a:t>stage</a:t>
            </a:r>
            <a:r>
              <a:rPr lang="et-EE" sz="2200" b="1" dirty="0"/>
              <a:t> </a:t>
            </a:r>
            <a:r>
              <a:rPr lang="et-EE" sz="2200" b="1" dirty="0" err="1"/>
              <a:t>researcher</a:t>
            </a:r>
            <a:endParaRPr lang="en-US" sz="2200" b="1" dirty="0"/>
          </a:p>
          <a:p>
            <a:pPr>
              <a:spcBef>
                <a:spcPts val="550"/>
              </a:spcBef>
              <a:buNone/>
            </a:pPr>
            <a:r>
              <a:rPr lang="et-EE" sz="1800" dirty="0" smtClean="0"/>
              <a:t>	</a:t>
            </a:r>
            <a:r>
              <a:rPr lang="et-EE" sz="1800" b="1" dirty="0"/>
              <a:t>Vähem</a:t>
            </a:r>
            <a:r>
              <a:rPr lang="et-EE" sz="1800" dirty="0"/>
              <a:t> kui 4 aastat teadustöö kogemust (täistööaja arvestuses) alates selle kraadi omandamisest, mis võimaldab kas kraadi välja andnud riigis või sihtriigis doktorantuuri astuda;</a:t>
            </a:r>
          </a:p>
          <a:p>
            <a:pPr>
              <a:spcBef>
                <a:spcPts val="550"/>
              </a:spcBef>
              <a:buNone/>
            </a:pPr>
            <a:r>
              <a:rPr lang="et-EE" sz="1800" b="1" dirty="0" smtClean="0"/>
              <a:t>	Ei </a:t>
            </a:r>
            <a:r>
              <a:rPr lang="et-EE" sz="1800" b="1" dirty="0"/>
              <a:t>ole </a:t>
            </a:r>
            <a:r>
              <a:rPr lang="et-EE" sz="1800" dirty="0"/>
              <a:t>doktorikraadi;</a:t>
            </a:r>
          </a:p>
          <a:p>
            <a:pPr>
              <a:spcBef>
                <a:spcPts val="550"/>
              </a:spcBef>
              <a:buNone/>
            </a:pPr>
            <a:r>
              <a:rPr lang="et-EE" sz="1800" dirty="0" smtClean="0"/>
              <a:t>	Ei </a:t>
            </a:r>
            <a:r>
              <a:rPr lang="et-EE" sz="1800" dirty="0"/>
              <a:t>pea olema </a:t>
            </a:r>
            <a:r>
              <a:rPr lang="et-EE" sz="1800" dirty="0" smtClean="0"/>
              <a:t>doktorantuuris</a:t>
            </a:r>
          </a:p>
          <a:p>
            <a:pPr>
              <a:spcBef>
                <a:spcPts val="550"/>
              </a:spcBef>
              <a:buNone/>
            </a:pPr>
            <a:r>
              <a:rPr lang="et-EE" sz="2200" b="1" strike="sngStrike" dirty="0"/>
              <a:t>Järeldoktor</a:t>
            </a:r>
            <a:r>
              <a:rPr lang="et-EE" sz="2200" b="1" dirty="0"/>
              <a:t> = kogenud teadlane = </a:t>
            </a:r>
            <a:r>
              <a:rPr lang="et-EE" sz="2200" b="1" dirty="0" err="1"/>
              <a:t>experienced</a:t>
            </a:r>
            <a:r>
              <a:rPr lang="et-EE" sz="2200" b="1" dirty="0"/>
              <a:t> </a:t>
            </a:r>
            <a:r>
              <a:rPr lang="et-EE" sz="2200" b="1" dirty="0" err="1"/>
              <a:t>researcher</a:t>
            </a:r>
            <a:endParaRPr lang="en-US" sz="2200" b="1" dirty="0"/>
          </a:p>
          <a:p>
            <a:pPr>
              <a:spcBef>
                <a:spcPts val="550"/>
              </a:spcBef>
              <a:buNone/>
            </a:pPr>
            <a:r>
              <a:rPr lang="et-EE" sz="2000" dirty="0" smtClean="0"/>
              <a:t>	</a:t>
            </a:r>
            <a:r>
              <a:rPr lang="et-EE" sz="1800" b="1" dirty="0"/>
              <a:t>Doktorikraad</a:t>
            </a:r>
            <a:r>
              <a:rPr lang="et-EE" sz="1800" dirty="0"/>
              <a:t> või</a:t>
            </a:r>
          </a:p>
          <a:p>
            <a:pPr>
              <a:spcBef>
                <a:spcPts val="550"/>
              </a:spcBef>
              <a:buNone/>
            </a:pPr>
            <a:r>
              <a:rPr lang="et-EE" sz="1800" dirty="0" smtClean="0"/>
              <a:t>	vähemalt </a:t>
            </a:r>
            <a:r>
              <a:rPr lang="et-EE" sz="1800" b="1" dirty="0"/>
              <a:t>4 aastat </a:t>
            </a:r>
            <a:r>
              <a:rPr lang="et-EE" sz="1800" dirty="0"/>
              <a:t>teadustöö kogemust (täistööaja arvestuses) alates selle kraadi omandamisest, mis võimaldab kas kraadi välja andnud riigis või sihtriigis doktorantuuri astuda</a:t>
            </a:r>
            <a:endParaRPr lang="en-US" sz="1800" dirty="0"/>
          </a:p>
          <a:p>
            <a:pPr>
              <a:spcBef>
                <a:spcPts val="550"/>
              </a:spcBef>
              <a:buNone/>
            </a:pPr>
            <a:endParaRPr lang="en-US" sz="1800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10</a:t>
            </a:fld>
            <a:endParaRPr lang="et-E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401" y="163413"/>
            <a:ext cx="28590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5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>
                <a:solidFill>
                  <a:srgbClr val="832B7C"/>
                </a:solidFill>
              </a:rPr>
              <a:t>Alustav teadlane</a:t>
            </a:r>
            <a:r>
              <a:rPr lang="et-EE" sz="5400" dirty="0" smtClean="0">
                <a:solidFill>
                  <a:srgbClr val="832B7C"/>
                </a:solidFill>
              </a:rPr>
              <a:t>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t-EE" sz="2400" b="1" dirty="0"/>
              <a:t>SAAB osaleda juba rahastatud projektides</a:t>
            </a:r>
            <a:endParaRPr lang="en-US" sz="2400" b="1" dirty="0"/>
          </a:p>
          <a:p>
            <a:pPr marL="0" indent="0">
              <a:spcBef>
                <a:spcPts val="550"/>
              </a:spcBef>
              <a:buNone/>
              <a:defRPr/>
            </a:pPr>
            <a:r>
              <a:rPr lang="et-EE" sz="2000" dirty="0" smtClean="0"/>
              <a:t>Doktorandid </a:t>
            </a:r>
            <a:r>
              <a:rPr lang="et-EE" sz="2000" dirty="0"/>
              <a:t>saavad kandideerida vabadele kohtadele juba </a:t>
            </a:r>
            <a:r>
              <a:rPr lang="et-EE" sz="2000" dirty="0" smtClean="0"/>
              <a:t>rahastatud </a:t>
            </a:r>
            <a:r>
              <a:rPr lang="et-EE" sz="2000" dirty="0"/>
              <a:t>„esialgse koolituse võrgustikes“ (</a:t>
            </a:r>
            <a:r>
              <a:rPr lang="et-EE" sz="2000" b="1" dirty="0" err="1"/>
              <a:t>Initial</a:t>
            </a:r>
            <a:r>
              <a:rPr lang="et-EE" sz="2000" b="1" dirty="0"/>
              <a:t> Training </a:t>
            </a:r>
            <a:r>
              <a:rPr lang="et-EE" sz="2000" b="1" dirty="0" err="1" smtClean="0"/>
              <a:t>Networks</a:t>
            </a:r>
            <a:r>
              <a:rPr lang="et-EE" sz="2000" dirty="0"/>
              <a:t>, ITN) ja osaleda teadlasvahetuses*</a:t>
            </a:r>
          </a:p>
          <a:p>
            <a:pPr lvl="1">
              <a:spcBef>
                <a:spcPts val="550"/>
              </a:spcBef>
              <a:defRPr/>
            </a:pPr>
            <a:r>
              <a:rPr lang="et-EE" sz="2000" dirty="0"/>
              <a:t>Plussid: </a:t>
            </a:r>
          </a:p>
          <a:p>
            <a:pPr marL="1085850" lvl="2">
              <a:spcBef>
                <a:spcPts val="550"/>
              </a:spcBef>
              <a:defRPr/>
            </a:pPr>
            <a:r>
              <a:rPr lang="et-EE" sz="1800" dirty="0"/>
              <a:t>lihtne ja kiire – ei pea projekti kirjutama</a:t>
            </a:r>
          </a:p>
          <a:p>
            <a:pPr marL="1085850" lvl="2">
              <a:spcBef>
                <a:spcPts val="550"/>
              </a:spcBef>
              <a:defRPr/>
            </a:pPr>
            <a:r>
              <a:rPr lang="et-EE" sz="1800" dirty="0" smtClean="0"/>
              <a:t>kõrgetasemeline </a:t>
            </a:r>
            <a:r>
              <a:rPr lang="et-EE" sz="1800" dirty="0"/>
              <a:t>konsortsium, läbimõeldud koolituskava, rahvusvaheline  ja sektoritevaheline kogemus</a:t>
            </a:r>
          </a:p>
          <a:p>
            <a:pPr lvl="1">
              <a:spcBef>
                <a:spcPts val="550"/>
              </a:spcBef>
              <a:defRPr/>
            </a:pPr>
            <a:r>
              <a:rPr lang="et-EE" sz="2000" dirty="0"/>
              <a:t>Miinused:</a:t>
            </a:r>
          </a:p>
          <a:p>
            <a:pPr marL="1085850" lvl="2">
              <a:spcBef>
                <a:spcPts val="550"/>
              </a:spcBef>
              <a:defRPr/>
            </a:pPr>
            <a:r>
              <a:rPr lang="et-EE" sz="1800" dirty="0"/>
              <a:t>ei saa ise valida teemat ega </a:t>
            </a:r>
            <a:r>
              <a:rPr lang="et-EE" sz="1800" dirty="0" smtClean="0"/>
              <a:t>organisatsiooni</a:t>
            </a:r>
          </a:p>
          <a:p>
            <a:pPr marL="0" indent="0">
              <a:spcBef>
                <a:spcPts val="550"/>
              </a:spcBef>
              <a:buNone/>
              <a:defRPr/>
            </a:pPr>
            <a:r>
              <a:rPr lang="et-EE" sz="2400" b="1" dirty="0"/>
              <a:t>EI SAA ise projektitaotlust esitada</a:t>
            </a:r>
            <a:endParaRPr lang="en-US" sz="2400" b="1" dirty="0"/>
          </a:p>
          <a:p>
            <a:pPr marL="285750">
              <a:spcBef>
                <a:spcPts val="550"/>
              </a:spcBef>
              <a:defRPr/>
            </a:pPr>
            <a:endParaRPr lang="et-EE" sz="2400" dirty="0"/>
          </a:p>
          <a:p>
            <a:endParaRPr lang="et-E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09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err="1"/>
              <a:t>Initial</a:t>
            </a:r>
            <a:r>
              <a:rPr lang="et-EE" sz="4400" dirty="0"/>
              <a:t> Training </a:t>
            </a:r>
            <a:r>
              <a:rPr lang="et-EE" sz="4400" dirty="0" err="1"/>
              <a:t>Networks</a:t>
            </a:r>
            <a:r>
              <a:rPr lang="et-EE" sz="4400" dirty="0"/>
              <a:t>:</a:t>
            </a:r>
            <a:br>
              <a:rPr lang="et-EE" sz="4400" dirty="0"/>
            </a:br>
            <a:r>
              <a:rPr lang="et-EE" sz="4400" dirty="0"/>
              <a:t>mida </a:t>
            </a:r>
            <a:r>
              <a:rPr lang="et-EE" sz="4400" dirty="0" smtClean="0"/>
              <a:t>pakutakse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r>
              <a:rPr lang="et-EE" b="1" dirty="0"/>
              <a:t>ITN: kõrgetasemelised teadlaste koolitamise võrgustikud</a:t>
            </a:r>
            <a:endParaRPr lang="en-US" b="1" dirty="0"/>
          </a:p>
          <a:p>
            <a:pPr lvl="1">
              <a:spcBef>
                <a:spcPts val="550"/>
              </a:spcBef>
            </a:pPr>
            <a:r>
              <a:rPr lang="et-EE" dirty="0"/>
              <a:t>Eesmärk: parandada alustavate teadlaste karjäärivõimalusi</a:t>
            </a:r>
          </a:p>
          <a:p>
            <a:pPr lvl="1">
              <a:spcBef>
                <a:spcPts val="550"/>
              </a:spcBef>
            </a:pPr>
            <a:r>
              <a:rPr lang="et-EE" dirty="0"/>
              <a:t>Individuaalne (</a:t>
            </a:r>
            <a:r>
              <a:rPr lang="et-EE" dirty="0" err="1"/>
              <a:t>doktori)projekt</a:t>
            </a:r>
            <a:r>
              <a:rPr lang="et-EE" dirty="0"/>
              <a:t> + komplementaarsed oskused</a:t>
            </a:r>
          </a:p>
          <a:p>
            <a:pPr lvl="1">
              <a:spcBef>
                <a:spcPts val="550"/>
              </a:spcBef>
            </a:pPr>
            <a:r>
              <a:rPr lang="et-EE" dirty="0"/>
              <a:t>Rahvusvaheline konsortsium, sh ettevõtted</a:t>
            </a:r>
          </a:p>
          <a:p>
            <a:pPr lvl="1">
              <a:spcBef>
                <a:spcPts val="550"/>
              </a:spcBef>
            </a:pPr>
            <a:r>
              <a:rPr lang="et-EE" dirty="0"/>
              <a:t>Lähetused teiste partnerite juurde, suvekoolid ja seminarid, osalemine konverentsidel</a:t>
            </a:r>
          </a:p>
          <a:p>
            <a:pPr lvl="1">
              <a:spcBef>
                <a:spcPts val="550"/>
              </a:spcBef>
            </a:pPr>
            <a:r>
              <a:rPr lang="et-EE" dirty="0"/>
              <a:t>3 kuni 36 </a:t>
            </a:r>
            <a:r>
              <a:rPr lang="et-EE" dirty="0" smtClean="0"/>
              <a:t>kuud</a:t>
            </a:r>
          </a:p>
          <a:p>
            <a:pPr>
              <a:spcBef>
                <a:spcPts val="550"/>
              </a:spcBef>
            </a:pPr>
            <a:r>
              <a:rPr lang="et-EE" b="1" dirty="0" smtClean="0"/>
              <a:t>Rahastus</a:t>
            </a:r>
          </a:p>
          <a:p>
            <a:pPr lvl="1">
              <a:spcBef>
                <a:spcPts val="550"/>
              </a:spcBef>
            </a:pPr>
            <a:r>
              <a:rPr lang="en-US" dirty="0" err="1"/>
              <a:t>Igakuine</a:t>
            </a:r>
            <a:r>
              <a:rPr lang="en-US" dirty="0"/>
              <a:t> </a:t>
            </a:r>
            <a:r>
              <a:rPr lang="en-US" dirty="0" err="1"/>
              <a:t>palk</a:t>
            </a:r>
            <a:r>
              <a:rPr lang="en-US" dirty="0"/>
              <a:t>: </a:t>
            </a:r>
            <a:r>
              <a:rPr lang="en-US" dirty="0" err="1"/>
              <a:t>baasmäär</a:t>
            </a:r>
            <a:r>
              <a:rPr lang="en-US" dirty="0"/>
              <a:t> (</a:t>
            </a:r>
            <a:r>
              <a:rPr lang="en-US" dirty="0" err="1"/>
              <a:t>vastavalt</a:t>
            </a:r>
            <a:r>
              <a:rPr lang="en-US" dirty="0"/>
              <a:t> </a:t>
            </a:r>
            <a:r>
              <a:rPr lang="en-US" dirty="0" err="1"/>
              <a:t>projektikonkursi</a:t>
            </a:r>
            <a:r>
              <a:rPr lang="en-US" dirty="0"/>
              <a:t> </a:t>
            </a:r>
            <a:r>
              <a:rPr lang="en-US" dirty="0" err="1"/>
              <a:t>aastale</a:t>
            </a:r>
            <a:r>
              <a:rPr lang="en-US" dirty="0"/>
              <a:t>)  X </a:t>
            </a:r>
            <a:r>
              <a:rPr lang="en-US" dirty="0" err="1"/>
              <a:t>sihtriigi</a:t>
            </a:r>
            <a:r>
              <a:rPr lang="en-US" dirty="0"/>
              <a:t> </a:t>
            </a:r>
            <a:r>
              <a:rPr lang="en-US" dirty="0" err="1"/>
              <a:t>koefitsient</a:t>
            </a:r>
            <a:endParaRPr lang="en-US" dirty="0"/>
          </a:p>
          <a:p>
            <a:pPr lvl="1">
              <a:spcBef>
                <a:spcPts val="550"/>
              </a:spcBef>
            </a:pPr>
            <a:r>
              <a:rPr lang="en-US" dirty="0" err="1"/>
              <a:t>Igakuine</a:t>
            </a:r>
            <a:r>
              <a:rPr lang="en-US" dirty="0"/>
              <a:t> </a:t>
            </a:r>
            <a:r>
              <a:rPr lang="en-US" dirty="0" err="1"/>
              <a:t>mobiilsustoetus</a:t>
            </a:r>
            <a:r>
              <a:rPr lang="en-US" dirty="0"/>
              <a:t> 700/1000 € X </a:t>
            </a:r>
            <a:r>
              <a:rPr lang="en-US" dirty="0" err="1"/>
              <a:t>sihtriigi</a:t>
            </a:r>
            <a:r>
              <a:rPr lang="en-US" dirty="0"/>
              <a:t> </a:t>
            </a:r>
            <a:r>
              <a:rPr lang="en-US" dirty="0" err="1"/>
              <a:t>koefitsient</a:t>
            </a:r>
            <a:endParaRPr lang="en-US" dirty="0"/>
          </a:p>
          <a:p>
            <a:pPr lvl="1">
              <a:spcBef>
                <a:spcPts val="550"/>
              </a:spcBef>
            </a:pPr>
            <a:r>
              <a:rPr lang="en-US" dirty="0" err="1"/>
              <a:t>Lisaks</a:t>
            </a:r>
            <a:r>
              <a:rPr lang="en-US" dirty="0"/>
              <a:t>: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osaluskulud</a:t>
            </a:r>
            <a:r>
              <a:rPr lang="en-US" dirty="0"/>
              <a:t> (</a:t>
            </a:r>
            <a:r>
              <a:rPr lang="en-US" dirty="0" err="1"/>
              <a:t>koolitused</a:t>
            </a:r>
            <a:r>
              <a:rPr lang="en-US" dirty="0"/>
              <a:t>, </a:t>
            </a:r>
            <a:r>
              <a:rPr lang="en-US" dirty="0" err="1"/>
              <a:t>teadustöö</a:t>
            </a:r>
            <a:r>
              <a:rPr lang="en-US" dirty="0"/>
              <a:t> </a:t>
            </a:r>
            <a:r>
              <a:rPr lang="en-US" dirty="0" err="1"/>
              <a:t>kulud</a:t>
            </a:r>
            <a:r>
              <a:rPr lang="en-US" dirty="0"/>
              <a:t>, </a:t>
            </a:r>
            <a:r>
              <a:rPr lang="en-US" dirty="0" err="1"/>
              <a:t>konverentsid</a:t>
            </a:r>
            <a:r>
              <a:rPr lang="en-US" dirty="0"/>
              <a:t> </a:t>
            </a:r>
            <a:r>
              <a:rPr lang="en-US" dirty="0" err="1"/>
              <a:t>jne</a:t>
            </a:r>
            <a:r>
              <a:rPr lang="en-US" dirty="0"/>
              <a:t>)</a:t>
            </a:r>
          </a:p>
          <a:p>
            <a:pPr lvl="1">
              <a:spcBef>
                <a:spcPts val="550"/>
              </a:spcBef>
            </a:pPr>
            <a:endParaRPr lang="en-US" dirty="0" smtClean="0"/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561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>
                <a:solidFill>
                  <a:srgbClr val="832B7C"/>
                </a:solidFill>
              </a:rPr>
              <a:t>Marie Curie palgamäärad</a:t>
            </a:r>
            <a:br>
              <a:rPr lang="et-EE" sz="4400" dirty="0">
                <a:solidFill>
                  <a:srgbClr val="832B7C"/>
                </a:solidFill>
              </a:rPr>
            </a:br>
            <a:r>
              <a:rPr lang="et-EE" sz="4400" dirty="0">
                <a:solidFill>
                  <a:srgbClr val="832B7C"/>
                </a:solidFill>
              </a:rPr>
              <a:t>(palgafond</a:t>
            </a:r>
            <a:r>
              <a:rPr lang="et-EE" sz="4400" dirty="0" smtClean="0">
                <a:solidFill>
                  <a:srgbClr val="832B7C"/>
                </a:solidFill>
              </a:rPr>
              <a:t>)</a:t>
            </a:r>
            <a:endParaRPr lang="et-EE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13</a:t>
            </a:fld>
            <a:endParaRPr lang="et-E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30571"/>
              </p:ext>
            </p:extLst>
          </p:nvPr>
        </p:nvGraphicFramePr>
        <p:xfrm>
          <a:off x="467544" y="1988840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8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Näide: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2011.a konkursil rahastuse saanud ITN </a:t>
            </a:r>
          </a:p>
          <a:p>
            <a:r>
              <a:rPr lang="et-EE" dirty="0" smtClean="0"/>
              <a:t>Doktorandi koht Hollandis</a:t>
            </a:r>
          </a:p>
          <a:p>
            <a:pPr lvl="1"/>
            <a:r>
              <a:rPr lang="et-EE" dirty="0" smtClean="0"/>
              <a:t>baasmäär 38 000 €</a:t>
            </a:r>
          </a:p>
          <a:p>
            <a:pPr lvl="1"/>
            <a:r>
              <a:rPr lang="et-EE" dirty="0" smtClean="0"/>
              <a:t>mobiilsustoetuse baasmäär 700 / 1000</a:t>
            </a:r>
          </a:p>
          <a:p>
            <a:pPr lvl="1"/>
            <a:r>
              <a:rPr lang="et-EE" dirty="0" smtClean="0"/>
              <a:t>Hollandi koefitsient aastal 2011: 109,3 (=41534)</a:t>
            </a:r>
          </a:p>
          <a:p>
            <a:pPr lvl="2"/>
            <a:r>
              <a:rPr lang="et-EE" dirty="0" smtClean="0"/>
              <a:t>igakuine palgafond: ei pruugi olla 41534/12=3461</a:t>
            </a:r>
          </a:p>
          <a:p>
            <a:pPr lvl="3"/>
            <a:r>
              <a:rPr lang="et-EE" dirty="0" smtClean="0"/>
              <a:t>võib olla nt 41534/13=3195 – „jõulupreemia“</a:t>
            </a:r>
          </a:p>
          <a:p>
            <a:pPr lvl="1"/>
            <a:r>
              <a:rPr lang="et-EE" dirty="0" smtClean="0"/>
              <a:t>Maksud maha: </a:t>
            </a:r>
          </a:p>
          <a:p>
            <a:pPr lvl="2"/>
            <a:r>
              <a:rPr lang="et-EE" dirty="0" smtClean="0"/>
              <a:t>tööandja maksud NL on umbes 50% brutopalgast: 2130 bruto</a:t>
            </a:r>
          </a:p>
          <a:p>
            <a:pPr lvl="2"/>
            <a:r>
              <a:rPr lang="et-EE" dirty="0" smtClean="0"/>
              <a:t>tulumaks 33%-52%, &lt;</a:t>
            </a:r>
            <a:r>
              <a:rPr lang="et-EE" b="1" dirty="0" smtClean="0"/>
              <a:t>1427 €</a:t>
            </a:r>
            <a:r>
              <a:rPr lang="et-EE" dirty="0" smtClean="0"/>
              <a:t> neto</a:t>
            </a:r>
          </a:p>
          <a:p>
            <a:pPr lvl="1"/>
            <a:r>
              <a:rPr lang="et-EE" dirty="0" smtClean="0"/>
              <a:t>Hollandi süsteem näeb ette palgatõusu:</a:t>
            </a:r>
          </a:p>
          <a:p>
            <a:pPr lvl="2"/>
            <a:r>
              <a:rPr lang="et-EE" dirty="0" smtClean="0"/>
              <a:t>esimesel aastal saad kätte vähem, kolmandal aastal rohkem</a:t>
            </a:r>
          </a:p>
          <a:p>
            <a:pPr lvl="1"/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376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>
                <a:solidFill>
                  <a:srgbClr val="832B7C"/>
                </a:solidFill>
              </a:rPr>
              <a:t>Kandideerimine:</a:t>
            </a:r>
            <a:br>
              <a:rPr lang="et-EE" sz="4000" dirty="0">
                <a:solidFill>
                  <a:srgbClr val="832B7C"/>
                </a:solidFill>
              </a:rPr>
            </a:br>
            <a:r>
              <a:rPr lang="et-EE" sz="4000" dirty="0">
                <a:solidFill>
                  <a:srgbClr val="832B7C"/>
                </a:solidFill>
              </a:rPr>
              <a:t>EURAXESS </a:t>
            </a:r>
            <a:r>
              <a:rPr lang="et-EE" sz="4000" dirty="0" err="1">
                <a:solidFill>
                  <a:srgbClr val="832B7C"/>
                </a:solidFill>
              </a:rPr>
              <a:t>Jobs</a:t>
            </a:r>
            <a:r>
              <a:rPr lang="et-EE" sz="4000" dirty="0">
                <a:solidFill>
                  <a:srgbClr val="832B7C"/>
                </a:solidFill>
              </a:rPr>
              <a:t> portaali </a:t>
            </a:r>
            <a:r>
              <a:rPr lang="et-EE" sz="4000" dirty="0" smtClean="0">
                <a:solidFill>
                  <a:srgbClr val="832B7C"/>
                </a:solidFill>
              </a:rPr>
              <a:t>kaudu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b="1" dirty="0">
                <a:solidFill>
                  <a:srgbClr val="000000"/>
                </a:solidFill>
                <a:hlinkClick r:id="rId2"/>
              </a:rPr>
              <a:t>http://ec.europa.eu/euraxess/jobs</a:t>
            </a:r>
            <a:endParaRPr lang="en-US" b="1" dirty="0">
              <a:solidFill>
                <a:srgbClr val="000000"/>
              </a:solidFill>
            </a:endParaRPr>
          </a:p>
          <a:p>
            <a:pPr>
              <a:spcBef>
                <a:spcPts val="550"/>
              </a:spcBef>
              <a:buNone/>
            </a:pPr>
            <a:endParaRPr lang="et-EE" sz="2600" dirty="0" smtClean="0">
              <a:solidFill>
                <a:srgbClr val="000000"/>
              </a:solidFill>
            </a:endParaRPr>
          </a:p>
          <a:p>
            <a:pPr>
              <a:spcBef>
                <a:spcPts val="550"/>
              </a:spcBef>
              <a:buNone/>
            </a:pPr>
            <a:r>
              <a:rPr lang="en-GB" sz="2600" dirty="0" smtClean="0">
                <a:solidFill>
                  <a:srgbClr val="000000"/>
                </a:solidFill>
              </a:rPr>
              <a:t>Job </a:t>
            </a:r>
            <a:r>
              <a:rPr lang="en-GB" sz="2600" dirty="0">
                <a:solidFill>
                  <a:srgbClr val="000000"/>
                </a:solidFill>
              </a:rPr>
              <a:t>vacancies </a:t>
            </a:r>
            <a:r>
              <a:rPr lang="en-GB" sz="26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GB" sz="2600" b="1" dirty="0">
                <a:solidFill>
                  <a:srgbClr val="000000"/>
                </a:solidFill>
                <a:sym typeface="Wingdings" pitchFamily="2" charset="2"/>
              </a:rPr>
              <a:t>Marie Curie vacancies</a:t>
            </a:r>
          </a:p>
          <a:p>
            <a:pPr>
              <a:spcBef>
                <a:spcPts val="550"/>
              </a:spcBef>
              <a:buNone/>
            </a:pPr>
            <a:r>
              <a:rPr lang="en-GB" sz="2600" dirty="0">
                <a:solidFill>
                  <a:srgbClr val="000000"/>
                </a:solidFill>
                <a:sym typeface="Wingdings" pitchFamily="2" charset="2"/>
              </a:rPr>
              <a:t>Refine by:</a:t>
            </a:r>
          </a:p>
          <a:p>
            <a:pPr>
              <a:spcBef>
                <a:spcPts val="550"/>
              </a:spcBef>
              <a:buNone/>
            </a:pPr>
            <a:r>
              <a:rPr lang="en-GB" sz="2600" dirty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et-EE" sz="2600" dirty="0" err="1" smtClean="0">
                <a:solidFill>
                  <a:srgbClr val="000000"/>
                </a:solidFill>
                <a:sym typeface="Wingdings" pitchFamily="2" charset="2"/>
              </a:rPr>
              <a:t>Research</a:t>
            </a:r>
            <a:r>
              <a:rPr lang="et-EE" sz="2600" dirty="0" smtClean="0">
                <a:solidFill>
                  <a:srgbClr val="000000"/>
                </a:solidFill>
                <a:sym typeface="Wingdings" pitchFamily="2" charset="2"/>
              </a:rPr>
              <a:t> profile</a:t>
            </a:r>
            <a:r>
              <a:rPr lang="en-GB" sz="26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GB" sz="2600" dirty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t-EE" sz="2600" dirty="0" err="1" smtClean="0">
                <a:solidFill>
                  <a:srgbClr val="000000"/>
                </a:solidFill>
                <a:sym typeface="Wingdings" pitchFamily="2" charset="2"/>
              </a:rPr>
              <a:t>First</a:t>
            </a:r>
            <a:r>
              <a:rPr lang="et-EE" sz="26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 smtClean="0">
                <a:solidFill>
                  <a:srgbClr val="000000"/>
                </a:solidFill>
                <a:sym typeface="Wingdings" pitchFamily="2" charset="2"/>
              </a:rPr>
              <a:t>Stage</a:t>
            </a:r>
            <a:r>
              <a:rPr lang="et-EE" sz="26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 smtClean="0">
                <a:solidFill>
                  <a:srgbClr val="000000"/>
                </a:solidFill>
                <a:sym typeface="Wingdings" pitchFamily="2" charset="2"/>
              </a:rPr>
              <a:t>Researcher</a:t>
            </a:r>
            <a:r>
              <a:rPr lang="et-EE" sz="2600" dirty="0" smtClean="0">
                <a:solidFill>
                  <a:srgbClr val="000000"/>
                </a:solidFill>
                <a:sym typeface="Wingdings" pitchFamily="2" charset="2"/>
              </a:rPr>
              <a:t> (R1)</a:t>
            </a:r>
            <a:endParaRPr lang="en-GB" sz="2600" dirty="0">
              <a:solidFill>
                <a:srgbClr val="000000"/>
              </a:solidFill>
              <a:sym typeface="Wingdings" pitchFamily="2" charset="2"/>
            </a:endParaRPr>
          </a:p>
          <a:p>
            <a:pPr>
              <a:spcBef>
                <a:spcPts val="550"/>
              </a:spcBef>
              <a:buNone/>
            </a:pPr>
            <a:r>
              <a:rPr lang="en-GB" sz="2600" dirty="0">
                <a:solidFill>
                  <a:srgbClr val="000000"/>
                </a:solidFill>
                <a:sym typeface="Wingdings" pitchFamily="2" charset="2"/>
              </a:rPr>
              <a:t>	Research field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(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More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+)</a:t>
            </a:r>
          </a:p>
          <a:p>
            <a:pPr>
              <a:spcBef>
                <a:spcPts val="550"/>
              </a:spcBef>
              <a:buNone/>
            </a:pP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Country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(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More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+)</a:t>
            </a:r>
          </a:p>
          <a:p>
            <a:pPr>
              <a:spcBef>
                <a:spcPts val="550"/>
              </a:spcBef>
              <a:buNone/>
            </a:pP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Töökoha kirjelduse juures:</a:t>
            </a:r>
          </a:p>
          <a:p>
            <a:pPr>
              <a:spcBef>
                <a:spcPts val="550"/>
              </a:spcBef>
              <a:buNone/>
            </a:pP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Comment/web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site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for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additional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job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details</a:t>
            </a:r>
            <a:endParaRPr lang="et-EE" sz="2600" dirty="0">
              <a:solidFill>
                <a:srgbClr val="000000"/>
              </a:solidFill>
              <a:sym typeface="Wingdings" pitchFamily="2" charset="2"/>
            </a:endParaRPr>
          </a:p>
          <a:p>
            <a:pPr>
              <a:spcBef>
                <a:spcPts val="550"/>
              </a:spcBef>
              <a:buNone/>
            </a:pP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	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Application</a:t>
            </a: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t-EE" sz="2600" dirty="0" err="1">
                <a:solidFill>
                  <a:srgbClr val="000000"/>
                </a:solidFill>
                <a:sym typeface="Wingdings" pitchFamily="2" charset="2"/>
              </a:rPr>
              <a:t>details</a:t>
            </a:r>
            <a:endParaRPr lang="et-EE" sz="2600" dirty="0">
              <a:solidFill>
                <a:srgbClr val="000000"/>
              </a:solidFill>
              <a:sym typeface="Wingdings" pitchFamily="2" charset="2"/>
            </a:endParaRPr>
          </a:p>
          <a:p>
            <a:pPr>
              <a:spcBef>
                <a:spcPts val="550"/>
              </a:spcBef>
              <a:buNone/>
            </a:pP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	</a:t>
            </a:r>
          </a:p>
          <a:p>
            <a:pPr>
              <a:spcBef>
                <a:spcPts val="550"/>
              </a:spcBef>
              <a:buNone/>
            </a:pPr>
            <a:r>
              <a:rPr lang="et-EE" sz="2600" dirty="0">
                <a:solidFill>
                  <a:srgbClr val="000000"/>
                </a:solidFill>
                <a:sym typeface="Wingdings" pitchFamily="2" charset="2"/>
              </a:rPr>
              <a:t>Kandideerimiseks tuleb ühendust võtta otse vastuvõtva organisatsiooniga</a:t>
            </a:r>
            <a:endParaRPr lang="en-GB" sz="2600" dirty="0">
              <a:solidFill>
                <a:srgbClr val="000000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15</a:t>
            </a:fld>
            <a:endParaRPr lang="et-E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44824"/>
            <a:ext cx="2346325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>
                <a:solidFill>
                  <a:srgbClr val="832B7C"/>
                </a:solidFill>
              </a:rPr>
              <a:t>Registreeru portaalis: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b="1" dirty="0">
                <a:solidFill>
                  <a:srgbClr val="000000"/>
                </a:solidFill>
                <a:hlinkClick r:id="rId2"/>
              </a:rPr>
              <a:t>http://ec.europa.eu/euraxess/jobs</a:t>
            </a:r>
            <a:endParaRPr lang="en-US" b="1" dirty="0">
              <a:solidFill>
                <a:srgbClr val="000000"/>
              </a:solidFill>
            </a:endParaRPr>
          </a:p>
          <a:p>
            <a:pPr>
              <a:spcBef>
                <a:spcPts val="550"/>
              </a:spcBef>
              <a:buNone/>
            </a:pPr>
            <a:endParaRPr lang="et-EE" sz="2800" dirty="0" smtClean="0"/>
          </a:p>
          <a:p>
            <a:pPr>
              <a:spcBef>
                <a:spcPts val="550"/>
              </a:spcBef>
              <a:buNone/>
            </a:pPr>
            <a:r>
              <a:rPr lang="et-EE" sz="2800" dirty="0" err="1" smtClean="0"/>
              <a:t>My</a:t>
            </a:r>
            <a:r>
              <a:rPr lang="et-EE" sz="2800" dirty="0" smtClean="0"/>
              <a:t> </a:t>
            </a:r>
            <a:r>
              <a:rPr lang="et-EE" sz="2800" dirty="0"/>
              <a:t>EURAXESS</a:t>
            </a:r>
          </a:p>
          <a:p>
            <a:pPr>
              <a:spcBef>
                <a:spcPts val="550"/>
              </a:spcBef>
              <a:buNone/>
            </a:pPr>
            <a:r>
              <a:rPr lang="et-EE" sz="2800" dirty="0"/>
              <a:t>	New </a:t>
            </a:r>
            <a:r>
              <a:rPr lang="et-EE" sz="2800" dirty="0" err="1"/>
              <a:t>User</a:t>
            </a:r>
            <a:r>
              <a:rPr lang="et-EE" sz="2800" dirty="0"/>
              <a:t>? </a:t>
            </a:r>
            <a:r>
              <a:rPr lang="et-EE" sz="2800" dirty="0">
                <a:sym typeface="Wingdings" pitchFamily="2" charset="2"/>
              </a:rPr>
              <a:t> </a:t>
            </a:r>
            <a:r>
              <a:rPr lang="et-EE" sz="2800" dirty="0" err="1">
                <a:sym typeface="Wingdings" pitchFamily="2" charset="2"/>
              </a:rPr>
              <a:t>Researchers</a:t>
            </a:r>
            <a:r>
              <a:rPr lang="et-EE" sz="2800" dirty="0">
                <a:sym typeface="Wingdings" pitchFamily="2" charset="2"/>
              </a:rPr>
              <a:t> </a:t>
            </a:r>
            <a:r>
              <a:rPr lang="et-EE" sz="2800" dirty="0" err="1">
                <a:sym typeface="Wingdings" pitchFamily="2" charset="2"/>
              </a:rPr>
              <a:t>sign-up</a:t>
            </a:r>
            <a:r>
              <a:rPr lang="et-EE" sz="2800" dirty="0">
                <a:sym typeface="Wingdings" pitchFamily="2" charset="2"/>
              </a:rPr>
              <a:t>  </a:t>
            </a:r>
            <a:r>
              <a:rPr lang="et-EE" sz="2800" dirty="0" err="1">
                <a:sym typeface="Wingdings" pitchFamily="2" charset="2"/>
              </a:rPr>
              <a:t>Create</a:t>
            </a:r>
            <a:r>
              <a:rPr lang="et-EE" sz="2800" dirty="0">
                <a:sym typeface="Wingdings" pitchFamily="2" charset="2"/>
              </a:rPr>
              <a:t> </a:t>
            </a:r>
            <a:r>
              <a:rPr lang="et-EE" sz="2800" dirty="0" err="1">
                <a:sym typeface="Wingdings" pitchFamily="2" charset="2"/>
              </a:rPr>
              <a:t>new</a:t>
            </a:r>
            <a:r>
              <a:rPr lang="et-EE" sz="2800" dirty="0">
                <a:sym typeface="Wingdings" pitchFamily="2" charset="2"/>
              </a:rPr>
              <a:t> </a:t>
            </a:r>
            <a:r>
              <a:rPr lang="et-EE" sz="2800" dirty="0" err="1">
                <a:sym typeface="Wingdings" pitchFamily="2" charset="2"/>
              </a:rPr>
              <a:t>account</a:t>
            </a:r>
            <a:endParaRPr lang="et-EE" sz="2800" dirty="0">
              <a:sym typeface="Wingdings" pitchFamily="2" charset="2"/>
            </a:endParaRPr>
          </a:p>
          <a:p>
            <a:pPr>
              <a:spcBef>
                <a:spcPts val="550"/>
              </a:spcBef>
              <a:buNone/>
            </a:pPr>
            <a:r>
              <a:rPr lang="et-EE" sz="2800" dirty="0">
                <a:sym typeface="Wingdings" pitchFamily="2" charset="2"/>
              </a:rPr>
              <a:t>Salvesta CV ja päringud:</a:t>
            </a:r>
          </a:p>
          <a:p>
            <a:pPr>
              <a:spcBef>
                <a:spcPts val="550"/>
              </a:spcBef>
              <a:buNone/>
            </a:pPr>
            <a:r>
              <a:rPr lang="et-EE" sz="2800" dirty="0">
                <a:sym typeface="Wingdings" pitchFamily="2" charset="2"/>
              </a:rPr>
              <a:t>	</a:t>
            </a:r>
            <a:r>
              <a:rPr lang="et-EE" sz="2800" dirty="0" err="1">
                <a:sym typeface="Wingdings" pitchFamily="2" charset="2"/>
              </a:rPr>
              <a:t>Insert</a:t>
            </a:r>
            <a:r>
              <a:rPr lang="et-EE" sz="2800" dirty="0">
                <a:sym typeface="Wingdings" pitchFamily="2" charset="2"/>
              </a:rPr>
              <a:t> /</a:t>
            </a:r>
            <a:r>
              <a:rPr lang="et-EE" sz="2800" dirty="0" err="1">
                <a:sym typeface="Wingdings" pitchFamily="2" charset="2"/>
              </a:rPr>
              <a:t>Edit</a:t>
            </a:r>
            <a:r>
              <a:rPr lang="et-EE" sz="2800" dirty="0">
                <a:sym typeface="Wingdings" pitchFamily="2" charset="2"/>
              </a:rPr>
              <a:t> CV</a:t>
            </a:r>
          </a:p>
          <a:p>
            <a:pPr>
              <a:spcBef>
                <a:spcPts val="550"/>
              </a:spcBef>
              <a:buNone/>
            </a:pPr>
            <a:r>
              <a:rPr lang="et-EE" sz="2800" dirty="0">
                <a:sym typeface="Wingdings" pitchFamily="2" charset="2"/>
              </a:rPr>
              <a:t>	</a:t>
            </a:r>
            <a:r>
              <a:rPr lang="et-EE" sz="2800" dirty="0" err="1">
                <a:sym typeface="Wingdings" pitchFamily="2" charset="2"/>
              </a:rPr>
              <a:t>Search</a:t>
            </a:r>
            <a:r>
              <a:rPr lang="et-EE" sz="2800" dirty="0">
                <a:sym typeface="Wingdings" pitchFamily="2" charset="2"/>
              </a:rPr>
              <a:t> 4 </a:t>
            </a:r>
            <a:r>
              <a:rPr lang="et-EE" sz="2800" dirty="0" err="1">
                <a:sym typeface="Wingdings" pitchFamily="2" charset="2"/>
              </a:rPr>
              <a:t>Job</a:t>
            </a:r>
            <a:r>
              <a:rPr lang="et-EE" sz="2800" dirty="0">
                <a:sym typeface="Wingdings" pitchFamily="2" charset="2"/>
              </a:rPr>
              <a:t>  </a:t>
            </a:r>
            <a:r>
              <a:rPr lang="et-EE" sz="2800" dirty="0" err="1">
                <a:sym typeface="Wingdings" pitchFamily="2" charset="2"/>
              </a:rPr>
              <a:t>Save</a:t>
            </a:r>
            <a:r>
              <a:rPr lang="et-EE" sz="2800" dirty="0">
                <a:sym typeface="Wingdings" pitchFamily="2" charset="2"/>
              </a:rPr>
              <a:t> </a:t>
            </a:r>
            <a:r>
              <a:rPr lang="et-EE" sz="2800" dirty="0" err="1">
                <a:sym typeface="Wingdings" pitchFamily="2" charset="2"/>
              </a:rPr>
              <a:t>this</a:t>
            </a:r>
            <a:r>
              <a:rPr lang="et-EE" sz="2800" dirty="0">
                <a:sym typeface="Wingdings" pitchFamily="2" charset="2"/>
              </a:rPr>
              <a:t> </a:t>
            </a:r>
            <a:r>
              <a:rPr lang="et-EE" sz="2800" dirty="0" err="1">
                <a:sym typeface="Wingdings" pitchFamily="2" charset="2"/>
              </a:rPr>
              <a:t>search</a:t>
            </a:r>
            <a:r>
              <a:rPr lang="et-EE" sz="2800" dirty="0">
                <a:sym typeface="Wingdings" pitchFamily="2" charset="2"/>
              </a:rPr>
              <a:t> ( </a:t>
            </a:r>
            <a:r>
              <a:rPr lang="et-EE" sz="2800" dirty="0" err="1">
                <a:sym typeface="Wingdings" pitchFamily="2" charset="2"/>
              </a:rPr>
              <a:t>My</a:t>
            </a:r>
            <a:r>
              <a:rPr lang="et-EE" sz="2800" dirty="0">
                <a:sym typeface="Wingdings" pitchFamily="2" charset="2"/>
              </a:rPr>
              <a:t> </a:t>
            </a:r>
            <a:r>
              <a:rPr lang="et-EE" sz="2800" dirty="0" err="1">
                <a:sym typeface="Wingdings" pitchFamily="2" charset="2"/>
              </a:rPr>
              <a:t>Favorites</a:t>
            </a:r>
            <a:r>
              <a:rPr lang="et-EE" sz="2800" dirty="0">
                <a:sym typeface="Wingdings" pitchFamily="2" charset="2"/>
              </a:rPr>
              <a:t>)</a:t>
            </a:r>
          </a:p>
          <a:p>
            <a:pPr>
              <a:spcBef>
                <a:spcPts val="550"/>
              </a:spcBef>
              <a:buNone/>
            </a:pPr>
            <a:r>
              <a:rPr lang="et-EE" sz="2800" dirty="0">
                <a:sym typeface="Wingdings" pitchFamily="2" charset="2"/>
              </a:rPr>
              <a:t>	</a:t>
            </a:r>
            <a:r>
              <a:rPr lang="et-EE" sz="2800" dirty="0" err="1">
                <a:sym typeface="Wingdings" pitchFamily="2" charset="2"/>
              </a:rPr>
              <a:t>Search</a:t>
            </a:r>
            <a:r>
              <a:rPr lang="et-EE" sz="2800" dirty="0">
                <a:sym typeface="Wingdings" pitchFamily="2" charset="2"/>
              </a:rPr>
              <a:t> 4 </a:t>
            </a:r>
            <a:r>
              <a:rPr lang="et-EE" sz="2800" dirty="0" err="1">
                <a:sym typeface="Wingdings" pitchFamily="2" charset="2"/>
              </a:rPr>
              <a:t>Fellowship</a:t>
            </a:r>
            <a:endParaRPr lang="et-EE" sz="2800" dirty="0">
              <a:sym typeface="Wingdings" pitchFamily="2" charset="2"/>
            </a:endParaRP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251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/>
              <a:t>Kokkuvõtteks</a:t>
            </a:r>
            <a:r>
              <a:rPr lang="et-EE" sz="5400" dirty="0" smtClean="0"/>
              <a:t>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50"/>
              </a:spcBef>
            </a:pPr>
            <a:endParaRPr lang="et-EE" dirty="0" smtClean="0"/>
          </a:p>
          <a:p>
            <a:pPr>
              <a:spcBef>
                <a:spcPts val="550"/>
              </a:spcBef>
            </a:pPr>
            <a:r>
              <a:rPr lang="et-EE" sz="2600" dirty="0" smtClean="0"/>
              <a:t>alustavad teadlased (=doktorandid) </a:t>
            </a:r>
            <a:r>
              <a:rPr lang="et-EE" sz="2600" dirty="0"/>
              <a:t>saavad kandideerida vabadele kohtadele juba rahastatud ITN projektides</a:t>
            </a:r>
          </a:p>
          <a:p>
            <a:pPr>
              <a:spcBef>
                <a:spcPts val="550"/>
              </a:spcBef>
            </a:pPr>
            <a:r>
              <a:rPr lang="et-EE" sz="2600" dirty="0"/>
              <a:t>ITN on kõrgetasemelised võrgustikud, atraktiivsete tingimustega, rahastus 3 kuust 36 </a:t>
            </a:r>
            <a:r>
              <a:rPr lang="et-EE" sz="2600" dirty="0" smtClean="0"/>
              <a:t>kuuni</a:t>
            </a:r>
          </a:p>
          <a:p>
            <a:pPr>
              <a:spcBef>
                <a:spcPts val="550"/>
              </a:spcBef>
            </a:pPr>
            <a:r>
              <a:rPr lang="et-EE" sz="2600" dirty="0" smtClean="0"/>
              <a:t>ITN vabad kohad leiate EURAXESS </a:t>
            </a:r>
            <a:r>
              <a:rPr lang="et-EE" sz="2600" dirty="0" err="1" smtClean="0"/>
              <a:t>Jobs</a:t>
            </a:r>
            <a:r>
              <a:rPr lang="et-EE" sz="2600" dirty="0" smtClean="0"/>
              <a:t> portaalist</a:t>
            </a:r>
          </a:p>
          <a:p>
            <a:pPr>
              <a:spcBef>
                <a:spcPts val="550"/>
              </a:spcBef>
            </a:pPr>
            <a:r>
              <a:rPr lang="et-EE" sz="2600" dirty="0" smtClean="0"/>
              <a:t>EURAXESS </a:t>
            </a:r>
            <a:r>
              <a:rPr lang="et-EE" sz="2600" dirty="0" err="1" smtClean="0"/>
              <a:t>Jobs</a:t>
            </a:r>
            <a:r>
              <a:rPr lang="et-EE" sz="2600" dirty="0" smtClean="0"/>
              <a:t> portaalist leiab ka teisi huvitavaid pakkumisi doktorantuuriks – nende tingimused tuleb igaühel endal välja selgitada</a:t>
            </a:r>
            <a:endParaRPr lang="en-US" sz="2600" dirty="0"/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378D-4F2F-4EC9-AD77-8D47EFCE9589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17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10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2017713"/>
            <a:ext cx="297180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/>
          <a:lstStyle/>
          <a:p>
            <a:pPr algn="l"/>
            <a:r>
              <a:rPr lang="et-EE" sz="3600" dirty="0"/>
              <a:t>Eesti Teadusagentuur:</a:t>
            </a:r>
            <a:br>
              <a:rPr lang="et-EE" sz="3600" dirty="0"/>
            </a:br>
            <a:r>
              <a:rPr lang="et-EE" sz="3600" dirty="0"/>
              <a:t>7. raamprogrammi kontaktpunkt Eestis</a:t>
            </a:r>
            <a:br>
              <a:rPr lang="et-EE" sz="3600" dirty="0"/>
            </a:b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7500" lnSpcReduction="20000"/>
          </a:bodyPr>
          <a:lstStyle/>
          <a:p>
            <a:r>
              <a:rPr lang="et-EE" b="1" dirty="0"/>
              <a:t>Nõu ja abi kõigis 7RP puudutavates küsimustes:</a:t>
            </a:r>
            <a:endParaRPr lang="en-US" b="1" dirty="0"/>
          </a:p>
          <a:p>
            <a:pPr lvl="1"/>
            <a:r>
              <a:rPr lang="et-EE" dirty="0"/>
              <a:t>Raamprogrammi informatsiooni edastamine</a:t>
            </a:r>
          </a:p>
          <a:p>
            <a:pPr lvl="1"/>
            <a:r>
              <a:rPr lang="et-EE" dirty="0"/>
              <a:t>Taotlejate nõustamine ja koolitus</a:t>
            </a:r>
          </a:p>
          <a:p>
            <a:pPr lvl="1"/>
            <a:r>
              <a:rPr lang="et-EE" dirty="0"/>
              <a:t>Ettevalmistustoetus</a:t>
            </a:r>
          </a:p>
          <a:p>
            <a:pPr lvl="1"/>
            <a:r>
              <a:rPr lang="et-EE" dirty="0"/>
              <a:t>Edukate osalejate nõustamine ja koolitus</a:t>
            </a:r>
          </a:p>
          <a:p>
            <a:pPr lvl="1"/>
            <a:r>
              <a:rPr lang="et-EE" dirty="0"/>
              <a:t>Käibemaksu kompenseerimine</a:t>
            </a:r>
          </a:p>
          <a:p>
            <a:pPr lvl="1"/>
            <a:r>
              <a:rPr lang="et-EE" dirty="0"/>
              <a:t>Info vahendamine</a:t>
            </a:r>
          </a:p>
          <a:p>
            <a:pPr lvl="1"/>
            <a:r>
              <a:rPr lang="et-EE" dirty="0"/>
              <a:t>Tagasiside Euroopa Komisjonile</a:t>
            </a:r>
          </a:p>
          <a:p>
            <a:pPr lvl="1"/>
            <a:r>
              <a:rPr lang="et-EE" dirty="0"/>
              <a:t>Konsultandid iga RP valdkonna </a:t>
            </a:r>
            <a:r>
              <a:rPr lang="et-EE" dirty="0" smtClean="0"/>
              <a:t>jaoks</a:t>
            </a:r>
          </a:p>
          <a:p>
            <a:pPr lvl="1"/>
            <a:endParaRPr lang="et-EE" dirty="0"/>
          </a:p>
          <a:p>
            <a:pPr marL="457200" lvl="1" indent="0">
              <a:buNone/>
            </a:pPr>
            <a:r>
              <a:rPr lang="et-EE" b="1" dirty="0">
                <a:hlinkClick r:id="rId3"/>
              </a:rPr>
              <a:t>www.etag.ee</a:t>
            </a:r>
            <a:r>
              <a:rPr lang="et-EE" b="1" dirty="0"/>
              <a:t>        7RP-NCP@etag.ee</a:t>
            </a:r>
            <a:endParaRPr lang="en-GB" b="1" dirty="0"/>
          </a:p>
          <a:p>
            <a:pPr marL="457200" lvl="1" indent="0">
              <a:buNone/>
            </a:pPr>
            <a:endParaRPr lang="et-E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42BB-24ED-42B1-9700-53E2411EBBC1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829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4800" dirty="0" smtClean="0"/>
              <a:t>Infopäeva 1. pooles tuleb juttu:</a:t>
            </a:r>
            <a:endParaRPr lang="et-E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t-EE" sz="2400" dirty="0" smtClean="0"/>
              <a:t>Lühike ülevaade peatselt lõppevast 7. raamprogrammist</a:t>
            </a:r>
          </a:p>
          <a:p>
            <a:r>
              <a:rPr lang="et-EE" sz="2400" dirty="0" smtClean="0"/>
              <a:t>Ülevaade Marie Curie tegevustest 7. raamprogrammis</a:t>
            </a:r>
          </a:p>
          <a:p>
            <a:r>
              <a:rPr lang="et-EE" sz="2400" dirty="0" err="1" smtClean="0"/>
              <a:t>Rahastusvõimalused</a:t>
            </a:r>
            <a:r>
              <a:rPr lang="et-EE" sz="2400" dirty="0" smtClean="0"/>
              <a:t> doktorantuuriks juba rahastatud Marie Curie ITN projektide raames</a:t>
            </a:r>
          </a:p>
          <a:p>
            <a:r>
              <a:rPr lang="et-EE" sz="2400" dirty="0" smtClean="0"/>
              <a:t>EURAXESS </a:t>
            </a:r>
            <a:r>
              <a:rPr lang="et-EE" sz="2400" dirty="0" err="1" smtClean="0"/>
              <a:t>Jobs</a:t>
            </a:r>
            <a:r>
              <a:rPr lang="et-EE" sz="2400" dirty="0" smtClean="0"/>
              <a:t> portaal</a:t>
            </a:r>
            <a:endParaRPr lang="et-E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ACB5-293C-4D43-BA3A-44CE5B008427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628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/>
              <a:t>Marie Curie tegevused: </a:t>
            </a:r>
            <a:br>
              <a:rPr lang="et-EE" sz="4000" dirty="0"/>
            </a:br>
            <a:r>
              <a:rPr lang="et-EE" sz="4000" dirty="0"/>
              <a:t>üks osa 7. raamprogrammist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 fontScale="70000" lnSpcReduction="20000"/>
          </a:bodyPr>
          <a:lstStyle/>
          <a:p>
            <a:r>
              <a:rPr lang="et-EE" b="1" dirty="0"/>
              <a:t>Euroopa Liidu teadus- ja arendustegevuse 7. raamprogramm</a:t>
            </a:r>
            <a:endParaRPr lang="en-US" b="1" dirty="0"/>
          </a:p>
          <a:p>
            <a:pPr lvl="1"/>
            <a:r>
              <a:rPr lang="et-EE" dirty="0"/>
              <a:t>Programm EL teaduskoostöö teostamiseks ja Euroopa Teadusruumi elluviimiseks</a:t>
            </a:r>
          </a:p>
          <a:p>
            <a:pPr lvl="1"/>
            <a:r>
              <a:rPr lang="et-EE" dirty="0"/>
              <a:t>Rahastatakse EL ühisest eelarvest, lisanduvad assotsieerunud riikide osamaksud</a:t>
            </a:r>
          </a:p>
          <a:p>
            <a:pPr lvl="1"/>
            <a:r>
              <a:rPr lang="et-EE" dirty="0"/>
              <a:t>Kestus </a:t>
            </a:r>
            <a:r>
              <a:rPr lang="et-EE" b="1" dirty="0"/>
              <a:t>7 aastat</a:t>
            </a:r>
            <a:r>
              <a:rPr lang="et-EE" dirty="0"/>
              <a:t>: 2007 – </a:t>
            </a:r>
            <a:r>
              <a:rPr lang="et-EE" b="1" dirty="0">
                <a:solidFill>
                  <a:srgbClr val="FF0000"/>
                </a:solidFill>
              </a:rPr>
              <a:t>2013</a:t>
            </a:r>
          </a:p>
          <a:p>
            <a:pPr lvl="1"/>
            <a:r>
              <a:rPr lang="et-EE" dirty="0"/>
              <a:t>Eelarve üle </a:t>
            </a:r>
            <a:r>
              <a:rPr lang="et-EE" b="1" dirty="0"/>
              <a:t>50 miljardi euro </a:t>
            </a:r>
            <a:r>
              <a:rPr lang="et-EE" dirty="0"/>
              <a:t>(umbes 5% EL kogu teadusrahastusest)</a:t>
            </a:r>
          </a:p>
          <a:p>
            <a:pPr lvl="1"/>
            <a:r>
              <a:rPr lang="et-EE" dirty="0"/>
              <a:t>Struktuur: 4 eriprogrammi + aatomiuuringud + teaduse ühiskeskus</a:t>
            </a:r>
          </a:p>
          <a:p>
            <a:pPr lvl="2">
              <a:lnSpc>
                <a:spcPct val="170000"/>
              </a:lnSpc>
            </a:pPr>
            <a:r>
              <a:rPr lang="et-EE" sz="2600" b="1" dirty="0"/>
              <a:t>Koostöö</a:t>
            </a:r>
            <a:r>
              <a:rPr lang="et-EE" sz="2600" dirty="0"/>
              <a:t>: 10 prioriteetset teemat</a:t>
            </a:r>
          </a:p>
          <a:p>
            <a:pPr lvl="2">
              <a:lnSpc>
                <a:spcPct val="170000"/>
              </a:lnSpc>
            </a:pPr>
            <a:r>
              <a:rPr lang="et-EE" sz="2600" b="1" dirty="0"/>
              <a:t>Ideed</a:t>
            </a:r>
            <a:r>
              <a:rPr lang="et-EE" sz="2600" dirty="0"/>
              <a:t>: eesliiniteadus (Euroopa Teadusnõukogu e ERC grandid)</a:t>
            </a:r>
          </a:p>
          <a:p>
            <a:pPr lvl="2">
              <a:lnSpc>
                <a:spcPct val="170000"/>
              </a:lnSpc>
            </a:pPr>
            <a:r>
              <a:rPr lang="et-EE" sz="2600" b="1" dirty="0"/>
              <a:t>Inimesed</a:t>
            </a:r>
            <a:r>
              <a:rPr lang="et-EE" sz="2600" dirty="0"/>
              <a:t>: Marie Curie tegevused teadlaste koolituse ja karjääri toetuseks</a:t>
            </a:r>
          </a:p>
          <a:p>
            <a:pPr lvl="2">
              <a:lnSpc>
                <a:spcPct val="170000"/>
              </a:lnSpc>
            </a:pPr>
            <a:r>
              <a:rPr lang="et-EE" sz="2600" b="1" dirty="0"/>
              <a:t>Võimekus</a:t>
            </a:r>
            <a:r>
              <a:rPr lang="et-EE" sz="2600" dirty="0"/>
              <a:t>: </a:t>
            </a:r>
            <a:r>
              <a:rPr lang="et-EE" sz="2600" dirty="0" err="1"/>
              <a:t>infra</a:t>
            </a:r>
            <a:r>
              <a:rPr lang="et-EE" sz="2600" dirty="0"/>
              <a:t>, VKEd, </a:t>
            </a:r>
            <a:r>
              <a:rPr lang="et-EE" sz="2600" dirty="0" err="1"/>
              <a:t>klastrid</a:t>
            </a:r>
            <a:r>
              <a:rPr lang="et-EE" sz="2600" dirty="0"/>
              <a:t> jne</a:t>
            </a:r>
          </a:p>
          <a:p>
            <a:pPr lvl="1"/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EA8A-DF06-4451-B7B2-A00E2299CB70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679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/>
              <a:t>7RP koosneb neljast põhilisest blokist ja kahest eraldi osast:</a:t>
            </a:r>
          </a:p>
        </p:txBody>
      </p:sp>
      <p:pic>
        <p:nvPicPr>
          <p:cNvPr id="5" name="Picture 5" descr="box-co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5" y="2159000"/>
            <a:ext cx="4318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box-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2876550"/>
            <a:ext cx="4318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ox-peop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3598863"/>
            <a:ext cx="4318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box-capac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4329113"/>
            <a:ext cx="4318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box-eur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8" y="5041900"/>
            <a:ext cx="358616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box-jrc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5051425"/>
            <a:ext cx="3587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717925" y="2201863"/>
            <a:ext cx="171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sz="2400" b="1" dirty="0">
                <a:solidFill>
                  <a:schemeClr val="bg1"/>
                </a:solidFill>
                <a:latin typeface="Tahoma" pitchFamily="34" charset="0"/>
              </a:rPr>
              <a:t>KOOSTÖÖ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90975" y="2924175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sz="2400" b="1">
                <a:solidFill>
                  <a:schemeClr val="bg1"/>
                </a:solidFill>
                <a:latin typeface="Tahoma" pitchFamily="34" charset="0"/>
              </a:rPr>
              <a:t>IDEED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683000" y="3636963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sz="2400" b="1">
                <a:solidFill>
                  <a:schemeClr val="bg1"/>
                </a:solidFill>
                <a:latin typeface="Tahoma" pitchFamily="34" charset="0"/>
              </a:rPr>
              <a:t>INIMESED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641725" y="4360863"/>
            <a:ext cx="186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sz="2400" b="1">
                <a:solidFill>
                  <a:schemeClr val="bg1"/>
                </a:solidFill>
                <a:latin typeface="Tahoma" pitchFamily="34" charset="0"/>
              </a:rPr>
              <a:t>VÕIMEKUS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568450" y="5102225"/>
            <a:ext cx="171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sz="2400" b="1">
                <a:solidFill>
                  <a:schemeClr val="bg1"/>
                </a:solidFill>
                <a:latin typeface="Tahoma" pitchFamily="34" charset="0"/>
              </a:rPr>
              <a:t>EURATOM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337300" y="5092700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t-EE" sz="2400" b="1">
                <a:solidFill>
                  <a:schemeClr val="bg1"/>
                </a:solidFill>
                <a:latin typeface="Tahoma" pitchFamily="34" charset="0"/>
              </a:rPr>
              <a:t>JRC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7E84-11CB-4E1F-BD48-02CC8E3EE817}" type="datetime1">
              <a:rPr lang="et-EE" smtClean="0"/>
              <a:t>15.03.2013</a:t>
            </a:fld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17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7RP töötab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Euroopa Komisjon avaldab iga-aastased </a:t>
            </a:r>
            <a:r>
              <a:rPr lang="et-EE" b="1" dirty="0" smtClean="0"/>
              <a:t>tööprogrammid</a:t>
            </a:r>
            <a:r>
              <a:rPr lang="et-EE" dirty="0" smtClean="0"/>
              <a:t>, kus on kirjas selle aasta konkursside teemad, mahud, tingimused, hindamiskriteeriumid ja tähtajad</a:t>
            </a:r>
          </a:p>
          <a:p>
            <a:pPr lvl="1"/>
            <a:r>
              <a:rPr lang="et-EE" dirty="0" smtClean="0"/>
              <a:t>Tööprogrammide koostamisel konsulteeritakse liikmesriikidega</a:t>
            </a:r>
          </a:p>
          <a:p>
            <a:r>
              <a:rPr lang="et-EE" b="1" dirty="0" smtClean="0"/>
              <a:t>Konkursid </a:t>
            </a:r>
            <a:r>
              <a:rPr lang="et-EE" dirty="0" smtClean="0"/>
              <a:t>kuulutatakse välja ja </a:t>
            </a:r>
            <a:r>
              <a:rPr lang="et-EE" b="1" dirty="0" smtClean="0"/>
              <a:t>taotlused</a:t>
            </a:r>
            <a:r>
              <a:rPr lang="et-EE" dirty="0" smtClean="0"/>
              <a:t> esitatakse otse EK-le elektroonilise keskkonna kaudu</a:t>
            </a:r>
          </a:p>
          <a:p>
            <a:r>
              <a:rPr lang="et-EE" dirty="0" smtClean="0"/>
              <a:t>Õigeaegselt esitatud, tingimustele vastavaid taotlusi </a:t>
            </a:r>
            <a:r>
              <a:rPr lang="et-EE" b="1" dirty="0" smtClean="0"/>
              <a:t>hindavad sõltumatud eksperdid </a:t>
            </a:r>
            <a:r>
              <a:rPr lang="et-EE" dirty="0" smtClean="0"/>
              <a:t>(=teadlased)</a:t>
            </a:r>
          </a:p>
          <a:p>
            <a:pPr lvl="1"/>
            <a:r>
              <a:rPr lang="et-EE" dirty="0" smtClean="0"/>
              <a:t>Iga teadlane saab eksperdiks registreeruda vastava veebisaidi kaudu; </a:t>
            </a:r>
          </a:p>
          <a:p>
            <a:pPr lvl="1"/>
            <a:r>
              <a:rPr lang="et-EE" dirty="0" smtClean="0"/>
              <a:t>Euroopa Komisjon valib andmebaasist eksperdid vastavalt taotluse märksõnadele. Iga taotlust hindab vähemalt 3 eksperti.</a:t>
            </a:r>
          </a:p>
          <a:p>
            <a:r>
              <a:rPr lang="et-EE" dirty="0" smtClean="0"/>
              <a:t>Eksperdid hindavad taotlusi esmalt iseseisvalt (</a:t>
            </a:r>
            <a:r>
              <a:rPr lang="et-EE" b="1" dirty="0" smtClean="0"/>
              <a:t>kaughindamine</a:t>
            </a:r>
            <a:r>
              <a:rPr lang="et-EE" dirty="0" smtClean="0"/>
              <a:t>), seejärel toimuvad Brüsselis nn </a:t>
            </a:r>
            <a:r>
              <a:rPr lang="et-EE" b="1" dirty="0" smtClean="0"/>
              <a:t>konsensuskoosolekud</a:t>
            </a:r>
            <a:r>
              <a:rPr lang="et-EE" dirty="0" smtClean="0"/>
              <a:t>, kus lepitakse kokku taotluse lõplikud hinded ja koostatakse tagasiside.</a:t>
            </a:r>
          </a:p>
          <a:p>
            <a:pPr lvl="1"/>
            <a:r>
              <a:rPr lang="et-EE" dirty="0" smtClean="0"/>
              <a:t>Euroopa Komisjon ei või hindamisprotsessi mõjutada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E106-3B68-4AC0-B7C6-CE7C3B973665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26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Kuidas 7RP töötab </a:t>
            </a:r>
            <a:r>
              <a:rPr lang="et-EE" dirty="0" smtClean="0"/>
              <a:t>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Ekspertide hinnangute põhjal kinnitatakse taotluste </a:t>
            </a:r>
            <a:r>
              <a:rPr lang="et-EE" b="1" dirty="0" smtClean="0"/>
              <a:t>pingeread</a:t>
            </a:r>
          </a:p>
          <a:p>
            <a:pPr lvl="1"/>
            <a:r>
              <a:rPr lang="et-EE" dirty="0" smtClean="0"/>
              <a:t>neid taotlusi, mis </a:t>
            </a:r>
            <a:r>
              <a:rPr lang="et-EE" b="1" dirty="0" err="1" smtClean="0"/>
              <a:t>hindamislävendit</a:t>
            </a:r>
            <a:r>
              <a:rPr lang="et-EE" dirty="0" smtClean="0"/>
              <a:t> ei ületa, ei rahastata</a:t>
            </a:r>
          </a:p>
          <a:p>
            <a:pPr lvl="1"/>
            <a:r>
              <a:rPr lang="et-EE" dirty="0" smtClean="0"/>
              <a:t>rahastuse saavad ainult parimad taotlused – nii paljud, kui eelarve võimaldab</a:t>
            </a:r>
          </a:p>
          <a:p>
            <a:pPr lvl="1"/>
            <a:r>
              <a:rPr lang="et-EE" dirty="0" smtClean="0"/>
              <a:t>olenevalt konkursist võivad ka väga head taotlused rahastusest ilma jääda.</a:t>
            </a:r>
          </a:p>
          <a:p>
            <a:r>
              <a:rPr lang="et-EE" dirty="0" smtClean="0"/>
              <a:t>Pingereas eesotsas asuvate taotlustega alustatakse </a:t>
            </a:r>
            <a:r>
              <a:rPr lang="et-EE" b="1" dirty="0" smtClean="0"/>
              <a:t>läbirääkimisi</a:t>
            </a:r>
            <a:r>
              <a:rPr lang="et-EE" dirty="0" smtClean="0"/>
              <a:t>, mis reeglina lõppevad </a:t>
            </a:r>
            <a:r>
              <a:rPr lang="et-EE" b="1" dirty="0" smtClean="0"/>
              <a:t>lepingu sõlmimisega</a:t>
            </a:r>
            <a:r>
              <a:rPr lang="et-EE" dirty="0" smtClean="0"/>
              <a:t>.</a:t>
            </a:r>
          </a:p>
          <a:p>
            <a:pPr lvl="1"/>
            <a:r>
              <a:rPr lang="et-EE" dirty="0" smtClean="0"/>
              <a:t>EL </a:t>
            </a:r>
            <a:r>
              <a:rPr lang="et-EE" u="sng" dirty="0" err="1" smtClean="0"/>
              <a:t>rahastusmäärad</a:t>
            </a:r>
            <a:r>
              <a:rPr lang="et-EE" dirty="0" smtClean="0"/>
              <a:t> sõltuvad projektitüübist ja osaleva organisatsiooni tüübist.</a:t>
            </a:r>
            <a:endParaRPr lang="et-EE" dirty="0"/>
          </a:p>
          <a:p>
            <a:r>
              <a:rPr lang="et-EE" dirty="0" smtClean="0"/>
              <a:t>Reeglina viib projekti ellu projekti </a:t>
            </a:r>
            <a:r>
              <a:rPr lang="et-EE" b="1" dirty="0" smtClean="0"/>
              <a:t>konsortsium</a:t>
            </a:r>
            <a:r>
              <a:rPr lang="et-EE" dirty="0" smtClean="0"/>
              <a:t>, mis koosneb </a:t>
            </a:r>
            <a:r>
              <a:rPr lang="et-EE" b="1" dirty="0" smtClean="0"/>
              <a:t>koordinaatorist</a:t>
            </a:r>
            <a:r>
              <a:rPr lang="et-EE" dirty="0" smtClean="0"/>
              <a:t> ja </a:t>
            </a:r>
            <a:r>
              <a:rPr lang="et-EE" b="1" dirty="0" smtClean="0"/>
              <a:t>partneritest</a:t>
            </a:r>
          </a:p>
          <a:p>
            <a:pPr lvl="1"/>
            <a:r>
              <a:rPr lang="et-EE" dirty="0" smtClean="0"/>
              <a:t>koordinaatori roll on administratiivne: tema vastutab tööprotsessi juhtimise, aruandluse ja Euroopa Komisjoniga suhtlemise eest.</a:t>
            </a:r>
          </a:p>
          <a:p>
            <a:pPr lvl="1"/>
            <a:r>
              <a:rPr lang="et-EE" dirty="0" smtClean="0"/>
              <a:t>projekti osaleja = organisatsioon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02CC-BA3C-4FEC-B8FB-2743DD556B1A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851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1332" y="682316"/>
            <a:ext cx="16276260" cy="91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>
                <a:solidFill>
                  <a:srgbClr val="7030A0"/>
                </a:solidFill>
                <a:latin typeface="+mj-lt"/>
              </a:rPr>
              <a:t>http://</a:t>
            </a:r>
            <a:r>
              <a:rPr lang="et-EE" sz="2000" b="1" dirty="0" smtClean="0">
                <a:solidFill>
                  <a:srgbClr val="7030A0"/>
                </a:solidFill>
                <a:latin typeface="+mj-lt"/>
              </a:rPr>
              <a:t>ec.europa.eu/research/participants/portal</a:t>
            </a:r>
            <a:endParaRPr lang="et-EE" sz="2000" b="1" dirty="0">
              <a:solidFill>
                <a:srgbClr val="7030A0"/>
              </a:solidFill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0" y="3140968"/>
            <a:ext cx="3023828" cy="16561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347864" y="3429000"/>
            <a:ext cx="3168352" cy="19442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C266-0773-463E-8154-37EBDC096250}" type="datetime1">
              <a:rPr lang="et-EE" smtClean="0"/>
              <a:t>15.03.2013</a:t>
            </a:fld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14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/>
          <a:lstStyle/>
          <a:p>
            <a:r>
              <a:rPr lang="et-EE" sz="4800" dirty="0"/>
              <a:t>Marie Curie </a:t>
            </a:r>
            <a:r>
              <a:rPr lang="et-EE" sz="4800" dirty="0" smtClean="0"/>
              <a:t>tegevused: põhimõtted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et-EE" sz="2600" dirty="0"/>
              <a:t>Programmi eesmärgiks on tugevdada Euroopa TA&amp;I inimressurssi nii kvalitatiivselt kui kvantitatiivselt ning on suunatud </a:t>
            </a:r>
            <a:r>
              <a:rPr lang="et-EE" sz="2600" b="1" dirty="0"/>
              <a:t>teadlastele</a:t>
            </a:r>
            <a:r>
              <a:rPr lang="et-EE" sz="2600" dirty="0"/>
              <a:t> karjääri kõigis etappides</a:t>
            </a:r>
          </a:p>
          <a:p>
            <a:pPr lvl="1"/>
            <a:r>
              <a:rPr lang="et-EE" sz="2200" b="1" dirty="0"/>
              <a:t>Mobiilsus</a:t>
            </a:r>
            <a:r>
              <a:rPr lang="et-EE" sz="2200" dirty="0"/>
              <a:t>: geograafiline ja sektoritevaheline</a:t>
            </a:r>
          </a:p>
          <a:p>
            <a:pPr lvl="1"/>
            <a:r>
              <a:rPr lang="et-EE" sz="2200" dirty="0"/>
              <a:t>Marie Curie tegevused on avatud </a:t>
            </a:r>
            <a:r>
              <a:rPr lang="et-EE" sz="2200" b="1" dirty="0"/>
              <a:t>mistahes teadusvaldkondadele </a:t>
            </a:r>
            <a:r>
              <a:rPr lang="et-EE" sz="2200" dirty="0"/>
              <a:t/>
            </a:r>
            <a:br>
              <a:rPr lang="et-EE" sz="2200" dirty="0"/>
            </a:br>
            <a:r>
              <a:rPr lang="et-EE" sz="2200" dirty="0"/>
              <a:t>(nn „alt-üles“ lähenemine)</a:t>
            </a:r>
          </a:p>
          <a:p>
            <a:pPr lvl="1"/>
            <a:r>
              <a:rPr lang="et-EE" sz="2200" dirty="0"/>
              <a:t>Toetatakse teadlase karjääri arengut </a:t>
            </a:r>
            <a:r>
              <a:rPr lang="et-EE" sz="2200" b="1" dirty="0"/>
              <a:t>alates doktorikraadile eelneva kraadi</a:t>
            </a:r>
            <a:r>
              <a:rPr lang="et-EE" sz="2200" dirty="0"/>
              <a:t> saamisest</a:t>
            </a:r>
          </a:p>
          <a:p>
            <a:pPr lvl="1"/>
            <a:r>
              <a:rPr lang="et-EE" sz="2200" dirty="0"/>
              <a:t>Koostöö </a:t>
            </a:r>
            <a:r>
              <a:rPr lang="et-EE" sz="2200" b="1" dirty="0"/>
              <a:t>ettevõtlussektoriga</a:t>
            </a:r>
          </a:p>
          <a:p>
            <a:pPr lvl="1"/>
            <a:r>
              <a:rPr lang="et-EE" sz="2200" b="1" dirty="0"/>
              <a:t>Rahvusvaheline</a:t>
            </a:r>
            <a:r>
              <a:rPr lang="et-EE" sz="2200" dirty="0"/>
              <a:t> dimensioon: koostöö maailmaga</a:t>
            </a:r>
          </a:p>
          <a:p>
            <a:pPr lvl="1"/>
            <a:r>
              <a:rPr lang="et-EE" sz="2200" dirty="0"/>
              <a:t>Rahastatakse valdavalt </a:t>
            </a:r>
            <a:r>
              <a:rPr lang="et-EE" sz="2200" b="1" dirty="0"/>
              <a:t>inimressursiga</a:t>
            </a:r>
            <a:r>
              <a:rPr lang="et-EE" sz="2200" dirty="0"/>
              <a:t> seotud kulusid</a:t>
            </a:r>
          </a:p>
          <a:p>
            <a:pPr lvl="1"/>
            <a:r>
              <a:rPr lang="et-EE" sz="2200" b="1" dirty="0"/>
              <a:t>9</a:t>
            </a:r>
            <a:r>
              <a:rPr lang="et-EE" sz="2200" dirty="0"/>
              <a:t> erineva sihtgrupi, mahu ja eesmärgiga skeemi</a:t>
            </a:r>
          </a:p>
          <a:p>
            <a:pPr lvl="1"/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E37E-7A4B-407A-ACE7-7A690970E645}" type="datetime1">
              <a:rPr lang="et-EE" smtClean="0"/>
              <a:t>15.03.2013</a:t>
            </a:fld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55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785</Words>
  <Application>Microsoft Office PowerPoint</Application>
  <PresentationFormat>On-screen Show (4:3)</PresentationFormat>
  <Paragraphs>172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Custom Design</vt:lpstr>
      <vt:lpstr>1_Custom Design</vt:lpstr>
      <vt:lpstr>2_Custom Design</vt:lpstr>
      <vt:lpstr>Office Theme</vt:lpstr>
      <vt:lpstr>Chart</vt:lpstr>
      <vt:lpstr>Marie Curie  rahastusvõimalused doktorantuuriks  välismaal</vt:lpstr>
      <vt:lpstr>Eesti Teadusagentuur: 7. raamprogrammi kontaktpunkt Eestis </vt:lpstr>
      <vt:lpstr>Infopäeva 1. pooles tuleb juttu:</vt:lpstr>
      <vt:lpstr>Marie Curie tegevused:  üks osa 7. raamprogrammist</vt:lpstr>
      <vt:lpstr>PowerPoint Presentation</vt:lpstr>
      <vt:lpstr>Kuidas 7RP töötab (1)</vt:lpstr>
      <vt:lpstr>Kuidas 7RP töötab (2)</vt:lpstr>
      <vt:lpstr>PowerPoint Presentation</vt:lpstr>
      <vt:lpstr>Marie Curie tegevused: põhimõtted</vt:lpstr>
      <vt:lpstr>Teadlased:</vt:lpstr>
      <vt:lpstr>Alustav teadlane:</vt:lpstr>
      <vt:lpstr>Initial Training Networks: mida pakutakse</vt:lpstr>
      <vt:lpstr>Marie Curie palgamäärad (palgafond)</vt:lpstr>
      <vt:lpstr>Näide:</vt:lpstr>
      <vt:lpstr>Kandideerimine: EURAXESS Jobs portaali kaudu</vt:lpstr>
      <vt:lpstr>Registreeru portaalis:</vt:lpstr>
      <vt:lpstr>Kokkuvõtteks: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Kristin Kraav</cp:lastModifiedBy>
  <cp:revision>28</cp:revision>
  <dcterms:created xsi:type="dcterms:W3CDTF">2012-09-06T13:35:51Z</dcterms:created>
  <dcterms:modified xsi:type="dcterms:W3CDTF">2013-03-15T09:52:49Z</dcterms:modified>
</cp:coreProperties>
</file>