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7" r:id="rId1"/>
    <p:sldMasterId id="2147483725" r:id="rId2"/>
    <p:sldMasterId id="2147483729" r:id="rId3"/>
  </p:sldMasterIdLst>
  <p:notesMasterIdLst>
    <p:notesMasterId r:id="rId43"/>
  </p:notesMasterIdLst>
  <p:handoutMasterIdLst>
    <p:handoutMasterId r:id="rId44"/>
  </p:handoutMasterIdLst>
  <p:sldIdLst>
    <p:sldId id="295" r:id="rId4"/>
    <p:sldId id="296" r:id="rId5"/>
    <p:sldId id="297" r:id="rId6"/>
    <p:sldId id="260" r:id="rId7"/>
    <p:sldId id="261" r:id="rId8"/>
    <p:sldId id="262" r:id="rId9"/>
    <p:sldId id="265" r:id="rId10"/>
    <p:sldId id="267" r:id="rId11"/>
    <p:sldId id="272" r:id="rId12"/>
    <p:sldId id="270" r:id="rId13"/>
    <p:sldId id="273" r:id="rId14"/>
    <p:sldId id="269" r:id="rId15"/>
    <p:sldId id="298" r:id="rId16"/>
    <p:sldId id="268" r:id="rId17"/>
    <p:sldId id="274" r:id="rId18"/>
    <p:sldId id="299" r:id="rId19"/>
    <p:sldId id="276" r:id="rId20"/>
    <p:sldId id="278" r:id="rId21"/>
    <p:sldId id="277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1" r:id="rId33"/>
    <p:sldId id="280" r:id="rId34"/>
    <p:sldId id="292" r:id="rId35"/>
    <p:sldId id="300" r:id="rId36"/>
    <p:sldId id="302" r:id="rId37"/>
    <p:sldId id="301" r:id="rId38"/>
    <p:sldId id="304" r:id="rId39"/>
    <p:sldId id="305" r:id="rId40"/>
    <p:sldId id="294" r:id="rId41"/>
    <p:sldId id="290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2B7C"/>
    <a:srgbClr val="FFF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a-fs001\rea_dfs\Units\P2\5-Coordination\2-Call%20Coordinator\3-Calls\2012\IXF\10-Presentation\Working%20excel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a-fs001\rea_dfs\Units\P2\5-Coordination\2-Call%20Coordinator\3-Calls\2012\IXF\10-Presentation\Working%20excel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a-fs001\rea_dfs\Units\P2\5-Coordination\2-Call%20Coordinator\3-Calls\2012\IXF\10-Presentation\Working%20excel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alustav teadlane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33800</c:v>
                </c:pt>
                <c:pt idx="1">
                  <c:v>34500</c:v>
                </c:pt>
                <c:pt idx="2">
                  <c:v>35300</c:v>
                </c:pt>
                <c:pt idx="3">
                  <c:v>36700</c:v>
                </c:pt>
                <c:pt idx="4">
                  <c:v>38000</c:v>
                </c:pt>
                <c:pt idx="5">
                  <c:v>38000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kogenud teadlane (4-10a)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52000</c:v>
                </c:pt>
                <c:pt idx="1">
                  <c:v>53000</c:v>
                </c:pt>
                <c:pt idx="2">
                  <c:v>54300</c:v>
                </c:pt>
                <c:pt idx="3">
                  <c:v>56400</c:v>
                </c:pt>
                <c:pt idx="4">
                  <c:v>58500</c:v>
                </c:pt>
                <c:pt idx="5">
                  <c:v>58500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kogenud teadlane (&gt;10a)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78000</c:v>
                </c:pt>
                <c:pt idx="1">
                  <c:v>79500</c:v>
                </c:pt>
                <c:pt idx="2">
                  <c:v>81400</c:v>
                </c:pt>
                <c:pt idx="3">
                  <c:v>84500</c:v>
                </c:pt>
                <c:pt idx="4">
                  <c:v>87500</c:v>
                </c:pt>
                <c:pt idx="5">
                  <c:v>87500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051328"/>
        <c:axId val="94061312"/>
      </c:lineChart>
      <c:catAx>
        <c:axId val="9405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4061312"/>
        <c:crosses val="autoZero"/>
        <c:auto val="1"/>
        <c:lblAlgn val="ctr"/>
        <c:lblOffset val="100"/>
        <c:noMultiLvlLbl val="0"/>
      </c:catAx>
      <c:valAx>
        <c:axId val="94061312"/>
        <c:scaling>
          <c:orientation val="minMax"/>
          <c:max val="90000"/>
          <c:min val="3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t-EE"/>
                  <a:t>Eurot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4051328"/>
        <c:crosses val="autoZero"/>
        <c:crossBetween val="between"/>
        <c:majorUnit val="5000"/>
        <c:minorUnit val="100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832B7C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2000" dirty="0"/>
              <a:t>Proposals submission evolution 2007-2012</a:t>
            </a:r>
          </a:p>
        </c:rich>
      </c:tx>
      <c:layout>
        <c:manualLayout>
          <c:xMode val="edge"/>
          <c:yMode val="edge"/>
          <c:x val="0.21008813046158001"/>
          <c:y val="0.12138856219214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3969850220281"/>
          <c:y val="0.23487544483985801"/>
          <c:w val="0.78071905710865197"/>
          <c:h val="0.604982206405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Graphs!$B$1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GB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Graphs!$A$2:$A$4</c:f>
              <c:strCache>
                <c:ptCount val="3"/>
                <c:pt idx="0">
                  <c:v>IEF</c:v>
                </c:pt>
                <c:pt idx="1">
                  <c:v>IIF</c:v>
                </c:pt>
                <c:pt idx="2">
                  <c:v>IOF</c:v>
                </c:pt>
              </c:strCache>
            </c:strRef>
          </c:cat>
          <c:val>
            <c:numRef>
              <c:f>Graphs!$B$2:$B$4</c:f>
              <c:numCache>
                <c:formatCode>General</c:formatCode>
                <c:ptCount val="3"/>
                <c:pt idx="0">
                  <c:v>1701</c:v>
                </c:pt>
                <c:pt idx="1">
                  <c:v>571</c:v>
                </c:pt>
                <c:pt idx="2">
                  <c:v>341</c:v>
                </c:pt>
              </c:numCache>
            </c:numRef>
          </c:val>
        </c:ser>
        <c:ser>
          <c:idx val="1"/>
          <c:order val="1"/>
          <c:tx>
            <c:strRef>
              <c:f>Graphs!$C$1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GB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Graphs!$A$2:$A$4</c:f>
              <c:strCache>
                <c:ptCount val="3"/>
                <c:pt idx="0">
                  <c:v>IEF</c:v>
                </c:pt>
                <c:pt idx="1">
                  <c:v>IIF</c:v>
                </c:pt>
                <c:pt idx="2">
                  <c:v>IOF</c:v>
                </c:pt>
              </c:strCache>
            </c:strRef>
          </c:cat>
          <c:val>
            <c:numRef>
              <c:f>Graphs!$C$2:$C$4</c:f>
              <c:numCache>
                <c:formatCode>General</c:formatCode>
                <c:ptCount val="3"/>
                <c:pt idx="0">
                  <c:v>1763</c:v>
                </c:pt>
                <c:pt idx="1">
                  <c:v>665</c:v>
                </c:pt>
                <c:pt idx="2">
                  <c:v>445</c:v>
                </c:pt>
              </c:numCache>
            </c:numRef>
          </c:val>
        </c:ser>
        <c:ser>
          <c:idx val="2"/>
          <c:order val="2"/>
          <c:tx>
            <c:strRef>
              <c:f>Graphs!$D$1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GB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Graphs!$A$2:$A$4</c:f>
              <c:strCache>
                <c:ptCount val="3"/>
                <c:pt idx="0">
                  <c:v>IEF</c:v>
                </c:pt>
                <c:pt idx="1">
                  <c:v>IIF</c:v>
                </c:pt>
                <c:pt idx="2">
                  <c:v>IOF</c:v>
                </c:pt>
              </c:strCache>
            </c:strRef>
          </c:cat>
          <c:val>
            <c:numRef>
              <c:f>Graphs!$D$2:$D$4</c:f>
              <c:numCache>
                <c:formatCode>General</c:formatCode>
                <c:ptCount val="3"/>
                <c:pt idx="0">
                  <c:v>2398</c:v>
                </c:pt>
                <c:pt idx="1">
                  <c:v>1045</c:v>
                </c:pt>
                <c:pt idx="2">
                  <c:v>598</c:v>
                </c:pt>
              </c:numCache>
            </c:numRef>
          </c:val>
        </c:ser>
        <c:ser>
          <c:idx val="3"/>
          <c:order val="3"/>
          <c:tx>
            <c:strRef>
              <c:f>Graphs!$E$1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GB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Graphs!$A$2:$A$4</c:f>
              <c:strCache>
                <c:ptCount val="3"/>
                <c:pt idx="0">
                  <c:v>IEF</c:v>
                </c:pt>
                <c:pt idx="1">
                  <c:v>IIF</c:v>
                </c:pt>
                <c:pt idx="2">
                  <c:v>IOF</c:v>
                </c:pt>
              </c:strCache>
            </c:strRef>
          </c:cat>
          <c:val>
            <c:numRef>
              <c:f>Graphs!$E$2:$E$4</c:f>
              <c:numCache>
                <c:formatCode>General</c:formatCode>
                <c:ptCount val="3"/>
                <c:pt idx="0">
                  <c:v>2853</c:v>
                </c:pt>
                <c:pt idx="1">
                  <c:v>1175</c:v>
                </c:pt>
                <c:pt idx="2">
                  <c:v>737</c:v>
                </c:pt>
              </c:numCache>
            </c:numRef>
          </c:val>
        </c:ser>
        <c:ser>
          <c:idx val="4"/>
          <c:order val="4"/>
          <c:tx>
            <c:strRef>
              <c:f>Graphs!$F$1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GB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Graphs!$A$2:$A$4</c:f>
              <c:strCache>
                <c:ptCount val="3"/>
                <c:pt idx="0">
                  <c:v>IEF</c:v>
                </c:pt>
                <c:pt idx="1">
                  <c:v>IIF</c:v>
                </c:pt>
                <c:pt idx="2">
                  <c:v>IOF</c:v>
                </c:pt>
              </c:strCache>
            </c:strRef>
          </c:cat>
          <c:val>
            <c:numRef>
              <c:f>Graphs!$F$2:$F$4</c:f>
              <c:numCache>
                <c:formatCode>General</c:formatCode>
                <c:ptCount val="3"/>
                <c:pt idx="0">
                  <c:v>3327</c:v>
                </c:pt>
                <c:pt idx="1">
                  <c:v>1304</c:v>
                </c:pt>
                <c:pt idx="2">
                  <c:v>860</c:v>
                </c:pt>
              </c:numCache>
            </c:numRef>
          </c:val>
        </c:ser>
        <c:ser>
          <c:idx val="5"/>
          <c:order val="5"/>
          <c:tx>
            <c:strRef>
              <c:f>Graphs!$G$1</c:f>
              <c:strCache>
                <c:ptCount val="1"/>
                <c:pt idx="0">
                  <c:v>2012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 w="127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lang="en-GB" sz="14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Graphs!$A$2:$A$4</c:f>
              <c:strCache>
                <c:ptCount val="3"/>
                <c:pt idx="0">
                  <c:v>IEF</c:v>
                </c:pt>
                <c:pt idx="1">
                  <c:v>IIF</c:v>
                </c:pt>
                <c:pt idx="2">
                  <c:v>IOF</c:v>
                </c:pt>
              </c:strCache>
            </c:strRef>
          </c:cat>
          <c:val>
            <c:numRef>
              <c:f>Graphs!$G$2:$G$4</c:f>
              <c:numCache>
                <c:formatCode>General</c:formatCode>
                <c:ptCount val="3"/>
                <c:pt idx="0">
                  <c:v>3734</c:v>
                </c:pt>
                <c:pt idx="1">
                  <c:v>1462</c:v>
                </c:pt>
                <c:pt idx="2">
                  <c:v>962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491584"/>
        <c:axId val="123873152"/>
      </c:barChart>
      <c:catAx>
        <c:axId val="11949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12387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873152"/>
        <c:scaling>
          <c:orientation val="minMax"/>
          <c:max val="45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119491584"/>
        <c:crosses val="autoZero"/>
        <c:crossBetween val="between"/>
        <c:majorUnit val="1000"/>
        <c:minorUnit val="500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913630408910095"/>
          <c:y val="0.22911854184342501"/>
          <c:w val="0.10223707102068499"/>
          <c:h val="0.4023560400145709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GB"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t-EE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t-E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2000"/>
              <a:t>Marie Curie IEF 2012 Distribution of proposals evaluated and recommended for funding by panel</a:t>
            </a:r>
          </a:p>
        </c:rich>
      </c:tx>
      <c:layout>
        <c:manualLayout>
          <c:xMode val="edge"/>
          <c:yMode val="edge"/>
          <c:x val="0.13918571289699899"/>
          <c:y val="2.85642060792044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4166859328501"/>
          <c:y val="0.20346331638826901"/>
          <c:w val="0.83515427238261897"/>
          <c:h val="0.71447504331350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Graphs!$C$20</c:f>
              <c:strCache>
                <c:ptCount val="1"/>
                <c:pt idx="0">
                  <c:v>Retained for funding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GB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Graphs!$B$21:$B$29</c:f>
              <c:strCache>
                <c:ptCount val="9"/>
                <c:pt idx="0">
                  <c:v>CAR</c:v>
                </c:pt>
                <c:pt idx="1">
                  <c:v>CHE</c:v>
                </c:pt>
                <c:pt idx="2">
                  <c:v>ECO</c:v>
                </c:pt>
                <c:pt idx="3">
                  <c:v>ENG</c:v>
                </c:pt>
                <c:pt idx="4">
                  <c:v>ENV</c:v>
                </c:pt>
                <c:pt idx="5">
                  <c:v>LIF</c:v>
                </c:pt>
                <c:pt idx="6">
                  <c:v>MAT</c:v>
                </c:pt>
                <c:pt idx="7">
                  <c:v>PHY</c:v>
                </c:pt>
                <c:pt idx="8">
                  <c:v>SOC</c:v>
                </c:pt>
              </c:strCache>
            </c:strRef>
          </c:cat>
          <c:val>
            <c:numRef>
              <c:f>Graphs!$C$21:$C$29</c:f>
              <c:numCache>
                <c:formatCode>General</c:formatCode>
                <c:ptCount val="9"/>
                <c:pt idx="0">
                  <c:v>22</c:v>
                </c:pt>
                <c:pt idx="1">
                  <c:v>65</c:v>
                </c:pt>
                <c:pt idx="2">
                  <c:v>13</c:v>
                </c:pt>
                <c:pt idx="3">
                  <c:v>54</c:v>
                </c:pt>
                <c:pt idx="4">
                  <c:v>83</c:v>
                </c:pt>
                <c:pt idx="5">
                  <c:v>182</c:v>
                </c:pt>
                <c:pt idx="6">
                  <c:v>17</c:v>
                </c:pt>
                <c:pt idx="7">
                  <c:v>65</c:v>
                </c:pt>
                <c:pt idx="8">
                  <c:v>113</c:v>
                </c:pt>
              </c:numCache>
            </c:numRef>
          </c:val>
        </c:ser>
        <c:ser>
          <c:idx val="1"/>
          <c:order val="1"/>
          <c:tx>
            <c:strRef>
              <c:f>Graphs!$D$20</c:f>
              <c:strCache>
                <c:ptCount val="1"/>
                <c:pt idx="0">
                  <c:v>Evaluated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GB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Graphs!$B$21:$B$29</c:f>
              <c:strCache>
                <c:ptCount val="9"/>
                <c:pt idx="0">
                  <c:v>CAR</c:v>
                </c:pt>
                <c:pt idx="1">
                  <c:v>CHE</c:v>
                </c:pt>
                <c:pt idx="2">
                  <c:v>ECO</c:v>
                </c:pt>
                <c:pt idx="3">
                  <c:v>ENG</c:v>
                </c:pt>
                <c:pt idx="4">
                  <c:v>ENV</c:v>
                </c:pt>
                <c:pt idx="5">
                  <c:v>LIF</c:v>
                </c:pt>
                <c:pt idx="6">
                  <c:v>MAT</c:v>
                </c:pt>
                <c:pt idx="7">
                  <c:v>PHY</c:v>
                </c:pt>
                <c:pt idx="8">
                  <c:v>SOC</c:v>
                </c:pt>
              </c:strCache>
            </c:strRef>
          </c:cat>
          <c:val>
            <c:numRef>
              <c:f>Graphs!$D$21:$D$29</c:f>
              <c:numCache>
                <c:formatCode>General</c:formatCode>
                <c:ptCount val="9"/>
                <c:pt idx="0">
                  <c:v>151</c:v>
                </c:pt>
                <c:pt idx="1">
                  <c:v>383</c:v>
                </c:pt>
                <c:pt idx="2">
                  <c:v>79</c:v>
                </c:pt>
                <c:pt idx="3">
                  <c:v>338</c:v>
                </c:pt>
                <c:pt idx="4">
                  <c:v>501</c:v>
                </c:pt>
                <c:pt idx="5">
                  <c:v>1073</c:v>
                </c:pt>
                <c:pt idx="6">
                  <c:v>102</c:v>
                </c:pt>
                <c:pt idx="7">
                  <c:v>371</c:v>
                </c:pt>
                <c:pt idx="8">
                  <c:v>710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17696"/>
        <c:axId val="92614016"/>
      </c:barChart>
      <c:catAx>
        <c:axId val="8991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9261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6140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8991769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956136038550697"/>
          <c:y val="0.216568091533373"/>
          <c:w val="0.24621257659463899"/>
          <c:h val="0.13928595718114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GB"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t-EE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t-E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2000"/>
              <a:t>Marie Curie IOF 2012 Distribution of proposals evaluated and recommended for funding by panel</a:t>
            </a:r>
          </a:p>
        </c:rich>
      </c:tx>
      <c:layout>
        <c:manualLayout>
          <c:xMode val="edge"/>
          <c:yMode val="edge"/>
          <c:x val="0.13773584905660399"/>
          <c:y val="3.54611157092050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4830456959163497E-2"/>
          <c:y val="0.22653723138743601"/>
          <c:w val="0.83576237689940502"/>
          <c:h val="0.67402096167718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Graphs!$C$65</c:f>
              <c:strCache>
                <c:ptCount val="1"/>
                <c:pt idx="0">
                  <c:v>Retained for funding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GB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Graphs!$B$66:$B$73</c:f>
              <c:strCache>
                <c:ptCount val="8"/>
                <c:pt idx="0">
                  <c:v>CHE</c:v>
                </c:pt>
                <c:pt idx="1">
                  <c:v>ECO</c:v>
                </c:pt>
                <c:pt idx="2">
                  <c:v>ENG</c:v>
                </c:pt>
                <c:pt idx="3">
                  <c:v>ENV</c:v>
                </c:pt>
                <c:pt idx="4">
                  <c:v>LIF</c:v>
                </c:pt>
                <c:pt idx="5">
                  <c:v>MAT</c:v>
                </c:pt>
                <c:pt idx="6">
                  <c:v>PHY</c:v>
                </c:pt>
                <c:pt idx="7">
                  <c:v>SOC</c:v>
                </c:pt>
              </c:strCache>
            </c:strRef>
          </c:cat>
          <c:val>
            <c:numRef>
              <c:f>Graphs!$C$66:$C$73</c:f>
              <c:numCache>
                <c:formatCode>General</c:formatCode>
                <c:ptCount val="8"/>
                <c:pt idx="0">
                  <c:v>13</c:v>
                </c:pt>
                <c:pt idx="1">
                  <c:v>4</c:v>
                </c:pt>
                <c:pt idx="2">
                  <c:v>20</c:v>
                </c:pt>
                <c:pt idx="3">
                  <c:v>29</c:v>
                </c:pt>
                <c:pt idx="4">
                  <c:v>46</c:v>
                </c:pt>
                <c:pt idx="5">
                  <c:v>3</c:v>
                </c:pt>
                <c:pt idx="6">
                  <c:v>12</c:v>
                </c:pt>
                <c:pt idx="7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Graphs!$D$65</c:f>
              <c:strCache>
                <c:ptCount val="1"/>
                <c:pt idx="0">
                  <c:v>Evaluated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GB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Graphs!$B$66:$B$73</c:f>
              <c:strCache>
                <c:ptCount val="8"/>
                <c:pt idx="0">
                  <c:v>CHE</c:v>
                </c:pt>
                <c:pt idx="1">
                  <c:v>ECO</c:v>
                </c:pt>
                <c:pt idx="2">
                  <c:v>ENG</c:v>
                </c:pt>
                <c:pt idx="3">
                  <c:v>ENV</c:v>
                </c:pt>
                <c:pt idx="4">
                  <c:v>LIF</c:v>
                </c:pt>
                <c:pt idx="5">
                  <c:v>MAT</c:v>
                </c:pt>
                <c:pt idx="6">
                  <c:v>PHY</c:v>
                </c:pt>
                <c:pt idx="7">
                  <c:v>SOC</c:v>
                </c:pt>
              </c:strCache>
            </c:strRef>
          </c:cat>
          <c:val>
            <c:numRef>
              <c:f>Graphs!$D$66:$D$73</c:f>
              <c:numCache>
                <c:formatCode>General</c:formatCode>
                <c:ptCount val="8"/>
                <c:pt idx="0">
                  <c:v>74</c:v>
                </c:pt>
                <c:pt idx="1">
                  <c:v>25</c:v>
                </c:pt>
                <c:pt idx="2">
                  <c:v>128</c:v>
                </c:pt>
                <c:pt idx="3">
                  <c:v>181</c:v>
                </c:pt>
                <c:pt idx="4">
                  <c:v>270</c:v>
                </c:pt>
                <c:pt idx="5">
                  <c:v>22</c:v>
                </c:pt>
                <c:pt idx="6">
                  <c:v>73</c:v>
                </c:pt>
                <c:pt idx="7">
                  <c:v>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786944"/>
        <c:axId val="169989248"/>
      </c:barChart>
      <c:catAx>
        <c:axId val="16878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169989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9892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16878694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2854985399093"/>
          <c:y val="0.23959387924033501"/>
          <c:w val="0.28301886792452802"/>
          <c:h val="0.15248279754958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GB"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t-EE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t-EE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76282C-3D13-468D-BF49-45EE2F70FFB1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BCE33F-62E1-4E73-949F-2B79A25EC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A538D0-D84C-4169-A640-0F058F7A25D8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C8C9ED-051B-4CD9-929B-1CC71D6CC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7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E6E8-CFAC-4A29-AA6F-C7A6447DD758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6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694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E103-6A2B-4404-86CE-3ECBAF3BEA84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5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515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96CB-B1CE-4F33-A1BE-00610232540F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693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DF6E-C4DE-46B8-A292-41E27C9538E6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807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60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21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178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C39-BC36-46EA-8600-22BDA1318DFF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9" name="Picture 8" descr="pp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33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t-E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48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2A58-6631-40AB-94B2-53DBC11B5E5A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13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6D0-1E0F-491E-A046-F35E6FB9D633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9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E4DE-8DBA-4415-BD32-2632A2AE719D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683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_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pp_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0" y="639763"/>
            <a:ext cx="9144000" cy="0"/>
          </a:xfrm>
          <a:prstGeom prst="line">
            <a:avLst/>
          </a:prstGeom>
          <a:noFill/>
          <a:ln w="12700">
            <a:solidFill>
              <a:srgbClr val="832B7C"/>
            </a:solidFill>
            <a:round/>
            <a:headEnd/>
            <a:tailEnd/>
          </a:ln>
          <a:effectLst>
            <a:outerShdw blurRad="40000" dist="12700" dir="54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39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53B0B670-1836-4B1A-A2F4-895963F96DE6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15.03.2013</a:t>
            </a:fld>
            <a:endParaRPr lang="et-EE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t-EE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t-EE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5033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uraxess/job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ec.europa.eu/euraxess/Jobs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page/othercalls/cofund" TargetMode="External"/><Relationship Id="rId2" Type="http://schemas.openxmlformats.org/officeDocument/2006/relationships/hyperlink" Target="http://ec.europa.eu/research/participants/portal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participants/portal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ag.e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mariecurie-ncp@etag.e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234679"/>
          </a:xfrm>
        </p:spPr>
        <p:txBody>
          <a:bodyPr/>
          <a:lstStyle/>
          <a:p>
            <a:r>
              <a:rPr lang="fi-FI" dirty="0"/>
              <a:t>Marie Curie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fi-FI" dirty="0" err="1" smtClean="0"/>
              <a:t>rahastusvõimalus</a:t>
            </a:r>
            <a:r>
              <a:rPr lang="et-EE" dirty="0" err="1" smtClean="0"/>
              <a:t>ed</a:t>
            </a:r>
            <a:r>
              <a:rPr lang="fi-FI" dirty="0" smtClean="0"/>
              <a:t> </a:t>
            </a:r>
            <a:r>
              <a:rPr lang="et-EE" dirty="0" smtClean="0"/>
              <a:t>järel</a:t>
            </a:r>
            <a:r>
              <a:rPr lang="fi-FI" dirty="0" err="1" smtClean="0"/>
              <a:t>doktorantuuriks</a:t>
            </a:r>
            <a:r>
              <a:rPr lang="fi-FI" dirty="0" smtClean="0"/>
              <a:t>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fi-FI" dirty="0" err="1" smtClean="0"/>
              <a:t>välismaal</a:t>
            </a:r>
            <a:endParaRPr lang="et-EE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5661248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914400" eaLnBrk="1" fontAlgn="auto" hangingPunct="1">
              <a:spcBef>
                <a:spcPct val="20000"/>
              </a:spcBef>
              <a:spcAft>
                <a:spcPts val="0"/>
              </a:spcAft>
              <a:buFont typeface="Arial" charset="0"/>
              <a:buNone/>
            </a:pPr>
            <a:r>
              <a:rPr lang="et-EE" sz="1600" dirty="0" smtClean="0">
                <a:solidFill>
                  <a:prstClr val="black"/>
                </a:solidFill>
              </a:rPr>
              <a:t>15</a:t>
            </a:r>
            <a:r>
              <a:rPr lang="en-US" sz="1600" dirty="0" smtClean="0">
                <a:solidFill>
                  <a:prstClr val="black"/>
                </a:solidFill>
              </a:rPr>
              <a:t>. </a:t>
            </a:r>
            <a:r>
              <a:rPr lang="et-EE" sz="1600" dirty="0" smtClean="0">
                <a:solidFill>
                  <a:prstClr val="black"/>
                </a:solidFill>
              </a:rPr>
              <a:t>märts </a:t>
            </a:r>
            <a:r>
              <a:rPr lang="en-US" sz="1600" dirty="0" smtClean="0">
                <a:solidFill>
                  <a:prstClr val="black"/>
                </a:solidFill>
              </a:rPr>
              <a:t>201</a:t>
            </a:r>
            <a:r>
              <a:rPr lang="et-EE" sz="1600" dirty="0" smtClean="0">
                <a:solidFill>
                  <a:prstClr val="black"/>
                </a:solidFill>
              </a:rPr>
              <a:t>3, </a:t>
            </a:r>
            <a:r>
              <a:rPr lang="en-US" sz="1600" dirty="0" smtClean="0">
                <a:solidFill>
                  <a:prstClr val="black"/>
                </a:solidFill>
              </a:rPr>
              <a:t>Tartu</a:t>
            </a:r>
            <a:endParaRPr lang="en-US" sz="1600" dirty="0">
              <a:solidFill>
                <a:prstClr val="black"/>
              </a:solidFill>
            </a:endParaRPr>
          </a:p>
          <a:p>
            <a:pPr algn="ctr" defTabSz="914400" eaLnBrk="1" fontAlgn="auto" hangingPunct="1">
              <a:spcBef>
                <a:spcPct val="20000"/>
              </a:spcBef>
              <a:spcAft>
                <a:spcPts val="0"/>
              </a:spcAft>
              <a:buFont typeface="Arial" charset="0"/>
              <a:buNone/>
            </a:pPr>
            <a:r>
              <a:rPr lang="et-EE" sz="1600" b="1" dirty="0">
                <a:solidFill>
                  <a:prstClr val="black"/>
                </a:solidFill>
              </a:rPr>
              <a:t>Kristin Kraav</a:t>
            </a:r>
            <a:r>
              <a:rPr lang="et-EE" sz="1600" dirty="0">
                <a:solidFill>
                  <a:prstClr val="black"/>
                </a:solidFill>
              </a:rPr>
              <a:t>, 7RP Marie Curie tegevuste </a:t>
            </a:r>
            <a:r>
              <a:rPr lang="et-EE" sz="1600" dirty="0" smtClean="0">
                <a:solidFill>
                  <a:prstClr val="black"/>
                </a:solidFill>
              </a:rPr>
              <a:t>konsultant</a:t>
            </a:r>
          </a:p>
          <a:p>
            <a:pPr algn="ctr" defTabSz="914400" eaLnBrk="1" fontAlgn="auto" hangingPunct="1">
              <a:spcBef>
                <a:spcPct val="20000"/>
              </a:spcBef>
              <a:spcAft>
                <a:spcPts val="0"/>
              </a:spcAft>
              <a:buFont typeface="Arial" charset="0"/>
              <a:buNone/>
            </a:pPr>
            <a:r>
              <a:rPr lang="et-EE" sz="1600" dirty="0" smtClean="0">
                <a:solidFill>
                  <a:prstClr val="black"/>
                </a:solidFill>
              </a:rPr>
              <a:t>kristin.kraav@etag.ee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/>
          </p:cNvSpPr>
          <p:nvPr/>
        </p:nvSpPr>
        <p:spPr bwMode="auto">
          <a:xfrm>
            <a:off x="685800" y="1282700"/>
            <a:ext cx="7772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 dirty="0">
                <a:solidFill>
                  <a:srgbClr val="832B7C"/>
                </a:solidFill>
              </a:rPr>
              <a:t>Registreeru portaalis:</a:t>
            </a:r>
            <a:endParaRPr lang="en-US" sz="4000" b="1" dirty="0">
              <a:solidFill>
                <a:srgbClr val="832B7C"/>
              </a:solidFill>
            </a:endParaRP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685800" y="26844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t-EE" sz="2200" b="1" dirty="0">
                <a:solidFill>
                  <a:srgbClr val="000000"/>
                </a:solidFill>
                <a:hlinkClick r:id="rId2"/>
              </a:rPr>
              <a:t>http://ec.europa.eu/euraxess/jobs</a:t>
            </a:r>
            <a:endParaRPr lang="en-US" sz="22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2200" b="1" dirty="0"/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685800" y="3141663"/>
            <a:ext cx="7772400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 err="1"/>
              <a:t>My</a:t>
            </a:r>
            <a:r>
              <a:rPr lang="et-EE" sz="1600" dirty="0"/>
              <a:t> EURAXESS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	New </a:t>
            </a:r>
            <a:r>
              <a:rPr lang="et-EE" sz="1600" dirty="0" err="1"/>
              <a:t>User</a:t>
            </a:r>
            <a:r>
              <a:rPr lang="et-EE" sz="1600" dirty="0"/>
              <a:t>? </a:t>
            </a:r>
            <a:r>
              <a:rPr lang="et-EE" sz="1600" dirty="0">
                <a:sym typeface="Wingdings" pitchFamily="2" charset="2"/>
              </a:rPr>
              <a:t> </a:t>
            </a:r>
            <a:r>
              <a:rPr lang="et-EE" sz="1600" dirty="0" err="1">
                <a:sym typeface="Wingdings" pitchFamily="2" charset="2"/>
              </a:rPr>
              <a:t>Researchers</a:t>
            </a:r>
            <a:r>
              <a:rPr lang="et-EE" sz="1600" dirty="0">
                <a:sym typeface="Wingdings" pitchFamily="2" charset="2"/>
              </a:rPr>
              <a:t> </a:t>
            </a:r>
            <a:r>
              <a:rPr lang="et-EE" sz="1600" dirty="0" err="1">
                <a:sym typeface="Wingdings" pitchFamily="2" charset="2"/>
              </a:rPr>
              <a:t>sign-up</a:t>
            </a:r>
            <a:r>
              <a:rPr lang="et-EE" sz="1600" dirty="0">
                <a:sym typeface="Wingdings" pitchFamily="2" charset="2"/>
              </a:rPr>
              <a:t>  </a:t>
            </a:r>
            <a:r>
              <a:rPr lang="et-EE" sz="1600" dirty="0" err="1">
                <a:sym typeface="Wingdings" pitchFamily="2" charset="2"/>
              </a:rPr>
              <a:t>Create</a:t>
            </a:r>
            <a:r>
              <a:rPr lang="et-EE" sz="1600" dirty="0">
                <a:sym typeface="Wingdings" pitchFamily="2" charset="2"/>
              </a:rPr>
              <a:t> </a:t>
            </a:r>
            <a:r>
              <a:rPr lang="et-EE" sz="1600" dirty="0" err="1">
                <a:sym typeface="Wingdings" pitchFamily="2" charset="2"/>
              </a:rPr>
              <a:t>new</a:t>
            </a:r>
            <a:r>
              <a:rPr lang="et-EE" sz="1600" dirty="0">
                <a:sym typeface="Wingdings" pitchFamily="2" charset="2"/>
              </a:rPr>
              <a:t> </a:t>
            </a:r>
            <a:r>
              <a:rPr lang="et-EE" sz="1600" dirty="0" err="1">
                <a:sym typeface="Wingdings" pitchFamily="2" charset="2"/>
              </a:rPr>
              <a:t>account</a:t>
            </a:r>
            <a:endParaRPr lang="et-EE" sz="1600" dirty="0">
              <a:sym typeface="Wingdings" pitchFamily="2" charset="2"/>
            </a:endParaRP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>
                <a:sym typeface="Wingdings" pitchFamily="2" charset="2"/>
              </a:rPr>
              <a:t>Salvesta CV ja päringud: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>
                <a:sym typeface="Wingdings" pitchFamily="2" charset="2"/>
              </a:rPr>
              <a:t>	</a:t>
            </a:r>
            <a:r>
              <a:rPr lang="et-EE" sz="1600" dirty="0" err="1">
                <a:sym typeface="Wingdings" pitchFamily="2" charset="2"/>
              </a:rPr>
              <a:t>Insert</a:t>
            </a:r>
            <a:r>
              <a:rPr lang="et-EE" sz="1600" dirty="0">
                <a:sym typeface="Wingdings" pitchFamily="2" charset="2"/>
              </a:rPr>
              <a:t> /</a:t>
            </a:r>
            <a:r>
              <a:rPr lang="et-EE" sz="1600" dirty="0" err="1">
                <a:sym typeface="Wingdings" pitchFamily="2" charset="2"/>
              </a:rPr>
              <a:t>Edit</a:t>
            </a:r>
            <a:r>
              <a:rPr lang="et-EE" sz="1600" dirty="0">
                <a:sym typeface="Wingdings" pitchFamily="2" charset="2"/>
              </a:rPr>
              <a:t> CV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>
                <a:sym typeface="Wingdings" pitchFamily="2" charset="2"/>
              </a:rPr>
              <a:t>	</a:t>
            </a:r>
            <a:r>
              <a:rPr lang="et-EE" sz="1600" dirty="0" err="1">
                <a:sym typeface="Wingdings" pitchFamily="2" charset="2"/>
              </a:rPr>
              <a:t>Search</a:t>
            </a:r>
            <a:r>
              <a:rPr lang="et-EE" sz="1600" dirty="0">
                <a:sym typeface="Wingdings" pitchFamily="2" charset="2"/>
              </a:rPr>
              <a:t> 4 </a:t>
            </a:r>
            <a:r>
              <a:rPr lang="et-EE" sz="1600" dirty="0" err="1">
                <a:sym typeface="Wingdings" pitchFamily="2" charset="2"/>
              </a:rPr>
              <a:t>Job</a:t>
            </a:r>
            <a:r>
              <a:rPr lang="et-EE" sz="1600" dirty="0">
                <a:sym typeface="Wingdings" pitchFamily="2" charset="2"/>
              </a:rPr>
              <a:t>  </a:t>
            </a:r>
            <a:r>
              <a:rPr lang="et-EE" sz="1600" dirty="0" err="1">
                <a:sym typeface="Wingdings" pitchFamily="2" charset="2"/>
              </a:rPr>
              <a:t>Save</a:t>
            </a:r>
            <a:r>
              <a:rPr lang="et-EE" sz="1600" dirty="0">
                <a:sym typeface="Wingdings" pitchFamily="2" charset="2"/>
              </a:rPr>
              <a:t> </a:t>
            </a:r>
            <a:r>
              <a:rPr lang="et-EE" sz="1600" dirty="0" err="1">
                <a:sym typeface="Wingdings" pitchFamily="2" charset="2"/>
              </a:rPr>
              <a:t>this</a:t>
            </a:r>
            <a:r>
              <a:rPr lang="et-EE" sz="1600" dirty="0">
                <a:sym typeface="Wingdings" pitchFamily="2" charset="2"/>
              </a:rPr>
              <a:t> </a:t>
            </a:r>
            <a:r>
              <a:rPr lang="et-EE" sz="1600" dirty="0" err="1">
                <a:sym typeface="Wingdings" pitchFamily="2" charset="2"/>
              </a:rPr>
              <a:t>search</a:t>
            </a:r>
            <a:r>
              <a:rPr lang="et-EE" sz="1600" dirty="0">
                <a:sym typeface="Wingdings" pitchFamily="2" charset="2"/>
              </a:rPr>
              <a:t> ( </a:t>
            </a:r>
            <a:r>
              <a:rPr lang="et-EE" sz="1600" dirty="0" err="1">
                <a:sym typeface="Wingdings" pitchFamily="2" charset="2"/>
              </a:rPr>
              <a:t>My</a:t>
            </a:r>
            <a:r>
              <a:rPr lang="et-EE" sz="1600" dirty="0">
                <a:sym typeface="Wingdings" pitchFamily="2" charset="2"/>
              </a:rPr>
              <a:t> </a:t>
            </a:r>
            <a:r>
              <a:rPr lang="et-EE" sz="1600" dirty="0" err="1">
                <a:sym typeface="Wingdings" pitchFamily="2" charset="2"/>
              </a:rPr>
              <a:t>Favorites</a:t>
            </a:r>
            <a:r>
              <a:rPr lang="et-EE" sz="1600" dirty="0">
                <a:sym typeface="Wingdings" pitchFamily="2" charset="2"/>
              </a:rPr>
              <a:t>)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>
                <a:sym typeface="Wingdings" pitchFamily="2" charset="2"/>
              </a:rPr>
              <a:t>	</a:t>
            </a:r>
            <a:r>
              <a:rPr lang="et-EE" sz="1600" dirty="0" err="1">
                <a:sym typeface="Wingdings" pitchFamily="2" charset="2"/>
              </a:rPr>
              <a:t>Search</a:t>
            </a:r>
            <a:r>
              <a:rPr lang="et-EE" sz="1600" dirty="0">
                <a:sym typeface="Wingdings" pitchFamily="2" charset="2"/>
              </a:rPr>
              <a:t> 4 </a:t>
            </a:r>
            <a:r>
              <a:rPr lang="et-EE" sz="1600" dirty="0" err="1">
                <a:sym typeface="Wingdings" pitchFamily="2" charset="2"/>
              </a:rPr>
              <a:t>Fellowship</a:t>
            </a:r>
            <a:endParaRPr lang="et-EE" sz="1600" dirty="0">
              <a:sym typeface="Wingdings" pitchFamily="2" charset="2"/>
            </a:endParaRP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>
                <a:sym typeface="Wingdings" pitchFamily="2" charset="2"/>
              </a:rPr>
              <a:t>	</a:t>
            </a:r>
            <a:endParaRPr lang="et-EE" sz="1600" dirty="0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	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Kandideerimine:</a:t>
            </a:r>
            <a:br>
              <a:rPr lang="et-EE" sz="4000" b="1">
                <a:solidFill>
                  <a:srgbClr val="832B7C"/>
                </a:solidFill>
              </a:rPr>
            </a:br>
            <a:r>
              <a:rPr lang="et-EE" sz="4000" b="1">
                <a:solidFill>
                  <a:srgbClr val="832B7C"/>
                </a:solidFill>
              </a:rPr>
              <a:t>EURAXESS Jobs portaali kaudu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17411" name="Subtitle 2"/>
          <p:cNvSpPr txBox="1">
            <a:spLocks/>
          </p:cNvSpPr>
          <p:nvPr/>
        </p:nvSpPr>
        <p:spPr bwMode="auto">
          <a:xfrm>
            <a:off x="685800" y="26844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>
                <a:solidFill>
                  <a:srgbClr val="000000"/>
                </a:solidFill>
                <a:hlinkClick r:id="rId2" action="ppaction://hlinkfile"/>
              </a:rPr>
              <a:t>ec.europa.eu/euraxess/jobs</a:t>
            </a:r>
            <a:endParaRPr lang="en-US" sz="2200" b="1">
              <a:solidFill>
                <a:srgbClr val="000000"/>
              </a:solidFill>
            </a:endParaRPr>
          </a:p>
        </p:txBody>
      </p:sp>
      <p:sp>
        <p:nvSpPr>
          <p:cNvPr id="17412" name="Subtitle 2"/>
          <p:cNvSpPr txBox="1">
            <a:spLocks/>
          </p:cNvSpPr>
          <p:nvPr/>
        </p:nvSpPr>
        <p:spPr bwMode="auto">
          <a:xfrm>
            <a:off x="685800" y="3141663"/>
            <a:ext cx="77724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n-GB" sz="1600">
                <a:solidFill>
                  <a:srgbClr val="000000"/>
                </a:solidFill>
              </a:rPr>
              <a:t>Job vacancies </a:t>
            </a:r>
            <a:r>
              <a:rPr lang="en-GB" sz="1600">
                <a:solidFill>
                  <a:srgbClr val="000000"/>
                </a:solidFill>
                <a:sym typeface="Wingdings" pitchFamily="2" charset="2"/>
              </a:rPr>
              <a:t> Marie Curie vacancies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n-GB" sz="1600">
                <a:solidFill>
                  <a:srgbClr val="000000"/>
                </a:solidFill>
                <a:sym typeface="Wingdings" pitchFamily="2" charset="2"/>
              </a:rPr>
              <a:t>Refine by: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n-GB" sz="1600">
                <a:solidFill>
                  <a:srgbClr val="000000"/>
                </a:solidFill>
                <a:sym typeface="Wingdings" pitchFamily="2" charset="2"/>
              </a:rPr>
              <a:t>	Career stage  </a:t>
            </a:r>
            <a:r>
              <a:rPr lang="et-EE" sz="1600">
                <a:solidFill>
                  <a:srgbClr val="000000"/>
                </a:solidFill>
                <a:sym typeface="Wingdings" pitchFamily="2" charset="2"/>
              </a:rPr>
              <a:t>Experienced researcher, More experienced researcher</a:t>
            </a:r>
            <a:endParaRPr lang="en-GB" sz="160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n-GB" sz="1600">
                <a:solidFill>
                  <a:srgbClr val="000000"/>
                </a:solidFill>
                <a:sym typeface="Wingdings" pitchFamily="2" charset="2"/>
              </a:rPr>
              <a:t>	Research field</a:t>
            </a:r>
            <a:r>
              <a:rPr lang="et-EE" sz="1600">
                <a:solidFill>
                  <a:srgbClr val="000000"/>
                </a:solidFill>
                <a:sym typeface="Wingdings" pitchFamily="2" charset="2"/>
              </a:rPr>
              <a:t> (More +)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>
                <a:solidFill>
                  <a:srgbClr val="000000"/>
                </a:solidFill>
                <a:sym typeface="Wingdings" pitchFamily="2" charset="2"/>
              </a:rPr>
              <a:t>	Country (More +)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>
                <a:solidFill>
                  <a:srgbClr val="000000"/>
                </a:solidFill>
                <a:sym typeface="Wingdings" pitchFamily="2" charset="2"/>
              </a:rPr>
              <a:t>Töökoha kirjelduse juures: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>
                <a:solidFill>
                  <a:srgbClr val="000000"/>
                </a:solidFill>
                <a:sym typeface="Wingdings" pitchFamily="2" charset="2"/>
              </a:rPr>
              <a:t>	Comment/web site for additional job details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>
                <a:solidFill>
                  <a:srgbClr val="000000"/>
                </a:solidFill>
                <a:sym typeface="Wingdings" pitchFamily="2" charset="2"/>
              </a:rPr>
              <a:t>	Application details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>
                <a:solidFill>
                  <a:srgbClr val="000000"/>
                </a:solidFill>
                <a:sym typeface="Wingdings" pitchFamily="2" charset="2"/>
              </a:rPr>
              <a:t>	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>
                <a:solidFill>
                  <a:srgbClr val="000000"/>
                </a:solidFill>
                <a:sym typeface="Wingdings" pitchFamily="2" charset="2"/>
              </a:rPr>
              <a:t>Kandideerimiseks tuleb ühendust võtta otse vastuvõtva organisatsiooniga</a:t>
            </a:r>
            <a:endParaRPr lang="en-GB" sz="160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endParaRPr lang="en-GB" sz="1600">
              <a:solidFill>
                <a:srgbClr val="000000"/>
              </a:solidFill>
            </a:endParaRP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008563"/>
            <a:ext cx="1582738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685800" y="846138"/>
            <a:ext cx="77724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 dirty="0">
                <a:solidFill>
                  <a:srgbClr val="832B7C"/>
                </a:solidFill>
              </a:rPr>
              <a:t>Marie Curie palgamäärad</a:t>
            </a:r>
            <a:br>
              <a:rPr lang="et-EE" sz="4000" b="1" dirty="0">
                <a:solidFill>
                  <a:srgbClr val="832B7C"/>
                </a:solidFill>
              </a:rPr>
            </a:br>
            <a:r>
              <a:rPr lang="et-EE" sz="4000" b="1" dirty="0">
                <a:solidFill>
                  <a:srgbClr val="832B7C"/>
                </a:solidFill>
              </a:rPr>
              <a:t>(palgafond)</a:t>
            </a:r>
            <a:endParaRPr lang="en-US" sz="4000" b="1" dirty="0">
              <a:solidFill>
                <a:srgbClr val="832B7C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826293" y="2273959"/>
          <a:ext cx="7491414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Näide: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2011.a konkursil rahastuse saanud IAPP </a:t>
            </a:r>
          </a:p>
          <a:p>
            <a:r>
              <a:rPr lang="et-EE" dirty="0" smtClean="0"/>
              <a:t>2-aastane järeldoktori koht Hollandis</a:t>
            </a:r>
          </a:p>
          <a:p>
            <a:pPr lvl="1"/>
            <a:r>
              <a:rPr lang="et-EE" dirty="0" smtClean="0"/>
              <a:t>baasmäär 58 500 €</a:t>
            </a:r>
          </a:p>
          <a:p>
            <a:pPr lvl="1"/>
            <a:r>
              <a:rPr lang="et-EE" dirty="0" smtClean="0"/>
              <a:t>mobiilsustoetuse baasmäär 700 / 1000 €</a:t>
            </a:r>
          </a:p>
          <a:p>
            <a:pPr lvl="1"/>
            <a:r>
              <a:rPr lang="et-EE" dirty="0" smtClean="0"/>
              <a:t>Hollandi koefitsient aastal 2011: 109,3 (=63940,5)</a:t>
            </a:r>
          </a:p>
          <a:p>
            <a:pPr lvl="2"/>
            <a:r>
              <a:rPr lang="et-EE" dirty="0" smtClean="0"/>
              <a:t>igakuine palgafond: ei pruugi olla </a:t>
            </a:r>
            <a:r>
              <a:rPr lang="et-EE" dirty="0"/>
              <a:t>63940,5 </a:t>
            </a:r>
            <a:r>
              <a:rPr lang="et-EE" dirty="0" smtClean="0"/>
              <a:t>/12=5328</a:t>
            </a:r>
          </a:p>
          <a:p>
            <a:pPr lvl="3"/>
            <a:r>
              <a:rPr lang="et-EE" dirty="0" smtClean="0"/>
              <a:t>võib olla nt 41534/13=4918 – „jõulupreemia“</a:t>
            </a:r>
          </a:p>
          <a:p>
            <a:pPr lvl="1"/>
            <a:r>
              <a:rPr lang="et-EE" dirty="0" smtClean="0"/>
              <a:t>Maksud maha: </a:t>
            </a:r>
          </a:p>
          <a:p>
            <a:pPr lvl="2"/>
            <a:r>
              <a:rPr lang="et-EE" dirty="0" smtClean="0"/>
              <a:t>tööandja maksud NL on umbes 50% brutopalgast: 3279 bruto</a:t>
            </a:r>
          </a:p>
          <a:p>
            <a:pPr lvl="2"/>
            <a:r>
              <a:rPr lang="et-EE" dirty="0" smtClean="0"/>
              <a:t>tulumaks 33%-52%, &lt;</a:t>
            </a:r>
            <a:r>
              <a:rPr lang="et-EE" b="1" dirty="0" smtClean="0"/>
              <a:t>2000</a:t>
            </a:r>
            <a:r>
              <a:rPr lang="et-EE" dirty="0" smtClean="0"/>
              <a:t> </a:t>
            </a:r>
            <a:r>
              <a:rPr lang="et-EE" b="1" dirty="0" smtClean="0"/>
              <a:t>€</a:t>
            </a:r>
            <a:r>
              <a:rPr lang="et-EE" dirty="0" smtClean="0"/>
              <a:t> neto</a:t>
            </a:r>
          </a:p>
          <a:p>
            <a:pPr lvl="1"/>
            <a:r>
              <a:rPr lang="et-EE" dirty="0" smtClean="0"/>
              <a:t>Hollandi süsteem näeb ette palgatõusu:</a:t>
            </a:r>
          </a:p>
          <a:p>
            <a:pPr lvl="2"/>
            <a:r>
              <a:rPr lang="et-EE" dirty="0" smtClean="0"/>
              <a:t>esimesel aastal saad kätte vähem, teisel aastal rohkem</a:t>
            </a:r>
          </a:p>
          <a:p>
            <a:pPr lvl="1"/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155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685800" y="12303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Marie Curie</a:t>
            </a:r>
            <a:br>
              <a:rPr lang="et-EE" sz="4000" b="1">
                <a:solidFill>
                  <a:srgbClr val="832B7C"/>
                </a:solidFill>
              </a:rPr>
            </a:br>
            <a:r>
              <a:rPr lang="et-EE" sz="4000" b="1">
                <a:solidFill>
                  <a:srgbClr val="832B7C"/>
                </a:solidFill>
              </a:rPr>
              <a:t>kaasrahastatud programmid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18435" name="Subtitle 2"/>
          <p:cNvSpPr txBox="1">
            <a:spLocks/>
          </p:cNvSpPr>
          <p:nvPr/>
        </p:nvSpPr>
        <p:spPr bwMode="auto">
          <a:xfrm>
            <a:off x="685800" y="2684463"/>
            <a:ext cx="777240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Marie Curie meetme COFUND kaudu kaasrahastatakse järeldoktoriprogramme 40% ulatuses</a:t>
            </a:r>
            <a:endParaRPr lang="en-US" sz="2200" b="1"/>
          </a:p>
        </p:txBody>
      </p:sp>
      <p:sp>
        <p:nvSpPr>
          <p:cNvPr id="18436" name="Subtitle 2"/>
          <p:cNvSpPr txBox="1">
            <a:spLocks/>
          </p:cNvSpPr>
          <p:nvPr/>
        </p:nvSpPr>
        <p:spPr bwMode="auto">
          <a:xfrm>
            <a:off x="685800" y="3538538"/>
            <a:ext cx="7772400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Järeldoktoriprogrammid esitavad projektitaotluse COFUND konkursile, parimad projektid saavad 40% kaasrahastuse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Tingimused ei ole ühtlustatud, </a:t>
            </a:r>
            <a:r>
              <a:rPr lang="et-EE" sz="1600" dirty="0" err="1"/>
              <a:t>rahastusmäärad</a:t>
            </a:r>
            <a:r>
              <a:rPr lang="et-EE" sz="1600" dirty="0"/>
              <a:t> jne on programmide endi määrata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Taotlemine programmide projektikonkursside kaudu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Näide: ERMOS (ETF/ETAG järeldoktoriprogramm)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 smtClean="0"/>
              <a:t>Kaasrahastatud </a:t>
            </a:r>
            <a:r>
              <a:rPr lang="et-EE" sz="1600" dirty="0"/>
              <a:t>programmide loetelu: </a:t>
            </a:r>
            <a:r>
              <a:rPr lang="et-EE" sz="1600" b="1" dirty="0" err="1"/>
              <a:t>Research</a:t>
            </a:r>
            <a:r>
              <a:rPr lang="et-EE" sz="1600" b="1" dirty="0"/>
              <a:t> </a:t>
            </a:r>
            <a:r>
              <a:rPr lang="et-EE" sz="1600" b="1" dirty="0" err="1"/>
              <a:t>Participant</a:t>
            </a:r>
            <a:r>
              <a:rPr lang="et-EE" sz="1600" b="1" dirty="0"/>
              <a:t> </a:t>
            </a:r>
            <a:r>
              <a:rPr lang="et-EE" sz="1600" b="1" dirty="0" err="1"/>
              <a:t>Portal</a:t>
            </a:r>
            <a:r>
              <a:rPr lang="et-EE" sz="1600" dirty="0"/>
              <a:t/>
            </a:r>
            <a:br>
              <a:rPr lang="et-EE" sz="1600" dirty="0"/>
            </a:br>
            <a:r>
              <a:rPr lang="et-EE" sz="1600" dirty="0">
                <a:hlinkClick r:id="rId2"/>
              </a:rPr>
              <a:t>http://</a:t>
            </a:r>
            <a:r>
              <a:rPr lang="et-EE" sz="1600" dirty="0" smtClean="0">
                <a:hlinkClick r:id="rId2"/>
              </a:rPr>
              <a:t>ec.europa.eu/research/participants/portal/</a:t>
            </a:r>
            <a:r>
              <a:rPr lang="et-EE" sz="1600" dirty="0" smtClean="0"/>
              <a:t> </a:t>
            </a:r>
            <a:endParaRPr lang="et-EE" sz="1600" dirty="0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	</a:t>
            </a:r>
            <a:r>
              <a:rPr lang="et-EE" sz="1600" dirty="0" err="1" smtClean="0"/>
              <a:t>Funding</a:t>
            </a:r>
            <a:r>
              <a:rPr lang="et-EE" sz="1600" dirty="0" smtClean="0"/>
              <a:t> </a:t>
            </a:r>
            <a:r>
              <a:rPr lang="et-EE" sz="1600" dirty="0" smtClean="0">
                <a:sym typeface="Wingdings" pitchFamily="2" charset="2"/>
              </a:rPr>
              <a:t> </a:t>
            </a:r>
            <a:r>
              <a:rPr lang="et-EE" sz="1600" dirty="0" err="1" smtClean="0"/>
              <a:t>Other</a:t>
            </a:r>
            <a:r>
              <a:rPr lang="et-EE" sz="1600" dirty="0" smtClean="0"/>
              <a:t> </a:t>
            </a:r>
            <a:r>
              <a:rPr lang="et-EE" sz="1600" dirty="0" err="1"/>
              <a:t>Calls</a:t>
            </a:r>
            <a:r>
              <a:rPr lang="et-EE" sz="1600" dirty="0"/>
              <a:t> </a:t>
            </a:r>
            <a:r>
              <a:rPr lang="et-EE" sz="1600" dirty="0">
                <a:sym typeface="Wingdings" pitchFamily="2" charset="2"/>
              </a:rPr>
              <a:t> </a:t>
            </a:r>
            <a:r>
              <a:rPr lang="et-EE" sz="1600" dirty="0" err="1" smtClean="0"/>
              <a:t>Funding</a:t>
            </a:r>
            <a:r>
              <a:rPr lang="et-EE" sz="1600" dirty="0" smtClean="0"/>
              <a:t> </a:t>
            </a:r>
            <a:r>
              <a:rPr lang="et-EE" sz="1600" dirty="0" err="1" smtClean="0"/>
              <a:t>opportunities</a:t>
            </a:r>
            <a:r>
              <a:rPr lang="et-EE" sz="1600" dirty="0" smtClean="0"/>
              <a:t> </a:t>
            </a:r>
            <a:r>
              <a:rPr lang="et-EE" sz="1600" dirty="0" err="1" smtClean="0"/>
              <a:t>linked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FP7 </a:t>
            </a:r>
            <a:r>
              <a:rPr lang="et-EE" sz="1600" dirty="0">
                <a:sym typeface="Wingdings" pitchFamily="2" charset="2"/>
              </a:rPr>
              <a:t> </a:t>
            </a:r>
            <a:r>
              <a:rPr lang="et-EE" sz="1600" dirty="0" smtClean="0">
                <a:sym typeface="Wingdings" pitchFamily="2" charset="2"/>
              </a:rPr>
              <a:t/>
            </a:r>
            <a:br>
              <a:rPr lang="et-EE" sz="1600" dirty="0" smtClean="0">
                <a:sym typeface="Wingdings" pitchFamily="2" charset="2"/>
              </a:rPr>
            </a:br>
            <a:r>
              <a:rPr lang="et-EE" sz="1600" dirty="0" smtClean="0">
                <a:sym typeface="Wingdings" pitchFamily="2" charset="2"/>
              </a:rPr>
              <a:t>	4. </a:t>
            </a:r>
            <a:r>
              <a:rPr lang="en-US" sz="1600" dirty="0" smtClean="0">
                <a:sym typeface="Wingdings" pitchFamily="2" charset="2"/>
              </a:rPr>
              <a:t>Co-funded calls of the FP7 People </a:t>
            </a:r>
            <a:r>
              <a:rPr lang="en-US" sz="1600" dirty="0" err="1" smtClean="0">
                <a:sym typeface="Wingdings" pitchFamily="2" charset="2"/>
              </a:rPr>
              <a:t>Programme</a:t>
            </a:r>
            <a:r>
              <a:rPr lang="et-EE" sz="1600" dirty="0" smtClean="0">
                <a:sym typeface="Wingdings" pitchFamily="2" charset="2"/>
              </a:rPr>
              <a:t/>
            </a:r>
            <a:br>
              <a:rPr lang="et-EE" sz="1600" dirty="0" smtClean="0">
                <a:sym typeface="Wingdings" pitchFamily="2" charset="2"/>
              </a:rPr>
            </a:br>
            <a:r>
              <a:rPr lang="et-EE" sz="1600" dirty="0" smtClean="0">
                <a:sym typeface="Wingdings" pitchFamily="2" charset="2"/>
                <a:hlinkClick r:id="rId3"/>
              </a:rPr>
              <a:t>http://ec.europa.eu/research/participants/portal/page/othercalls/cofund</a:t>
            </a:r>
            <a:r>
              <a:rPr lang="et-EE" sz="1600" dirty="0" smtClean="0">
                <a:sym typeface="Wingdings" pitchFamily="2" charset="2"/>
              </a:rPr>
              <a:t> </a:t>
            </a:r>
            <a:endParaRPr lang="et-EE" sz="1600" dirty="0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	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 dirty="0">
                <a:solidFill>
                  <a:srgbClr val="832B7C"/>
                </a:solidFill>
              </a:rPr>
              <a:t>Marie Curie individuaalmeetmed</a:t>
            </a:r>
          </a:p>
        </p:txBody>
      </p:sp>
      <p:sp>
        <p:nvSpPr>
          <p:cNvPr id="19459" name="Subtitle 2"/>
          <p:cNvSpPr txBox="1">
            <a:spLocks/>
          </p:cNvSpPr>
          <p:nvPr/>
        </p:nvSpPr>
        <p:spPr bwMode="auto">
          <a:xfrm>
            <a:off x="685800" y="2071688"/>
            <a:ext cx="777240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Marie Curie </a:t>
            </a:r>
            <a:r>
              <a:rPr lang="et-EE" sz="1600" b="1"/>
              <a:t>Euroopa-sisesed</a:t>
            </a:r>
            <a:r>
              <a:rPr lang="et-EE" sz="1600"/>
              <a:t> stipendiumid (MC Intra-European Fellowships, IEF)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Marie Curie stipendiumid </a:t>
            </a:r>
            <a:r>
              <a:rPr lang="et-EE" sz="1600" b="1"/>
              <a:t>Euroopast välja minekuks </a:t>
            </a:r>
            <a:r>
              <a:rPr lang="et-EE" sz="1600"/>
              <a:t>(MC International Outgoing Fellowships, IOF)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Marie Curie stipendiumid </a:t>
            </a:r>
            <a:r>
              <a:rPr lang="et-EE" sz="1600" b="1"/>
              <a:t>Euroopasse tulekuks </a:t>
            </a:r>
            <a:r>
              <a:rPr lang="et-EE" sz="1600"/>
              <a:t>(MC International Incoming Fellowships, IIF)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Marie Curie karjääri  </a:t>
            </a:r>
            <a:r>
              <a:rPr lang="et-EE" sz="1600" b="1"/>
              <a:t>integratsiooni grant </a:t>
            </a:r>
            <a:r>
              <a:rPr lang="et-EE" sz="1600"/>
              <a:t>(MC Career Integration Grant, CIG)</a:t>
            </a:r>
            <a:endParaRPr lang="en-US" sz="1600"/>
          </a:p>
        </p:txBody>
      </p:sp>
      <p:sp>
        <p:nvSpPr>
          <p:cNvPr id="19460" name="Subtitle 2"/>
          <p:cNvSpPr txBox="1">
            <a:spLocks/>
          </p:cNvSpPr>
          <p:nvPr/>
        </p:nvSpPr>
        <p:spPr bwMode="auto">
          <a:xfrm>
            <a:off x="685800" y="393541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Skeemid on sarnased, kuid eesmärgid erinevad:</a:t>
            </a:r>
            <a:endParaRPr lang="en-US" sz="2200" b="1"/>
          </a:p>
        </p:txBody>
      </p:sp>
      <p:sp>
        <p:nvSpPr>
          <p:cNvPr id="19461" name="Subtitle 2"/>
          <p:cNvSpPr txBox="1">
            <a:spLocks/>
          </p:cNvSpPr>
          <p:nvPr/>
        </p:nvSpPr>
        <p:spPr bwMode="auto">
          <a:xfrm>
            <a:off x="685800" y="4470400"/>
            <a:ext cx="7772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/>
              <a:t>IEF</a:t>
            </a:r>
            <a:r>
              <a:rPr lang="et-EE" sz="1600"/>
              <a:t> ja </a:t>
            </a:r>
            <a:r>
              <a:rPr lang="et-EE" sz="1600" b="1"/>
              <a:t>IOF</a:t>
            </a:r>
            <a:r>
              <a:rPr lang="et-EE" sz="1600"/>
              <a:t>: teadlase karjääri areng; iseseisva positsiooni saavutamisele kaasa aitamine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/>
              <a:t>IIF</a:t>
            </a:r>
            <a:r>
              <a:rPr lang="et-EE" sz="1600"/>
              <a:t>: teadmiste siire Euroopasse; koostöö teiste maailma riikidega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/>
              <a:t>CIG</a:t>
            </a:r>
            <a:r>
              <a:rPr lang="et-EE" sz="1600"/>
              <a:t>: teadlase integreerimine Euroopa teadusruumi; püsiva positsiooni saavutamine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832B7C"/>
                </a:solidFill>
              </a:rPr>
              <a:t>Marie Curie IXF ajakava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Konkurss avati: 14. märtsil 2013</a:t>
            </a:r>
          </a:p>
          <a:p>
            <a:r>
              <a:rPr lang="et-EE" sz="2800" dirty="0" smtClean="0"/>
              <a:t>Tähtaeg: </a:t>
            </a:r>
            <a:r>
              <a:rPr lang="et-EE" sz="2800" b="1" dirty="0" smtClean="0"/>
              <a:t>14. august 2013</a:t>
            </a:r>
          </a:p>
          <a:p>
            <a:r>
              <a:rPr lang="et-EE" sz="2800" dirty="0" smtClean="0"/>
              <a:t>Hindamine: 30. sept – 25. okt 2013</a:t>
            </a:r>
          </a:p>
          <a:p>
            <a:r>
              <a:rPr lang="et-EE" sz="2800" dirty="0" smtClean="0"/>
              <a:t>Hindamistulemuste saatmine osalejatele: novembri lõpp 2013</a:t>
            </a:r>
          </a:p>
          <a:p>
            <a:r>
              <a:rPr lang="et-EE" sz="2800" dirty="0" smtClean="0"/>
              <a:t>Kutse läbirääkimistele: detsembris 2013</a:t>
            </a:r>
          </a:p>
          <a:p>
            <a:r>
              <a:rPr lang="et-EE" sz="2800" dirty="0" smtClean="0"/>
              <a:t>Ebaedukate teavitamine: alates detsembrist 2013</a:t>
            </a:r>
          </a:p>
          <a:p>
            <a:r>
              <a:rPr lang="et-EE" sz="2800" dirty="0" smtClean="0"/>
              <a:t>Esimesed lepingud sõlmitud: </a:t>
            </a:r>
            <a:r>
              <a:rPr lang="et-EE" sz="2800" b="1" dirty="0" smtClean="0"/>
              <a:t>veebruaris 2014</a:t>
            </a:r>
          </a:p>
        </p:txBody>
      </p:sp>
    </p:spTree>
    <p:extLst>
      <p:ext uri="{BB962C8B-B14F-4D97-AF65-F5344CB8AC3E}">
        <p14:creationId xmlns:p14="http://schemas.microsoft.com/office/powerpoint/2010/main" val="1205049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Taotlemine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20483" name="Subtitle 2"/>
          <p:cNvSpPr txBox="1">
            <a:spLocks/>
          </p:cNvSpPr>
          <p:nvPr/>
        </p:nvSpPr>
        <p:spPr bwMode="auto">
          <a:xfrm>
            <a:off x="685800" y="2174875"/>
            <a:ext cx="7772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t-EE" sz="2200" b="1"/>
              <a:t>Research Participant Portal: </a:t>
            </a:r>
            <a:r>
              <a:rPr lang="et-EE" sz="2400" b="1">
                <a:hlinkClick r:id="rId2"/>
              </a:rPr>
              <a:t>http://ec.europa.eu/research/participants/portal/</a:t>
            </a:r>
            <a:endParaRPr lang="et-EE" sz="2400" b="1"/>
          </a:p>
        </p:txBody>
      </p:sp>
      <p:sp>
        <p:nvSpPr>
          <p:cNvPr id="20484" name="Subtitle 2"/>
          <p:cNvSpPr txBox="1">
            <a:spLocks/>
          </p:cNvSpPr>
          <p:nvPr/>
        </p:nvSpPr>
        <p:spPr bwMode="auto">
          <a:xfrm>
            <a:off x="685800" y="3219450"/>
            <a:ext cx="77724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 err="1" smtClean="0"/>
              <a:t>Funding</a:t>
            </a:r>
            <a:r>
              <a:rPr lang="et-EE" sz="1600" dirty="0" smtClean="0"/>
              <a:t> </a:t>
            </a:r>
            <a:r>
              <a:rPr lang="et-EE" sz="1600" dirty="0" smtClean="0">
                <a:sym typeface="Wingdings" pitchFamily="2" charset="2"/>
              </a:rPr>
              <a:t> </a:t>
            </a:r>
            <a:r>
              <a:rPr lang="et-EE" sz="1600" dirty="0" smtClean="0"/>
              <a:t>FP7 </a:t>
            </a:r>
            <a:r>
              <a:rPr lang="et-EE" sz="1600" dirty="0" err="1"/>
              <a:t>Calls</a:t>
            </a:r>
            <a:r>
              <a:rPr lang="et-EE" sz="1600" dirty="0"/>
              <a:t> </a:t>
            </a:r>
            <a:r>
              <a:rPr lang="et-EE" sz="1600" dirty="0">
                <a:sym typeface="Wingdings" pitchFamily="2" charset="2"/>
              </a:rPr>
              <a:t> </a:t>
            </a:r>
            <a:r>
              <a:rPr lang="et-EE" sz="1600" dirty="0" err="1">
                <a:sym typeface="Wingdings" pitchFamily="2" charset="2"/>
              </a:rPr>
              <a:t>People</a:t>
            </a:r>
            <a:endParaRPr lang="et-EE" sz="1600" dirty="0">
              <a:sym typeface="Wingdings" pitchFamily="2" charset="2"/>
            </a:endParaRP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Olulised dokumendid: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	</a:t>
            </a:r>
            <a:r>
              <a:rPr lang="et-EE" sz="1600" dirty="0" err="1"/>
              <a:t>Work</a:t>
            </a:r>
            <a:r>
              <a:rPr lang="et-EE" sz="1600" dirty="0"/>
              <a:t> Programme </a:t>
            </a:r>
            <a:r>
              <a:rPr lang="et-EE" sz="1600" dirty="0" smtClean="0"/>
              <a:t>2013 </a:t>
            </a:r>
            <a:r>
              <a:rPr lang="et-EE" sz="1600" dirty="0"/>
              <a:t>– </a:t>
            </a:r>
            <a:r>
              <a:rPr lang="et-EE" sz="1600" dirty="0" err="1"/>
              <a:t>People</a:t>
            </a:r>
            <a:endParaRPr lang="et-EE" sz="1600" dirty="0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	</a:t>
            </a:r>
            <a:r>
              <a:rPr lang="et-EE" sz="1600" dirty="0" err="1"/>
              <a:t>Guide</a:t>
            </a:r>
            <a:r>
              <a:rPr lang="et-EE" sz="1600" dirty="0"/>
              <a:t> </a:t>
            </a:r>
            <a:r>
              <a:rPr lang="et-EE" sz="1600" dirty="0" err="1"/>
              <a:t>for</a:t>
            </a:r>
            <a:r>
              <a:rPr lang="et-EE" sz="1600" dirty="0"/>
              <a:t> </a:t>
            </a:r>
            <a:r>
              <a:rPr lang="et-EE" sz="1600" dirty="0" err="1"/>
              <a:t>Applicants</a:t>
            </a:r>
            <a:r>
              <a:rPr lang="et-EE" sz="1600" dirty="0"/>
              <a:t> 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		</a:t>
            </a:r>
            <a:r>
              <a:rPr lang="et-EE" sz="1600" dirty="0" err="1"/>
              <a:t>Common</a:t>
            </a:r>
            <a:r>
              <a:rPr lang="et-EE" sz="1600" dirty="0"/>
              <a:t> Part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		</a:t>
            </a:r>
            <a:r>
              <a:rPr lang="et-EE" sz="1600" dirty="0" err="1"/>
              <a:t>Ethics</a:t>
            </a:r>
            <a:endParaRPr lang="et-EE" sz="1600" dirty="0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		</a:t>
            </a:r>
            <a:r>
              <a:rPr lang="et-EE" sz="1600" dirty="0" err="1"/>
              <a:t>Specific</a:t>
            </a:r>
            <a:r>
              <a:rPr lang="et-EE" sz="1600" dirty="0"/>
              <a:t> Part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 err="1"/>
              <a:t>Electronic</a:t>
            </a:r>
            <a:r>
              <a:rPr lang="et-EE" sz="1600" dirty="0"/>
              <a:t> </a:t>
            </a:r>
            <a:r>
              <a:rPr lang="et-EE" sz="1600" dirty="0" err="1"/>
              <a:t>Proposal</a:t>
            </a:r>
            <a:r>
              <a:rPr lang="et-EE" sz="1600" dirty="0"/>
              <a:t> </a:t>
            </a:r>
            <a:r>
              <a:rPr lang="et-EE" sz="1600" dirty="0" err="1" smtClean="0"/>
              <a:t>Submission</a:t>
            </a:r>
            <a:endParaRPr lang="en-US" sz="1600" dirty="0"/>
          </a:p>
        </p:txBody>
      </p:sp>
      <p:sp>
        <p:nvSpPr>
          <p:cNvPr id="20485" name="Subtitle 2"/>
          <p:cNvSpPr txBox="1">
            <a:spLocks/>
          </p:cNvSpPr>
          <p:nvPr/>
        </p:nvSpPr>
        <p:spPr bwMode="auto">
          <a:xfrm>
            <a:off x="685800" y="5832475"/>
            <a:ext cx="79152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Taotluse esitavad teadlane ja vastuvõttev organisatsioon koostöös</a:t>
            </a:r>
            <a:endParaRPr lang="en-US" sz="2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Paneelid ja hindamine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21507" name="Subtitle 2"/>
          <p:cNvSpPr txBox="1">
            <a:spLocks/>
          </p:cNvSpPr>
          <p:nvPr/>
        </p:nvSpPr>
        <p:spPr bwMode="auto">
          <a:xfrm>
            <a:off x="461963" y="2149475"/>
            <a:ext cx="40925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Paneel:</a:t>
            </a:r>
            <a:endParaRPr lang="en-US" sz="2200" b="1"/>
          </a:p>
        </p:txBody>
      </p:sp>
      <p:sp>
        <p:nvSpPr>
          <p:cNvPr id="21508" name="Subtitle 2"/>
          <p:cNvSpPr txBox="1">
            <a:spLocks/>
          </p:cNvSpPr>
          <p:nvPr/>
        </p:nvSpPr>
        <p:spPr bwMode="auto">
          <a:xfrm>
            <a:off x="461963" y="2547938"/>
            <a:ext cx="4092575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Marie Curie taotlusi hinnatakse 8 (+1) paneelis: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Keemia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Majandusteadused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Informaatika ja inseneriteadused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Keskkond ja geoteadused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Eluteadused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Matemaatika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Füüsika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Sotsiaal- ja humanitaarteadused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endParaRPr lang="et-EE" sz="1600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Karjääri taasalustamine</a:t>
            </a:r>
            <a:endParaRPr lang="en-US" sz="1600"/>
          </a:p>
        </p:txBody>
      </p:sp>
      <p:sp>
        <p:nvSpPr>
          <p:cNvPr id="21509" name="Subtitle 2"/>
          <p:cNvSpPr txBox="1">
            <a:spLocks/>
          </p:cNvSpPr>
          <p:nvPr/>
        </p:nvSpPr>
        <p:spPr bwMode="auto">
          <a:xfrm>
            <a:off x="5322888" y="2554288"/>
            <a:ext cx="349885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Konkursi </a:t>
            </a:r>
            <a:r>
              <a:rPr lang="et-EE" sz="1600" b="1"/>
              <a:t>eelarve</a:t>
            </a:r>
            <a:r>
              <a:rPr lang="et-EE" sz="1600"/>
              <a:t> </a:t>
            </a:r>
            <a:r>
              <a:rPr lang="et-EE" sz="1600" b="1"/>
              <a:t>jagatakse</a:t>
            </a:r>
            <a:r>
              <a:rPr lang="et-EE" sz="1600"/>
              <a:t> paneelide vahel </a:t>
            </a:r>
            <a:r>
              <a:rPr lang="et-EE" sz="1600" b="1"/>
              <a:t>proportsionaalselt</a:t>
            </a:r>
            <a:r>
              <a:rPr lang="et-EE" sz="1600"/>
              <a:t> laekunud taotluste arvuga.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endParaRPr lang="et-EE" sz="1600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Hinnatud taotlused </a:t>
            </a:r>
            <a:r>
              <a:rPr lang="et-EE" sz="1600" b="1"/>
              <a:t>järjestatakse paneeli sees </a:t>
            </a:r>
            <a:r>
              <a:rPr lang="et-EE" sz="1600"/>
              <a:t>punktiarvu järgi. Iga taotlust hindab vähemalt 3 sõltumatut eksperti. Hinnatakse 5-punkti skaalal, punktisumma arvutatakse ümber 100-punkti skaalale. 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Taotluse struktuur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22531" name="Subtitle 2"/>
          <p:cNvSpPr txBox="1">
            <a:spLocks/>
          </p:cNvSpPr>
          <p:nvPr/>
        </p:nvSpPr>
        <p:spPr bwMode="auto">
          <a:xfrm>
            <a:off x="685800" y="232251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A osa: administratiivsed vormid</a:t>
            </a:r>
            <a:endParaRPr lang="en-US" sz="2200" b="1"/>
          </a:p>
        </p:txBody>
      </p:sp>
      <p:sp>
        <p:nvSpPr>
          <p:cNvPr id="22532" name="Subtitle 2"/>
          <p:cNvSpPr txBox="1">
            <a:spLocks/>
          </p:cNvSpPr>
          <p:nvPr/>
        </p:nvSpPr>
        <p:spPr bwMode="auto">
          <a:xfrm>
            <a:off x="685800" y="2779713"/>
            <a:ext cx="77724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A1: </a:t>
            </a:r>
            <a:r>
              <a:rPr lang="et-EE" sz="1600" b="1"/>
              <a:t>taotlus</a:t>
            </a:r>
            <a:r>
              <a:rPr lang="et-EE" sz="1600"/>
              <a:t>: pealkiri, akronüüm, lühikokkuvõte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A2: vastuvõttev </a:t>
            </a:r>
            <a:r>
              <a:rPr lang="et-EE" sz="1600" b="1"/>
              <a:t>organisatsioon</a:t>
            </a:r>
            <a:r>
              <a:rPr lang="et-EE" sz="1600"/>
              <a:t>: aadress, andmed, kontaktisik, allkirjaõiguslik isik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A3: </a:t>
            </a:r>
            <a:r>
              <a:rPr lang="et-EE" sz="1600" b="1"/>
              <a:t>teadlane</a:t>
            </a:r>
            <a:r>
              <a:rPr lang="et-EE" sz="1600"/>
              <a:t>: aadress, andmed, viimase 5 aasta elukoht (riik)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A4: </a:t>
            </a:r>
            <a:r>
              <a:rPr lang="et-EE" sz="1600" b="1"/>
              <a:t>eelarve</a:t>
            </a:r>
            <a:r>
              <a:rPr lang="et-EE" sz="1600"/>
              <a:t>: mitu kuud, perekonnaseis</a:t>
            </a:r>
            <a:endParaRPr lang="en-US" sz="1600"/>
          </a:p>
        </p:txBody>
      </p:sp>
      <p:sp>
        <p:nvSpPr>
          <p:cNvPr id="22533" name="Subtitle 2"/>
          <p:cNvSpPr txBox="1">
            <a:spLocks/>
          </p:cNvSpPr>
          <p:nvPr/>
        </p:nvSpPr>
        <p:spPr bwMode="auto">
          <a:xfrm>
            <a:off x="682625" y="4200525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B osa: taotluse sisu</a:t>
            </a:r>
            <a:endParaRPr lang="en-US" sz="2200" b="1"/>
          </a:p>
        </p:txBody>
      </p:sp>
      <p:sp>
        <p:nvSpPr>
          <p:cNvPr id="22534" name="Subtitle 2"/>
          <p:cNvSpPr txBox="1">
            <a:spLocks/>
          </p:cNvSpPr>
          <p:nvPr/>
        </p:nvSpPr>
        <p:spPr bwMode="auto">
          <a:xfrm>
            <a:off x="682625" y="4657725"/>
            <a:ext cx="77724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Dokumendipõhja (RTF) saab alla laadida; valmis taotlus tuleb üles laadida PDFina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Taotluse kogupikkus ca 30 lk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b="1" dirty="0"/>
              <a:t>Struktuur järgib </a:t>
            </a:r>
            <a:r>
              <a:rPr lang="et-EE" sz="1600" b="1" dirty="0" smtClean="0"/>
              <a:t>hindamiskriteeriume</a:t>
            </a:r>
            <a:endParaRPr lang="et-EE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3" y="2017713"/>
            <a:ext cx="297180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/>
          <a:lstStyle/>
          <a:p>
            <a:pPr algn="l"/>
            <a:r>
              <a:rPr lang="et-EE" sz="3600" dirty="0"/>
              <a:t>Eesti Teadusagentuur:</a:t>
            </a:r>
            <a:br>
              <a:rPr lang="et-EE" sz="3600" dirty="0"/>
            </a:br>
            <a:r>
              <a:rPr lang="et-EE" sz="3600" dirty="0"/>
              <a:t>7. raamprogrammi kontaktpunkt Eestis</a:t>
            </a:r>
            <a:br>
              <a:rPr lang="et-EE" sz="3600" dirty="0"/>
            </a:b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7500" lnSpcReduction="20000"/>
          </a:bodyPr>
          <a:lstStyle/>
          <a:p>
            <a:r>
              <a:rPr lang="et-EE" b="1" dirty="0"/>
              <a:t>Nõu ja abi kõigis 7RP puudutavates küsimustes:</a:t>
            </a:r>
            <a:endParaRPr lang="en-US" b="1" dirty="0"/>
          </a:p>
          <a:p>
            <a:pPr lvl="1"/>
            <a:r>
              <a:rPr lang="et-EE" dirty="0"/>
              <a:t>Raamprogrammi informatsiooni edastamine</a:t>
            </a:r>
          </a:p>
          <a:p>
            <a:pPr lvl="1"/>
            <a:r>
              <a:rPr lang="et-EE" dirty="0"/>
              <a:t>Taotlejate nõustamine ja koolitus</a:t>
            </a:r>
          </a:p>
          <a:p>
            <a:pPr lvl="1"/>
            <a:r>
              <a:rPr lang="et-EE" dirty="0"/>
              <a:t>Ettevalmistustoetus</a:t>
            </a:r>
          </a:p>
          <a:p>
            <a:pPr lvl="1"/>
            <a:r>
              <a:rPr lang="et-EE" dirty="0"/>
              <a:t>Edukate osalejate nõustamine ja koolitus</a:t>
            </a:r>
          </a:p>
          <a:p>
            <a:pPr lvl="1"/>
            <a:r>
              <a:rPr lang="et-EE" dirty="0"/>
              <a:t>Käibemaksu kompenseerimine</a:t>
            </a:r>
          </a:p>
          <a:p>
            <a:pPr lvl="1"/>
            <a:r>
              <a:rPr lang="et-EE" dirty="0"/>
              <a:t>Info vahendamine</a:t>
            </a:r>
          </a:p>
          <a:p>
            <a:pPr lvl="1"/>
            <a:r>
              <a:rPr lang="et-EE" dirty="0"/>
              <a:t>Tagasiside Euroopa Komisjonile</a:t>
            </a:r>
          </a:p>
          <a:p>
            <a:pPr lvl="1"/>
            <a:r>
              <a:rPr lang="et-EE" dirty="0"/>
              <a:t>Konsultandid iga RP valdkonna </a:t>
            </a:r>
            <a:r>
              <a:rPr lang="et-EE" dirty="0" smtClean="0"/>
              <a:t>jaoks</a:t>
            </a:r>
          </a:p>
          <a:p>
            <a:pPr lvl="1"/>
            <a:endParaRPr lang="et-EE" dirty="0"/>
          </a:p>
          <a:p>
            <a:pPr marL="457200" lvl="1" indent="0">
              <a:buNone/>
            </a:pPr>
            <a:r>
              <a:rPr lang="et-EE" b="1" dirty="0">
                <a:hlinkClick r:id="rId3"/>
              </a:rPr>
              <a:t>www.etag.ee</a:t>
            </a:r>
            <a:r>
              <a:rPr lang="et-EE" b="1" dirty="0"/>
              <a:t>        7RP-NCP@etag.ee</a:t>
            </a:r>
            <a:endParaRPr lang="en-GB" b="1" dirty="0"/>
          </a:p>
          <a:p>
            <a:pPr marL="457200" lvl="1" indent="0">
              <a:buNone/>
            </a:pPr>
            <a:endParaRPr lang="et-E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42BB-24ED-42B1-9700-53E2411EBBC1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et-E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5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5800" y="1282700"/>
            <a:ext cx="7772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Hindamiskriteeriumid: IEF (1)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85800" y="2182813"/>
            <a:ext cx="77724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err="1" smtClean="0"/>
              <a:t>Scientific</a:t>
            </a:r>
            <a:r>
              <a:rPr lang="et-EE" sz="2200" b="1" dirty="0" smtClean="0"/>
              <a:t> and </a:t>
            </a:r>
            <a:r>
              <a:rPr lang="et-EE" sz="2200" b="1" dirty="0" err="1" smtClean="0"/>
              <a:t>Technological</a:t>
            </a:r>
            <a:r>
              <a:rPr lang="et-EE" sz="2200" b="1" dirty="0" smtClean="0"/>
              <a:t> </a:t>
            </a:r>
            <a:r>
              <a:rPr lang="et-EE" sz="2200" b="1" dirty="0" err="1" smtClean="0"/>
              <a:t>Quality</a:t>
            </a:r>
            <a:r>
              <a:rPr lang="et-EE" sz="2200" b="1" dirty="0" smtClean="0"/>
              <a:t> </a:t>
            </a:r>
            <a:r>
              <a:rPr lang="et-EE" sz="2200" dirty="0" smtClean="0"/>
              <a:t>(3/25%)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Research/technological</a:t>
            </a:r>
            <a:r>
              <a:rPr lang="et-EE" sz="1600" dirty="0" smtClean="0"/>
              <a:t> </a:t>
            </a:r>
            <a:r>
              <a:rPr lang="et-EE" sz="1600" dirty="0" err="1" smtClean="0"/>
              <a:t>quality</a:t>
            </a:r>
            <a:r>
              <a:rPr lang="et-EE" sz="1600" dirty="0" smtClean="0"/>
              <a:t>, </a:t>
            </a:r>
            <a:r>
              <a:rPr lang="et-EE" sz="1600" dirty="0" err="1" smtClean="0"/>
              <a:t>incl</a:t>
            </a:r>
            <a:r>
              <a:rPr lang="et-EE" sz="1600" dirty="0" smtClean="0"/>
              <a:t> </a:t>
            </a:r>
            <a:r>
              <a:rPr lang="et-EE" sz="1600" dirty="0" err="1" smtClean="0"/>
              <a:t>interdisciplinary</a:t>
            </a:r>
            <a:r>
              <a:rPr lang="et-EE" sz="1600" dirty="0" smtClean="0"/>
              <a:t> and </a:t>
            </a:r>
            <a:r>
              <a:rPr lang="et-EE" sz="1600" dirty="0" err="1" smtClean="0"/>
              <a:t>multidisciplinary</a:t>
            </a:r>
            <a:r>
              <a:rPr lang="et-EE" sz="1600" dirty="0" smtClean="0"/>
              <a:t>  </a:t>
            </a:r>
            <a:r>
              <a:rPr lang="et-EE" sz="1600" dirty="0" err="1" smtClean="0"/>
              <a:t>aspects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Appropriateness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methodology</a:t>
            </a:r>
            <a:r>
              <a:rPr lang="et-EE" sz="1600" dirty="0" smtClean="0"/>
              <a:t> and </a:t>
            </a:r>
            <a:r>
              <a:rPr lang="et-EE" sz="1600" dirty="0" err="1" smtClean="0"/>
              <a:t>approach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Originality</a:t>
            </a:r>
            <a:r>
              <a:rPr lang="et-EE" sz="1600" dirty="0" smtClean="0"/>
              <a:t> and </a:t>
            </a:r>
            <a:r>
              <a:rPr lang="et-EE" sz="1600" dirty="0" err="1" smtClean="0"/>
              <a:t>innovative</a:t>
            </a:r>
            <a:r>
              <a:rPr lang="et-EE" sz="1600" dirty="0" smtClean="0"/>
              <a:t> </a:t>
            </a:r>
            <a:r>
              <a:rPr lang="et-EE" sz="1600" dirty="0" err="1" smtClean="0"/>
              <a:t>nature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r>
              <a:rPr lang="et-EE" sz="1600" dirty="0" smtClean="0"/>
              <a:t>, </a:t>
            </a:r>
            <a:r>
              <a:rPr lang="et-EE" sz="1600" dirty="0" err="1" smtClean="0"/>
              <a:t>relationship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n-US" sz="1600" dirty="0" smtClean="0"/>
              <a:t>'state of the </a:t>
            </a:r>
            <a:r>
              <a:rPr lang="et-EE" sz="1600" dirty="0" smtClean="0"/>
              <a:t> </a:t>
            </a:r>
            <a:r>
              <a:rPr lang="en-US" sz="1600" dirty="0" smtClean="0"/>
              <a:t>art'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Timeliness</a:t>
            </a:r>
            <a:r>
              <a:rPr lang="et-EE" sz="1600" dirty="0" smtClean="0"/>
              <a:t> and </a:t>
            </a:r>
            <a:r>
              <a:rPr lang="et-EE" sz="1600" dirty="0" err="1" smtClean="0"/>
              <a:t>relevance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Host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expertise</a:t>
            </a:r>
            <a:r>
              <a:rPr lang="et-EE" sz="1600" dirty="0" smtClean="0"/>
              <a:t> </a:t>
            </a:r>
            <a:r>
              <a:rPr lang="et-EE" sz="1600" dirty="0" err="1" smtClean="0"/>
              <a:t>in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field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group/scientist</a:t>
            </a:r>
            <a:r>
              <a:rPr lang="et-EE" sz="1600" dirty="0" smtClean="0"/>
              <a:t> </a:t>
            </a:r>
            <a:r>
              <a:rPr lang="et-EE" sz="1600" dirty="0" err="1" smtClean="0"/>
              <a:t>in</a:t>
            </a:r>
            <a:r>
              <a:rPr lang="et-EE" sz="1600" dirty="0" smtClean="0"/>
              <a:t> </a:t>
            </a:r>
            <a:r>
              <a:rPr lang="et-EE" sz="1600" dirty="0" err="1" smtClean="0"/>
              <a:t>charge</a:t>
            </a: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r>
              <a:rPr lang="et-EE" sz="2200" b="1" dirty="0" err="1" smtClean="0"/>
              <a:t>Training</a:t>
            </a:r>
            <a:r>
              <a:rPr lang="et-EE" sz="2200" dirty="0" smtClean="0"/>
              <a:t> (3/15%)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Clarity</a:t>
            </a:r>
            <a:r>
              <a:rPr lang="et-EE" sz="1600" dirty="0" smtClean="0"/>
              <a:t> and 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training</a:t>
            </a:r>
            <a:r>
              <a:rPr lang="et-EE" sz="1600" dirty="0" smtClean="0"/>
              <a:t> </a:t>
            </a:r>
            <a:r>
              <a:rPr lang="et-EE" sz="1600" dirty="0" err="1" smtClean="0"/>
              <a:t>objectives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researcher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Relevance</a:t>
            </a:r>
            <a:r>
              <a:rPr lang="et-EE" sz="1600" dirty="0" smtClean="0"/>
              <a:t> and 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additional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training</a:t>
            </a:r>
            <a:r>
              <a:rPr lang="et-EE" sz="1600" dirty="0" smtClean="0"/>
              <a:t>; </a:t>
            </a:r>
            <a:r>
              <a:rPr lang="et-EE" sz="1600" dirty="0" err="1" smtClean="0"/>
              <a:t>transferable</a:t>
            </a:r>
            <a:r>
              <a:rPr lang="et-EE" sz="1600" dirty="0" smtClean="0"/>
              <a:t> </a:t>
            </a:r>
            <a:r>
              <a:rPr lang="et-EE" sz="1600" dirty="0" err="1" smtClean="0"/>
              <a:t>skills</a:t>
            </a:r>
            <a:r>
              <a:rPr lang="et-EE" sz="1600" dirty="0" smtClean="0"/>
              <a:t>; </a:t>
            </a:r>
            <a:r>
              <a:rPr lang="et-EE" sz="1600" dirty="0" err="1" smtClean="0"/>
              <a:t>exposure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	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industry</a:t>
            </a:r>
            <a:r>
              <a:rPr lang="et-EE" sz="1600" dirty="0" smtClean="0"/>
              <a:t> </a:t>
            </a:r>
            <a:r>
              <a:rPr lang="et-EE" sz="1600" dirty="0" err="1" smtClean="0"/>
              <a:t>sector</a:t>
            </a:r>
            <a:r>
              <a:rPr lang="et-EE" sz="1600" dirty="0" smtClean="0"/>
              <a:t>, </a:t>
            </a:r>
            <a:r>
              <a:rPr lang="et-EE" sz="1600" dirty="0" err="1" smtClean="0"/>
              <a:t>where</a:t>
            </a:r>
            <a:r>
              <a:rPr lang="et-EE" sz="1600" dirty="0" smtClean="0"/>
              <a:t> </a:t>
            </a:r>
            <a:r>
              <a:rPr lang="et-EE" sz="1600" dirty="0" err="1" smtClean="0"/>
              <a:t>appropriate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Measures</a:t>
            </a:r>
            <a:r>
              <a:rPr lang="et-EE" sz="1600" dirty="0" smtClean="0"/>
              <a:t> </a:t>
            </a:r>
            <a:r>
              <a:rPr lang="et-EE" sz="1600" dirty="0" err="1" smtClean="0"/>
              <a:t>taken</a:t>
            </a:r>
            <a:r>
              <a:rPr lang="et-EE" sz="1600" dirty="0" smtClean="0"/>
              <a:t> </a:t>
            </a:r>
            <a:r>
              <a:rPr lang="et-EE" sz="1600" dirty="0" err="1" smtClean="0"/>
              <a:t>by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host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providing</a:t>
            </a:r>
            <a:r>
              <a:rPr lang="et-EE" sz="1600" dirty="0" smtClean="0"/>
              <a:t> </a:t>
            </a:r>
            <a:r>
              <a:rPr lang="et-EE" sz="1600" dirty="0" err="1" smtClean="0"/>
              <a:t>mentoring/tutoring</a:t>
            </a: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/>
          </p:cNvSpPr>
          <p:nvPr/>
        </p:nvSpPr>
        <p:spPr bwMode="auto">
          <a:xfrm>
            <a:off x="685800" y="1282700"/>
            <a:ext cx="7772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Hindamiskriteeriumid: IEF (2)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85800" y="2182813"/>
            <a:ext cx="77724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err="1" smtClean="0"/>
              <a:t>Researcher</a:t>
            </a:r>
            <a:r>
              <a:rPr lang="et-EE" sz="2200" b="1" dirty="0" smtClean="0"/>
              <a:t> </a:t>
            </a:r>
            <a:r>
              <a:rPr lang="et-EE" sz="2200" dirty="0" smtClean="0"/>
              <a:t>(4/25%)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experience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results</a:t>
            </a:r>
            <a:r>
              <a:rPr lang="et-EE" sz="1600" dirty="0" smtClean="0"/>
              <a:t> </a:t>
            </a:r>
            <a:r>
              <a:rPr lang="et-EE" sz="1600" dirty="0" err="1" smtClean="0"/>
              <a:t>including</a:t>
            </a:r>
            <a:r>
              <a:rPr lang="et-EE" sz="1600" dirty="0" smtClean="0"/>
              <a:t> </a:t>
            </a:r>
            <a:r>
              <a:rPr lang="et-EE" sz="1600" dirty="0" err="1" smtClean="0"/>
              <a:t>patents</a:t>
            </a:r>
            <a:r>
              <a:rPr lang="et-EE" sz="1600" dirty="0" smtClean="0"/>
              <a:t>, </a:t>
            </a:r>
            <a:r>
              <a:rPr lang="et-EE" sz="1600" dirty="0" err="1" smtClean="0"/>
              <a:t>teaching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Independent</a:t>
            </a:r>
            <a:r>
              <a:rPr lang="et-EE" sz="1600" dirty="0" smtClean="0"/>
              <a:t> </a:t>
            </a:r>
            <a:r>
              <a:rPr lang="et-EE" sz="1600" dirty="0" err="1" smtClean="0"/>
              <a:t>thinking</a:t>
            </a:r>
            <a:r>
              <a:rPr lang="et-EE" sz="1600" dirty="0" smtClean="0"/>
              <a:t> and </a:t>
            </a:r>
            <a:r>
              <a:rPr lang="et-EE" sz="1600" dirty="0" err="1" smtClean="0"/>
              <a:t>leadership</a:t>
            </a:r>
            <a:r>
              <a:rPr lang="et-EE" sz="1600" dirty="0" smtClean="0"/>
              <a:t> </a:t>
            </a:r>
            <a:r>
              <a:rPr lang="et-EE" sz="1600" dirty="0" err="1" smtClean="0"/>
              <a:t>qualities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Match</a:t>
            </a:r>
            <a:r>
              <a:rPr lang="et-EE" sz="1600" dirty="0" smtClean="0"/>
              <a:t> </a:t>
            </a:r>
            <a:r>
              <a:rPr lang="et-EE" sz="1600" dirty="0" err="1" smtClean="0"/>
              <a:t>between</a:t>
            </a:r>
            <a:r>
              <a:rPr lang="et-EE" sz="1600" dirty="0" smtClean="0"/>
              <a:t> profile and </a:t>
            </a:r>
            <a:r>
              <a:rPr lang="et-EE" sz="1600" dirty="0" err="1" smtClean="0"/>
              <a:t>project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Potential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reaching/reinforcing</a:t>
            </a:r>
            <a:r>
              <a:rPr lang="et-EE" sz="1600" dirty="0" smtClean="0"/>
              <a:t> a </a:t>
            </a:r>
            <a:r>
              <a:rPr lang="et-EE" sz="1600" dirty="0" err="1" smtClean="0"/>
              <a:t>position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professional</a:t>
            </a:r>
            <a:r>
              <a:rPr lang="et-EE" sz="1600" dirty="0" smtClean="0"/>
              <a:t> </a:t>
            </a:r>
            <a:r>
              <a:rPr lang="et-EE" sz="1600" dirty="0" err="1" smtClean="0"/>
              <a:t>maturity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Potential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t-EE" sz="1600" dirty="0" err="1" smtClean="0"/>
              <a:t>acquire</a:t>
            </a:r>
            <a:r>
              <a:rPr lang="et-EE" sz="1600" dirty="0" smtClean="0"/>
              <a:t> </a:t>
            </a:r>
            <a:r>
              <a:rPr lang="et-EE" sz="1600" dirty="0" err="1" smtClean="0"/>
              <a:t>new</a:t>
            </a:r>
            <a:r>
              <a:rPr lang="et-EE" sz="1600" dirty="0" smtClean="0"/>
              <a:t> </a:t>
            </a:r>
            <a:r>
              <a:rPr lang="et-EE" sz="1600" dirty="0" err="1" smtClean="0"/>
              <a:t>knowledge</a:t>
            </a: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r>
              <a:rPr lang="et-EE" sz="2200" b="1" dirty="0" err="1" smtClean="0"/>
              <a:t>Implementation</a:t>
            </a:r>
            <a:r>
              <a:rPr lang="et-EE" sz="2200" dirty="0" smtClean="0"/>
              <a:t> (-/15%)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infrastructure</a:t>
            </a:r>
            <a:r>
              <a:rPr lang="et-EE" sz="1600" dirty="0" smtClean="0"/>
              <a:t>; </a:t>
            </a:r>
            <a:r>
              <a:rPr lang="et-EE" sz="1600" dirty="0" err="1" smtClean="0"/>
              <a:t>international</a:t>
            </a:r>
            <a:r>
              <a:rPr lang="et-EE" sz="1600" dirty="0" smtClean="0"/>
              <a:t> </a:t>
            </a:r>
            <a:r>
              <a:rPr lang="et-EE" sz="1600" dirty="0" err="1" smtClean="0"/>
              <a:t>collaborations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Practical</a:t>
            </a:r>
            <a:r>
              <a:rPr lang="et-EE" sz="1600" dirty="0" smtClean="0"/>
              <a:t> </a:t>
            </a:r>
            <a:r>
              <a:rPr lang="et-EE" sz="1600" dirty="0" err="1" smtClean="0"/>
              <a:t>arrangements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implementation</a:t>
            </a:r>
            <a:r>
              <a:rPr lang="et-EE" sz="1600" dirty="0" smtClean="0"/>
              <a:t> and </a:t>
            </a:r>
            <a:r>
              <a:rPr lang="et-EE" sz="1600" dirty="0" err="1" smtClean="0"/>
              <a:t>management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Feasibility</a:t>
            </a:r>
            <a:r>
              <a:rPr lang="et-EE" sz="1600" dirty="0" smtClean="0"/>
              <a:t> and </a:t>
            </a:r>
            <a:r>
              <a:rPr lang="et-EE" sz="1600" dirty="0" err="1" smtClean="0"/>
              <a:t>credibility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r>
              <a:rPr lang="et-EE" sz="1600" dirty="0" smtClean="0"/>
              <a:t>, </a:t>
            </a:r>
            <a:r>
              <a:rPr lang="et-EE" sz="1600" dirty="0" err="1" smtClean="0"/>
              <a:t>incl</a:t>
            </a:r>
            <a:r>
              <a:rPr lang="et-EE" sz="1600" dirty="0" smtClean="0"/>
              <a:t> </a:t>
            </a:r>
            <a:r>
              <a:rPr lang="et-EE" sz="1600" dirty="0" err="1" smtClean="0"/>
              <a:t>work</a:t>
            </a:r>
            <a:r>
              <a:rPr lang="et-EE" sz="1600" dirty="0" smtClean="0"/>
              <a:t> </a:t>
            </a:r>
            <a:r>
              <a:rPr lang="et-EE" sz="1600" dirty="0" err="1" smtClean="0"/>
              <a:t>plan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Practical</a:t>
            </a:r>
            <a:r>
              <a:rPr lang="et-EE" sz="1600" dirty="0" smtClean="0"/>
              <a:t> and </a:t>
            </a:r>
            <a:r>
              <a:rPr lang="et-EE" sz="1600" dirty="0" err="1" smtClean="0"/>
              <a:t>adm</a:t>
            </a:r>
            <a:r>
              <a:rPr lang="et-EE" sz="1600" dirty="0" smtClean="0"/>
              <a:t>. </a:t>
            </a:r>
            <a:r>
              <a:rPr lang="et-EE" sz="1600" dirty="0" err="1" smtClean="0"/>
              <a:t>arrangements</a:t>
            </a:r>
            <a:r>
              <a:rPr lang="et-EE" sz="1600" dirty="0" smtClean="0"/>
              <a:t>; </a:t>
            </a:r>
            <a:r>
              <a:rPr lang="et-EE" sz="1600" dirty="0" err="1" smtClean="0"/>
              <a:t>support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hosting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fellow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 txBox="1">
            <a:spLocks/>
          </p:cNvSpPr>
          <p:nvPr/>
        </p:nvSpPr>
        <p:spPr bwMode="auto">
          <a:xfrm>
            <a:off x="685800" y="1282700"/>
            <a:ext cx="7772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Hindamiskriteeriumid: IEF (3)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85800" y="2182813"/>
            <a:ext cx="77724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err="1" smtClean="0"/>
              <a:t>Impact</a:t>
            </a:r>
            <a:r>
              <a:rPr lang="et-EE" sz="2200" b="1" dirty="0" smtClean="0"/>
              <a:t> </a:t>
            </a:r>
            <a:r>
              <a:rPr lang="et-EE" sz="2200" dirty="0" smtClean="0"/>
              <a:t>(3,5/20%)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Impact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competencies</a:t>
            </a:r>
            <a:r>
              <a:rPr lang="et-EE" sz="1600" dirty="0" smtClean="0"/>
              <a:t> </a:t>
            </a:r>
            <a:r>
              <a:rPr lang="et-EE" sz="1600" dirty="0" err="1" smtClean="0"/>
              <a:t>acquired</a:t>
            </a:r>
            <a:r>
              <a:rPr lang="et-EE" sz="1600" dirty="0" smtClean="0"/>
              <a:t> </a:t>
            </a:r>
            <a:r>
              <a:rPr lang="et-EE" sz="1600" dirty="0" err="1" smtClean="0"/>
              <a:t>during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fellowship</a:t>
            </a:r>
            <a:r>
              <a:rPr lang="et-EE" sz="1600" dirty="0" smtClean="0"/>
              <a:t> on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future</a:t>
            </a:r>
            <a:r>
              <a:rPr lang="et-EE" sz="1600" dirty="0" smtClean="0"/>
              <a:t> </a:t>
            </a:r>
            <a:r>
              <a:rPr lang="et-EE" sz="1600" dirty="0" err="1" smtClean="0"/>
              <a:t>career</a:t>
            </a:r>
            <a:r>
              <a:rPr lang="et-EE" sz="1600" dirty="0" smtClean="0"/>
              <a:t> </a:t>
            </a:r>
            <a:r>
              <a:rPr lang="et-EE" sz="1600" dirty="0" err="1" smtClean="0"/>
              <a:t>prospects</a:t>
            </a:r>
            <a:r>
              <a:rPr lang="et-EE" sz="1600" dirty="0" smtClean="0"/>
              <a:t> 	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researcher</a:t>
            </a:r>
            <a:r>
              <a:rPr lang="et-EE" sz="1600" dirty="0" smtClean="0"/>
              <a:t>, </a:t>
            </a:r>
            <a:r>
              <a:rPr lang="et-EE" sz="1600" dirty="0" err="1" smtClean="0"/>
              <a:t>in</a:t>
            </a:r>
            <a:r>
              <a:rPr lang="et-EE" sz="1600" dirty="0" smtClean="0"/>
              <a:t> </a:t>
            </a:r>
            <a:r>
              <a:rPr lang="et-EE" sz="1600" dirty="0" err="1" smtClean="0"/>
              <a:t>particular</a:t>
            </a:r>
            <a:r>
              <a:rPr lang="et-EE" sz="1600" dirty="0" smtClean="0"/>
              <a:t> </a:t>
            </a:r>
            <a:r>
              <a:rPr lang="et-EE" sz="1600" dirty="0" err="1" smtClean="0"/>
              <a:t>through</a:t>
            </a:r>
            <a:r>
              <a:rPr lang="et-EE" sz="1600" dirty="0" smtClean="0"/>
              <a:t> </a:t>
            </a:r>
            <a:r>
              <a:rPr lang="et-EE" sz="1600" dirty="0" err="1" smtClean="0"/>
              <a:t>exposure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t-EE" sz="1600" dirty="0" err="1" smtClean="0"/>
              <a:t>transferable</a:t>
            </a:r>
            <a:r>
              <a:rPr lang="et-EE" sz="1600" dirty="0" smtClean="0"/>
              <a:t> </a:t>
            </a:r>
            <a:r>
              <a:rPr lang="et-EE" sz="1600" dirty="0" err="1" smtClean="0"/>
              <a:t>skills</a:t>
            </a:r>
            <a:r>
              <a:rPr lang="et-EE" sz="1600" dirty="0" smtClean="0"/>
              <a:t> </a:t>
            </a:r>
            <a:r>
              <a:rPr lang="et-EE" sz="1600" dirty="0" err="1" smtClean="0"/>
              <a:t>training</a:t>
            </a:r>
            <a:r>
              <a:rPr lang="et-EE" sz="1600" dirty="0" smtClean="0"/>
              <a:t> </a:t>
            </a:r>
            <a:r>
              <a:rPr lang="et-EE" sz="1600" dirty="0" err="1" smtClean="0"/>
              <a:t>with</a:t>
            </a:r>
            <a:r>
              <a:rPr lang="et-EE" sz="1600" dirty="0" smtClean="0"/>
              <a:t> 	</a:t>
            </a:r>
            <a:r>
              <a:rPr lang="et-EE" sz="1600" dirty="0" err="1" smtClean="0"/>
              <a:t>special</a:t>
            </a:r>
            <a:r>
              <a:rPr lang="et-EE" sz="1600" dirty="0" smtClean="0"/>
              <a:t> </a:t>
            </a:r>
            <a:r>
              <a:rPr lang="et-EE" sz="1600" dirty="0" err="1" smtClean="0"/>
              <a:t>attention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t-EE" sz="1600" dirty="0" err="1" smtClean="0"/>
              <a:t>exposure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industry</a:t>
            </a:r>
            <a:r>
              <a:rPr lang="et-EE" sz="1600" dirty="0" smtClean="0"/>
              <a:t> </a:t>
            </a:r>
            <a:r>
              <a:rPr lang="et-EE" sz="1600" dirty="0" err="1" smtClean="0"/>
              <a:t>sector</a:t>
            </a:r>
            <a:r>
              <a:rPr lang="et-EE" sz="1600" dirty="0" smtClean="0"/>
              <a:t>, </a:t>
            </a:r>
            <a:r>
              <a:rPr lang="et-EE" sz="1600" dirty="0" err="1" smtClean="0"/>
              <a:t>where</a:t>
            </a:r>
            <a:r>
              <a:rPr lang="et-EE" sz="1600" dirty="0" smtClean="0"/>
              <a:t> </a:t>
            </a:r>
            <a:r>
              <a:rPr lang="et-EE" sz="1600" dirty="0" err="1" smtClean="0"/>
              <a:t>appropriate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Contribution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t-EE" sz="1600" dirty="0" err="1" smtClean="0"/>
              <a:t>career</a:t>
            </a:r>
            <a:r>
              <a:rPr lang="et-EE" sz="1600" dirty="0" smtClean="0"/>
              <a:t> </a:t>
            </a:r>
            <a:r>
              <a:rPr lang="et-EE" sz="1600" dirty="0" err="1" smtClean="0"/>
              <a:t>development</a:t>
            </a:r>
            <a:r>
              <a:rPr lang="et-EE" sz="1600" dirty="0" smtClean="0"/>
              <a:t>, </a:t>
            </a:r>
            <a:r>
              <a:rPr lang="et-EE" sz="1600" dirty="0" err="1" smtClean="0"/>
              <a:t>or</a:t>
            </a:r>
            <a:r>
              <a:rPr lang="et-EE" sz="1600" dirty="0" smtClean="0"/>
              <a:t> </a:t>
            </a:r>
            <a:r>
              <a:rPr lang="et-EE" sz="1600" dirty="0" err="1" smtClean="0"/>
              <a:t>re-establishment</a:t>
            </a:r>
            <a:r>
              <a:rPr lang="et-EE" sz="1600" dirty="0" smtClean="0"/>
              <a:t> </a:t>
            </a:r>
            <a:r>
              <a:rPr lang="et-EE" sz="1600" dirty="0" err="1" smtClean="0"/>
              <a:t>where</a:t>
            </a:r>
            <a:r>
              <a:rPr lang="et-EE" sz="1600" dirty="0" smtClean="0"/>
              <a:t> </a:t>
            </a:r>
            <a:r>
              <a:rPr lang="et-EE" sz="1600" dirty="0" err="1" smtClean="0"/>
              <a:t>relevant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Benefit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mobility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European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Area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Development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lasting </a:t>
            </a:r>
            <a:r>
              <a:rPr lang="et-EE" sz="1600" dirty="0" err="1" smtClean="0"/>
              <a:t>cooperation</a:t>
            </a:r>
            <a:r>
              <a:rPr lang="et-EE" sz="1600" dirty="0" smtClean="0"/>
              <a:t> and </a:t>
            </a:r>
            <a:r>
              <a:rPr lang="et-EE" sz="1600" dirty="0" err="1" smtClean="0"/>
              <a:t>collaborations</a:t>
            </a:r>
            <a:r>
              <a:rPr lang="et-EE" sz="1600" dirty="0" smtClean="0"/>
              <a:t> </a:t>
            </a:r>
            <a:r>
              <a:rPr lang="et-EE" sz="1600" dirty="0" err="1" smtClean="0"/>
              <a:t>with</a:t>
            </a:r>
            <a:r>
              <a:rPr lang="et-EE" sz="1600" dirty="0" smtClean="0"/>
              <a:t> </a:t>
            </a:r>
            <a:r>
              <a:rPr lang="et-EE" sz="1600" dirty="0" err="1" smtClean="0"/>
              <a:t>other</a:t>
            </a:r>
            <a:r>
              <a:rPr lang="et-EE" sz="1600" dirty="0" smtClean="0"/>
              <a:t> </a:t>
            </a:r>
            <a:r>
              <a:rPr lang="et-EE" sz="1600" dirty="0" err="1" smtClean="0"/>
              <a:t>countries</a:t>
            </a:r>
            <a:r>
              <a:rPr lang="et-EE" sz="1600" dirty="0" smtClean="0"/>
              <a:t>	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n-US" sz="1600" dirty="0" smtClean="0"/>
              <a:t>Contribution to European excellence and European</a:t>
            </a:r>
            <a:r>
              <a:rPr lang="et-EE" sz="1600" dirty="0" smtClean="0"/>
              <a:t> </a:t>
            </a:r>
            <a:r>
              <a:rPr lang="en-US" sz="1600" dirty="0" smtClean="0"/>
              <a:t>competitiveness regarding the </a:t>
            </a:r>
            <a:r>
              <a:rPr lang="et-EE" sz="1600" dirty="0" smtClean="0"/>
              <a:t>	</a:t>
            </a:r>
            <a:r>
              <a:rPr lang="en-US" sz="1600" dirty="0" smtClean="0"/>
              <a:t>expected 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results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n-US" sz="1600" dirty="0" smtClean="0"/>
              <a:t>Impact of the proposed outreach activities</a:t>
            </a:r>
            <a:r>
              <a:rPr lang="et-EE" sz="1600" dirty="0" smtClean="0"/>
              <a:t>	</a:t>
            </a:r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 txBox="1">
            <a:spLocks/>
          </p:cNvSpPr>
          <p:nvPr/>
        </p:nvSpPr>
        <p:spPr bwMode="auto">
          <a:xfrm>
            <a:off x="685800" y="1282700"/>
            <a:ext cx="7772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Hindamiskriteeriumid: IOF (1)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85800" y="2182813"/>
            <a:ext cx="77724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err="1" smtClean="0"/>
              <a:t>Scientific</a:t>
            </a:r>
            <a:r>
              <a:rPr lang="et-EE" sz="2200" b="1" dirty="0" smtClean="0"/>
              <a:t> and </a:t>
            </a:r>
            <a:r>
              <a:rPr lang="et-EE" sz="2200" b="1" dirty="0" err="1" smtClean="0"/>
              <a:t>Technological</a:t>
            </a:r>
            <a:r>
              <a:rPr lang="et-EE" sz="2200" b="1" dirty="0" smtClean="0"/>
              <a:t> </a:t>
            </a:r>
            <a:r>
              <a:rPr lang="et-EE" sz="2200" b="1" dirty="0" err="1" smtClean="0"/>
              <a:t>Quality</a:t>
            </a:r>
            <a:r>
              <a:rPr lang="et-EE" sz="2200" b="1" dirty="0" smtClean="0"/>
              <a:t> </a:t>
            </a:r>
            <a:r>
              <a:rPr lang="et-EE" sz="2200" dirty="0" smtClean="0"/>
              <a:t>(3/25%)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Research/technological</a:t>
            </a:r>
            <a:r>
              <a:rPr lang="et-EE" sz="1600" dirty="0" smtClean="0"/>
              <a:t> </a:t>
            </a:r>
            <a:r>
              <a:rPr lang="et-EE" sz="1600" dirty="0" err="1" smtClean="0"/>
              <a:t>quality</a:t>
            </a:r>
            <a:r>
              <a:rPr lang="et-EE" sz="1600" dirty="0" smtClean="0"/>
              <a:t>, </a:t>
            </a:r>
            <a:r>
              <a:rPr lang="et-EE" sz="1600" dirty="0" err="1" smtClean="0"/>
              <a:t>incl</a:t>
            </a:r>
            <a:r>
              <a:rPr lang="et-EE" sz="1600" dirty="0" smtClean="0"/>
              <a:t> </a:t>
            </a:r>
            <a:r>
              <a:rPr lang="et-EE" sz="1600" dirty="0" err="1" smtClean="0"/>
              <a:t>interdisciplinary</a:t>
            </a:r>
            <a:r>
              <a:rPr lang="et-EE" sz="1600" dirty="0" smtClean="0"/>
              <a:t> and </a:t>
            </a:r>
            <a:r>
              <a:rPr lang="et-EE" sz="1600" dirty="0" err="1" smtClean="0"/>
              <a:t>multidisciplinary</a:t>
            </a:r>
            <a:r>
              <a:rPr lang="et-EE" sz="1600" dirty="0" smtClean="0"/>
              <a:t>  </a:t>
            </a:r>
            <a:r>
              <a:rPr lang="et-EE" sz="1600" dirty="0" err="1" smtClean="0"/>
              <a:t>aspects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Appropriateness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methodology</a:t>
            </a:r>
            <a:r>
              <a:rPr lang="et-EE" sz="1600" dirty="0" smtClean="0"/>
              <a:t> and </a:t>
            </a:r>
            <a:r>
              <a:rPr lang="et-EE" sz="1600" dirty="0" err="1" smtClean="0"/>
              <a:t>approach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Originality</a:t>
            </a:r>
            <a:r>
              <a:rPr lang="et-EE" sz="1600" dirty="0" smtClean="0"/>
              <a:t> and </a:t>
            </a:r>
            <a:r>
              <a:rPr lang="et-EE" sz="1600" dirty="0" err="1" smtClean="0"/>
              <a:t>innovative</a:t>
            </a:r>
            <a:r>
              <a:rPr lang="et-EE" sz="1600" dirty="0" smtClean="0"/>
              <a:t> </a:t>
            </a:r>
            <a:r>
              <a:rPr lang="et-EE" sz="1600" dirty="0" err="1" smtClean="0"/>
              <a:t>nature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r>
              <a:rPr lang="et-EE" sz="1600" dirty="0" smtClean="0"/>
              <a:t>, </a:t>
            </a:r>
            <a:r>
              <a:rPr lang="et-EE" sz="1600" dirty="0" err="1" smtClean="0"/>
              <a:t>relationship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n-US" sz="1600" dirty="0" smtClean="0"/>
              <a:t>'state of the </a:t>
            </a:r>
            <a:r>
              <a:rPr lang="et-EE" sz="1600" dirty="0" smtClean="0"/>
              <a:t> </a:t>
            </a:r>
            <a:r>
              <a:rPr lang="en-US" sz="1600" dirty="0" smtClean="0"/>
              <a:t>art'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Timeliness</a:t>
            </a:r>
            <a:r>
              <a:rPr lang="et-EE" sz="1600" dirty="0" smtClean="0"/>
              <a:t> and </a:t>
            </a:r>
            <a:r>
              <a:rPr lang="et-EE" sz="1600" dirty="0" err="1" smtClean="0"/>
              <a:t>relevance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endParaRPr lang="et-EE" sz="1600" dirty="0" smtClean="0"/>
          </a:p>
          <a:p>
            <a:pPr>
              <a:defRPr/>
            </a:pPr>
            <a:r>
              <a:rPr lang="et-EE" sz="1600" dirty="0" smtClean="0"/>
              <a:t>	Host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expertise</a:t>
            </a:r>
            <a:r>
              <a:rPr lang="et-EE" sz="1600" dirty="0" smtClean="0"/>
              <a:t> </a:t>
            </a:r>
            <a:r>
              <a:rPr lang="et-EE" sz="1600" dirty="0" err="1" smtClean="0"/>
              <a:t>in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field</a:t>
            </a:r>
            <a:r>
              <a:rPr lang="et-EE" sz="1600" dirty="0" smtClean="0"/>
              <a:t> </a:t>
            </a:r>
            <a:r>
              <a:rPr lang="et-EE" sz="1600" b="1" dirty="0" smtClean="0">
                <a:solidFill>
                  <a:srgbClr val="FF0000"/>
                </a:solidFill>
              </a:rPr>
              <a:t>(</a:t>
            </a:r>
            <a:r>
              <a:rPr lang="et-EE" sz="1600" b="1" dirty="0" err="1" smtClean="0">
                <a:solidFill>
                  <a:srgbClr val="FF0000"/>
                </a:solidFill>
              </a:rPr>
              <a:t>outgoing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return</a:t>
            </a:r>
            <a:r>
              <a:rPr lang="et-EE" sz="1600" b="1" dirty="0" smtClean="0">
                <a:solidFill>
                  <a:srgbClr val="FF0000"/>
                </a:solidFill>
              </a:rPr>
              <a:t> host)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group/scientist</a:t>
            </a:r>
            <a:r>
              <a:rPr lang="et-EE" sz="1600" dirty="0" smtClean="0"/>
              <a:t> </a:t>
            </a:r>
            <a:r>
              <a:rPr lang="et-EE" sz="1600" dirty="0" err="1" smtClean="0"/>
              <a:t>in</a:t>
            </a:r>
            <a:r>
              <a:rPr lang="et-EE" sz="1600" dirty="0" smtClean="0"/>
              <a:t> </a:t>
            </a:r>
            <a:r>
              <a:rPr lang="et-EE" sz="1600" dirty="0" err="1" smtClean="0"/>
              <a:t>charge</a:t>
            </a: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r>
              <a:rPr lang="et-EE" sz="2200" b="1" dirty="0" err="1" smtClean="0"/>
              <a:t>Training</a:t>
            </a:r>
            <a:r>
              <a:rPr lang="et-EE" sz="2200" dirty="0" smtClean="0"/>
              <a:t> (3/15%)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Clarity</a:t>
            </a:r>
            <a:r>
              <a:rPr lang="et-EE" sz="1600" dirty="0" smtClean="0"/>
              <a:t> and 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training</a:t>
            </a:r>
            <a:r>
              <a:rPr lang="et-EE" sz="1600" dirty="0" smtClean="0"/>
              <a:t> </a:t>
            </a:r>
            <a:r>
              <a:rPr lang="et-EE" sz="1600" dirty="0" err="1" smtClean="0"/>
              <a:t>objectives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researcher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Relevance</a:t>
            </a:r>
            <a:r>
              <a:rPr lang="et-EE" sz="1600" dirty="0" smtClean="0"/>
              <a:t> and 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additional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training</a:t>
            </a:r>
            <a:r>
              <a:rPr lang="et-EE" sz="1600" dirty="0" smtClean="0"/>
              <a:t>; </a:t>
            </a:r>
            <a:r>
              <a:rPr lang="et-EE" sz="1600" dirty="0" err="1" smtClean="0"/>
              <a:t>transferable</a:t>
            </a:r>
            <a:r>
              <a:rPr lang="et-EE" sz="1600" dirty="0" smtClean="0"/>
              <a:t> </a:t>
            </a:r>
            <a:r>
              <a:rPr lang="et-EE" sz="1600" dirty="0" err="1" smtClean="0"/>
              <a:t>skills</a:t>
            </a:r>
            <a:r>
              <a:rPr lang="et-EE" sz="1600" dirty="0" smtClean="0"/>
              <a:t>; </a:t>
            </a:r>
            <a:r>
              <a:rPr lang="et-EE" sz="1600" dirty="0" err="1" smtClean="0"/>
              <a:t>exposure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	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industry</a:t>
            </a:r>
            <a:r>
              <a:rPr lang="et-EE" sz="1600" dirty="0" smtClean="0"/>
              <a:t> </a:t>
            </a:r>
            <a:r>
              <a:rPr lang="et-EE" sz="1600" dirty="0" err="1" smtClean="0"/>
              <a:t>sector</a:t>
            </a:r>
            <a:r>
              <a:rPr lang="et-EE" sz="1600" dirty="0" smtClean="0"/>
              <a:t>, </a:t>
            </a:r>
            <a:r>
              <a:rPr lang="et-EE" sz="1600" dirty="0" err="1" smtClean="0"/>
              <a:t>where</a:t>
            </a:r>
            <a:r>
              <a:rPr lang="et-EE" sz="1600" dirty="0" smtClean="0"/>
              <a:t> </a:t>
            </a:r>
            <a:r>
              <a:rPr lang="et-EE" sz="1600" dirty="0" err="1" smtClean="0"/>
              <a:t>appropriate</a:t>
            </a:r>
            <a:r>
              <a:rPr lang="et-EE" sz="1600" dirty="0" smtClean="0"/>
              <a:t> </a:t>
            </a:r>
            <a:r>
              <a:rPr lang="et-EE" sz="1600" b="1" dirty="0" smtClean="0">
                <a:solidFill>
                  <a:srgbClr val="FF0000"/>
                </a:solidFill>
              </a:rPr>
              <a:t>(</a:t>
            </a:r>
            <a:r>
              <a:rPr lang="et-EE" sz="1600" b="1" dirty="0" err="1" smtClean="0">
                <a:solidFill>
                  <a:srgbClr val="FF0000"/>
                </a:solidFill>
              </a:rPr>
              <a:t>outgoing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return</a:t>
            </a:r>
            <a:r>
              <a:rPr lang="et-EE" sz="1600" b="1" dirty="0" smtClean="0">
                <a:solidFill>
                  <a:srgbClr val="FF0000"/>
                </a:solidFill>
              </a:rPr>
              <a:t> host)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Measures</a:t>
            </a:r>
            <a:r>
              <a:rPr lang="et-EE" sz="1600" dirty="0" smtClean="0"/>
              <a:t> </a:t>
            </a:r>
            <a:r>
              <a:rPr lang="et-EE" sz="1600" dirty="0" err="1" smtClean="0"/>
              <a:t>taken</a:t>
            </a:r>
            <a:r>
              <a:rPr lang="et-EE" sz="1600" dirty="0" smtClean="0"/>
              <a:t> </a:t>
            </a:r>
            <a:r>
              <a:rPr lang="et-EE" sz="1600" dirty="0" err="1" smtClean="0"/>
              <a:t>by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host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providing</a:t>
            </a:r>
            <a:r>
              <a:rPr lang="et-EE" sz="1600" dirty="0" smtClean="0"/>
              <a:t> </a:t>
            </a:r>
            <a:r>
              <a:rPr lang="et-EE" sz="1600" dirty="0" err="1" smtClean="0"/>
              <a:t>mentoring/tutoring</a:t>
            </a:r>
            <a:r>
              <a:rPr lang="et-EE" sz="1600" dirty="0" smtClean="0"/>
              <a:t> </a:t>
            </a:r>
            <a:r>
              <a:rPr lang="et-EE" sz="1600" b="1" dirty="0" smtClean="0">
                <a:solidFill>
                  <a:srgbClr val="FF0000"/>
                </a:solidFill>
              </a:rPr>
              <a:t>(</a:t>
            </a:r>
            <a:r>
              <a:rPr lang="et-EE" sz="1600" b="1" dirty="0" err="1" smtClean="0">
                <a:solidFill>
                  <a:srgbClr val="FF0000"/>
                </a:solidFill>
              </a:rPr>
              <a:t>outgoing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return</a:t>
            </a:r>
            <a:r>
              <a:rPr lang="et-EE" sz="1600" b="1" dirty="0" smtClean="0">
                <a:solidFill>
                  <a:srgbClr val="FF0000"/>
                </a:solidFill>
              </a:rPr>
              <a:t> 	host)</a:t>
            </a: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 txBox="1">
            <a:spLocks/>
          </p:cNvSpPr>
          <p:nvPr/>
        </p:nvSpPr>
        <p:spPr bwMode="auto">
          <a:xfrm>
            <a:off x="685800" y="1282700"/>
            <a:ext cx="7772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Hindamiskriteeriumid: IOF (2)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85800" y="2182813"/>
            <a:ext cx="77724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err="1" smtClean="0"/>
              <a:t>Researcher</a:t>
            </a:r>
            <a:r>
              <a:rPr lang="et-EE" sz="2200" b="1" dirty="0" smtClean="0"/>
              <a:t> </a:t>
            </a:r>
            <a:r>
              <a:rPr lang="et-EE" sz="2200" dirty="0" smtClean="0"/>
              <a:t>(4/25%)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experience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results</a:t>
            </a:r>
            <a:r>
              <a:rPr lang="et-EE" sz="1600" dirty="0" smtClean="0"/>
              <a:t> </a:t>
            </a:r>
            <a:r>
              <a:rPr lang="et-EE" sz="1600" dirty="0" err="1" smtClean="0"/>
              <a:t>including</a:t>
            </a:r>
            <a:r>
              <a:rPr lang="et-EE" sz="1600" dirty="0" smtClean="0"/>
              <a:t> </a:t>
            </a:r>
            <a:r>
              <a:rPr lang="et-EE" sz="1600" dirty="0" err="1" smtClean="0"/>
              <a:t>patents</a:t>
            </a:r>
            <a:r>
              <a:rPr lang="et-EE" sz="1600" dirty="0" smtClean="0"/>
              <a:t>, </a:t>
            </a:r>
            <a:r>
              <a:rPr lang="et-EE" sz="1600" dirty="0" err="1" smtClean="0"/>
              <a:t>teaching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Independent</a:t>
            </a:r>
            <a:r>
              <a:rPr lang="et-EE" sz="1600" dirty="0" smtClean="0"/>
              <a:t> </a:t>
            </a:r>
            <a:r>
              <a:rPr lang="et-EE" sz="1600" dirty="0" err="1" smtClean="0"/>
              <a:t>thinking</a:t>
            </a:r>
            <a:r>
              <a:rPr lang="et-EE" sz="1600" dirty="0" smtClean="0"/>
              <a:t> and </a:t>
            </a:r>
            <a:r>
              <a:rPr lang="et-EE" sz="1600" dirty="0" err="1" smtClean="0"/>
              <a:t>leadership</a:t>
            </a:r>
            <a:r>
              <a:rPr lang="et-EE" sz="1600" dirty="0" smtClean="0"/>
              <a:t> </a:t>
            </a:r>
            <a:r>
              <a:rPr lang="et-EE" sz="1600" dirty="0" err="1" smtClean="0"/>
              <a:t>qualities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Match</a:t>
            </a:r>
            <a:r>
              <a:rPr lang="et-EE" sz="1600" dirty="0" smtClean="0"/>
              <a:t> </a:t>
            </a:r>
            <a:r>
              <a:rPr lang="et-EE" sz="1600" dirty="0" err="1" smtClean="0"/>
              <a:t>between</a:t>
            </a:r>
            <a:r>
              <a:rPr lang="et-EE" sz="1600" dirty="0" smtClean="0"/>
              <a:t> profile and </a:t>
            </a:r>
            <a:r>
              <a:rPr lang="et-EE" sz="1600" dirty="0" err="1" smtClean="0"/>
              <a:t>project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Potential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reaching/reinforcing</a:t>
            </a:r>
            <a:r>
              <a:rPr lang="et-EE" sz="1600" dirty="0" smtClean="0"/>
              <a:t> a </a:t>
            </a:r>
            <a:r>
              <a:rPr lang="et-EE" sz="1600" dirty="0" err="1" smtClean="0"/>
              <a:t>position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professional</a:t>
            </a:r>
            <a:r>
              <a:rPr lang="et-EE" sz="1600" dirty="0" smtClean="0"/>
              <a:t> </a:t>
            </a:r>
            <a:r>
              <a:rPr lang="et-EE" sz="1600" dirty="0" err="1" smtClean="0"/>
              <a:t>maturity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Potential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t-EE" sz="1600" dirty="0" err="1" smtClean="0"/>
              <a:t>acquire</a:t>
            </a:r>
            <a:r>
              <a:rPr lang="et-EE" sz="1600" dirty="0" smtClean="0"/>
              <a:t> </a:t>
            </a:r>
            <a:r>
              <a:rPr lang="et-EE" sz="1600" dirty="0" err="1" smtClean="0"/>
              <a:t>new</a:t>
            </a:r>
            <a:r>
              <a:rPr lang="et-EE" sz="1600" dirty="0" smtClean="0"/>
              <a:t> </a:t>
            </a:r>
            <a:r>
              <a:rPr lang="et-EE" sz="1600" dirty="0" err="1" smtClean="0"/>
              <a:t>knowledge</a:t>
            </a: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r>
              <a:rPr lang="et-EE" sz="2200" b="1" dirty="0" err="1" smtClean="0"/>
              <a:t>Implementation</a:t>
            </a:r>
            <a:r>
              <a:rPr lang="et-EE" sz="2200" dirty="0" smtClean="0"/>
              <a:t> (-/15%)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infrastructure</a:t>
            </a:r>
            <a:r>
              <a:rPr lang="et-EE" sz="1600" dirty="0" smtClean="0"/>
              <a:t>; </a:t>
            </a:r>
            <a:r>
              <a:rPr lang="et-EE" sz="1600" dirty="0" err="1" smtClean="0"/>
              <a:t>international</a:t>
            </a:r>
            <a:r>
              <a:rPr lang="et-EE" sz="1600" dirty="0" smtClean="0"/>
              <a:t> </a:t>
            </a:r>
            <a:r>
              <a:rPr lang="et-EE" sz="1600" dirty="0" err="1" smtClean="0"/>
              <a:t>collaborations</a:t>
            </a:r>
            <a:r>
              <a:rPr lang="et-EE" sz="1600" dirty="0" smtClean="0"/>
              <a:t> </a:t>
            </a:r>
            <a:r>
              <a:rPr lang="et-EE" sz="1600" b="1" dirty="0" smtClean="0">
                <a:solidFill>
                  <a:srgbClr val="FF0000"/>
                </a:solidFill>
              </a:rPr>
              <a:t>(</a:t>
            </a:r>
            <a:r>
              <a:rPr lang="et-EE" sz="1600" b="1" dirty="0" err="1" smtClean="0">
                <a:solidFill>
                  <a:srgbClr val="FF0000"/>
                </a:solidFill>
              </a:rPr>
              <a:t>outgoing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return</a:t>
            </a:r>
            <a:r>
              <a:rPr lang="et-EE" sz="1600" b="1" dirty="0" smtClean="0">
                <a:solidFill>
                  <a:srgbClr val="FF0000"/>
                </a:solidFill>
              </a:rPr>
              <a:t> host)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Practical</a:t>
            </a:r>
            <a:r>
              <a:rPr lang="et-EE" sz="1600" dirty="0" smtClean="0"/>
              <a:t> </a:t>
            </a:r>
            <a:r>
              <a:rPr lang="et-EE" sz="1600" dirty="0" err="1" smtClean="0"/>
              <a:t>arrangements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implementation</a:t>
            </a:r>
            <a:r>
              <a:rPr lang="et-EE" sz="1600" dirty="0" smtClean="0"/>
              <a:t> and </a:t>
            </a:r>
            <a:r>
              <a:rPr lang="et-EE" sz="1600" dirty="0" err="1" smtClean="0"/>
              <a:t>management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r>
              <a:rPr lang="et-EE" sz="1600" dirty="0" smtClean="0"/>
              <a:t> 	</a:t>
            </a:r>
            <a:r>
              <a:rPr lang="et-EE" sz="1600" b="1" dirty="0" smtClean="0">
                <a:solidFill>
                  <a:srgbClr val="FF0000"/>
                </a:solidFill>
              </a:rPr>
              <a:t>(</a:t>
            </a:r>
            <a:r>
              <a:rPr lang="et-EE" sz="1600" b="1" dirty="0" err="1" smtClean="0">
                <a:solidFill>
                  <a:srgbClr val="FF0000"/>
                </a:solidFill>
              </a:rPr>
              <a:t>outgoing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return</a:t>
            </a:r>
            <a:r>
              <a:rPr lang="et-EE" sz="1600" b="1" dirty="0" smtClean="0">
                <a:solidFill>
                  <a:srgbClr val="FF0000"/>
                </a:solidFill>
              </a:rPr>
              <a:t> host)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Feasibility</a:t>
            </a:r>
            <a:r>
              <a:rPr lang="et-EE" sz="1600" dirty="0" smtClean="0"/>
              <a:t> and </a:t>
            </a:r>
            <a:r>
              <a:rPr lang="et-EE" sz="1600" dirty="0" err="1" smtClean="0"/>
              <a:t>credibility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r>
              <a:rPr lang="et-EE" sz="1600" dirty="0" smtClean="0"/>
              <a:t>, </a:t>
            </a:r>
            <a:r>
              <a:rPr lang="et-EE" sz="1600" dirty="0" err="1" smtClean="0"/>
              <a:t>incl</a:t>
            </a:r>
            <a:r>
              <a:rPr lang="et-EE" sz="1600" dirty="0" smtClean="0"/>
              <a:t> </a:t>
            </a:r>
            <a:r>
              <a:rPr lang="et-EE" sz="1600" dirty="0" err="1" smtClean="0"/>
              <a:t>work</a:t>
            </a:r>
            <a:r>
              <a:rPr lang="et-EE" sz="1600" dirty="0" smtClean="0"/>
              <a:t> </a:t>
            </a:r>
            <a:r>
              <a:rPr lang="et-EE" sz="1600" dirty="0" err="1" smtClean="0"/>
              <a:t>plan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Practical</a:t>
            </a:r>
            <a:r>
              <a:rPr lang="et-EE" sz="1600" dirty="0" smtClean="0"/>
              <a:t> and </a:t>
            </a:r>
            <a:r>
              <a:rPr lang="et-EE" sz="1600" dirty="0" err="1" smtClean="0"/>
              <a:t>adm</a:t>
            </a:r>
            <a:r>
              <a:rPr lang="et-EE" sz="1600" dirty="0" smtClean="0"/>
              <a:t>. </a:t>
            </a:r>
            <a:r>
              <a:rPr lang="et-EE" sz="1600" dirty="0" err="1" smtClean="0"/>
              <a:t>arrangements</a:t>
            </a:r>
            <a:r>
              <a:rPr lang="et-EE" sz="1600" dirty="0" smtClean="0"/>
              <a:t>; </a:t>
            </a:r>
            <a:r>
              <a:rPr lang="et-EE" sz="1600" dirty="0" err="1" smtClean="0"/>
              <a:t>support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hosting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fellow</a:t>
            </a:r>
            <a:r>
              <a:rPr lang="et-EE" sz="1600" dirty="0" smtClean="0"/>
              <a:t> </a:t>
            </a:r>
            <a:r>
              <a:rPr lang="et-EE" sz="1600" b="1" dirty="0" smtClean="0">
                <a:solidFill>
                  <a:srgbClr val="FF0000"/>
                </a:solidFill>
              </a:rPr>
              <a:t>(</a:t>
            </a:r>
            <a:r>
              <a:rPr lang="et-EE" sz="1600" b="1" dirty="0" err="1" smtClean="0">
                <a:solidFill>
                  <a:srgbClr val="FF0000"/>
                </a:solidFill>
              </a:rPr>
              <a:t>outgoing</a:t>
            </a:r>
            <a:r>
              <a:rPr lang="et-EE" sz="1600" b="1" dirty="0" smtClean="0">
                <a:solidFill>
                  <a:srgbClr val="FF0000"/>
                </a:solidFill>
              </a:rPr>
              <a:t> and 	</a:t>
            </a:r>
            <a:r>
              <a:rPr lang="et-EE" sz="1600" b="1" dirty="0" err="1" smtClean="0">
                <a:solidFill>
                  <a:srgbClr val="FF0000"/>
                </a:solidFill>
              </a:rPr>
              <a:t>return</a:t>
            </a:r>
            <a:r>
              <a:rPr lang="et-EE" sz="1600" b="1" dirty="0" smtClean="0">
                <a:solidFill>
                  <a:srgbClr val="FF0000"/>
                </a:solidFill>
              </a:rPr>
              <a:t> host)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 txBox="1">
            <a:spLocks/>
          </p:cNvSpPr>
          <p:nvPr/>
        </p:nvSpPr>
        <p:spPr bwMode="auto">
          <a:xfrm>
            <a:off x="685800" y="1282700"/>
            <a:ext cx="7772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Hindamiskriteeriumid: IOF (3)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85800" y="2182813"/>
            <a:ext cx="77724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err="1" smtClean="0"/>
              <a:t>Impact</a:t>
            </a:r>
            <a:r>
              <a:rPr lang="et-EE" sz="2200" b="1" dirty="0" smtClean="0"/>
              <a:t> </a:t>
            </a:r>
            <a:r>
              <a:rPr lang="et-EE" sz="2200" dirty="0" smtClean="0"/>
              <a:t>(3,5/20%)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Impact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competencies</a:t>
            </a:r>
            <a:r>
              <a:rPr lang="et-EE" sz="1600" dirty="0" smtClean="0"/>
              <a:t> </a:t>
            </a:r>
            <a:r>
              <a:rPr lang="et-EE" sz="1600" dirty="0" err="1" smtClean="0"/>
              <a:t>acquired</a:t>
            </a:r>
            <a:r>
              <a:rPr lang="et-EE" sz="1600" dirty="0" smtClean="0"/>
              <a:t> </a:t>
            </a:r>
            <a:r>
              <a:rPr lang="et-EE" sz="1600" dirty="0" err="1" smtClean="0"/>
              <a:t>during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fellowship</a:t>
            </a:r>
            <a:r>
              <a:rPr lang="et-EE" sz="1600" dirty="0" smtClean="0"/>
              <a:t> on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future</a:t>
            </a:r>
            <a:r>
              <a:rPr lang="et-EE" sz="1600" dirty="0" smtClean="0"/>
              <a:t> </a:t>
            </a:r>
            <a:r>
              <a:rPr lang="et-EE" sz="1600" dirty="0" err="1" smtClean="0"/>
              <a:t>career</a:t>
            </a:r>
            <a:r>
              <a:rPr lang="et-EE" sz="1600" dirty="0" smtClean="0"/>
              <a:t> </a:t>
            </a:r>
            <a:r>
              <a:rPr lang="et-EE" sz="1600" dirty="0" err="1" smtClean="0"/>
              <a:t>prospects</a:t>
            </a:r>
            <a:r>
              <a:rPr lang="et-EE" sz="1600" dirty="0" smtClean="0"/>
              <a:t> 	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researcher</a:t>
            </a:r>
            <a:r>
              <a:rPr lang="et-EE" sz="1600" dirty="0" smtClean="0"/>
              <a:t>, </a:t>
            </a:r>
            <a:r>
              <a:rPr lang="et-EE" sz="1600" dirty="0" err="1" smtClean="0"/>
              <a:t>in</a:t>
            </a:r>
            <a:r>
              <a:rPr lang="et-EE" sz="1600" dirty="0" smtClean="0"/>
              <a:t> </a:t>
            </a:r>
            <a:r>
              <a:rPr lang="et-EE" sz="1600" dirty="0" err="1" smtClean="0"/>
              <a:t>particular</a:t>
            </a:r>
            <a:r>
              <a:rPr lang="et-EE" sz="1600" dirty="0" smtClean="0"/>
              <a:t> </a:t>
            </a:r>
            <a:r>
              <a:rPr lang="et-EE" sz="1600" dirty="0" err="1" smtClean="0"/>
              <a:t>through</a:t>
            </a:r>
            <a:r>
              <a:rPr lang="et-EE" sz="1600" dirty="0" smtClean="0"/>
              <a:t> </a:t>
            </a:r>
            <a:r>
              <a:rPr lang="et-EE" sz="1600" dirty="0" err="1" smtClean="0"/>
              <a:t>exposure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t-EE" sz="1600" dirty="0" err="1" smtClean="0"/>
              <a:t>transferable</a:t>
            </a:r>
            <a:r>
              <a:rPr lang="et-EE" sz="1600" dirty="0" smtClean="0"/>
              <a:t> </a:t>
            </a:r>
            <a:r>
              <a:rPr lang="et-EE" sz="1600" dirty="0" err="1" smtClean="0"/>
              <a:t>skills</a:t>
            </a:r>
            <a:r>
              <a:rPr lang="et-EE" sz="1600" dirty="0" smtClean="0"/>
              <a:t> </a:t>
            </a:r>
            <a:r>
              <a:rPr lang="et-EE" sz="1600" dirty="0" err="1" smtClean="0"/>
              <a:t>training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Contribution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t-EE" sz="1600" dirty="0" err="1" smtClean="0"/>
              <a:t>career</a:t>
            </a:r>
            <a:r>
              <a:rPr lang="et-EE" sz="1600" dirty="0" smtClean="0"/>
              <a:t> </a:t>
            </a:r>
            <a:r>
              <a:rPr lang="et-EE" sz="1600" dirty="0" err="1" smtClean="0"/>
              <a:t>development</a:t>
            </a:r>
            <a:r>
              <a:rPr lang="et-EE" sz="1600" dirty="0" smtClean="0"/>
              <a:t>, </a:t>
            </a:r>
            <a:r>
              <a:rPr lang="et-EE" sz="1600" dirty="0" err="1" smtClean="0"/>
              <a:t>or</a:t>
            </a:r>
            <a:r>
              <a:rPr lang="et-EE" sz="1600" dirty="0" smtClean="0"/>
              <a:t> </a:t>
            </a:r>
            <a:r>
              <a:rPr lang="et-EE" sz="1600" dirty="0" err="1" smtClean="0"/>
              <a:t>re-establishment</a:t>
            </a:r>
            <a:r>
              <a:rPr lang="et-EE" sz="1600" dirty="0" smtClean="0"/>
              <a:t> </a:t>
            </a:r>
            <a:r>
              <a:rPr lang="et-EE" sz="1600" dirty="0" err="1" smtClean="0"/>
              <a:t>where</a:t>
            </a:r>
            <a:r>
              <a:rPr lang="et-EE" sz="1600" dirty="0" smtClean="0"/>
              <a:t> </a:t>
            </a:r>
            <a:r>
              <a:rPr lang="et-EE" sz="1600" dirty="0" err="1" smtClean="0"/>
              <a:t>relevant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b="1" dirty="0" err="1" smtClean="0">
                <a:solidFill>
                  <a:srgbClr val="FF0000"/>
                </a:solidFill>
              </a:rPr>
              <a:t>Potential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for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creating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long-term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collaborations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mutually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beneficial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collaboration</a:t>
            </a:r>
            <a:r>
              <a:rPr lang="et-EE" sz="1600" b="1" dirty="0" smtClean="0">
                <a:solidFill>
                  <a:srgbClr val="FF0000"/>
                </a:solidFill>
              </a:rPr>
              <a:t> 	</a:t>
            </a:r>
            <a:r>
              <a:rPr lang="et-EE" sz="1600" b="1" dirty="0" err="1" smtClean="0">
                <a:solidFill>
                  <a:srgbClr val="FF0000"/>
                </a:solidFill>
              </a:rPr>
              <a:t>between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Europe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the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other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third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country</a:t>
            </a:r>
            <a:endParaRPr lang="et-EE" sz="16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b="1" dirty="0" err="1" smtClean="0">
                <a:solidFill>
                  <a:srgbClr val="FF0000"/>
                </a:solidFill>
              </a:rPr>
              <a:t>Contribution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to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European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excellence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European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competitiveness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through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valuable</a:t>
            </a:r>
            <a:r>
              <a:rPr lang="et-EE" sz="1600" b="1" dirty="0" smtClean="0">
                <a:solidFill>
                  <a:srgbClr val="FF0000"/>
                </a:solidFill>
              </a:rPr>
              <a:t> 	</a:t>
            </a:r>
            <a:r>
              <a:rPr lang="et-EE" sz="1600" b="1" dirty="0" err="1" smtClean="0">
                <a:solidFill>
                  <a:srgbClr val="FF0000"/>
                </a:solidFill>
              </a:rPr>
              <a:t>transfer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of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knowledge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during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the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return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phase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dirty="0" smtClean="0"/>
              <a:t>	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n-US" sz="1600" dirty="0" smtClean="0"/>
              <a:t>Impact of the proposed outreach activities</a:t>
            </a:r>
            <a:r>
              <a:rPr lang="et-EE" sz="1600" dirty="0" smtClean="0"/>
              <a:t>	</a:t>
            </a:r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 txBox="1">
            <a:spLocks/>
          </p:cNvSpPr>
          <p:nvPr/>
        </p:nvSpPr>
        <p:spPr bwMode="auto">
          <a:xfrm>
            <a:off x="685800" y="1282700"/>
            <a:ext cx="7772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Hindamiskriteeriumid: IIF (1)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85800" y="2182813"/>
            <a:ext cx="77724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err="1" smtClean="0"/>
              <a:t>Scientific</a:t>
            </a:r>
            <a:r>
              <a:rPr lang="et-EE" sz="2200" b="1" dirty="0" smtClean="0"/>
              <a:t> and </a:t>
            </a:r>
            <a:r>
              <a:rPr lang="et-EE" sz="2200" b="1" dirty="0" err="1" smtClean="0"/>
              <a:t>Technological</a:t>
            </a:r>
            <a:r>
              <a:rPr lang="et-EE" sz="2200" b="1" dirty="0" smtClean="0"/>
              <a:t> </a:t>
            </a:r>
            <a:r>
              <a:rPr lang="et-EE" sz="2200" b="1" dirty="0" err="1" smtClean="0"/>
              <a:t>Quality</a:t>
            </a:r>
            <a:r>
              <a:rPr lang="et-EE" sz="2200" b="1" dirty="0" smtClean="0"/>
              <a:t> </a:t>
            </a:r>
            <a:r>
              <a:rPr lang="et-EE" sz="2200" dirty="0" smtClean="0"/>
              <a:t>(3/25%)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Research/technological</a:t>
            </a:r>
            <a:r>
              <a:rPr lang="et-EE" sz="1600" dirty="0" smtClean="0"/>
              <a:t> </a:t>
            </a:r>
            <a:r>
              <a:rPr lang="et-EE" sz="1600" dirty="0" err="1" smtClean="0"/>
              <a:t>quality</a:t>
            </a:r>
            <a:r>
              <a:rPr lang="et-EE" sz="1600" dirty="0" smtClean="0"/>
              <a:t>, </a:t>
            </a:r>
            <a:r>
              <a:rPr lang="et-EE" sz="1600" dirty="0" err="1" smtClean="0"/>
              <a:t>incl</a:t>
            </a:r>
            <a:r>
              <a:rPr lang="et-EE" sz="1600" dirty="0" smtClean="0"/>
              <a:t> </a:t>
            </a:r>
            <a:r>
              <a:rPr lang="et-EE" sz="1600" dirty="0" err="1" smtClean="0"/>
              <a:t>interdisciplinary</a:t>
            </a:r>
            <a:r>
              <a:rPr lang="et-EE" sz="1600" dirty="0" smtClean="0"/>
              <a:t> and </a:t>
            </a:r>
            <a:r>
              <a:rPr lang="et-EE" sz="1600" dirty="0" err="1" smtClean="0"/>
              <a:t>multidisciplinary</a:t>
            </a:r>
            <a:r>
              <a:rPr lang="et-EE" sz="1600" dirty="0" smtClean="0"/>
              <a:t>  </a:t>
            </a:r>
            <a:r>
              <a:rPr lang="et-EE" sz="1600" dirty="0" err="1" smtClean="0"/>
              <a:t>aspects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Appropriateness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methodology</a:t>
            </a:r>
            <a:r>
              <a:rPr lang="et-EE" sz="1600" dirty="0" smtClean="0"/>
              <a:t> and </a:t>
            </a:r>
            <a:r>
              <a:rPr lang="et-EE" sz="1600" dirty="0" err="1" smtClean="0"/>
              <a:t>approach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Originality</a:t>
            </a:r>
            <a:r>
              <a:rPr lang="et-EE" sz="1600" dirty="0" smtClean="0"/>
              <a:t> and </a:t>
            </a:r>
            <a:r>
              <a:rPr lang="et-EE" sz="1600" dirty="0" err="1" smtClean="0"/>
              <a:t>innovative</a:t>
            </a:r>
            <a:r>
              <a:rPr lang="et-EE" sz="1600" dirty="0" smtClean="0"/>
              <a:t> </a:t>
            </a:r>
            <a:r>
              <a:rPr lang="et-EE" sz="1600" dirty="0" err="1" smtClean="0"/>
              <a:t>nature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r>
              <a:rPr lang="et-EE" sz="1600" dirty="0" smtClean="0"/>
              <a:t>, </a:t>
            </a:r>
            <a:r>
              <a:rPr lang="et-EE" sz="1600" dirty="0" err="1" smtClean="0"/>
              <a:t>relationship</a:t>
            </a:r>
            <a:r>
              <a:rPr lang="et-EE" sz="1600" dirty="0" smtClean="0"/>
              <a:t> </a:t>
            </a:r>
            <a:r>
              <a:rPr lang="et-EE" sz="1600" dirty="0" err="1" smtClean="0"/>
              <a:t>to</a:t>
            </a:r>
            <a:r>
              <a:rPr lang="et-EE" sz="1600" dirty="0" smtClean="0"/>
              <a:t> </a:t>
            </a:r>
            <a:r>
              <a:rPr lang="en-US" sz="1600" dirty="0" smtClean="0"/>
              <a:t>'state of the </a:t>
            </a:r>
            <a:r>
              <a:rPr lang="et-EE" sz="1600" dirty="0" smtClean="0"/>
              <a:t> </a:t>
            </a:r>
            <a:r>
              <a:rPr lang="en-US" sz="1600" dirty="0" smtClean="0"/>
              <a:t>art'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Timeliness</a:t>
            </a:r>
            <a:r>
              <a:rPr lang="et-EE" sz="1600" dirty="0" smtClean="0"/>
              <a:t> and </a:t>
            </a:r>
            <a:r>
              <a:rPr lang="et-EE" sz="1600" dirty="0" err="1" smtClean="0"/>
              <a:t>relevance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Host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expertise</a:t>
            </a:r>
            <a:r>
              <a:rPr lang="et-EE" sz="1600" dirty="0" smtClean="0"/>
              <a:t> </a:t>
            </a:r>
            <a:r>
              <a:rPr lang="et-EE" sz="1600" dirty="0" err="1" smtClean="0"/>
              <a:t>in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field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group/scientist</a:t>
            </a:r>
            <a:r>
              <a:rPr lang="et-EE" sz="1600" dirty="0" smtClean="0"/>
              <a:t> </a:t>
            </a:r>
            <a:r>
              <a:rPr lang="et-EE" sz="1600" dirty="0" err="1" smtClean="0"/>
              <a:t>in</a:t>
            </a:r>
            <a:r>
              <a:rPr lang="et-EE" sz="1600" dirty="0" smtClean="0"/>
              <a:t> </a:t>
            </a:r>
            <a:r>
              <a:rPr lang="et-EE" sz="1600" dirty="0" err="1" smtClean="0"/>
              <a:t>charge</a:t>
            </a: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r>
              <a:rPr lang="et-EE" sz="2200" b="1" dirty="0" err="1" smtClean="0">
                <a:solidFill>
                  <a:srgbClr val="FF0000"/>
                </a:solidFill>
              </a:rPr>
              <a:t>Transfer</a:t>
            </a:r>
            <a:r>
              <a:rPr lang="et-EE" sz="2200" b="1" dirty="0" smtClean="0">
                <a:solidFill>
                  <a:srgbClr val="FF0000"/>
                </a:solidFill>
              </a:rPr>
              <a:t> </a:t>
            </a:r>
            <a:r>
              <a:rPr lang="et-EE" sz="2200" b="1" dirty="0" err="1" smtClean="0">
                <a:solidFill>
                  <a:srgbClr val="FF0000"/>
                </a:solidFill>
              </a:rPr>
              <a:t>of</a:t>
            </a:r>
            <a:r>
              <a:rPr lang="et-EE" sz="2200" b="1" dirty="0" smtClean="0">
                <a:solidFill>
                  <a:srgbClr val="FF0000"/>
                </a:solidFill>
              </a:rPr>
              <a:t> Knowledge</a:t>
            </a:r>
            <a:r>
              <a:rPr lang="et-EE" sz="2200" dirty="0" smtClean="0"/>
              <a:t>(3/15%)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Clarity</a:t>
            </a:r>
            <a:r>
              <a:rPr lang="et-EE" sz="1600" dirty="0" smtClean="0"/>
              <a:t> and 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transfer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of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knowledge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dirty="0" err="1" smtClean="0"/>
              <a:t>objectives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b="1" dirty="0" err="1" smtClean="0">
                <a:solidFill>
                  <a:srgbClr val="FF0000"/>
                </a:solidFill>
              </a:rPr>
              <a:t>Potential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of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transferring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knowledge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to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European</a:t>
            </a:r>
            <a:r>
              <a:rPr lang="et-EE" sz="1600" b="1" dirty="0" smtClean="0">
                <a:solidFill>
                  <a:srgbClr val="FF0000"/>
                </a:solidFill>
              </a:rPr>
              <a:t> host </a:t>
            </a:r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 txBox="1">
            <a:spLocks/>
          </p:cNvSpPr>
          <p:nvPr/>
        </p:nvSpPr>
        <p:spPr bwMode="auto">
          <a:xfrm>
            <a:off x="685800" y="1282700"/>
            <a:ext cx="7772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Hindamiskriteeriumid: IIF (2)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85800" y="2182813"/>
            <a:ext cx="77724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err="1" smtClean="0"/>
              <a:t>Researcher</a:t>
            </a:r>
            <a:r>
              <a:rPr lang="et-EE" sz="2200" b="1" dirty="0" smtClean="0"/>
              <a:t> </a:t>
            </a:r>
            <a:r>
              <a:rPr lang="et-EE" sz="2200" dirty="0" smtClean="0"/>
              <a:t>(4/25%)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experience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results</a:t>
            </a:r>
            <a:r>
              <a:rPr lang="et-EE" sz="1600" dirty="0" smtClean="0"/>
              <a:t> </a:t>
            </a:r>
            <a:r>
              <a:rPr lang="et-EE" sz="1600" dirty="0" err="1" smtClean="0"/>
              <a:t>including</a:t>
            </a:r>
            <a:r>
              <a:rPr lang="et-EE" sz="1600" dirty="0" smtClean="0"/>
              <a:t> </a:t>
            </a:r>
            <a:r>
              <a:rPr lang="et-EE" sz="1600" dirty="0" err="1" smtClean="0"/>
              <a:t>patents</a:t>
            </a:r>
            <a:r>
              <a:rPr lang="et-EE" sz="1600" dirty="0" smtClean="0"/>
              <a:t>, </a:t>
            </a:r>
            <a:r>
              <a:rPr lang="et-EE" sz="1600" dirty="0" err="1" smtClean="0"/>
              <a:t>teaching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Independent</a:t>
            </a:r>
            <a:r>
              <a:rPr lang="et-EE" sz="1600" dirty="0" smtClean="0"/>
              <a:t> </a:t>
            </a:r>
            <a:r>
              <a:rPr lang="et-EE" sz="1600" dirty="0" err="1" smtClean="0"/>
              <a:t>thinking</a:t>
            </a:r>
            <a:r>
              <a:rPr lang="et-EE" sz="1600" dirty="0" smtClean="0"/>
              <a:t> and </a:t>
            </a:r>
            <a:r>
              <a:rPr lang="et-EE" sz="1600" dirty="0" err="1" smtClean="0"/>
              <a:t>leadership</a:t>
            </a:r>
            <a:r>
              <a:rPr lang="et-EE" sz="1600" dirty="0" smtClean="0"/>
              <a:t> </a:t>
            </a:r>
            <a:r>
              <a:rPr lang="et-EE" sz="1600" dirty="0" err="1" smtClean="0"/>
              <a:t>qualities</a:t>
            </a:r>
            <a:r>
              <a:rPr lang="et-EE" sz="1600" dirty="0" smtClean="0"/>
              <a:t>, </a:t>
            </a:r>
            <a:r>
              <a:rPr lang="et-EE" sz="1600" b="1" dirty="0" err="1" smtClean="0">
                <a:solidFill>
                  <a:srgbClr val="FF0000"/>
                </a:solidFill>
              </a:rPr>
              <a:t>capacity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to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transfer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knowledge</a:t>
            </a:r>
            <a:endParaRPr lang="et-EE" sz="16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Match</a:t>
            </a:r>
            <a:r>
              <a:rPr lang="et-EE" sz="1600" dirty="0" smtClean="0"/>
              <a:t> </a:t>
            </a:r>
            <a:r>
              <a:rPr lang="et-EE" sz="1600" dirty="0" err="1" smtClean="0"/>
              <a:t>between</a:t>
            </a:r>
            <a:r>
              <a:rPr lang="et-EE" sz="1600" dirty="0" smtClean="0"/>
              <a:t> profile and </a:t>
            </a:r>
            <a:r>
              <a:rPr lang="et-EE" sz="1600" dirty="0" err="1" smtClean="0"/>
              <a:t>project</a:t>
            </a: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r>
              <a:rPr lang="et-EE" sz="2200" b="1" dirty="0" err="1" smtClean="0"/>
              <a:t>Implementation</a:t>
            </a:r>
            <a:r>
              <a:rPr lang="et-EE" sz="2200" dirty="0" smtClean="0"/>
              <a:t> (-/15%)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Quality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infrastructure</a:t>
            </a:r>
            <a:r>
              <a:rPr lang="et-EE" sz="1600" dirty="0" smtClean="0"/>
              <a:t>; </a:t>
            </a:r>
            <a:r>
              <a:rPr lang="et-EE" sz="1600" dirty="0" err="1" smtClean="0"/>
              <a:t>international</a:t>
            </a:r>
            <a:r>
              <a:rPr lang="et-EE" sz="1600" dirty="0" smtClean="0"/>
              <a:t> </a:t>
            </a:r>
            <a:r>
              <a:rPr lang="et-EE" sz="1600" dirty="0" err="1" smtClean="0"/>
              <a:t>collaborations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Practical</a:t>
            </a:r>
            <a:r>
              <a:rPr lang="et-EE" sz="1600" dirty="0" smtClean="0"/>
              <a:t> </a:t>
            </a:r>
            <a:r>
              <a:rPr lang="et-EE" sz="1600" dirty="0" err="1" smtClean="0"/>
              <a:t>arrangements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implementation</a:t>
            </a:r>
            <a:r>
              <a:rPr lang="et-EE" sz="1600" dirty="0" smtClean="0"/>
              <a:t> and </a:t>
            </a:r>
            <a:r>
              <a:rPr lang="et-EE" sz="1600" dirty="0" err="1" smtClean="0"/>
              <a:t>management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research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Feasibility</a:t>
            </a:r>
            <a:r>
              <a:rPr lang="et-EE" sz="1600" dirty="0" smtClean="0"/>
              <a:t> and </a:t>
            </a:r>
            <a:r>
              <a:rPr lang="et-EE" sz="1600" dirty="0" err="1" smtClean="0"/>
              <a:t>credibility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</a:t>
            </a:r>
            <a:r>
              <a:rPr lang="et-EE" sz="1600" dirty="0" err="1" smtClean="0"/>
              <a:t>project</a:t>
            </a:r>
            <a:r>
              <a:rPr lang="et-EE" sz="1600" dirty="0" smtClean="0"/>
              <a:t>, </a:t>
            </a:r>
            <a:r>
              <a:rPr lang="et-EE" sz="1600" dirty="0" err="1" smtClean="0"/>
              <a:t>incl</a:t>
            </a:r>
            <a:r>
              <a:rPr lang="et-EE" sz="1600" dirty="0" smtClean="0"/>
              <a:t> </a:t>
            </a:r>
            <a:r>
              <a:rPr lang="et-EE" sz="1600" dirty="0" err="1" smtClean="0"/>
              <a:t>work</a:t>
            </a:r>
            <a:r>
              <a:rPr lang="et-EE" sz="1600" dirty="0" smtClean="0"/>
              <a:t> </a:t>
            </a:r>
            <a:r>
              <a:rPr lang="et-EE" sz="1600" dirty="0" err="1" smtClean="0"/>
              <a:t>plan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dirty="0" err="1" smtClean="0"/>
              <a:t>Practical</a:t>
            </a:r>
            <a:r>
              <a:rPr lang="et-EE" sz="1600" dirty="0" smtClean="0"/>
              <a:t> and </a:t>
            </a:r>
            <a:r>
              <a:rPr lang="et-EE" sz="1600" dirty="0" err="1" smtClean="0"/>
              <a:t>adm</a:t>
            </a:r>
            <a:r>
              <a:rPr lang="et-EE" sz="1600" dirty="0" smtClean="0"/>
              <a:t>. </a:t>
            </a:r>
            <a:r>
              <a:rPr lang="et-EE" sz="1600" dirty="0" err="1" smtClean="0"/>
              <a:t>arrangements</a:t>
            </a:r>
            <a:r>
              <a:rPr lang="et-EE" sz="1600" dirty="0" smtClean="0"/>
              <a:t>; </a:t>
            </a:r>
            <a:r>
              <a:rPr lang="et-EE" sz="1600" dirty="0" err="1" smtClean="0"/>
              <a:t>support</a:t>
            </a:r>
            <a:r>
              <a:rPr lang="et-EE" sz="1600" dirty="0" smtClean="0"/>
              <a:t> </a:t>
            </a:r>
            <a:r>
              <a:rPr lang="et-EE" sz="1600" dirty="0" err="1" smtClean="0"/>
              <a:t>for</a:t>
            </a:r>
            <a:r>
              <a:rPr lang="et-EE" sz="1600" dirty="0" smtClean="0"/>
              <a:t>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hosting</a:t>
            </a:r>
            <a:r>
              <a:rPr lang="et-EE" sz="1600" dirty="0" smtClean="0"/>
              <a:t> </a:t>
            </a:r>
            <a:r>
              <a:rPr lang="et-EE" sz="1600" dirty="0" err="1" smtClean="0"/>
              <a:t>of</a:t>
            </a:r>
            <a:r>
              <a:rPr lang="et-EE" sz="1600" dirty="0" smtClean="0"/>
              <a:t>  </a:t>
            </a:r>
            <a:r>
              <a:rPr lang="et-EE" sz="1600" dirty="0" err="1" smtClean="0"/>
              <a:t>the</a:t>
            </a:r>
            <a:r>
              <a:rPr lang="et-EE" sz="1600" dirty="0" smtClean="0"/>
              <a:t> </a:t>
            </a:r>
            <a:r>
              <a:rPr lang="et-EE" sz="1600" dirty="0" err="1" smtClean="0"/>
              <a:t>fellow</a:t>
            </a:r>
            <a:endParaRPr lang="et-EE" sz="16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 txBox="1">
            <a:spLocks/>
          </p:cNvSpPr>
          <p:nvPr/>
        </p:nvSpPr>
        <p:spPr bwMode="auto">
          <a:xfrm>
            <a:off x="685800" y="1282700"/>
            <a:ext cx="7772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Hindamiskriteeriumid: IIF (3)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85800" y="2182813"/>
            <a:ext cx="77724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err="1" smtClean="0"/>
              <a:t>Impact</a:t>
            </a:r>
            <a:r>
              <a:rPr lang="et-EE" sz="2200" b="1" dirty="0" smtClean="0"/>
              <a:t> </a:t>
            </a:r>
            <a:r>
              <a:rPr lang="et-EE" sz="2200" dirty="0" smtClean="0"/>
              <a:t>(3,5/20%)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b="1" dirty="0" err="1" smtClean="0">
                <a:solidFill>
                  <a:srgbClr val="FF0000"/>
                </a:solidFill>
              </a:rPr>
              <a:t>Potential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for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creating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long</a:t>
            </a:r>
            <a:r>
              <a:rPr lang="et-EE" sz="1600" b="1" dirty="0" smtClean="0">
                <a:solidFill>
                  <a:srgbClr val="FF0000"/>
                </a:solidFill>
              </a:rPr>
              <a:t> term </a:t>
            </a:r>
            <a:r>
              <a:rPr lang="et-EE" sz="1600" b="1" dirty="0" err="1" smtClean="0">
                <a:solidFill>
                  <a:srgbClr val="FF0000"/>
                </a:solidFill>
              </a:rPr>
              <a:t>collaborations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mutually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beneficial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co-operation</a:t>
            </a:r>
            <a:r>
              <a:rPr lang="et-EE" sz="1600" b="1" dirty="0" smtClean="0">
                <a:solidFill>
                  <a:srgbClr val="FF0000"/>
                </a:solidFill>
              </a:rPr>
              <a:t> 	</a:t>
            </a:r>
            <a:r>
              <a:rPr lang="et-EE" sz="1600" b="1" dirty="0" err="1" smtClean="0">
                <a:solidFill>
                  <a:srgbClr val="FF0000"/>
                </a:solidFill>
              </a:rPr>
              <a:t>between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Europe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the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other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third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country</a:t>
            </a:r>
            <a:endParaRPr lang="et-EE" sz="16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t-EE" sz="1600" b="1" dirty="0" err="1" smtClean="0">
                <a:solidFill>
                  <a:srgbClr val="FF0000"/>
                </a:solidFill>
              </a:rPr>
              <a:t>Potential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for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creating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long</a:t>
            </a:r>
            <a:r>
              <a:rPr lang="et-EE" sz="1600" b="1" dirty="0" smtClean="0">
                <a:solidFill>
                  <a:srgbClr val="FF0000"/>
                </a:solidFill>
              </a:rPr>
              <a:t> term </a:t>
            </a:r>
            <a:r>
              <a:rPr lang="et-EE" sz="1600" b="1" dirty="0" err="1" smtClean="0">
                <a:solidFill>
                  <a:srgbClr val="FF0000"/>
                </a:solidFill>
              </a:rPr>
              <a:t>collaborations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mutually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beneficial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co-operation</a:t>
            </a:r>
            <a:r>
              <a:rPr lang="et-EE" sz="1600" b="1" dirty="0" smtClean="0">
                <a:solidFill>
                  <a:srgbClr val="FF0000"/>
                </a:solidFill>
              </a:rPr>
              <a:t> 	</a:t>
            </a:r>
            <a:r>
              <a:rPr lang="et-EE" sz="1600" b="1" dirty="0" err="1" smtClean="0">
                <a:solidFill>
                  <a:srgbClr val="FF0000"/>
                </a:solidFill>
              </a:rPr>
              <a:t>between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Europe</a:t>
            </a:r>
            <a:r>
              <a:rPr lang="et-EE" sz="1600" b="1" dirty="0" smtClean="0">
                <a:solidFill>
                  <a:srgbClr val="FF0000"/>
                </a:solidFill>
              </a:rPr>
              <a:t> and </a:t>
            </a:r>
            <a:r>
              <a:rPr lang="et-EE" sz="1600" b="1" dirty="0" err="1" smtClean="0">
                <a:solidFill>
                  <a:srgbClr val="FF0000"/>
                </a:solidFill>
              </a:rPr>
              <a:t>the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other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third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countryBenefit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of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the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mobility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to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the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European</a:t>
            </a:r>
            <a:r>
              <a:rPr lang="et-EE" sz="1600" b="1" dirty="0" smtClean="0">
                <a:solidFill>
                  <a:srgbClr val="FF0000"/>
                </a:solidFill>
              </a:rPr>
              <a:t>  	</a:t>
            </a:r>
            <a:r>
              <a:rPr lang="et-EE" sz="1600" b="1" dirty="0" err="1" smtClean="0">
                <a:solidFill>
                  <a:srgbClr val="FF0000"/>
                </a:solidFill>
              </a:rPr>
              <a:t>Research</a:t>
            </a:r>
            <a:r>
              <a:rPr lang="et-EE" sz="1600" b="1" dirty="0" smtClean="0">
                <a:solidFill>
                  <a:srgbClr val="FF0000"/>
                </a:solidFill>
              </a:rPr>
              <a:t> </a:t>
            </a:r>
            <a:r>
              <a:rPr lang="et-EE" sz="1600" b="1" dirty="0" err="1" smtClean="0">
                <a:solidFill>
                  <a:srgbClr val="FF0000"/>
                </a:solidFill>
              </a:rPr>
              <a:t>Area</a:t>
            </a:r>
            <a:endParaRPr lang="et-EE" sz="16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t-EE" sz="1600" dirty="0" smtClean="0"/>
              <a:t>	</a:t>
            </a:r>
            <a:r>
              <a:rPr lang="en-US" sz="1600" dirty="0" smtClean="0"/>
              <a:t>Impact of the proposed outreach activities</a:t>
            </a:r>
            <a:r>
              <a:rPr lang="et-EE" sz="1600" dirty="0" smtClean="0"/>
              <a:t>	</a:t>
            </a:r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t-EE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Taotluse B-osa: IEF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32771" name="Subtitle 2"/>
          <p:cNvSpPr txBox="1">
            <a:spLocks/>
          </p:cNvSpPr>
          <p:nvPr/>
        </p:nvSpPr>
        <p:spPr bwMode="auto">
          <a:xfrm>
            <a:off x="685800" y="2278063"/>
            <a:ext cx="777240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B1: </a:t>
            </a:r>
            <a:r>
              <a:rPr lang="et-EE" sz="1600" b="1"/>
              <a:t>Research and technological quality</a:t>
            </a:r>
            <a:r>
              <a:rPr lang="et-EE" sz="1600"/>
              <a:t> (max 8 lk)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B2: </a:t>
            </a:r>
            <a:r>
              <a:rPr lang="et-EE" sz="1600" b="1"/>
              <a:t>Training</a:t>
            </a:r>
            <a:r>
              <a:rPr lang="et-EE" sz="1600"/>
              <a:t> (max 2 lk)</a:t>
            </a:r>
            <a:endParaRPr lang="et-EE" sz="1600" b="1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B3: </a:t>
            </a:r>
            <a:r>
              <a:rPr lang="et-EE" sz="1600" b="1"/>
              <a:t>Researcher </a:t>
            </a:r>
            <a:r>
              <a:rPr lang="et-EE" sz="1600"/>
              <a:t>(max 7 lk, sh CV)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B4: </a:t>
            </a:r>
            <a:r>
              <a:rPr lang="et-EE" sz="1600" b="1"/>
              <a:t>Implementation</a:t>
            </a:r>
            <a:r>
              <a:rPr lang="et-EE" sz="1600"/>
              <a:t> (max 6 lk)</a:t>
            </a:r>
            <a:endParaRPr lang="et-EE" sz="1600" b="1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B5: </a:t>
            </a:r>
            <a:r>
              <a:rPr lang="et-EE" sz="1600" b="1"/>
              <a:t>Impact</a:t>
            </a:r>
            <a:r>
              <a:rPr lang="et-EE" sz="1600"/>
              <a:t> (max 4 lk)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B6: </a:t>
            </a:r>
            <a:r>
              <a:rPr lang="et-EE" sz="1600" b="1"/>
              <a:t>Ethics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4800" dirty="0" smtClean="0"/>
              <a:t>Infopäeva </a:t>
            </a:r>
            <a:r>
              <a:rPr lang="et-EE" sz="4800" dirty="0" smtClean="0"/>
              <a:t>2. </a:t>
            </a:r>
            <a:r>
              <a:rPr lang="et-EE" sz="4800" dirty="0" smtClean="0"/>
              <a:t>pooles tuleb juttu:</a:t>
            </a:r>
            <a:endParaRPr lang="et-E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et-EE" sz="2400" dirty="0" smtClean="0"/>
              <a:t>Ülevaade </a:t>
            </a:r>
            <a:r>
              <a:rPr lang="et-EE" sz="2400" dirty="0" smtClean="0"/>
              <a:t>Marie Curie tegevustest 7. raamprogrammis</a:t>
            </a:r>
          </a:p>
          <a:p>
            <a:r>
              <a:rPr lang="et-EE" sz="2400" dirty="0" err="1" smtClean="0"/>
              <a:t>Rahastusvõimalused</a:t>
            </a:r>
            <a:r>
              <a:rPr lang="et-EE" sz="2400" dirty="0" smtClean="0"/>
              <a:t> </a:t>
            </a:r>
            <a:r>
              <a:rPr lang="et-EE" sz="2400" dirty="0" smtClean="0"/>
              <a:t>järeldoktorantuuriks </a:t>
            </a:r>
          </a:p>
          <a:p>
            <a:pPr lvl="1"/>
            <a:r>
              <a:rPr lang="et-EE" sz="2000" dirty="0" smtClean="0"/>
              <a:t>sh juba rahastatud projektide raames </a:t>
            </a:r>
            <a:r>
              <a:rPr lang="et-EE" sz="2000" dirty="0" smtClean="0"/>
              <a:t>EURAXESS </a:t>
            </a:r>
            <a:r>
              <a:rPr lang="et-EE" sz="2000" dirty="0" err="1" smtClean="0"/>
              <a:t>Jobs</a:t>
            </a:r>
            <a:r>
              <a:rPr lang="et-EE" sz="2000" dirty="0" smtClean="0"/>
              <a:t> </a:t>
            </a:r>
            <a:r>
              <a:rPr lang="et-EE" sz="2000" dirty="0" smtClean="0"/>
              <a:t>portaali kaudu</a:t>
            </a:r>
          </a:p>
          <a:p>
            <a:pPr lvl="1"/>
            <a:r>
              <a:rPr lang="et-EE" sz="2000" dirty="0" smtClean="0"/>
              <a:t>individuaalprojekti esitamine</a:t>
            </a:r>
            <a:endParaRPr lang="et-EE" sz="1600" dirty="0" smtClean="0"/>
          </a:p>
          <a:p>
            <a:r>
              <a:rPr lang="et-EE" sz="2400" dirty="0" smtClean="0"/>
              <a:t>Mis saab edasi: Marie </a:t>
            </a:r>
            <a:r>
              <a:rPr lang="et-EE" sz="2400" dirty="0" err="1" smtClean="0"/>
              <a:t>Sklodowska-Curie</a:t>
            </a:r>
            <a:r>
              <a:rPr lang="et-EE" sz="2400" dirty="0" smtClean="0"/>
              <a:t> tegevused Horisont 2020 programmis</a:t>
            </a:r>
          </a:p>
          <a:p>
            <a:endParaRPr lang="et-E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ACB5-293C-4D43-BA3A-44CE5B008427}" type="datetime1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15.03.2013</a:t>
            </a:fld>
            <a:endParaRPr lang="et-E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</a:t>
            </a:fld>
            <a:endParaRPr lang="et-E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ubtitle 2"/>
          <p:cNvSpPr txBox="1">
            <a:spLocks/>
          </p:cNvSpPr>
          <p:nvPr/>
        </p:nvSpPr>
        <p:spPr bwMode="auto">
          <a:xfrm>
            <a:off x="685800" y="657225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2400"/>
              <a:t>B3: </a:t>
            </a:r>
            <a:r>
              <a:rPr lang="et-EE" sz="2400" b="1"/>
              <a:t>Researcher </a:t>
            </a:r>
            <a:r>
              <a:rPr lang="et-EE" sz="2400"/>
              <a:t>(max 7 lk, sh CV)</a:t>
            </a:r>
          </a:p>
        </p:txBody>
      </p:sp>
      <p:sp>
        <p:nvSpPr>
          <p:cNvPr id="33795" name="Subtitle 2"/>
          <p:cNvSpPr txBox="1">
            <a:spLocks/>
          </p:cNvSpPr>
          <p:nvPr/>
        </p:nvSpPr>
        <p:spPr bwMode="auto">
          <a:xfrm>
            <a:off x="685800" y="1071563"/>
            <a:ext cx="7772400" cy="560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t-EE" sz="1400" b="1"/>
              <a:t>Research experience</a:t>
            </a:r>
          </a:p>
          <a:p>
            <a:r>
              <a:rPr lang="en-US" sz="1400"/>
              <a:t>The applicant must present a </a:t>
            </a:r>
            <a:r>
              <a:rPr lang="en-US" sz="1400" i="1"/>
              <a:t>comprehensive description of his/her research experience</a:t>
            </a:r>
            <a:r>
              <a:rPr lang="en-US" sz="1400"/>
              <a:t>. A</a:t>
            </a:r>
          </a:p>
          <a:p>
            <a:r>
              <a:rPr lang="en-US" sz="1400"/>
              <a:t>scientific/professional CV must be provided and should mention explicitly:</a:t>
            </a:r>
          </a:p>
          <a:p>
            <a:r>
              <a:rPr lang="et-EE" sz="1400"/>
              <a:t>· academic achievements</a:t>
            </a:r>
          </a:p>
          <a:p>
            <a:r>
              <a:rPr lang="en-US" sz="1400"/>
              <a:t>· list of other professional activities</a:t>
            </a:r>
          </a:p>
          <a:p>
            <a:r>
              <a:rPr lang="et-EE" sz="1400"/>
              <a:t>· any other relevant information.</a:t>
            </a:r>
          </a:p>
          <a:p>
            <a:r>
              <a:rPr lang="en-US" sz="1400"/>
              <a:t>Any leave of absence in the research career of more than one year such as maternity/parental</a:t>
            </a:r>
          </a:p>
          <a:p>
            <a:r>
              <a:rPr lang="en-US" sz="1400"/>
              <a:t>leave, sick or family care leave, military service, humanitarian aid work, etc. should be detailed</a:t>
            </a:r>
          </a:p>
          <a:p>
            <a:r>
              <a:rPr lang="et-EE" sz="1400"/>
              <a:t>and justified.</a:t>
            </a:r>
          </a:p>
          <a:p>
            <a:r>
              <a:rPr lang="en-US" sz="1400" b="1"/>
              <a:t>Research results including patents, publications, teaching etc., taking into account the</a:t>
            </a:r>
          </a:p>
          <a:p>
            <a:r>
              <a:rPr lang="et-EE" sz="1400" b="1"/>
              <a:t>level of experience</a:t>
            </a:r>
          </a:p>
          <a:p>
            <a:r>
              <a:rPr lang="en-US" sz="1400"/>
              <a:t>Outline the major achievements of the researcher. These may also include results in the form of</a:t>
            </a:r>
          </a:p>
          <a:p>
            <a:r>
              <a:rPr lang="en-US" sz="1400"/>
              <a:t>funded projects, publications, patents, reports, invited participation in conferences etc., taking into</a:t>
            </a:r>
          </a:p>
          <a:p>
            <a:r>
              <a:rPr lang="en-US" sz="1400"/>
              <a:t>account the level of experience. To help the expert evaluators better understand the level of skills</a:t>
            </a:r>
          </a:p>
          <a:p>
            <a:r>
              <a:rPr lang="en-US" sz="1400"/>
              <a:t>and experience it is advisable to write a </a:t>
            </a:r>
            <a:r>
              <a:rPr lang="en-US" sz="1400" i="1"/>
              <a:t>short description (around 250 words) of the major</a:t>
            </a:r>
          </a:p>
          <a:p>
            <a:r>
              <a:rPr lang="en-US" sz="1400" i="1"/>
              <a:t>accomplishments</a:t>
            </a:r>
            <a:r>
              <a:rPr lang="en-US" sz="1400"/>
              <a:t> mentioning the purpose, results, skills acquired, derived applications etc.</a:t>
            </a:r>
          </a:p>
          <a:p>
            <a:r>
              <a:rPr lang="en-US" sz="1400" b="1"/>
              <a:t>Independent thinking and leadership qualities</a:t>
            </a:r>
          </a:p>
          <a:p>
            <a:r>
              <a:rPr lang="en-US" sz="1400"/>
              <a:t>Describe the activities that reflect initiative, independent thinking, project management skills and</a:t>
            </a:r>
          </a:p>
          <a:p>
            <a:r>
              <a:rPr lang="en-US" sz="1400"/>
              <a:t>leadership. Describe the potential that the researcher has for increasing and reinforcing these</a:t>
            </a:r>
          </a:p>
          <a:p>
            <a:r>
              <a:rPr lang="et-EE" sz="1400"/>
              <a:t>qualities.</a:t>
            </a:r>
          </a:p>
          <a:p>
            <a:r>
              <a:rPr lang="en-US" sz="1400" b="1"/>
              <a:t>Match between the fellow's profile and project</a:t>
            </a:r>
          </a:p>
          <a:p>
            <a:r>
              <a:rPr lang="en-US" sz="1400"/>
              <a:t>Show that the applicant's skills and experience are suitable for the project proposed.</a:t>
            </a:r>
          </a:p>
          <a:p>
            <a:r>
              <a:rPr lang="en-US" sz="1400" b="1"/>
              <a:t>Potential for reaching or reinforcing a position of professional maturity</a:t>
            </a:r>
          </a:p>
          <a:p>
            <a:r>
              <a:rPr lang="en-US" sz="1400"/>
              <a:t>Describe the potential of the researcher to reach professional maturity.</a:t>
            </a:r>
            <a:endParaRPr lang="et-EE" sz="1400"/>
          </a:p>
          <a:p>
            <a:r>
              <a:rPr lang="en-US" sz="1400" b="1"/>
              <a:t>Potential to acquire new knowledge</a:t>
            </a:r>
          </a:p>
          <a:p>
            <a:r>
              <a:rPr lang="en-US" sz="1400"/>
              <a:t>Describe the researcher's ability to acquire new knowledge and skills.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Üldised nõuanded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34819" name="Subtitle 2"/>
          <p:cNvSpPr txBox="1">
            <a:spLocks/>
          </p:cNvSpPr>
          <p:nvPr/>
        </p:nvSpPr>
        <p:spPr bwMode="auto">
          <a:xfrm>
            <a:off x="685800" y="2328863"/>
            <a:ext cx="7772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Iga sõna juhendis ja hindamiskriteeriumides = lause või lõik taotluses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endParaRPr lang="et-EE" sz="1600"/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Mida pole taotluses, seda pole olemas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endParaRPr lang="et-EE" sz="1600"/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Hindajad ei tunne ei Eesti ega sihtriigi teadussüsteemi ega tavasid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endParaRPr lang="et-EE" sz="1600"/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Tihe koostöö vastuvõtjaga B1, B2, B4 osade kirjutamisel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 dirty="0">
                <a:solidFill>
                  <a:srgbClr val="832B7C"/>
                </a:solidFill>
              </a:rPr>
              <a:t>Edukad stipendiaadid ütlevad:</a:t>
            </a:r>
            <a:endParaRPr lang="en-US" sz="4000" b="1" dirty="0">
              <a:solidFill>
                <a:srgbClr val="832B7C"/>
              </a:solidFill>
            </a:endParaRPr>
          </a:p>
        </p:txBody>
      </p:sp>
      <p:sp>
        <p:nvSpPr>
          <p:cNvPr id="35843" name="Subtitle 2"/>
          <p:cNvSpPr txBox="1">
            <a:spLocks/>
          </p:cNvSpPr>
          <p:nvPr/>
        </p:nvSpPr>
        <p:spPr bwMode="auto">
          <a:xfrm>
            <a:off x="685800" y="2320925"/>
            <a:ext cx="4930775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t-EE" sz="1600"/>
              <a:t>„</a:t>
            </a:r>
            <a:r>
              <a:rPr lang="en-US" sz="1600"/>
              <a:t>The Marie Curie fellowship clearly had a big impact</a:t>
            </a:r>
          </a:p>
          <a:p>
            <a:r>
              <a:rPr lang="en-US" sz="1600"/>
              <a:t>in my career development, as it was my last postdoctoral</a:t>
            </a:r>
          </a:p>
          <a:p>
            <a:r>
              <a:rPr lang="en-US" sz="1600"/>
              <a:t>period and helped me to be and independent</a:t>
            </a:r>
          </a:p>
          <a:p>
            <a:r>
              <a:rPr lang="en-US" sz="1600"/>
              <a:t>researcher and to obtain my own independent group.</a:t>
            </a:r>
          </a:p>
          <a:p>
            <a:r>
              <a:rPr lang="en-US" sz="1600"/>
              <a:t>Finally the work performed during this period formed</a:t>
            </a:r>
          </a:p>
          <a:p>
            <a:r>
              <a:rPr lang="en-US" sz="1600"/>
              <a:t>the basis for an emerging European collaboration</a:t>
            </a:r>
          </a:p>
          <a:p>
            <a:r>
              <a:rPr lang="en-US" sz="1600"/>
              <a:t>between my group and the hosting group at University</a:t>
            </a:r>
          </a:p>
          <a:p>
            <a:r>
              <a:rPr lang="et-EE" sz="1600"/>
              <a:t>of Oxford.“</a:t>
            </a:r>
            <a:endParaRPr lang="en-US" sz="1600"/>
          </a:p>
        </p:txBody>
      </p:sp>
      <p:sp>
        <p:nvSpPr>
          <p:cNvPr id="35844" name="Subtitle 2"/>
          <p:cNvSpPr txBox="1">
            <a:spLocks/>
          </p:cNvSpPr>
          <p:nvPr/>
        </p:nvSpPr>
        <p:spPr bwMode="auto">
          <a:xfrm>
            <a:off x="3744913" y="4302125"/>
            <a:ext cx="4930775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t-EE" sz="1600"/>
              <a:t>„</a:t>
            </a:r>
            <a:r>
              <a:rPr lang="en-US" sz="1600"/>
              <a:t>I am grateful for the funding and support from</a:t>
            </a:r>
          </a:p>
          <a:p>
            <a:r>
              <a:rPr lang="en-US" sz="1600"/>
              <a:t>FP7. This has enabled me to expand my network of</a:t>
            </a:r>
          </a:p>
          <a:p>
            <a:r>
              <a:rPr lang="en-US" sz="1600"/>
              <a:t>collaborators through scientific visits and to attend</a:t>
            </a:r>
          </a:p>
          <a:p>
            <a:r>
              <a:rPr lang="en-US" sz="1600"/>
              <a:t>several exciting conferences and workshops. In</a:t>
            </a:r>
          </a:p>
          <a:p>
            <a:r>
              <a:rPr lang="en-US" sz="1600"/>
              <a:t>the course of the first year of the fellowship I have</a:t>
            </a:r>
          </a:p>
          <a:p>
            <a:r>
              <a:rPr lang="en-US" sz="1600"/>
              <a:t>greatly expanded my scientific network and I am</a:t>
            </a:r>
          </a:p>
          <a:p>
            <a:r>
              <a:rPr lang="en-US" sz="1600"/>
              <a:t>currently working on several projects which may have</a:t>
            </a:r>
          </a:p>
          <a:p>
            <a:r>
              <a:rPr lang="en-US" sz="1600"/>
              <a:t>a defining impact on my career. </a:t>
            </a:r>
            <a:r>
              <a:rPr lang="et-EE" sz="1600"/>
              <a:t>“</a:t>
            </a:r>
            <a:endParaRPr lang="en-US" sz="16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4568"/>
            <a:ext cx="8229600" cy="792088"/>
          </a:xfrm>
        </p:spPr>
        <p:txBody>
          <a:bodyPr/>
          <a:lstStyle/>
          <a:p>
            <a:r>
              <a:rPr lang="et-EE" sz="4000" b="1" dirty="0">
                <a:solidFill>
                  <a:srgbClr val="832B7C"/>
                </a:solidFill>
                <a:latin typeface="Calibri" pitchFamily="34" charset="0"/>
                <a:cs typeface="+mn-cs"/>
              </a:rPr>
              <a:t>Statistika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152463"/>
              </p:ext>
            </p:extLst>
          </p:nvPr>
        </p:nvGraphicFramePr>
        <p:xfrm>
          <a:off x="114489" y="1441288"/>
          <a:ext cx="8856983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55954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dirty="0">
                <a:solidFill>
                  <a:srgbClr val="832B7C"/>
                </a:solidFill>
                <a:latin typeface="Calibri" pitchFamily="34" charset="0"/>
                <a:cs typeface="+mn-cs"/>
              </a:rPr>
              <a:t>IEF 2012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89591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88" y="836712"/>
            <a:ext cx="3770312" cy="792088"/>
          </a:xfrm>
        </p:spPr>
        <p:txBody>
          <a:bodyPr/>
          <a:lstStyle/>
          <a:p>
            <a:pPr algn="r"/>
            <a:r>
              <a:rPr lang="et-EE" sz="4000" b="1" dirty="0" smtClean="0">
                <a:solidFill>
                  <a:srgbClr val="832B7C"/>
                </a:solidFill>
                <a:latin typeface="Calibri" pitchFamily="34" charset="0"/>
                <a:cs typeface="+mn-cs"/>
              </a:rPr>
              <a:t>IEF 2012 edukus riikide </a:t>
            </a:r>
            <a:r>
              <a:rPr lang="et-EE" sz="4000" b="1" dirty="0">
                <a:solidFill>
                  <a:srgbClr val="832B7C"/>
                </a:solidFill>
                <a:latin typeface="Calibri" pitchFamily="34" charset="0"/>
                <a:cs typeface="+mn-cs"/>
              </a:rPr>
              <a:t>kaupa: </a:t>
            </a:r>
            <a:r>
              <a:rPr lang="et-EE" sz="4000" b="1" i="1" dirty="0" smtClean="0">
                <a:solidFill>
                  <a:srgbClr val="832B7C"/>
                </a:solidFill>
                <a:latin typeface="Calibri" pitchFamily="34" charset="0"/>
                <a:cs typeface="+mn-cs"/>
              </a:rPr>
              <a:t>Host</a:t>
            </a:r>
            <a:r>
              <a:rPr lang="et-EE" sz="4000" b="1" dirty="0" smtClean="0">
                <a:solidFill>
                  <a:srgbClr val="832B7C"/>
                </a:solidFill>
                <a:latin typeface="Calibri" pitchFamily="34" charset="0"/>
                <a:cs typeface="+mn-cs"/>
              </a:rPr>
              <a:t> </a:t>
            </a:r>
            <a:r>
              <a:rPr lang="et-EE" sz="4000" b="1" dirty="0">
                <a:solidFill>
                  <a:srgbClr val="832B7C"/>
                </a:solidFill>
                <a:latin typeface="Calibri" pitchFamily="34" charset="0"/>
                <a:cs typeface="+mn-cs"/>
              </a:rPr>
              <a:t>riigi järgi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7222" y="2829464"/>
            <a:ext cx="3519577" cy="3296699"/>
          </a:xfrm>
        </p:spPr>
        <p:txBody>
          <a:bodyPr/>
          <a:lstStyle/>
          <a:p>
            <a:r>
              <a:rPr lang="et-EE" dirty="0" smtClean="0">
                <a:solidFill>
                  <a:srgbClr val="9A0000"/>
                </a:solidFill>
              </a:rPr>
              <a:t>keskmine edukus</a:t>
            </a:r>
            <a:br>
              <a:rPr lang="et-EE" dirty="0" smtClean="0">
                <a:solidFill>
                  <a:srgbClr val="9A0000"/>
                </a:solidFill>
              </a:rPr>
            </a:br>
            <a:r>
              <a:rPr lang="fr-BE" dirty="0" smtClean="0">
                <a:solidFill>
                  <a:srgbClr val="9A0000"/>
                </a:solidFill>
              </a:rPr>
              <a:t>16,56</a:t>
            </a:r>
            <a:r>
              <a:rPr lang="fr-BE" dirty="0">
                <a:solidFill>
                  <a:srgbClr val="9A0000"/>
                </a:solidFill>
              </a:rPr>
              <a:t>% (614/3708)</a:t>
            </a:r>
            <a:endParaRPr lang="et-EE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839349"/>
            <a:ext cx="45847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3780987"/>
            <a:ext cx="45783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7020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dirty="0" smtClean="0">
                <a:solidFill>
                  <a:srgbClr val="832B7C"/>
                </a:solidFill>
                <a:latin typeface="Calibri" pitchFamily="34" charset="0"/>
                <a:cs typeface="+mn-cs"/>
              </a:rPr>
              <a:t>IOF </a:t>
            </a:r>
            <a:r>
              <a:rPr lang="et-EE" sz="4000" b="1" dirty="0">
                <a:solidFill>
                  <a:srgbClr val="832B7C"/>
                </a:solidFill>
                <a:latin typeface="Calibri" pitchFamily="34" charset="0"/>
                <a:cs typeface="+mn-cs"/>
              </a:rPr>
              <a:t>2012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50720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88" y="836712"/>
            <a:ext cx="3770312" cy="792088"/>
          </a:xfrm>
        </p:spPr>
        <p:txBody>
          <a:bodyPr/>
          <a:lstStyle/>
          <a:p>
            <a:pPr algn="r"/>
            <a:r>
              <a:rPr lang="et-EE" sz="4000" b="1" dirty="0" smtClean="0">
                <a:solidFill>
                  <a:srgbClr val="832B7C"/>
                </a:solidFill>
                <a:latin typeface="Calibri" pitchFamily="34" charset="0"/>
                <a:cs typeface="+mn-cs"/>
              </a:rPr>
              <a:t>IOF 2012 </a:t>
            </a:r>
            <a:br>
              <a:rPr lang="et-EE" sz="4000" b="1" dirty="0" smtClean="0">
                <a:solidFill>
                  <a:srgbClr val="832B7C"/>
                </a:solidFill>
                <a:latin typeface="Calibri" pitchFamily="34" charset="0"/>
                <a:cs typeface="+mn-cs"/>
              </a:rPr>
            </a:br>
            <a:r>
              <a:rPr lang="et-EE" sz="4000" b="1" dirty="0" smtClean="0">
                <a:solidFill>
                  <a:srgbClr val="832B7C"/>
                </a:solidFill>
                <a:latin typeface="Calibri" pitchFamily="34" charset="0"/>
                <a:cs typeface="+mn-cs"/>
              </a:rPr>
              <a:t>edukus </a:t>
            </a:r>
            <a:br>
              <a:rPr lang="et-EE" sz="4000" b="1" dirty="0" smtClean="0">
                <a:solidFill>
                  <a:srgbClr val="832B7C"/>
                </a:solidFill>
                <a:latin typeface="Calibri" pitchFamily="34" charset="0"/>
                <a:cs typeface="+mn-cs"/>
              </a:rPr>
            </a:br>
            <a:r>
              <a:rPr lang="et-EE" sz="4000" b="1" dirty="0" smtClean="0">
                <a:solidFill>
                  <a:srgbClr val="832B7C"/>
                </a:solidFill>
                <a:latin typeface="Calibri" pitchFamily="34" charset="0"/>
                <a:cs typeface="+mn-cs"/>
              </a:rPr>
              <a:t>riikide kaupa</a:t>
            </a:r>
            <a:endParaRPr lang="et-EE" sz="4000" b="1" dirty="0">
              <a:solidFill>
                <a:srgbClr val="832B7C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7222" y="2829464"/>
            <a:ext cx="3519577" cy="3296699"/>
          </a:xfrm>
        </p:spPr>
        <p:txBody>
          <a:bodyPr/>
          <a:lstStyle/>
          <a:p>
            <a:r>
              <a:rPr lang="et-EE" dirty="0" smtClean="0">
                <a:solidFill>
                  <a:srgbClr val="9A0000"/>
                </a:solidFill>
              </a:rPr>
              <a:t>keskmine edukus</a:t>
            </a:r>
            <a:br>
              <a:rPr lang="et-EE" dirty="0" smtClean="0">
                <a:solidFill>
                  <a:srgbClr val="9A0000"/>
                </a:solidFill>
              </a:rPr>
            </a:br>
            <a:r>
              <a:rPr lang="en-GB" dirty="0">
                <a:solidFill>
                  <a:srgbClr val="A80000"/>
                </a:solidFill>
              </a:rPr>
              <a:t>16,4% (157/955)</a:t>
            </a:r>
            <a:endParaRPr lang="et-EE" dirty="0"/>
          </a:p>
        </p:txBody>
      </p:sp>
      <p:pic>
        <p:nvPicPr>
          <p:cNvPr id="6" name="Picture 1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47497"/>
            <a:ext cx="45847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92297"/>
            <a:ext cx="45847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7986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 txBox="1">
            <a:spLocks/>
          </p:cNvSpPr>
          <p:nvPr/>
        </p:nvSpPr>
        <p:spPr bwMode="auto">
          <a:xfrm>
            <a:off x="685800" y="669925"/>
            <a:ext cx="82962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Tulemused IEF 2011: mobility pattern</a:t>
            </a:r>
            <a:endParaRPr lang="en-US" sz="4000" b="1">
              <a:solidFill>
                <a:srgbClr val="832B7C"/>
              </a:solidFill>
            </a:endParaRPr>
          </a:p>
        </p:txBody>
      </p:sp>
      <p:pic>
        <p:nvPicPr>
          <p:cNvPr id="37891" name="Picture 15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1649413"/>
            <a:ext cx="7429500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Küsimusi?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38915" name="Subtitle 2"/>
          <p:cNvSpPr txBox="1">
            <a:spLocks/>
          </p:cNvSpPr>
          <p:nvPr/>
        </p:nvSpPr>
        <p:spPr bwMode="auto">
          <a:xfrm>
            <a:off x="685800" y="26844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Tänan kuulamast! </a:t>
            </a:r>
            <a:endParaRPr lang="en-US" sz="2200" b="1"/>
          </a:p>
        </p:txBody>
      </p:sp>
      <p:sp>
        <p:nvSpPr>
          <p:cNvPr id="38916" name="Subtitle 2"/>
          <p:cNvSpPr txBox="1">
            <a:spLocks/>
          </p:cNvSpPr>
          <p:nvPr/>
        </p:nvSpPr>
        <p:spPr bwMode="auto">
          <a:xfrm>
            <a:off x="685800" y="3141663"/>
            <a:ext cx="77724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Kristin Kraav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7RP Marie Curie konsultant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Eesti Teadusagentuur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Soola 8, Tartu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n-GB" sz="1600">
                <a:hlinkClick r:id="rId2"/>
              </a:rPr>
              <a:t>mariecurie-ncp@etag.e</a:t>
            </a:r>
            <a:r>
              <a:rPr lang="et-EE" sz="1600">
                <a:hlinkClick r:id="rId2"/>
              </a:rPr>
              <a:t>e</a:t>
            </a:r>
            <a:endParaRPr lang="et-EE" sz="1600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tel 730 0337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Marie Curie tegevused: </a:t>
            </a:r>
            <a:br>
              <a:rPr lang="et-EE" sz="4000" b="1">
                <a:solidFill>
                  <a:srgbClr val="832B7C"/>
                </a:solidFill>
              </a:rPr>
            </a:br>
            <a:r>
              <a:rPr lang="et-EE" sz="4000" b="1">
                <a:solidFill>
                  <a:srgbClr val="832B7C"/>
                </a:solidFill>
              </a:rPr>
              <a:t>üks osa 7. raamprogrammist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6147" name="Subtitle 2"/>
          <p:cNvSpPr txBox="1">
            <a:spLocks/>
          </p:cNvSpPr>
          <p:nvPr/>
        </p:nvSpPr>
        <p:spPr bwMode="auto">
          <a:xfrm>
            <a:off x="685800" y="26844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Euroopa Liidu teadus- ja arendustegevuse 7. raamprogramm</a:t>
            </a:r>
            <a:endParaRPr lang="en-US" sz="2200" b="1"/>
          </a:p>
        </p:txBody>
      </p:sp>
      <p:sp>
        <p:nvSpPr>
          <p:cNvPr id="6148" name="Subtitle 2"/>
          <p:cNvSpPr txBox="1">
            <a:spLocks/>
          </p:cNvSpPr>
          <p:nvPr/>
        </p:nvSpPr>
        <p:spPr bwMode="auto">
          <a:xfrm>
            <a:off x="685800" y="3141663"/>
            <a:ext cx="77724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102870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Programm EL teaduskoostöö teostamiseks ja Euroopa Teadusruumi elluviimiseks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Rahastatakse EL ühisest eelarvest, lisanduvad assotsieerunud riikide osamaksud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Kestus </a:t>
            </a:r>
            <a:r>
              <a:rPr lang="et-EE" sz="1600" b="1"/>
              <a:t>7 aastat</a:t>
            </a:r>
            <a:r>
              <a:rPr lang="et-EE" sz="1600"/>
              <a:t>: 2007 – 2013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Eelarve üle </a:t>
            </a:r>
            <a:r>
              <a:rPr lang="et-EE" sz="1600" b="1"/>
              <a:t>50 miljardi </a:t>
            </a:r>
            <a:r>
              <a:rPr lang="et-EE" sz="1600"/>
              <a:t>euro (umbes 5% EL kogu teadusrahastusest)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/>
              <a:t>Struktuur: 4 eriprogrammi + aatomiuuringud + teaduse ühiskeskus</a:t>
            </a:r>
          </a:p>
          <a:p>
            <a:pPr lvl="1"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/>
              <a:t>Koostöö</a:t>
            </a:r>
            <a:r>
              <a:rPr lang="et-EE" sz="1600"/>
              <a:t>: 10 prioriteetset teemat</a:t>
            </a:r>
          </a:p>
          <a:p>
            <a:pPr lvl="1"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/>
              <a:t>Ideed</a:t>
            </a:r>
            <a:r>
              <a:rPr lang="et-EE" sz="1600"/>
              <a:t>: eesliiniteadus (Euroopa Teadusnõukogu e ERC grandid)</a:t>
            </a:r>
          </a:p>
          <a:p>
            <a:pPr lvl="1"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/>
              <a:t>Inimesed</a:t>
            </a:r>
            <a:r>
              <a:rPr lang="et-EE" sz="1600"/>
              <a:t>: Marie Curie tegevused teadlaste koolituse ja karjääri toetuseks</a:t>
            </a:r>
          </a:p>
          <a:p>
            <a:pPr lvl="1"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/>
              <a:t>Võimekus</a:t>
            </a:r>
            <a:r>
              <a:rPr lang="et-EE" sz="1600"/>
              <a:t>: infra, VKEd, klastrid jne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685800" y="11969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 dirty="0">
                <a:solidFill>
                  <a:srgbClr val="832B7C"/>
                </a:solidFill>
              </a:rPr>
              <a:t>Marie Curie tegevused: </a:t>
            </a:r>
            <a:br>
              <a:rPr lang="et-EE" sz="4000" b="1" dirty="0">
                <a:solidFill>
                  <a:srgbClr val="832B7C"/>
                </a:solidFill>
              </a:rPr>
            </a:br>
            <a:r>
              <a:rPr lang="et-EE" sz="4000" b="1" dirty="0">
                <a:solidFill>
                  <a:srgbClr val="832B7C"/>
                </a:solidFill>
              </a:rPr>
              <a:t>põhimõtted</a:t>
            </a:r>
            <a:endParaRPr lang="en-US" sz="4000" b="1" dirty="0">
              <a:solidFill>
                <a:srgbClr val="832B7C"/>
              </a:solidFill>
            </a:endParaRP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685800" y="2624138"/>
            <a:ext cx="77724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t-EE" sz="2200" b="1" dirty="0" smtClean="0"/>
              <a:t>Programmi eesmärgiks on tugevdada Euroopa TA&amp;I inimressurssi nii kvalitatiivselt kui kvantitatiivselt ning on suunatud </a:t>
            </a:r>
            <a:r>
              <a:rPr lang="et-E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teadlastele</a:t>
            </a:r>
            <a:r>
              <a:rPr lang="et-EE" sz="2200" b="1" dirty="0" smtClean="0"/>
              <a:t> karjääri kõigis etappides</a:t>
            </a:r>
            <a:endParaRPr lang="en-US" sz="2200" b="1" dirty="0" smtClean="0"/>
          </a:p>
        </p:txBody>
      </p:sp>
      <p:sp>
        <p:nvSpPr>
          <p:cNvPr id="7172" name="Subtitle 2"/>
          <p:cNvSpPr txBox="1">
            <a:spLocks/>
          </p:cNvSpPr>
          <p:nvPr/>
        </p:nvSpPr>
        <p:spPr bwMode="auto">
          <a:xfrm>
            <a:off x="685800" y="3709988"/>
            <a:ext cx="7772400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 dirty="0"/>
              <a:t>Mobiilsus</a:t>
            </a:r>
            <a:r>
              <a:rPr lang="et-EE" sz="1600" dirty="0"/>
              <a:t>: geograafiline ja sektoritevaheline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dirty="0"/>
              <a:t>Marie Curie tegevused on avatud </a:t>
            </a:r>
            <a:r>
              <a:rPr lang="et-EE" sz="1600" b="1" dirty="0"/>
              <a:t>mistahes teadusvaldkondadele </a:t>
            </a:r>
            <a:br>
              <a:rPr lang="et-EE" sz="1600" b="1" dirty="0"/>
            </a:br>
            <a:r>
              <a:rPr lang="et-EE" sz="1600" dirty="0"/>
              <a:t>(nn „alt-üles“ lähenemine)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dirty="0"/>
              <a:t>Toetatakse teadlase karjääri arengut </a:t>
            </a:r>
            <a:r>
              <a:rPr lang="et-EE" sz="1600" b="1" dirty="0"/>
              <a:t>alates doktorikraadile eelneva kraadi </a:t>
            </a:r>
            <a:r>
              <a:rPr lang="et-EE" sz="1600" dirty="0"/>
              <a:t>saamisest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dirty="0"/>
              <a:t>Koostöö </a:t>
            </a:r>
            <a:r>
              <a:rPr lang="et-EE" sz="1600" b="1" dirty="0"/>
              <a:t>ettevõtlussektoriga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 dirty="0"/>
              <a:t>Rahvusvaheline</a:t>
            </a:r>
            <a:r>
              <a:rPr lang="et-EE" sz="1600" dirty="0"/>
              <a:t> dimensioon: koostöö maailmaga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b="1" dirty="0"/>
              <a:t>Rahastatakse</a:t>
            </a:r>
            <a:r>
              <a:rPr lang="et-EE" sz="1600" dirty="0"/>
              <a:t> valdavalt inimressursiga seotud kulusid</a:t>
            </a:r>
          </a:p>
          <a:p>
            <a:pPr eaLnBrk="1" hangingPunct="1">
              <a:spcBef>
                <a:spcPts val="550"/>
              </a:spcBef>
              <a:buFont typeface="Arial" charset="0"/>
              <a:buChar char="•"/>
            </a:pPr>
            <a:r>
              <a:rPr lang="et-EE" sz="1600" dirty="0"/>
              <a:t>9 erineva sihtgrupi, mahu ja eesmärgiga skeemi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/>
          </p:cNvSpPr>
          <p:nvPr/>
        </p:nvSpPr>
        <p:spPr bwMode="auto">
          <a:xfrm>
            <a:off x="685800" y="12827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 dirty="0">
                <a:solidFill>
                  <a:srgbClr val="832B7C"/>
                </a:solidFill>
              </a:rPr>
              <a:t>Teadlased:</a:t>
            </a:r>
            <a:endParaRPr lang="en-US" sz="4000" b="1" dirty="0">
              <a:solidFill>
                <a:srgbClr val="832B7C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685800" y="2391179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t-EE" sz="2200" b="1" strike="sngStrike" dirty="0" smtClean="0"/>
              <a:t>Doktorant</a:t>
            </a:r>
            <a:r>
              <a:rPr lang="et-EE" sz="2200" b="1" dirty="0" smtClean="0"/>
              <a:t> = alustav teadlane = </a:t>
            </a:r>
            <a:r>
              <a:rPr lang="et-EE" sz="2200" b="1" dirty="0" err="1" smtClean="0"/>
              <a:t>early</a:t>
            </a:r>
            <a:r>
              <a:rPr lang="et-EE" sz="2200" b="1" dirty="0" smtClean="0"/>
              <a:t> </a:t>
            </a:r>
            <a:r>
              <a:rPr lang="et-EE" sz="2200" b="1" dirty="0" err="1" smtClean="0"/>
              <a:t>stage</a:t>
            </a:r>
            <a:r>
              <a:rPr lang="et-EE" sz="2200" b="1" dirty="0" smtClean="0"/>
              <a:t> </a:t>
            </a:r>
            <a:r>
              <a:rPr lang="et-EE" sz="2200" b="1" dirty="0" err="1" smtClean="0"/>
              <a:t>researcher</a:t>
            </a:r>
            <a:endParaRPr lang="en-US" sz="2200" b="1" dirty="0" smtClean="0"/>
          </a:p>
        </p:txBody>
      </p:sp>
      <p:sp>
        <p:nvSpPr>
          <p:cNvPr id="8196" name="Subtitle 2"/>
          <p:cNvSpPr txBox="1">
            <a:spLocks/>
          </p:cNvSpPr>
          <p:nvPr/>
        </p:nvSpPr>
        <p:spPr bwMode="auto">
          <a:xfrm>
            <a:off x="685800" y="2847975"/>
            <a:ext cx="77724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b="1" dirty="0"/>
              <a:t>Vähem</a:t>
            </a:r>
            <a:r>
              <a:rPr lang="et-EE" sz="1600" dirty="0"/>
              <a:t> kui 4 aastat teadustöö kogemust (täistööaja arvestuses) alates selle kraadi omandamisest, mis võimaldab kas kraadi välja andnud riigis või sihtriigis doktorantuuri astuda;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b="1" dirty="0"/>
              <a:t>Ei ole </a:t>
            </a:r>
            <a:r>
              <a:rPr lang="et-EE" sz="1600" dirty="0"/>
              <a:t>doktorikraadi;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Ei pea olema doktorantuuris</a:t>
            </a:r>
            <a:endParaRPr lang="en-US" sz="1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682932" y="430328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t-EE" sz="2200" b="1" strike="sngStrike" dirty="0" smtClean="0"/>
              <a:t>Järeldoktor</a:t>
            </a:r>
            <a:r>
              <a:rPr lang="et-EE" sz="2200" b="1" dirty="0" smtClean="0"/>
              <a:t> = kogenud teadlane = </a:t>
            </a:r>
            <a:r>
              <a:rPr lang="et-EE" sz="2200" b="1" dirty="0" err="1" smtClean="0"/>
              <a:t>experienced</a:t>
            </a:r>
            <a:r>
              <a:rPr lang="et-EE" sz="2200" b="1" dirty="0" smtClean="0"/>
              <a:t> </a:t>
            </a:r>
            <a:r>
              <a:rPr lang="et-EE" sz="2200" b="1" dirty="0" err="1" smtClean="0"/>
              <a:t>researcher</a:t>
            </a:r>
            <a:endParaRPr lang="en-US" sz="2200" b="1" dirty="0" smtClean="0"/>
          </a:p>
        </p:txBody>
      </p:sp>
      <p:sp>
        <p:nvSpPr>
          <p:cNvPr id="8198" name="Subtitle 2"/>
          <p:cNvSpPr txBox="1">
            <a:spLocks/>
          </p:cNvSpPr>
          <p:nvPr/>
        </p:nvSpPr>
        <p:spPr bwMode="auto">
          <a:xfrm>
            <a:off x="682625" y="4786313"/>
            <a:ext cx="77724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b="1" dirty="0"/>
              <a:t>Doktorikraad</a:t>
            </a:r>
            <a:r>
              <a:rPr lang="et-EE" sz="1600" dirty="0"/>
              <a:t> või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vähemalt </a:t>
            </a:r>
            <a:r>
              <a:rPr lang="et-EE" sz="1600" b="1" dirty="0"/>
              <a:t>4 aastat </a:t>
            </a:r>
            <a:r>
              <a:rPr lang="et-EE" sz="1600" dirty="0"/>
              <a:t>teadustöö kogemust (täistööaja arvestuses) alates selle kraadi omandamisest, mis võimaldab kas kraadi välja andnud riigis või sihtriigis doktorantuuri astuda</a:t>
            </a:r>
            <a:endParaRPr lang="en-US" sz="1600" dirty="0"/>
          </a:p>
        </p:txBody>
      </p:sp>
      <p:pic>
        <p:nvPicPr>
          <p:cNvPr id="819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984250"/>
            <a:ext cx="28575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685800" y="1092200"/>
            <a:ext cx="7772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Kogenud teadlane: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685800" y="21590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saab osaleda juba rahastatud projektides</a:t>
            </a:r>
            <a:endParaRPr lang="en-US" sz="2200" b="1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685800" y="2616200"/>
            <a:ext cx="77724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1600" dirty="0" smtClean="0"/>
              <a:t>Kogenud teadlased saavad kandideerida vabadele kohtadele juba rahastatud projektides:</a:t>
            </a:r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r>
              <a:rPr lang="et-EE" sz="1600" dirty="0" smtClean="0"/>
              <a:t>vähesel määral ITN</a:t>
            </a:r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r>
              <a:rPr lang="et-EE" sz="1600" dirty="0" err="1" smtClean="0"/>
              <a:t>Industry-Academia</a:t>
            </a:r>
            <a:r>
              <a:rPr lang="et-EE" sz="1600" dirty="0" smtClean="0"/>
              <a:t> </a:t>
            </a:r>
            <a:r>
              <a:rPr lang="et-EE" sz="1600" dirty="0" err="1" smtClean="0"/>
              <a:t>Partnerships</a:t>
            </a:r>
            <a:r>
              <a:rPr lang="et-EE" sz="1600" dirty="0" smtClean="0"/>
              <a:t> and </a:t>
            </a:r>
            <a:r>
              <a:rPr lang="et-EE" sz="1600" dirty="0" err="1" smtClean="0"/>
              <a:t>Pathways</a:t>
            </a:r>
            <a:r>
              <a:rPr lang="et-EE" sz="1600" dirty="0" smtClean="0"/>
              <a:t>, IAPP;</a:t>
            </a:r>
          </a:p>
          <a:p>
            <a:pPr eaLnBrk="1" hangingPunct="1">
              <a:spcBef>
                <a:spcPts val="550"/>
              </a:spcBef>
              <a:defRPr/>
            </a:pPr>
            <a:r>
              <a:rPr lang="et-EE" sz="1600" dirty="0" smtClean="0"/>
              <a:t>osaleda kaasrahastatud programmide projektikonkurssidel;</a:t>
            </a:r>
          </a:p>
          <a:p>
            <a:pPr eaLnBrk="1" hangingPunct="1">
              <a:spcBef>
                <a:spcPts val="550"/>
              </a:spcBef>
              <a:defRPr/>
            </a:pPr>
            <a:r>
              <a:rPr lang="et-EE" sz="1600" dirty="0" smtClean="0"/>
              <a:t> osaleda teadlasvahetuses*</a:t>
            </a:r>
          </a:p>
          <a:p>
            <a:pPr eaLnBrk="1" hangingPunct="1">
              <a:spcBef>
                <a:spcPts val="550"/>
              </a:spcBef>
              <a:defRPr/>
            </a:pPr>
            <a:endParaRPr lang="et-EE" sz="1600" dirty="0" smtClean="0"/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endParaRPr lang="et-EE" sz="1600" dirty="0" smtClean="0"/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endParaRPr lang="en-GB" sz="1600" dirty="0" smtClean="0"/>
          </a:p>
        </p:txBody>
      </p:sp>
      <p:sp>
        <p:nvSpPr>
          <p:cNvPr id="15365" name="Subtitle 2"/>
          <p:cNvSpPr txBox="1">
            <a:spLocks/>
          </p:cNvSpPr>
          <p:nvPr/>
        </p:nvSpPr>
        <p:spPr bwMode="auto">
          <a:xfrm>
            <a:off x="685800" y="4371975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saab ise projektitaotluse esitada</a:t>
            </a:r>
            <a:endParaRPr lang="en-US" sz="2200" b="1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692150" y="4906963"/>
            <a:ext cx="777240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  <a:defRPr/>
            </a:pPr>
            <a:r>
              <a:rPr lang="et-EE" sz="1600" dirty="0" smtClean="0"/>
              <a:t>Kogenud teadlased saavad taotleda Marie </a:t>
            </a:r>
            <a:r>
              <a:rPr lang="et-EE" sz="1600" dirty="0" err="1" smtClean="0"/>
              <a:t>Curie</a:t>
            </a:r>
            <a:r>
              <a:rPr lang="et-EE" sz="1600" dirty="0" smtClean="0"/>
              <a:t> individuaalstipendiume:</a:t>
            </a:r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r>
              <a:rPr lang="et-EE" sz="1600" dirty="0" err="1" smtClean="0"/>
              <a:t>Intra-European</a:t>
            </a:r>
            <a:r>
              <a:rPr lang="et-EE" sz="1600" dirty="0" smtClean="0"/>
              <a:t> </a:t>
            </a:r>
            <a:r>
              <a:rPr lang="et-EE" sz="1600" dirty="0" err="1" smtClean="0"/>
              <a:t>Fellowships</a:t>
            </a:r>
            <a:r>
              <a:rPr lang="et-EE" sz="1600" dirty="0" smtClean="0"/>
              <a:t>, IEF</a:t>
            </a:r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r>
              <a:rPr lang="et-EE" sz="1600" dirty="0" smtClean="0"/>
              <a:t>International </a:t>
            </a:r>
            <a:r>
              <a:rPr lang="et-EE" sz="1600" dirty="0" err="1" smtClean="0"/>
              <a:t>Incoming</a:t>
            </a:r>
            <a:r>
              <a:rPr lang="et-EE" sz="1600" dirty="0" smtClean="0"/>
              <a:t> </a:t>
            </a:r>
            <a:r>
              <a:rPr lang="et-EE" sz="1600" dirty="0" err="1" smtClean="0"/>
              <a:t>Fellowships</a:t>
            </a:r>
            <a:r>
              <a:rPr lang="et-EE" sz="1600" dirty="0" smtClean="0"/>
              <a:t>, IIF</a:t>
            </a:r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r>
              <a:rPr lang="et-EE" sz="1600" dirty="0" smtClean="0"/>
              <a:t>International </a:t>
            </a:r>
            <a:r>
              <a:rPr lang="et-EE" sz="1600" dirty="0" err="1" smtClean="0"/>
              <a:t>Outgoing</a:t>
            </a:r>
            <a:r>
              <a:rPr lang="et-EE" sz="1600" dirty="0" smtClean="0"/>
              <a:t> </a:t>
            </a:r>
            <a:r>
              <a:rPr lang="et-EE" sz="1600" dirty="0" err="1" smtClean="0"/>
              <a:t>Fellowships</a:t>
            </a:r>
            <a:r>
              <a:rPr lang="et-EE" sz="1600" dirty="0" smtClean="0"/>
              <a:t>, IOF</a:t>
            </a:r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r>
              <a:rPr lang="et-EE" sz="1600" dirty="0" err="1" smtClean="0"/>
              <a:t>Career</a:t>
            </a:r>
            <a:r>
              <a:rPr lang="et-EE" sz="1600" dirty="0" smtClean="0"/>
              <a:t> </a:t>
            </a:r>
            <a:r>
              <a:rPr lang="et-EE" sz="1600" dirty="0" err="1" smtClean="0"/>
              <a:t>Integration</a:t>
            </a:r>
            <a:r>
              <a:rPr lang="et-EE" sz="1600" dirty="0" smtClean="0"/>
              <a:t> </a:t>
            </a:r>
            <a:r>
              <a:rPr lang="et-EE" sz="1600" dirty="0" err="1" smtClean="0"/>
              <a:t>Grants</a:t>
            </a:r>
            <a:r>
              <a:rPr lang="et-EE" sz="1600" dirty="0" smtClean="0"/>
              <a:t>, CIG</a:t>
            </a:r>
          </a:p>
          <a:p>
            <a:pPr eaLnBrk="1" hangingPunct="1">
              <a:spcBef>
                <a:spcPts val="550"/>
              </a:spcBef>
              <a:defRPr/>
            </a:pPr>
            <a:endParaRPr lang="et-EE" sz="1600" dirty="0" smtClean="0"/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endParaRPr lang="et-EE" sz="1600" dirty="0" smtClean="0"/>
          </a:p>
          <a:p>
            <a:pPr marL="285750" indent="-285750" eaLnBrk="1" hangingPunct="1">
              <a:spcBef>
                <a:spcPts val="550"/>
              </a:spcBef>
              <a:buFont typeface="Arial" pitchFamily="34" charset="0"/>
              <a:buChar char="•"/>
              <a:defRPr/>
            </a:pPr>
            <a:endParaRPr lang="en-GB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685800" y="11366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 dirty="0" err="1">
                <a:solidFill>
                  <a:srgbClr val="832B7C"/>
                </a:solidFill>
              </a:rPr>
              <a:t>Initial</a:t>
            </a:r>
            <a:r>
              <a:rPr lang="et-EE" sz="4000" b="1" dirty="0">
                <a:solidFill>
                  <a:srgbClr val="832B7C"/>
                </a:solidFill>
              </a:rPr>
              <a:t> Training </a:t>
            </a:r>
            <a:r>
              <a:rPr lang="et-EE" sz="4000" b="1" dirty="0" err="1">
                <a:solidFill>
                  <a:srgbClr val="832B7C"/>
                </a:solidFill>
              </a:rPr>
              <a:t>Networks</a:t>
            </a:r>
            <a:r>
              <a:rPr lang="et-EE" sz="4000" b="1" dirty="0">
                <a:solidFill>
                  <a:srgbClr val="832B7C"/>
                </a:solidFill>
              </a:rPr>
              <a:t>:</a:t>
            </a:r>
            <a:br>
              <a:rPr lang="et-EE" sz="4000" b="1" dirty="0">
                <a:solidFill>
                  <a:srgbClr val="832B7C"/>
                </a:solidFill>
              </a:rPr>
            </a:br>
            <a:r>
              <a:rPr lang="et-EE" sz="4000" b="1" dirty="0">
                <a:solidFill>
                  <a:srgbClr val="832B7C"/>
                </a:solidFill>
              </a:rPr>
              <a:t>mida pakutakse</a:t>
            </a:r>
            <a:endParaRPr lang="en-US" sz="4000" b="1" dirty="0">
              <a:solidFill>
                <a:srgbClr val="832B7C"/>
              </a:solidFill>
            </a:endParaRP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682625" y="252095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 dirty="0"/>
              <a:t>ITN: kõrgetasemelised teadlaste koolitamise võrgustikud</a:t>
            </a:r>
            <a:endParaRPr lang="en-US" sz="2200" b="1" dirty="0"/>
          </a:p>
        </p:txBody>
      </p:sp>
      <p:sp>
        <p:nvSpPr>
          <p:cNvPr id="10244" name="Subtitle 2"/>
          <p:cNvSpPr txBox="1">
            <a:spLocks/>
          </p:cNvSpPr>
          <p:nvPr/>
        </p:nvSpPr>
        <p:spPr bwMode="auto">
          <a:xfrm>
            <a:off x="685800" y="2978150"/>
            <a:ext cx="77724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Eesmärk: parandada alustavate teadlaste karjäärivõimalusi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Individuaalne (</a:t>
            </a:r>
            <a:r>
              <a:rPr lang="et-EE" sz="1600" dirty="0" err="1"/>
              <a:t>doktori)projekt</a:t>
            </a:r>
            <a:r>
              <a:rPr lang="et-EE" sz="1600" dirty="0"/>
              <a:t> + komplementaarsed oskused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Rahvusvaheline konsortsium, sh ettevõtted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Lähetused teiste partnerite juurde, suvekoolid ja seminarid, osalemine konverentsidel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3 kuni 36 kuud</a:t>
            </a:r>
            <a:endParaRPr lang="en-US" sz="1600" dirty="0"/>
          </a:p>
        </p:txBody>
      </p:sp>
      <p:sp>
        <p:nvSpPr>
          <p:cNvPr id="10245" name="Subtitle 2"/>
          <p:cNvSpPr txBox="1">
            <a:spLocks/>
          </p:cNvSpPr>
          <p:nvPr/>
        </p:nvSpPr>
        <p:spPr bwMode="auto">
          <a:xfrm>
            <a:off x="682625" y="46228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 dirty="0"/>
              <a:t>Rahastus</a:t>
            </a:r>
            <a:endParaRPr lang="en-US" sz="2200" b="1" dirty="0"/>
          </a:p>
        </p:txBody>
      </p:sp>
      <p:sp>
        <p:nvSpPr>
          <p:cNvPr id="10246" name="Subtitle 2"/>
          <p:cNvSpPr txBox="1">
            <a:spLocks/>
          </p:cNvSpPr>
          <p:nvPr/>
        </p:nvSpPr>
        <p:spPr bwMode="auto">
          <a:xfrm>
            <a:off x="682625" y="5080000"/>
            <a:ext cx="77724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Igakuine palk: baasmäär (vastavalt projektikonkursi aastale)  X sihtriigi koefitsient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Igakuine mobiilsustoetus 700/1000 € X sihtriigi koefitsient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dirty="0"/>
              <a:t>Lisaks: projekti osaluskulud (koolitused, teadustöö kulud, konverentsid jne)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t-EE" sz="4000" b="1">
                <a:solidFill>
                  <a:srgbClr val="832B7C"/>
                </a:solidFill>
              </a:rPr>
              <a:t>Industry-Academia Partnerships and Pathways</a:t>
            </a:r>
            <a:endParaRPr lang="en-US" sz="4000" b="1">
              <a:solidFill>
                <a:srgbClr val="832B7C"/>
              </a:solidFill>
            </a:endParaRPr>
          </a:p>
        </p:txBody>
      </p:sp>
      <p:sp>
        <p:nvSpPr>
          <p:cNvPr id="16387" name="Subtitle 2"/>
          <p:cNvSpPr txBox="1">
            <a:spLocks/>
          </p:cNvSpPr>
          <p:nvPr/>
        </p:nvSpPr>
        <p:spPr bwMode="auto">
          <a:xfrm>
            <a:off x="685800" y="26844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2200" b="1"/>
              <a:t>Koostöö ettevõtete ja teadusasutuste vahel</a:t>
            </a:r>
            <a:endParaRPr lang="en-US" sz="2200" b="1"/>
          </a:p>
        </p:txBody>
      </p:sp>
      <p:sp>
        <p:nvSpPr>
          <p:cNvPr id="16388" name="Subtitle 2"/>
          <p:cNvSpPr txBox="1">
            <a:spLocks/>
          </p:cNvSpPr>
          <p:nvPr/>
        </p:nvSpPr>
        <p:spPr bwMode="auto">
          <a:xfrm>
            <a:off x="685800" y="3141663"/>
            <a:ext cx="7772400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Lisaks teadlaste vahetusele osalevate organisatsioonide vahel toetatakse projektidest ka teadlaste palkamist 12-24 kuuks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Töökohaks enamasti teadusmahukas ettevõte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 b="1"/>
              <a:t>Rahastus</a:t>
            </a:r>
            <a:r>
              <a:rPr lang="et-EE" sz="1600"/>
              <a:t> sarnane ITN rahastusega: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Igakuine palk: baasmäär (vastavalt projektikonkursi aastale)  X sihtriigi koefitsient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Igakuine mobiilsustoetus 700/1000 € X sihtriigi koefitsient</a:t>
            </a:r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r>
              <a:rPr lang="et-EE" sz="1600"/>
              <a:t>	Lisaks: projekti osaluskulud (teadustöö kulud, konverentsid jne)</a:t>
            </a:r>
            <a:endParaRPr lang="en-US" sz="1600"/>
          </a:p>
          <a:p>
            <a:pPr eaLnBrk="1" hangingPunct="1">
              <a:spcBef>
                <a:spcPts val="550"/>
              </a:spcBef>
              <a:buFont typeface="Arial" charset="0"/>
              <a:buNone/>
            </a:pPr>
            <a:endParaRPr 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ETAG värvipalett 1">
      <a:dk1>
        <a:sysClr val="windowText" lastClr="000000"/>
      </a:dk1>
      <a:lt1>
        <a:sysClr val="window" lastClr="FFFFFF"/>
      </a:lt1>
      <a:dk2>
        <a:srgbClr val="00558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lide_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lide_Master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lide_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lide_Master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lide_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lide_Master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1633</Words>
  <Application>Microsoft Office PowerPoint</Application>
  <PresentationFormat>On-screen Show (4:3)</PresentationFormat>
  <Paragraphs>372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Calibri</vt:lpstr>
      <vt:lpstr>MS PGothic</vt:lpstr>
      <vt:lpstr>Arial</vt:lpstr>
      <vt:lpstr>Wingdings</vt:lpstr>
      <vt:lpstr>Custom Design</vt:lpstr>
      <vt:lpstr>1_Custom Design</vt:lpstr>
      <vt:lpstr>Office Theme</vt:lpstr>
      <vt:lpstr>Marie Curie  rahastusvõimalused järeldoktorantuuriks  välismaal</vt:lpstr>
      <vt:lpstr>Eesti Teadusagentuur: 7. raamprogrammi kontaktpunkt Eestis </vt:lpstr>
      <vt:lpstr>Infopäeva 2. pooles tuleb juttu: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Näide:</vt:lpstr>
      <vt:lpstr>PowerPoint Presentation</vt:lpstr>
      <vt:lpstr>PowerPoint Presentation</vt:lpstr>
      <vt:lpstr>Marie Curie IXF ajakava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Statistika</vt:lpstr>
      <vt:lpstr>IEF 2012</vt:lpstr>
      <vt:lpstr>IEF 2012 edukus riikide kaupa: Host riigi järgi</vt:lpstr>
      <vt:lpstr>IOF 2012</vt:lpstr>
      <vt:lpstr>IOF 2012  edukus  riikide kaupa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2012-04-25T15:18:50Z</dcterms:created>
  <dcterms:modified xsi:type="dcterms:W3CDTF">2013-03-15T10:47:43Z</dcterms:modified>
</cp:coreProperties>
</file>