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5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8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3"/>
  </p:sldMasterIdLst>
  <p:notesMasterIdLst>
    <p:notesMasterId r:id="rId31"/>
  </p:notesMasterIdLst>
  <p:handoutMasterIdLst>
    <p:handoutMasterId r:id="rId32"/>
  </p:handoutMasterIdLst>
  <p:sldIdLst>
    <p:sldId id="276" r:id="rId4"/>
    <p:sldId id="278" r:id="rId5"/>
    <p:sldId id="423" r:id="rId6"/>
    <p:sldId id="397" r:id="rId7"/>
    <p:sldId id="292" r:id="rId8"/>
    <p:sldId id="288" r:id="rId9"/>
    <p:sldId id="395" r:id="rId10"/>
    <p:sldId id="391" r:id="rId11"/>
    <p:sldId id="286" r:id="rId12"/>
    <p:sldId id="396" r:id="rId13"/>
    <p:sldId id="304" r:id="rId14"/>
    <p:sldId id="403" r:id="rId15"/>
    <p:sldId id="388" r:id="rId16"/>
    <p:sldId id="424" r:id="rId17"/>
    <p:sldId id="356" r:id="rId18"/>
    <p:sldId id="425" r:id="rId19"/>
    <p:sldId id="426" r:id="rId20"/>
    <p:sldId id="402" r:id="rId21"/>
    <p:sldId id="408" r:id="rId22"/>
    <p:sldId id="410" r:id="rId23"/>
    <p:sldId id="427" r:id="rId24"/>
    <p:sldId id="428" r:id="rId25"/>
    <p:sldId id="430" r:id="rId26"/>
    <p:sldId id="415" r:id="rId27"/>
    <p:sldId id="429" r:id="rId28"/>
    <p:sldId id="273" r:id="rId29"/>
    <p:sldId id="277" r:id="rId30"/>
  </p:sldIdLst>
  <p:sldSz cx="9144000" cy="6858000" type="screen4x3"/>
  <p:notesSz cx="6797675" cy="9926638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119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239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35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477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5596" algn="l" defTabSz="457119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2716" algn="l" defTabSz="457119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199835" algn="l" defTabSz="457119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6954" algn="l" defTabSz="457119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52D4C"/>
    <a:srgbClr val="7FBB51"/>
    <a:srgbClr val="527F31"/>
    <a:srgbClr val="C6E1B1"/>
    <a:srgbClr val="A0DDF0"/>
    <a:srgbClr val="D2E7C3"/>
    <a:srgbClr val="9BCA78"/>
    <a:srgbClr val="62973B"/>
    <a:srgbClr val="BCD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162"/>
      </p:cViewPr>
      <p:guideLst>
        <p:guide orient="horz" pos="274"/>
        <p:guide orient="horz" pos="1104"/>
        <p:guide orient="horz" pos="952"/>
        <p:guide orient="horz" pos="3678"/>
        <p:guide orient="horz" pos="3756"/>
        <p:guide pos="2880"/>
        <p:guide pos="282"/>
        <p:guide pos="5479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33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33" tIns="45867" rIns="91733" bIns="45867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33" tIns="45867" rIns="91733" bIns="45867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 smtClean="0">
                <a:cs typeface="MS PGothic" charset="0"/>
              </a:defRPr>
            </a:lvl1pPr>
          </a:lstStyle>
          <a:p>
            <a:pPr>
              <a:defRPr/>
            </a:pPr>
            <a:fld id="{05F048E4-EF04-6C4A-8953-0AB2BFBBF581}" type="datetime1">
              <a:rPr lang="de-DE"/>
              <a:pPr>
                <a:defRPr/>
              </a:pPr>
              <a:t>27.02.2013</a:t>
            </a:fld>
            <a:endParaRPr lang="de-DE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33" tIns="45867" rIns="91733" bIns="45867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33" tIns="45867" rIns="91733" bIns="45867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 smtClean="0">
                <a:cs typeface="MS PGothic" charset="0"/>
              </a:defRPr>
            </a:lvl1pPr>
          </a:lstStyle>
          <a:p>
            <a:pPr>
              <a:defRPr/>
            </a:pPr>
            <a:fld id="{BD6EC856-4825-6645-A5A5-33432C73D71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424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33" tIns="45867" rIns="91733" bIns="45867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33" tIns="45867" rIns="91733" bIns="45867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smtClean="0">
                <a:cs typeface="MS PGothic" charset="0"/>
              </a:defRPr>
            </a:lvl1pPr>
          </a:lstStyle>
          <a:p>
            <a:pPr>
              <a:defRPr/>
            </a:pPr>
            <a:fld id="{131D66B3-44DC-E64C-A434-D947B10A3C89}" type="datetime1">
              <a:rPr lang="sv-SE"/>
              <a:pPr>
                <a:defRPr/>
              </a:pPr>
              <a:t>2013-02-27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33" tIns="45867" rIns="91733" bIns="458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33" tIns="45867" rIns="91733" bIns="45867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33" tIns="45867" rIns="91733" bIns="45867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smtClean="0">
                <a:cs typeface="MS PGothic" charset="0"/>
              </a:defRPr>
            </a:lvl1pPr>
          </a:lstStyle>
          <a:p>
            <a:pPr>
              <a:defRPr/>
            </a:pPr>
            <a:fld id="{8A2F9974-E4E1-0249-AFFC-59268CA99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14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MS PGothic"/>
      </a:defRPr>
    </a:lvl1pPr>
    <a:lvl2pPr marL="4571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2pPr>
    <a:lvl3pPr marL="9142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3pPr>
    <a:lvl4pPr marL="13713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4pPr>
    <a:lvl5pPr marL="18284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5pPr>
    <a:lvl6pPr marL="228559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Calibri" charset="0"/>
              <a:cs typeface="MS PGothic" charset="0"/>
            </a:endParaRPr>
          </a:p>
        </p:txBody>
      </p:sp>
      <p:sp>
        <p:nvSpPr>
          <p:cNvPr id="1433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FBAE94-A98F-044B-B06F-BC1112193B9D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Calibri" charset="0"/>
              <a:cs typeface="MS PGothic" charset="0"/>
            </a:endParaRPr>
          </a:p>
        </p:txBody>
      </p:sp>
      <p:sp>
        <p:nvSpPr>
          <p:cNvPr id="2867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BA7D55-BB0C-B449-AC7B-6140511CA746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16650" indent="-275634" eaLnBrk="0" hangingPunct="0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02538" indent="-220508" eaLnBrk="0" hangingPunct="0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43553" indent="-220508" eaLnBrk="0" hangingPunct="0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984568" indent="-220508" eaLnBrk="0" hangingPunct="0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25583" indent="-22050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866598" indent="-22050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07613" indent="-22050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748629" indent="-22050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E4BA214-AD34-6842-ABFD-8CD743312865}" type="slidenum">
              <a:rPr lang="fi-FI" sz="1300">
                <a:latin typeface="Calibri" charset="0"/>
              </a:rPr>
              <a:pPr eaLnBrk="1" hangingPunct="1"/>
              <a:t>19</a:t>
            </a:fld>
            <a:endParaRPr lang="fi-FI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de-DE" dirty="0" smtClean="0"/>
              <a:t>Core Partner </a:t>
            </a:r>
            <a:r>
              <a:rPr lang="de-DE" dirty="0" err="1" smtClean="0"/>
              <a:t>representatives</a:t>
            </a:r>
            <a:r>
              <a:rPr lang="de-DE" dirty="0" smtClean="0"/>
              <a:t> </a:t>
            </a:r>
            <a:r>
              <a:rPr lang="de-DE" dirty="0" err="1" smtClean="0"/>
              <a:t>regularly</a:t>
            </a:r>
            <a:r>
              <a:rPr lang="de-DE" dirty="0" smtClean="0"/>
              <a:t> </a:t>
            </a:r>
            <a:r>
              <a:rPr lang="de-DE" dirty="0" err="1" smtClean="0"/>
              <a:t>visit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office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will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CLC </a:t>
            </a:r>
            <a:r>
              <a:rPr lang="de-DE" dirty="0" err="1" smtClean="0"/>
              <a:t>at</a:t>
            </a:r>
            <a:r>
              <a:rPr lang="de-DE" dirty="0" smtClean="0"/>
              <a:t> least half a </a:t>
            </a:r>
            <a:r>
              <a:rPr lang="de-DE" dirty="0" err="1" smtClean="0"/>
              <a:t>day</a:t>
            </a:r>
            <a:r>
              <a:rPr lang="de-DE" dirty="0" smtClean="0"/>
              <a:t> per </a:t>
            </a:r>
            <a:r>
              <a:rPr lang="de-DE" dirty="0" err="1" smtClean="0"/>
              <a:t>week</a:t>
            </a:r>
            <a:endParaRPr lang="de-DE" dirty="0" smtClean="0"/>
          </a:p>
        </p:txBody>
      </p:sp>
      <p:sp>
        <p:nvSpPr>
          <p:cNvPr id="6656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16650" indent="-275634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02538" indent="-220508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43553" indent="-220508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84568" indent="-220508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25583" indent="-22050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66598" indent="-22050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07613" indent="-22050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48629" indent="-22050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B20278D-BC7E-4616-AA10-7F772C5732FE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21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9B35509-72A9-403A-8979-016C70667760}" type="datetime1">
              <a:rPr lang="fi-FI" smtClean="0"/>
              <a:t>27.2.2013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de-DE" dirty="0" smtClean="0"/>
              <a:t>Core Partner </a:t>
            </a:r>
            <a:r>
              <a:rPr lang="de-DE" dirty="0" err="1" smtClean="0"/>
              <a:t>representatives</a:t>
            </a:r>
            <a:r>
              <a:rPr lang="de-DE" dirty="0" smtClean="0"/>
              <a:t> </a:t>
            </a:r>
            <a:r>
              <a:rPr lang="de-DE" dirty="0" err="1" smtClean="0"/>
              <a:t>regularly</a:t>
            </a:r>
            <a:r>
              <a:rPr lang="de-DE" dirty="0" smtClean="0"/>
              <a:t> </a:t>
            </a:r>
            <a:r>
              <a:rPr lang="de-DE" dirty="0" err="1" smtClean="0"/>
              <a:t>visit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office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will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CLC </a:t>
            </a:r>
            <a:r>
              <a:rPr lang="de-DE" dirty="0" err="1" smtClean="0"/>
              <a:t>at</a:t>
            </a:r>
            <a:r>
              <a:rPr lang="de-DE" dirty="0" smtClean="0"/>
              <a:t> least half a </a:t>
            </a:r>
            <a:r>
              <a:rPr lang="de-DE" dirty="0" err="1" smtClean="0"/>
              <a:t>day</a:t>
            </a:r>
            <a:r>
              <a:rPr lang="de-DE" dirty="0" smtClean="0"/>
              <a:t> per </a:t>
            </a:r>
            <a:r>
              <a:rPr lang="de-DE" dirty="0" err="1" smtClean="0"/>
              <a:t>week</a:t>
            </a:r>
            <a:endParaRPr lang="de-DE" dirty="0" smtClean="0"/>
          </a:p>
        </p:txBody>
      </p:sp>
      <p:sp>
        <p:nvSpPr>
          <p:cNvPr id="6656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16650" indent="-275634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02538" indent="-220508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43553" indent="-220508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84568" indent="-220508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25583" indent="-22050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66598" indent="-22050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07613" indent="-22050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48629" indent="-22050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B20278D-BC7E-4616-AA10-7F772C5732FE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22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9B35509-72A9-403A-8979-016C70667760}" type="datetime1">
              <a:rPr lang="fi-FI" smtClean="0"/>
              <a:t>27.2.2013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Calibri" charset="0"/>
              <a:cs typeface="MS PGothic" charset="0"/>
            </a:endParaRPr>
          </a:p>
        </p:txBody>
      </p:sp>
      <p:sp>
        <p:nvSpPr>
          <p:cNvPr id="1433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FBAE94-A98F-044B-B06F-BC1112193B9D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Calibri" charset="0"/>
              <a:cs typeface="MS PGothic" charset="0"/>
            </a:endParaRPr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12FB6B-EE70-BB43-BDCA-89F2B7B193D6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i="1">
              <a:latin typeface="Calibri" charset="0"/>
              <a:cs typeface="MS PGothic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67C2D7-BA34-F14F-A486-C3A95B1076B7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0937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r>
              <a:rPr lang="en-GB" sz="1200" dirty="0" smtClean="0">
                <a:latin typeface="Arial" charset="0"/>
                <a:ea typeface="ＭＳ Ｐゴシック" charset="0"/>
                <a:cs typeface="MS PGothic" charset="0"/>
              </a:rPr>
              <a:t>Educate a new generation of business savvy ICT professionals</a:t>
            </a:r>
          </a:p>
          <a:p>
            <a:pPr>
              <a:buFont typeface="Wingdings" charset="0"/>
              <a:buChar char="§"/>
            </a:pPr>
            <a:r>
              <a:rPr lang="en-GB" sz="1200" dirty="0" smtClean="0">
                <a:latin typeface="Arial" charset="0"/>
                <a:ea typeface="ＭＳ Ｐゴシック" charset="0"/>
                <a:cs typeface="MS PGothic" charset="0"/>
              </a:rPr>
              <a:t>Combine Europe’s excellence in ICT to foster world-leading ICT innovations</a:t>
            </a:r>
          </a:p>
          <a:p>
            <a:pPr>
              <a:buFont typeface="Wingdings" charset="0"/>
              <a:buChar char="§"/>
            </a:pPr>
            <a:r>
              <a:rPr lang="en-GB" sz="1200" dirty="0" smtClean="0">
                <a:latin typeface="Arial" charset="0"/>
                <a:ea typeface="ＭＳ Ｐゴシック" charset="0"/>
                <a:cs typeface="MS PGothic" charset="0"/>
              </a:rPr>
              <a:t>Create a business-minded framework for ICT innovations</a:t>
            </a:r>
          </a:p>
          <a:p>
            <a:pPr>
              <a:buFont typeface="Wingdings" charset="0"/>
              <a:buChar char="§"/>
            </a:pPr>
            <a:r>
              <a:rPr lang="en-GB" sz="1200" dirty="0" smtClean="0">
                <a:latin typeface="Arial" charset="0"/>
                <a:ea typeface="ＭＳ Ｐゴシック" charset="0"/>
                <a:cs typeface="MS PGothic" charset="0"/>
              </a:rPr>
              <a:t>Establish a network of world-class co-location centres to foster new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2F9974-E4E1-0249-AFFC-59268CA993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55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latin typeface="Calibri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0937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5725" indent="-85725">
              <a:buFont typeface="Wingdings" pitchFamily="2" charset="2"/>
              <a:buNone/>
            </a:pPr>
            <a:r>
              <a:rPr lang="de-DE" sz="1200" dirty="0" smtClean="0">
                <a:solidFill>
                  <a:schemeClr val="tx2"/>
                </a:solidFill>
              </a:rPr>
              <a:t>CIE-Center </a:t>
            </a:r>
            <a:r>
              <a:rPr lang="de-DE" sz="1200" dirty="0" err="1" smtClean="0">
                <a:solidFill>
                  <a:schemeClr val="tx2"/>
                </a:solidFill>
              </a:rPr>
              <a:t>for</a:t>
            </a:r>
            <a:r>
              <a:rPr lang="de-DE" sz="1200" dirty="0" smtClean="0">
                <a:solidFill>
                  <a:schemeClr val="tx2"/>
                </a:solidFill>
              </a:rPr>
              <a:t> Internet Excellence</a:t>
            </a:r>
          </a:p>
          <a:p>
            <a:pPr marL="85725" indent="-85725">
              <a:buFont typeface="Wingdings" pitchFamily="2" charset="2"/>
              <a:buNone/>
            </a:pPr>
            <a:r>
              <a:rPr lang="de-DE" sz="1200" dirty="0" smtClean="0">
                <a:solidFill>
                  <a:schemeClr val="tx2"/>
                </a:solidFill>
              </a:rPr>
              <a:t>CWC-Center </a:t>
            </a:r>
            <a:r>
              <a:rPr lang="de-DE" sz="1200" dirty="0" err="1" smtClean="0">
                <a:solidFill>
                  <a:schemeClr val="tx2"/>
                </a:solidFill>
              </a:rPr>
              <a:t>for</a:t>
            </a:r>
            <a:r>
              <a:rPr lang="de-DE" sz="1200" dirty="0" smtClean="0">
                <a:solidFill>
                  <a:schemeClr val="tx2"/>
                </a:solidFill>
              </a:rPr>
              <a:t> Wireless Communications)</a:t>
            </a:r>
          </a:p>
          <a:p>
            <a:r>
              <a:rPr lang="de-DE" sz="1200" dirty="0" smtClean="0">
                <a:solidFill>
                  <a:schemeClr val="tx2"/>
                </a:solidFill>
              </a:rPr>
              <a:t>University </a:t>
            </a:r>
            <a:r>
              <a:rPr lang="de-DE" sz="1200" dirty="0" err="1" smtClean="0">
                <a:solidFill>
                  <a:schemeClr val="tx2"/>
                </a:solidFill>
              </a:rPr>
              <a:t>of</a:t>
            </a:r>
            <a:r>
              <a:rPr lang="de-DE" sz="1200" dirty="0" smtClean="0">
                <a:solidFill>
                  <a:schemeClr val="tx2"/>
                </a:solidFill>
              </a:rPr>
              <a:t> Tampere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olidFill>
                  <a:schemeClr val="tx2"/>
                </a:solidFill>
              </a:rPr>
              <a:t>Holst </a:t>
            </a:r>
            <a:r>
              <a:rPr lang="de-DE" sz="1200" dirty="0" err="1" smtClean="0">
                <a:solidFill>
                  <a:schemeClr val="tx2"/>
                </a:solidFill>
              </a:rPr>
              <a:t>Centre</a:t>
            </a:r>
            <a:endParaRPr lang="de-DE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 smtClean="0">
                <a:solidFill>
                  <a:schemeClr val="tx2"/>
                </a:solidFill>
              </a:rPr>
              <a:t>Digiteo</a:t>
            </a:r>
            <a:endParaRPr lang="de-DE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 smtClean="0">
                <a:solidFill>
                  <a:schemeClr val="tx2"/>
                </a:solidFill>
              </a:rPr>
              <a:t>Logica</a:t>
            </a:r>
            <a:endParaRPr lang="de-DE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>
              <a:solidFill>
                <a:schemeClr val="tx2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8B50F-50FE-4A7F-869C-6EDAA9125C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Calibri" charset="0"/>
              <a:cs typeface="MS PGothic" charset="0"/>
            </a:endParaRPr>
          </a:p>
        </p:txBody>
      </p:sp>
      <p:sp>
        <p:nvSpPr>
          <p:cNvPr id="5632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DFAC41-8D3F-2448-80EA-42EFB32E1F49}" type="slidenum">
              <a:rPr lang="en-US" sz="1200">
                <a:cs typeface="MS PGothic" charset="0"/>
              </a:rPr>
              <a:pPr eaLnBrk="1" hangingPunct="1"/>
              <a:t>13</a:t>
            </a:fld>
            <a:endParaRPr lang="en-US" sz="1200"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Calibri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9.xml"/><Relationship Id="rId7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3.xml"/><Relationship Id="rId7" Type="http://schemas.openxmlformats.org/officeDocument/2006/relationships/image" Target="../media/image1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7.xml"/><Relationship Id="rId7" Type="http://schemas.openxmlformats.org/officeDocument/2006/relationships/image" Target="../media/image1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21.xml"/><Relationship Id="rId7" Type="http://schemas.openxmlformats.org/officeDocument/2006/relationships/image" Target="../media/image1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25.xml"/><Relationship Id="rId7" Type="http://schemas.openxmlformats.org/officeDocument/2006/relationships/image" Target="../media/image1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29.xml"/><Relationship Id="rId7" Type="http://schemas.openxmlformats.org/officeDocument/2006/relationships/image" Target="../media/image1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33.xml"/><Relationship Id="rId7" Type="http://schemas.openxmlformats.org/officeDocument/2006/relationships/image" Target="../media/image1.jpeg"/><Relationship Id="rId2" Type="http://schemas.openxmlformats.org/officeDocument/2006/relationships/tags" Target="../tags/tag32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3" descr="eit_ict_PPT_Fortlaufende-Charts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Rectangle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7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239" y="260350"/>
            <a:ext cx="84582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613" y="1376364"/>
            <a:ext cx="8458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3238" y="5803900"/>
            <a:ext cx="73802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pic>
        <p:nvPicPr>
          <p:cNvPr id="7" name="Bild 4" descr="eit_ict_PPT_Start_Charts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69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34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eit_ict_PPT_TitelEnd-Chart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04" name="Title Placeholder 1"/>
          <p:cNvSpPr>
            <a:spLocks noGrp="1"/>
          </p:cNvSpPr>
          <p:nvPr>
            <p:ph type="ctrTitle"/>
          </p:nvPr>
        </p:nvSpPr>
        <p:spPr>
          <a:xfrm>
            <a:off x="447675" y="2860675"/>
            <a:ext cx="7086600" cy="1210993"/>
          </a:xfrm>
          <a:ln algn="ctr"/>
          <a:effectLst/>
        </p:spPr>
        <p:txBody>
          <a:bodyPr anchor="t"/>
          <a:lstStyle>
            <a:lvl1pPr>
              <a:defRPr lang="de-DE" sz="3600" b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447675" y="4071669"/>
            <a:ext cx="7086600" cy="517585"/>
          </a:xfrm>
        </p:spPr>
        <p:txBody>
          <a:bodyPr/>
          <a:lstStyle>
            <a:lvl1pPr marL="0" indent="0">
              <a:buNone/>
              <a:defRPr lang="en-GB" sz="2800" b="0" noProof="0" dirty="0" smtClean="0">
                <a:solidFill>
                  <a:srgbClr val="7AAB61"/>
                </a:solidFill>
                <a:latin typeface="+mj-lt"/>
                <a:ea typeface="+mj-ea"/>
                <a:cs typeface="+mj-cs"/>
              </a:defRPr>
            </a:lvl1pPr>
            <a:lvl5pPr>
              <a:defRPr/>
            </a:lvl5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0985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eit_ict_PPT_Fortlaufende-Charts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Rectangle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5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613" y="1376364"/>
            <a:ext cx="8458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238" y="5803900"/>
            <a:ext cx="73802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2438" y="434976"/>
            <a:ext cx="6975475" cy="1057275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7675" y="1743076"/>
            <a:ext cx="8250238" cy="4087812"/>
          </a:xfrm>
        </p:spPr>
        <p:txBody>
          <a:bodyPr/>
          <a:lstStyle>
            <a:lvl1pPr marL="0" indent="0">
              <a:buFont typeface="Wingdings" pitchFamily="2" charset="2"/>
              <a:buChar char="§"/>
              <a:tabLst>
                <a:tab pos="0" algn="l"/>
              </a:tabLst>
              <a:defRPr lang="de-DE" kern="1200" dirty="0" smtClean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1pPr>
            <a:lvl2pPr>
              <a:defRPr lang="de-DE" kern="1200" dirty="0" smtClean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2pPr>
            <a:lvl3pPr>
              <a:defRPr lang="de-DE" kern="1200" dirty="0" smtClean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3pPr>
            <a:lvl4pPr>
              <a:defRPr lang="de-DE" kern="1200" dirty="0" smtClean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4pPr>
            <a:lvl5pPr>
              <a:defRPr lang="de-DE" kern="1200" dirty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982490" indent="-180943">
              <a:defRPr>
                <a:solidFill>
                  <a:srgbClr val="21449B"/>
                </a:solidFill>
              </a:defRPr>
            </a:lvl6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498475" y="6559550"/>
            <a:ext cx="241091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EIT ICT Labs General Overview </a:t>
            </a:r>
            <a:r>
              <a:rPr lang="en-GB">
                <a:cs typeface="Arial" charset="0"/>
              </a:rPr>
              <a:t>| Page </a:t>
            </a:r>
            <a:fld id="{4374D25F-6DE0-8349-8038-3795BB9765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9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 descr="eit_ict_PPT_Fortlaufende-Charts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Rectangle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9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613" y="1376364"/>
            <a:ext cx="8458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238" y="5803900"/>
            <a:ext cx="73802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498475" y="6559550"/>
            <a:ext cx="241091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EIT ICT Labs General Overview </a:t>
            </a:r>
            <a:r>
              <a:rPr lang="en-GB">
                <a:cs typeface="Arial" charset="0"/>
              </a:rPr>
              <a:t>| Page </a:t>
            </a:r>
            <a:fld id="{D5259629-C844-9C46-8C2A-05F3C2456E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9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3" descr="eit_ict_PPT_Fortlaufende-Charts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Rectangle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3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239" y="260350"/>
            <a:ext cx="84582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613" y="1376364"/>
            <a:ext cx="8458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3238" y="5803900"/>
            <a:ext cx="73802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498475" y="6559550"/>
            <a:ext cx="241091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EIT ICT Labs General Overview </a:t>
            </a:r>
            <a:r>
              <a:rPr lang="de-DE">
                <a:cs typeface="Arial" charset="0"/>
              </a:rPr>
              <a:t>| Page </a:t>
            </a:r>
            <a:fld id="{13AED4D7-5357-4342-B357-47D71F0560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3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3" descr="eit_ict_PPT_Fortlaufende-Charts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Rectangle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7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613" y="1376364"/>
            <a:ext cx="8458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238" y="5803900"/>
            <a:ext cx="73802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35138" y="431801"/>
            <a:ext cx="6962775" cy="10584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39" y="1749426"/>
            <a:ext cx="3942257" cy="40782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4758832" y="1749427"/>
            <a:ext cx="3942257" cy="40782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498475" y="6559550"/>
            <a:ext cx="241091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EIT ICT Labs General Overview </a:t>
            </a:r>
            <a:r>
              <a:rPr lang="en-GB">
                <a:cs typeface="Arial" charset="0"/>
              </a:rPr>
              <a:t>| Page </a:t>
            </a:r>
            <a:fld id="{BC8AA16B-AC46-F340-A3B6-C98053607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9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3" descr="eit_ict_PPT_Fortlaufende-Charts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Rectangle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1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613" y="1376364"/>
            <a:ext cx="8458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238" y="5803900"/>
            <a:ext cx="73802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35138" y="431800"/>
            <a:ext cx="6962400" cy="1062000"/>
          </a:xfrm>
        </p:spPr>
        <p:txBody>
          <a:bodyPr/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439738" y="2243138"/>
            <a:ext cx="3941762" cy="3584575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71987" tIns="71987" rIns="71987" bIns="71987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756151" y="2246314"/>
            <a:ext cx="3941762" cy="3584575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71987" tIns="71987" rIns="71987" bIns="71987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439738" y="1752601"/>
            <a:ext cx="3941762" cy="490538"/>
          </a:xfrm>
          <a:solidFill>
            <a:schemeClr val="tx2"/>
          </a:solidFill>
        </p:spPr>
        <p:txBody>
          <a:bodyPr anchor="ctr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756151" y="1752601"/>
            <a:ext cx="3941762" cy="490538"/>
          </a:xfrm>
          <a:solidFill>
            <a:schemeClr val="tx2"/>
          </a:solidFill>
        </p:spPr>
        <p:txBody>
          <a:bodyPr anchor="ctr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8"/>
            <p:custDataLst>
              <p:tags r:id="rId5"/>
            </p:custDataLst>
          </p:nvPr>
        </p:nvSpPr>
        <p:spPr>
          <a:xfrm>
            <a:off x="498475" y="6559550"/>
            <a:ext cx="241091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EIT ICT Labs General Overview </a:t>
            </a:r>
            <a:r>
              <a:rPr lang="en-GB">
                <a:cs typeface="Arial" charset="0"/>
              </a:rPr>
              <a:t>| Page </a:t>
            </a:r>
            <a:fld id="{CE987C95-E108-5B46-B1C4-119AE52679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eit_ict_PPT_Fortlaufende-Charts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Rectangle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5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613" y="1376364"/>
            <a:ext cx="8458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238" y="5803900"/>
            <a:ext cx="73802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498475" y="6559550"/>
            <a:ext cx="241091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EIT ICT Labs General Overview </a:t>
            </a:r>
            <a:r>
              <a:rPr lang="en-GB">
                <a:cs typeface="Arial" charset="0"/>
              </a:rPr>
              <a:t>| Page </a:t>
            </a:r>
            <a:fld id="{5EA72F99-11CA-1B4F-80A5-ABD518DADF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03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3" descr="eit_ict_PPT_Fortlaufende-Charts.jp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Rectangle 11" hidden="1"/>
          <p:cNvGraphicFramePr>
            <a:graphicFrameLocks/>
          </p:cNvGraphicFramePr>
          <p:nvPr>
            <p:custDataLst>
              <p:tags r:id="rId1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think-cell Slide" r:id="rId18" imgW="0" imgH="0" progId="">
                  <p:embed/>
                </p:oleObj>
              </mc:Choice>
              <mc:Fallback>
                <p:oleObj name="think-cell Slide" r:id="rId18" imgW="0" imgH="0" progId="">
                  <p:embed/>
                  <p:pic>
                    <p:nvPicPr>
                      <p:cNvPr id="0" name="Rectangle 1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447675" y="1743076"/>
            <a:ext cx="8250238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2"/>
            <a:r>
              <a:rPr lang="en-GB"/>
              <a:t>Zweite Ebene</a:t>
            </a:r>
          </a:p>
          <a:p>
            <a:pPr lvl="3"/>
            <a:r>
              <a:rPr lang="en-GB"/>
              <a:t>Dritte Ebene</a:t>
            </a:r>
          </a:p>
          <a:p>
            <a:pPr lvl="4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1722438" y="434976"/>
            <a:ext cx="6953250" cy="10572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sldNum" sz="quarter" idx="4"/>
            <p:custDataLst>
              <p:tags r:id="rId14"/>
            </p:custDataLst>
          </p:nvPr>
        </p:nvSpPr>
        <p:spPr bwMode="auto">
          <a:xfrm>
            <a:off x="498475" y="6559550"/>
            <a:ext cx="237350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smtClean="0">
                <a:solidFill>
                  <a:schemeClr val="tx2"/>
                </a:solidFill>
                <a:cs typeface="MS PGothic" charset="0"/>
              </a:defRPr>
            </a:lvl1pPr>
          </a:lstStyle>
          <a:p>
            <a:pPr>
              <a:defRPr/>
            </a:pPr>
            <a:r>
              <a:rPr lang="en-GB"/>
              <a:t>EIT ICT Labs General Overview</a:t>
            </a:r>
            <a:r>
              <a:rPr lang="en-GB">
                <a:cs typeface="Arial" charset="0"/>
              </a:rPr>
              <a:t>| Page </a:t>
            </a:r>
            <a:fld id="{F6CF99CA-3281-2249-A958-10B66CE8A1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5613" y="1376364"/>
            <a:ext cx="8458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  <p:sp>
        <p:nvSpPr>
          <p:cNvPr id="103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3238" y="5803900"/>
            <a:ext cx="73802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GB">
              <a:cs typeface="MS PGothic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charset="0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MS PGothic"/>
        </a:defRPr>
      </a:lvl5pPr>
      <a:lvl6pPr marL="457119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</a:defRPr>
      </a:lvl6pPr>
      <a:lvl7pPr marL="914239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</a:defRPr>
      </a:lvl7pPr>
      <a:lvl8pPr marL="137135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</a:defRPr>
      </a:lvl8pPr>
      <a:lvl9pPr marL="1828477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342839" indent="-342839" algn="l" rtl="0" eaLnBrk="0" fontAlgn="base" hangingPunct="0">
        <a:spcBef>
          <a:spcPct val="100000"/>
        </a:spcBef>
        <a:spcAft>
          <a:spcPct val="0"/>
        </a:spcAft>
        <a:buClr>
          <a:schemeClr val="tx2"/>
        </a:buClr>
        <a:buSzPct val="110000"/>
        <a:buFont typeface="Wingdings" charset="0"/>
        <a:buChar char="§"/>
        <a:defRPr lang="de-DE" kern="1200" dirty="0">
          <a:solidFill>
            <a:srgbClr val="21449B"/>
          </a:solidFill>
          <a:latin typeface="+mn-lt"/>
          <a:ea typeface="ＭＳ Ｐゴシック" charset="0"/>
          <a:cs typeface="MS PGothic"/>
        </a:defRPr>
      </a:lvl1pPr>
      <a:lvl2pPr marL="179356" indent="-177768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10000"/>
        <a:buFont typeface="Wingdings" charset="0"/>
        <a:buChar char="§"/>
        <a:defRPr lang="de-DE" kern="1200" dirty="0">
          <a:solidFill>
            <a:srgbClr val="21449B"/>
          </a:solidFill>
          <a:latin typeface="+mn-lt"/>
          <a:ea typeface="MS PGothic" pitchFamily="34" charset="-128"/>
          <a:cs typeface="MS PGothic"/>
        </a:defRPr>
      </a:lvl2pPr>
      <a:lvl3pPr marL="358712" indent="-17776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charset="0"/>
        <a:buChar char="§"/>
        <a:defRPr lang="de-DE" kern="1200" dirty="0">
          <a:solidFill>
            <a:srgbClr val="21449B"/>
          </a:solidFill>
          <a:latin typeface="+mn-lt"/>
          <a:ea typeface="MS PGothic" pitchFamily="34" charset="-128"/>
          <a:cs typeface="MS PGothic"/>
        </a:defRPr>
      </a:lvl3pPr>
      <a:lvl4pPr marL="538068" indent="-17776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charset="0"/>
        <a:buChar char="§"/>
        <a:defRPr lang="de-DE" kern="1200" dirty="0">
          <a:solidFill>
            <a:srgbClr val="21449B"/>
          </a:solidFill>
          <a:latin typeface="+mn-lt"/>
          <a:ea typeface="MS PGothic" pitchFamily="34" charset="-128"/>
          <a:cs typeface="MS PGothic"/>
        </a:defRPr>
      </a:lvl4pPr>
      <a:lvl5pPr marL="717423" indent="-177768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10000"/>
        <a:buFont typeface="Wingdings" charset="0"/>
        <a:buChar char="§"/>
        <a:defRPr lang="de-DE" sz="1400" kern="1200" dirty="0">
          <a:solidFill>
            <a:srgbClr val="21449B"/>
          </a:solidFill>
          <a:latin typeface="+mn-lt"/>
          <a:ea typeface="MS PGothic" pitchFamily="34" charset="-128"/>
          <a:cs typeface="MS PGothic"/>
        </a:defRPr>
      </a:lvl5pPr>
      <a:lvl6pPr marL="1174542" indent="-177768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§"/>
        <a:defRPr lang="en-GB" sz="1400" noProof="0" dirty="0" smtClean="0">
          <a:solidFill>
            <a:srgbClr val="21449B"/>
          </a:solidFill>
          <a:latin typeface="+mn-lt"/>
          <a:ea typeface="+mn-ea"/>
        </a:defRPr>
      </a:lvl6pPr>
      <a:lvl7pPr marL="1631662" indent="-177768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7pPr>
      <a:lvl8pPr marL="2088781" indent="-177768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8pPr>
      <a:lvl9pPr marL="2545900" indent="-177768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102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01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03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3" Type="http://schemas.openxmlformats.org/officeDocument/2006/relationships/tags" Target="../tags/tag105.xml"/><Relationship Id="rId21" Type="http://schemas.openxmlformats.org/officeDocument/2006/relationships/oleObject" Target="../embeddings/oleObject12.bin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notesSlide" Target="../notesSlides/notesSlide8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10" Type="http://schemas.openxmlformats.org/officeDocument/2006/relationships/tags" Target="../tags/tag112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9" Type="http://schemas.openxmlformats.org/officeDocument/2006/relationships/slide" Target="slide1.xml"/><Relationship Id="rId3" Type="http://schemas.openxmlformats.org/officeDocument/2006/relationships/tags" Target="../tags/tag122.xml"/><Relationship Id="rId21" Type="http://schemas.openxmlformats.org/officeDocument/2006/relationships/tags" Target="../tags/tag140.xml"/><Relationship Id="rId34" Type="http://schemas.openxmlformats.org/officeDocument/2006/relationships/tags" Target="../tags/tag153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tags" Target="../tags/tag152.xml"/><Relationship Id="rId38" Type="http://schemas.openxmlformats.org/officeDocument/2006/relationships/oleObject" Target="../embeddings/oleObject13.bin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tags" Target="../tags/tag148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tags" Target="../tags/tag151.xml"/><Relationship Id="rId37" Type="http://schemas.openxmlformats.org/officeDocument/2006/relationships/notesSlide" Target="../notesSlides/notesSlide9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tags" Target="../tags/tag150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30" Type="http://schemas.openxmlformats.org/officeDocument/2006/relationships/tags" Target="../tags/tag149.xml"/><Relationship Id="rId35" Type="http://schemas.openxmlformats.org/officeDocument/2006/relationships/tags" Target="../tags/tag15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http://images.google.com/imgres?imgurl=http://www.quantumcandela.net/images/partner_logos/mikes.jpg&amp;imgrefurl=http://www.quantumcandela.net/partners.html&amp;usg=__f9fK4OVc1wvbIF69joDzUtA3cPM=&amp;h=65&amp;w=240&amp;sz=13&amp;hl=en&amp;start=1&amp;um=1&amp;tbnid=c74-h7b2mjBg_M:&amp;tbnh=30&amp;tbnw=110&amp;prev=/images?q=mikes+mittatekniikan&amp;hl=en&amp;sa=N&amp;um=1" TargetMode="External"/><Relationship Id="rId18" Type="http://schemas.openxmlformats.org/officeDocument/2006/relationships/image" Target="../media/image44.jpeg"/><Relationship Id="rId3" Type="http://schemas.openxmlformats.org/officeDocument/2006/relationships/image" Target="../media/image32.jpeg"/><Relationship Id="rId21" Type="http://schemas.openxmlformats.org/officeDocument/2006/relationships/image" Target="../media/image46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hyperlink" Target="http://images.google.com/imgres?imgurl=http://opko.laurea.fi/balticseasusdev/balticseasivut/kuvat/logo_laurea_en.gif&amp;imgrefurl=http://opko.laurea.fi/balticseasusdev/balticseasivut/&amp;usg=__ARCPy1Y8Fb2HgwXeuurOno5EO54=&amp;h=88&amp;w=161&amp;sz=2&amp;hl=en&amp;start=4&amp;um=1&amp;tbnid=9eQahFnsy3B8_M:&amp;tbnh=54&amp;tbnw=98&amp;prev=/images?q=laurea+logo&amp;hl=en&amp;um=1" TargetMode="Externa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3.jpeg"/><Relationship Id="rId20" Type="http://schemas.openxmlformats.org/officeDocument/2006/relationships/hyperlink" Target="http://images.google.com/imgres?imgurl=http://www.cs.aau.dk/~jaeger/Primula/hiit_logo.jpg&amp;imgrefurl=http://www.cs.aau.dk/~jaeger/Primula/&amp;usg=__D_eIA1rJEOUelxU_cfKYgsn3x18=&amp;h=141&amp;w=289&amp;sz=7&amp;hl=en&amp;start=6&amp;um=1&amp;tbnid=gP0qOEM7j8pnNM:&amp;tbnh=56&amp;tbnw=115&amp;prev=/images?q=hiit+logo&amp;hl=en&amp;um=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wmf"/><Relationship Id="rId11" Type="http://schemas.openxmlformats.org/officeDocument/2006/relationships/image" Target="../media/image40.png"/><Relationship Id="rId5" Type="http://schemas.openxmlformats.org/officeDocument/2006/relationships/image" Target="../media/image34.wmf"/><Relationship Id="rId15" Type="http://schemas.openxmlformats.org/officeDocument/2006/relationships/hyperlink" Target="http://images.google.com/imgres?imgurl=http://www.mosart-project.org/images/vtt_logo.jpg&amp;imgrefurl=http://www.mosart-project.org/partners.html&amp;usg=__a9jAEJKDfYlvOGbY256HEitvlio=&amp;h=160&amp;w=423&amp;sz=8&amp;hl=en&amp;start=13&amp;um=1&amp;tbnid=RrhM1_HpRTS_sM:&amp;tbnh=48&amp;tbnw=126&amp;prev=/images?q=VTT+logo&amp;hl=en&amp;um=1" TargetMode="External"/><Relationship Id="rId10" Type="http://schemas.openxmlformats.org/officeDocument/2006/relationships/image" Target="../media/image39.png"/><Relationship Id="rId19" Type="http://schemas.openxmlformats.org/officeDocument/2006/relationships/image" Target="../media/image45.jpeg"/><Relationship Id="rId4" Type="http://schemas.openxmlformats.org/officeDocument/2006/relationships/image" Target="../media/image33.wmf"/><Relationship Id="rId9" Type="http://schemas.openxmlformats.org/officeDocument/2006/relationships/image" Target="../media/image38.png"/><Relationship Id="rId1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9.v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4.png"/><Relationship Id="rId4" Type="http://schemas.openxmlformats.org/officeDocument/2006/relationships/tags" Target="../tags/tag38.xml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image" Target="../media/image6.jpeg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image" Target="../media/image5.jpe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1" Type="http://schemas.openxmlformats.org/officeDocument/2006/relationships/vmlDrawing" Target="../drawings/vmlDrawing10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oleObject" Target="../embeddings/oleObject10.bin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notesSlide" Target="../notesSlides/notesSlide3.xml"/><Relationship Id="rId28" Type="http://schemas.openxmlformats.org/officeDocument/2006/relationships/image" Target="../media/image8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slideLayout" Target="../slideLayouts/slideLayout4.xml"/><Relationship Id="rId27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9" Type="http://schemas.openxmlformats.org/officeDocument/2006/relationships/tags" Target="../tags/tag100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34" Type="http://schemas.openxmlformats.org/officeDocument/2006/relationships/tags" Target="../tags/tag95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tags" Target="../tags/tag94.xml"/><Relationship Id="rId38" Type="http://schemas.openxmlformats.org/officeDocument/2006/relationships/tags" Target="../tags/tag99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tags" Target="../tags/tag90.xml"/><Relationship Id="rId41" Type="http://schemas.openxmlformats.org/officeDocument/2006/relationships/notesSlide" Target="../notesSlides/notesSlide5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tags" Target="../tags/tag93.xml"/><Relationship Id="rId37" Type="http://schemas.openxmlformats.org/officeDocument/2006/relationships/tags" Target="../tags/tag98.xml"/><Relationship Id="rId40" Type="http://schemas.openxmlformats.org/officeDocument/2006/relationships/slideLayout" Target="../slideLayouts/slideLayout3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36" Type="http://schemas.openxmlformats.org/officeDocument/2006/relationships/tags" Target="../tags/tag97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tags" Target="../tags/tag92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tags" Target="../tags/tag91.xml"/><Relationship Id="rId35" Type="http://schemas.openxmlformats.org/officeDocument/2006/relationships/tags" Target="../tags/tag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 txBox="1">
            <a:spLocks/>
          </p:cNvSpPr>
          <p:nvPr/>
        </p:nvSpPr>
        <p:spPr>
          <a:xfrm>
            <a:off x="686974" y="6073791"/>
            <a:ext cx="8057696" cy="517525"/>
          </a:xfrm>
          <a:prstGeom prst="rect">
            <a:avLst/>
          </a:prstGeom>
        </p:spPr>
        <p:txBody>
          <a:bodyPr lIns="91424" tIns="45712" rIns="91424" bIns="45712"/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kern="1200" dirty="0">
                <a:solidFill>
                  <a:srgbClr val="21449B"/>
                </a:solidFill>
                <a:latin typeface="+mn-lt"/>
                <a:ea typeface="ＭＳ Ｐゴシック" charset="0"/>
                <a:cs typeface="MS PGothic"/>
              </a:defRPr>
            </a:lvl1pPr>
            <a:lvl2pPr marL="179388" indent="-1778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kern="1200" dirty="0">
                <a:solidFill>
                  <a:srgbClr val="21449B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358775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kern="1200" dirty="0">
                <a:solidFill>
                  <a:srgbClr val="21449B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5381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kern="1200" dirty="0">
                <a:solidFill>
                  <a:srgbClr val="21449B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7175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sz="1400" kern="1200" dirty="0">
                <a:solidFill>
                  <a:srgbClr val="21449B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11747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lang="en-GB" sz="1400" noProof="0" dirty="0" smtClean="0">
                <a:solidFill>
                  <a:srgbClr val="21449B"/>
                </a:solidFill>
                <a:latin typeface="+mn-lt"/>
                <a:ea typeface="+mn-ea"/>
              </a:defRPr>
            </a:lvl6pPr>
            <a:lvl7pPr marL="16319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60"/>
              </a:spcBef>
              <a:buNone/>
            </a:pPr>
            <a:r>
              <a:rPr lang="en-US" sz="1800" dirty="0" smtClean="0">
                <a:latin typeface="Arial" charset="0"/>
                <a:cs typeface="MS PGothic" charset="0"/>
              </a:rPr>
              <a:t>“Horizon” is on the horizon</a:t>
            </a:r>
          </a:p>
          <a:p>
            <a:pPr marL="0" indent="0">
              <a:spcBef>
                <a:spcPts val="360"/>
              </a:spcBef>
              <a:buNone/>
            </a:pPr>
            <a:r>
              <a:rPr lang="en-US" sz="1800" dirty="0" smtClean="0">
                <a:latin typeface="Arial" charset="0"/>
                <a:cs typeface="MS PGothic" charset="0"/>
              </a:rPr>
              <a:t>26.2.2013</a:t>
            </a:r>
            <a:endParaRPr lang="en-US" sz="1800" dirty="0">
              <a:latin typeface="Arial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2430240"/>
            <a:ext cx="9144000" cy="1328468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59936" tIns="359936" rIns="359936" bIns="359936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buClr>
                <a:schemeClr val="tx2"/>
              </a:buClr>
              <a:buSzPct val="110000"/>
              <a:tabLst>
                <a:tab pos="0" algn="l"/>
              </a:tabLst>
            </a:pPr>
            <a:r>
              <a:rPr lang="en-US" b="1" dirty="0">
                <a:solidFill>
                  <a:srgbClr val="21449B"/>
                </a:solidFill>
                <a:ea typeface="MS PGothic" pitchFamily="34" charset="-128"/>
              </a:rPr>
              <a:t>The Way We </a:t>
            </a:r>
            <a:r>
              <a:rPr lang="en-US" b="1" dirty="0">
                <a:solidFill>
                  <a:srgbClr val="7FBB51"/>
                </a:solidFill>
                <a:effectLst>
                  <a:outerShdw blurRad="25400" dist="38100" dir="2700000" algn="tl" rotWithShape="0">
                    <a:schemeClr val="tx2">
                      <a:alpha val="85000"/>
                    </a:schemeClr>
                  </a:outerShdw>
                </a:effectLst>
                <a:latin typeface="+mn-lt"/>
                <a:ea typeface="+mn-ea"/>
                <a:cs typeface="+mn-cs"/>
              </a:rPr>
              <a:t>Operate</a:t>
            </a:r>
            <a:endParaRPr lang="en-US" b="1" dirty="0">
              <a:solidFill>
                <a:srgbClr val="21449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81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22438" y="434977"/>
            <a:ext cx="4159605" cy="955674"/>
          </a:xfrm>
        </p:spPr>
        <p:txBody>
          <a:bodyPr/>
          <a:lstStyle/>
          <a:p>
            <a:r>
              <a:rPr lang="en-GB" sz="2000" dirty="0">
                <a:latin typeface="Arial" charset="0"/>
                <a:cs typeface="MS PGothic" charset="0"/>
              </a:rPr>
              <a:t>Co-Location Centres</a:t>
            </a:r>
            <a:br>
              <a:rPr lang="en-GB" sz="2000" dirty="0">
                <a:latin typeface="Arial" charset="0"/>
                <a:cs typeface="MS PGothic" charset="0"/>
              </a:rPr>
            </a:br>
            <a:r>
              <a:rPr lang="en-GB" sz="2000" dirty="0">
                <a:latin typeface="Arial" charset="0"/>
                <a:cs typeface="MS PGothic" charset="0"/>
              </a:rPr>
              <a:t>European Innovation Hotspots</a:t>
            </a:r>
          </a:p>
        </p:txBody>
      </p:sp>
      <p:sp>
        <p:nvSpPr>
          <p:cNvPr id="20483" name="Rectangle 4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47675" y="1743076"/>
            <a:ext cx="3570288" cy="3009899"/>
          </a:xfrm>
        </p:spPr>
        <p:txBody>
          <a:bodyPr/>
          <a:lstStyle/>
          <a:p>
            <a:pPr lvl="1"/>
            <a:r>
              <a:rPr lang="en-GB" sz="1400" dirty="0">
                <a:latin typeface="Arial" charset="0"/>
                <a:ea typeface="MS PGothic" charset="0"/>
                <a:cs typeface="MS PGothic" charset="0"/>
              </a:rPr>
              <a:t>EIT ICT Labs operates from </a:t>
            </a:r>
            <a:r>
              <a:rPr lang="en-GB" sz="1400" b="1" dirty="0">
                <a:latin typeface="Arial" charset="0"/>
                <a:ea typeface="MS PGothic" charset="0"/>
                <a:cs typeface="MS PGothic" charset="0"/>
              </a:rPr>
              <a:t>Co-location Centres (CLCs)</a:t>
            </a:r>
            <a:r>
              <a:rPr lang="en-GB" sz="1400" dirty="0">
                <a:latin typeface="Arial" charset="0"/>
                <a:ea typeface="MS PGothic" charset="0"/>
                <a:cs typeface="MS PGothic" charset="0"/>
              </a:rPr>
              <a:t> in 6 nodes</a:t>
            </a:r>
          </a:p>
          <a:p>
            <a:pPr lvl="1">
              <a:buFont typeface="Wingdings" charset="0"/>
              <a:buNone/>
            </a:pPr>
            <a:endParaRPr lang="en-GB" sz="1400" dirty="0">
              <a:latin typeface="Arial" charset="0"/>
              <a:ea typeface="MS PGothic" charset="0"/>
              <a:cs typeface="MS PGothic" charset="0"/>
            </a:endParaRPr>
          </a:p>
          <a:p>
            <a:pPr lvl="1"/>
            <a:r>
              <a:rPr lang="en-GB" sz="1400" dirty="0">
                <a:latin typeface="Arial" charset="0"/>
                <a:ea typeface="MS PGothic" charset="0"/>
                <a:cs typeface="MS PGothic" charset="0"/>
              </a:rPr>
              <a:t>CLCs are </a:t>
            </a:r>
            <a:r>
              <a:rPr lang="en-GB" sz="1400" b="1" dirty="0">
                <a:latin typeface="Arial" charset="0"/>
                <a:ea typeface="MS PGothic" charset="0"/>
                <a:cs typeface="MS PGothic" charset="0"/>
              </a:rPr>
              <a:t>places</a:t>
            </a:r>
            <a:r>
              <a:rPr lang="en-GB" sz="1400" dirty="0">
                <a:latin typeface="Arial" charset="0"/>
                <a:ea typeface="MS PGothic" charset="0"/>
                <a:cs typeface="MS PGothic" charset="0"/>
              </a:rPr>
              <a:t> where individuals from different types of organisations and cultures </a:t>
            </a:r>
            <a:r>
              <a:rPr lang="en-GB" sz="1400" b="1" dirty="0">
                <a:latin typeface="Arial" charset="0"/>
                <a:ea typeface="MS PGothic" charset="0"/>
                <a:cs typeface="MS PGothic" charset="0"/>
              </a:rPr>
              <a:t>work together face-to-face </a:t>
            </a:r>
            <a:r>
              <a:rPr lang="en-GB" sz="1400" dirty="0">
                <a:latin typeface="Arial" charset="0"/>
                <a:ea typeface="MS PGothic" charset="0"/>
                <a:cs typeface="MS PGothic" charset="0"/>
              </a:rPr>
              <a:t>and move forward effectively towards KIC goals</a:t>
            </a:r>
          </a:p>
          <a:p>
            <a:pPr lvl="1">
              <a:buFont typeface="Wingdings" charset="0"/>
              <a:buNone/>
            </a:pPr>
            <a:endParaRPr lang="en-GB" sz="1400" dirty="0">
              <a:latin typeface="Arial" charset="0"/>
              <a:ea typeface="MS PGothic" charset="0"/>
              <a:cs typeface="MS PGothic" charset="0"/>
            </a:endParaRPr>
          </a:p>
          <a:p>
            <a:pPr lvl="1"/>
            <a:r>
              <a:rPr lang="en-GB" sz="1400" dirty="0">
                <a:latin typeface="Arial" charset="0"/>
                <a:ea typeface="MS PGothic" charset="0"/>
                <a:cs typeface="MS PGothic" charset="0"/>
              </a:rPr>
              <a:t>CLCs are equipped with state-of-the- art communication technologies that facilitate </a:t>
            </a:r>
            <a:r>
              <a:rPr lang="en-GB" sz="1400" b="1" dirty="0">
                <a:latin typeface="Arial" charset="0"/>
                <a:ea typeface="MS PGothic" charset="0"/>
                <a:cs typeface="MS PGothic" charset="0"/>
              </a:rPr>
              <a:t>cross-node collaboration</a:t>
            </a:r>
          </a:p>
          <a:p>
            <a:pPr lvl="1"/>
            <a:endParaRPr lang="en-GB" dirty="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121" name="Picture 29" descr="Bild3+trent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43076"/>
            <a:ext cx="3686175" cy="36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5081533"/>
            <a:ext cx="304800" cy="2779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9200" y="5149889"/>
            <a:ext cx="852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52D4C"/>
                </a:solidFill>
                <a:latin typeface="Arial Black"/>
                <a:cs typeface="Arial Black"/>
              </a:rPr>
              <a:t>Madrid</a:t>
            </a:r>
            <a:endParaRPr lang="en-US" sz="1400" dirty="0">
              <a:solidFill>
                <a:srgbClr val="252D4C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2438" y="434977"/>
            <a:ext cx="6116637" cy="688974"/>
          </a:xfrm>
        </p:spPr>
        <p:txBody>
          <a:bodyPr/>
          <a:lstStyle/>
          <a:p>
            <a:r>
              <a:rPr lang="de-DE" sz="2400" dirty="0"/>
              <a:t>EIT ICT Labs unites European top ICT players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 smtClean="0"/>
              <a:t>academia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industry</a:t>
            </a:r>
            <a:endParaRPr lang="en-US" sz="2400" dirty="0"/>
          </a:p>
        </p:txBody>
      </p:sp>
      <p:sp>
        <p:nvSpPr>
          <p:cNvPr id="7" name="Rechteck 6"/>
          <p:cNvSpPr/>
          <p:nvPr/>
        </p:nvSpPr>
        <p:spPr>
          <a:xfrm>
            <a:off x="438151" y="1751018"/>
            <a:ext cx="2609850" cy="4686363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60" tIns="45680" rIns="91360" bIns="45680" rtlCol="0" anchor="t"/>
          <a:lstStyle/>
          <a:p>
            <a:r>
              <a:rPr lang="de-DE" sz="1200" b="1" dirty="0" err="1">
                <a:solidFill>
                  <a:schemeClr val="tx2"/>
                </a:solidFill>
              </a:rPr>
              <a:t>Universities</a:t>
            </a:r>
            <a:endParaRPr lang="de-DE" sz="1200" b="1" dirty="0">
              <a:solidFill>
                <a:schemeClr val="tx2"/>
              </a:solidFill>
            </a:endParaRPr>
          </a:p>
          <a:p>
            <a:r>
              <a:rPr lang="de-DE" sz="1200" b="1" dirty="0">
                <a:solidFill>
                  <a:srgbClr val="7FBB51"/>
                </a:solidFill>
                <a:effectLst>
                  <a:outerShdw blurRad="25400" dist="12700" dir="5400000" algn="ctr" rotWithShape="0">
                    <a:schemeClr val="tx2"/>
                  </a:outerShdw>
                </a:effectLst>
              </a:rPr>
              <a:t>Core Partners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Aalto University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3TU / NIRICT, </a:t>
            </a:r>
            <a:r>
              <a:rPr lang="de-DE" sz="900" dirty="0" err="1">
                <a:solidFill>
                  <a:schemeClr val="tx2"/>
                </a:solidFill>
              </a:rPr>
              <a:t>comprising</a:t>
            </a:r>
            <a:r>
              <a:rPr lang="de-DE" sz="900" dirty="0">
                <a:solidFill>
                  <a:schemeClr val="tx2"/>
                </a:solidFill>
              </a:rPr>
              <a:t> TU Delft, TU Eindhoven, University Twente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TU Berlin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 err="1">
                <a:solidFill>
                  <a:schemeClr val="tx2"/>
                </a:solidFill>
              </a:rPr>
              <a:t>Université</a:t>
            </a:r>
            <a:r>
              <a:rPr lang="de-DE" sz="900" dirty="0">
                <a:solidFill>
                  <a:schemeClr val="tx2"/>
                </a:solidFill>
              </a:rPr>
              <a:t> Pierre et Marie Curie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 err="1">
                <a:solidFill>
                  <a:schemeClr val="tx2"/>
                </a:solidFill>
              </a:rPr>
              <a:t>Université</a:t>
            </a:r>
            <a:r>
              <a:rPr lang="de-DE" sz="900" dirty="0">
                <a:solidFill>
                  <a:schemeClr val="tx2"/>
                </a:solidFill>
              </a:rPr>
              <a:t> Paris-Sud 11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Institut Telecom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KTH</a:t>
            </a:r>
            <a:endParaRPr lang="de-DE" sz="1200" b="1" dirty="0">
              <a:solidFill>
                <a:schemeClr val="tx2"/>
              </a:solidFill>
            </a:endParaRPr>
          </a:p>
          <a:p>
            <a:pPr marL="85650" indent="-85650"/>
            <a:r>
              <a:rPr lang="de-DE" sz="1200" b="1" dirty="0" err="1">
                <a:solidFill>
                  <a:srgbClr val="7FBB51"/>
                </a:solidFill>
                <a:effectLst>
                  <a:outerShdw blurRad="25400" dist="12700" dir="5400000" algn="ctr" rotWithShape="0">
                    <a:schemeClr val="tx2"/>
                  </a:outerShdw>
                </a:effectLst>
              </a:rPr>
              <a:t>Affiliate</a:t>
            </a:r>
            <a:r>
              <a:rPr lang="de-DE" sz="1200" b="1" dirty="0">
                <a:solidFill>
                  <a:srgbClr val="7FBB51"/>
                </a:solidFill>
                <a:effectLst>
                  <a:outerShdw blurRad="25400" dist="12700" dir="5400000" algn="ctr" rotWithShape="0">
                    <a:schemeClr val="tx2"/>
                  </a:outerShdw>
                </a:effectLst>
              </a:rPr>
              <a:t> Partners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Karlsruhe Institute </a:t>
            </a:r>
            <a:r>
              <a:rPr lang="de-DE" sz="900" dirty="0" err="1">
                <a:solidFill>
                  <a:schemeClr val="tx2"/>
                </a:solidFill>
              </a:rPr>
              <a:t>of</a:t>
            </a:r>
            <a:r>
              <a:rPr lang="de-DE" sz="900" dirty="0">
                <a:solidFill>
                  <a:schemeClr val="tx2"/>
                </a:solidFill>
              </a:rPr>
              <a:t> Technology (KIT)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 err="1">
                <a:solidFill>
                  <a:schemeClr val="tx2"/>
                </a:solidFill>
              </a:rPr>
              <a:t>Luleå</a:t>
            </a:r>
            <a:r>
              <a:rPr lang="de-DE" sz="900" dirty="0">
                <a:solidFill>
                  <a:schemeClr val="tx2"/>
                </a:solidFill>
              </a:rPr>
              <a:t> University </a:t>
            </a:r>
            <a:r>
              <a:rPr lang="de-DE" sz="900" dirty="0" err="1">
                <a:solidFill>
                  <a:schemeClr val="tx2"/>
                </a:solidFill>
              </a:rPr>
              <a:t>of</a:t>
            </a:r>
            <a:r>
              <a:rPr lang="de-DE" sz="900" dirty="0">
                <a:solidFill>
                  <a:schemeClr val="tx2"/>
                </a:solidFill>
              </a:rPr>
              <a:t> Technology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Lund University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 err="1">
                <a:solidFill>
                  <a:schemeClr val="tx2"/>
                </a:solidFill>
              </a:rPr>
              <a:t>Saarland University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 err="1">
                <a:solidFill>
                  <a:schemeClr val="tx2"/>
                </a:solidFill>
              </a:rPr>
              <a:t>Stockholm University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 err="1">
                <a:solidFill>
                  <a:schemeClr val="tx2"/>
                </a:solidFill>
              </a:rPr>
              <a:t>Tampere University of</a:t>
            </a:r>
            <a:r>
              <a:rPr lang="de-DE" sz="900" dirty="0">
                <a:solidFill>
                  <a:schemeClr val="tx2"/>
                </a:solidFill>
              </a:rPr>
              <a:t> Technology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TU Darmstadt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TU München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 err="1">
                <a:solidFill>
                  <a:schemeClr val="tx2"/>
                </a:solidFill>
              </a:rPr>
              <a:t>Turku Center for</a:t>
            </a:r>
            <a:r>
              <a:rPr lang="de-DE" sz="900" dirty="0">
                <a:solidFill>
                  <a:schemeClr val="tx2"/>
                </a:solidFill>
              </a:rPr>
              <a:t> Computer Science (TUCS)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University </a:t>
            </a:r>
            <a:r>
              <a:rPr lang="de-DE" sz="900" dirty="0" err="1">
                <a:solidFill>
                  <a:schemeClr val="tx2"/>
                </a:solidFill>
              </a:rPr>
              <a:t>of</a:t>
            </a:r>
            <a:r>
              <a:rPr lang="de-DE" sz="900" dirty="0">
                <a:solidFill>
                  <a:schemeClr val="tx2"/>
                </a:solidFill>
              </a:rPr>
              <a:t> Helsinki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University </a:t>
            </a:r>
            <a:r>
              <a:rPr lang="de-DE" sz="900" dirty="0" err="1">
                <a:solidFill>
                  <a:schemeClr val="tx2"/>
                </a:solidFill>
              </a:rPr>
              <a:t>of</a:t>
            </a:r>
            <a:r>
              <a:rPr lang="de-DE" sz="900" dirty="0">
                <a:solidFill>
                  <a:schemeClr val="tx2"/>
                </a:solidFill>
              </a:rPr>
              <a:t> Nice Sophia Antipolis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University </a:t>
            </a:r>
            <a:r>
              <a:rPr lang="de-DE" sz="900" dirty="0" err="1">
                <a:solidFill>
                  <a:schemeClr val="tx2"/>
                </a:solidFill>
              </a:rPr>
              <a:t>of</a:t>
            </a:r>
            <a:r>
              <a:rPr lang="de-DE" sz="900" dirty="0">
                <a:solidFill>
                  <a:schemeClr val="tx2"/>
                </a:solidFill>
              </a:rPr>
              <a:t> Oulu 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CIE-Center </a:t>
            </a:r>
            <a:r>
              <a:rPr lang="de-DE" sz="900" dirty="0" err="1">
                <a:solidFill>
                  <a:schemeClr val="tx2"/>
                </a:solidFill>
              </a:rPr>
              <a:t>for</a:t>
            </a:r>
            <a:r>
              <a:rPr lang="de-DE" sz="900" dirty="0">
                <a:solidFill>
                  <a:schemeClr val="tx2"/>
                </a:solidFill>
              </a:rPr>
              <a:t> Internet Excellence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CWC-Center </a:t>
            </a:r>
            <a:r>
              <a:rPr lang="de-DE" sz="900" dirty="0" err="1">
                <a:solidFill>
                  <a:schemeClr val="tx2"/>
                </a:solidFill>
              </a:rPr>
              <a:t>for</a:t>
            </a:r>
            <a:r>
              <a:rPr lang="de-DE" sz="900" dirty="0">
                <a:solidFill>
                  <a:schemeClr val="tx2"/>
                </a:solidFill>
              </a:rPr>
              <a:t> Wireless Communications)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University </a:t>
            </a:r>
            <a:r>
              <a:rPr lang="de-DE" sz="900" dirty="0" err="1">
                <a:solidFill>
                  <a:schemeClr val="tx2"/>
                </a:solidFill>
              </a:rPr>
              <a:t>of</a:t>
            </a:r>
            <a:r>
              <a:rPr lang="de-DE" sz="900" dirty="0">
                <a:solidFill>
                  <a:schemeClr val="tx2"/>
                </a:solidFill>
              </a:rPr>
              <a:t> Rennes 1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University </a:t>
            </a:r>
            <a:r>
              <a:rPr lang="de-DE" sz="900" dirty="0" err="1">
                <a:solidFill>
                  <a:schemeClr val="tx2"/>
                </a:solidFill>
              </a:rPr>
              <a:t>of</a:t>
            </a:r>
            <a:r>
              <a:rPr lang="de-DE" sz="900" dirty="0">
                <a:solidFill>
                  <a:schemeClr val="tx2"/>
                </a:solidFill>
              </a:rPr>
              <a:t> Tampere</a:t>
            </a:r>
          </a:p>
          <a:p>
            <a:pPr marL="85650" indent="-85650"/>
            <a:r>
              <a:rPr lang="de-DE" sz="1200" b="1" dirty="0">
                <a:solidFill>
                  <a:srgbClr val="7FBB51"/>
                </a:solidFill>
                <a:effectLst>
                  <a:outerShdw blurRad="25400" dist="12700" dir="5400000" algn="ctr" rotWithShape="0">
                    <a:schemeClr val="tx2"/>
                  </a:outerShdw>
                </a:effectLst>
              </a:rPr>
              <a:t>Associate Partners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Imperial College London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University College London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en-US" sz="900" dirty="0" err="1">
                <a:solidFill>
                  <a:schemeClr val="tx2"/>
                </a:solidFill>
              </a:rPr>
              <a:t>Eötvös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 err="1">
                <a:solidFill>
                  <a:schemeClr val="tx2"/>
                </a:solidFill>
              </a:rPr>
              <a:t>Lorand</a:t>
            </a:r>
            <a:r>
              <a:rPr lang="en-US" sz="900" dirty="0">
                <a:solidFill>
                  <a:schemeClr val="tx2"/>
                </a:solidFill>
              </a:rPr>
              <a:t> University of Sciences (ELTE) (Budapest Associate Node)</a:t>
            </a:r>
            <a:r>
              <a:rPr lang="de-DE" sz="900" dirty="0">
                <a:solidFill>
                  <a:schemeClr val="tx2"/>
                </a:solidFill>
              </a:rPr>
              <a:t/>
            </a:r>
            <a:br>
              <a:rPr lang="de-DE" sz="900" dirty="0">
                <a:solidFill>
                  <a:schemeClr val="tx2"/>
                </a:solidFill>
              </a:rPr>
            </a:br>
            <a:endParaRPr lang="de-DE" sz="900" dirty="0">
              <a:solidFill>
                <a:schemeClr val="tx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035675" y="1751018"/>
            <a:ext cx="2609850" cy="4364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60" tIns="45680" rIns="91360" bIns="45680" rtlCol="0" anchor="t"/>
          <a:lstStyle/>
          <a:p>
            <a:r>
              <a:rPr lang="de-DE" sz="1200" b="1" dirty="0">
                <a:solidFill>
                  <a:schemeClr val="tx2"/>
                </a:solidFill>
              </a:rPr>
              <a:t>Companies</a:t>
            </a:r>
          </a:p>
          <a:p>
            <a:pPr marL="85650" indent="-85650"/>
            <a:r>
              <a:rPr lang="de-DE" sz="1200" b="1" dirty="0">
                <a:solidFill>
                  <a:srgbClr val="7FBB51"/>
                </a:solidFill>
                <a:effectLst>
                  <a:outerShdw blurRad="25400" dist="12700" dir="5400000" algn="ctr" rotWithShape="0">
                    <a:schemeClr val="tx2"/>
                  </a:outerShdw>
                </a:effectLst>
              </a:rPr>
              <a:t>Core Partners 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Deutsche Telekom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SAP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Siemens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Philips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Nokia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Alcatel-Lucent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Orange France Telecom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Ericsson</a:t>
            </a:r>
            <a:endParaRPr lang="de-DE" sz="900" b="1" dirty="0">
              <a:solidFill>
                <a:schemeClr val="tx2"/>
              </a:solidFill>
            </a:endParaRPr>
          </a:p>
          <a:p>
            <a:pPr marL="85650" indent="-85650"/>
            <a:r>
              <a:rPr lang="de-DE" sz="1200" b="1" dirty="0" err="1">
                <a:solidFill>
                  <a:srgbClr val="7FBB51"/>
                </a:solidFill>
                <a:effectLst>
                  <a:outerShdw blurRad="25400" dist="12700" dir="5400000" algn="ctr" rotWithShape="0">
                    <a:schemeClr val="tx2"/>
                  </a:outerShdw>
                </a:effectLst>
              </a:rPr>
              <a:t>Affiliate</a:t>
            </a:r>
            <a:r>
              <a:rPr lang="de-DE" sz="1200" b="1" dirty="0">
                <a:solidFill>
                  <a:srgbClr val="7FBB51"/>
                </a:solidFill>
                <a:effectLst>
                  <a:outerShdw blurRad="25400" dist="12700" dir="5400000" algn="ctr" rotWithShape="0">
                    <a:schemeClr val="tx2"/>
                  </a:outerShdw>
                </a:effectLst>
              </a:rPr>
              <a:t> Partners 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EICT GmbH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Opera Software ASA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 err="1">
                <a:solidFill>
                  <a:schemeClr val="tx2"/>
                </a:solidFill>
              </a:rPr>
              <a:t>Logica</a:t>
            </a:r>
            <a:endParaRPr lang="de-DE" sz="900" dirty="0">
              <a:solidFill>
                <a:schemeClr val="tx2"/>
              </a:solidFill>
            </a:endParaRP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Hermia Ltd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 err="1" smtClean="0">
                <a:solidFill>
                  <a:schemeClr val="tx2"/>
                </a:solidFill>
              </a:rPr>
              <a:t>Futurice</a:t>
            </a:r>
            <a:r>
              <a:rPr lang="de-DE" sz="900" dirty="0">
                <a:solidFill>
                  <a:schemeClr val="tx2"/>
                </a:solidFill>
              </a:rPr>
              <a:t> </a:t>
            </a:r>
            <a:r>
              <a:rPr lang="de-DE" sz="900" dirty="0" smtClean="0">
                <a:solidFill>
                  <a:schemeClr val="tx2"/>
                </a:solidFill>
              </a:rPr>
              <a:t>Ltd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 err="1" smtClean="0">
                <a:solidFill>
                  <a:schemeClr val="tx2"/>
                </a:solidFill>
              </a:rPr>
              <a:t>Electrum</a:t>
            </a:r>
            <a:r>
              <a:rPr lang="de-DE" sz="900" dirty="0" smtClean="0">
                <a:solidFill>
                  <a:schemeClr val="tx2"/>
                </a:solidFill>
              </a:rPr>
              <a:t> </a:t>
            </a:r>
            <a:r>
              <a:rPr lang="de-DE" sz="900" dirty="0" err="1">
                <a:solidFill>
                  <a:schemeClr val="tx2"/>
                </a:solidFill>
              </a:rPr>
              <a:t>Foundation</a:t>
            </a:r>
            <a:endParaRPr lang="de-DE" sz="900" dirty="0">
              <a:solidFill>
                <a:schemeClr val="tx2"/>
              </a:solidFill>
            </a:endParaRP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 err="1">
                <a:solidFill>
                  <a:schemeClr val="tx2"/>
                </a:solidFill>
              </a:rPr>
              <a:t>Secured</a:t>
            </a:r>
            <a:r>
              <a:rPr lang="de-DE" sz="900" dirty="0">
                <a:solidFill>
                  <a:schemeClr val="tx2"/>
                </a:solidFill>
              </a:rPr>
              <a:t> Communication Systems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Technopolis Ventures 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STING</a:t>
            </a:r>
          </a:p>
          <a:p>
            <a:pPr marL="85650" indent="-85650"/>
            <a:r>
              <a:rPr lang="de-DE" sz="1200" b="1" dirty="0" err="1">
                <a:solidFill>
                  <a:srgbClr val="7FBB51"/>
                </a:solidFill>
                <a:effectLst>
                  <a:outerShdw blurRad="25400" dist="12700" dir="5400000" algn="ctr" rotWithShape="0">
                    <a:schemeClr val="tx2"/>
                  </a:outerShdw>
                </a:effectLst>
              </a:rPr>
              <a:t>Associate</a:t>
            </a:r>
            <a:r>
              <a:rPr lang="de-DE" sz="1200" b="1" dirty="0">
                <a:solidFill>
                  <a:srgbClr val="7FBB51"/>
                </a:solidFill>
                <a:effectLst>
                  <a:outerShdw blurRad="25400" dist="12700" dir="5400000" algn="ctr" rotWithShape="0">
                    <a:schemeClr val="tx2"/>
                  </a:outerShdw>
                </a:effectLst>
              </a:rPr>
              <a:t> </a:t>
            </a:r>
            <a:r>
              <a:rPr lang="de-DE" sz="1200" b="1" dirty="0" smtClean="0">
                <a:solidFill>
                  <a:srgbClr val="7FBB51"/>
                </a:solidFill>
                <a:effectLst>
                  <a:outerShdw blurRad="25400" dist="12700" dir="5400000" algn="ctr" rotWithShape="0">
                    <a:schemeClr val="tx2"/>
                  </a:outerShdw>
                </a:effectLst>
              </a:rPr>
              <a:t>Partners</a:t>
            </a:r>
            <a:endParaRPr lang="de-DE" sz="900" dirty="0">
              <a:solidFill>
                <a:schemeClr val="tx2"/>
              </a:solidFill>
            </a:endParaRP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Intel </a:t>
            </a:r>
            <a:r>
              <a:rPr lang="de-DE" sz="900" dirty="0" err="1">
                <a:solidFill>
                  <a:schemeClr val="tx2"/>
                </a:solidFill>
              </a:rPr>
              <a:t>labs</a:t>
            </a:r>
            <a:r>
              <a:rPr lang="de-DE" sz="900" dirty="0">
                <a:solidFill>
                  <a:schemeClr val="tx2"/>
                </a:solidFill>
              </a:rPr>
              <a:t> Europe</a:t>
            </a:r>
          </a:p>
          <a:p>
            <a:pPr marL="85650" indent="-85650">
              <a:buFont typeface="Wingdings" pitchFamily="2" charset="2"/>
              <a:buChar char="§"/>
            </a:pPr>
            <a:endParaRPr lang="de-DE" sz="900" dirty="0">
              <a:solidFill>
                <a:schemeClr val="tx2"/>
              </a:solidFill>
            </a:endParaRPr>
          </a:p>
          <a:p>
            <a:pPr marL="85650" indent="-85650">
              <a:buFont typeface="Wingdings" pitchFamily="2" charset="2"/>
              <a:buChar char="§"/>
            </a:pPr>
            <a:endParaRPr lang="de-DE" sz="1200" dirty="0">
              <a:solidFill>
                <a:schemeClr val="tx2"/>
              </a:solidFill>
            </a:endParaRPr>
          </a:p>
          <a:p>
            <a:pPr marL="85650" indent="-85650">
              <a:buFont typeface="Wingdings" pitchFamily="2" charset="2"/>
              <a:buChar char="§"/>
            </a:pPr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36915" y="1751019"/>
            <a:ext cx="2609850" cy="4364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60" tIns="45680" rIns="91360" bIns="45680" rtlCol="0" anchor="t"/>
          <a:lstStyle/>
          <a:p>
            <a:r>
              <a:rPr lang="de-DE" sz="1200" b="1" dirty="0">
                <a:solidFill>
                  <a:schemeClr val="tx2"/>
                </a:solidFill>
              </a:rPr>
              <a:t>Research Institutes</a:t>
            </a:r>
          </a:p>
          <a:p>
            <a:r>
              <a:rPr lang="de-DE" sz="1200" b="1" dirty="0">
                <a:solidFill>
                  <a:srgbClr val="7FBB51"/>
                </a:solidFill>
                <a:effectLst>
                  <a:outerShdw blurRad="25400" dist="12700" dir="5400000" algn="ctr" rotWithShape="0">
                    <a:schemeClr val="tx2"/>
                  </a:outerShdw>
                </a:effectLst>
              </a:rPr>
              <a:t>Core Partners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DFKI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Fraunhofer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INRIA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 err="1">
                <a:solidFill>
                  <a:schemeClr val="tx2"/>
                </a:solidFill>
              </a:rPr>
              <a:t>Novay</a:t>
            </a:r>
            <a:endParaRPr lang="de-DE" sz="900" dirty="0">
              <a:solidFill>
                <a:schemeClr val="tx2"/>
              </a:solidFill>
            </a:endParaRP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VTT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SICS</a:t>
            </a:r>
            <a:endParaRPr lang="de-DE" sz="1200" dirty="0">
              <a:solidFill>
                <a:schemeClr val="tx2"/>
              </a:solidFill>
            </a:endParaRPr>
          </a:p>
          <a:p>
            <a:pPr marL="85650" indent="-85650"/>
            <a:r>
              <a:rPr lang="de-DE" sz="1200" b="1" dirty="0" err="1">
                <a:solidFill>
                  <a:srgbClr val="7FBB51"/>
                </a:solidFill>
                <a:effectLst>
                  <a:outerShdw blurRad="25400" dist="12700" dir="5400000" algn="ctr" rotWithShape="0">
                    <a:schemeClr val="tx2"/>
                  </a:outerShdw>
                </a:effectLst>
              </a:rPr>
              <a:t>Affiliate</a:t>
            </a:r>
            <a:r>
              <a:rPr lang="de-DE" sz="1200" b="1" dirty="0">
                <a:solidFill>
                  <a:srgbClr val="7FBB51"/>
                </a:solidFill>
                <a:effectLst>
                  <a:outerShdw blurRad="25400" dist="12700" dir="5400000" algn="ctr" rotWithShape="0">
                    <a:schemeClr val="tx2"/>
                  </a:outerShdw>
                </a:effectLst>
              </a:rPr>
              <a:t> Partners 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Max Planck Institute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CWI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Embedded Systems Institute (ESI)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Holst </a:t>
            </a:r>
            <a:r>
              <a:rPr lang="de-DE" sz="900" dirty="0" err="1">
                <a:solidFill>
                  <a:schemeClr val="tx2"/>
                </a:solidFill>
              </a:rPr>
              <a:t>Centre</a:t>
            </a:r>
            <a:endParaRPr lang="de-DE" sz="900" dirty="0">
              <a:solidFill>
                <a:schemeClr val="tx2"/>
              </a:solidFill>
            </a:endParaRP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TNO-ICT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 err="1">
                <a:solidFill>
                  <a:schemeClr val="tx2"/>
                </a:solidFill>
              </a:rPr>
              <a:t>Digiteo</a:t>
            </a:r>
            <a:endParaRPr lang="de-DE" sz="900" dirty="0">
              <a:solidFill>
                <a:schemeClr val="tx2"/>
              </a:solidFill>
            </a:endParaRP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 err="1">
                <a:solidFill>
                  <a:schemeClr val="tx2"/>
                </a:solidFill>
              </a:rPr>
              <a:t>Acreo</a:t>
            </a:r>
            <a:endParaRPr lang="de-DE" sz="900" dirty="0">
              <a:solidFill>
                <a:schemeClr val="tx2"/>
              </a:solidFill>
            </a:endParaRP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IT Center </a:t>
            </a:r>
            <a:r>
              <a:rPr lang="de-DE" sz="900" dirty="0" err="1">
                <a:solidFill>
                  <a:schemeClr val="tx2"/>
                </a:solidFill>
              </a:rPr>
              <a:t>for</a:t>
            </a:r>
            <a:r>
              <a:rPr lang="de-DE" sz="900" dirty="0">
                <a:solidFill>
                  <a:schemeClr val="tx2"/>
                </a:solidFill>
              </a:rPr>
              <a:t> Science (CSC)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Cap Digital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COMICT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Images &amp; </a:t>
            </a:r>
            <a:r>
              <a:rPr lang="de-DE" sz="900" dirty="0" err="1">
                <a:solidFill>
                  <a:schemeClr val="tx2"/>
                </a:solidFill>
              </a:rPr>
              <a:t>Réseau</a:t>
            </a:r>
            <a:endParaRPr lang="de-DE" sz="900" dirty="0">
              <a:solidFill>
                <a:schemeClr val="tx2"/>
              </a:solidFill>
            </a:endParaRP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KTH </a:t>
            </a:r>
            <a:r>
              <a:rPr lang="de-DE" sz="900" dirty="0" err="1">
                <a:solidFill>
                  <a:schemeClr val="tx2"/>
                </a:solidFill>
              </a:rPr>
              <a:t>Chalmers</a:t>
            </a:r>
            <a:r>
              <a:rPr lang="de-DE" sz="900" dirty="0">
                <a:solidFill>
                  <a:schemeClr val="tx2"/>
                </a:solidFill>
              </a:rPr>
              <a:t> Capital 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Point </a:t>
            </a:r>
            <a:r>
              <a:rPr lang="de-DE" sz="900" dirty="0" err="1">
                <a:solidFill>
                  <a:schemeClr val="tx2"/>
                </a:solidFill>
              </a:rPr>
              <a:t>One</a:t>
            </a:r>
            <a:endParaRPr lang="de-DE" sz="900" dirty="0">
              <a:solidFill>
                <a:schemeClr val="tx2"/>
              </a:solidFill>
            </a:endParaRP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 err="1">
                <a:solidFill>
                  <a:schemeClr val="tx2"/>
                </a:solidFill>
              </a:rPr>
              <a:t>Oost</a:t>
            </a:r>
            <a:r>
              <a:rPr lang="de-DE" sz="900" dirty="0">
                <a:solidFill>
                  <a:schemeClr val="tx2"/>
                </a:solidFill>
              </a:rPr>
              <a:t> VC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SITRA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 err="1">
                <a:solidFill>
                  <a:schemeClr val="tx2"/>
                </a:solidFill>
              </a:rPr>
              <a:t>System@tic</a:t>
            </a:r>
            <a:endParaRPr lang="de-DE" sz="900" dirty="0">
              <a:solidFill>
                <a:schemeClr val="tx2"/>
              </a:solidFill>
            </a:endParaRP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Technology Circle Twente</a:t>
            </a:r>
          </a:p>
          <a:p>
            <a:pPr marL="85650" indent="-85650">
              <a:buFont typeface="Wingdings" pitchFamily="2" charset="2"/>
              <a:buChar char="§"/>
            </a:pPr>
            <a:r>
              <a:rPr lang="de-DE" sz="900" dirty="0">
                <a:solidFill>
                  <a:schemeClr val="tx2"/>
                </a:solidFill>
              </a:rPr>
              <a:t>3TU Innovation Lab</a:t>
            </a:r>
            <a:endParaRPr lang="de-DE" sz="1000" dirty="0">
              <a:solidFill>
                <a:schemeClr val="tx2"/>
              </a:solidFill>
            </a:endParaRPr>
          </a:p>
          <a:p>
            <a:pPr marL="85650" indent="-85650"/>
            <a:endParaRPr lang="de-DE" sz="1000" dirty="0">
              <a:solidFill>
                <a:schemeClr val="tx2"/>
              </a:solidFill>
            </a:endParaRPr>
          </a:p>
          <a:p>
            <a:pPr marL="85650" indent="-85650">
              <a:buFont typeface="Wingdings" pitchFamily="2" charset="2"/>
              <a:buChar char="§"/>
            </a:pPr>
            <a:endParaRPr lang="de-DE" sz="1000" dirty="0">
              <a:solidFill>
                <a:schemeClr val="tx2"/>
              </a:solidFill>
            </a:endParaRPr>
          </a:p>
          <a:p>
            <a:pPr marL="85650" indent="-85650">
              <a:buFont typeface="Wingdings" pitchFamily="2" charset="2"/>
              <a:buChar char="§"/>
            </a:pPr>
            <a:endParaRPr 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Objekt 1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think-cell Slide" r:id="rId21" imgW="0" imgH="0" progId="">
                  <p:embed/>
                </p:oleObj>
              </mc:Choice>
              <mc:Fallback>
                <p:oleObj name="think-cell Slide" r:id="rId21" imgW="0" imgH="0" progId="">
                  <p:embed/>
                  <p:pic>
                    <p:nvPicPr>
                      <p:cNvPr id="0" name="Objekt 1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22438" y="434976"/>
            <a:ext cx="5888037" cy="927099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cs typeface="+mj-cs"/>
              </a:rPr>
              <a:t>The Catalyst-Carrier model is key in our approach</a:t>
            </a:r>
            <a:endParaRPr lang="en-GB" sz="2400" b="0" dirty="0" smtClean="0">
              <a:cs typeface="+mj-cs"/>
            </a:endParaRPr>
          </a:p>
        </p:txBody>
      </p:sp>
      <p:sp>
        <p:nvSpPr>
          <p:cNvPr id="29699" name="Foliennummernplatzhalter 21"/>
          <p:cNvSpPr>
            <a:spLocks noGrp="1"/>
          </p:cNvSpPr>
          <p:nvPr>
            <p:ph type="sldNum" sz="quarter" idx="10"/>
          </p:nvPr>
        </p:nvSpPr>
        <p:spPr>
          <a:xfrm>
            <a:off x="498475" y="6559550"/>
            <a:ext cx="1801249" cy="15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19" indent="-2857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98" indent="-2285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918" indent="-2285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037" indent="-2285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156" indent="-2285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275" indent="-2285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395" indent="-2285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514" indent="-2285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000">
                <a:solidFill>
                  <a:schemeClr val="tx2"/>
                </a:solidFill>
              </a:rPr>
              <a:t>Call of Activities 2013 </a:t>
            </a:r>
            <a:r>
              <a:rPr lang="en-GB" sz="1000">
                <a:solidFill>
                  <a:schemeClr val="tx2"/>
                </a:solidFill>
                <a:cs typeface="Arial" charset="0"/>
              </a:rPr>
              <a:t>| Page </a:t>
            </a:r>
            <a:fld id="{E8E77B6B-B6A1-AD4E-9FD9-4485D6FCF247}" type="slidenum">
              <a:rPr lang="en-GB" sz="1000">
                <a:solidFill>
                  <a:schemeClr val="tx2"/>
                </a:solidFill>
              </a:rPr>
              <a:pPr eaLnBrk="1" hangingPunct="1"/>
              <a:t>13</a:t>
            </a:fld>
            <a:endParaRPr lang="en-GB" sz="1000">
              <a:solidFill>
                <a:schemeClr val="tx2"/>
              </a:solidFill>
            </a:endParaRPr>
          </a:p>
        </p:txBody>
      </p:sp>
      <p:grpSp>
        <p:nvGrpSpPr>
          <p:cNvPr id="29700" name="Group 2"/>
          <p:cNvGrpSpPr>
            <a:grpSpLocks/>
          </p:cNvGrpSpPr>
          <p:nvPr/>
        </p:nvGrpSpPr>
        <p:grpSpPr bwMode="auto">
          <a:xfrm>
            <a:off x="2308226" y="1751013"/>
            <a:ext cx="4464050" cy="3222914"/>
            <a:chOff x="2308619" y="1751013"/>
            <a:chExt cx="4846365" cy="3860641"/>
          </a:xfrm>
        </p:grpSpPr>
        <p:sp>
          <p:nvSpPr>
            <p:cNvPr id="26" name="Rechteck 25"/>
            <p:cNvSpPr/>
            <p:nvPr/>
          </p:nvSpPr>
          <p:spPr>
            <a:xfrm>
              <a:off x="2308619" y="1751013"/>
              <a:ext cx="4787700" cy="38606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4000"/>
            </a:p>
          </p:txBody>
        </p:sp>
        <p:grpSp>
          <p:nvGrpSpPr>
            <p:cNvPr id="29702" name="Gruppieren 20"/>
            <p:cNvGrpSpPr>
              <a:grpSpLocks/>
            </p:cNvGrpSpPr>
            <p:nvPr/>
          </p:nvGrpSpPr>
          <p:grpSpPr bwMode="auto">
            <a:xfrm>
              <a:off x="2721351" y="1845928"/>
              <a:ext cx="3700310" cy="3676779"/>
              <a:chOff x="2865740" y="2330274"/>
              <a:chExt cx="3700310" cy="3676779"/>
            </a:xfrm>
          </p:grpSpPr>
          <p:sp>
            <p:nvSpPr>
              <p:cNvPr id="5" name="Quad Arrow Callout 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940351" y="3270366"/>
                <a:ext cx="1068343" cy="1069931"/>
              </a:xfrm>
              <a:prstGeom prst="quadArrowCallou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chemeClr val="bg1"/>
                  </a:solidFill>
                </a:endParaRPr>
              </a:p>
            </p:txBody>
          </p:sp>
          <p:sp>
            <p:nvSpPr>
              <p:cNvPr id="29706" name="TextBox 7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002424" y="3619256"/>
                <a:ext cx="982920" cy="33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nl-NL" sz="1600" b="1">
                    <a:solidFill>
                      <a:schemeClr val="bg1"/>
                    </a:solidFill>
                  </a:rPr>
                  <a:t>Catalyst</a:t>
                </a:r>
                <a:endParaRPr lang="nl-NL" sz="2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Left Brace 9"/>
              <p:cNvSpPr/>
              <p:nvPr>
                <p:custDataLst>
                  <p:tags r:id="rId8"/>
                </p:custDataLst>
              </p:nvPr>
            </p:nvSpPr>
            <p:spPr bwMode="auto">
              <a:xfrm rot="5400000">
                <a:off x="4559532" y="1074946"/>
                <a:ext cx="295263" cy="3682847"/>
              </a:xfrm>
              <a:prstGeom prst="leftBrace">
                <a:avLst>
                  <a:gd name="adj1" fmla="val 76944"/>
                  <a:gd name="adj2" fmla="val 50000"/>
                </a:avLst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  <p:sp>
            <p:nvSpPr>
              <p:cNvPr id="29708" name="Text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710800" y="2330274"/>
                <a:ext cx="2300834" cy="369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nl-NL" sz="1800" b="1">
                    <a:solidFill>
                      <a:schemeClr val="tx2"/>
                    </a:solidFill>
                  </a:rPr>
                  <a:t>Specific Innovation</a:t>
                </a:r>
                <a:endParaRPr lang="nl-NL" sz="32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4008693" y="3270366"/>
                <a:ext cx="2557357" cy="1069931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chemeClr val="bg1"/>
                  </a:solidFill>
                </a:endParaRPr>
              </a:p>
            </p:txBody>
          </p:sp>
          <p:sp>
            <p:nvSpPr>
              <p:cNvPr id="29710" name="TextBox 1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833573" y="3645103"/>
                <a:ext cx="941708" cy="369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nl-NL" sz="1800" b="1">
                    <a:solidFill>
                      <a:schemeClr val="bg1"/>
                    </a:solidFill>
                  </a:rPr>
                  <a:t>Carrier</a:t>
                </a:r>
                <a:endParaRPr lang="nl-NL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ight Arrow 19"/>
              <p:cNvSpPr/>
              <p:nvPr>
                <p:custDataLst>
                  <p:tags r:id="rId12"/>
                </p:custDataLst>
              </p:nvPr>
            </p:nvSpPr>
            <p:spPr bwMode="auto">
              <a:xfrm rot="16200000">
                <a:off x="2968924" y="4751443"/>
                <a:ext cx="1004846" cy="379397"/>
              </a:xfrm>
              <a:prstGeom prst="rightArrow">
                <a:avLst>
                  <a:gd name="adj1" fmla="val 50000"/>
                  <a:gd name="adj2" fmla="val 52139"/>
                </a:avLst>
              </a:prstGeom>
              <a:solidFill>
                <a:srgbClr val="BCDD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  <p:sp>
            <p:nvSpPr>
              <p:cNvPr id="29712" name="TextBox 20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901072" y="5668513"/>
                <a:ext cx="1298599" cy="33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nl-NL" sz="1600">
                    <a:solidFill>
                      <a:schemeClr val="tx2"/>
                    </a:solidFill>
                  </a:rPr>
                  <a:t>EIT Funding</a:t>
                </a:r>
              </a:p>
            </p:txBody>
          </p:sp>
          <p:sp>
            <p:nvSpPr>
              <p:cNvPr id="29713" name="TextBox 21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767338" y="5668513"/>
                <a:ext cx="1743313" cy="33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sz="1600">
                    <a:solidFill>
                      <a:schemeClr val="tx2"/>
                    </a:solidFill>
                  </a:rPr>
                  <a:t>Non-EIT Funding</a:t>
                </a:r>
              </a:p>
            </p:txBody>
          </p:sp>
          <p:sp>
            <p:nvSpPr>
              <p:cNvPr id="23" name="Right Arrow 22"/>
              <p:cNvSpPr/>
              <p:nvPr>
                <p:custDataLst>
                  <p:tags r:id="rId15"/>
                </p:custDataLst>
              </p:nvPr>
            </p:nvSpPr>
            <p:spPr bwMode="auto">
              <a:xfrm rot="16200000">
                <a:off x="4815110" y="4510154"/>
                <a:ext cx="1004846" cy="861976"/>
              </a:xfrm>
              <a:prstGeom prst="rightArrow">
                <a:avLst>
                  <a:gd name="adj1" fmla="val 50000"/>
                  <a:gd name="adj2" fmla="val 22698"/>
                </a:avLst>
              </a:prstGeom>
              <a:solidFill>
                <a:srgbClr val="BCDD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  <p:sp>
            <p:nvSpPr>
              <p:cNvPr id="29715" name="Rectangle 2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289328" y="4783558"/>
                <a:ext cx="368646" cy="461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527F31"/>
                    </a:solidFill>
                    <a:cs typeface="Arial" charset="0"/>
                  </a:rPr>
                  <a:t>€</a:t>
                </a:r>
              </a:p>
            </p:txBody>
          </p:sp>
          <p:sp>
            <p:nvSpPr>
              <p:cNvPr id="29716" name="Rectangle 2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076029" y="4627178"/>
                <a:ext cx="539808" cy="83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rgbClr val="527F31"/>
                    </a:solidFill>
                    <a:cs typeface="Arial" charset="0"/>
                  </a:rPr>
                  <a:t>€</a:t>
                </a:r>
                <a:endParaRPr lang="en-US" sz="3200" b="1">
                  <a:solidFill>
                    <a:srgbClr val="527F31"/>
                  </a:solidFill>
                  <a:cs typeface="Arial" charset="0"/>
                </a:endParaRPr>
              </a:p>
            </p:txBody>
          </p:sp>
          <p:sp>
            <p:nvSpPr>
              <p:cNvPr id="27" name="Bent Arrow 26"/>
              <p:cNvSpPr/>
              <p:nvPr>
                <p:custDataLst>
                  <p:tags r:id="rId18"/>
                </p:custDataLst>
              </p:nvPr>
            </p:nvSpPr>
            <p:spPr bwMode="auto">
              <a:xfrm rot="16200000">
                <a:off x="3881698" y="4218066"/>
                <a:ext cx="1004846" cy="1446152"/>
              </a:xfrm>
              <a:prstGeom prst="bentArrow">
                <a:avLst>
                  <a:gd name="adj1" fmla="val 8566"/>
                  <a:gd name="adj2" fmla="val 12161"/>
                  <a:gd name="adj3" fmla="val 18958"/>
                  <a:gd name="adj4" fmla="val 43750"/>
                </a:avLst>
              </a:prstGeom>
              <a:solidFill>
                <a:srgbClr val="BCDD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</p:grpSp>
        <p:sp>
          <p:nvSpPr>
            <p:cNvPr id="29703" name="TextBox 2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444330" y="4107143"/>
              <a:ext cx="1710654" cy="58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tx2"/>
                  </a:solidFill>
                </a:rPr>
                <a:t>complementary </a:t>
              </a:r>
            </a:p>
            <a:p>
              <a:pPr eaLnBrk="1" hangingPunct="1"/>
              <a:r>
                <a:rPr lang="en-US" sz="1600" b="1">
                  <a:solidFill>
                    <a:schemeClr val="tx2"/>
                  </a:solidFill>
                </a:rPr>
                <a:t>funding</a:t>
              </a:r>
            </a:p>
          </p:txBody>
        </p:sp>
        <p:sp>
          <p:nvSpPr>
            <p:cNvPr id="29704" name="TextBox 2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595421" y="4107143"/>
              <a:ext cx="1244399" cy="338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tx2"/>
                  </a:solidFill>
                </a:rPr>
                <a:t>co-funding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hteck 3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64238" y="2284414"/>
            <a:ext cx="2716212" cy="484187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Mobility Program</a:t>
            </a:r>
            <a:endParaRPr lang="en-GB" sz="1000">
              <a:solidFill>
                <a:srgbClr val="000000"/>
              </a:solidFill>
              <a:cs typeface="MS PGothic" charset="0"/>
            </a:endParaRPr>
          </a:p>
          <a:p>
            <a:r>
              <a:rPr lang="en-GB" sz="1000">
                <a:solidFill>
                  <a:srgbClr val="000000"/>
                </a:solidFill>
                <a:cs typeface="MS PGothic" charset="0"/>
              </a:rPr>
              <a:t>foster inter-node and inter-domain mobility of educators, researchers and innovators</a:t>
            </a:r>
          </a:p>
        </p:txBody>
      </p:sp>
      <p:graphicFrame>
        <p:nvGraphicFramePr>
          <p:cNvPr id="30722" name="Rectangle 1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5" name="think-cell Slide" r:id="rId38" imgW="0" imgH="0" progId="">
                  <p:embed/>
                </p:oleObj>
              </mc:Choice>
              <mc:Fallback>
                <p:oleObj name="think-cell Slide" r:id="rId3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32" name="Rectangle 4"/>
          <p:cNvSpPr>
            <a:spLocks noGrp="1"/>
          </p:cNvSpPr>
          <p:nvPr>
            <p:ph type="title"/>
          </p:nvPr>
        </p:nvSpPr>
        <p:spPr>
          <a:xfrm>
            <a:off x="1722438" y="434976"/>
            <a:ext cx="3163887" cy="831849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cs typeface="+mj-cs"/>
              </a:rPr>
              <a:t>Catalysts 2013</a:t>
            </a:r>
          </a:p>
        </p:txBody>
      </p:sp>
      <p:sp>
        <p:nvSpPr>
          <p:cNvPr id="30724" name="Rechteck 16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2113" y="3127375"/>
            <a:ext cx="2717800" cy="269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pPr algn="ctr"/>
            <a:r>
              <a:rPr lang="en-US" sz="1400" b="1">
                <a:solidFill>
                  <a:srgbClr val="000000"/>
                </a:solidFill>
                <a:cs typeface="MS PGothic" charset="0"/>
              </a:rPr>
              <a:t>Education Catalysts</a:t>
            </a:r>
          </a:p>
        </p:txBody>
      </p:sp>
      <p:sp>
        <p:nvSpPr>
          <p:cNvPr id="30725" name="Rechteck 4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2113" y="5640389"/>
            <a:ext cx="2717800" cy="346075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Summer and Winter Schools and Camps</a:t>
            </a:r>
            <a:br>
              <a:rPr lang="en-GB" sz="1000" b="1">
                <a:solidFill>
                  <a:srgbClr val="000000"/>
                </a:solidFill>
                <a:cs typeface="MS PGothic" charset="0"/>
              </a:rPr>
            </a:br>
            <a:r>
              <a:rPr lang="en-GB" sz="1000">
                <a:solidFill>
                  <a:srgbClr val="000000"/>
                </a:solidFill>
                <a:cs typeface="MS PGothic" charset="0"/>
              </a:rPr>
              <a:t>provide intensive educational events</a:t>
            </a:r>
          </a:p>
        </p:txBody>
      </p:sp>
      <p:sp>
        <p:nvSpPr>
          <p:cNvPr id="30726" name="Rechteck 4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2113" y="6022976"/>
            <a:ext cx="2717800" cy="346075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Student Mobility</a:t>
            </a:r>
            <a:br>
              <a:rPr lang="en-GB" sz="1000" b="1">
                <a:solidFill>
                  <a:srgbClr val="000000"/>
                </a:solidFill>
                <a:cs typeface="MS PGothic" charset="0"/>
              </a:rPr>
            </a:br>
            <a:r>
              <a:rPr lang="en-GB" sz="1000">
                <a:solidFill>
                  <a:srgbClr val="000000"/>
                </a:solidFill>
                <a:cs typeface="MS PGothic" charset="0"/>
              </a:rPr>
              <a:t>coordinate student mobility</a:t>
            </a:r>
          </a:p>
        </p:txBody>
      </p:sp>
      <p:sp>
        <p:nvSpPr>
          <p:cNvPr id="30727" name="Rechteck 4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2113" y="3427413"/>
            <a:ext cx="2717800" cy="48895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I &amp; E Education for MSc Programs</a:t>
            </a:r>
            <a:br>
              <a:rPr lang="en-GB" sz="1000" b="1">
                <a:solidFill>
                  <a:srgbClr val="000000"/>
                </a:solidFill>
                <a:cs typeface="MS PGothic" charset="0"/>
              </a:rPr>
            </a:br>
            <a:r>
              <a:rPr lang="en-GB" sz="1000">
                <a:solidFill>
                  <a:srgbClr val="000000"/>
                </a:solidFill>
                <a:cs typeface="MS PGothic" charset="0"/>
              </a:rPr>
              <a:t>integrate robust entrepreneurship education for EIT ICT Labs M.Sc. programs</a:t>
            </a:r>
          </a:p>
        </p:txBody>
      </p:sp>
      <p:sp>
        <p:nvSpPr>
          <p:cNvPr id="30728" name="Rectangle 22"/>
          <p:cNvSpPr>
            <a:spLocks noChangeArrowheads="1"/>
          </p:cNvSpPr>
          <p:nvPr/>
        </p:nvSpPr>
        <p:spPr bwMode="auto">
          <a:xfrm>
            <a:off x="392113" y="3954463"/>
            <a:ext cx="2717800" cy="48895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pPr>
              <a:buFont typeface="Arial" charset="0"/>
              <a:buNone/>
            </a:pPr>
            <a:r>
              <a:rPr lang="en-GB" sz="1000" b="1">
                <a:solidFill>
                  <a:srgbClr val="000000"/>
                </a:solidFill>
                <a:cs typeface="MS PGothic" charset="0"/>
              </a:rPr>
              <a:t>I &amp; E Education for PhD Programs</a:t>
            </a:r>
            <a:r>
              <a:rPr lang="en-GB" sz="1000">
                <a:solidFill>
                  <a:srgbClr val="000000"/>
                </a:solidFill>
                <a:cs typeface="MS PGothic" charset="0"/>
              </a:rPr>
              <a:t/>
            </a:r>
            <a:br>
              <a:rPr lang="en-GB" sz="1000">
                <a:solidFill>
                  <a:srgbClr val="000000"/>
                </a:solidFill>
                <a:cs typeface="MS PGothic" charset="0"/>
              </a:rPr>
            </a:br>
            <a:r>
              <a:rPr lang="en-GB" sz="1000">
                <a:solidFill>
                  <a:srgbClr val="000000"/>
                </a:solidFill>
                <a:cs typeface="MS PGothic" charset="0"/>
              </a:rPr>
              <a:t>integrate robust entrepreneurship education for EIT ICT Labs doctoral programs</a:t>
            </a:r>
          </a:p>
        </p:txBody>
      </p:sp>
      <p:sp>
        <p:nvSpPr>
          <p:cNvPr id="30729" name="Rechteck 41">
            <a:hlinkClick r:id="rId39" action="ppaction://hlinksldjump"/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2113" y="4868863"/>
            <a:ext cx="2717800" cy="354012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Doctoral Training Centre</a:t>
            </a:r>
            <a:br>
              <a:rPr lang="en-GB" sz="1000" b="1">
                <a:solidFill>
                  <a:srgbClr val="000000"/>
                </a:solidFill>
                <a:cs typeface="MS PGothic" charset="0"/>
              </a:rPr>
            </a:br>
            <a:r>
              <a:rPr lang="en-GB" sz="1000">
                <a:solidFill>
                  <a:srgbClr val="000000"/>
                </a:solidFill>
                <a:cs typeface="MS PGothic" charset="0"/>
              </a:rPr>
              <a:t>integrate doctoral training with industry </a:t>
            </a:r>
          </a:p>
        </p:txBody>
      </p:sp>
      <p:sp>
        <p:nvSpPr>
          <p:cNvPr id="30730" name="Rechteck 16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76588" y="3127375"/>
            <a:ext cx="2716212" cy="269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pPr algn="ctr"/>
            <a:r>
              <a:rPr lang="en-US" sz="1400" b="1">
                <a:solidFill>
                  <a:srgbClr val="000000"/>
                </a:solidFill>
                <a:cs typeface="MS PGothic" charset="0"/>
              </a:rPr>
              <a:t>Research Catalysts</a:t>
            </a:r>
          </a:p>
        </p:txBody>
      </p:sp>
      <p:sp>
        <p:nvSpPr>
          <p:cNvPr id="30731" name="Rechteck 3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76588" y="2095501"/>
            <a:ext cx="2716212" cy="492125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US" sz="1000" b="1">
                <a:solidFill>
                  <a:srgbClr val="000000"/>
                </a:solidFill>
                <a:cs typeface="MS PGothic" charset="0"/>
              </a:rPr>
              <a:t>Workshops and Conferences</a:t>
            </a:r>
            <a:r>
              <a:rPr lang="en-GB" sz="1000">
                <a:solidFill>
                  <a:srgbClr val="000000"/>
                </a:solidFill>
                <a:cs typeface="MS PGothic" charset="0"/>
              </a:rPr>
              <a:t/>
            </a:r>
            <a:br>
              <a:rPr lang="en-GB" sz="1000">
                <a:solidFill>
                  <a:srgbClr val="000000"/>
                </a:solidFill>
                <a:cs typeface="MS PGothic" charset="0"/>
              </a:rPr>
            </a:br>
            <a:r>
              <a:rPr lang="en-GB" sz="1000">
                <a:solidFill>
                  <a:srgbClr val="000000"/>
                </a:solidFill>
                <a:cs typeface="MS PGothic" charset="0"/>
              </a:rPr>
              <a:t>consolidate goals, plan joint work, share results, create networks, gain visibility</a:t>
            </a:r>
          </a:p>
        </p:txBody>
      </p:sp>
      <p:sp>
        <p:nvSpPr>
          <p:cNvPr id="30732" name="Rechteck 4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76588" y="4344988"/>
            <a:ext cx="2716212" cy="781050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Test Beds, Testing Platforms &amp; Simulation Tools</a:t>
            </a:r>
            <a:r>
              <a:rPr lang="en-GB" sz="1000">
                <a:solidFill>
                  <a:srgbClr val="000000"/>
                </a:solidFill>
                <a:cs typeface="MS PGothic" charset="0"/>
              </a:rPr>
              <a:t/>
            </a:r>
            <a:br>
              <a:rPr lang="en-GB" sz="1000">
                <a:solidFill>
                  <a:srgbClr val="000000"/>
                </a:solidFill>
                <a:cs typeface="MS PGothic" charset="0"/>
              </a:rPr>
            </a:br>
            <a:r>
              <a:rPr lang="en-GB" sz="1000">
                <a:solidFill>
                  <a:srgbClr val="000000"/>
                </a:solidFill>
                <a:cs typeface="MS PGothic" charset="0"/>
              </a:rPr>
              <a:t>integrate joint hardware or software platforms to experiment and validate technologies or applications </a:t>
            </a:r>
          </a:p>
        </p:txBody>
      </p:sp>
      <p:sp>
        <p:nvSpPr>
          <p:cNvPr id="51" name="Rechteck 16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57888" y="3127375"/>
            <a:ext cx="2717800" cy="269875"/>
          </a:xfrm>
          <a:prstGeom prst="rect">
            <a:avLst/>
          </a:prstGeom>
          <a:solidFill>
            <a:srgbClr val="BBADA0"/>
          </a:solidFill>
          <a:ln w="25400" algn="ctr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Business Catalysts</a:t>
            </a:r>
          </a:p>
        </p:txBody>
      </p:sp>
      <p:sp>
        <p:nvSpPr>
          <p:cNvPr id="30734" name="Rechteck 3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57888" y="3821114"/>
            <a:ext cx="2717800" cy="369887"/>
          </a:xfrm>
          <a:prstGeom prst="rect">
            <a:avLst/>
          </a:prstGeom>
          <a:solidFill>
            <a:srgbClr val="BBAD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87" tIns="57590" rIns="71987" bIns="57590" anchor="ctr"/>
          <a:lstStyle/>
          <a:p>
            <a:pPr>
              <a:spcAft>
                <a:spcPts val="1000"/>
              </a:spcAft>
            </a:pPr>
            <a:r>
              <a:rPr lang="en-GB" sz="1000" b="1">
                <a:solidFill>
                  <a:srgbClr val="000000"/>
                </a:solidFill>
                <a:cs typeface="Arial" charset="0"/>
              </a:rPr>
              <a:t>Strategic Coaching</a:t>
            </a:r>
            <a:br>
              <a:rPr lang="en-GB" sz="1000" b="1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coach start-ups towards growth strategies</a:t>
            </a:r>
            <a:endParaRPr lang="en-GB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35" name="Rechteck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57888" y="4224338"/>
            <a:ext cx="2717800" cy="360362"/>
          </a:xfrm>
          <a:prstGeom prst="rect">
            <a:avLst/>
          </a:prstGeom>
          <a:solidFill>
            <a:srgbClr val="BBAD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87" tIns="45712" rIns="71987" bIns="45712" anchor="ctr"/>
          <a:lstStyle/>
          <a:p>
            <a:pPr>
              <a:spcAft>
                <a:spcPts val="1000"/>
              </a:spcAft>
            </a:pPr>
            <a:r>
              <a:rPr lang="en-GB" sz="1000" b="1">
                <a:solidFill>
                  <a:srgbClr val="000000"/>
                </a:solidFill>
                <a:cs typeface="Arial" charset="0"/>
              </a:rPr>
              <a:t>Access to Finance</a:t>
            </a:r>
            <a:r>
              <a:rPr lang="en-GB" sz="1000">
                <a:solidFill>
                  <a:srgbClr val="000000"/>
                </a:solidFill>
                <a:cs typeface="Arial" charset="0"/>
              </a:rPr>
              <a:t/>
            </a:r>
            <a:br>
              <a:rPr lang="en-GB" sz="1000">
                <a:solidFill>
                  <a:srgbClr val="000000"/>
                </a:solidFill>
                <a:cs typeface="Arial" charset="0"/>
              </a:rPr>
            </a:br>
            <a:r>
              <a:rPr lang="en-GB" sz="1000">
                <a:solidFill>
                  <a:srgbClr val="000000"/>
                </a:solidFill>
                <a:cs typeface="Arial" charset="0"/>
              </a:rPr>
              <a:t>ensure capital availability for all stages</a:t>
            </a:r>
          </a:p>
        </p:txBody>
      </p:sp>
      <p:sp>
        <p:nvSpPr>
          <p:cNvPr id="30736" name="Rechteck 7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42013" y="1703388"/>
            <a:ext cx="2717800" cy="527050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87" tIns="57590" rIns="71987" bIns="57590" anchor="ctr"/>
          <a:lstStyle/>
          <a:p>
            <a:pPr>
              <a:spcAft>
                <a:spcPts val="1000"/>
              </a:spcAft>
            </a:pPr>
            <a:r>
              <a:rPr lang="en-GB" sz="1000" b="1">
                <a:solidFill>
                  <a:srgbClr val="000000"/>
                </a:solidFill>
                <a:cs typeface="Arial" charset="0"/>
              </a:rPr>
              <a:t>Best-Practice Benchmarking </a:t>
            </a:r>
            <a:br>
              <a:rPr lang="en-GB" sz="1000" b="1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integrate global best-practices to create a self-re-enforcing innovation ecosystem</a:t>
            </a:r>
            <a:endParaRPr lang="en-GB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37" name="Rechteck 5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957888" y="4618038"/>
            <a:ext cx="2716212" cy="468312"/>
          </a:xfrm>
          <a:prstGeom prst="rect">
            <a:avLst/>
          </a:prstGeom>
          <a:solidFill>
            <a:srgbClr val="BBAD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87" tIns="45712" rIns="71987" bIns="45712" anchor="ctr"/>
          <a:lstStyle/>
          <a:p>
            <a:pPr>
              <a:spcAft>
                <a:spcPts val="1000"/>
              </a:spcAft>
            </a:pPr>
            <a:r>
              <a:rPr lang="en-GB" sz="1000" b="1">
                <a:solidFill>
                  <a:srgbClr val="000000"/>
                </a:solidFill>
                <a:cs typeface="Arial" charset="0"/>
              </a:rPr>
              <a:t>Technology Transfer </a:t>
            </a:r>
            <a:br>
              <a:rPr lang="en-GB" sz="1000" b="1">
                <a:solidFill>
                  <a:srgbClr val="000000"/>
                </a:solidFill>
                <a:cs typeface="Arial" charset="0"/>
              </a:rPr>
            </a:br>
            <a:r>
              <a:rPr lang="en-GB" sz="1000">
                <a:solidFill>
                  <a:srgbClr val="000000"/>
                </a:solidFill>
                <a:cs typeface="Arial" charset="0"/>
              </a:rPr>
              <a:t>increase the flow of technologies from academia to companies</a:t>
            </a:r>
          </a:p>
        </p:txBody>
      </p:sp>
      <p:sp>
        <p:nvSpPr>
          <p:cNvPr id="30738" name="Rechteck 5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76588" y="1703389"/>
            <a:ext cx="2716212" cy="358775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87" tIns="45712" rIns="71987" bIns="45712" anchor="ctr"/>
          <a:lstStyle/>
          <a:p>
            <a:pPr>
              <a:spcAft>
                <a:spcPts val="1000"/>
              </a:spcAft>
            </a:pPr>
            <a:r>
              <a:rPr lang="en-GB" sz="1000" b="1">
                <a:solidFill>
                  <a:srgbClr val="000000"/>
                </a:solidFill>
                <a:cs typeface="Arial" charset="0"/>
              </a:rPr>
              <a:t>Co-Location Centres</a:t>
            </a:r>
            <a:br>
              <a:rPr lang="en-GB" sz="1000" b="1">
                <a:solidFill>
                  <a:srgbClr val="000000"/>
                </a:solidFill>
                <a:cs typeface="Arial" charset="0"/>
              </a:rPr>
            </a:br>
            <a:r>
              <a:rPr lang="en-GB" sz="1000">
                <a:solidFill>
                  <a:srgbClr val="000000"/>
                </a:solidFill>
                <a:cs typeface="Arial" charset="0"/>
              </a:rPr>
              <a:t>lead nodes and CLCs towards world-class</a:t>
            </a:r>
          </a:p>
        </p:txBody>
      </p:sp>
      <p:sp>
        <p:nvSpPr>
          <p:cNvPr id="30739" name="Rechteck 4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92113" y="5259389"/>
            <a:ext cx="2717800" cy="344487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Quality Assurance and Accreditation</a:t>
            </a:r>
            <a:br>
              <a:rPr lang="en-GB" sz="1000" b="1">
                <a:solidFill>
                  <a:srgbClr val="000000"/>
                </a:solidFill>
                <a:cs typeface="MS PGothic" charset="0"/>
              </a:rPr>
            </a:br>
            <a:r>
              <a:rPr lang="en-GB" sz="1000">
                <a:solidFill>
                  <a:srgbClr val="000000"/>
                </a:solidFill>
                <a:cs typeface="MS PGothic" charset="0"/>
              </a:rPr>
              <a:t>assure quality of educational programs</a:t>
            </a:r>
          </a:p>
        </p:txBody>
      </p:sp>
      <p:sp>
        <p:nvSpPr>
          <p:cNvPr id="30740" name="Rechteck 4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76588" y="5173663"/>
            <a:ext cx="2716212" cy="474662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Experience &amp; Living Labs</a:t>
            </a:r>
            <a:r>
              <a:rPr lang="en-GB" sz="1000">
                <a:solidFill>
                  <a:srgbClr val="000000"/>
                </a:solidFill>
                <a:cs typeface="MS PGothic" charset="0"/>
              </a:rPr>
              <a:t/>
            </a:r>
            <a:br>
              <a:rPr lang="en-GB" sz="1000">
                <a:solidFill>
                  <a:srgbClr val="000000"/>
                </a:solidFill>
                <a:cs typeface="MS PGothic" charset="0"/>
              </a:rPr>
            </a:br>
            <a:r>
              <a:rPr lang="en-GB" sz="1000">
                <a:solidFill>
                  <a:srgbClr val="000000"/>
                </a:solidFill>
                <a:cs typeface="MS PGothic" charset="0"/>
              </a:rPr>
              <a:t>test and modify product and service designs with real users and use contexts</a:t>
            </a:r>
          </a:p>
        </p:txBody>
      </p:sp>
      <p:sp>
        <p:nvSpPr>
          <p:cNvPr id="30741" name="Rechteck 3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76588" y="3954463"/>
            <a:ext cx="2716212" cy="341312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Patent Booster</a:t>
            </a:r>
            <a:r>
              <a:rPr lang="en-GB" sz="1000">
                <a:solidFill>
                  <a:srgbClr val="000000"/>
                </a:solidFill>
                <a:cs typeface="MS PGothic" charset="0"/>
              </a:rPr>
              <a:t/>
            </a:r>
            <a:br>
              <a:rPr lang="en-GB" sz="1000">
                <a:solidFill>
                  <a:srgbClr val="000000"/>
                </a:solidFill>
                <a:cs typeface="MS PGothic" charset="0"/>
              </a:rPr>
            </a:br>
            <a:r>
              <a:rPr lang="en-GB" sz="1000">
                <a:solidFill>
                  <a:srgbClr val="000000"/>
                </a:solidFill>
                <a:cs typeface="MS PGothic" charset="0"/>
              </a:rPr>
              <a:t>intensify creation of new patents</a:t>
            </a:r>
          </a:p>
        </p:txBody>
      </p:sp>
      <p:sp>
        <p:nvSpPr>
          <p:cNvPr id="30742" name="Rechteck 3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176588" y="3427413"/>
            <a:ext cx="2716212" cy="479425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Open Source Booster</a:t>
            </a:r>
            <a:r>
              <a:rPr lang="en-GB" sz="1000">
                <a:solidFill>
                  <a:srgbClr val="000000"/>
                </a:solidFill>
                <a:cs typeface="MS PGothic" charset="0"/>
              </a:rPr>
              <a:t/>
            </a:r>
            <a:br>
              <a:rPr lang="en-GB" sz="1000">
                <a:solidFill>
                  <a:srgbClr val="000000"/>
                </a:solidFill>
                <a:cs typeface="MS PGothic" charset="0"/>
              </a:rPr>
            </a:br>
            <a:r>
              <a:rPr lang="en-GB" sz="1000">
                <a:solidFill>
                  <a:srgbClr val="000000"/>
                </a:solidFill>
                <a:cs typeface="MS PGothic" charset="0"/>
              </a:rPr>
              <a:t>catalyse </a:t>
            </a:r>
            <a:r>
              <a:rPr lang="en-US" sz="1000">
                <a:solidFill>
                  <a:srgbClr val="000000"/>
                </a:solidFill>
                <a:cs typeface="MS PGothic" charset="0"/>
              </a:rPr>
              <a:t>industrial take-up of open source flagship projects</a:t>
            </a:r>
            <a:endParaRPr lang="en-GB" sz="10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30743" name="Rechteck 3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3701" y="1703388"/>
            <a:ext cx="2716213" cy="379412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KIC Management</a:t>
            </a:r>
            <a:endParaRPr lang="en-GB" sz="1000">
              <a:solidFill>
                <a:srgbClr val="000000"/>
              </a:solidFill>
              <a:cs typeface="MS PGothic" charset="0"/>
            </a:endParaRPr>
          </a:p>
          <a:p>
            <a:r>
              <a:rPr lang="en-GB" sz="1000">
                <a:solidFill>
                  <a:srgbClr val="000000"/>
                </a:solidFill>
                <a:cs typeface="MS PGothic" charset="0"/>
              </a:rPr>
              <a:t>lead the KIC to make it a leading force in ICT</a:t>
            </a:r>
          </a:p>
        </p:txBody>
      </p:sp>
      <p:sp>
        <p:nvSpPr>
          <p:cNvPr id="30744" name="Rechteck 5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57888" y="5511800"/>
            <a:ext cx="2716212" cy="527050"/>
          </a:xfrm>
          <a:prstGeom prst="rect">
            <a:avLst/>
          </a:prstGeom>
          <a:solidFill>
            <a:srgbClr val="BBAD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87" tIns="45712" rIns="71987" bIns="45712" anchor="ctr"/>
          <a:lstStyle/>
          <a:p>
            <a:pPr>
              <a:spcAft>
                <a:spcPts val="1000"/>
              </a:spcAft>
            </a:pPr>
            <a:r>
              <a:rPr lang="en-GB" sz="1000" b="1">
                <a:solidFill>
                  <a:srgbClr val="000000"/>
                </a:solidFill>
                <a:cs typeface="Arial" charset="0"/>
              </a:rPr>
              <a:t>Business Modelling</a:t>
            </a:r>
            <a:br>
              <a:rPr lang="en-GB" sz="1000" b="1">
                <a:solidFill>
                  <a:srgbClr val="000000"/>
                </a:solidFill>
                <a:cs typeface="Arial" charset="0"/>
              </a:rPr>
            </a:br>
            <a:r>
              <a:rPr lang="en-GB" sz="1000">
                <a:solidFill>
                  <a:srgbClr val="000000"/>
                </a:solidFill>
                <a:cs typeface="Arial" charset="0"/>
              </a:rPr>
              <a:t>provide techno-socio-economical modelling of a business domain</a:t>
            </a:r>
          </a:p>
        </p:txBody>
      </p:sp>
      <p:sp>
        <p:nvSpPr>
          <p:cNvPr id="30745" name="Rechteck 3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3701" y="2116138"/>
            <a:ext cx="2716213" cy="379412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Action Line Management</a:t>
            </a:r>
            <a:endParaRPr lang="en-GB" sz="1000">
              <a:solidFill>
                <a:srgbClr val="000000"/>
              </a:solidFill>
              <a:cs typeface="MS PGothic" charset="0"/>
            </a:endParaRPr>
          </a:p>
          <a:p>
            <a:r>
              <a:rPr lang="en-GB" sz="1000">
                <a:solidFill>
                  <a:srgbClr val="000000"/>
                </a:solidFill>
                <a:cs typeface="MS PGothic" charset="0"/>
              </a:rPr>
              <a:t>lead an action line towards its goals</a:t>
            </a:r>
          </a:p>
        </p:txBody>
      </p:sp>
      <p:sp>
        <p:nvSpPr>
          <p:cNvPr id="30746" name="Rechteck 16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3700" y="1392238"/>
            <a:ext cx="8280400" cy="2698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pPr algn="ctr"/>
            <a:r>
              <a:rPr lang="en-US" sz="1400" b="1">
                <a:solidFill>
                  <a:srgbClr val="000000"/>
                </a:solidFill>
                <a:cs typeface="MS PGothic" charset="0"/>
              </a:rPr>
              <a:t>Common Catalysts</a:t>
            </a:r>
          </a:p>
        </p:txBody>
      </p:sp>
      <p:sp>
        <p:nvSpPr>
          <p:cNvPr id="30747" name="Rechteck 3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176588" y="2617789"/>
            <a:ext cx="2716212" cy="379412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Project Proposal</a:t>
            </a:r>
            <a:endParaRPr lang="en-GB" sz="1000">
              <a:solidFill>
                <a:srgbClr val="000000"/>
              </a:solidFill>
              <a:cs typeface="MS PGothic" charset="0"/>
            </a:endParaRPr>
          </a:p>
          <a:p>
            <a:r>
              <a:rPr lang="en-GB" sz="1000">
                <a:solidFill>
                  <a:srgbClr val="000000"/>
                </a:solidFill>
                <a:cs typeface="MS PGothic" charset="0"/>
              </a:rPr>
              <a:t>catalyse ERB carriers matching our strategy</a:t>
            </a:r>
          </a:p>
        </p:txBody>
      </p:sp>
      <p:sp>
        <p:nvSpPr>
          <p:cNvPr id="30748" name="Rechteck 3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3701" y="2535239"/>
            <a:ext cx="2716213" cy="379412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Activity Management</a:t>
            </a:r>
            <a:endParaRPr lang="en-GB" sz="1000">
              <a:solidFill>
                <a:srgbClr val="000000"/>
              </a:solidFill>
              <a:cs typeface="MS PGothic" charset="0"/>
            </a:endParaRPr>
          </a:p>
          <a:p>
            <a:r>
              <a:rPr lang="en-GB" sz="1000">
                <a:solidFill>
                  <a:srgbClr val="000000"/>
                </a:solidFill>
                <a:cs typeface="MS PGothic" charset="0"/>
              </a:rPr>
              <a:t>lead an activity towards its objectives</a:t>
            </a:r>
          </a:p>
        </p:txBody>
      </p:sp>
      <p:sp>
        <p:nvSpPr>
          <p:cNvPr id="30750" name="Rechteck 5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57888" y="6070601"/>
            <a:ext cx="2716212" cy="361950"/>
          </a:xfrm>
          <a:prstGeom prst="rect">
            <a:avLst/>
          </a:prstGeom>
          <a:solidFill>
            <a:srgbClr val="BBAD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87" tIns="45712" rIns="71987" bIns="45712" anchor="ctr"/>
          <a:lstStyle/>
          <a:p>
            <a:pPr>
              <a:spcAft>
                <a:spcPts val="1000"/>
              </a:spcAft>
            </a:pPr>
            <a:r>
              <a:rPr lang="en-GB" sz="1000" b="1">
                <a:solidFill>
                  <a:srgbClr val="000000"/>
                </a:solidFill>
                <a:cs typeface="Arial" charset="0"/>
              </a:rPr>
              <a:t>Soft Landing</a:t>
            </a:r>
            <a:br>
              <a:rPr lang="en-GB" sz="1000" b="1">
                <a:solidFill>
                  <a:srgbClr val="000000"/>
                </a:solidFill>
                <a:cs typeface="Arial" charset="0"/>
              </a:rPr>
            </a:br>
            <a:r>
              <a:rPr lang="en-GB" sz="1000">
                <a:solidFill>
                  <a:srgbClr val="000000"/>
                </a:solidFill>
                <a:cs typeface="Arial" charset="0"/>
              </a:rPr>
              <a:t>help SME’s to grow to European level</a:t>
            </a:r>
          </a:p>
        </p:txBody>
      </p:sp>
      <p:sp>
        <p:nvSpPr>
          <p:cNvPr id="30752" name="Rechteck 3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176588" y="5695951"/>
            <a:ext cx="2716212" cy="479425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Standards Booster</a:t>
            </a:r>
            <a:r>
              <a:rPr lang="en-GB" sz="1000">
                <a:solidFill>
                  <a:srgbClr val="000000"/>
                </a:solidFill>
                <a:cs typeface="MS PGothic" charset="0"/>
              </a:rPr>
              <a:t/>
            </a:r>
            <a:br>
              <a:rPr lang="en-GB" sz="1000">
                <a:solidFill>
                  <a:srgbClr val="000000"/>
                </a:solidFill>
                <a:cs typeface="MS PGothic" charset="0"/>
              </a:rPr>
            </a:br>
            <a:r>
              <a:rPr lang="en-GB" sz="1000">
                <a:solidFill>
                  <a:srgbClr val="000000"/>
                </a:solidFill>
                <a:cs typeface="MS PGothic" charset="0"/>
              </a:rPr>
              <a:t>foster impact and ensure sustainability of key results</a:t>
            </a:r>
          </a:p>
        </p:txBody>
      </p:sp>
      <p:sp>
        <p:nvSpPr>
          <p:cNvPr id="30754" name="Rechteck 5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57888" y="3427413"/>
            <a:ext cx="2717800" cy="360362"/>
          </a:xfrm>
          <a:prstGeom prst="rect">
            <a:avLst/>
          </a:prstGeom>
          <a:solidFill>
            <a:srgbClr val="BBAD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87" tIns="45712" rIns="71987" bIns="45712" anchor="ctr"/>
          <a:lstStyle/>
          <a:p>
            <a:pPr>
              <a:spcAft>
                <a:spcPts val="1000"/>
              </a:spcAft>
            </a:pPr>
            <a:r>
              <a:rPr lang="en-GB" sz="1000" b="1">
                <a:solidFill>
                  <a:srgbClr val="000000"/>
                </a:solidFill>
                <a:cs typeface="Arial" charset="0"/>
              </a:rPr>
              <a:t>Innovation Radar</a:t>
            </a:r>
            <a:br>
              <a:rPr lang="en-GB" sz="1000" b="1">
                <a:solidFill>
                  <a:srgbClr val="000000"/>
                </a:solidFill>
                <a:cs typeface="Arial" charset="0"/>
              </a:rPr>
            </a:br>
            <a:r>
              <a:rPr lang="en-US" sz="1000">
                <a:solidFill>
                  <a:srgbClr val="000000"/>
                </a:solidFill>
                <a:cs typeface="Arial" charset="0"/>
              </a:rPr>
              <a:t>create business intelligence of the future</a:t>
            </a:r>
            <a:endParaRPr lang="en-GB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55" name="Rechteck 3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76588" y="6223001"/>
            <a:ext cx="2716212" cy="504825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Entrepreneurial Research</a:t>
            </a:r>
            <a:r>
              <a:rPr lang="en-GB" sz="1000">
                <a:solidFill>
                  <a:srgbClr val="000000"/>
                </a:solidFill>
                <a:cs typeface="MS PGothic" charset="0"/>
              </a:rPr>
              <a:t/>
            </a:r>
            <a:br>
              <a:rPr lang="en-GB" sz="1000">
                <a:solidFill>
                  <a:srgbClr val="000000"/>
                </a:solidFill>
                <a:cs typeface="MS PGothic" charset="0"/>
              </a:rPr>
            </a:br>
            <a:r>
              <a:rPr lang="en-GB" sz="1000">
                <a:solidFill>
                  <a:srgbClr val="000000"/>
                </a:solidFill>
                <a:cs typeface="MS PGothic" charset="0"/>
              </a:rPr>
              <a:t>stimulate entrepreneurial research in the community</a:t>
            </a:r>
          </a:p>
        </p:txBody>
      </p:sp>
      <p:sp>
        <p:nvSpPr>
          <p:cNvPr id="30758" name="Rechteck 4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0525" y="6405564"/>
            <a:ext cx="2717800" cy="346075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Thematic Alignment of Technical Majors </a:t>
            </a:r>
            <a:r>
              <a:rPr lang="en-GB" sz="1000">
                <a:solidFill>
                  <a:srgbClr val="000000"/>
                </a:solidFill>
                <a:cs typeface="MS PGothic" charset="0"/>
              </a:rPr>
              <a:t>align the content M.Sc. programs with SIA</a:t>
            </a:r>
          </a:p>
        </p:txBody>
      </p:sp>
      <p:sp>
        <p:nvSpPr>
          <p:cNvPr id="30759" name="Rechteck 4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2113" y="4479926"/>
            <a:ext cx="2717800" cy="352425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r>
              <a:rPr lang="en-GB" sz="1000" b="1">
                <a:solidFill>
                  <a:srgbClr val="000000"/>
                </a:solidFill>
                <a:cs typeface="MS PGothic" charset="0"/>
              </a:rPr>
              <a:t>Professional Training</a:t>
            </a:r>
            <a:br>
              <a:rPr lang="en-GB" sz="1000" b="1">
                <a:solidFill>
                  <a:srgbClr val="000000"/>
                </a:solidFill>
                <a:cs typeface="MS PGothic" charset="0"/>
              </a:rPr>
            </a:br>
            <a:r>
              <a:rPr lang="en-GB" sz="1000">
                <a:solidFill>
                  <a:srgbClr val="000000"/>
                </a:solidFill>
                <a:cs typeface="MS PGothic" charset="0"/>
              </a:rPr>
              <a:t>provide professional training to industry</a:t>
            </a:r>
          </a:p>
        </p:txBody>
      </p:sp>
      <p:sp>
        <p:nvSpPr>
          <p:cNvPr id="30764" name="Rechteck 5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57888" y="5119688"/>
            <a:ext cx="2717800" cy="360362"/>
          </a:xfrm>
          <a:prstGeom prst="rect">
            <a:avLst/>
          </a:prstGeom>
          <a:solidFill>
            <a:srgbClr val="BBAD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87" tIns="45712" rIns="71987" bIns="45712" anchor="ctr"/>
          <a:lstStyle/>
          <a:p>
            <a:pPr>
              <a:spcAft>
                <a:spcPts val="1000"/>
              </a:spcAft>
            </a:pPr>
            <a:r>
              <a:rPr lang="en-GB" sz="1000" b="1">
                <a:solidFill>
                  <a:srgbClr val="000000"/>
                </a:solidFill>
                <a:cs typeface="Arial" charset="0"/>
              </a:rPr>
              <a:t>Technology Scouting </a:t>
            </a:r>
            <a:r>
              <a:rPr lang="en-GB" sz="1000">
                <a:solidFill>
                  <a:srgbClr val="000000"/>
                </a:solidFill>
                <a:cs typeface="Arial" charset="0"/>
              </a:rPr>
              <a:t/>
            </a:r>
            <a:br>
              <a:rPr lang="en-GB" sz="1000">
                <a:solidFill>
                  <a:srgbClr val="000000"/>
                </a:solidFill>
                <a:cs typeface="Arial" charset="0"/>
              </a:rPr>
            </a:br>
            <a:r>
              <a:rPr lang="en-GB" sz="1000">
                <a:solidFill>
                  <a:srgbClr val="000000"/>
                </a:solidFill>
                <a:cs typeface="Arial" charset="0"/>
              </a:rPr>
              <a:t>seek opportunities for business incubation</a:t>
            </a:r>
          </a:p>
        </p:txBody>
      </p:sp>
      <p:sp>
        <p:nvSpPr>
          <p:cNvPr id="30767" name="Rechteck 5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957888" y="6465888"/>
            <a:ext cx="2716212" cy="361950"/>
          </a:xfrm>
          <a:prstGeom prst="rect">
            <a:avLst/>
          </a:prstGeom>
          <a:solidFill>
            <a:srgbClr val="BBAD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87" tIns="45712" rIns="71987" bIns="45712" anchor="ctr"/>
          <a:lstStyle/>
          <a:p>
            <a:pPr>
              <a:spcAft>
                <a:spcPts val="1000"/>
              </a:spcAft>
            </a:pPr>
            <a:r>
              <a:rPr lang="en-GB" sz="1000" b="1">
                <a:solidFill>
                  <a:srgbClr val="000000"/>
                </a:solidFill>
                <a:cs typeface="Arial" charset="0"/>
              </a:rPr>
              <a:t>Entrepreneurial Talent Scouting</a:t>
            </a:r>
            <a:br>
              <a:rPr lang="en-GB" sz="1000" b="1">
                <a:solidFill>
                  <a:srgbClr val="000000"/>
                </a:solidFill>
                <a:cs typeface="Arial" charset="0"/>
              </a:rPr>
            </a:br>
            <a:r>
              <a:rPr lang="en-GB" sz="1000">
                <a:solidFill>
                  <a:srgbClr val="000000"/>
                </a:solidFill>
                <a:cs typeface="Arial" charset="0"/>
              </a:rPr>
              <a:t>link entrepreneurs to innovators</a:t>
            </a:r>
          </a:p>
        </p:txBody>
      </p:sp>
    </p:spTree>
    <p:extLst>
      <p:ext uri="{BB962C8B-B14F-4D97-AF65-F5344CB8AC3E}">
        <p14:creationId xmlns:p14="http://schemas.microsoft.com/office/powerpoint/2010/main" val="5127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1722439" y="434976"/>
            <a:ext cx="5668962" cy="831849"/>
          </a:xfrm>
        </p:spPr>
        <p:txBody>
          <a:bodyPr/>
          <a:lstStyle/>
          <a:p>
            <a:r>
              <a:rPr lang="en-GB" sz="2400" dirty="0">
                <a:latin typeface="Arial" charset="0"/>
                <a:cs typeface="MS PGothic" charset="0"/>
              </a:rPr>
              <a:t>Action Lines for Societal Challenges</a:t>
            </a:r>
          </a:p>
        </p:txBody>
      </p:sp>
      <p:grpSp>
        <p:nvGrpSpPr>
          <p:cNvPr id="27651" name="Gruppieren 37"/>
          <p:cNvGrpSpPr>
            <a:grpSpLocks/>
          </p:cNvGrpSpPr>
          <p:nvPr/>
        </p:nvGrpSpPr>
        <p:grpSpPr bwMode="auto">
          <a:xfrm>
            <a:off x="634306" y="2479677"/>
            <a:ext cx="8063606" cy="645727"/>
            <a:chOff x="474798" y="2462789"/>
            <a:chExt cx="8223115" cy="670927"/>
          </a:xfrm>
        </p:grpSpPr>
        <p:sp>
          <p:nvSpPr>
            <p:cNvPr id="27667" name="Rechteck 23"/>
            <p:cNvSpPr>
              <a:spLocks noChangeArrowheads="1"/>
            </p:cNvSpPr>
            <p:nvPr/>
          </p:nvSpPr>
          <p:spPr bwMode="auto">
            <a:xfrm>
              <a:off x="501830" y="2462789"/>
              <a:ext cx="8196083" cy="670927"/>
            </a:xfrm>
            <a:prstGeom prst="rect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2000" tIns="57600" rIns="72000" bIns="57600" anchor="ctr"/>
            <a:lstStyle/>
            <a:p>
              <a:r>
                <a:rPr lang="en-US" sz="1200" dirty="0">
                  <a:solidFill>
                    <a:schemeClr val="tx2"/>
                  </a:solidFill>
                  <a:cs typeface="Arial" charset="0"/>
                </a:rPr>
                <a:t>In </a:t>
              </a:r>
              <a:r>
                <a:rPr lang="en-US" sz="1200" b="1" dirty="0">
                  <a:solidFill>
                    <a:schemeClr val="tx2"/>
                  </a:solidFill>
                  <a:cs typeface="Arial" charset="0"/>
                </a:rPr>
                <a:t>Smart Energy Systems </a:t>
              </a:r>
              <a:r>
                <a:rPr lang="en-US" sz="1200" dirty="0">
                  <a:solidFill>
                    <a:schemeClr val="tx2"/>
                  </a:solidFill>
                  <a:cs typeface="Arial" charset="0"/>
                </a:rPr>
                <a:t>we address the issue of increasing energy efficiency via ICT enabled power grids, as well as energy efficient ICT solutions - green ICT.</a:t>
              </a:r>
            </a:p>
          </p:txBody>
        </p:sp>
        <p:pic>
          <p:nvPicPr>
            <p:cNvPr id="22" name="Picture 1"/>
            <p:cNvPicPr>
              <a:picLocks noChangeAspect="1"/>
            </p:cNvPicPr>
            <p:nvPr/>
          </p:nvPicPr>
          <p:blipFill rotWithShape="1">
            <a:blip r:embed="rId3" cstate="print">
              <a:extLst/>
            </a:blip>
            <a:srcRect/>
            <a:stretch/>
          </p:blipFill>
          <p:spPr>
            <a:xfrm>
              <a:off x="474798" y="2475863"/>
              <a:ext cx="706245" cy="657853"/>
            </a:xfrm>
            <a:prstGeom prst="ellipse">
              <a:avLst/>
            </a:prstGeom>
          </p:spPr>
        </p:pic>
      </p:grpSp>
      <p:grpSp>
        <p:nvGrpSpPr>
          <p:cNvPr id="27652" name="Gruppieren 36"/>
          <p:cNvGrpSpPr>
            <a:grpSpLocks/>
          </p:cNvGrpSpPr>
          <p:nvPr/>
        </p:nvGrpSpPr>
        <p:grpSpPr bwMode="auto">
          <a:xfrm>
            <a:off x="660814" y="3208339"/>
            <a:ext cx="8037098" cy="573086"/>
            <a:chOff x="447675" y="3172978"/>
            <a:chExt cx="8250238" cy="684000"/>
          </a:xfrm>
        </p:grpSpPr>
        <p:sp>
          <p:nvSpPr>
            <p:cNvPr id="27665" name="Rechteck 22"/>
            <p:cNvSpPr>
              <a:spLocks noChangeArrowheads="1"/>
            </p:cNvSpPr>
            <p:nvPr/>
          </p:nvSpPr>
          <p:spPr bwMode="auto">
            <a:xfrm>
              <a:off x="447675" y="3172978"/>
              <a:ext cx="8250238" cy="684000"/>
            </a:xfrm>
            <a:prstGeom prst="rect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2000" tIns="57600" rIns="72000" bIns="57600" anchor="ctr"/>
            <a:lstStyle/>
            <a:p>
              <a:pPr>
                <a:buClr>
                  <a:schemeClr val="tx2"/>
                </a:buClr>
              </a:pPr>
              <a:r>
                <a:rPr lang="en-US" sz="1200" dirty="0">
                  <a:solidFill>
                    <a:schemeClr val="tx2"/>
                  </a:solidFill>
                  <a:cs typeface="Arial" charset="0"/>
                </a:rPr>
                <a:t>In </a:t>
              </a:r>
              <a:r>
                <a:rPr lang="en-US" sz="1200" b="1" dirty="0">
                  <a:solidFill>
                    <a:schemeClr val="tx2"/>
                  </a:solidFill>
                  <a:cs typeface="Arial" charset="0"/>
                </a:rPr>
                <a:t>Health and Well-being </a:t>
              </a:r>
              <a:r>
                <a:rPr lang="en-US" sz="1200" dirty="0">
                  <a:solidFill>
                    <a:schemeClr val="tx2"/>
                  </a:solidFill>
                  <a:cs typeface="Arial" charset="0"/>
                </a:rPr>
                <a:t>we will improve the quality of everyday life via the development of ICT enabled services supporting a cost effective sustainable healthy lifestyle, as well as ambient assisted living.</a:t>
              </a:r>
            </a:p>
          </p:txBody>
        </p:sp>
        <p:pic>
          <p:nvPicPr>
            <p:cNvPr id="23" name="Picture 2"/>
            <p:cNvPicPr>
              <a:picLocks noChangeAspect="1"/>
            </p:cNvPicPr>
            <p:nvPr/>
          </p:nvPicPr>
          <p:blipFill rotWithShape="1">
            <a:blip r:embed="rId4" cstate="print">
              <a:extLst/>
            </a:blip>
            <a:srcRect/>
            <a:stretch/>
          </p:blipFill>
          <p:spPr>
            <a:xfrm>
              <a:off x="474798" y="3186052"/>
              <a:ext cx="694150" cy="657853"/>
            </a:xfrm>
            <a:prstGeom prst="ellipse">
              <a:avLst/>
            </a:prstGeom>
          </p:spPr>
        </p:pic>
      </p:grpSp>
      <p:grpSp>
        <p:nvGrpSpPr>
          <p:cNvPr id="27653" name="Gruppieren 33"/>
          <p:cNvGrpSpPr>
            <a:grpSpLocks/>
          </p:cNvGrpSpPr>
          <p:nvPr/>
        </p:nvGrpSpPr>
        <p:grpSpPr bwMode="auto">
          <a:xfrm>
            <a:off x="634305" y="5379864"/>
            <a:ext cx="8063607" cy="590549"/>
            <a:chOff x="447675" y="5303544"/>
            <a:chExt cx="8250238" cy="684000"/>
          </a:xfrm>
        </p:grpSpPr>
        <p:sp>
          <p:nvSpPr>
            <p:cNvPr id="27663" name="Rechteck 21"/>
            <p:cNvSpPr>
              <a:spLocks noChangeArrowheads="1"/>
            </p:cNvSpPr>
            <p:nvPr/>
          </p:nvSpPr>
          <p:spPr bwMode="auto">
            <a:xfrm>
              <a:off x="447675" y="5303544"/>
              <a:ext cx="8250238" cy="684000"/>
            </a:xfrm>
            <a:prstGeom prst="rect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2000" tIns="57600" rIns="72000" bIns="57600" anchor="ctr"/>
            <a:lstStyle/>
            <a:p>
              <a:r>
                <a:rPr lang="en-US" sz="1200" dirty="0">
                  <a:solidFill>
                    <a:schemeClr val="tx2"/>
                  </a:solidFill>
                  <a:cs typeface="Arial" charset="0"/>
                </a:rPr>
                <a:t>In </a:t>
              </a:r>
              <a:r>
                <a:rPr lang="en-US" sz="1200" b="1" dirty="0">
                  <a:solidFill>
                    <a:schemeClr val="tx2"/>
                  </a:solidFill>
                  <a:cs typeface="Arial" charset="0"/>
                </a:rPr>
                <a:t>Intelligent Transportation Systems </a:t>
              </a:r>
              <a:r>
                <a:rPr lang="en-US" sz="1200" dirty="0">
                  <a:solidFill>
                    <a:schemeClr val="tx2"/>
                  </a:solidFill>
                  <a:cs typeface="Arial" charset="0"/>
                </a:rPr>
                <a:t>(</a:t>
              </a:r>
              <a:r>
                <a:rPr lang="en-US" sz="1200" i="1" dirty="0">
                  <a:solidFill>
                    <a:schemeClr val="tx2"/>
                  </a:solidFill>
                  <a:cs typeface="Arial" charset="0"/>
                </a:rPr>
                <a:t>under construction</a:t>
              </a:r>
              <a:r>
                <a:rPr lang="en-US" sz="1200" dirty="0">
                  <a:solidFill>
                    <a:schemeClr val="tx2"/>
                  </a:solidFill>
                  <a:cs typeface="Arial" charset="0"/>
                </a:rPr>
                <a:t>) we enhance services for people using all kinds of transportation systems.</a:t>
              </a:r>
            </a:p>
          </p:txBody>
        </p:sp>
        <p:pic>
          <p:nvPicPr>
            <p:cNvPr id="24" name="Picture 3"/>
            <p:cNvPicPr>
              <a:picLocks noChangeAspect="1"/>
            </p:cNvPicPr>
            <p:nvPr/>
          </p:nvPicPr>
          <p:blipFill rotWithShape="1">
            <a:blip r:embed="rId5" cstate="print">
              <a:extLst/>
            </a:blip>
            <a:srcRect/>
            <a:stretch/>
          </p:blipFill>
          <p:spPr>
            <a:xfrm>
              <a:off x="474798" y="5316618"/>
              <a:ext cx="709280" cy="657853"/>
            </a:xfrm>
            <a:prstGeom prst="ellipse">
              <a:avLst/>
            </a:prstGeom>
          </p:spPr>
        </p:pic>
      </p:grpSp>
      <p:grpSp>
        <p:nvGrpSpPr>
          <p:cNvPr id="27654" name="Gruppieren 35"/>
          <p:cNvGrpSpPr>
            <a:grpSpLocks/>
          </p:cNvGrpSpPr>
          <p:nvPr/>
        </p:nvGrpSpPr>
        <p:grpSpPr bwMode="auto">
          <a:xfrm>
            <a:off x="634305" y="3935414"/>
            <a:ext cx="8063607" cy="598486"/>
            <a:chOff x="447675" y="3883167"/>
            <a:chExt cx="8250238" cy="684000"/>
          </a:xfrm>
        </p:grpSpPr>
        <p:sp>
          <p:nvSpPr>
            <p:cNvPr id="27661" name="Rechteck 21"/>
            <p:cNvSpPr>
              <a:spLocks noChangeArrowheads="1"/>
            </p:cNvSpPr>
            <p:nvPr/>
          </p:nvSpPr>
          <p:spPr bwMode="auto">
            <a:xfrm>
              <a:off x="447675" y="3883167"/>
              <a:ext cx="8250238" cy="684000"/>
            </a:xfrm>
            <a:prstGeom prst="rect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2000" tIns="57600" rIns="72000" bIns="57600" anchor="ctr"/>
            <a:lstStyle/>
            <a:p>
              <a:r>
                <a:rPr lang="en-US" sz="1200" dirty="0">
                  <a:solidFill>
                    <a:schemeClr val="tx2"/>
                  </a:solidFill>
                  <a:cs typeface="Arial" charset="0"/>
                </a:rPr>
                <a:t>In </a:t>
              </a:r>
              <a:r>
                <a:rPr lang="en-US" sz="1200" b="1" dirty="0">
                  <a:solidFill>
                    <a:schemeClr val="tx2"/>
                  </a:solidFill>
                  <a:cs typeface="Arial" charset="0"/>
                </a:rPr>
                <a:t>Digital Cities of the Future </a:t>
              </a:r>
              <a:r>
                <a:rPr lang="en-US" sz="1200" dirty="0">
                  <a:solidFill>
                    <a:schemeClr val="tx2"/>
                  </a:solidFill>
                  <a:cs typeface="Arial" charset="0"/>
                </a:rPr>
                <a:t>we improve the living conditions for citizens in large urban conglomerations via ICT enabled solutions in the areas of security, pollution, transportation, and resource management (e.g. water).</a:t>
              </a:r>
            </a:p>
          </p:txBody>
        </p:sp>
        <p:pic>
          <p:nvPicPr>
            <p:cNvPr id="25" name="Picture 6" descr="digital cities.jpg"/>
            <p:cNvPicPr>
              <a:picLocks noChangeAspect="1"/>
            </p:cNvPicPr>
            <p:nvPr/>
          </p:nvPicPr>
          <p:blipFill rotWithShape="1">
            <a:blip r:embed="rId6" cstate="print">
              <a:extLst/>
            </a:blip>
            <a:srcRect/>
            <a:stretch/>
          </p:blipFill>
          <p:spPr>
            <a:xfrm>
              <a:off x="474798" y="3896241"/>
              <a:ext cx="716577" cy="657853"/>
            </a:xfrm>
            <a:prstGeom prst="ellipse">
              <a:avLst/>
            </a:prstGeom>
          </p:spPr>
        </p:pic>
      </p:grpSp>
      <p:grpSp>
        <p:nvGrpSpPr>
          <p:cNvPr id="27655" name="Gruppieren 34"/>
          <p:cNvGrpSpPr>
            <a:grpSpLocks/>
          </p:cNvGrpSpPr>
          <p:nvPr/>
        </p:nvGrpSpPr>
        <p:grpSpPr bwMode="auto">
          <a:xfrm>
            <a:off x="634305" y="4664077"/>
            <a:ext cx="8063608" cy="671136"/>
            <a:chOff x="447675" y="4593356"/>
            <a:chExt cx="8250238" cy="684000"/>
          </a:xfrm>
        </p:grpSpPr>
        <p:sp>
          <p:nvSpPr>
            <p:cNvPr id="27659" name="Rechteck 22"/>
            <p:cNvSpPr>
              <a:spLocks noChangeArrowheads="1"/>
            </p:cNvSpPr>
            <p:nvPr/>
          </p:nvSpPr>
          <p:spPr bwMode="auto">
            <a:xfrm>
              <a:off x="447675" y="4593356"/>
              <a:ext cx="8250238" cy="684000"/>
            </a:xfrm>
            <a:prstGeom prst="rect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2000" tIns="57600" rIns="72000" bIns="57600" anchor="ctr"/>
            <a:lstStyle/>
            <a:p>
              <a:pPr>
                <a:buClr>
                  <a:schemeClr val="tx2"/>
                </a:buClr>
              </a:pPr>
              <a:r>
                <a:rPr lang="en-US" sz="1200" dirty="0">
                  <a:solidFill>
                    <a:schemeClr val="tx2"/>
                  </a:solidFill>
                  <a:cs typeface="Arial" charset="0"/>
                </a:rPr>
                <a:t>In </a:t>
              </a:r>
              <a:r>
                <a:rPr lang="en-US" sz="1200" b="1" dirty="0">
                  <a:solidFill>
                    <a:schemeClr val="tx2"/>
                  </a:solidFill>
                  <a:cs typeface="Arial" charset="0"/>
                </a:rPr>
                <a:t>Future Media and Content Delivery </a:t>
              </a:r>
              <a:r>
                <a:rPr lang="en-US" sz="1200" dirty="0">
                  <a:solidFill>
                    <a:schemeClr val="tx2"/>
                  </a:solidFill>
                  <a:cs typeface="Arial" charset="0"/>
                </a:rPr>
                <a:t>we develop of a powerful and open ICT infrastructure, capable of delivering rich data-intensive media and content storage services, at competitive costs, across administrative domains, ensuring quality of service.</a:t>
              </a:r>
            </a:p>
          </p:txBody>
        </p:sp>
        <p:pic>
          <p:nvPicPr>
            <p:cNvPr id="26" name="Picture 7" descr="future-media.jpg"/>
            <p:cNvPicPr>
              <a:picLocks noChangeAspect="1"/>
            </p:cNvPicPr>
            <p:nvPr/>
          </p:nvPicPr>
          <p:blipFill rotWithShape="1">
            <a:blip r:embed="rId7" cstate="print">
              <a:extLst/>
            </a:blip>
            <a:srcRect/>
            <a:stretch/>
          </p:blipFill>
          <p:spPr>
            <a:xfrm>
              <a:off x="474798" y="4606430"/>
              <a:ext cx="719961" cy="657853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27656" name="Gruppieren 38"/>
          <p:cNvGrpSpPr>
            <a:grpSpLocks/>
          </p:cNvGrpSpPr>
          <p:nvPr/>
        </p:nvGrpSpPr>
        <p:grpSpPr bwMode="auto">
          <a:xfrm>
            <a:off x="581024" y="1763553"/>
            <a:ext cx="8116888" cy="561974"/>
            <a:chOff x="474798" y="1752601"/>
            <a:chExt cx="8223115" cy="670926"/>
          </a:xfrm>
        </p:grpSpPr>
        <p:sp>
          <p:nvSpPr>
            <p:cNvPr id="27657" name="Rechteck 21"/>
            <p:cNvSpPr>
              <a:spLocks noChangeArrowheads="1"/>
            </p:cNvSpPr>
            <p:nvPr/>
          </p:nvSpPr>
          <p:spPr bwMode="auto">
            <a:xfrm>
              <a:off x="581025" y="1752601"/>
              <a:ext cx="8116888" cy="670926"/>
            </a:xfrm>
            <a:prstGeom prst="rect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2000" tIns="57600" rIns="72000" bIns="57600" anchor="ctr"/>
            <a:lstStyle/>
            <a:p>
              <a:r>
                <a:rPr lang="en-US" sz="1200" dirty="0">
                  <a:solidFill>
                    <a:schemeClr val="tx2"/>
                  </a:solidFill>
                  <a:cs typeface="Arial" charset="0"/>
                </a:rPr>
                <a:t>In </a:t>
              </a:r>
              <a:r>
                <a:rPr lang="en-US" sz="1200" b="1" dirty="0">
                  <a:solidFill>
                    <a:schemeClr val="tx2"/>
                  </a:solidFill>
                  <a:cs typeface="Arial" charset="0"/>
                </a:rPr>
                <a:t>Smart Spaces </a:t>
              </a:r>
              <a:r>
                <a:rPr lang="en-US" sz="1200" dirty="0">
                  <a:solidFill>
                    <a:schemeClr val="tx2"/>
                  </a:solidFill>
                  <a:cs typeface="Arial" charset="0"/>
                </a:rPr>
                <a:t>we will create intelligent environments that facilitate everyday practices, create richer user experiences and enhance the users</a:t>
              </a:r>
              <a:r>
                <a:rPr lang="ja-JP" altLang="en-US" sz="1200" dirty="0">
                  <a:solidFill>
                    <a:schemeClr val="tx2"/>
                  </a:solidFill>
                  <a:cs typeface="Arial" charset="0"/>
                </a:rPr>
                <a:t>’</a:t>
              </a:r>
              <a:r>
                <a:rPr lang="en-US" altLang="ja-JP" sz="1200" dirty="0">
                  <a:solidFill>
                    <a:schemeClr val="tx2"/>
                  </a:solidFill>
                  <a:cs typeface="Arial" charset="0"/>
                </a:rPr>
                <a:t> awareness of local opportunities in a resource and cost efficient way.</a:t>
              </a:r>
              <a:endParaRPr lang="en-US" sz="1200" dirty="0">
                <a:solidFill>
                  <a:schemeClr val="tx2"/>
                </a:solidFill>
                <a:cs typeface="Arial" charset="0"/>
              </a:endParaRPr>
            </a:p>
          </p:txBody>
        </p:sp>
        <p:pic>
          <p:nvPicPr>
            <p:cNvPr id="27" name="Picture 8" descr="smart-cities.jpg"/>
            <p:cNvPicPr>
              <a:picLocks noChangeAspect="1"/>
            </p:cNvPicPr>
            <p:nvPr/>
          </p:nvPicPr>
          <p:blipFill rotWithShape="1">
            <a:blip r:embed="rId8" cstate="print">
              <a:extLst/>
            </a:blip>
            <a:srcRect/>
            <a:stretch/>
          </p:blipFill>
          <p:spPr>
            <a:xfrm>
              <a:off x="474798" y="1765674"/>
              <a:ext cx="725486" cy="657853"/>
            </a:xfrm>
            <a:prstGeom prst="ellipse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722438" y="434976"/>
            <a:ext cx="5802312" cy="812799"/>
          </a:xfrm>
        </p:spPr>
        <p:txBody>
          <a:bodyPr/>
          <a:lstStyle/>
          <a:p>
            <a:r>
              <a:rPr lang="fi-FI" sz="2400" dirty="0" smtClean="0">
                <a:latin typeface="Arial" charset="0"/>
                <a:cs typeface="MS PGothic" charset="0"/>
              </a:rPr>
              <a:t>EIT ICT </a:t>
            </a:r>
            <a:r>
              <a:rPr lang="fi-FI" sz="2400" dirty="0" err="1" smtClean="0">
                <a:latin typeface="Arial" charset="0"/>
                <a:cs typeface="MS PGothic" charset="0"/>
              </a:rPr>
              <a:t>Labs</a:t>
            </a:r>
            <a:r>
              <a:rPr lang="fi-FI" sz="2400" dirty="0" smtClean="0">
                <a:latin typeface="Arial" charset="0"/>
                <a:cs typeface="MS PGothic" charset="0"/>
              </a:rPr>
              <a:t> </a:t>
            </a:r>
            <a:r>
              <a:rPr lang="fi-FI" sz="2400" dirty="0" err="1" smtClean="0">
                <a:latin typeface="Arial" charset="0"/>
                <a:cs typeface="MS PGothic" charset="0"/>
              </a:rPr>
              <a:t>Master</a:t>
            </a:r>
            <a:r>
              <a:rPr lang="fi-FI" sz="2400" dirty="0" smtClean="0">
                <a:latin typeface="Arial" charset="0"/>
                <a:cs typeface="MS PGothic" charset="0"/>
              </a:rPr>
              <a:t> School &amp; </a:t>
            </a:r>
            <a:r>
              <a:rPr lang="fi-FI" sz="2400" dirty="0" err="1" smtClean="0">
                <a:latin typeface="Arial" charset="0"/>
                <a:cs typeface="MS PGothic" charset="0"/>
              </a:rPr>
              <a:t>Doctoral</a:t>
            </a:r>
            <a:r>
              <a:rPr lang="fi-FI" sz="2400" dirty="0" smtClean="0">
                <a:latin typeface="Arial" charset="0"/>
                <a:cs typeface="MS PGothic" charset="0"/>
              </a:rPr>
              <a:t> </a:t>
            </a:r>
            <a:r>
              <a:rPr lang="fi-FI" sz="2400" dirty="0" err="1" smtClean="0">
                <a:latin typeface="Arial" charset="0"/>
                <a:cs typeface="MS PGothic" charset="0"/>
              </a:rPr>
              <a:t>Programme</a:t>
            </a:r>
            <a:r>
              <a:rPr lang="fi-FI" sz="2400" dirty="0" smtClean="0">
                <a:latin typeface="Arial" charset="0"/>
                <a:cs typeface="MS PGothic" charset="0"/>
              </a:rPr>
              <a:t> </a:t>
            </a:r>
            <a:endParaRPr lang="en-US" sz="2400" dirty="0">
              <a:latin typeface="Arial" charset="0"/>
              <a:cs typeface="MS PGothic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1" y="1583234"/>
            <a:ext cx="3735287" cy="32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53"/>
          <a:stretch/>
        </p:blipFill>
        <p:spPr>
          <a:xfrm>
            <a:off x="4695825" y="2698828"/>
            <a:ext cx="3608388" cy="35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504950" y="2557140"/>
            <a:ext cx="6638925" cy="843286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59936" tIns="359936" rIns="359936" bIns="359936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buClr>
                <a:schemeClr val="tx2"/>
              </a:buClr>
              <a:buSzPct val="110000"/>
              <a:tabLst>
                <a:tab pos="0" algn="l"/>
              </a:tabLst>
            </a:pPr>
            <a:r>
              <a:rPr lang="en-GB" sz="2800" b="1" dirty="0">
                <a:solidFill>
                  <a:srgbClr val="527F31"/>
                </a:solidFill>
                <a:ea typeface="MS PGothic" pitchFamily="34" charset="-128"/>
              </a:rPr>
              <a:t>Helsinki</a:t>
            </a:r>
            <a:r>
              <a:rPr lang="en-GB" sz="2800" b="1" dirty="0">
                <a:solidFill>
                  <a:srgbClr val="21449B"/>
                </a:solidFill>
                <a:ea typeface="MS PGothic" pitchFamily="34" charset="-128"/>
              </a:rPr>
              <a:t> Node</a:t>
            </a:r>
          </a:p>
        </p:txBody>
      </p:sp>
    </p:spTree>
    <p:extLst>
      <p:ext uri="{BB962C8B-B14F-4D97-AF65-F5344CB8AC3E}">
        <p14:creationId xmlns:p14="http://schemas.microsoft.com/office/powerpoint/2010/main" val="160545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439" y="434976"/>
            <a:ext cx="5366438" cy="793749"/>
          </a:xfrm>
        </p:spPr>
        <p:txBody>
          <a:bodyPr/>
          <a:lstStyle/>
          <a:p>
            <a:pPr>
              <a:defRPr/>
            </a:pPr>
            <a:r>
              <a:rPr lang="nl-NL" sz="2400" dirty="0" smtClean="0"/>
              <a:t>The Helsinki Co-</a:t>
            </a:r>
            <a:r>
              <a:rPr lang="nl-NL" sz="2400" dirty="0" err="1" smtClean="0"/>
              <a:t>Location</a:t>
            </a:r>
            <a:r>
              <a:rPr lang="nl-NL" sz="2400" dirty="0" smtClean="0"/>
              <a:t> Centre</a:t>
            </a:r>
            <a:endParaRPr lang="nl-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1612906"/>
            <a:ext cx="8124825" cy="4044943"/>
          </a:xfrm>
        </p:spPr>
        <p:txBody>
          <a:bodyPr/>
          <a:lstStyle/>
          <a:p>
            <a:pPr lvl="1" indent="-215672">
              <a:tabLst>
                <a:tab pos="0" algn="l"/>
                <a:tab pos="179196" algn="l"/>
              </a:tabLst>
            </a:pPr>
            <a:r>
              <a:rPr lang="en-US" sz="1400" dirty="0" smtClean="0">
                <a:latin typeface="Arial" charset="0"/>
                <a:ea typeface="MS PGothic" charset="0"/>
                <a:cs typeface="MS PGothic" charset="0"/>
              </a:rPr>
              <a:t>The Helsinki </a:t>
            </a:r>
            <a:r>
              <a:rPr lang="en-US" sz="1400" dirty="0">
                <a:latin typeface="Arial" charset="0"/>
                <a:ea typeface="MS PGothic" charset="0"/>
                <a:cs typeface="MS PGothic" charset="0"/>
              </a:rPr>
              <a:t>CLC is on </a:t>
            </a:r>
            <a:r>
              <a:rPr lang="en-US" sz="1400" b="1" dirty="0" err="1" smtClean="0">
                <a:solidFill>
                  <a:srgbClr val="7FBB5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Otaniemi</a:t>
            </a:r>
            <a:r>
              <a:rPr lang="en-US" sz="1400" b="1" dirty="0" smtClean="0">
                <a:solidFill>
                  <a:srgbClr val="7FBB5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 Campus, </a:t>
            </a:r>
            <a:r>
              <a:rPr lang="en-US" sz="1400" dirty="0" smtClean="0">
                <a:latin typeface="Arial" charset="0"/>
                <a:ea typeface="MS PGothic" charset="0"/>
                <a:cs typeface="MS PGothic" charset="0"/>
              </a:rPr>
              <a:t>a hotspot hosting </a:t>
            </a:r>
            <a:r>
              <a:rPr lang="en-US" sz="1400" dirty="0">
                <a:latin typeface="Arial" charset="0"/>
                <a:ea typeface="MS PGothic" charset="0"/>
                <a:cs typeface="MS PGothic" charset="0"/>
              </a:rPr>
              <a:t>many of our </a:t>
            </a:r>
            <a:r>
              <a:rPr lang="en-US" sz="1400" dirty="0" smtClean="0">
                <a:latin typeface="Arial" charset="0"/>
                <a:ea typeface="MS PGothic" charset="0"/>
                <a:cs typeface="MS PGothic" charset="0"/>
              </a:rPr>
              <a:t>partners</a:t>
            </a:r>
          </a:p>
          <a:p>
            <a:pPr lvl="1" indent="-215672">
              <a:tabLst>
                <a:tab pos="0" algn="l"/>
                <a:tab pos="179196" algn="l"/>
              </a:tabLst>
            </a:pPr>
            <a:endParaRPr lang="en-US" dirty="0" smtClean="0">
              <a:latin typeface="Arial" charset="0"/>
              <a:ea typeface="MS PGothic" charset="0"/>
              <a:cs typeface="MS PGothic" charset="0"/>
            </a:endParaRPr>
          </a:p>
          <a:p>
            <a:pPr lvl="1" indent="-215672">
              <a:tabLst>
                <a:tab pos="0" algn="l"/>
                <a:tab pos="179196" algn="l"/>
              </a:tabLst>
            </a:pPr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pPr lvl="1" indent="-215672">
              <a:tabLst>
                <a:tab pos="0" algn="l"/>
                <a:tab pos="179196" algn="l"/>
              </a:tabLst>
            </a:pPr>
            <a:endParaRPr lang="en-US" dirty="0" smtClean="0">
              <a:latin typeface="Arial" charset="0"/>
              <a:ea typeface="MS PGothic" charset="0"/>
              <a:cs typeface="MS PGothic" charset="0"/>
            </a:endParaRPr>
          </a:p>
          <a:p>
            <a:pPr lvl="1" indent="-215672">
              <a:tabLst>
                <a:tab pos="0" algn="l"/>
                <a:tab pos="179196" algn="l"/>
              </a:tabLst>
            </a:pPr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pPr lvl="1" indent="-215672">
              <a:tabLst>
                <a:tab pos="0" algn="l"/>
                <a:tab pos="179196" algn="l"/>
              </a:tabLst>
            </a:pPr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pPr marL="0" lvl="1" indent="0">
              <a:buNone/>
              <a:tabLst>
                <a:tab pos="0" algn="l"/>
                <a:tab pos="179196" algn="l"/>
              </a:tabLst>
            </a:pPr>
            <a:endParaRPr lang="nl-NL" dirty="0" smtClean="0">
              <a:latin typeface="Arial" charset="0"/>
              <a:ea typeface="MS PGothic" charset="0"/>
              <a:cs typeface="MS PGothic" charset="0"/>
            </a:endParaRPr>
          </a:p>
          <a:p>
            <a:pPr lvl="1" indent="-215672">
              <a:tabLst>
                <a:tab pos="0" algn="l"/>
                <a:tab pos="179196" algn="l"/>
              </a:tabLst>
            </a:pPr>
            <a:r>
              <a:rPr lang="nl-NL" sz="1400" dirty="0" smtClean="0">
                <a:latin typeface="Arial" charset="0"/>
                <a:ea typeface="MS PGothic" charset="0"/>
                <a:cs typeface="MS PGothic" charset="0"/>
              </a:rPr>
              <a:t>Office </a:t>
            </a:r>
            <a:r>
              <a:rPr lang="nl-NL" sz="1400" dirty="0" err="1">
                <a:latin typeface="Arial" charset="0"/>
                <a:ea typeface="MS PGothic" charset="0"/>
                <a:cs typeface="MS PGothic" charset="0"/>
              </a:rPr>
              <a:t>space</a:t>
            </a:r>
            <a:r>
              <a:rPr lang="nl-NL" sz="1400" dirty="0">
                <a:latin typeface="Arial" charset="0"/>
                <a:ea typeface="MS PGothic" charset="0"/>
                <a:cs typeface="MS PGothic" charset="0"/>
              </a:rPr>
              <a:t>: </a:t>
            </a:r>
            <a:r>
              <a:rPr lang="nl-NL" sz="1400" dirty="0" smtClean="0">
                <a:latin typeface="Arial" charset="0"/>
                <a:ea typeface="MS PGothic" charset="0"/>
                <a:cs typeface="MS PGothic" charset="0"/>
              </a:rPr>
              <a:t>800m</a:t>
            </a:r>
            <a:r>
              <a:rPr lang="nl-NL" sz="1400" baseline="30000" dirty="0" smtClean="0">
                <a:latin typeface="Arial" charset="0"/>
                <a:ea typeface="MS PGothic" charset="0"/>
                <a:cs typeface="MS PGothic" charset="0"/>
              </a:rPr>
              <a:t>2</a:t>
            </a:r>
            <a:r>
              <a:rPr lang="nl-NL" sz="1400" dirty="0" smtClean="0">
                <a:latin typeface="Arial" charset="0"/>
                <a:ea typeface="MS PGothic" charset="0"/>
                <a:cs typeface="MS PGothic" charset="0"/>
              </a:rPr>
              <a:t> (</a:t>
            </a:r>
            <a:r>
              <a:rPr lang="nl-NL" sz="1400" dirty="0" err="1" smtClean="0">
                <a:latin typeface="Arial" charset="0"/>
                <a:ea typeface="MS PGothic" charset="0"/>
                <a:cs typeface="MS PGothic" charset="0"/>
              </a:rPr>
              <a:t>starting</a:t>
            </a:r>
            <a:r>
              <a:rPr lang="nl-NL" sz="1400" dirty="0" smtClean="0">
                <a:latin typeface="Arial" charset="0"/>
                <a:ea typeface="MS PGothic" charset="0"/>
                <a:cs typeface="MS PGothic" charset="0"/>
              </a:rPr>
              <a:t> September 2012)</a:t>
            </a:r>
          </a:p>
          <a:p>
            <a:pPr lvl="1" indent="-215672">
              <a:tabLst>
                <a:tab pos="0" algn="l"/>
                <a:tab pos="179196" algn="l"/>
              </a:tabLst>
            </a:pPr>
            <a:r>
              <a:rPr lang="en-US" sz="1400" dirty="0" smtClean="0">
                <a:latin typeface="Arial" charset="0"/>
                <a:ea typeface="MS PGothic" charset="0"/>
                <a:cs typeface="MS PGothic" charset="0"/>
              </a:rPr>
              <a:t>Proximity of EIT </a:t>
            </a:r>
            <a:r>
              <a:rPr lang="en-US" sz="1400" dirty="0">
                <a:latin typeface="Arial" charset="0"/>
                <a:ea typeface="MS PGothic" charset="0"/>
                <a:cs typeface="MS PGothic" charset="0"/>
              </a:rPr>
              <a:t>ICT Labs partners</a:t>
            </a:r>
          </a:p>
          <a:p>
            <a:pPr lvl="3" indent="-215672">
              <a:tabLst>
                <a:tab pos="0" algn="l"/>
                <a:tab pos="179196" algn="l"/>
              </a:tabLst>
            </a:pPr>
            <a:r>
              <a:rPr lang="en-US" sz="1400" dirty="0" smtClean="0">
                <a:latin typeface="Arial" charset="0"/>
                <a:ea typeface="MS PGothic" charset="0"/>
                <a:cs typeface="MS PGothic" charset="0"/>
              </a:rPr>
              <a:t>Open Innovation House: </a:t>
            </a:r>
            <a:r>
              <a:rPr lang="en-US" sz="1400" b="1" dirty="0" smtClean="0">
                <a:solidFill>
                  <a:srgbClr val="7FBB5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Nokia Research Centre, Helsinki Institute for Information Technology HIIT, </a:t>
            </a:r>
            <a:r>
              <a:rPr lang="en-US" sz="1400" b="1" dirty="0" err="1" smtClean="0">
                <a:solidFill>
                  <a:srgbClr val="7FBB5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AppCampus</a:t>
            </a:r>
            <a:endParaRPr lang="en-US" sz="1400" b="1" dirty="0" smtClean="0">
              <a:solidFill>
                <a:srgbClr val="7FBB5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MS PGothic" charset="0"/>
              <a:cs typeface="MS PGothic" charset="0"/>
            </a:endParaRPr>
          </a:p>
          <a:p>
            <a:pPr lvl="3" indent="-215672">
              <a:tabLst>
                <a:tab pos="0" algn="l"/>
                <a:tab pos="179196" algn="l"/>
              </a:tabLst>
            </a:pPr>
            <a:r>
              <a:rPr lang="en-US" sz="1400" dirty="0" smtClean="0">
                <a:latin typeface="Arial" charset="0"/>
                <a:ea typeface="MS PGothic" charset="0"/>
                <a:cs typeface="MS PGothic" charset="0"/>
              </a:rPr>
              <a:t>On </a:t>
            </a:r>
            <a:r>
              <a:rPr lang="en-US" sz="1400" dirty="0" err="1" smtClean="0">
                <a:latin typeface="Arial" charset="0"/>
                <a:ea typeface="MS PGothic" charset="0"/>
                <a:cs typeface="MS PGothic" charset="0"/>
              </a:rPr>
              <a:t>Otaniemi</a:t>
            </a:r>
            <a:r>
              <a:rPr lang="en-US" sz="1400" dirty="0" smtClean="0">
                <a:latin typeface="Arial" charset="0"/>
                <a:ea typeface="MS PGothic" charset="0"/>
                <a:cs typeface="MS PGothic" charset="0"/>
              </a:rPr>
              <a:t> Campu</a:t>
            </a:r>
            <a:r>
              <a:rPr lang="en-US" sz="1400" dirty="0">
                <a:latin typeface="Arial" charset="0"/>
                <a:ea typeface="MS PGothic" charset="0"/>
                <a:cs typeface="MS PGothic" charset="0"/>
              </a:rPr>
              <a:t>s</a:t>
            </a:r>
            <a:r>
              <a:rPr lang="en-US" sz="1400" dirty="0" smtClean="0">
                <a:latin typeface="Arial" charset="0"/>
                <a:ea typeface="MS PGothic" charset="0"/>
                <a:cs typeface="MS PGothic" charset="0"/>
              </a:rPr>
              <a:t>: </a:t>
            </a:r>
            <a:r>
              <a:rPr lang="en-US" sz="1400" b="1" dirty="0" smtClean="0">
                <a:solidFill>
                  <a:srgbClr val="7FBB5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Aalto University, VTT, </a:t>
            </a:r>
            <a:r>
              <a:rPr lang="en-US" sz="1400" b="1" dirty="0" err="1" smtClean="0">
                <a:solidFill>
                  <a:srgbClr val="7FBB5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Technopolis</a:t>
            </a:r>
            <a:r>
              <a:rPr lang="en-US" sz="1400" b="1" dirty="0" smtClean="0">
                <a:solidFill>
                  <a:srgbClr val="7FBB5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, CSC</a:t>
            </a:r>
            <a:endParaRPr lang="en-US" sz="1400" dirty="0">
              <a:latin typeface="Arial" charset="0"/>
              <a:ea typeface="MS PGothic" charset="0"/>
              <a:cs typeface="MS PGothic" charset="0"/>
            </a:endParaRPr>
          </a:p>
          <a:p>
            <a:pPr marL="296786" lvl="3" indent="0">
              <a:buNone/>
              <a:tabLst>
                <a:tab pos="0" algn="l"/>
                <a:tab pos="179196" algn="l"/>
              </a:tabLst>
            </a:pPr>
            <a:endParaRPr lang="en-US" sz="1400" dirty="0">
              <a:latin typeface="Arial" charset="0"/>
              <a:ea typeface="MS PGothic" charset="0"/>
              <a:cs typeface="MS PGothic" charset="0"/>
            </a:endParaRPr>
          </a:p>
          <a:p>
            <a:pPr lvl="1" indent="-215672">
              <a:tabLst>
                <a:tab pos="0" algn="l"/>
                <a:tab pos="179196" algn="l"/>
              </a:tabLst>
            </a:pPr>
            <a:endParaRPr lang="nl-NL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98479" y="6559551"/>
            <a:ext cx="2395049" cy="15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164" indent="-2854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1790" indent="-228358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98507" indent="-228358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5222" indent="-228358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1939" indent="-2283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68654" indent="-2283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5372" indent="-2283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2088" indent="-2283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000">
                <a:solidFill>
                  <a:schemeClr val="tx2"/>
                </a:solidFill>
              </a:rPr>
              <a:t>EIT ICT Labs General Overview </a:t>
            </a:r>
            <a:r>
              <a:rPr lang="en-GB" sz="1000">
                <a:solidFill>
                  <a:schemeClr val="tx2"/>
                </a:solidFill>
                <a:cs typeface="Arial" charset="0"/>
              </a:rPr>
              <a:t>| Page </a:t>
            </a:r>
            <a:fld id="{89C8B3B0-B91E-7648-824A-CF207005CC9C}" type="slidenum">
              <a:rPr lang="en-GB" sz="1000">
                <a:solidFill>
                  <a:schemeClr val="tx2"/>
                </a:solidFill>
              </a:rPr>
              <a:pPr eaLnBrk="1" hangingPunct="1"/>
              <a:t>18</a:t>
            </a:fld>
            <a:endParaRPr lang="en-GB" sz="1000">
              <a:solidFill>
                <a:schemeClr val="tx2"/>
              </a:solidFill>
            </a:endParaRPr>
          </a:p>
        </p:txBody>
      </p:sp>
      <p:sp>
        <p:nvSpPr>
          <p:cNvPr id="27" name="Rechteck 22"/>
          <p:cNvSpPr/>
          <p:nvPr/>
        </p:nvSpPr>
        <p:spPr>
          <a:xfrm>
            <a:off x="3544709" y="2144763"/>
            <a:ext cx="2612833" cy="17710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0" y="1911162"/>
            <a:ext cx="2472743" cy="18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668" y="3391795"/>
            <a:ext cx="506480" cy="265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11" descr="Screen shot 2010-10-07 at 5.08.56 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67" y="3210873"/>
            <a:ext cx="931157" cy="121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372" y="2649086"/>
            <a:ext cx="494296" cy="251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498" y="3733321"/>
            <a:ext cx="376814" cy="279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437" y="2837042"/>
            <a:ext cx="564785" cy="383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483" y="2395247"/>
            <a:ext cx="468189" cy="253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4" descr="S:\__Projekte__\__EIT__\07_Communication\Logos\EIT_Kics_logo_EIT_ICT_Labs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903" y="2390820"/>
            <a:ext cx="548251" cy="582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14" t="12340" r="72151" b="29333"/>
          <a:stretch>
            <a:fillRect/>
          </a:stretch>
        </p:blipFill>
        <p:spPr bwMode="auto">
          <a:xfrm>
            <a:off x="1690227" y="2912400"/>
            <a:ext cx="403791" cy="136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" descr="ilta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44709" y="2269684"/>
            <a:ext cx="2612831" cy="164608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Screen shot 2012-08-06 at 4 11 15 P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6200000">
            <a:off x="7155662" y="1482011"/>
            <a:ext cx="1217554" cy="2422473"/>
          </a:xfrm>
          <a:prstGeom prst="rect">
            <a:avLst/>
          </a:prstGeom>
        </p:spPr>
      </p:pic>
      <p:sp>
        <p:nvSpPr>
          <p:cNvPr id="39" name="Rechteck 23"/>
          <p:cNvSpPr>
            <a:spLocks noChangeArrowheads="1"/>
          </p:cNvSpPr>
          <p:nvPr/>
        </p:nvSpPr>
        <p:spPr bwMode="auto">
          <a:xfrm>
            <a:off x="3544710" y="2084474"/>
            <a:ext cx="2612833" cy="5303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035" tIns="40018" rIns="80035" bIns="40018">
            <a:spAutoFit/>
          </a:bodyPr>
          <a:lstStyle/>
          <a:p>
            <a:pPr marL="157094" indent="-157094" algn="ctr"/>
            <a:r>
              <a:rPr lang="en-US" sz="1400" b="1" dirty="0">
                <a:solidFill>
                  <a:schemeClr val="bg1"/>
                </a:solidFill>
              </a:rPr>
              <a:t>‘Open Innovation House’ on</a:t>
            </a:r>
          </a:p>
          <a:p>
            <a:pPr marL="157094" indent="-157094" algn="ctr"/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Otaniemi</a:t>
            </a:r>
            <a:r>
              <a:rPr lang="en-US" sz="1400" b="1" dirty="0">
                <a:solidFill>
                  <a:schemeClr val="bg1"/>
                </a:solidFill>
              </a:rPr>
              <a:t> Campus</a:t>
            </a:r>
          </a:p>
        </p:txBody>
      </p:sp>
      <p:pic>
        <p:nvPicPr>
          <p:cNvPr id="4" name="Kuva 3" descr="Screen Shot 2012-08-15 at 9.47.03 AM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03" y="3332715"/>
            <a:ext cx="1652797" cy="133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43050"/>
            <a:ext cx="6545262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557338"/>
            <a:ext cx="292735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2513013"/>
            <a:ext cx="2973388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058419" y="3716337"/>
            <a:ext cx="2578670" cy="2485104"/>
            <a:chOff x="3276" y="1501"/>
            <a:chExt cx="1120" cy="1100"/>
          </a:xfrm>
        </p:grpSpPr>
        <p:sp>
          <p:nvSpPr>
            <p:cNvPr id="43031" name="Oval 18"/>
            <p:cNvSpPr>
              <a:spLocks noChangeArrowheads="1"/>
            </p:cNvSpPr>
            <p:nvPr/>
          </p:nvSpPr>
          <p:spPr bwMode="auto">
            <a:xfrm>
              <a:off x="3276" y="1525"/>
              <a:ext cx="1014" cy="9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Text Box 19"/>
            <p:cNvSpPr txBox="1">
              <a:spLocks noChangeArrowheads="1"/>
            </p:cNvSpPr>
            <p:nvPr/>
          </p:nvSpPr>
          <p:spPr bwMode="auto">
            <a:xfrm>
              <a:off x="3354" y="1684"/>
              <a:ext cx="716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i-FI" sz="9600" dirty="0">
                  <a:solidFill>
                    <a:srgbClr val="2559AD"/>
                  </a:solidFill>
                </a:rPr>
                <a:t>T</a:t>
              </a:r>
              <a:endParaRPr lang="en-US" sz="9600" dirty="0">
                <a:solidFill>
                  <a:srgbClr val="2559AD"/>
                </a:solidFill>
              </a:endParaRPr>
            </a:p>
          </p:txBody>
        </p:sp>
        <p:sp>
          <p:nvSpPr>
            <p:cNvPr id="43033" name="Text Box 20"/>
            <p:cNvSpPr txBox="1">
              <a:spLocks noChangeArrowheads="1"/>
            </p:cNvSpPr>
            <p:nvPr/>
          </p:nvSpPr>
          <p:spPr bwMode="auto">
            <a:xfrm>
              <a:off x="3648" y="1501"/>
              <a:ext cx="748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i-FI" sz="8000">
                  <a:solidFill>
                    <a:srgbClr val="2559AD"/>
                  </a:solidFill>
                </a:rPr>
                <a:t>3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fi-FI" sz="1600">
                  <a:solidFill>
                    <a:srgbClr val="2559AD"/>
                  </a:solidFill>
                </a:rPr>
                <a:t>Otaniemi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fi-FI" sz="1600">
                  <a:solidFill>
                    <a:srgbClr val="2559AD"/>
                  </a:solidFill>
                </a:rPr>
                <a:t>Keilaniemi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fi-FI" sz="1600">
                  <a:solidFill>
                    <a:srgbClr val="2559AD"/>
                  </a:solidFill>
                </a:rPr>
                <a:t>Tapiola</a:t>
              </a:r>
            </a:p>
          </p:txBody>
        </p:sp>
      </p:grpSp>
      <p:grpSp>
        <p:nvGrpSpPr>
          <p:cNvPr id="43013" name="Ryhmitä 7"/>
          <p:cNvGrpSpPr>
            <a:grpSpLocks/>
          </p:cNvGrpSpPr>
          <p:nvPr/>
        </p:nvGrpSpPr>
        <p:grpSpPr bwMode="auto">
          <a:xfrm>
            <a:off x="3024269" y="2263196"/>
            <a:ext cx="5834062" cy="4478337"/>
            <a:chOff x="3059832" y="2132856"/>
            <a:chExt cx="5832648" cy="4478756"/>
          </a:xfrm>
        </p:grpSpPr>
        <p:pic>
          <p:nvPicPr>
            <p:cNvPr id="43029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132856"/>
              <a:ext cx="5832648" cy="447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0" name="Kuva 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3429000"/>
              <a:ext cx="633126" cy="63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4" name="Title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6148387" cy="811212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Our CLC is situated in the middle of the Finnish Innovation Hotspot</a:t>
            </a:r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2916238" y="1557338"/>
            <a:ext cx="5492750" cy="2965450"/>
            <a:chOff x="6276969" y="-2428916"/>
            <a:chExt cx="5876922" cy="3181327"/>
          </a:xfrm>
        </p:grpSpPr>
        <p:sp>
          <p:nvSpPr>
            <p:cNvPr id="183" name="Oval 182"/>
            <p:cNvSpPr/>
            <p:nvPr/>
          </p:nvSpPr>
          <p:spPr>
            <a:xfrm>
              <a:off x="9203540" y="-2197299"/>
              <a:ext cx="847568" cy="8498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3017" name="Picture 9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0766" y="-2343191"/>
              <a:ext cx="214312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8" name="Picture 115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466" y="-952541"/>
              <a:ext cx="7715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9" name="Picture 116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391" y="-323891"/>
              <a:ext cx="3333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0" name="Picture 14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3576" y="314261"/>
              <a:ext cx="6381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1" name="Picture 147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466" y="-952541"/>
              <a:ext cx="7715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2" name="Picture 148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391" y="-323891"/>
              <a:ext cx="3333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Picture 155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4423" y="-1785974"/>
              <a:ext cx="9239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4" name="Picture 157" descr="http://t2.gstatic.com/images?q=tbn:c74-h7b2mjBg_M%3Ahttp://www.quantumcandela.net/images/partner_logos/mikes.jp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4916" y="-542969"/>
              <a:ext cx="1047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5" name="Picture 159" descr="http://t0.gstatic.com/images?q=tbn:RrhM1_HpRTS_sM:http://www.mosart-project.org/images/vtt_logo.jp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4489" y="-1357346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6" name="Picture 161" descr="http://t2.gstatic.com/images?q=tbn:9eQahFnsy3B8_M%3Ahttp://opko.laurea.fi/balticseasusdev/balticseasivut/kuvat/logo_laurea_en.gif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969" y="-2000288"/>
              <a:ext cx="642942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7" name="Picture 163" descr="http://www.laboratories.telekom.com/ipws/SiteCollectionImages/EIT_Kics_logo_EIT_ICT_Labs.jpg"/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7213" y="-2197155"/>
              <a:ext cx="924403" cy="92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8" name="Picture 165" descr="http://t2.gstatic.com/images?q=tbn:gP0qOEM7j8pnNM%3Ahttp://www.cs.aau.dk/~jaeger/Primula/hiit_logo.jpg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625" y="-2428916"/>
              <a:ext cx="109537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1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447675" y="2860675"/>
            <a:ext cx="7086600" cy="1211263"/>
          </a:xfrm>
          <a:ln/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MS PGothic" charset="0"/>
              </a:rPr>
              <a:t>EIT ICT Labs </a:t>
            </a:r>
            <a:endParaRPr sz="2800" dirty="0"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1331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47675" y="3651252"/>
            <a:ext cx="8057696" cy="517525"/>
          </a:xfrm>
        </p:spPr>
        <p:txBody>
          <a:bodyPr/>
          <a:lstStyle/>
          <a:p>
            <a:pPr>
              <a:spcBef>
                <a:spcPts val="360"/>
              </a:spcBef>
            </a:pPr>
            <a:r>
              <a:rPr lang="en-US" sz="2000" dirty="0" smtClean="0">
                <a:latin typeface="Arial" charset="0"/>
                <a:ea typeface="ＭＳ Ｐゴシック" charset="0"/>
                <a:cs typeface="MS PGothic" charset="0"/>
              </a:rPr>
              <a:t>Kai Huotari</a:t>
            </a:r>
          </a:p>
          <a:p>
            <a:pPr>
              <a:spcBef>
                <a:spcPts val="360"/>
              </a:spcBef>
            </a:pPr>
            <a:r>
              <a:rPr lang="en-US" sz="2000" dirty="0" smtClean="0">
                <a:latin typeface="Arial" charset="0"/>
                <a:ea typeface="ＭＳ Ｐゴシック" charset="0"/>
                <a:cs typeface="MS PGothic" charset="0"/>
              </a:rPr>
              <a:t>Co-Location Centre Manager</a:t>
            </a:r>
          </a:p>
          <a:p>
            <a:pPr>
              <a:spcBef>
                <a:spcPts val="360"/>
              </a:spcBef>
            </a:pPr>
            <a:r>
              <a:rPr lang="en-US" sz="2000" dirty="0" smtClean="0">
                <a:latin typeface="Arial" charset="0"/>
                <a:ea typeface="ＭＳ Ｐゴシック" charset="0"/>
                <a:cs typeface="MS PGothic" charset="0"/>
              </a:rPr>
              <a:t>EIT ICT Labs Helsinki</a:t>
            </a:r>
            <a:endParaRPr lang="de-DE" sz="2000" dirty="0">
              <a:latin typeface="Arial" charset="0"/>
              <a:ea typeface="ＭＳ Ｐゴシック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561624" y="333375"/>
            <a:ext cx="5896452" cy="104775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Helsinki </a:t>
            </a:r>
            <a:r>
              <a:rPr lang="en-US" sz="2400" dirty="0" smtClean="0">
                <a:latin typeface="Arial" charset="0"/>
              </a:rPr>
              <a:t>Node Core </a:t>
            </a:r>
            <a:r>
              <a:rPr lang="en-US" sz="2400" dirty="0">
                <a:latin typeface="Arial" charset="0"/>
              </a:rPr>
              <a:t>Partners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808298" y="4130675"/>
            <a:ext cx="3444615" cy="2222500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fi-FI" sz="1600" b="1" dirty="0" err="1">
                <a:latin typeface="Arial" charset="0"/>
              </a:rPr>
              <a:t>Universities</a:t>
            </a:r>
            <a:endParaRPr lang="fi-FI" sz="1600" b="1" dirty="0">
              <a:latin typeface="Arial" charset="0"/>
            </a:endParaRPr>
          </a:p>
          <a:p>
            <a:pPr lvl="2">
              <a:buClr>
                <a:srgbClr val="0070C0"/>
              </a:buClr>
              <a:buFont typeface="Arial" charset="0"/>
              <a:buChar char="•"/>
            </a:pPr>
            <a:r>
              <a:rPr lang="fi-FI" sz="1600" dirty="0" err="1">
                <a:latin typeface="Arial" charset="0"/>
              </a:rPr>
              <a:t>University</a:t>
            </a:r>
            <a:r>
              <a:rPr lang="fi-FI" sz="1600" dirty="0">
                <a:latin typeface="Arial" charset="0"/>
              </a:rPr>
              <a:t> of Helsinki</a:t>
            </a:r>
          </a:p>
          <a:p>
            <a:pPr lvl="2">
              <a:buClr>
                <a:srgbClr val="0070C0"/>
              </a:buClr>
              <a:buFont typeface="Arial" charset="0"/>
              <a:buChar char="•"/>
            </a:pPr>
            <a:r>
              <a:rPr lang="fi-FI" sz="1600" dirty="0" err="1">
                <a:latin typeface="Arial" charset="0"/>
              </a:rPr>
              <a:t>University</a:t>
            </a:r>
            <a:r>
              <a:rPr lang="fi-FI" sz="1600" dirty="0">
                <a:latin typeface="Arial" charset="0"/>
              </a:rPr>
              <a:t> of Oulu </a:t>
            </a:r>
          </a:p>
          <a:p>
            <a:pPr lvl="2">
              <a:buClr>
                <a:srgbClr val="0070C0"/>
              </a:buClr>
              <a:buFont typeface="Arial" charset="0"/>
              <a:buChar char="•"/>
            </a:pPr>
            <a:r>
              <a:rPr lang="fi-FI" sz="1600" dirty="0" err="1">
                <a:latin typeface="Arial" charset="0"/>
              </a:rPr>
              <a:t>University</a:t>
            </a:r>
            <a:r>
              <a:rPr lang="fi-FI" sz="1600" dirty="0">
                <a:latin typeface="Arial" charset="0"/>
              </a:rPr>
              <a:t> of Turku</a:t>
            </a:r>
          </a:p>
          <a:p>
            <a:pPr lvl="2">
              <a:buClr>
                <a:srgbClr val="0070C0"/>
              </a:buClr>
              <a:buFont typeface="Arial" charset="0"/>
              <a:buChar char="•"/>
            </a:pPr>
            <a:r>
              <a:rPr lang="fi-FI" sz="1600" dirty="0">
                <a:latin typeface="Arial" charset="0"/>
              </a:rPr>
              <a:t>Åbo Akademi</a:t>
            </a:r>
          </a:p>
          <a:p>
            <a:pPr lvl="2">
              <a:buClr>
                <a:srgbClr val="0070C0"/>
              </a:buClr>
              <a:buFont typeface="Arial" charset="0"/>
              <a:buChar char="•"/>
            </a:pPr>
            <a:r>
              <a:rPr lang="fi-FI" sz="1600" dirty="0">
                <a:latin typeface="Arial" charset="0"/>
              </a:rPr>
              <a:t>Tampere </a:t>
            </a:r>
            <a:r>
              <a:rPr lang="fi-FI" sz="1600" dirty="0" err="1">
                <a:latin typeface="Arial" charset="0"/>
              </a:rPr>
              <a:t>University</a:t>
            </a:r>
            <a:r>
              <a:rPr lang="fi-FI" sz="1600" dirty="0">
                <a:latin typeface="Arial" charset="0"/>
              </a:rPr>
              <a:t> of Technology</a:t>
            </a:r>
          </a:p>
          <a:p>
            <a:pPr lvl="2">
              <a:buClr>
                <a:srgbClr val="0070C0"/>
              </a:buClr>
              <a:buFont typeface="Arial" charset="0"/>
              <a:buChar char="•"/>
            </a:pPr>
            <a:r>
              <a:rPr lang="fi-FI" sz="1600" dirty="0" err="1">
                <a:latin typeface="Arial" charset="0"/>
              </a:rPr>
              <a:t>University</a:t>
            </a:r>
            <a:r>
              <a:rPr lang="fi-FI" sz="1600" dirty="0">
                <a:latin typeface="Arial" charset="0"/>
              </a:rPr>
              <a:t> of </a:t>
            </a:r>
            <a:r>
              <a:rPr lang="fi-FI" sz="1600" dirty="0" smtClean="0">
                <a:latin typeface="Arial" charset="0"/>
              </a:rPr>
              <a:t>Tampere</a:t>
            </a:r>
            <a:endParaRPr lang="fi-FI" sz="1600" dirty="0"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87005" y="3990975"/>
            <a:ext cx="388072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>
                <a:tab pos="0" algn="l"/>
              </a:tabLst>
              <a:defRPr lang="de-DE" kern="1200" dirty="0" smtClean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kern="1200" dirty="0" smtClean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8775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kern="1200" dirty="0" smtClean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81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kern="1200" dirty="0" smtClean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75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sz="1400" kern="1200" dirty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982663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lang="en-GB" sz="1400" noProof="0">
                <a:solidFill>
                  <a:srgbClr val="21449B"/>
                </a:solidFill>
                <a:latin typeface="+mn-lt"/>
                <a:ea typeface="+mn-ea"/>
              </a:defRPr>
            </a:lvl6pPr>
            <a:lvl7pPr marL="16319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70C0"/>
              </a:buClr>
            </a:pPr>
            <a:r>
              <a:rPr lang="fi-FI" sz="1600" b="1" dirty="0">
                <a:latin typeface="Arial" charset="0"/>
              </a:rPr>
              <a:t>Business </a:t>
            </a:r>
            <a:r>
              <a:rPr lang="fi-FI" sz="1600" b="1" dirty="0" err="1" smtClean="0">
                <a:latin typeface="Arial" charset="0"/>
              </a:rPr>
              <a:t>ecosystem</a:t>
            </a:r>
            <a:r>
              <a:rPr lang="fi-FI" sz="1600" b="1" dirty="0" smtClean="0">
                <a:latin typeface="Arial" charset="0"/>
              </a:rPr>
              <a:t> &amp; </a:t>
            </a:r>
            <a:r>
              <a:rPr lang="fi-FI" sz="1600" b="1" dirty="0" err="1" smtClean="0">
                <a:latin typeface="Arial" charset="0"/>
              </a:rPr>
              <a:t>Companies</a:t>
            </a:r>
            <a:endParaRPr lang="fi-FI" sz="1600" b="1" dirty="0">
              <a:latin typeface="Arial" charset="0"/>
            </a:endParaRPr>
          </a:p>
          <a:p>
            <a:pPr lvl="2">
              <a:buClr>
                <a:srgbClr val="0070C0"/>
              </a:buClr>
              <a:buFont typeface="Arial" charset="0"/>
              <a:buChar char="•"/>
            </a:pPr>
            <a:r>
              <a:rPr lang="fi-FI" sz="1600" dirty="0">
                <a:latin typeface="Arial" charset="0"/>
              </a:rPr>
              <a:t>Centre for </a:t>
            </a:r>
            <a:r>
              <a:rPr lang="fi-FI" sz="1600" dirty="0" err="1">
                <a:latin typeface="Arial" charset="0"/>
              </a:rPr>
              <a:t>Scientific</a:t>
            </a:r>
            <a:r>
              <a:rPr lang="fi-FI" sz="1600" dirty="0">
                <a:latin typeface="Arial" charset="0"/>
              </a:rPr>
              <a:t> Computing (</a:t>
            </a:r>
            <a:r>
              <a:rPr lang="fi-FI" sz="1600" dirty="0" smtClean="0">
                <a:latin typeface="Arial" charset="0"/>
              </a:rPr>
              <a:t>CSC)</a:t>
            </a:r>
            <a:endParaRPr lang="fi-FI" sz="1600" dirty="0">
              <a:latin typeface="Arial" charset="0"/>
            </a:endParaRPr>
          </a:p>
          <a:p>
            <a:pPr lvl="2">
              <a:buClr>
                <a:srgbClr val="0070C0"/>
              </a:buClr>
              <a:buFont typeface="Arial" charset="0"/>
              <a:buChar char="•"/>
            </a:pPr>
            <a:r>
              <a:rPr lang="fi-FI" sz="1600" dirty="0" err="1">
                <a:latin typeface="Arial" charset="0"/>
              </a:rPr>
              <a:t>Hermia</a:t>
            </a:r>
            <a:r>
              <a:rPr lang="fi-FI" sz="1600" dirty="0">
                <a:latin typeface="Arial" charset="0"/>
              </a:rPr>
              <a:t> Ltd</a:t>
            </a:r>
            <a:r>
              <a:rPr lang="fi-FI" sz="1600" dirty="0" smtClean="0">
                <a:latin typeface="Arial" charset="0"/>
              </a:rPr>
              <a:t>.</a:t>
            </a:r>
            <a:endParaRPr lang="fi-FI" sz="1600" dirty="0">
              <a:latin typeface="Arial" charset="0"/>
            </a:endParaRPr>
          </a:p>
          <a:p>
            <a:pPr lvl="2">
              <a:buClr>
                <a:srgbClr val="0070C0"/>
              </a:buClr>
              <a:buFont typeface="Arial" charset="0"/>
              <a:buChar char="•"/>
            </a:pPr>
            <a:r>
              <a:rPr lang="fi-FI" sz="1600" dirty="0">
                <a:latin typeface="Arial" charset="0"/>
              </a:rPr>
              <a:t>Business Oulu</a:t>
            </a:r>
          </a:p>
          <a:p>
            <a:pPr lvl="2">
              <a:buClr>
                <a:srgbClr val="0070C0"/>
              </a:buClr>
              <a:buFont typeface="Arial" charset="0"/>
              <a:buChar char="•"/>
            </a:pPr>
            <a:r>
              <a:rPr lang="fi-FI" sz="1600" dirty="0" err="1">
                <a:latin typeface="Arial" charset="0"/>
              </a:rPr>
              <a:t>Technopolis</a:t>
            </a:r>
            <a:r>
              <a:rPr lang="fi-FI" sz="1600" dirty="0">
                <a:latin typeface="Arial" charset="0"/>
              </a:rPr>
              <a:t> </a:t>
            </a:r>
            <a:r>
              <a:rPr lang="fi-FI" sz="1600" dirty="0" err="1">
                <a:latin typeface="Arial" charset="0"/>
              </a:rPr>
              <a:t>Ventures</a:t>
            </a:r>
            <a:r>
              <a:rPr lang="fi-FI" sz="1600" dirty="0">
                <a:latin typeface="Arial" charset="0"/>
              </a:rPr>
              <a:t> Ltd</a:t>
            </a:r>
            <a:r>
              <a:rPr lang="fi-FI" sz="1600" dirty="0" smtClean="0">
                <a:latin typeface="Arial" charset="0"/>
              </a:rPr>
              <a:t>.</a:t>
            </a:r>
            <a:endParaRPr lang="fi-FI" sz="1600" dirty="0">
              <a:latin typeface="Arial" charset="0"/>
            </a:endParaRPr>
          </a:p>
          <a:p>
            <a:pPr lvl="2">
              <a:buClr>
                <a:srgbClr val="0070C0"/>
              </a:buClr>
              <a:buFont typeface="Arial" charset="0"/>
              <a:buChar char="•"/>
            </a:pPr>
            <a:r>
              <a:rPr lang="fi-FI" sz="1600" dirty="0">
                <a:latin typeface="Arial" charset="0"/>
              </a:rPr>
              <a:t>Forum </a:t>
            </a:r>
            <a:r>
              <a:rPr lang="fi-FI" sz="1600" dirty="0" err="1" smtClean="0">
                <a:latin typeface="Arial" charset="0"/>
              </a:rPr>
              <a:t>Virium</a:t>
            </a:r>
            <a:endParaRPr lang="fi-FI" sz="1600" dirty="0" smtClean="0">
              <a:latin typeface="Arial" charset="0"/>
            </a:endParaRPr>
          </a:p>
          <a:p>
            <a:pPr lvl="2">
              <a:buClr>
                <a:srgbClr val="0070C0"/>
              </a:buClr>
              <a:buFont typeface="Arial" charset="0"/>
              <a:buChar char="•"/>
            </a:pPr>
            <a:r>
              <a:rPr lang="fi-FI" sz="1600" dirty="0" err="1" smtClean="0">
                <a:latin typeface="Arial" charset="0"/>
              </a:rPr>
              <a:t>Futurice</a:t>
            </a:r>
            <a:r>
              <a:rPr lang="fi-FI" sz="1600" dirty="0" smtClean="0">
                <a:latin typeface="Arial" charset="0"/>
              </a:rPr>
              <a:t> Ltd.</a:t>
            </a:r>
            <a:endParaRPr lang="fi-FI" sz="1600" dirty="0">
              <a:latin typeface="Arial" charset="0"/>
            </a:endParaRPr>
          </a:p>
          <a:p>
            <a:pPr lvl="1">
              <a:buFont typeface="Wingdings" charset="0"/>
              <a:buNone/>
            </a:pPr>
            <a:endParaRPr lang="en-US" sz="1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US" sz="1800" dirty="0"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58504" y="1381125"/>
            <a:ext cx="383757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>
                <a:tab pos="0" algn="l"/>
              </a:tabLst>
              <a:defRPr lang="de-DE" kern="1200" dirty="0" smtClean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kern="1200" dirty="0" smtClean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8775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kern="1200" dirty="0" smtClean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81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kern="1200" dirty="0" smtClean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75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sz="1400" kern="1200" dirty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982663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lang="en-GB" sz="1400" noProof="0">
                <a:solidFill>
                  <a:srgbClr val="21449B"/>
                </a:solidFill>
                <a:latin typeface="+mn-lt"/>
                <a:ea typeface="+mn-ea"/>
              </a:defRPr>
            </a:lvl6pPr>
            <a:lvl7pPr marL="16319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Clr>
                <a:srgbClr val="0070C0"/>
              </a:buClr>
            </a:pPr>
            <a:r>
              <a:rPr lang="fi-FI" sz="1800" b="1" dirty="0" smtClean="0">
                <a:latin typeface="Arial" charset="0"/>
              </a:rPr>
              <a:t>Aalto </a:t>
            </a:r>
            <a:r>
              <a:rPr lang="fi-FI" sz="1800" b="1" dirty="0" err="1" smtClean="0">
                <a:latin typeface="Arial" charset="0"/>
              </a:rPr>
              <a:t>University</a:t>
            </a:r>
            <a:endParaRPr lang="fi-FI" sz="1800" b="1" dirty="0" smtClean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</a:pPr>
            <a:r>
              <a:rPr lang="fi-FI" sz="1800" b="1" dirty="0" smtClean="0">
                <a:latin typeface="Arial" charset="0"/>
              </a:rPr>
              <a:t>Nokia</a:t>
            </a:r>
          </a:p>
          <a:p>
            <a:pPr>
              <a:lnSpc>
                <a:spcPct val="80000"/>
              </a:lnSpc>
              <a:buClr>
                <a:srgbClr val="0070C0"/>
              </a:buClr>
            </a:pPr>
            <a:r>
              <a:rPr lang="fi-FI" sz="1800" b="1" dirty="0" smtClean="0">
                <a:latin typeface="Arial" charset="0"/>
              </a:rPr>
              <a:t>VTT</a:t>
            </a:r>
            <a:endParaRPr lang="en-US" sz="1800" dirty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33475" y="3134196"/>
            <a:ext cx="6238876" cy="59960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ＭＳ Ｐゴシック" charset="0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MS PGothic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sz="2400" dirty="0">
                <a:latin typeface="Arial" charset="0"/>
              </a:rPr>
              <a:t>Helsinki Node Affiliate </a:t>
            </a:r>
            <a:r>
              <a:rPr lang="en-US" sz="2400" dirty="0" smtClean="0">
                <a:latin typeface="Arial" charset="0"/>
              </a:rPr>
              <a:t>Partners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uppieren 13"/>
          <p:cNvGrpSpPr>
            <a:grpSpLocks/>
          </p:cNvGrpSpPr>
          <p:nvPr/>
        </p:nvGrpSpPr>
        <p:grpSpPr bwMode="auto">
          <a:xfrm>
            <a:off x="7050326" y="2764272"/>
            <a:ext cx="1012348" cy="1474010"/>
            <a:chOff x="2124700" y="1405005"/>
            <a:chExt cx="1047750" cy="1511300"/>
          </a:xfrm>
        </p:grpSpPr>
        <p:sp>
          <p:nvSpPr>
            <p:cNvPr id="6" name="Rechteck 68"/>
            <p:cNvSpPr>
              <a:spLocks noChangeArrowheads="1"/>
            </p:cNvSpPr>
            <p:nvPr/>
          </p:nvSpPr>
          <p:spPr bwMode="gray">
            <a:xfrm>
              <a:off x="2124700" y="1405005"/>
              <a:ext cx="1047750" cy="1511300"/>
            </a:xfrm>
            <a:prstGeom prst="roundRect">
              <a:avLst>
                <a:gd name="adj" fmla="val 8403"/>
              </a:avLst>
            </a:prstGeom>
            <a:solidFill>
              <a:srgbClr val="000000"/>
            </a:solidFill>
            <a:ln>
              <a:noFill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b"/>
            <a:lstStyle/>
            <a:p>
              <a:pPr algn="ctr"/>
              <a:r>
                <a:rPr lang="en-GB" sz="900" b="1">
                  <a:solidFill>
                    <a:srgbClr val="FFFFFF"/>
                  </a:solidFill>
                </a:rPr>
                <a:t>Martti Mäntylä</a:t>
              </a:r>
            </a:p>
            <a:p>
              <a:pPr algn="ctr"/>
              <a:r>
                <a:rPr lang="en-GB" sz="800" b="1">
                  <a:solidFill>
                    <a:srgbClr val="FFFFFF"/>
                  </a:solidFill>
                </a:rPr>
                <a:t>CSO EIT ICT Labs</a:t>
              </a:r>
            </a:p>
          </p:txBody>
        </p:sp>
        <p:pic>
          <p:nvPicPr>
            <p:cNvPr id="65555" name="Picture 1" descr="\\sbs2008\RedirectedFolders\Sarah Mahdjour\My Documents\Eigene Bilder\MC Fotoshooting\Einzelfotos\Martti Mäntylä\DSC_0089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888" y="1517718"/>
              <a:ext cx="841375" cy="99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539" name="Title 1"/>
          <p:cNvSpPr>
            <a:spLocks noGrp="1"/>
          </p:cNvSpPr>
          <p:nvPr>
            <p:ph type="title"/>
          </p:nvPr>
        </p:nvSpPr>
        <p:spPr>
          <a:xfrm>
            <a:off x="1722438" y="434977"/>
            <a:ext cx="4959978" cy="898524"/>
          </a:xfrm>
        </p:spPr>
        <p:txBody>
          <a:bodyPr/>
          <a:lstStyle/>
          <a:p>
            <a:r>
              <a:rPr lang="en-US" sz="2400" dirty="0" smtClean="0"/>
              <a:t>EIT ICT Labs Helsinki Team </a:t>
            </a:r>
          </a:p>
        </p:txBody>
      </p:sp>
      <p:grpSp>
        <p:nvGrpSpPr>
          <p:cNvPr id="65541" name="Gruppieren 41"/>
          <p:cNvGrpSpPr>
            <a:grpSpLocks/>
          </p:cNvGrpSpPr>
          <p:nvPr/>
        </p:nvGrpSpPr>
        <p:grpSpPr bwMode="auto">
          <a:xfrm>
            <a:off x="814812" y="2003527"/>
            <a:ext cx="1028653" cy="1497749"/>
            <a:chOff x="911413" y="2553571"/>
            <a:chExt cx="1262987" cy="1839393"/>
          </a:xfrm>
        </p:grpSpPr>
        <p:sp>
          <p:nvSpPr>
            <p:cNvPr id="16" name="Rechteck 68"/>
            <p:cNvSpPr>
              <a:spLocks noChangeArrowheads="1"/>
            </p:cNvSpPr>
            <p:nvPr/>
          </p:nvSpPr>
          <p:spPr bwMode="gray">
            <a:xfrm>
              <a:off x="911413" y="2553571"/>
              <a:ext cx="1262987" cy="1839393"/>
            </a:xfrm>
            <a:prstGeom prst="roundRect">
              <a:avLst>
                <a:gd name="adj" fmla="val 8403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36000" rIns="36000" bIns="36000" anchor="b"/>
            <a:lstStyle/>
            <a:p>
              <a:pPr algn="ctr">
                <a:defRPr/>
              </a:pPr>
              <a:r>
                <a:rPr lang="en-GB" sz="900" b="1" dirty="0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Marko Turpeinen</a:t>
              </a:r>
            </a:p>
            <a:p>
              <a:pPr algn="ctr">
                <a:defRPr/>
              </a:pPr>
              <a:r>
                <a:rPr lang="en-GB" sz="800" b="1" dirty="0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Director </a:t>
              </a:r>
            </a:p>
          </p:txBody>
        </p:sp>
        <p:pic>
          <p:nvPicPr>
            <p:cNvPr id="65553" name="Picture 14" descr="\\sbs2008\RedirectedFolders\Sarah Mahdjour\My Documents\Eigene Bilder\MC Fotoshooting\Einzelfotos\Marko Turpeinen\DSC_006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267" y="2632597"/>
              <a:ext cx="1014523" cy="1212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287271" y="2025496"/>
            <a:ext cx="1013563" cy="1475778"/>
            <a:chOff x="3947416" y="2141090"/>
            <a:chExt cx="1477768" cy="2028588"/>
          </a:xfrm>
        </p:grpSpPr>
        <p:sp>
          <p:nvSpPr>
            <p:cNvPr id="19" name="Rechteck 68"/>
            <p:cNvSpPr>
              <a:spLocks noChangeArrowheads="1"/>
            </p:cNvSpPr>
            <p:nvPr/>
          </p:nvSpPr>
          <p:spPr bwMode="gray">
            <a:xfrm>
              <a:off x="3947416" y="2141090"/>
              <a:ext cx="1477768" cy="2028588"/>
            </a:xfrm>
            <a:prstGeom prst="roundRect">
              <a:avLst>
                <a:gd name="adj" fmla="val 8403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1041" tIns="41041" rIns="41041" bIns="41041" anchor="b"/>
            <a:lstStyle/>
            <a:p>
              <a:pPr algn="ctr">
                <a:defRPr/>
              </a:pPr>
              <a:r>
                <a:rPr lang="en-GB" sz="800" b="1" dirty="0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Suvi Lavinto</a:t>
              </a:r>
            </a:p>
            <a:p>
              <a:pPr algn="ctr">
                <a:defRPr/>
              </a:pPr>
              <a:r>
                <a:rPr lang="en-GB" sz="800" b="1" dirty="0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Operations &amp; Marketing Manager</a:t>
              </a:r>
            </a:p>
          </p:txBody>
        </p:sp>
        <p:pic>
          <p:nvPicPr>
            <p:cNvPr id="65545" name="Picture 6" descr="Suvi_small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698" y="2336025"/>
              <a:ext cx="1121775" cy="120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03951" y="3686896"/>
            <a:ext cx="1028653" cy="1497748"/>
            <a:chOff x="617029" y="4378458"/>
            <a:chExt cx="1397266" cy="1918079"/>
          </a:xfrm>
        </p:grpSpPr>
        <p:sp>
          <p:nvSpPr>
            <p:cNvPr id="28" name="Rechteck 68"/>
            <p:cNvSpPr>
              <a:spLocks noChangeArrowheads="1"/>
            </p:cNvSpPr>
            <p:nvPr/>
          </p:nvSpPr>
          <p:spPr bwMode="gray">
            <a:xfrm>
              <a:off x="617029" y="4378458"/>
              <a:ext cx="1397266" cy="1918079"/>
            </a:xfrm>
            <a:prstGeom prst="roundRect">
              <a:avLst>
                <a:gd name="adj" fmla="val 8403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1041" tIns="41041" rIns="41041" bIns="41041" anchor="b"/>
            <a:lstStyle/>
            <a:p>
              <a:pPr algn="ctr">
                <a:defRPr/>
              </a:pPr>
              <a:r>
                <a:rPr lang="en-GB" sz="800" b="1" dirty="0" err="1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Katri</a:t>
              </a:r>
              <a:r>
                <a:rPr lang="en-GB" sz="800" b="1" dirty="0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 </a:t>
              </a:r>
              <a:r>
                <a:rPr lang="en-GB" sz="800" b="1" dirty="0" err="1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Sarkio</a:t>
              </a:r>
              <a:r>
                <a:rPr lang="en-GB" sz="800" b="1" dirty="0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 </a:t>
              </a:r>
            </a:p>
            <a:p>
              <a:pPr algn="ctr">
                <a:defRPr/>
              </a:pPr>
              <a:r>
                <a:rPr lang="en-GB" sz="800" b="1" dirty="0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Doctoral School Coordinator</a:t>
              </a:r>
            </a:p>
          </p:txBody>
        </p:sp>
        <p:pic>
          <p:nvPicPr>
            <p:cNvPr id="65546" name="Picture 7" descr="Katri_2.psd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17" y="4525483"/>
              <a:ext cx="1130452" cy="130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073696" y="3693924"/>
            <a:ext cx="1023825" cy="1490721"/>
            <a:chOff x="2374634" y="4378459"/>
            <a:chExt cx="1477768" cy="2028588"/>
          </a:xfrm>
        </p:grpSpPr>
        <p:sp>
          <p:nvSpPr>
            <p:cNvPr id="33" name="Rechteck 68"/>
            <p:cNvSpPr>
              <a:spLocks noChangeArrowheads="1"/>
            </p:cNvSpPr>
            <p:nvPr/>
          </p:nvSpPr>
          <p:spPr bwMode="gray">
            <a:xfrm>
              <a:off x="2374634" y="4378459"/>
              <a:ext cx="1477768" cy="2028588"/>
            </a:xfrm>
            <a:prstGeom prst="roundRect">
              <a:avLst>
                <a:gd name="adj" fmla="val 8403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1041" tIns="41041" rIns="41041" bIns="41041" anchor="b"/>
            <a:lstStyle/>
            <a:p>
              <a:pPr algn="ctr"/>
              <a:r>
                <a:rPr lang="en-GB" sz="900" b="1">
                  <a:solidFill>
                    <a:srgbClr val="FFFFFF"/>
                  </a:solidFill>
                </a:rPr>
                <a:t>Päivi Saarinen</a:t>
              </a:r>
            </a:p>
            <a:p>
              <a:pPr algn="ctr"/>
              <a:r>
                <a:rPr lang="en-GB" sz="800" b="1">
                  <a:solidFill>
                    <a:srgbClr val="FFFFFF"/>
                  </a:solidFill>
                </a:rPr>
                <a:t>Financial Coordinator</a:t>
              </a:r>
            </a:p>
          </p:txBody>
        </p:sp>
        <p:pic>
          <p:nvPicPr>
            <p:cNvPr id="65547" name="Picture 9" descr="Päivi_1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966" y="4548237"/>
              <a:ext cx="1136174" cy="1398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echteck 68"/>
          <p:cNvSpPr>
            <a:spLocks noChangeArrowheads="1"/>
          </p:cNvSpPr>
          <p:nvPr/>
        </p:nvSpPr>
        <p:spPr bwMode="gray">
          <a:xfrm>
            <a:off x="4522391" y="3674492"/>
            <a:ext cx="1012348" cy="1516869"/>
          </a:xfrm>
          <a:prstGeom prst="roundRect">
            <a:avLst>
              <a:gd name="adj" fmla="val 84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1041" tIns="41041" rIns="41041" bIns="41041" anchor="b"/>
          <a:lstStyle/>
          <a:p>
            <a:pPr algn="ctr">
              <a:defRPr/>
            </a:pPr>
            <a:r>
              <a:rPr lang="en-GB" sz="900" b="1" dirty="0" err="1">
                <a:solidFill>
                  <a:srgbClr val="FFFFFF"/>
                </a:solidFill>
                <a:ea typeface="MS PGothic" charset="0"/>
                <a:cs typeface="MS PGothic" charset="0"/>
              </a:rPr>
              <a:t>Soili</a:t>
            </a:r>
            <a:r>
              <a:rPr lang="en-GB" sz="9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GB" sz="900" b="1" dirty="0" err="1">
                <a:solidFill>
                  <a:srgbClr val="FFFFFF"/>
                </a:solidFill>
                <a:ea typeface="MS PGothic" charset="0"/>
                <a:cs typeface="MS PGothic" charset="0"/>
              </a:rPr>
              <a:t>Adolfsson</a:t>
            </a:r>
            <a:endParaRPr lang="en-GB" sz="9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  <a:p>
            <a:pPr algn="ctr">
              <a:defRPr/>
            </a:pPr>
            <a:r>
              <a:rPr lang="en-GB" sz="8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 Assistant</a:t>
            </a:r>
          </a:p>
        </p:txBody>
      </p:sp>
      <p:sp>
        <p:nvSpPr>
          <p:cNvPr id="32" name="Rechteck 68"/>
          <p:cNvSpPr>
            <a:spLocks noChangeArrowheads="1"/>
          </p:cNvSpPr>
          <p:nvPr/>
        </p:nvSpPr>
        <p:spPr bwMode="gray">
          <a:xfrm>
            <a:off x="3282551" y="3697527"/>
            <a:ext cx="1052644" cy="1487116"/>
          </a:xfrm>
          <a:prstGeom prst="roundRect">
            <a:avLst>
              <a:gd name="adj" fmla="val 84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1041" tIns="41041" rIns="41041" bIns="41041" anchor="b"/>
          <a:lstStyle/>
          <a:p>
            <a:pPr algn="ctr">
              <a:defRPr/>
            </a:pPr>
            <a:r>
              <a:rPr lang="en-GB" sz="9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Henna Sandvik</a:t>
            </a:r>
          </a:p>
          <a:p>
            <a:pPr algn="ctr">
              <a:defRPr/>
            </a:pPr>
            <a:r>
              <a:rPr lang="en-GB" sz="8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 Assistant Controller</a:t>
            </a:r>
          </a:p>
        </p:txBody>
      </p:sp>
      <p:sp>
        <p:nvSpPr>
          <p:cNvPr id="2" name="AutoShape 5" descr="data:image/jpeg;base64,/9j/4AAQSkZJRgABAQAAAQABAAD/2wCEAAkGBhQSEBQUERQUFBQVFBQUFxQVFBQUFBQUFRQVFBQUFRQXHCYeFxkkGRQVHy8gIycpLCwsFR4xNTAqNSYrLCkBCQoKDgwOFQ8PFCkcFBwpKSkpKSkpKSkpKSkpKSkpKSkpKSkpKSkpKSkpKSkpKSkpKSkpLCk1LCwtKSkpKSksKf/AABEIAPoAygMBIgACEQEDEQH/xAAbAAABBQEBAAAAAAAAAAAAAAACAQMEBQYAB//EADsQAAIBAgQEAwYEBAUFAAAAAAABAgMRBAUhMRJBUXFhgZEGIjKhscET0eHwFEJSchUjYpLxBxYzQ4L/xAAZAQADAQEBAAAAAAAAAAAAAAAAAQIDBAX/xAAiEQEBAQEAAwEBAAEFAAAAAAAAAQIRAyExEkFhEyIyUXH/2gAMAwEAAhEDEQA/ALZBIRIJDJyCQiCQAqQqOQqAFQSEQSGCoJCI5ysIDQSIFbNoRTb1S3d0kvN6FLjfb+lFf5cJTf8Atj68xBqkEY7Df9Q4t+/SaXWMr/JpFhhvaKFRXcpJ9FOMbdlKyfzDp8aNBIq8HnEW+Gbs38LatxeHS/ZlmpB0hIJDcqqW7S7s6GJi9pL1AzthUchUMioIRCgCiiCgCinCgGYQQgqAFQSESFQAqCQiCQAqIeaZvToRvN6v4YrWUn4L7jecZxGhDrN/DHr4vpFdTzrMc0nVm23eUt5eHJLpFC6azzX2wrTdoScF/TDS3ee8n2siDDOa7VnUqNf3NkKnT11J1PEKO2z0JtVIP+Fc/wD2N21s22LDAx24hr+NV7OPZ7DXE1K62f5WsT7Um4fALVu2n52ZeYbAx4VcoKOIu1fnGz9LXLOhjpWT56X7rT6GWpVxKniFB6rTvf8AaLnK89v7i3bSi3qlf62KLF++tOZWU6rg+zHmjWfT0yDjDd6/1PdhSq3Wyfg038jE0s5cvelJx6tazk+kVyXiT6GLjLql1lNyl5paGnWXGki5R2t/brZ9r7eT8iXh8QpeD6P69iglxWvSmnprF7+nP6hZfmmvDUdne8Z8rvdPpfoOaLjSIUbo1Lro1o10Y4WkqFQgSAOQpwoBmUKIEhgqFRyFQAqGsbi1Sg5vlsubb2S8x5GZ9rsbaUYXt49L7vyX1FacZvNMbKbc6m7bsuttorpFfMrKauxcVU4pfRdFyXoEqd7RW7JUVXbtEsKOBbS01LDLMoslfcvaGCiuRlrcb58XfrNUchlLkWEfZ/Q0VKCRJpxTMr5K3nijIrIn0H8LkzW6NZGlENUl0IvkV/pxS0cqVtSHmGSaaI0kl0GpETSvx2PO8Th3Fi0Z9LruavNcsUk2kZyOB977815czpzvscu8cq7ynMHHR/S/zJ9VRqNzirtJuUOUrayt5a+T8CuwFFW4ZK75dvAcpYnhkuF6xd03zf8AS/oVKysaPJcXdqO6srO+sobxb8VaUX2RdGWyyr/mRUf7l1Scbyi+0oNGohK6ubRnRoURCjSVCnIUYZkJCIJAbkEhEEkBFPO/azFXxE10f7+iPRGzybNa/HWnLrJk1UNUINu73exdZbhEnd7lfgY63LzB7Ge7xv4s99rKlLYnU5FdRJ9CNzlrsiVTjclUo6DVJEygtELh9FTw3Mc/AH4yHqcRfkdQJUAJUyxrqyIdR63J4fUGpApcdl7jNOJf1QcRBOOxWajyTsZyp7tnHRfTw7B1bTpuaspQ+LldfcazV21j5r6kXKcclPhqfBNWfg+V+zOnM64tLT2Zr3xSu/5Xv1t91f5m1obI85pJ0qifOMk9/wCS7T800ej0nojbLKnEEgQkWkqFOQoBmkEkCgkBlQSEQoBHzDFfh05PnZ2XVnk9Z3m31Z6D7W4lxpPlpZee/wC/A8+SJpxPwK0LbDy0KrBsn0mY6dfj+LWhPUn4aqVVGRPoRZlW0q1pzJNOpYr6d+ZKpu4KTvxh2GIZDUWSKNK6Jo4KeIuMykPvD6EacDOqgZjdSWjDbGa2iHlOvjL5pUcZO2z3Kxv5llnDu2UynqdeJ6cO/q/ylOpJR3lJ8F/9Ls+LySfqeh4b4F2MV7F0U5yf80VZefP6m4grKxpllRoJAINFEJCiIW4yZxCoRBIDKhUIEIMx7dL/ACY/3fZmFZv/AG4ot4dS5Rlr2at9bGBktiVRNwexYUitwErplnhjPTpx8TcMupb4Z2KuFdCxzaMdzPjXvGijNBKSKanm8XzJNLGJtLqHGk11ZxxGtibRxKWhn8bW4ZX8CHVzhr4dRcFvGzda41Up3MrQzio97L/6X5lrQxza/wCH8iblP7iXUgM1loLHEq1mJVnbciRVrGZlU959yrvr8ixzL45Lx09Sqim3otfodmfjg39bb2Fw745zv/Kla2j1/ReptkY/2KxbjD8OUWm3e9+Rr0yozo0EgEGiiEggUKMM+hUIggDhUccIGMfhFVpThLaUWvyfqeXYnCSpycZbxbT8j1SpiFF+9ouT5dm+RiParDRjVbjZqfvaNOze97E1WYocBDVlrSpOyb0XLx7EDBw1ZZKk+BOPVr7r7kVtnvAyxKj3G1mV9l66r0YsMJZ3lv4jsMJC/K/dhLBZq/CRxsJLhlBQlynDTX/XDZrxST7lllcZcaUla1nr0auvkV1TBJa63/fItMgqXnK+uqV+qSsidfOxp45e8WWbpWVkruytdvfyMzipuLdja57T0hJbxs/LZkZ5QqkLrRvXkzOa401O3jGOrUSTWt76Ll5ImYWtXtdRb12s/uXMshqx+FRa9B/D4GqviUUvDVl3c4ieO9+mcHmqsk42ld3cm9OitZ31LGnDj1d7ePMbjhk5aLbd+Pf5+hNjEx1ppnDM+0GC9666kPA4Hw13uXWfQ2YxluJXFwtW4k16mkvpl+f9y/8AZnCKMHJK13v1tzLxEfC01GEUtkkSEbz45tXto0EgUEikCQQKCGFAhRBRgqFOOEAVF4X8jM+1elNJpRXFpok3o+hqiDnOB/FpSgt913WxNVPrzzBrct8vxHC9rp6OL2a+z8Ssp0XGTT/dmTcNuZ11Yn8XLp05L7SWvqtGJ+BCKuregWHoaasXEUopayIa/lUYqrd2Xr+RK9nfjt4jE48d+HRLYLJZWn5hfcPM5W0xivK3gQYqdG6VpQvdJ627c15Eyu7pPqrA1KLcDL3K2sliP/inhbz/AEDp1HUaV9Oi/MoMVmDpTaeq+hb5dmsWtNC+I4t5UFGKWxDqj0sRxEapMzv1XyK/OWuFeN/oR8pyv3k3r9PUl4yhxyhHlfXsXGEwyUlvaK0KnvkYd/PdJ1KNkl0SHECg0dbgokEgUEhgaFBQoyUaFEQoAoogoAp1jhRBhc/oqOInZWV0/NpN/Ui4eVmbfMcrhVTco3kk7PZ+Hcwy0ZlqcdXj11bQxdkV2IxLnry+o3iqlorxZHq1r6LYUjS7HRx6huyTl2LSne/MrZUbgrDO94/If5hTdbqlmitvoiFivadXUKd5O9tNvNmbjSqz929vkWuWYCnTXvSjxepFzJ7a/vV+RJxlO6vLdlVCbpu62LrG4ulwv3o99mZyOK4nZO69Qz8RrVlajBY/iW5PjO5msqTXb7F/QnoRVzXYfVJymlHR73fQusNQ4Va93zZW5Yr1G+kfqy3Rr48/1yeXd/4/wSDQCDRqxEgkCgkMhIKwKFGFGKIKAKKIKBlFBFECmCzXDfh1px/1XXZ6m9M57W4LSNVLb3Zdns/X6k6i8XlUH4fHFrnuiLicJxLRtMOlW6BVa2pEb2yquLqR0k7+I/Rk3ze/Lp6kuULh0sPDfYfVST+07hsHLx4erSTv5kulkrerqNJ7RVm/NgRr6WurdyfgcVHRLXt+ZNtbS4n+TP8A2xTnbjUn4N7+QuLyqFNLhio9i7i0lcq8wrXej8fQy7ejXOd46nSUUSKNTmV/8Rdedjv4htqMdXJ2/UfGP6afI43jKXV6dki0RHwNNRpwS5RSJKOjPxya+iQSBQSGQkEgUEhkJBAo4YUiFEOACOEOAyig3FEBAVqSlFxkrpqzXgxbi3APOMzwjoVZQfLWPjF7EVy0u2XPtLPjrXXSy7Iomnqn5Gbb+JVGtcmUo8SsVNKtZP7kjD4y0lcLFTf/AGt8PlF3qy0wOVKOt/yINDGKyH5ZjFRM72tpcxLrVOS5FZjKuveXy5P1uJLMleXNLRempV1MXxSbeya312CZZa31Kqys7eFyzyPB68bW6svBfqVeDoOcuKX/AD+hqcJTtFE7vJxXjnb1oKNG1OnLlKPo07NBIkZFRdTDVI841Lx/2p2+bI9jfPyOffrVEgkAg0UgSFQiFQyEggULcYUZwlzrgBXOuDcW4GUUG51wAiHmdey4Vz37EpyKrET4m3+7C4Iz+bR95diurYe68S7zih7sZdG0+zK2KM9T26ce4p50pJgTfW97lvUoDMqS2aD9IuEWli7cxypiW10638R6GAj0+Y/RwcVy+4+wuVDpym9luTsJgrW4tX05EilRvsWGFwZGtLzg9gKOuxbRiNUKdh+z2WreiXi9EYa9urM5Gy9kqVqDf9Um+9tPsOZplXF70FrzXXx7k3KsL+HRhD+mKXdpav1HzrzOR5+r22snOk4u0k0/ERGpxGGUl7yuvp4oqsRkUl8DTXR6MpKtQSFqUZRdpJruCgIQQKFGFDcW4FxbjMR1wbnXEB3BnVS39BqdV8vUYXzKkJ2JqN2Wy/e4EoaBpXEqIfBEWtQ44yi+aM7TXJ7rR91uahLUp83wfDPjXwyt5P8AUz1PTbF5UXhuA6Y9AJxMm5mFAep0goQH6VIQ4cw9An0qYGHpkngXoZ1pmHIbFp7PYfjrX5Q+r/S/qU1SpZG19m8u/Dox4l70vefeXLyWnkPGe0vNr85/9X9NaANajmyEpROpwCqx90Ypz0JbIUVa/cAKajJWkl2ZBrZNF/A7eG6JkjrgFJWy6ceV/Fakc0nGdZdAHHnVxUwYxuSaOEvq9hgxHXYKdK3xfvwRM4UtkQptyl9Bg3Wl0G507WRPVC2r3AhQ4peG44SOqOgE6ZYyw5Hq0gCC4j2IwKqU7Ppb8heDQShnUE1BRbXOXny6kqZj8Nxk4vdO36j3AW/tLl6ThWhrGXuvvun9SBTpmN9OvN/UN04EqkgOAciiLVcSqchxyI8ByTIrSJ+R5a69dL+SDUpvtqo+bXyNhj8/pYeSjPibsnZK9ul/3zKjAVlhMPd/+SevD1k1z8EUNaLnJym7tu7fidGM8ji8mv1r/Dd4L2loVnwxlaXSSs326lpTPMP4Xh1W5rMg9pYtcFZ8MlopPZ/qacZNMR60dR2FZSV4tPs0wKz0EDM0CmHcbA3JjbmGxkAysaaj4scUG0LClZD8FdAEaUdCPhaV5N9CdUjo/AHCUbR7jBuVMDCte93SHq25W18vlZvi91u9k7DJY1qsVu4rzRXYjGQ5Xl2X3JdHLYqK01EqZeuQwocRUnN2+GPRc+7OhhEl2Lipl+niRXTsxyQun8vqwlF0qvwS2b/kl17ELG5NOhLhlrF/DJbNfmG6RYYfMJcH4c0p03yl/L2fIy3ht498UTpHcBd5hksqaUvihKzUu/J9GQHQOa+ndnlnYap0yZl9G87taR1t1fIbhB6JbvRd2X2DwbhCUbLbfnxO17eBWM9rLy6/M5/agTpyqS4n2XgvAkYbLL6stqGBSRMpUVY6XFWfqZc76Hf4HJ7pGkVBD1kPpM5T9npLZ27Notcrw9SF+ObkuSbuTgWxATkIpA3FiI3SYKidJh2AmdlHRgYWW4+RcN8Uu4zPON2/FMepU7JAU9x5bBArsagox4kkDj/uO4LYAkcAE4D50hkh8BGxWD5osHuFbQApI4Z7CyoOLsy3px1OzKPuj6B5RmajH8Oqrw2Tetk+T8CPnORcC/Ep+9TevVx/NeJGoFvk0tZLlw7cvQz3iVrjdzfSoynDWfG1dvSK+sn4Gjo0Hw3k7t2IWAXvstqvwoM55E73dXplocpIBh0ykDkzhJHcgDmxDmchAqFuCjpAA21C4gTgD//Z"/>
          <p:cNvSpPr>
            <a:spLocks noChangeAspect="1" noChangeArrowheads="1"/>
          </p:cNvSpPr>
          <p:nvPr/>
        </p:nvSpPr>
        <p:spPr bwMode="auto">
          <a:xfrm>
            <a:off x="133033" y="-1036689"/>
            <a:ext cx="1645268" cy="215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19" tIns="40060" rIns="80119" bIns="4006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Rechteck 68"/>
          <p:cNvSpPr>
            <a:spLocks noChangeArrowheads="1"/>
          </p:cNvSpPr>
          <p:nvPr/>
        </p:nvSpPr>
        <p:spPr bwMode="gray">
          <a:xfrm>
            <a:off x="2059955" y="2010556"/>
            <a:ext cx="1023825" cy="1490721"/>
          </a:xfrm>
          <a:prstGeom prst="roundRect">
            <a:avLst>
              <a:gd name="adj" fmla="val 84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1543" tIns="31543" rIns="31543" bIns="31543" anchor="b"/>
          <a:lstStyle/>
          <a:p>
            <a:pPr algn="ctr">
              <a:defRPr/>
            </a:pPr>
            <a:r>
              <a:rPr lang="en-GB" sz="9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Kai </a:t>
            </a:r>
            <a:r>
              <a:rPr lang="en-GB" sz="900" b="1" dirty="0" err="1">
                <a:solidFill>
                  <a:srgbClr val="FFFFFF"/>
                </a:solidFill>
                <a:ea typeface="MS PGothic" charset="0"/>
                <a:cs typeface="MS PGothic" charset="0"/>
              </a:rPr>
              <a:t>Huotari</a:t>
            </a:r>
            <a:endParaRPr lang="en-GB" sz="9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  <a:p>
            <a:pPr algn="ctr">
              <a:defRPr/>
            </a:pPr>
            <a:r>
              <a:rPr lang="en-GB" sz="8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Co-location Centre Manager</a:t>
            </a:r>
          </a:p>
        </p:txBody>
      </p:sp>
      <p:pic>
        <p:nvPicPr>
          <p:cNvPr id="1823751" name="Picture 7" descr="http://t1.gstatic.com/images?q=tbn:ANd9GcQZkNwk0Bh3ac6rxK99SFNw6V_H_7qxQpeopHf7Z0Y2WI96h6TLmuiWcKrl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32"/>
          <a:stretch/>
        </p:blipFill>
        <p:spPr bwMode="auto">
          <a:xfrm>
            <a:off x="2196963" y="2102369"/>
            <a:ext cx="748520" cy="94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7492" y="3880202"/>
            <a:ext cx="872542" cy="859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7867" y="3842102"/>
            <a:ext cx="872542" cy="859322"/>
          </a:xfrm>
          <a:prstGeom prst="rect">
            <a:avLst/>
          </a:prstGeom>
        </p:spPr>
      </p:pic>
      <p:sp>
        <p:nvSpPr>
          <p:cNvPr id="34" name="Rechteck 68"/>
          <p:cNvSpPr>
            <a:spLocks noChangeArrowheads="1"/>
          </p:cNvSpPr>
          <p:nvPr/>
        </p:nvSpPr>
        <p:spPr bwMode="gray">
          <a:xfrm>
            <a:off x="4522391" y="2010556"/>
            <a:ext cx="1012348" cy="1516869"/>
          </a:xfrm>
          <a:prstGeom prst="roundRect">
            <a:avLst>
              <a:gd name="adj" fmla="val 84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1041" tIns="41041" rIns="41041" bIns="41041" anchor="b"/>
          <a:lstStyle/>
          <a:p>
            <a:pPr algn="ctr">
              <a:defRPr/>
            </a:pPr>
            <a:r>
              <a:rPr lang="en-GB" sz="900" b="1" dirty="0" err="1" smtClean="0">
                <a:solidFill>
                  <a:srgbClr val="FFFFFF"/>
                </a:solidFill>
                <a:ea typeface="MS PGothic" charset="0"/>
                <a:cs typeface="MS PGothic" charset="0"/>
              </a:rPr>
              <a:t>Minna</a:t>
            </a:r>
            <a:r>
              <a:rPr lang="en-GB" sz="9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GB" sz="900" b="1" dirty="0" err="1" smtClean="0">
                <a:solidFill>
                  <a:srgbClr val="FFFFFF"/>
                </a:solidFill>
                <a:ea typeface="MS PGothic" charset="0"/>
                <a:cs typeface="MS PGothic" charset="0"/>
              </a:rPr>
              <a:t>Pikkarainen</a:t>
            </a:r>
            <a:endParaRPr lang="en-GB" sz="9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  <a:p>
            <a:pPr algn="ctr">
              <a:defRPr/>
            </a:pPr>
            <a:r>
              <a:rPr lang="en-GB" sz="9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Business </a:t>
            </a:r>
            <a:r>
              <a:rPr lang="en-GB" sz="9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Dev.</a:t>
            </a:r>
            <a:endParaRPr lang="en-GB" sz="8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6" name="Rechteck 68"/>
          <p:cNvSpPr>
            <a:spLocks noChangeArrowheads="1"/>
          </p:cNvSpPr>
          <p:nvPr/>
        </p:nvSpPr>
        <p:spPr bwMode="gray">
          <a:xfrm>
            <a:off x="5762384" y="2003527"/>
            <a:ext cx="1012348" cy="1516869"/>
          </a:xfrm>
          <a:prstGeom prst="roundRect">
            <a:avLst>
              <a:gd name="adj" fmla="val 84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1041" tIns="41041" rIns="41041" bIns="41041" anchor="b"/>
          <a:lstStyle/>
          <a:p>
            <a:pPr algn="ctr">
              <a:defRPr/>
            </a:pPr>
            <a:r>
              <a:rPr lang="en-GB" sz="900" b="1" dirty="0" err="1" smtClean="0">
                <a:solidFill>
                  <a:srgbClr val="FFFFFF"/>
                </a:solidFill>
                <a:ea typeface="MS PGothic" charset="0"/>
                <a:cs typeface="MS PGothic" charset="0"/>
              </a:rPr>
              <a:t>Antti</a:t>
            </a:r>
            <a:r>
              <a:rPr lang="en-GB" sz="9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GB" sz="900" b="1" dirty="0" err="1" smtClean="0">
                <a:solidFill>
                  <a:srgbClr val="FFFFFF"/>
                </a:solidFill>
                <a:ea typeface="MS PGothic" charset="0"/>
                <a:cs typeface="MS PGothic" charset="0"/>
              </a:rPr>
              <a:t>Aarnio</a:t>
            </a:r>
            <a:endParaRPr lang="en-GB" sz="9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  <a:p>
            <a:pPr algn="ctr">
              <a:defRPr/>
            </a:pPr>
            <a:r>
              <a:rPr lang="en-GB" sz="8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Head of Business Development</a:t>
            </a:r>
            <a:endParaRPr lang="en-GB" sz="8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7" name="Rechteck 68"/>
          <p:cNvSpPr>
            <a:spLocks noChangeArrowheads="1"/>
          </p:cNvSpPr>
          <p:nvPr/>
        </p:nvSpPr>
        <p:spPr bwMode="gray">
          <a:xfrm>
            <a:off x="5762384" y="3686896"/>
            <a:ext cx="1012348" cy="1516869"/>
          </a:xfrm>
          <a:prstGeom prst="roundRect">
            <a:avLst>
              <a:gd name="adj" fmla="val 84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1041" tIns="41041" rIns="41041" bIns="41041" anchor="b"/>
          <a:lstStyle/>
          <a:p>
            <a:pPr algn="ctr">
              <a:defRPr/>
            </a:pPr>
            <a:r>
              <a:rPr lang="en-GB" sz="9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Sami </a:t>
            </a:r>
            <a:r>
              <a:rPr lang="en-GB" sz="900" b="1" dirty="0" err="1" smtClean="0">
                <a:solidFill>
                  <a:srgbClr val="FFFFFF"/>
                </a:solidFill>
                <a:ea typeface="MS PGothic" charset="0"/>
                <a:cs typeface="MS PGothic" charset="0"/>
              </a:rPr>
              <a:t>Jokela</a:t>
            </a:r>
            <a:r>
              <a:rPr lang="en-GB" sz="9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</a:p>
          <a:p>
            <a:pPr algn="ctr">
              <a:defRPr/>
            </a:pPr>
            <a:r>
              <a:rPr lang="en-GB" sz="900" b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Business Developer</a:t>
            </a:r>
            <a:endParaRPr lang="en-GB" sz="800" b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/>
          <a:srcRect l="8905"/>
          <a:stretch/>
        </p:blipFill>
        <p:spPr>
          <a:xfrm>
            <a:off x="4633267" y="2167309"/>
            <a:ext cx="820986" cy="887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/>
          <a:srcRect l="11658" t="1553" b="-1553"/>
          <a:stretch/>
        </p:blipFill>
        <p:spPr>
          <a:xfrm>
            <a:off x="5851284" y="3756107"/>
            <a:ext cx="866659" cy="966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/>
          <a:srcRect l="9671"/>
          <a:stretch/>
        </p:blipFill>
        <p:spPr>
          <a:xfrm>
            <a:off x="5851284" y="2148719"/>
            <a:ext cx="831132" cy="9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itle 1"/>
          <p:cNvSpPr>
            <a:spLocks noGrp="1"/>
          </p:cNvSpPr>
          <p:nvPr>
            <p:ph type="title"/>
          </p:nvPr>
        </p:nvSpPr>
        <p:spPr>
          <a:xfrm>
            <a:off x="1722438" y="434977"/>
            <a:ext cx="4906962" cy="860424"/>
          </a:xfrm>
        </p:spPr>
        <p:txBody>
          <a:bodyPr/>
          <a:lstStyle/>
          <a:p>
            <a:r>
              <a:rPr lang="en-US" sz="2400" dirty="0" smtClean="0"/>
              <a:t>EIT ICT Labs Helsinki Start-ups </a:t>
            </a:r>
          </a:p>
        </p:txBody>
      </p:sp>
      <p:sp>
        <p:nvSpPr>
          <p:cNvPr id="2" name="AutoShape 5" descr="data:image/jpeg;base64,/9j/4AAQSkZJRgABAQAAAQABAAD/2wCEAAkGBhQSEBQUERQUFBQVFBQUFxQVFBQUFBQUFRQVFBQUFRQXHCYeFxkkGRQVHy8gIycpLCwsFR4xNTAqNSYrLCkBCQoKDgwOFQ8PFCkcFBwpKSkpKSkpKSkpKSkpKSkpKSkpKSkpKSkpKSkpKSkpKSkpKSkpLCk1LCwtKSkpKSksKf/AABEIAPoAygMBIgACEQEDEQH/xAAbAAABBQEBAAAAAAAAAAAAAAACAQMEBQYAB//EADsQAAIBAgQEAwYEBAUFAAAAAAABAgMRBAUhMRJBUXFhgZEGIjKhscET0eHwFEJSchUjYpLxBxYzQ4L/xAAZAQADAQEBAAAAAAAAAAAAAAAAAQIDBAX/xAAiEQEBAQEAAwEBAAEFAAAAAAAAAQIRAyExEkFhEyIyUXH/2gAMAwEAAhEDEQA/ALZBIRIJDJyCQiCQAqQqOQqAFQSEQSGCoJCI5ysIDQSIFbNoRTb1S3d0kvN6FLjfb+lFf5cJTf8Atj68xBqkEY7Df9Q4t+/SaXWMr/JpFhhvaKFRXcpJ9FOMbdlKyfzDp8aNBIq8HnEW+Gbs38LatxeHS/ZlmpB0hIJDcqqW7S7s6GJi9pL1AzthUchUMioIRCgCiiCgCinCgGYQQgqAFQSESFQAqCQiCQAqIeaZvToRvN6v4YrWUn4L7jecZxGhDrN/DHr4vpFdTzrMc0nVm23eUt5eHJLpFC6azzX2wrTdoScF/TDS3ee8n2siDDOa7VnUqNf3NkKnT11J1PEKO2z0JtVIP+Fc/wD2N21s22LDAx24hr+NV7OPZ7DXE1K62f5WsT7Um4fALVu2n52ZeYbAx4VcoKOIu1fnGz9LXLOhjpWT56X7rT6GWpVxKniFB6rTvf8AaLnK89v7i3bSi3qlf62KLF++tOZWU6rg+zHmjWfT0yDjDd6/1PdhSq3Wyfg038jE0s5cvelJx6tazk+kVyXiT6GLjLql1lNyl5paGnWXGki5R2t/brZ9r7eT8iXh8QpeD6P69iglxWvSmnprF7+nP6hZfmmvDUdne8Z8rvdPpfoOaLjSIUbo1Lro1o10Y4WkqFQgSAOQpwoBmUKIEhgqFRyFQAqGsbi1Sg5vlsubb2S8x5GZ9rsbaUYXt49L7vyX1FacZvNMbKbc6m7bsuttorpFfMrKauxcVU4pfRdFyXoEqd7RW7JUVXbtEsKOBbS01LDLMoslfcvaGCiuRlrcb58XfrNUchlLkWEfZ/Q0VKCRJpxTMr5K3nijIrIn0H8LkzW6NZGlENUl0IvkV/pxS0cqVtSHmGSaaI0kl0GpETSvx2PO8Th3Fi0Z9LruavNcsUk2kZyOB977815czpzvscu8cq7ynMHHR/S/zJ9VRqNzirtJuUOUrayt5a+T8CuwFFW4ZK75dvAcpYnhkuF6xd03zf8AS/oVKysaPJcXdqO6srO+sobxb8VaUX2RdGWyyr/mRUf7l1Scbyi+0oNGohK6ubRnRoURCjSVCnIUYZkJCIJAbkEhEEkBFPO/azFXxE10f7+iPRGzybNa/HWnLrJk1UNUINu73exdZbhEnd7lfgY63LzB7Ge7xv4s99rKlLYnU5FdRJ9CNzlrsiVTjclUo6DVJEygtELh9FTw3Mc/AH4yHqcRfkdQJUAJUyxrqyIdR63J4fUGpApcdl7jNOJf1QcRBOOxWajyTsZyp7tnHRfTw7B1bTpuaspQ+LldfcazV21j5r6kXKcclPhqfBNWfg+V+zOnM64tLT2Zr3xSu/5Xv1t91f5m1obI85pJ0qifOMk9/wCS7T800ej0nojbLKnEEgQkWkqFOQoBmkEkCgkBlQSEQoBHzDFfh05PnZ2XVnk9Z3m31Z6D7W4lxpPlpZee/wC/A8+SJpxPwK0LbDy0KrBsn0mY6dfj+LWhPUn4aqVVGRPoRZlW0q1pzJNOpYr6d+ZKpu4KTvxh2GIZDUWSKNK6Jo4KeIuMykPvD6EacDOqgZjdSWjDbGa2iHlOvjL5pUcZO2z3Kxv5llnDu2UynqdeJ6cO/q/ylOpJR3lJ8F/9Ls+LySfqeh4b4F2MV7F0U5yf80VZefP6m4grKxpllRoJAINFEJCiIW4yZxCoRBIDKhUIEIMx7dL/ACY/3fZmFZv/AG4ot4dS5Rlr2at9bGBktiVRNwexYUitwErplnhjPTpx8TcMupb4Z2KuFdCxzaMdzPjXvGijNBKSKanm8XzJNLGJtLqHGk11ZxxGtibRxKWhn8bW4ZX8CHVzhr4dRcFvGzda41Up3MrQzio97L/6X5lrQxza/wCH8iblP7iXUgM1loLHEq1mJVnbciRVrGZlU959yrvr8ixzL45Lx09Sqim3otfodmfjg39bb2Fw745zv/Kla2j1/ReptkY/2KxbjD8OUWm3e9+Rr0yozo0EgEGiiEggUKMM+hUIggDhUccIGMfhFVpThLaUWvyfqeXYnCSpycZbxbT8j1SpiFF+9ouT5dm+RiParDRjVbjZqfvaNOze97E1WYocBDVlrSpOyb0XLx7EDBw1ZZKk+BOPVr7r7kVtnvAyxKj3G1mV9l66r0YsMJZ3lv4jsMJC/K/dhLBZq/CRxsJLhlBQlynDTX/XDZrxST7lllcZcaUla1nr0auvkV1TBJa63/fItMgqXnK+uqV+qSsidfOxp45e8WWbpWVkruytdvfyMzipuLdja57T0hJbxs/LZkZ5QqkLrRvXkzOa401O3jGOrUSTWt76Ll5ImYWtXtdRb12s/uXMshqx+FRa9B/D4GqviUUvDVl3c4ieO9+mcHmqsk42ld3cm9OitZ31LGnDj1d7ePMbjhk5aLbd+Pf5+hNjEx1ppnDM+0GC9666kPA4Hw13uXWfQ2YxluJXFwtW4k16mkvpl+f9y/8AZnCKMHJK13v1tzLxEfC01GEUtkkSEbz45tXto0EgUEikCQQKCGFAhRBRgqFOOEAVF4X8jM+1elNJpRXFpok3o+hqiDnOB/FpSgt913WxNVPrzzBrct8vxHC9rp6OL2a+z8Ssp0XGTT/dmTcNuZ11Yn8XLp05L7SWvqtGJ+BCKuregWHoaasXEUopayIa/lUYqrd2Xr+RK9nfjt4jE48d+HRLYLJZWn5hfcPM5W0xivK3gQYqdG6VpQvdJ627c15Eyu7pPqrA1KLcDL3K2sliP/inhbz/AEDp1HUaV9Oi/MoMVmDpTaeq+hb5dmsWtNC+I4t5UFGKWxDqj0sRxEapMzv1XyK/OWuFeN/oR8pyv3k3r9PUl4yhxyhHlfXsXGEwyUlvaK0KnvkYd/PdJ1KNkl0SHECg0dbgokEgUEhgaFBQoyUaFEQoAoogoAp1jhRBhc/oqOInZWV0/NpN/Ui4eVmbfMcrhVTco3kk7PZ+Hcwy0ZlqcdXj11bQxdkV2IxLnry+o3iqlorxZHq1r6LYUjS7HRx6huyTl2LSne/MrZUbgrDO94/If5hTdbqlmitvoiFivadXUKd5O9tNvNmbjSqz929vkWuWYCnTXvSjxepFzJ7a/vV+RJxlO6vLdlVCbpu62LrG4ulwv3o99mZyOK4nZO69Qz8RrVlajBY/iW5PjO5msqTXb7F/QnoRVzXYfVJymlHR73fQusNQ4Va93zZW5Yr1G+kfqy3Rr48/1yeXd/4/wSDQCDRqxEgkCgkMhIKwKFGFGKIKAKKIKBlFBFECmCzXDfh1px/1XXZ6m9M57W4LSNVLb3Zdns/X6k6i8XlUH4fHFrnuiLicJxLRtMOlW6BVa2pEb2yquLqR0k7+I/Rk3ze/Lp6kuULh0sPDfYfVST+07hsHLx4erSTv5kulkrerqNJ7RVm/NgRr6WurdyfgcVHRLXt+ZNtbS4n+TP8A2xTnbjUn4N7+QuLyqFNLhio9i7i0lcq8wrXej8fQy7ejXOd46nSUUSKNTmV/8Rdedjv4htqMdXJ2/UfGP6afI43jKXV6dki0RHwNNRpwS5RSJKOjPxya+iQSBQSGQkEgUEhkJBAo4YUiFEOACOEOAyig3FEBAVqSlFxkrpqzXgxbi3APOMzwjoVZQfLWPjF7EVy0u2XPtLPjrXXSy7Iomnqn5Gbb+JVGtcmUo8SsVNKtZP7kjD4y0lcLFTf/AGt8PlF3qy0wOVKOt/yINDGKyH5ZjFRM72tpcxLrVOS5FZjKuveXy5P1uJLMleXNLRempV1MXxSbeya312CZZa31Kqys7eFyzyPB68bW6svBfqVeDoOcuKX/AD+hqcJTtFE7vJxXjnb1oKNG1OnLlKPo07NBIkZFRdTDVI841Lx/2p2+bI9jfPyOffrVEgkAg0UgSFQiFQyEggULcYUZwlzrgBXOuDcW4GUUG51wAiHmdey4Vz37EpyKrET4m3+7C4Iz+bR95diurYe68S7zih7sZdG0+zK2KM9T26ce4p50pJgTfW97lvUoDMqS2aD9IuEWli7cxypiW10638R6GAj0+Y/RwcVy+4+wuVDpym9luTsJgrW4tX05EilRvsWGFwZGtLzg9gKOuxbRiNUKdh+z2WreiXi9EYa9urM5Gy9kqVqDf9Um+9tPsOZplXF70FrzXXx7k3KsL+HRhD+mKXdpav1HzrzOR5+r22snOk4u0k0/ERGpxGGUl7yuvp4oqsRkUl8DTXR6MpKtQSFqUZRdpJruCgIQQKFGFDcW4FxbjMR1wbnXEB3BnVS39BqdV8vUYXzKkJ2JqN2Wy/e4EoaBpXEqIfBEWtQ44yi+aM7TXJ7rR91uahLUp83wfDPjXwyt5P8AUz1PTbF5UXhuA6Y9AJxMm5mFAep0goQH6VIQ4cw9An0qYGHpkngXoZ1pmHIbFp7PYfjrX5Q+r/S/qU1SpZG19m8u/Dox4l70vefeXLyWnkPGe0vNr85/9X9NaANajmyEpROpwCqx90Ypz0JbIUVa/cAKajJWkl2ZBrZNF/A7eG6JkjrgFJWy6ceV/Fakc0nGdZdAHHnVxUwYxuSaOEvq9hgxHXYKdK3xfvwRM4UtkQptyl9Bg3Wl0G507WRPVC2r3AhQ4peG44SOqOgE6ZYyw5Hq0gCC4j2IwKqU7Ppb8heDQShnUE1BRbXOXny6kqZj8Nxk4vdO36j3AW/tLl6ThWhrGXuvvun9SBTpmN9OvN/UN04EqkgOAciiLVcSqchxyI8ByTIrSJ+R5a69dL+SDUpvtqo+bXyNhj8/pYeSjPibsnZK9ul/3zKjAVlhMPd/+SevD1k1z8EUNaLnJym7tu7fidGM8ji8mv1r/Dd4L2loVnwxlaXSSs326lpTPMP4Xh1W5rMg9pYtcFZ8MlopPZ/qacZNMR60dR2FZSV4tPs0wKz0EDM0CmHcbA3JjbmGxkAysaaj4scUG0LClZD8FdAEaUdCPhaV5N9CdUjo/AHCUbR7jBuVMDCte93SHq25W18vlZvi91u9k7DJY1qsVu4rzRXYjGQ5Xl2X3JdHLYqK01EqZeuQwocRUnN2+GPRc+7OhhEl2Lipl+niRXTsxyQun8vqwlF0qvwS2b/kl17ELG5NOhLhlrF/DJbNfmG6RYYfMJcH4c0p03yl/L2fIy3ht498UTpHcBd5hksqaUvihKzUu/J9GQHQOa+ndnlnYap0yZl9G87taR1t1fIbhB6JbvRd2X2DwbhCUbLbfnxO17eBWM9rLy6/M5/agTpyqS4n2XgvAkYbLL6stqGBSRMpUVY6XFWfqZc76Hf4HJ7pGkVBD1kPpM5T9npLZ27Notcrw9SF+ObkuSbuTgWxATkIpA3FiI3SYKidJh2AmdlHRgYWW4+RcN8Uu4zPON2/FMepU7JAU9x5bBArsagox4kkDj/uO4LYAkcAE4D50hkh8BGxWD5osHuFbQApI4Z7CyoOLsy3px1OzKPuj6B5RmajH8Oqrw2Tetk+T8CPnORcC/Ep+9TevVx/NeJGoFvk0tZLlw7cvQz3iVrjdzfSoynDWfG1dvSK+sn4Gjo0Hw3k7t2IWAXvstqvwoM55E73dXplocpIBh0ykDkzhJHcgDmxDmchAqFuCjpAA21C4gTgD//Z"/>
          <p:cNvSpPr>
            <a:spLocks noChangeAspect="1" noChangeArrowheads="1"/>
          </p:cNvSpPr>
          <p:nvPr/>
        </p:nvSpPr>
        <p:spPr bwMode="auto">
          <a:xfrm>
            <a:off x="133033" y="-1036689"/>
            <a:ext cx="1645268" cy="215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19" tIns="40060" rIns="80119" bIns="4006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193" y="2126099"/>
            <a:ext cx="1607097" cy="6174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6" y="3031325"/>
            <a:ext cx="1663034" cy="4738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283" y="2743515"/>
            <a:ext cx="1739900" cy="12588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005" y="3080606"/>
            <a:ext cx="1914525" cy="6062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462" y="2306464"/>
            <a:ext cx="2487612" cy="514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0500" y="3823871"/>
            <a:ext cx="1218611" cy="5605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4506984"/>
            <a:ext cx="97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Polqu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7680" y="3989173"/>
            <a:ext cx="1885950" cy="39525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04850" y="1781175"/>
            <a:ext cx="7886700" cy="4362450"/>
            <a:chOff x="575512" y="1507900"/>
            <a:chExt cx="8365288" cy="4623052"/>
          </a:xfrm>
        </p:grpSpPr>
        <p:grpSp>
          <p:nvGrpSpPr>
            <p:cNvPr id="18" name="Group 17"/>
            <p:cNvGrpSpPr/>
            <p:nvPr/>
          </p:nvGrpSpPr>
          <p:grpSpPr>
            <a:xfrm>
              <a:off x="575512" y="1507900"/>
              <a:ext cx="3465512" cy="4623052"/>
              <a:chOff x="575512" y="1507900"/>
              <a:chExt cx="3465512" cy="4623052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75512" y="1507900"/>
                <a:ext cx="3465512" cy="375167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itel 1"/>
              <p:cNvSpPr txBox="1">
                <a:spLocks/>
              </p:cNvSpPr>
              <p:nvPr/>
            </p:nvSpPr>
            <p:spPr bwMode="auto">
              <a:xfrm>
                <a:off x="852489" y="5243929"/>
                <a:ext cx="2479505" cy="88702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hlink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+mj-lt"/>
                    <a:ea typeface="ＭＳ Ｐゴシック" charset="0"/>
                    <a:cs typeface="MS PGothic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MS PGothic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MS PGothic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MS PGothic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MS PGothic"/>
                  </a:defRPr>
                </a:lvl5pPr>
                <a:lvl6pPr marL="45711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Arial" charset="0"/>
                    <a:ea typeface="MS PGothic" pitchFamily="34" charset="-128"/>
                  </a:defRPr>
                </a:lvl6pPr>
                <a:lvl7pPr marL="91423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Arial" charset="0"/>
                    <a:ea typeface="MS PGothic" pitchFamily="34" charset="-128"/>
                  </a:defRPr>
                </a:lvl7pPr>
                <a:lvl8pPr marL="137135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Arial" charset="0"/>
                    <a:ea typeface="MS PGothic" pitchFamily="34" charset="-128"/>
                  </a:defRPr>
                </a:lvl8pPr>
                <a:lvl9pPr marL="18284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GB" sz="2000" dirty="0" smtClean="0">
                    <a:latin typeface="Arial" charset="0"/>
                    <a:cs typeface="MS PGothic" charset="0"/>
                  </a:rPr>
                  <a:t>Smart Spaces</a:t>
                </a:r>
                <a:endParaRPr lang="en-GB" sz="2000" dirty="0">
                  <a:latin typeface="Arial" charset="0"/>
                  <a:cs typeface="MS PGothic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475288" y="1555751"/>
              <a:ext cx="3465512" cy="4575201"/>
              <a:chOff x="5475288" y="1555751"/>
              <a:chExt cx="3465512" cy="457520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475288" y="1555751"/>
                <a:ext cx="3465512" cy="375167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itel 1"/>
              <p:cNvSpPr txBox="1">
                <a:spLocks/>
              </p:cNvSpPr>
              <p:nvPr/>
            </p:nvSpPr>
            <p:spPr bwMode="auto">
              <a:xfrm>
                <a:off x="5894389" y="5298511"/>
                <a:ext cx="2692807" cy="83244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hlink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+mj-lt"/>
                    <a:ea typeface="ＭＳ Ｐゴシック" charset="0"/>
                    <a:cs typeface="MS PGothic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MS PGothic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MS PGothic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MS PGothic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MS PGothic"/>
                  </a:defRPr>
                </a:lvl5pPr>
                <a:lvl6pPr marL="45711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Arial" charset="0"/>
                    <a:ea typeface="MS PGothic" pitchFamily="34" charset="-128"/>
                  </a:defRPr>
                </a:lvl6pPr>
                <a:lvl7pPr marL="91423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Arial" charset="0"/>
                    <a:ea typeface="MS PGothic" pitchFamily="34" charset="-128"/>
                  </a:defRPr>
                </a:lvl7pPr>
                <a:lvl8pPr marL="137135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Arial" charset="0"/>
                    <a:ea typeface="MS PGothic" pitchFamily="34" charset="-128"/>
                  </a:defRPr>
                </a:lvl8pPr>
                <a:lvl9pPr marL="18284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GB" sz="2000" dirty="0" smtClean="0">
                    <a:latin typeface="Arial" charset="0"/>
                    <a:cs typeface="MS PGothic" charset="0"/>
                  </a:rPr>
                  <a:t>Health &amp; Wellbeing</a:t>
                </a:r>
                <a:endParaRPr lang="en-GB" sz="2000" dirty="0">
                  <a:latin typeface="Arial" charset="0"/>
                  <a:cs typeface="MS PGothic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99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66775" y="2557140"/>
            <a:ext cx="6686550" cy="87186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59936" tIns="359936" rIns="359936" bIns="359936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buClr>
                <a:schemeClr val="tx2"/>
              </a:buClr>
              <a:buSzPct val="110000"/>
              <a:tabLst>
                <a:tab pos="0" algn="l"/>
              </a:tabLst>
            </a:pPr>
            <a:r>
              <a:rPr lang="en-GB" b="1" dirty="0" smtClean="0">
                <a:solidFill>
                  <a:srgbClr val="527F31"/>
                </a:solidFill>
                <a:ea typeface="MS PGothic" pitchFamily="34" charset="-128"/>
              </a:rPr>
              <a:t>How </a:t>
            </a:r>
            <a:r>
              <a:rPr lang="en-GB" b="1" dirty="0">
                <a:solidFill>
                  <a:srgbClr val="527F31"/>
                </a:solidFill>
                <a:ea typeface="MS PGothic" pitchFamily="34" charset="-128"/>
              </a:rPr>
              <a:t>T</a:t>
            </a:r>
            <a:r>
              <a:rPr lang="en-GB" b="1" dirty="0" smtClean="0">
                <a:solidFill>
                  <a:srgbClr val="527F31"/>
                </a:solidFill>
                <a:ea typeface="MS PGothic" pitchFamily="34" charset="-128"/>
              </a:rPr>
              <a:t>o Get</a:t>
            </a:r>
            <a:r>
              <a:rPr lang="en-GB" b="1" dirty="0" smtClean="0">
                <a:solidFill>
                  <a:srgbClr val="21449B"/>
                </a:solidFill>
                <a:ea typeface="MS PGothic" pitchFamily="34" charset="-128"/>
              </a:rPr>
              <a:t> Involved?</a:t>
            </a:r>
            <a:endParaRPr lang="en-GB" b="1" dirty="0">
              <a:solidFill>
                <a:srgbClr val="21449B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056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2"/>
          <p:cNvSpPr>
            <a:spLocks noGrp="1"/>
          </p:cNvSpPr>
          <p:nvPr>
            <p:ph type="title"/>
          </p:nvPr>
        </p:nvSpPr>
        <p:spPr>
          <a:xfrm>
            <a:off x="1735140" y="330200"/>
            <a:ext cx="6199186" cy="784225"/>
          </a:xfrm>
        </p:spPr>
        <p:txBody>
          <a:bodyPr/>
          <a:lstStyle/>
          <a:p>
            <a:r>
              <a:rPr lang="sv-SE" sz="2400" dirty="0" err="1" smtClean="0">
                <a:latin typeface="Arial" charset="0"/>
              </a:rPr>
              <a:t>How</a:t>
            </a:r>
            <a:r>
              <a:rPr lang="sv-SE" dirty="0" smtClean="0">
                <a:latin typeface="Arial" charset="0"/>
              </a:rPr>
              <a:t> </a:t>
            </a:r>
            <a:r>
              <a:rPr lang="sv-SE" dirty="0" err="1" smtClean="0">
                <a:latin typeface="Arial" charset="0"/>
              </a:rPr>
              <a:t>to</a:t>
            </a:r>
            <a:r>
              <a:rPr lang="sv-SE" dirty="0" smtClean="0">
                <a:latin typeface="Arial" charset="0"/>
              </a:rPr>
              <a:t> get </a:t>
            </a:r>
            <a:r>
              <a:rPr lang="sv-SE" dirty="0" err="1" smtClean="0">
                <a:latin typeface="Arial" charset="0"/>
              </a:rPr>
              <a:t>involved</a:t>
            </a:r>
            <a:r>
              <a:rPr lang="sv-SE" dirty="0" smtClean="0">
                <a:latin typeface="Arial" charset="0"/>
              </a:rPr>
              <a:t> in EIT ICT </a:t>
            </a:r>
            <a:r>
              <a:rPr lang="sv-SE" dirty="0" err="1" smtClean="0">
                <a:latin typeface="Arial" charset="0"/>
              </a:rPr>
              <a:t>Labs</a:t>
            </a:r>
            <a:r>
              <a:rPr lang="sv-SE" dirty="0" smtClean="0">
                <a:latin typeface="Arial" charset="0"/>
              </a:rPr>
              <a:t>?</a:t>
            </a:r>
            <a:endParaRPr lang="sv-SE" dirty="0"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1025" y="1485900"/>
            <a:ext cx="7934326" cy="4133583"/>
            <a:chOff x="877073" y="1392239"/>
            <a:chExt cx="8153400" cy="4424092"/>
          </a:xfrm>
        </p:grpSpPr>
        <p:pic>
          <p:nvPicPr>
            <p:cNvPr id="15" name="Kuva 4" descr="Screen Shot 2012-03-26 at 4.52.37 PM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231" y="3018484"/>
              <a:ext cx="3804242" cy="279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7073" y="1392239"/>
              <a:ext cx="7248525" cy="1231208"/>
            </a:xfrm>
            <a:prstGeom prst="rect">
              <a:avLst/>
            </a:prstGeom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31" y="3005357"/>
            <a:ext cx="3008219" cy="261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4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90" y="4000500"/>
            <a:ext cx="2208210" cy="2208210"/>
          </a:xfrm>
          <a:prstGeom prst="rect">
            <a:avLst/>
          </a:prstGeom>
        </p:spPr>
      </p:pic>
      <p:sp>
        <p:nvSpPr>
          <p:cNvPr id="75778" name="Title 2"/>
          <p:cNvSpPr>
            <a:spLocks noGrp="1"/>
          </p:cNvSpPr>
          <p:nvPr>
            <p:ph type="title"/>
          </p:nvPr>
        </p:nvSpPr>
        <p:spPr>
          <a:xfrm>
            <a:off x="1735140" y="330200"/>
            <a:ext cx="5703886" cy="841375"/>
          </a:xfrm>
        </p:spPr>
        <p:txBody>
          <a:bodyPr/>
          <a:lstStyle/>
          <a:p>
            <a:r>
              <a:rPr lang="sv-SE" sz="2400" dirty="0" err="1" smtClean="0">
                <a:latin typeface="Arial" charset="0"/>
              </a:rPr>
              <a:t>How</a:t>
            </a:r>
            <a:r>
              <a:rPr lang="sv-SE" sz="2400" dirty="0" smtClean="0">
                <a:latin typeface="Arial" charset="0"/>
              </a:rPr>
              <a:t> </a:t>
            </a:r>
            <a:r>
              <a:rPr lang="sv-SE" sz="2400" dirty="0" err="1" smtClean="0">
                <a:latin typeface="Arial" charset="0"/>
              </a:rPr>
              <a:t>to</a:t>
            </a:r>
            <a:r>
              <a:rPr lang="sv-SE" sz="2400" dirty="0" smtClean="0">
                <a:latin typeface="Arial" charset="0"/>
              </a:rPr>
              <a:t> get </a:t>
            </a:r>
            <a:r>
              <a:rPr lang="sv-SE" sz="2400" dirty="0" err="1" smtClean="0">
                <a:latin typeface="Arial" charset="0"/>
              </a:rPr>
              <a:t>involved</a:t>
            </a:r>
            <a:r>
              <a:rPr lang="sv-SE" sz="2400" dirty="0" smtClean="0">
                <a:latin typeface="Arial" charset="0"/>
              </a:rPr>
              <a:t> in new EIT KICs?</a:t>
            </a:r>
            <a:endParaRPr lang="sv-SE" sz="2400" dirty="0"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09724" y="1749522"/>
            <a:ext cx="7385051" cy="458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>
                <a:tab pos="0" algn="l"/>
              </a:tabLst>
              <a:defRPr lang="de-DE" kern="1200" dirty="0" smtClean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kern="1200" dirty="0" smtClean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8775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kern="1200" dirty="0" smtClean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81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kern="1200" dirty="0" smtClean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75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charset="0"/>
              <a:buChar char="§"/>
              <a:defRPr lang="de-DE" sz="1400" kern="1200" dirty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982663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lang="en-GB" sz="1400" noProof="0">
                <a:solidFill>
                  <a:srgbClr val="21449B"/>
                </a:solidFill>
                <a:latin typeface="+mn-lt"/>
                <a:ea typeface="+mn-ea"/>
              </a:defRPr>
            </a:lvl6pPr>
            <a:lvl7pPr marL="16319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0891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254635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Clr>
                <a:srgbClr val="0070C0"/>
              </a:buClr>
            </a:pPr>
            <a:r>
              <a:rPr lang="en-US" dirty="0" smtClean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Find a good consortium</a:t>
            </a:r>
          </a:p>
          <a:p>
            <a:pPr>
              <a:lnSpc>
                <a:spcPct val="80000"/>
              </a:lnSpc>
              <a:buClr>
                <a:srgbClr val="0070C0"/>
              </a:buClr>
            </a:pPr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Identify your expertise </a:t>
            </a:r>
          </a:p>
          <a:p>
            <a:pPr>
              <a:lnSpc>
                <a:spcPct val="80000"/>
              </a:lnSpc>
              <a:buClr>
                <a:srgbClr val="0070C0"/>
              </a:buClr>
            </a:pPr>
            <a:r>
              <a:rPr lang="en-US" sz="1800" dirty="0" smtClean="0">
                <a:latin typeface="Arial" charset="0"/>
              </a:rPr>
              <a:t> Be active</a:t>
            </a:r>
            <a:endParaRPr lang="en-US" sz="18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3025707"/>
            <a:ext cx="3054350" cy="1949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-2338" r="11612" b="12727"/>
          <a:stretch/>
        </p:blipFill>
        <p:spPr>
          <a:xfrm>
            <a:off x="6032500" y="3306172"/>
            <a:ext cx="2149475" cy="1467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776" y="4769678"/>
            <a:ext cx="2336799" cy="15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6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3"/>
          <p:cNvSpPr>
            <a:spLocks noGrp="1"/>
          </p:cNvSpPr>
          <p:nvPr>
            <p:ph type="ctrTitle"/>
          </p:nvPr>
        </p:nvSpPr>
        <p:spPr>
          <a:xfrm>
            <a:off x="1028701" y="2860676"/>
            <a:ext cx="6572249" cy="787400"/>
          </a:xfrm>
          <a:ln/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sz="2800" dirty="0" err="1">
                <a:solidFill>
                  <a:srgbClr val="7AAB61"/>
                </a:solidFill>
                <a:latin typeface="Arial" charset="0"/>
                <a:ea typeface="ＭＳ Ｐゴシック" charset="0"/>
                <a:cs typeface="MS PGothic" charset="0"/>
              </a:rPr>
              <a:t>Thank</a:t>
            </a:r>
            <a:r>
              <a:rPr sz="2800" dirty="0">
                <a:solidFill>
                  <a:srgbClr val="7AAB61"/>
                </a:solidFill>
                <a:latin typeface="Arial" charset="0"/>
                <a:ea typeface="ＭＳ Ｐゴシック" charset="0"/>
                <a:cs typeface="MS PGothic" charset="0"/>
              </a:rPr>
              <a:t> </a:t>
            </a:r>
            <a:r>
              <a:rPr sz="2800" dirty="0" err="1">
                <a:solidFill>
                  <a:srgbClr val="7AAB61"/>
                </a:solidFill>
                <a:latin typeface="Arial" charset="0"/>
                <a:ea typeface="ＭＳ Ｐゴシック" charset="0"/>
                <a:cs typeface="MS PGothic" charset="0"/>
              </a:rPr>
              <a:t>you</a:t>
            </a:r>
            <a:r>
              <a:rPr sz="2800" dirty="0">
                <a:solidFill>
                  <a:srgbClr val="7AAB61"/>
                </a:solidFill>
                <a:latin typeface="Arial" charset="0"/>
                <a:ea typeface="ＭＳ Ｐゴシック" charset="0"/>
                <a:cs typeface="MS PGothic" charset="0"/>
              </a:rPr>
              <a:t> </a:t>
            </a:r>
            <a:br>
              <a:rPr sz="2800" dirty="0">
                <a:solidFill>
                  <a:srgbClr val="7AAB61"/>
                </a:solidFill>
                <a:latin typeface="Arial" charset="0"/>
                <a:ea typeface="ＭＳ Ｐゴシック" charset="0"/>
                <a:cs typeface="MS PGothic" charset="0"/>
              </a:rPr>
            </a:br>
            <a:r>
              <a:rPr sz="2800" dirty="0" err="1">
                <a:solidFill>
                  <a:srgbClr val="7AAB61"/>
                </a:solidFill>
                <a:latin typeface="Arial" charset="0"/>
                <a:ea typeface="ＭＳ Ｐゴシック" charset="0"/>
                <a:cs typeface="MS PGothic" charset="0"/>
              </a:rPr>
              <a:t>for</a:t>
            </a:r>
            <a:r>
              <a:rPr sz="2800" dirty="0">
                <a:solidFill>
                  <a:srgbClr val="7AAB61"/>
                </a:solidFill>
                <a:latin typeface="Arial" charset="0"/>
                <a:ea typeface="ＭＳ Ｐゴシック" charset="0"/>
                <a:cs typeface="MS PGothic" charset="0"/>
              </a:rPr>
              <a:t> </a:t>
            </a:r>
            <a:r>
              <a:rPr sz="2800" dirty="0" err="1">
                <a:solidFill>
                  <a:srgbClr val="7AAB61"/>
                </a:solidFill>
                <a:latin typeface="Arial" charset="0"/>
                <a:ea typeface="ＭＳ Ｐゴシック" charset="0"/>
                <a:cs typeface="MS PGothic" charset="0"/>
              </a:rPr>
              <a:t>your</a:t>
            </a:r>
            <a:r>
              <a:rPr sz="2800" dirty="0">
                <a:solidFill>
                  <a:srgbClr val="7AAB61"/>
                </a:solidFill>
                <a:latin typeface="Arial" charset="0"/>
                <a:ea typeface="ＭＳ Ｐゴシック" charset="0"/>
                <a:cs typeface="MS PGothic" charset="0"/>
              </a:rPr>
              <a:t> </a:t>
            </a:r>
            <a:r>
              <a:rPr sz="2800" dirty="0" err="1">
                <a:solidFill>
                  <a:srgbClr val="7AAB61"/>
                </a:solidFill>
                <a:latin typeface="Arial" charset="0"/>
                <a:ea typeface="ＭＳ Ｐゴシック" charset="0"/>
                <a:cs typeface="MS PGothic" charset="0"/>
              </a:rPr>
              <a:t>attention</a:t>
            </a:r>
            <a:r>
              <a:rPr sz="2800" dirty="0">
                <a:solidFill>
                  <a:srgbClr val="7AAB61"/>
                </a:solidFill>
                <a:latin typeface="Arial" charset="0"/>
                <a:ea typeface="ＭＳ Ｐゴシック" charset="0"/>
                <a:cs typeface="MS PGothic" charset="0"/>
              </a:rPr>
              <a:t>!</a:t>
            </a:r>
            <a:r>
              <a:rPr sz="2800" dirty="0">
                <a:latin typeface="Arial" charset="0"/>
                <a:ea typeface="ＭＳ Ｐゴシック" charset="0"/>
                <a:cs typeface="MS PGothic" charset="0"/>
              </a:rPr>
              <a:t/>
            </a:r>
            <a:br>
              <a:rPr sz="2800" dirty="0">
                <a:latin typeface="Arial" charset="0"/>
                <a:ea typeface="ＭＳ Ｐゴシック" charset="0"/>
                <a:cs typeface="MS PGothic" charset="0"/>
              </a:rPr>
            </a:br>
            <a:endParaRPr sz="2800" dirty="0">
              <a:latin typeface="Arial" charset="0"/>
              <a:ea typeface="ＭＳ Ｐゴシック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333375" y="2860675"/>
            <a:ext cx="7086600" cy="1211263"/>
          </a:xfrm>
          <a:ln/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MS PGothic" charset="0"/>
              </a:rPr>
              <a:t>Agenda</a:t>
            </a:r>
            <a:endParaRPr dirty="0"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1331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47675" y="3651252"/>
            <a:ext cx="8057696" cy="517525"/>
          </a:xfrm>
        </p:spPr>
        <p:txBody>
          <a:bodyPr/>
          <a:lstStyle/>
          <a:p>
            <a:pPr marL="457119" indent="-457119">
              <a:spcBef>
                <a:spcPts val="360"/>
              </a:spcBef>
              <a:buFontTx/>
              <a:buChar char="-"/>
            </a:pPr>
            <a:r>
              <a:rPr lang="en-US" sz="2000" dirty="0" smtClean="0">
                <a:latin typeface="Arial" charset="0"/>
                <a:ea typeface="ＭＳ Ｐゴシック" charset="0"/>
                <a:cs typeface="MS PGothic" charset="0"/>
              </a:rPr>
              <a:t>EIT initiative</a:t>
            </a:r>
          </a:p>
          <a:p>
            <a:pPr marL="457119" indent="-457119">
              <a:spcBef>
                <a:spcPts val="360"/>
              </a:spcBef>
              <a:buFontTx/>
              <a:buChar char="-"/>
            </a:pPr>
            <a:r>
              <a:rPr lang="en-US" sz="2000" dirty="0" smtClean="0">
                <a:latin typeface="Arial" charset="0"/>
                <a:ea typeface="ＭＳ Ｐゴシック" charset="0"/>
                <a:cs typeface="MS PGothic" charset="0"/>
              </a:rPr>
              <a:t>Our Mission</a:t>
            </a:r>
          </a:p>
          <a:p>
            <a:pPr marL="457119" indent="-457119">
              <a:spcBef>
                <a:spcPts val="360"/>
              </a:spcBef>
              <a:buFontTx/>
              <a:buChar char="-"/>
            </a:pPr>
            <a:r>
              <a:rPr lang="en-US" sz="2000" dirty="0" smtClean="0">
                <a:latin typeface="Arial" charset="0"/>
                <a:ea typeface="ＭＳ Ｐゴシック" charset="0"/>
                <a:cs typeface="MS PGothic" charset="0"/>
              </a:rPr>
              <a:t>The Way We Operate</a:t>
            </a:r>
          </a:p>
          <a:p>
            <a:pPr marL="457119" indent="-457119">
              <a:spcBef>
                <a:spcPts val="360"/>
              </a:spcBef>
              <a:buFontTx/>
              <a:buChar char="-"/>
            </a:pPr>
            <a:r>
              <a:rPr lang="en-US" sz="2000" dirty="0" smtClean="0">
                <a:latin typeface="Arial" charset="0"/>
                <a:ea typeface="ＭＳ Ｐゴシック" charset="0"/>
                <a:cs typeface="MS PGothic" charset="0"/>
              </a:rPr>
              <a:t>The Helsinki Node</a:t>
            </a:r>
          </a:p>
          <a:p>
            <a:pPr marL="457119" indent="-457119">
              <a:spcBef>
                <a:spcPts val="360"/>
              </a:spcBef>
              <a:buFontTx/>
              <a:buChar char="-"/>
            </a:pPr>
            <a:r>
              <a:rPr lang="en-US" sz="2000" dirty="0" smtClean="0">
                <a:latin typeface="Arial" charset="0"/>
                <a:ea typeface="ＭＳ Ｐゴシック" charset="0"/>
                <a:cs typeface="MS PGothic" charset="0"/>
              </a:rPr>
              <a:t>How To Get Involved</a:t>
            </a:r>
          </a:p>
          <a:p>
            <a:pPr marL="457119" indent="-457119">
              <a:spcBef>
                <a:spcPts val="360"/>
              </a:spcBef>
              <a:buFontTx/>
              <a:buChar char="-"/>
            </a:pPr>
            <a:endParaRPr lang="en-US" dirty="0" smtClean="0">
              <a:latin typeface="Arial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956273"/>
            <a:ext cx="9144000" cy="1820173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59936" tIns="359936" rIns="359936" bIns="359936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buClr>
                <a:schemeClr val="tx2"/>
              </a:buClr>
              <a:buSzPct val="110000"/>
              <a:tabLst>
                <a:tab pos="0" algn="l"/>
              </a:tabLst>
            </a:pPr>
            <a:r>
              <a:rPr lang="en-US" sz="3600" b="1" dirty="0">
                <a:solidFill>
                  <a:srgbClr val="7FBB51"/>
                </a:solidFill>
                <a:effectLst>
                  <a:outerShdw blurRad="25400" dist="38100" dir="2700000" algn="tl" rotWithShape="0">
                    <a:schemeClr val="tx2">
                      <a:alpha val="85000"/>
                    </a:schemeClr>
                  </a:outerShdw>
                </a:effectLst>
                <a:latin typeface="+mn-lt"/>
                <a:ea typeface="+mn-ea"/>
                <a:cs typeface="+mn-cs"/>
              </a:rPr>
              <a:t>EIT</a:t>
            </a:r>
            <a:r>
              <a:rPr lang="en-US" sz="3600" b="1" dirty="0">
                <a:solidFill>
                  <a:srgbClr val="7FBB51"/>
                </a:solidFill>
                <a:ea typeface="MS PGothic" pitchFamily="34" charset="-128"/>
              </a:rPr>
              <a:t> </a:t>
            </a:r>
            <a:r>
              <a:rPr lang="en-US" sz="3600" b="1" dirty="0">
                <a:solidFill>
                  <a:srgbClr val="21449B"/>
                </a:solidFill>
                <a:ea typeface="MS PGothic" pitchFamily="34" charset="-128"/>
              </a:rPr>
              <a:t>Initiative</a:t>
            </a:r>
          </a:p>
        </p:txBody>
      </p:sp>
    </p:spTree>
    <p:extLst>
      <p:ext uri="{BB962C8B-B14F-4D97-AF65-F5344CB8AC3E}">
        <p14:creationId xmlns:p14="http://schemas.microsoft.com/office/powerpoint/2010/main" val="3673262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7" t="33549" r="61043" b="47469"/>
          <a:stretch>
            <a:fillRect/>
          </a:stretch>
        </p:blipFill>
        <p:spPr bwMode="auto">
          <a:xfrm>
            <a:off x="4424364" y="1747839"/>
            <a:ext cx="4719637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el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 sz="2400" dirty="0">
                <a:latin typeface="Arial" charset="0"/>
                <a:cs typeface="MS PGothic" charset="0"/>
              </a:rPr>
              <a:t>Tackling the European Paradox</a:t>
            </a:r>
          </a:p>
        </p:txBody>
      </p:sp>
      <p:sp>
        <p:nvSpPr>
          <p:cNvPr id="15364" name="Inhaltsplatzhalter 9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425450" y="3352800"/>
            <a:ext cx="8250238" cy="1743075"/>
          </a:xfrm>
        </p:spPr>
        <p:txBody>
          <a:bodyPr/>
          <a:lstStyle/>
          <a:p>
            <a:pPr marL="176182" indent="-176182">
              <a:buFont typeface="Wingdings" charset="0"/>
              <a:buChar char="§"/>
              <a:tabLst>
                <a:tab pos="176182" algn="l"/>
              </a:tabLst>
            </a:pPr>
            <a:r>
              <a:rPr lang="en-GB" sz="1600" dirty="0">
                <a:latin typeface="Arial" charset="0"/>
                <a:ea typeface="ＭＳ Ｐゴシック" charset="0"/>
                <a:cs typeface="MS PGothic" charset="0"/>
              </a:rPr>
              <a:t>The EIT was established as a new EU instrument for promoting innovation in </a:t>
            </a:r>
            <a:r>
              <a:rPr lang="en-GB" sz="1600" dirty="0" smtClean="0">
                <a:latin typeface="Arial" charset="0"/>
                <a:ea typeface="ＭＳ Ｐゴシック" charset="0"/>
                <a:cs typeface="MS PGothic" charset="0"/>
              </a:rPr>
              <a:t>Europe: </a:t>
            </a:r>
            <a:r>
              <a:rPr lang="en-GB" sz="1600" dirty="0">
                <a:latin typeface="Arial" charset="0"/>
                <a:ea typeface="ＭＳ Ｐゴシック" charset="0"/>
                <a:cs typeface="MS PGothic" charset="0"/>
              </a:rPr>
              <a:t>from idea to product, from lab to market, from student to entrepreneur.</a:t>
            </a:r>
          </a:p>
          <a:p>
            <a:pPr marL="176182" indent="-176182">
              <a:buFont typeface="Wingdings" charset="0"/>
              <a:buChar char="§"/>
              <a:tabLst>
                <a:tab pos="176182" algn="l"/>
              </a:tabLst>
            </a:pPr>
            <a:r>
              <a:rPr lang="en-GB" sz="1600" dirty="0">
                <a:latin typeface="Arial" charset="0"/>
                <a:ea typeface="ＭＳ Ｐゴシック" charset="0"/>
                <a:cs typeface="MS PGothic" charset="0"/>
              </a:rPr>
              <a:t>It does not replace other existing EU initiatives (e.g. EU Framework Programmes), but adds to them by setting its focus on bringing research results to market</a:t>
            </a:r>
          </a:p>
          <a:p>
            <a:pPr marL="176182" indent="-176182">
              <a:buFont typeface="Wingdings" charset="0"/>
              <a:buChar char="§"/>
              <a:tabLst>
                <a:tab pos="176182" algn="l"/>
              </a:tabLst>
            </a:pPr>
            <a:endParaRPr lang="en-GB" dirty="0">
              <a:latin typeface="Arial" charset="0"/>
              <a:ea typeface="ＭＳ Ｐゴシック" charset="0"/>
              <a:cs typeface="MS PGothic" charset="0"/>
            </a:endParaRPr>
          </a:p>
          <a:p>
            <a:pPr marL="176182" indent="-176182">
              <a:buFont typeface="Wingdings" charset="0"/>
              <a:buChar char="§"/>
              <a:tabLst>
                <a:tab pos="176182" algn="l"/>
              </a:tabLst>
            </a:pPr>
            <a:endParaRPr lang="en-GB" dirty="0">
              <a:latin typeface="Arial" charset="0"/>
              <a:ea typeface="ＭＳ Ｐゴシック" charset="0"/>
              <a:cs typeface="MS PGothic" charset="0"/>
            </a:endParaRPr>
          </a:p>
        </p:txBody>
      </p:sp>
      <p:sp>
        <p:nvSpPr>
          <p:cNvPr id="15365" name="Textfeld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752601"/>
            <a:ext cx="9144000" cy="1102115"/>
          </a:xfrm>
          <a:prstGeom prst="rect">
            <a:avLst/>
          </a:prstGeom>
          <a:solidFill>
            <a:srgbClr val="9BCA7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898" tIns="179968" rIns="467918" bIns="179968">
            <a:spAutoFit/>
          </a:bodyPr>
          <a:lstStyle>
            <a:lvl1pPr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100000"/>
              </a:spcBef>
              <a:buClr>
                <a:srgbClr val="2E3F8F"/>
              </a:buClr>
              <a:buSzPct val="110000"/>
            </a:pPr>
            <a:r>
              <a:rPr lang="en-GB" sz="1600" dirty="0">
                <a:solidFill>
                  <a:srgbClr val="21449B"/>
                </a:solidFill>
              </a:rPr>
              <a:t>The European Paradox refers to </a:t>
            </a:r>
            <a:r>
              <a:rPr lang="en-US" sz="1600" dirty="0">
                <a:solidFill>
                  <a:srgbClr val="21449B"/>
                </a:solidFill>
              </a:rPr>
              <a:t>the presumption that </a:t>
            </a:r>
            <a:r>
              <a:rPr lang="en-US" sz="1600" b="1" dirty="0">
                <a:solidFill>
                  <a:srgbClr val="21449B"/>
                </a:solidFill>
              </a:rPr>
              <a:t>EU member states</a:t>
            </a:r>
            <a:r>
              <a:rPr lang="en-US" sz="1600" dirty="0">
                <a:solidFill>
                  <a:srgbClr val="21449B"/>
                </a:solidFill>
              </a:rPr>
              <a:t> play a leading global role in terms of </a:t>
            </a:r>
            <a:r>
              <a:rPr lang="en-US" sz="1600" b="1" dirty="0">
                <a:solidFill>
                  <a:srgbClr val="21449B"/>
                </a:solidFill>
              </a:rPr>
              <a:t>top-level scientific output</a:t>
            </a:r>
            <a:r>
              <a:rPr lang="en-US" sz="1600" dirty="0">
                <a:solidFill>
                  <a:srgbClr val="21449B"/>
                </a:solidFill>
              </a:rPr>
              <a:t>, but lag behind in the ability of </a:t>
            </a:r>
            <a:r>
              <a:rPr lang="en-US" sz="1600" b="1" dirty="0">
                <a:solidFill>
                  <a:srgbClr val="21449B"/>
                </a:solidFill>
              </a:rPr>
              <a:t>converting this strength into wealth-generating innovations</a:t>
            </a:r>
            <a:r>
              <a:rPr lang="en-GB" sz="1600" dirty="0">
                <a:solidFill>
                  <a:srgbClr val="21449B"/>
                </a:solidFill>
              </a:rPr>
              <a:t>.</a:t>
            </a:r>
          </a:p>
        </p:txBody>
      </p:sp>
      <p:sp>
        <p:nvSpPr>
          <p:cNvPr id="15366" name="Foliennummernplatzhalter 10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498475" y="6559550"/>
            <a:ext cx="2323728" cy="15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19" indent="-2857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98" indent="-2285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918" indent="-2285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037" indent="-2285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156" indent="-2285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275" indent="-2285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395" indent="-2285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514" indent="-2285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000">
                <a:solidFill>
                  <a:schemeClr val="tx2"/>
                </a:solidFill>
              </a:rPr>
              <a:t>EIT ICT Labs General Overview </a:t>
            </a:r>
            <a:r>
              <a:rPr lang="en-GB" sz="1000">
                <a:solidFill>
                  <a:schemeClr val="tx2"/>
                </a:solidFill>
                <a:cs typeface="Arial" charset="0"/>
              </a:rPr>
              <a:t>| Page </a:t>
            </a:r>
            <a:fld id="{9D539C05-83AF-1840-BE15-72AC38D4FD8B}" type="slidenum">
              <a:rPr lang="en-GB" sz="1000">
                <a:solidFill>
                  <a:schemeClr val="tx2"/>
                </a:solidFill>
              </a:rPr>
              <a:pPr eaLnBrk="1" hangingPunct="1"/>
              <a:t>5</a:t>
            </a:fld>
            <a:endParaRPr lang="en-GB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think-cell Slide" r:id="rId24" imgW="0" imgH="0" progId="">
                  <p:embed/>
                </p:oleObj>
              </mc:Choice>
              <mc:Fallback>
                <p:oleObj name="think-cell Slide" r:id="rId24" imgW="0" imgH="0" progId="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hteck 6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122739" y="3605213"/>
            <a:ext cx="4575175" cy="2216150"/>
          </a:xfrm>
          <a:prstGeom prst="roundRect">
            <a:avLst>
              <a:gd name="adj" fmla="val 8402"/>
            </a:avLst>
          </a:prstGeom>
          <a:solidFill>
            <a:schemeClr val="accent2"/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lIns="107981" tIns="0" rIns="71987" bIns="35993"/>
          <a:lstStyle/>
          <a:p>
            <a:pPr>
              <a:spcAft>
                <a:spcPts val="1000"/>
              </a:spcAft>
              <a:defRPr/>
            </a:pPr>
            <a:r>
              <a:rPr lang="en-GB" sz="1400" b="1">
                <a:solidFill>
                  <a:srgbClr val="209EC6"/>
                </a:solidFill>
                <a:cs typeface="MS PGothic" charset="0"/>
              </a:rPr>
              <a:t>KICs</a:t>
            </a:r>
          </a:p>
        </p:txBody>
      </p:sp>
      <p:sp>
        <p:nvSpPr>
          <p:cNvPr id="18" name="Rechteck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46938" y="3897313"/>
            <a:ext cx="1270000" cy="1270000"/>
          </a:xfrm>
          <a:prstGeom prst="rect">
            <a:avLst/>
          </a:prstGeom>
          <a:solidFill>
            <a:schemeClr val="bg1"/>
          </a:solidFill>
          <a:ln w="9525">
            <a:solidFill>
              <a:srgbClr val="84DAF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lIns="91424" tIns="45712" rIns="91424" bIns="45712"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hteck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4213" y="3897313"/>
            <a:ext cx="1270000" cy="1270000"/>
          </a:xfrm>
          <a:prstGeom prst="rect">
            <a:avLst/>
          </a:prstGeom>
          <a:solidFill>
            <a:schemeClr val="bg1"/>
          </a:solidFill>
          <a:ln w="9525">
            <a:solidFill>
              <a:srgbClr val="84DAF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lIns="91424" tIns="45712" rIns="91424" bIns="45712"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hteck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3897313"/>
            <a:ext cx="1270000" cy="1270000"/>
          </a:xfrm>
          <a:prstGeom prst="rect">
            <a:avLst/>
          </a:prstGeom>
          <a:solidFill>
            <a:schemeClr val="bg1"/>
          </a:solidFill>
          <a:ln w="9525">
            <a:solidFill>
              <a:srgbClr val="84DAF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lIns="91424" tIns="45712" rIns="91424" bIns="45712"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hteck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46938" y="5253038"/>
            <a:ext cx="1270000" cy="387350"/>
          </a:xfrm>
          <a:prstGeom prst="rect">
            <a:avLst/>
          </a:prstGeom>
          <a:solidFill>
            <a:schemeClr val="bg1"/>
          </a:solidFill>
          <a:ln w="9525">
            <a:solidFill>
              <a:srgbClr val="84DAF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lIns="91424" tIns="45712" rIns="91424" bIns="45712" anchor="ctr"/>
          <a:lstStyle/>
          <a:p>
            <a:pPr algn="ctr">
              <a:defRPr/>
            </a:pPr>
            <a:r>
              <a:rPr lang="en-GB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KIC InnoEnergy</a:t>
            </a:r>
          </a:p>
        </p:txBody>
      </p:sp>
      <p:sp>
        <p:nvSpPr>
          <p:cNvPr id="21" name="Rechteck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64213" y="5253038"/>
            <a:ext cx="1270000" cy="387350"/>
          </a:xfrm>
          <a:prstGeom prst="rect">
            <a:avLst/>
          </a:prstGeom>
          <a:solidFill>
            <a:schemeClr val="bg1"/>
          </a:solidFill>
          <a:ln w="9525">
            <a:solidFill>
              <a:srgbClr val="84DAF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lIns="91424" tIns="45712" rIns="91424" bIns="45712" anchor="ctr"/>
          <a:lstStyle/>
          <a:p>
            <a:pPr algn="ctr">
              <a:defRPr/>
            </a:pPr>
            <a:r>
              <a:rPr lang="en-GB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EIT ICT Labs</a:t>
            </a:r>
          </a:p>
        </p:txBody>
      </p:sp>
      <p:sp>
        <p:nvSpPr>
          <p:cNvPr id="22" name="Rechteck 2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7200" y="5253038"/>
            <a:ext cx="1270000" cy="387350"/>
          </a:xfrm>
          <a:prstGeom prst="rect">
            <a:avLst/>
          </a:prstGeom>
          <a:solidFill>
            <a:schemeClr val="bg1"/>
          </a:solidFill>
          <a:ln w="9525">
            <a:solidFill>
              <a:srgbClr val="84DAF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lIns="91424" tIns="45712" rIns="91424" bIns="45712" anchor="ctr"/>
          <a:lstStyle/>
          <a:p>
            <a:pPr algn="ctr">
              <a:defRPr/>
            </a:pPr>
            <a:r>
              <a:rPr lang="en-GB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Climate KIC</a:t>
            </a:r>
          </a:p>
        </p:txBody>
      </p:sp>
      <p:sp>
        <p:nvSpPr>
          <p:cNvPr id="16393" name="Titel 3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GB" sz="2400" dirty="0">
                <a:latin typeface="Arial" charset="0"/>
                <a:cs typeface="MS PGothic" charset="0"/>
              </a:rPr>
              <a:t>The EIT and its</a:t>
            </a:r>
            <a:r>
              <a:rPr lang="en-GB" sz="2400" b="0" dirty="0">
                <a:latin typeface="Arial" charset="0"/>
                <a:cs typeface="MS PGothic" charset="0"/>
              </a:rPr>
              <a:t> </a:t>
            </a:r>
            <a:r>
              <a:rPr lang="en-GB" sz="2400" dirty="0">
                <a:latin typeface="Arial" charset="0"/>
                <a:cs typeface="MS PGothic" charset="0"/>
              </a:rPr>
              <a:t>KICs</a:t>
            </a:r>
          </a:p>
        </p:txBody>
      </p:sp>
      <p:pic>
        <p:nvPicPr>
          <p:cNvPr id="16394" name="Picture 8" descr="http://eit.europa.eu/typo3temp/pics/743f577314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4" y="3954464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0" descr="http://eit.europa.eu/typo3temp/pics/bd49678002.jp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3954464"/>
            <a:ext cx="115411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http://eit.europa.eu/typo3temp/pics/192a0d141d.jp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6" y="3954464"/>
            <a:ext cx="11541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Gerade Verbindung mit Pfeil 23"/>
          <p:cNvCxnSpPr>
            <a:stCxn id="15" idx="2"/>
            <a:endCxn id="19" idx="0"/>
          </p:cNvCxnSpPr>
          <p:nvPr>
            <p:custDataLst>
              <p:tags r:id="rId14"/>
            </p:custDataLst>
          </p:nvPr>
        </p:nvCxnSpPr>
        <p:spPr>
          <a:xfrm rot="5400000">
            <a:off x="6055519" y="3542507"/>
            <a:ext cx="698500" cy="11112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endCxn id="17" idx="0"/>
          </p:cNvCxnSpPr>
          <p:nvPr>
            <p:custDataLst>
              <p:tags r:id="rId15"/>
            </p:custDataLst>
          </p:nvPr>
        </p:nvCxnSpPr>
        <p:spPr>
          <a:xfrm rot="5400000">
            <a:off x="4414838" y="3409951"/>
            <a:ext cx="974725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endCxn id="18" idx="0"/>
          </p:cNvCxnSpPr>
          <p:nvPr>
            <p:custDataLst>
              <p:tags r:id="rId16"/>
            </p:custDataLst>
          </p:nvPr>
        </p:nvCxnSpPr>
        <p:spPr>
          <a:xfrm rot="5400000">
            <a:off x="7394575" y="3408364"/>
            <a:ext cx="976313" cy="1587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6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447676" y="1743077"/>
            <a:ext cx="3482975" cy="3038474"/>
          </a:xfrm>
          <a:prstGeom prst="rect">
            <a:avLst/>
          </a:prstGeom>
        </p:spPr>
        <p:txBody>
          <a:bodyPr lIns="91424" tIns="45712" rIns="91424" bIns="45712"/>
          <a:lstStyle/>
          <a:p>
            <a:pPr marL="177768" indent="-177768" eaLnBrk="0" hangingPunct="0">
              <a:spcBef>
                <a:spcPct val="100000"/>
              </a:spcBef>
              <a:buClr>
                <a:schemeClr val="tx2"/>
              </a:buClr>
              <a:buSzPct val="110000"/>
              <a:buFont typeface="Wingdings" pitchFamily="2" charset="2"/>
              <a:buChar char="§"/>
              <a:tabLst>
                <a:tab pos="2237980" algn="l"/>
                <a:tab pos="2399876" algn="l"/>
              </a:tabLst>
              <a:defRPr/>
            </a:pPr>
            <a:r>
              <a:rPr lang="en-GB" sz="1400" dirty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rPr>
              <a:t>The </a:t>
            </a:r>
            <a:r>
              <a:rPr lang="en-GB" sz="1400" b="1" dirty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rPr>
              <a:t>European Institute of Innovation &amp; Technology (EIT) </a:t>
            </a:r>
            <a:r>
              <a:rPr lang="en-GB" sz="1400" dirty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rPr>
              <a:t>was legally established in 2008 as an independent agency within the EU</a:t>
            </a:r>
          </a:p>
          <a:p>
            <a:pPr marL="177768" indent="-177768" eaLnBrk="0" hangingPunct="0">
              <a:spcBef>
                <a:spcPct val="100000"/>
              </a:spcBef>
              <a:buClr>
                <a:schemeClr val="tx2"/>
              </a:buClr>
              <a:buSzPct val="110000"/>
              <a:buFont typeface="Wingdings" pitchFamily="2" charset="2"/>
              <a:buChar char="§"/>
              <a:tabLst>
                <a:tab pos="2237980" algn="l"/>
                <a:tab pos="2399876" algn="l"/>
              </a:tabLst>
              <a:defRPr/>
            </a:pPr>
            <a:r>
              <a:rPr lang="en-GB" sz="1400" dirty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rPr>
              <a:t>It funds </a:t>
            </a:r>
            <a:r>
              <a:rPr lang="en-GB" sz="1400" b="1" dirty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rPr>
              <a:t>Knowledge and Innovation Communities (KICs)</a:t>
            </a:r>
          </a:p>
          <a:p>
            <a:pPr marL="355537" lvl="1" indent="-169833" eaLnBrk="0" hangingPunct="0">
              <a:spcBef>
                <a:spcPct val="40000"/>
              </a:spcBef>
              <a:buClr>
                <a:schemeClr val="tx2"/>
              </a:buClr>
              <a:buSzPct val="110000"/>
              <a:buFont typeface="Wingdings" pitchFamily="2" charset="2"/>
              <a:buChar char="§"/>
              <a:tabLst>
                <a:tab pos="2237980" algn="l"/>
                <a:tab pos="2399876" algn="l"/>
              </a:tabLst>
              <a:defRPr/>
            </a:pPr>
            <a:r>
              <a:rPr lang="en-GB" sz="1400" dirty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rPr>
              <a:t>Official call and selection of the first three KICs in 2009</a:t>
            </a:r>
          </a:p>
          <a:p>
            <a:pPr marL="355537" lvl="1" indent="-169833" eaLnBrk="0" hangingPunct="0">
              <a:spcBef>
                <a:spcPct val="40000"/>
              </a:spcBef>
              <a:buClr>
                <a:schemeClr val="tx2"/>
              </a:buClr>
              <a:buSzPct val="110000"/>
              <a:buFont typeface="Wingdings" pitchFamily="2" charset="2"/>
              <a:buChar char="§"/>
              <a:tabLst>
                <a:tab pos="2237980" algn="l"/>
                <a:tab pos="2399876" algn="l"/>
              </a:tabLst>
              <a:defRPr/>
            </a:pPr>
            <a:r>
              <a:rPr lang="en-GB" sz="1400" dirty="0">
                <a:solidFill>
                  <a:srgbClr val="21449B"/>
                </a:solidFill>
                <a:latin typeface="+mn-lt"/>
                <a:ea typeface="MS PGothic" pitchFamily="34" charset="-128"/>
                <a:cs typeface="+mn-cs"/>
              </a:rPr>
              <a:t>First KICs fully operational in December 2010</a:t>
            </a:r>
          </a:p>
        </p:txBody>
      </p:sp>
      <p:sp>
        <p:nvSpPr>
          <p:cNvPr id="16401" name="Foliennummernplatzhalter 28"/>
          <p:cNvSpPr>
            <a:spLocks noGrp="1"/>
          </p:cNvSpPr>
          <p:nvPr>
            <p:ph type="sldNum" sz="quarter" idx="10"/>
            <p:custDataLst>
              <p:tags r:id="rId18"/>
            </p:custDataLst>
          </p:nvPr>
        </p:nvSpPr>
        <p:spPr>
          <a:xfrm>
            <a:off x="498475" y="6559550"/>
            <a:ext cx="2323728" cy="15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19" indent="-2857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98" indent="-2285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918" indent="-2285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037" indent="-22856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156" indent="-2285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275" indent="-2285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395" indent="-2285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514" indent="-2285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000">
                <a:solidFill>
                  <a:schemeClr val="tx2"/>
                </a:solidFill>
              </a:rPr>
              <a:t>EIT ICT Labs General Overview </a:t>
            </a:r>
            <a:r>
              <a:rPr lang="en-GB" sz="1000">
                <a:solidFill>
                  <a:schemeClr val="tx2"/>
                </a:solidFill>
                <a:cs typeface="Arial" charset="0"/>
              </a:rPr>
              <a:t>| Page </a:t>
            </a:r>
            <a:fld id="{AEA25C15-2BFA-914B-AF8A-F34A68C0AFA3}" type="slidenum">
              <a:rPr lang="en-GB" sz="1000">
                <a:solidFill>
                  <a:schemeClr val="tx2"/>
                </a:solidFill>
              </a:rPr>
              <a:pPr eaLnBrk="1" hangingPunct="1"/>
              <a:t>6</a:t>
            </a:fld>
            <a:endParaRPr lang="en-GB" sz="1000">
              <a:solidFill>
                <a:schemeClr val="tx2"/>
              </a:solidFill>
            </a:endParaRPr>
          </a:p>
        </p:txBody>
      </p:sp>
      <p:sp>
        <p:nvSpPr>
          <p:cNvPr id="16402" name="Rechteck 68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4122739" y="1752600"/>
            <a:ext cx="4575175" cy="1547813"/>
          </a:xfrm>
          <a:prstGeom prst="roundRect">
            <a:avLst>
              <a:gd name="adj" fmla="val 8403"/>
            </a:avLst>
          </a:prstGeom>
          <a:solidFill>
            <a:srgbClr val="7FBB5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35993" rIns="91424" bIns="45712"/>
          <a:lstStyle/>
          <a:p>
            <a:pPr algn="ctr"/>
            <a:endParaRPr lang="en-GB" sz="1400" b="1"/>
          </a:p>
        </p:txBody>
      </p:sp>
      <p:sp>
        <p:nvSpPr>
          <p:cNvPr id="15" name="Rechteck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241800" y="1836739"/>
            <a:ext cx="4337050" cy="1362075"/>
          </a:xfrm>
          <a:prstGeom prst="rect">
            <a:avLst/>
          </a:prstGeom>
          <a:gradFill rotWithShape="0">
            <a:gsLst>
              <a:gs pos="0">
                <a:srgbClr val="DDEED2"/>
              </a:gs>
              <a:gs pos="50000">
                <a:srgbClr val="FFFFFF"/>
              </a:gs>
              <a:gs pos="100000">
                <a:srgbClr val="FFFFFF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lIns="91424" tIns="45712" rIns="91424" bIns="45712"/>
          <a:lstStyle/>
          <a:p>
            <a:pPr>
              <a:defRPr/>
            </a:pPr>
            <a:endParaRPr lang="en-GB" sz="1400" b="1">
              <a:solidFill>
                <a:srgbClr val="ACCC98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404" name="Picture 4" descr="Logo: European Institute of Innovation and Technology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2017713"/>
            <a:ext cx="22463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2557139"/>
            <a:ext cx="9144000" cy="1206929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59936" tIns="359936" rIns="359936" bIns="359936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buClr>
                <a:schemeClr val="tx2"/>
              </a:buClr>
              <a:buSzPct val="110000"/>
              <a:tabLst>
                <a:tab pos="0" algn="l"/>
              </a:tabLst>
            </a:pPr>
            <a:r>
              <a:rPr lang="en-GB" sz="2800" b="1" dirty="0">
                <a:solidFill>
                  <a:srgbClr val="527F31"/>
                </a:solidFill>
                <a:ea typeface="MS PGothic" pitchFamily="34" charset="-128"/>
              </a:rPr>
              <a:t>Our</a:t>
            </a:r>
            <a:r>
              <a:rPr lang="en-GB" sz="2800" b="1" dirty="0">
                <a:solidFill>
                  <a:srgbClr val="21449B"/>
                </a:solidFill>
                <a:ea typeface="MS PGothic" pitchFamily="34" charset="-128"/>
              </a:rPr>
              <a:t> Mission</a:t>
            </a:r>
          </a:p>
        </p:txBody>
      </p:sp>
    </p:spTree>
    <p:extLst>
      <p:ext uri="{BB962C8B-B14F-4D97-AF65-F5344CB8AC3E}">
        <p14:creationId xmlns:p14="http://schemas.microsoft.com/office/powerpoint/2010/main" val="1913497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itle 1"/>
          <p:cNvSpPr>
            <a:spLocks noGrp="1"/>
          </p:cNvSpPr>
          <p:nvPr>
            <p:ph type="title"/>
          </p:nvPr>
        </p:nvSpPr>
        <p:spPr>
          <a:xfrm>
            <a:off x="1722438" y="685801"/>
            <a:ext cx="6953250" cy="1057275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MS PGothic" charset="0"/>
              </a:rPr>
              <a:t>Our mission is to turn Europe into a global leader in ICT innovation, creating value and jobs for Europeans</a:t>
            </a:r>
            <a:br>
              <a:rPr lang="en-US" sz="2400" dirty="0">
                <a:latin typeface="Arial" charset="0"/>
                <a:cs typeface="MS PGothic" charset="0"/>
              </a:rPr>
            </a:br>
            <a:endParaRPr lang="en-US" sz="2400" dirty="0">
              <a:latin typeface="Arial" charset="0"/>
              <a:cs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438" y="1817319"/>
            <a:ext cx="6497637" cy="39398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722439" y="434976"/>
            <a:ext cx="6183312" cy="908049"/>
          </a:xfrm>
        </p:spPr>
        <p:txBody>
          <a:bodyPr/>
          <a:lstStyle/>
          <a:p>
            <a:r>
              <a:rPr lang="en-GB" sz="2400" dirty="0">
                <a:latin typeface="Arial" charset="0"/>
                <a:cs typeface="MS PGothic" charset="0"/>
              </a:rPr>
              <a:t>Innovate across Education, Research and Business</a:t>
            </a:r>
          </a:p>
        </p:txBody>
      </p:sp>
      <p:grpSp>
        <p:nvGrpSpPr>
          <p:cNvPr id="19459" name="Gruppieren 105"/>
          <p:cNvGrpSpPr>
            <a:grpSpLocks/>
          </p:cNvGrpSpPr>
          <p:nvPr/>
        </p:nvGrpSpPr>
        <p:grpSpPr bwMode="auto">
          <a:xfrm>
            <a:off x="2449268" y="1492251"/>
            <a:ext cx="5123100" cy="4334032"/>
            <a:chOff x="3759200" y="1752600"/>
            <a:chExt cx="4938713" cy="4087813"/>
          </a:xfrm>
        </p:grpSpPr>
        <p:sp>
          <p:nvSpPr>
            <p:cNvPr id="295939" name="Rechteck 103"/>
            <p:cNvSpPr>
              <a:spLocks noChangeArrowheads="1"/>
            </p:cNvSpPr>
            <p:nvPr/>
          </p:nvSpPr>
          <p:spPr bwMode="auto">
            <a:xfrm>
              <a:off x="3759200" y="1752600"/>
              <a:ext cx="4938713" cy="4087813"/>
            </a:xfrm>
            <a:prstGeom prst="rect">
              <a:avLst/>
            </a:prstGeom>
            <a:solidFill>
              <a:srgbClr val="D2E7C3"/>
            </a:solidFill>
            <a:ln w="25400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tIns="36000"/>
            <a:lstStyle/>
            <a:p>
              <a:pPr algn="ctr">
                <a:defRPr/>
              </a:pPr>
              <a:endParaRPr lang="en-GB" sz="1400" b="1">
                <a:ea typeface="MS PGothic"/>
                <a:cs typeface="MS PGothic"/>
              </a:endParaRPr>
            </a:p>
          </p:txBody>
        </p:sp>
        <p:sp>
          <p:nvSpPr>
            <p:cNvPr id="105" name="Rechteck 104"/>
            <p:cNvSpPr/>
            <p:nvPr/>
          </p:nvSpPr>
          <p:spPr>
            <a:xfrm>
              <a:off x="3870325" y="1835150"/>
              <a:ext cx="4716463" cy="3887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9493" name="Group 49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4576763" y="2205038"/>
              <a:ext cx="3441700" cy="3543300"/>
              <a:chOff x="1561" y="808"/>
              <a:chExt cx="2470" cy="2515"/>
            </a:xfrm>
          </p:grpSpPr>
          <p:sp>
            <p:nvSpPr>
              <p:cNvPr id="296037" name="Freihandform 26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gray">
              <a:xfrm rot="7115025">
                <a:off x="1201" y="1700"/>
                <a:ext cx="2510" cy="735"/>
              </a:xfrm>
              <a:custGeom>
                <a:avLst/>
                <a:gdLst>
                  <a:gd name="T0" fmla="*/ 0 w 4114848"/>
                  <a:gd name="T1" fmla="*/ 0 h 1201112"/>
                  <a:gd name="T2" fmla="*/ 0 w 4114848"/>
                  <a:gd name="T3" fmla="*/ 0 h 1201112"/>
                  <a:gd name="T4" fmla="*/ 0 w 4114848"/>
                  <a:gd name="T5" fmla="*/ 0 h 1201112"/>
                  <a:gd name="T6" fmla="*/ 0 w 4114848"/>
                  <a:gd name="T7" fmla="*/ 0 h 1201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4848"/>
                  <a:gd name="T13" fmla="*/ 0 h 1201112"/>
                  <a:gd name="T14" fmla="*/ 4114848 w 4114848"/>
                  <a:gd name="T15" fmla="*/ 1201112 h 1201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4848" h="1201112">
                    <a:moveTo>
                      <a:pt x="0" y="1132335"/>
                    </a:moveTo>
                    <a:lnTo>
                      <a:pt x="2078250" y="0"/>
                    </a:lnTo>
                    <a:lnTo>
                      <a:pt x="4114848" y="1201112"/>
                    </a:lnTo>
                    <a:lnTo>
                      <a:pt x="0" y="1132335"/>
                    </a:lnTo>
                    <a:close/>
                  </a:path>
                </a:pathLst>
              </a:custGeom>
              <a:solidFill>
                <a:schemeClr val="hlink"/>
              </a:solidFill>
              <a:ln w="25400" cap="flat" cmpd="sng">
                <a:noFill/>
                <a:prstDash val="solid"/>
                <a:round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GB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96038" name="Freihandform 28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gray">
              <a:xfrm rot="-7125907">
                <a:off x="1861" y="1699"/>
                <a:ext cx="2509" cy="729"/>
              </a:xfrm>
              <a:custGeom>
                <a:avLst/>
                <a:gdLst>
                  <a:gd name="T0" fmla="*/ 0 w 4115360"/>
                  <a:gd name="T1" fmla="*/ 0 h 1200356"/>
                  <a:gd name="T2" fmla="*/ 0 w 4115360"/>
                  <a:gd name="T3" fmla="*/ 0 h 1200356"/>
                  <a:gd name="T4" fmla="*/ 0 w 4115360"/>
                  <a:gd name="T5" fmla="*/ 0 h 1200356"/>
                  <a:gd name="T6" fmla="*/ 0 w 4115360"/>
                  <a:gd name="T7" fmla="*/ 0 h 12003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5360"/>
                  <a:gd name="T13" fmla="*/ 0 h 1200356"/>
                  <a:gd name="T14" fmla="*/ 4115360 w 4115360"/>
                  <a:gd name="T15" fmla="*/ 1200356 h 12003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5360" h="1200356">
                    <a:moveTo>
                      <a:pt x="0" y="1200356"/>
                    </a:moveTo>
                    <a:lnTo>
                      <a:pt x="2041596" y="0"/>
                    </a:lnTo>
                    <a:lnTo>
                      <a:pt x="4115360" y="1138419"/>
                    </a:lnTo>
                    <a:lnTo>
                      <a:pt x="0" y="1200356"/>
                    </a:lnTo>
                    <a:close/>
                  </a:path>
                </a:pathLst>
              </a:custGeom>
              <a:solidFill>
                <a:schemeClr val="bg2"/>
              </a:solidFill>
              <a:ln w="25400" cap="flat" cmpd="sng">
                <a:noFill/>
                <a:prstDash val="solid"/>
                <a:round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GB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4" name="Gleichschenkliges Dreieck 203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1561" y="2269"/>
                <a:ext cx="2470" cy="734"/>
              </a:xfrm>
              <a:prstGeom prst="triangle">
                <a:avLst>
                  <a:gd name="adj" fmla="val 50000"/>
                </a:avLst>
              </a:prstGeom>
              <a:solidFill>
                <a:srgbClr val="A0DDF0"/>
              </a:solidFill>
              <a:ln w="25400">
                <a:noFill/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 sz="20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9494" name="Rechteck 1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5055501" y="5476875"/>
              <a:ext cx="2611223" cy="13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GB" sz="1100" b="1">
                  <a:solidFill>
                    <a:schemeClr val="accent1"/>
                  </a:solidFill>
                  <a:cs typeface="Arial" charset="0"/>
                </a:rPr>
                <a:t>Supporting innovators all the way to the market</a:t>
              </a:r>
            </a:p>
          </p:txBody>
        </p:sp>
        <p:sp>
          <p:nvSpPr>
            <p:cNvPr id="19495" name="Textfeld 3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5392738" y="3681413"/>
              <a:ext cx="709633" cy="17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400" b="1" dirty="0">
                  <a:solidFill>
                    <a:schemeClr val="tx2"/>
                  </a:solidFill>
                </a:rPr>
                <a:t>Education</a:t>
              </a:r>
            </a:p>
          </p:txBody>
        </p:sp>
        <p:sp>
          <p:nvSpPr>
            <p:cNvPr id="19496" name="Textfeld 3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376988" y="3681413"/>
              <a:ext cx="661101" cy="17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400" b="1">
                  <a:solidFill>
                    <a:schemeClr val="tx2"/>
                  </a:solidFill>
                </a:rPr>
                <a:t>Research</a:t>
              </a:r>
            </a:p>
          </p:txBody>
        </p:sp>
        <p:sp>
          <p:nvSpPr>
            <p:cNvPr id="19497" name="Textfeld 3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5941058" y="4900613"/>
              <a:ext cx="652785" cy="17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400" b="1">
                  <a:solidFill>
                    <a:schemeClr val="tx2"/>
                  </a:solidFill>
                </a:rPr>
                <a:t>Business</a:t>
              </a:r>
            </a:p>
          </p:txBody>
        </p:sp>
        <p:sp>
          <p:nvSpPr>
            <p:cNvPr id="111" name="Textfeld 22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7975600" y="4999038"/>
              <a:ext cx="722313" cy="276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40000"/>
                </a:spcBef>
                <a:defRPr/>
              </a:pPr>
              <a:r>
                <a:rPr lang="en-GB" sz="1100" dirty="0">
                  <a:solidFill>
                    <a:schemeClr val="tx2"/>
                  </a:solidFill>
                  <a:ea typeface="MS PGothic" pitchFamily="34" charset="-128"/>
                  <a:cs typeface="+mn-cs"/>
                </a:rPr>
                <a:t>Innovation</a:t>
              </a:r>
              <a:br>
                <a:rPr lang="en-GB" sz="1100" dirty="0">
                  <a:solidFill>
                    <a:schemeClr val="tx2"/>
                  </a:solidFill>
                  <a:ea typeface="MS PGothic" pitchFamily="34" charset="-128"/>
                  <a:cs typeface="+mn-cs"/>
                </a:rPr>
              </a:br>
              <a:r>
                <a:rPr lang="en-GB" sz="1100" dirty="0">
                  <a:solidFill>
                    <a:schemeClr val="tx2"/>
                  </a:solidFill>
                  <a:ea typeface="MS PGothic" pitchFamily="34" charset="-128"/>
                  <a:cs typeface="+mn-cs"/>
                </a:rPr>
                <a:t>Radar</a:t>
              </a:r>
            </a:p>
          </p:txBody>
        </p:sp>
        <p:sp>
          <p:nvSpPr>
            <p:cNvPr id="112" name="Textfeld 17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3870325" y="4986338"/>
              <a:ext cx="590550" cy="415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0"/>
                </a:spcBef>
                <a:defRPr/>
              </a:pPr>
              <a:r>
                <a:rPr lang="en-GB" sz="1100" dirty="0">
                  <a:solidFill>
                    <a:schemeClr val="tx2"/>
                  </a:solidFill>
                  <a:ea typeface="MS PGothic" pitchFamily="34" charset="-128"/>
                  <a:cs typeface="+mn-cs"/>
                </a:rPr>
                <a:t>Cross-</a:t>
              </a:r>
            </a:p>
            <a:p>
              <a:pPr algn="r">
                <a:spcBef>
                  <a:spcPts val="0"/>
                </a:spcBef>
                <a:defRPr/>
              </a:pPr>
              <a:r>
                <a:rPr lang="en-GB" sz="1100" dirty="0" err="1">
                  <a:solidFill>
                    <a:schemeClr val="tx2"/>
                  </a:solidFill>
                  <a:ea typeface="MS PGothic" pitchFamily="34" charset="-128"/>
                  <a:cs typeface="+mn-cs"/>
                </a:rPr>
                <a:t>Sectoral</a:t>
              </a:r>
              <a:r>
                <a:rPr lang="en-GB" sz="1100" dirty="0">
                  <a:solidFill>
                    <a:schemeClr val="tx2"/>
                  </a:solidFill>
                  <a:ea typeface="MS PGothic" pitchFamily="34" charset="-128"/>
                  <a:cs typeface="+mn-cs"/>
                </a:rPr>
                <a:t> </a:t>
              </a:r>
            </a:p>
            <a:p>
              <a:pPr algn="r">
                <a:spcBef>
                  <a:spcPts val="0"/>
                </a:spcBef>
                <a:defRPr/>
              </a:pPr>
              <a:r>
                <a:rPr lang="en-GB" sz="1100" dirty="0">
                  <a:solidFill>
                    <a:schemeClr val="tx2"/>
                  </a:solidFill>
                  <a:ea typeface="MS PGothic" pitchFamily="34" charset="-128"/>
                  <a:cs typeface="+mn-cs"/>
                </a:rPr>
                <a:t>Mobility</a:t>
              </a:r>
            </a:p>
          </p:txBody>
        </p:sp>
        <p:sp>
          <p:nvSpPr>
            <p:cNvPr id="19500" name="Rechteck 1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3933825" y="1960563"/>
              <a:ext cx="1166676" cy="27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GB" sz="1100" b="1">
                  <a:solidFill>
                    <a:srgbClr val="7AAB61"/>
                  </a:solidFill>
                  <a:cs typeface="Arial" charset="0"/>
                </a:rPr>
                <a:t>Creating a new breed </a:t>
              </a:r>
              <a:br>
                <a:rPr lang="en-GB" sz="1100" b="1">
                  <a:solidFill>
                    <a:srgbClr val="7AAB61"/>
                  </a:solidFill>
                  <a:cs typeface="Arial" charset="0"/>
                </a:rPr>
              </a:br>
              <a:r>
                <a:rPr lang="en-GB" sz="1100" b="1">
                  <a:solidFill>
                    <a:srgbClr val="7AAB61"/>
                  </a:solidFill>
                  <a:cs typeface="Arial" charset="0"/>
                </a:rPr>
                <a:t>of entrepreneurs</a:t>
              </a:r>
            </a:p>
          </p:txBody>
        </p:sp>
        <p:sp>
          <p:nvSpPr>
            <p:cNvPr id="19501" name="Rechteck 1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488113" y="1960563"/>
              <a:ext cx="2024062" cy="41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>
                <a:spcAft>
                  <a:spcPts val="1000"/>
                </a:spcAft>
              </a:pPr>
              <a:r>
                <a:rPr lang="en-GB" sz="1100" b="1">
                  <a:solidFill>
                    <a:srgbClr val="808080"/>
                  </a:solidFill>
                  <a:cs typeface="Arial" charset="0"/>
                </a:rPr>
                <a:t>Enabling excellent individuals </a:t>
              </a:r>
              <a:br>
                <a:rPr lang="en-GB" sz="1100" b="1">
                  <a:solidFill>
                    <a:srgbClr val="808080"/>
                  </a:solidFill>
                  <a:cs typeface="Arial" charset="0"/>
                </a:rPr>
              </a:br>
              <a:r>
                <a:rPr lang="en-GB" sz="1100" b="1">
                  <a:solidFill>
                    <a:srgbClr val="808080"/>
                  </a:solidFill>
                  <a:cs typeface="Arial" charset="0"/>
                </a:rPr>
                <a:t>and multidisciplinary teams to develop breakthrough ideas</a:t>
              </a:r>
            </a:p>
          </p:txBody>
        </p:sp>
        <p:sp>
          <p:nvSpPr>
            <p:cNvPr id="117" name="Textfeld 38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5032375" y="2103438"/>
              <a:ext cx="996950" cy="138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40000"/>
                </a:spcBef>
                <a:defRPr/>
              </a:pPr>
              <a:r>
                <a:rPr lang="en-GB" sz="1100">
                  <a:solidFill>
                    <a:schemeClr val="tx2"/>
                  </a:solidFill>
                  <a:ea typeface="MS PGothic" pitchFamily="34" charset="-128"/>
                  <a:cs typeface="+mn-cs"/>
                </a:rPr>
                <a:t>EIT Master Schools</a:t>
              </a:r>
            </a:p>
          </p:txBody>
        </p:sp>
        <p:sp>
          <p:nvSpPr>
            <p:cNvPr id="118" name="Textfeld 20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7216775" y="4572000"/>
              <a:ext cx="1370013" cy="276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GB" sz="1100" dirty="0">
                  <a:solidFill>
                    <a:schemeClr val="tx2"/>
                  </a:solidFill>
                  <a:ea typeface="MS PGothic" pitchFamily="34" charset="-128"/>
                  <a:cs typeface="+mn-cs"/>
                </a:rPr>
                <a:t>Test Beds &amp; 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GB" sz="1100" dirty="0">
                  <a:solidFill>
                    <a:schemeClr val="tx2"/>
                  </a:solidFill>
                  <a:ea typeface="MS PGothic" pitchFamily="34" charset="-128"/>
                  <a:cs typeface="+mn-cs"/>
                </a:rPr>
                <a:t>Simulation Tools</a:t>
              </a:r>
            </a:p>
          </p:txBody>
        </p:sp>
        <p:sp>
          <p:nvSpPr>
            <p:cNvPr id="119" name="Textfeld 17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4086225" y="4583113"/>
              <a:ext cx="1131888" cy="276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40000"/>
                </a:spcBef>
                <a:defRPr/>
              </a:pPr>
              <a:r>
                <a:rPr lang="en-GB" sz="1100">
                  <a:solidFill>
                    <a:schemeClr val="tx2"/>
                  </a:solidFill>
                  <a:ea typeface="MS PGothic" pitchFamily="34" charset="-128"/>
                  <a:cs typeface="+mn-cs"/>
                </a:rPr>
                <a:t>Experience Labs &amp; Living Labs</a:t>
              </a:r>
            </a:p>
          </p:txBody>
        </p:sp>
        <p:sp>
          <p:nvSpPr>
            <p:cNvPr id="120" name="Textfeld 209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4824413" y="3192463"/>
              <a:ext cx="1249362" cy="138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40000"/>
                </a:spcBef>
                <a:defRPr/>
              </a:pPr>
              <a:r>
                <a:rPr lang="en-GB" sz="1100" dirty="0">
                  <a:solidFill>
                    <a:schemeClr val="tx2"/>
                  </a:solidFill>
                  <a:ea typeface="MS PGothic" pitchFamily="34" charset="-128"/>
                  <a:cs typeface="+mn-cs"/>
                </a:rPr>
                <a:t>Schools &amp; Camps</a:t>
              </a:r>
            </a:p>
          </p:txBody>
        </p:sp>
        <p:grpSp>
          <p:nvGrpSpPr>
            <p:cNvPr id="19506" name="Gruppieren 169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6116641" y="2072679"/>
              <a:ext cx="324784" cy="322816"/>
              <a:chOff x="4447596" y="248152"/>
              <a:chExt cx="401293" cy="399601"/>
            </a:xfrm>
          </p:grpSpPr>
          <p:grpSp>
            <p:nvGrpSpPr>
              <p:cNvPr id="19571" name="Gruppieren 446"/>
              <p:cNvGrpSpPr>
                <a:grpSpLocks/>
              </p:cNvGrpSpPr>
              <p:nvPr/>
            </p:nvGrpSpPr>
            <p:grpSpPr bwMode="auto">
              <a:xfrm>
                <a:off x="4447596" y="248152"/>
                <a:ext cx="401293" cy="399601"/>
                <a:chOff x="3552728" y="248152"/>
                <a:chExt cx="401293" cy="399601"/>
              </a:xfrm>
            </p:grpSpPr>
            <p:sp>
              <p:nvSpPr>
                <p:cNvPr id="19573" name="AutoShape 199"/>
                <p:cNvSpPr>
                  <a:spLocks noChangeAspect="1"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3552728" y="248152"/>
                  <a:ext cx="399600" cy="399601"/>
                </a:xfrm>
                <a:prstGeom prst="flowChartProcess">
                  <a:avLst/>
                </a:prstGeom>
                <a:solidFill>
                  <a:schemeClr val="tx2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endParaRPr lang="en-GB" sz="1400" b="1">
                    <a:solidFill>
                      <a:schemeClr val="accent2"/>
                    </a:solidFill>
                    <a:latin typeface="Tele-GroteskNor" charset="0"/>
                  </a:endParaRPr>
                </a:p>
              </p:txBody>
            </p:sp>
            <p:grpSp>
              <p:nvGrpSpPr>
                <p:cNvPr id="19574" name="Gruppieren 448"/>
                <p:cNvGrpSpPr>
                  <a:grpSpLocks/>
                </p:cNvGrpSpPr>
                <p:nvPr/>
              </p:nvGrpSpPr>
              <p:grpSpPr bwMode="auto">
                <a:xfrm>
                  <a:off x="3572894" y="319538"/>
                  <a:ext cx="381127" cy="139343"/>
                  <a:chOff x="2705977" y="345281"/>
                  <a:chExt cx="544512" cy="199079"/>
                </a:xfrm>
              </p:grpSpPr>
              <p:sp>
                <p:nvSpPr>
                  <p:cNvPr id="200" name="Raute 199"/>
                  <p:cNvSpPr/>
                  <p:nvPr/>
                </p:nvSpPr>
                <p:spPr>
                  <a:xfrm>
                    <a:off x="2705190" y="345417"/>
                    <a:ext cx="546452" cy="137570"/>
                  </a:xfrm>
                  <a:prstGeom prst="diamond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01" name="Zylinder 200"/>
                  <p:cNvSpPr/>
                  <p:nvPr/>
                </p:nvSpPr>
                <p:spPr>
                  <a:xfrm>
                    <a:off x="2856515" y="387531"/>
                    <a:ext cx="243801" cy="157222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19575" name="Gruppieren 449"/>
                <p:cNvGrpSpPr>
                  <a:grpSpLocks/>
                </p:cNvGrpSpPr>
                <p:nvPr/>
              </p:nvGrpSpPr>
              <p:grpSpPr bwMode="auto">
                <a:xfrm>
                  <a:off x="3557335" y="367765"/>
                  <a:ext cx="113051" cy="66832"/>
                  <a:chOff x="3578756" y="363406"/>
                  <a:chExt cx="71816" cy="75475"/>
                </a:xfrm>
              </p:grpSpPr>
              <p:sp>
                <p:nvSpPr>
                  <p:cNvPr id="197" name="Freihandform 196"/>
                  <p:cNvSpPr/>
                  <p:nvPr/>
                </p:nvSpPr>
                <p:spPr>
                  <a:xfrm rot="20373596">
                    <a:off x="3579567" y="371188"/>
                    <a:ext cx="71024" cy="59920"/>
                  </a:xfrm>
                  <a:custGeom>
                    <a:avLst/>
                    <a:gdLst>
                      <a:gd name="connsiteX0" fmla="*/ 245269 w 245269"/>
                      <a:gd name="connsiteY0" fmla="*/ 0 h 319484"/>
                      <a:gd name="connsiteX1" fmla="*/ 121444 w 245269"/>
                      <a:gd name="connsiteY1" fmla="*/ 259556 h 319484"/>
                      <a:gd name="connsiteX2" fmla="*/ 0 w 245269"/>
                      <a:gd name="connsiteY2" fmla="*/ 316706 h 319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5269" h="319484">
                        <a:moveTo>
                          <a:pt x="245269" y="0"/>
                        </a:moveTo>
                        <a:cubicBezTo>
                          <a:pt x="203795" y="103386"/>
                          <a:pt x="162322" y="206772"/>
                          <a:pt x="121444" y="259556"/>
                        </a:cubicBezTo>
                        <a:cubicBezTo>
                          <a:pt x="80566" y="312340"/>
                          <a:pt x="12303" y="319484"/>
                          <a:pt x="0" y="316706"/>
                        </a:cubicBezTo>
                      </a:path>
                    </a:pathLst>
                  </a:cu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198" name="Freihandform 197"/>
                  <p:cNvSpPr/>
                  <p:nvPr/>
                </p:nvSpPr>
                <p:spPr>
                  <a:xfrm rot="20373596">
                    <a:off x="3578321" y="377847"/>
                    <a:ext cx="71023" cy="59919"/>
                  </a:xfrm>
                  <a:custGeom>
                    <a:avLst/>
                    <a:gdLst>
                      <a:gd name="connsiteX0" fmla="*/ 245269 w 245269"/>
                      <a:gd name="connsiteY0" fmla="*/ 0 h 319484"/>
                      <a:gd name="connsiteX1" fmla="*/ 121444 w 245269"/>
                      <a:gd name="connsiteY1" fmla="*/ 259556 h 319484"/>
                      <a:gd name="connsiteX2" fmla="*/ 0 w 245269"/>
                      <a:gd name="connsiteY2" fmla="*/ 316706 h 319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5269" h="319484">
                        <a:moveTo>
                          <a:pt x="245269" y="0"/>
                        </a:moveTo>
                        <a:cubicBezTo>
                          <a:pt x="203795" y="103386"/>
                          <a:pt x="162322" y="206772"/>
                          <a:pt x="121444" y="259556"/>
                        </a:cubicBezTo>
                        <a:cubicBezTo>
                          <a:pt x="80566" y="312340"/>
                          <a:pt x="12303" y="319484"/>
                          <a:pt x="0" y="316706"/>
                        </a:cubicBezTo>
                      </a:path>
                    </a:pathLst>
                  </a:cu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199" name="Freihandform 198"/>
                  <p:cNvSpPr/>
                  <p:nvPr/>
                </p:nvSpPr>
                <p:spPr>
                  <a:xfrm rot="20373596">
                    <a:off x="3583305" y="375627"/>
                    <a:ext cx="67286" cy="64359"/>
                  </a:xfrm>
                  <a:custGeom>
                    <a:avLst/>
                    <a:gdLst>
                      <a:gd name="connsiteX0" fmla="*/ 245269 w 245269"/>
                      <a:gd name="connsiteY0" fmla="*/ 0 h 319484"/>
                      <a:gd name="connsiteX1" fmla="*/ 121444 w 245269"/>
                      <a:gd name="connsiteY1" fmla="*/ 259556 h 319484"/>
                      <a:gd name="connsiteX2" fmla="*/ 0 w 245269"/>
                      <a:gd name="connsiteY2" fmla="*/ 316706 h 319484"/>
                      <a:gd name="connsiteX0" fmla="*/ 245269 w 245269"/>
                      <a:gd name="connsiteY0" fmla="*/ 0 h 329049"/>
                      <a:gd name="connsiteX1" fmla="*/ 112354 w 245269"/>
                      <a:gd name="connsiteY1" fmla="*/ 276266 h 329049"/>
                      <a:gd name="connsiteX2" fmla="*/ 0 w 245269"/>
                      <a:gd name="connsiteY2" fmla="*/ 316706 h 329049"/>
                      <a:gd name="connsiteX0" fmla="*/ 230195 w 230195"/>
                      <a:gd name="connsiteY0" fmla="*/ 0 h 339609"/>
                      <a:gd name="connsiteX1" fmla="*/ 97280 w 230195"/>
                      <a:gd name="connsiteY1" fmla="*/ 276266 h 339609"/>
                      <a:gd name="connsiteX2" fmla="*/ 0 w 230195"/>
                      <a:gd name="connsiteY2" fmla="*/ 336831 h 339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0195" h="339609">
                        <a:moveTo>
                          <a:pt x="230195" y="0"/>
                        </a:moveTo>
                        <a:cubicBezTo>
                          <a:pt x="188721" y="103386"/>
                          <a:pt x="135646" y="220128"/>
                          <a:pt x="97280" y="276266"/>
                        </a:cubicBezTo>
                        <a:cubicBezTo>
                          <a:pt x="58914" y="332405"/>
                          <a:pt x="12303" y="339609"/>
                          <a:pt x="0" y="336831"/>
                        </a:cubicBezTo>
                      </a:path>
                    </a:pathLst>
                  </a:custGeom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19572" name="Textfeld 192"/>
              <p:cNvSpPr txBox="1">
                <a:spLocks noChangeArrowheads="1"/>
              </p:cNvSpPr>
              <p:nvPr/>
            </p:nvSpPr>
            <p:spPr bwMode="auto">
              <a:xfrm>
                <a:off x="4508462" y="463166"/>
                <a:ext cx="285059" cy="17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sz="1100">
                    <a:solidFill>
                      <a:schemeClr val="bg1"/>
                    </a:solidFill>
                  </a:rPr>
                  <a:t>MSc</a:t>
                </a:r>
              </a:p>
            </p:txBody>
          </p:sp>
        </p:grpSp>
        <p:grpSp>
          <p:nvGrpSpPr>
            <p:cNvPr id="19507" name="Gruppieren 5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6118225" y="3092003"/>
              <a:ext cx="323850" cy="323850"/>
              <a:chOff x="-344408" y="2788646"/>
              <a:chExt cx="399599" cy="399600"/>
            </a:xfrm>
          </p:grpSpPr>
          <p:sp>
            <p:nvSpPr>
              <p:cNvPr id="19565" name="AutoShape 199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-344408" y="2788646"/>
                <a:ext cx="399599" cy="399600"/>
              </a:xfrm>
              <a:prstGeom prst="flowChartProcess">
                <a:avLst/>
              </a:prstGeom>
              <a:solidFill>
                <a:schemeClr val="tx2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400" b="1">
                  <a:solidFill>
                    <a:schemeClr val="accent2"/>
                  </a:solidFill>
                  <a:latin typeface="Tele-GroteskNor" charset="0"/>
                </a:endParaRPr>
              </a:p>
            </p:txBody>
          </p:sp>
          <p:cxnSp>
            <p:nvCxnSpPr>
              <p:cNvPr id="187" name="Gerade Verbindung 186"/>
              <p:cNvCxnSpPr/>
              <p:nvPr/>
            </p:nvCxnSpPr>
            <p:spPr>
              <a:xfrm rot="16200000" flipH="1">
                <a:off x="-231775" y="2915542"/>
                <a:ext cx="250729" cy="135158"/>
              </a:xfrm>
              <a:prstGeom prst="line">
                <a:avLst/>
              </a:prstGeom>
              <a:ln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Gerade Verbindung 187"/>
              <p:cNvCxnSpPr/>
              <p:nvPr/>
            </p:nvCxnSpPr>
            <p:spPr>
              <a:xfrm rot="5400000">
                <a:off x="-320901" y="2918480"/>
                <a:ext cx="248770" cy="127323"/>
              </a:xfrm>
              <a:prstGeom prst="line">
                <a:avLst/>
              </a:prstGeom>
              <a:ln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 Verbindung 188"/>
              <p:cNvCxnSpPr/>
              <p:nvPr/>
            </p:nvCxnSpPr>
            <p:spPr>
              <a:xfrm rot="10800000" flipV="1">
                <a:off x="-285643" y="3112404"/>
                <a:ext cx="268359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Gleichschenkliges Dreieck 189"/>
              <p:cNvSpPr/>
              <p:nvPr/>
            </p:nvSpPr>
            <p:spPr>
              <a:xfrm>
                <a:off x="-258220" y="2893016"/>
                <a:ext cx="215470" cy="21938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1" name="Gleichschenkliges Dreieck 190"/>
              <p:cNvSpPr>
                <a:spLocks noChangeAspect="1"/>
              </p:cNvSpPr>
              <p:nvPr/>
            </p:nvSpPr>
            <p:spPr>
              <a:xfrm>
                <a:off x="-211208" y="2979204"/>
                <a:ext cx="121447" cy="123405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9508" name="Gruppieren 230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5257800" y="4578350"/>
              <a:ext cx="322263" cy="322263"/>
              <a:chOff x="-758518" y="4041033"/>
              <a:chExt cx="399600" cy="399600"/>
            </a:xfrm>
          </p:grpSpPr>
          <p:sp>
            <p:nvSpPr>
              <p:cNvPr id="19552" name="AutoShape 80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-758517" y="4041033"/>
                <a:ext cx="399599" cy="399600"/>
              </a:xfrm>
              <a:prstGeom prst="flowChartProcess">
                <a:avLst/>
              </a:prstGeom>
              <a:solidFill>
                <a:schemeClr val="tx2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0" hangingPunct="0"/>
                <a:endParaRPr lang="en-GB" sz="1400" b="1">
                  <a:solidFill>
                    <a:srgbClr val="FF9900"/>
                  </a:solidFill>
                  <a:latin typeface="Tele-GroteskNor" charset="0"/>
                  <a:cs typeface="Times New Roman" charset="0"/>
                </a:endParaRPr>
              </a:p>
            </p:txBody>
          </p:sp>
          <p:sp>
            <p:nvSpPr>
              <p:cNvPr id="19553" name="Freeform 82"/>
              <p:cNvSpPr>
                <a:spLocks noChangeAspect="1"/>
              </p:cNvSpPr>
              <p:nvPr/>
            </p:nvSpPr>
            <p:spPr bwMode="auto">
              <a:xfrm>
                <a:off x="-743111" y="4184205"/>
                <a:ext cx="211667" cy="194819"/>
              </a:xfrm>
              <a:custGeom>
                <a:avLst/>
                <a:gdLst>
                  <a:gd name="T0" fmla="*/ 2147483647 w 1264"/>
                  <a:gd name="T1" fmla="*/ 2147483647 h 1162"/>
                  <a:gd name="T2" fmla="*/ 2147483647 w 1264"/>
                  <a:gd name="T3" fmla="*/ 2147483647 h 1162"/>
                  <a:gd name="T4" fmla="*/ 2147483647 w 1264"/>
                  <a:gd name="T5" fmla="*/ 2147483647 h 1162"/>
                  <a:gd name="T6" fmla="*/ 2147483647 w 1264"/>
                  <a:gd name="T7" fmla="*/ 2147483647 h 1162"/>
                  <a:gd name="T8" fmla="*/ 2147483647 w 1264"/>
                  <a:gd name="T9" fmla="*/ 2147483647 h 1162"/>
                  <a:gd name="T10" fmla="*/ 2147483647 w 1264"/>
                  <a:gd name="T11" fmla="*/ 2147483647 h 1162"/>
                  <a:gd name="T12" fmla="*/ 2147483647 w 1264"/>
                  <a:gd name="T13" fmla="*/ 2147483647 h 1162"/>
                  <a:gd name="T14" fmla="*/ 2147483647 w 1264"/>
                  <a:gd name="T15" fmla="*/ 2147483647 h 1162"/>
                  <a:gd name="T16" fmla="*/ 2147483647 w 1264"/>
                  <a:gd name="T17" fmla="*/ 2147483647 h 1162"/>
                  <a:gd name="T18" fmla="*/ 2147483647 w 1264"/>
                  <a:gd name="T19" fmla="*/ 2147483647 h 1162"/>
                  <a:gd name="T20" fmla="*/ 2147483647 w 1264"/>
                  <a:gd name="T21" fmla="*/ 2147483647 h 1162"/>
                  <a:gd name="T22" fmla="*/ 2147483647 w 1264"/>
                  <a:gd name="T23" fmla="*/ 2147483647 h 1162"/>
                  <a:gd name="T24" fmla="*/ 2147483647 w 1264"/>
                  <a:gd name="T25" fmla="*/ 2147483647 h 1162"/>
                  <a:gd name="T26" fmla="*/ 2147483647 w 1264"/>
                  <a:gd name="T27" fmla="*/ 2147483647 h 1162"/>
                  <a:gd name="T28" fmla="*/ 2147483647 w 1264"/>
                  <a:gd name="T29" fmla="*/ 2147483647 h 1162"/>
                  <a:gd name="T30" fmla="*/ 2147483647 w 1264"/>
                  <a:gd name="T31" fmla="*/ 2147483647 h 1162"/>
                  <a:gd name="T32" fmla="*/ 2147483647 w 1264"/>
                  <a:gd name="T33" fmla="*/ 2147483647 h 1162"/>
                  <a:gd name="T34" fmla="*/ 2147483647 w 1264"/>
                  <a:gd name="T35" fmla="*/ 2147483647 h 1162"/>
                  <a:gd name="T36" fmla="*/ 2147483647 w 1264"/>
                  <a:gd name="T37" fmla="*/ 2147483647 h 1162"/>
                  <a:gd name="T38" fmla="*/ 2147483647 w 1264"/>
                  <a:gd name="T39" fmla="*/ 2147483647 h 1162"/>
                  <a:gd name="T40" fmla="*/ 2147483647 w 1264"/>
                  <a:gd name="T41" fmla="*/ 2147483647 h 1162"/>
                  <a:gd name="T42" fmla="*/ 2147483647 w 1264"/>
                  <a:gd name="T43" fmla="*/ 2147483647 h 1162"/>
                  <a:gd name="T44" fmla="*/ 2147483647 w 1264"/>
                  <a:gd name="T45" fmla="*/ 2147483647 h 1162"/>
                  <a:gd name="T46" fmla="*/ 2147483647 w 1264"/>
                  <a:gd name="T47" fmla="*/ 2147483647 h 1162"/>
                  <a:gd name="T48" fmla="*/ 2147483647 w 1264"/>
                  <a:gd name="T49" fmla="*/ 2147483647 h 1162"/>
                  <a:gd name="T50" fmla="*/ 2147483647 w 1264"/>
                  <a:gd name="T51" fmla="*/ 2147483647 h 1162"/>
                  <a:gd name="T52" fmla="*/ 2147483647 w 1264"/>
                  <a:gd name="T53" fmla="*/ 2147483647 h 1162"/>
                  <a:gd name="T54" fmla="*/ 2147483647 w 1264"/>
                  <a:gd name="T55" fmla="*/ 2147483647 h 1162"/>
                  <a:gd name="T56" fmla="*/ 2147483647 w 1264"/>
                  <a:gd name="T57" fmla="*/ 2147483647 h 1162"/>
                  <a:gd name="T58" fmla="*/ 2147483647 w 1264"/>
                  <a:gd name="T59" fmla="*/ 2147483647 h 1162"/>
                  <a:gd name="T60" fmla="*/ 2147483647 w 1264"/>
                  <a:gd name="T61" fmla="*/ 2147483647 h 1162"/>
                  <a:gd name="T62" fmla="*/ 2147483647 w 1264"/>
                  <a:gd name="T63" fmla="*/ 2147483647 h 1162"/>
                  <a:gd name="T64" fmla="*/ 2147483647 w 1264"/>
                  <a:gd name="T65" fmla="*/ 2147483647 h 1162"/>
                  <a:gd name="T66" fmla="*/ 2147483647 w 1264"/>
                  <a:gd name="T67" fmla="*/ 2147483647 h 1162"/>
                  <a:gd name="T68" fmla="*/ 2147483647 w 1264"/>
                  <a:gd name="T69" fmla="*/ 2147483647 h 1162"/>
                  <a:gd name="T70" fmla="*/ 2147483647 w 1264"/>
                  <a:gd name="T71" fmla="*/ 2147483647 h 1162"/>
                  <a:gd name="T72" fmla="*/ 2147483647 w 1264"/>
                  <a:gd name="T73" fmla="*/ 2147483647 h 1162"/>
                  <a:gd name="T74" fmla="*/ 2147483647 w 1264"/>
                  <a:gd name="T75" fmla="*/ 2147483647 h 1162"/>
                  <a:gd name="T76" fmla="*/ 2147483647 w 1264"/>
                  <a:gd name="T77" fmla="*/ 2147483647 h 1162"/>
                  <a:gd name="T78" fmla="*/ 2147483647 w 1264"/>
                  <a:gd name="T79" fmla="*/ 2147483647 h 1162"/>
                  <a:gd name="T80" fmla="*/ 2147483647 w 1264"/>
                  <a:gd name="T81" fmla="*/ 2147483647 h 1162"/>
                  <a:gd name="T82" fmla="*/ 2147483647 w 1264"/>
                  <a:gd name="T83" fmla="*/ 2147483647 h 1162"/>
                  <a:gd name="T84" fmla="*/ 2147483647 w 1264"/>
                  <a:gd name="T85" fmla="*/ 2147483647 h 1162"/>
                  <a:gd name="T86" fmla="*/ 2147483647 w 1264"/>
                  <a:gd name="T87" fmla="*/ 2147483647 h 1162"/>
                  <a:gd name="T88" fmla="*/ 2147483647 w 1264"/>
                  <a:gd name="T89" fmla="*/ 2147483647 h 1162"/>
                  <a:gd name="T90" fmla="*/ 2147483647 w 1264"/>
                  <a:gd name="T91" fmla="*/ 2147483647 h 1162"/>
                  <a:gd name="T92" fmla="*/ 2147483647 w 1264"/>
                  <a:gd name="T93" fmla="*/ 2147483647 h 1162"/>
                  <a:gd name="T94" fmla="*/ 2147483647 w 1264"/>
                  <a:gd name="T95" fmla="*/ 2147483647 h 1162"/>
                  <a:gd name="T96" fmla="*/ 2147483647 w 1264"/>
                  <a:gd name="T97" fmla="*/ 2147483647 h 1162"/>
                  <a:gd name="T98" fmla="*/ 2147483647 w 1264"/>
                  <a:gd name="T99" fmla="*/ 2147483647 h 1162"/>
                  <a:gd name="T100" fmla="*/ 2147483647 w 1264"/>
                  <a:gd name="T101" fmla="*/ 2147483647 h 1162"/>
                  <a:gd name="T102" fmla="*/ 2147483647 w 1264"/>
                  <a:gd name="T103" fmla="*/ 2147483647 h 1162"/>
                  <a:gd name="T104" fmla="*/ 2147483647 w 1264"/>
                  <a:gd name="T105" fmla="*/ 2147483647 h 116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4"/>
                  <a:gd name="T160" fmla="*/ 0 h 1162"/>
                  <a:gd name="T161" fmla="*/ 1264 w 1264"/>
                  <a:gd name="T162" fmla="*/ 1162 h 116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4" h="1162">
                    <a:moveTo>
                      <a:pt x="1023" y="453"/>
                    </a:moveTo>
                    <a:lnTo>
                      <a:pt x="1015" y="450"/>
                    </a:lnTo>
                    <a:lnTo>
                      <a:pt x="1008" y="448"/>
                    </a:lnTo>
                    <a:lnTo>
                      <a:pt x="1000" y="446"/>
                    </a:lnTo>
                    <a:lnTo>
                      <a:pt x="992" y="443"/>
                    </a:lnTo>
                    <a:lnTo>
                      <a:pt x="984" y="440"/>
                    </a:lnTo>
                    <a:lnTo>
                      <a:pt x="977" y="438"/>
                    </a:lnTo>
                    <a:lnTo>
                      <a:pt x="970" y="434"/>
                    </a:lnTo>
                    <a:lnTo>
                      <a:pt x="963" y="432"/>
                    </a:lnTo>
                    <a:lnTo>
                      <a:pt x="969" y="431"/>
                    </a:lnTo>
                    <a:lnTo>
                      <a:pt x="974" y="431"/>
                    </a:lnTo>
                    <a:lnTo>
                      <a:pt x="980" y="430"/>
                    </a:lnTo>
                    <a:lnTo>
                      <a:pt x="985" y="428"/>
                    </a:lnTo>
                    <a:lnTo>
                      <a:pt x="990" y="428"/>
                    </a:lnTo>
                    <a:lnTo>
                      <a:pt x="996" y="427"/>
                    </a:lnTo>
                    <a:lnTo>
                      <a:pt x="1000" y="427"/>
                    </a:lnTo>
                    <a:lnTo>
                      <a:pt x="1006" y="426"/>
                    </a:lnTo>
                    <a:lnTo>
                      <a:pt x="1019" y="424"/>
                    </a:lnTo>
                    <a:lnTo>
                      <a:pt x="1033" y="421"/>
                    </a:lnTo>
                    <a:lnTo>
                      <a:pt x="1045" y="420"/>
                    </a:lnTo>
                    <a:lnTo>
                      <a:pt x="1060" y="419"/>
                    </a:lnTo>
                    <a:lnTo>
                      <a:pt x="1074" y="418"/>
                    </a:lnTo>
                    <a:lnTo>
                      <a:pt x="1088" y="417"/>
                    </a:lnTo>
                    <a:lnTo>
                      <a:pt x="1102" y="417"/>
                    </a:lnTo>
                    <a:lnTo>
                      <a:pt x="1115" y="416"/>
                    </a:lnTo>
                    <a:lnTo>
                      <a:pt x="1128" y="416"/>
                    </a:lnTo>
                    <a:lnTo>
                      <a:pt x="1142" y="416"/>
                    </a:lnTo>
                    <a:lnTo>
                      <a:pt x="1153" y="416"/>
                    </a:lnTo>
                    <a:lnTo>
                      <a:pt x="1166" y="416"/>
                    </a:lnTo>
                    <a:lnTo>
                      <a:pt x="1177" y="415"/>
                    </a:lnTo>
                    <a:lnTo>
                      <a:pt x="1187" y="415"/>
                    </a:lnTo>
                    <a:lnTo>
                      <a:pt x="1195" y="415"/>
                    </a:lnTo>
                    <a:lnTo>
                      <a:pt x="1203" y="413"/>
                    </a:lnTo>
                    <a:lnTo>
                      <a:pt x="1215" y="410"/>
                    </a:lnTo>
                    <a:lnTo>
                      <a:pt x="1226" y="402"/>
                    </a:lnTo>
                    <a:lnTo>
                      <a:pt x="1235" y="390"/>
                    </a:lnTo>
                    <a:lnTo>
                      <a:pt x="1242" y="377"/>
                    </a:lnTo>
                    <a:lnTo>
                      <a:pt x="1246" y="362"/>
                    </a:lnTo>
                    <a:lnTo>
                      <a:pt x="1245" y="345"/>
                    </a:lnTo>
                    <a:lnTo>
                      <a:pt x="1238" y="329"/>
                    </a:lnTo>
                    <a:lnTo>
                      <a:pt x="1223" y="315"/>
                    </a:lnTo>
                    <a:lnTo>
                      <a:pt x="1213" y="310"/>
                    </a:lnTo>
                    <a:lnTo>
                      <a:pt x="1201" y="305"/>
                    </a:lnTo>
                    <a:lnTo>
                      <a:pt x="1187" y="299"/>
                    </a:lnTo>
                    <a:lnTo>
                      <a:pt x="1170" y="295"/>
                    </a:lnTo>
                    <a:lnTo>
                      <a:pt x="1151" y="290"/>
                    </a:lnTo>
                    <a:lnTo>
                      <a:pt x="1130" y="285"/>
                    </a:lnTo>
                    <a:lnTo>
                      <a:pt x="1109" y="282"/>
                    </a:lnTo>
                    <a:lnTo>
                      <a:pt x="1086" y="279"/>
                    </a:lnTo>
                    <a:lnTo>
                      <a:pt x="1061" y="275"/>
                    </a:lnTo>
                    <a:lnTo>
                      <a:pt x="1036" y="273"/>
                    </a:lnTo>
                    <a:lnTo>
                      <a:pt x="1012" y="271"/>
                    </a:lnTo>
                    <a:lnTo>
                      <a:pt x="986" y="269"/>
                    </a:lnTo>
                    <a:lnTo>
                      <a:pt x="961" y="268"/>
                    </a:lnTo>
                    <a:lnTo>
                      <a:pt x="937" y="268"/>
                    </a:lnTo>
                    <a:lnTo>
                      <a:pt x="914" y="268"/>
                    </a:lnTo>
                    <a:lnTo>
                      <a:pt x="891" y="269"/>
                    </a:lnTo>
                    <a:lnTo>
                      <a:pt x="852" y="272"/>
                    </a:lnTo>
                    <a:lnTo>
                      <a:pt x="819" y="274"/>
                    </a:lnTo>
                    <a:lnTo>
                      <a:pt x="795" y="275"/>
                    </a:lnTo>
                    <a:lnTo>
                      <a:pt x="778" y="275"/>
                    </a:lnTo>
                    <a:lnTo>
                      <a:pt x="764" y="276"/>
                    </a:lnTo>
                    <a:lnTo>
                      <a:pt x="754" y="275"/>
                    </a:lnTo>
                    <a:lnTo>
                      <a:pt x="747" y="274"/>
                    </a:lnTo>
                    <a:lnTo>
                      <a:pt x="741" y="272"/>
                    </a:lnTo>
                    <a:lnTo>
                      <a:pt x="732" y="262"/>
                    </a:lnTo>
                    <a:lnTo>
                      <a:pt x="728" y="251"/>
                    </a:lnTo>
                    <a:lnTo>
                      <a:pt x="726" y="239"/>
                    </a:lnTo>
                    <a:lnTo>
                      <a:pt x="726" y="235"/>
                    </a:lnTo>
                    <a:lnTo>
                      <a:pt x="735" y="212"/>
                    </a:lnTo>
                    <a:lnTo>
                      <a:pt x="747" y="182"/>
                    </a:lnTo>
                    <a:lnTo>
                      <a:pt x="756" y="147"/>
                    </a:lnTo>
                    <a:lnTo>
                      <a:pt x="763" y="111"/>
                    </a:lnTo>
                    <a:lnTo>
                      <a:pt x="765" y="77"/>
                    </a:lnTo>
                    <a:lnTo>
                      <a:pt x="762" y="46"/>
                    </a:lnTo>
                    <a:lnTo>
                      <a:pt x="749" y="20"/>
                    </a:lnTo>
                    <a:lnTo>
                      <a:pt x="726" y="5"/>
                    </a:lnTo>
                    <a:lnTo>
                      <a:pt x="700" y="0"/>
                    </a:lnTo>
                    <a:lnTo>
                      <a:pt x="676" y="3"/>
                    </a:lnTo>
                    <a:lnTo>
                      <a:pt x="657" y="14"/>
                    </a:lnTo>
                    <a:lnTo>
                      <a:pt x="641" y="30"/>
                    </a:lnTo>
                    <a:lnTo>
                      <a:pt x="626" y="49"/>
                    </a:lnTo>
                    <a:lnTo>
                      <a:pt x="615" y="71"/>
                    </a:lnTo>
                    <a:lnTo>
                      <a:pt x="606" y="94"/>
                    </a:lnTo>
                    <a:lnTo>
                      <a:pt x="599" y="116"/>
                    </a:lnTo>
                    <a:lnTo>
                      <a:pt x="592" y="136"/>
                    </a:lnTo>
                    <a:lnTo>
                      <a:pt x="584" y="151"/>
                    </a:lnTo>
                    <a:lnTo>
                      <a:pt x="573" y="163"/>
                    </a:lnTo>
                    <a:lnTo>
                      <a:pt x="558" y="175"/>
                    </a:lnTo>
                    <a:lnTo>
                      <a:pt x="541" y="184"/>
                    </a:lnTo>
                    <a:lnTo>
                      <a:pt x="519" y="193"/>
                    </a:lnTo>
                    <a:lnTo>
                      <a:pt x="492" y="203"/>
                    </a:lnTo>
                    <a:lnTo>
                      <a:pt x="462" y="213"/>
                    </a:lnTo>
                    <a:lnTo>
                      <a:pt x="431" y="224"/>
                    </a:lnTo>
                    <a:lnTo>
                      <a:pt x="405" y="236"/>
                    </a:lnTo>
                    <a:lnTo>
                      <a:pt x="382" y="247"/>
                    </a:lnTo>
                    <a:lnTo>
                      <a:pt x="362" y="261"/>
                    </a:lnTo>
                    <a:lnTo>
                      <a:pt x="345" y="276"/>
                    </a:lnTo>
                    <a:lnTo>
                      <a:pt x="332" y="294"/>
                    </a:lnTo>
                    <a:lnTo>
                      <a:pt x="320" y="312"/>
                    </a:lnTo>
                    <a:lnTo>
                      <a:pt x="312" y="333"/>
                    </a:lnTo>
                    <a:lnTo>
                      <a:pt x="305" y="359"/>
                    </a:lnTo>
                    <a:lnTo>
                      <a:pt x="301" y="381"/>
                    </a:lnTo>
                    <a:lnTo>
                      <a:pt x="300" y="396"/>
                    </a:lnTo>
                    <a:lnTo>
                      <a:pt x="300" y="406"/>
                    </a:lnTo>
                    <a:lnTo>
                      <a:pt x="291" y="412"/>
                    </a:lnTo>
                    <a:lnTo>
                      <a:pt x="279" y="420"/>
                    </a:lnTo>
                    <a:lnTo>
                      <a:pt x="264" y="431"/>
                    </a:lnTo>
                    <a:lnTo>
                      <a:pt x="247" y="443"/>
                    </a:lnTo>
                    <a:lnTo>
                      <a:pt x="226" y="459"/>
                    </a:lnTo>
                    <a:lnTo>
                      <a:pt x="203" y="477"/>
                    </a:lnTo>
                    <a:lnTo>
                      <a:pt x="176" y="499"/>
                    </a:lnTo>
                    <a:lnTo>
                      <a:pt x="149" y="522"/>
                    </a:lnTo>
                    <a:lnTo>
                      <a:pt x="128" y="539"/>
                    </a:lnTo>
                    <a:lnTo>
                      <a:pt x="108" y="557"/>
                    </a:lnTo>
                    <a:lnTo>
                      <a:pt x="88" y="576"/>
                    </a:lnTo>
                    <a:lnTo>
                      <a:pt x="68" y="594"/>
                    </a:lnTo>
                    <a:lnTo>
                      <a:pt x="50" y="614"/>
                    </a:lnTo>
                    <a:lnTo>
                      <a:pt x="31" y="632"/>
                    </a:lnTo>
                    <a:lnTo>
                      <a:pt x="15" y="651"/>
                    </a:lnTo>
                    <a:lnTo>
                      <a:pt x="0" y="668"/>
                    </a:lnTo>
                    <a:lnTo>
                      <a:pt x="11" y="704"/>
                    </a:lnTo>
                    <a:lnTo>
                      <a:pt x="22" y="739"/>
                    </a:lnTo>
                    <a:lnTo>
                      <a:pt x="35" y="774"/>
                    </a:lnTo>
                    <a:lnTo>
                      <a:pt x="50" y="809"/>
                    </a:lnTo>
                    <a:lnTo>
                      <a:pt x="65" y="842"/>
                    </a:lnTo>
                    <a:lnTo>
                      <a:pt x="82" y="874"/>
                    </a:lnTo>
                    <a:lnTo>
                      <a:pt x="99" y="907"/>
                    </a:lnTo>
                    <a:lnTo>
                      <a:pt x="119" y="939"/>
                    </a:lnTo>
                    <a:lnTo>
                      <a:pt x="140" y="970"/>
                    </a:lnTo>
                    <a:lnTo>
                      <a:pt x="160" y="1000"/>
                    </a:lnTo>
                    <a:lnTo>
                      <a:pt x="182" y="1029"/>
                    </a:lnTo>
                    <a:lnTo>
                      <a:pt x="205" y="1058"/>
                    </a:lnTo>
                    <a:lnTo>
                      <a:pt x="229" y="1085"/>
                    </a:lnTo>
                    <a:lnTo>
                      <a:pt x="255" y="1112"/>
                    </a:lnTo>
                    <a:lnTo>
                      <a:pt x="280" y="1137"/>
                    </a:lnTo>
                    <a:lnTo>
                      <a:pt x="307" y="1162"/>
                    </a:lnTo>
                    <a:lnTo>
                      <a:pt x="318" y="1152"/>
                    </a:lnTo>
                    <a:lnTo>
                      <a:pt x="330" y="1142"/>
                    </a:lnTo>
                    <a:lnTo>
                      <a:pt x="341" y="1131"/>
                    </a:lnTo>
                    <a:lnTo>
                      <a:pt x="353" y="1122"/>
                    </a:lnTo>
                    <a:lnTo>
                      <a:pt x="362" y="1112"/>
                    </a:lnTo>
                    <a:lnTo>
                      <a:pt x="372" y="1102"/>
                    </a:lnTo>
                    <a:lnTo>
                      <a:pt x="382" y="1093"/>
                    </a:lnTo>
                    <a:lnTo>
                      <a:pt x="391" y="1084"/>
                    </a:lnTo>
                    <a:lnTo>
                      <a:pt x="426" y="1043"/>
                    </a:lnTo>
                    <a:lnTo>
                      <a:pt x="459" y="1002"/>
                    </a:lnTo>
                    <a:lnTo>
                      <a:pt x="486" y="963"/>
                    </a:lnTo>
                    <a:lnTo>
                      <a:pt x="509" y="926"/>
                    </a:lnTo>
                    <a:lnTo>
                      <a:pt x="528" y="894"/>
                    </a:lnTo>
                    <a:lnTo>
                      <a:pt x="543" y="864"/>
                    </a:lnTo>
                    <a:lnTo>
                      <a:pt x="554" y="841"/>
                    </a:lnTo>
                    <a:lnTo>
                      <a:pt x="562" y="824"/>
                    </a:lnTo>
                    <a:lnTo>
                      <a:pt x="568" y="827"/>
                    </a:lnTo>
                    <a:lnTo>
                      <a:pt x="574" y="829"/>
                    </a:lnTo>
                    <a:lnTo>
                      <a:pt x="581" y="832"/>
                    </a:lnTo>
                    <a:lnTo>
                      <a:pt x="587" y="834"/>
                    </a:lnTo>
                    <a:lnTo>
                      <a:pt x="594" y="836"/>
                    </a:lnTo>
                    <a:lnTo>
                      <a:pt x="600" y="837"/>
                    </a:lnTo>
                    <a:lnTo>
                      <a:pt x="609" y="839"/>
                    </a:lnTo>
                    <a:lnTo>
                      <a:pt x="617" y="840"/>
                    </a:lnTo>
                    <a:lnTo>
                      <a:pt x="642" y="841"/>
                    </a:lnTo>
                    <a:lnTo>
                      <a:pt x="667" y="840"/>
                    </a:lnTo>
                    <a:lnTo>
                      <a:pt x="690" y="836"/>
                    </a:lnTo>
                    <a:lnTo>
                      <a:pt x="712" y="833"/>
                    </a:lnTo>
                    <a:lnTo>
                      <a:pt x="729" y="829"/>
                    </a:lnTo>
                    <a:lnTo>
                      <a:pt x="743" y="826"/>
                    </a:lnTo>
                    <a:lnTo>
                      <a:pt x="753" y="824"/>
                    </a:lnTo>
                    <a:lnTo>
                      <a:pt x="756" y="822"/>
                    </a:lnTo>
                    <a:lnTo>
                      <a:pt x="758" y="822"/>
                    </a:lnTo>
                    <a:lnTo>
                      <a:pt x="762" y="822"/>
                    </a:lnTo>
                    <a:lnTo>
                      <a:pt x="769" y="822"/>
                    </a:lnTo>
                    <a:lnTo>
                      <a:pt x="778" y="824"/>
                    </a:lnTo>
                    <a:lnTo>
                      <a:pt x="792" y="826"/>
                    </a:lnTo>
                    <a:lnTo>
                      <a:pt x="810" y="828"/>
                    </a:lnTo>
                    <a:lnTo>
                      <a:pt x="834" y="833"/>
                    </a:lnTo>
                    <a:lnTo>
                      <a:pt x="862" y="840"/>
                    </a:lnTo>
                    <a:lnTo>
                      <a:pt x="888" y="849"/>
                    </a:lnTo>
                    <a:lnTo>
                      <a:pt x="916" y="860"/>
                    </a:lnTo>
                    <a:lnTo>
                      <a:pt x="941" y="873"/>
                    </a:lnTo>
                    <a:lnTo>
                      <a:pt x="966" y="884"/>
                    </a:lnTo>
                    <a:lnTo>
                      <a:pt x="985" y="893"/>
                    </a:lnTo>
                    <a:lnTo>
                      <a:pt x="1003" y="899"/>
                    </a:lnTo>
                    <a:lnTo>
                      <a:pt x="1015" y="900"/>
                    </a:lnTo>
                    <a:lnTo>
                      <a:pt x="1026" y="896"/>
                    </a:lnTo>
                    <a:lnTo>
                      <a:pt x="1035" y="890"/>
                    </a:lnTo>
                    <a:lnTo>
                      <a:pt x="1043" y="881"/>
                    </a:lnTo>
                    <a:lnTo>
                      <a:pt x="1049" y="872"/>
                    </a:lnTo>
                    <a:lnTo>
                      <a:pt x="1052" y="860"/>
                    </a:lnTo>
                    <a:lnTo>
                      <a:pt x="1052" y="848"/>
                    </a:lnTo>
                    <a:lnTo>
                      <a:pt x="1047" y="834"/>
                    </a:lnTo>
                    <a:lnTo>
                      <a:pt x="1039" y="820"/>
                    </a:lnTo>
                    <a:lnTo>
                      <a:pt x="1031" y="811"/>
                    </a:lnTo>
                    <a:lnTo>
                      <a:pt x="1020" y="801"/>
                    </a:lnTo>
                    <a:lnTo>
                      <a:pt x="1007" y="789"/>
                    </a:lnTo>
                    <a:lnTo>
                      <a:pt x="993" y="778"/>
                    </a:lnTo>
                    <a:lnTo>
                      <a:pt x="978" y="765"/>
                    </a:lnTo>
                    <a:lnTo>
                      <a:pt x="963" y="753"/>
                    </a:lnTo>
                    <a:lnTo>
                      <a:pt x="950" y="743"/>
                    </a:lnTo>
                    <a:lnTo>
                      <a:pt x="936" y="733"/>
                    </a:lnTo>
                    <a:lnTo>
                      <a:pt x="950" y="738"/>
                    </a:lnTo>
                    <a:lnTo>
                      <a:pt x="965" y="745"/>
                    </a:lnTo>
                    <a:lnTo>
                      <a:pt x="978" y="752"/>
                    </a:lnTo>
                    <a:lnTo>
                      <a:pt x="992" y="759"/>
                    </a:lnTo>
                    <a:lnTo>
                      <a:pt x="1006" y="766"/>
                    </a:lnTo>
                    <a:lnTo>
                      <a:pt x="1019" y="773"/>
                    </a:lnTo>
                    <a:lnTo>
                      <a:pt x="1031" y="779"/>
                    </a:lnTo>
                    <a:lnTo>
                      <a:pt x="1043" y="784"/>
                    </a:lnTo>
                    <a:lnTo>
                      <a:pt x="1060" y="791"/>
                    </a:lnTo>
                    <a:lnTo>
                      <a:pt x="1077" y="796"/>
                    </a:lnTo>
                    <a:lnTo>
                      <a:pt x="1095" y="798"/>
                    </a:lnTo>
                    <a:lnTo>
                      <a:pt x="1112" y="796"/>
                    </a:lnTo>
                    <a:lnTo>
                      <a:pt x="1126" y="790"/>
                    </a:lnTo>
                    <a:lnTo>
                      <a:pt x="1137" y="780"/>
                    </a:lnTo>
                    <a:lnTo>
                      <a:pt x="1144" y="765"/>
                    </a:lnTo>
                    <a:lnTo>
                      <a:pt x="1147" y="744"/>
                    </a:lnTo>
                    <a:lnTo>
                      <a:pt x="1142" y="727"/>
                    </a:lnTo>
                    <a:lnTo>
                      <a:pt x="1133" y="708"/>
                    </a:lnTo>
                    <a:lnTo>
                      <a:pt x="1118" y="690"/>
                    </a:lnTo>
                    <a:lnTo>
                      <a:pt x="1100" y="672"/>
                    </a:lnTo>
                    <a:lnTo>
                      <a:pt x="1082" y="654"/>
                    </a:lnTo>
                    <a:lnTo>
                      <a:pt x="1061" y="638"/>
                    </a:lnTo>
                    <a:lnTo>
                      <a:pt x="1043" y="624"/>
                    </a:lnTo>
                    <a:lnTo>
                      <a:pt x="1026" y="613"/>
                    </a:lnTo>
                    <a:lnTo>
                      <a:pt x="1027" y="613"/>
                    </a:lnTo>
                    <a:lnTo>
                      <a:pt x="1028" y="613"/>
                    </a:lnTo>
                    <a:lnTo>
                      <a:pt x="1049" y="615"/>
                    </a:lnTo>
                    <a:lnTo>
                      <a:pt x="1068" y="617"/>
                    </a:lnTo>
                    <a:lnTo>
                      <a:pt x="1086" y="620"/>
                    </a:lnTo>
                    <a:lnTo>
                      <a:pt x="1100" y="623"/>
                    </a:lnTo>
                    <a:lnTo>
                      <a:pt x="1115" y="625"/>
                    </a:lnTo>
                    <a:lnTo>
                      <a:pt x="1128" y="629"/>
                    </a:lnTo>
                    <a:lnTo>
                      <a:pt x="1140" y="632"/>
                    </a:lnTo>
                    <a:lnTo>
                      <a:pt x="1151" y="635"/>
                    </a:lnTo>
                    <a:lnTo>
                      <a:pt x="1160" y="638"/>
                    </a:lnTo>
                    <a:lnTo>
                      <a:pt x="1170" y="642"/>
                    </a:lnTo>
                    <a:lnTo>
                      <a:pt x="1178" y="644"/>
                    </a:lnTo>
                    <a:lnTo>
                      <a:pt x="1186" y="646"/>
                    </a:lnTo>
                    <a:lnTo>
                      <a:pt x="1193" y="648"/>
                    </a:lnTo>
                    <a:lnTo>
                      <a:pt x="1200" y="651"/>
                    </a:lnTo>
                    <a:lnTo>
                      <a:pt x="1206" y="652"/>
                    </a:lnTo>
                    <a:lnTo>
                      <a:pt x="1213" y="653"/>
                    </a:lnTo>
                    <a:lnTo>
                      <a:pt x="1227" y="652"/>
                    </a:lnTo>
                    <a:lnTo>
                      <a:pt x="1241" y="644"/>
                    </a:lnTo>
                    <a:lnTo>
                      <a:pt x="1253" y="632"/>
                    </a:lnTo>
                    <a:lnTo>
                      <a:pt x="1261" y="617"/>
                    </a:lnTo>
                    <a:lnTo>
                      <a:pt x="1264" y="601"/>
                    </a:lnTo>
                    <a:lnTo>
                      <a:pt x="1262" y="584"/>
                    </a:lnTo>
                    <a:lnTo>
                      <a:pt x="1251" y="567"/>
                    </a:lnTo>
                    <a:lnTo>
                      <a:pt x="1232" y="552"/>
                    </a:lnTo>
                    <a:lnTo>
                      <a:pt x="1223" y="546"/>
                    </a:lnTo>
                    <a:lnTo>
                      <a:pt x="1212" y="540"/>
                    </a:lnTo>
                    <a:lnTo>
                      <a:pt x="1200" y="533"/>
                    </a:lnTo>
                    <a:lnTo>
                      <a:pt x="1186" y="526"/>
                    </a:lnTo>
                    <a:lnTo>
                      <a:pt x="1171" y="519"/>
                    </a:lnTo>
                    <a:lnTo>
                      <a:pt x="1156" y="511"/>
                    </a:lnTo>
                    <a:lnTo>
                      <a:pt x="1140" y="503"/>
                    </a:lnTo>
                    <a:lnTo>
                      <a:pt x="1124" y="495"/>
                    </a:lnTo>
                    <a:lnTo>
                      <a:pt x="1107" y="487"/>
                    </a:lnTo>
                    <a:lnTo>
                      <a:pt x="1091" y="480"/>
                    </a:lnTo>
                    <a:lnTo>
                      <a:pt x="1076" y="473"/>
                    </a:lnTo>
                    <a:lnTo>
                      <a:pt x="1062" y="468"/>
                    </a:lnTo>
                    <a:lnTo>
                      <a:pt x="1051" y="462"/>
                    </a:lnTo>
                    <a:lnTo>
                      <a:pt x="1039" y="458"/>
                    </a:lnTo>
                    <a:lnTo>
                      <a:pt x="1030" y="455"/>
                    </a:lnTo>
                    <a:lnTo>
                      <a:pt x="1023" y="45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GB"/>
              </a:p>
            </p:txBody>
          </p:sp>
          <p:sp>
            <p:nvSpPr>
              <p:cNvPr id="19554" name="Freeform 83"/>
              <p:cNvSpPr>
                <a:spLocks noChangeAspect="1"/>
              </p:cNvSpPr>
              <p:nvPr/>
            </p:nvSpPr>
            <p:spPr bwMode="auto">
              <a:xfrm>
                <a:off x="-721678" y="4264011"/>
                <a:ext cx="186548" cy="115013"/>
              </a:xfrm>
              <a:custGeom>
                <a:avLst/>
                <a:gdLst>
                  <a:gd name="T0" fmla="*/ 2147483647 w 1113"/>
                  <a:gd name="T1" fmla="*/ 2147483647 h 686"/>
                  <a:gd name="T2" fmla="*/ 2147483647 w 1113"/>
                  <a:gd name="T3" fmla="*/ 2147483647 h 686"/>
                  <a:gd name="T4" fmla="*/ 2147483647 w 1113"/>
                  <a:gd name="T5" fmla="*/ 2147483647 h 686"/>
                  <a:gd name="T6" fmla="*/ 2147483647 w 1113"/>
                  <a:gd name="T7" fmla="*/ 2147483647 h 686"/>
                  <a:gd name="T8" fmla="*/ 2147483647 w 1113"/>
                  <a:gd name="T9" fmla="*/ 2147483647 h 686"/>
                  <a:gd name="T10" fmla="*/ 2147483647 w 1113"/>
                  <a:gd name="T11" fmla="*/ 2147483647 h 686"/>
                  <a:gd name="T12" fmla="*/ 2147483647 w 1113"/>
                  <a:gd name="T13" fmla="*/ 2147483647 h 686"/>
                  <a:gd name="T14" fmla="*/ 2147483647 w 1113"/>
                  <a:gd name="T15" fmla="*/ 2147483647 h 686"/>
                  <a:gd name="T16" fmla="*/ 2147483647 w 1113"/>
                  <a:gd name="T17" fmla="*/ 2147483647 h 686"/>
                  <a:gd name="T18" fmla="*/ 2147483647 w 1113"/>
                  <a:gd name="T19" fmla="*/ 2147483647 h 686"/>
                  <a:gd name="T20" fmla="*/ 2147483647 w 1113"/>
                  <a:gd name="T21" fmla="*/ 2147483647 h 686"/>
                  <a:gd name="T22" fmla="*/ 2147483647 w 1113"/>
                  <a:gd name="T23" fmla="*/ 2147483647 h 686"/>
                  <a:gd name="T24" fmla="*/ 2147483647 w 1113"/>
                  <a:gd name="T25" fmla="*/ 2147483647 h 686"/>
                  <a:gd name="T26" fmla="*/ 2147483647 w 1113"/>
                  <a:gd name="T27" fmla="*/ 2147483647 h 686"/>
                  <a:gd name="T28" fmla="*/ 2147483647 w 1113"/>
                  <a:gd name="T29" fmla="*/ 2147483647 h 686"/>
                  <a:gd name="T30" fmla="*/ 2147483647 w 1113"/>
                  <a:gd name="T31" fmla="*/ 2147483647 h 686"/>
                  <a:gd name="T32" fmla="*/ 2147483647 w 1113"/>
                  <a:gd name="T33" fmla="*/ 2147483647 h 686"/>
                  <a:gd name="T34" fmla="*/ 2147483647 w 1113"/>
                  <a:gd name="T35" fmla="*/ 2147483647 h 686"/>
                  <a:gd name="T36" fmla="*/ 2147483647 w 1113"/>
                  <a:gd name="T37" fmla="*/ 2147483647 h 686"/>
                  <a:gd name="T38" fmla="*/ 2147483647 w 1113"/>
                  <a:gd name="T39" fmla="*/ 2147483647 h 686"/>
                  <a:gd name="T40" fmla="*/ 2147483647 w 1113"/>
                  <a:gd name="T41" fmla="*/ 2147483647 h 686"/>
                  <a:gd name="T42" fmla="*/ 2147483647 w 1113"/>
                  <a:gd name="T43" fmla="*/ 2147483647 h 686"/>
                  <a:gd name="T44" fmla="*/ 2147483647 w 1113"/>
                  <a:gd name="T45" fmla="*/ 2147483647 h 686"/>
                  <a:gd name="T46" fmla="*/ 2147483647 w 1113"/>
                  <a:gd name="T47" fmla="*/ 2147483647 h 686"/>
                  <a:gd name="T48" fmla="*/ 2147483647 w 1113"/>
                  <a:gd name="T49" fmla="*/ 2147483647 h 686"/>
                  <a:gd name="T50" fmla="*/ 2147483647 w 1113"/>
                  <a:gd name="T51" fmla="*/ 2147483647 h 686"/>
                  <a:gd name="T52" fmla="*/ 2147483647 w 1113"/>
                  <a:gd name="T53" fmla="*/ 2147483647 h 686"/>
                  <a:gd name="T54" fmla="*/ 2147483647 w 1113"/>
                  <a:gd name="T55" fmla="*/ 2147483647 h 686"/>
                  <a:gd name="T56" fmla="*/ 2147483647 w 1113"/>
                  <a:gd name="T57" fmla="*/ 2147483647 h 686"/>
                  <a:gd name="T58" fmla="*/ 2147483647 w 1113"/>
                  <a:gd name="T59" fmla="*/ 2147483647 h 686"/>
                  <a:gd name="T60" fmla="*/ 2147483647 w 1113"/>
                  <a:gd name="T61" fmla="*/ 2147483647 h 686"/>
                  <a:gd name="T62" fmla="*/ 2147483647 w 1113"/>
                  <a:gd name="T63" fmla="*/ 2147483647 h 686"/>
                  <a:gd name="T64" fmla="*/ 2147483647 w 1113"/>
                  <a:gd name="T65" fmla="*/ 2147483647 h 686"/>
                  <a:gd name="T66" fmla="*/ 2147483647 w 1113"/>
                  <a:gd name="T67" fmla="*/ 2147483647 h 686"/>
                  <a:gd name="T68" fmla="*/ 2147483647 w 1113"/>
                  <a:gd name="T69" fmla="*/ 2147483647 h 686"/>
                  <a:gd name="T70" fmla="*/ 2147483647 w 1113"/>
                  <a:gd name="T71" fmla="*/ 2147483647 h 686"/>
                  <a:gd name="T72" fmla="*/ 2147483647 w 1113"/>
                  <a:gd name="T73" fmla="*/ 2147483647 h 686"/>
                  <a:gd name="T74" fmla="*/ 2147483647 w 1113"/>
                  <a:gd name="T75" fmla="*/ 2147483647 h 686"/>
                  <a:gd name="T76" fmla="*/ 2147483647 w 1113"/>
                  <a:gd name="T77" fmla="*/ 2147483647 h 686"/>
                  <a:gd name="T78" fmla="*/ 2147483647 w 1113"/>
                  <a:gd name="T79" fmla="*/ 2147483647 h 686"/>
                  <a:gd name="T80" fmla="*/ 2147483647 w 1113"/>
                  <a:gd name="T81" fmla="*/ 2147483647 h 686"/>
                  <a:gd name="T82" fmla="*/ 2147483647 w 1113"/>
                  <a:gd name="T83" fmla="*/ 2147483647 h 686"/>
                  <a:gd name="T84" fmla="*/ 2147483647 w 1113"/>
                  <a:gd name="T85" fmla="*/ 2147483647 h 686"/>
                  <a:gd name="T86" fmla="*/ 2147483647 w 1113"/>
                  <a:gd name="T87" fmla="*/ 2147483647 h 686"/>
                  <a:gd name="T88" fmla="*/ 2147483647 w 1113"/>
                  <a:gd name="T89" fmla="*/ 2147483647 h 686"/>
                  <a:gd name="T90" fmla="*/ 2147483647 w 1113"/>
                  <a:gd name="T91" fmla="*/ 2147483647 h 686"/>
                  <a:gd name="T92" fmla="*/ 2147483647 w 1113"/>
                  <a:gd name="T93" fmla="*/ 2147483647 h 686"/>
                  <a:gd name="T94" fmla="*/ 2147483647 w 1113"/>
                  <a:gd name="T95" fmla="*/ 2147483647 h 686"/>
                  <a:gd name="T96" fmla="*/ 2147483647 w 1113"/>
                  <a:gd name="T97" fmla="*/ 2147483647 h 686"/>
                  <a:gd name="T98" fmla="*/ 2147483647 w 1113"/>
                  <a:gd name="T99" fmla="*/ 2147483647 h 686"/>
                  <a:gd name="T100" fmla="*/ 2147483647 w 1113"/>
                  <a:gd name="T101" fmla="*/ 2147483647 h 686"/>
                  <a:gd name="T102" fmla="*/ 2147483647 w 1113"/>
                  <a:gd name="T103" fmla="*/ 2147483647 h 686"/>
                  <a:gd name="T104" fmla="*/ 2147483647 w 1113"/>
                  <a:gd name="T105" fmla="*/ 2147483647 h 68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13"/>
                  <a:gd name="T160" fmla="*/ 0 h 686"/>
                  <a:gd name="T161" fmla="*/ 1113 w 1113"/>
                  <a:gd name="T162" fmla="*/ 686 h 68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13" h="686">
                    <a:moveTo>
                      <a:pt x="742" y="11"/>
                    </a:moveTo>
                    <a:lnTo>
                      <a:pt x="735" y="32"/>
                    </a:lnTo>
                    <a:lnTo>
                      <a:pt x="726" y="49"/>
                    </a:lnTo>
                    <a:lnTo>
                      <a:pt x="721" y="63"/>
                    </a:lnTo>
                    <a:lnTo>
                      <a:pt x="726" y="75"/>
                    </a:lnTo>
                    <a:lnTo>
                      <a:pt x="729" y="80"/>
                    </a:lnTo>
                    <a:lnTo>
                      <a:pt x="729" y="89"/>
                    </a:lnTo>
                    <a:lnTo>
                      <a:pt x="727" y="100"/>
                    </a:lnTo>
                    <a:lnTo>
                      <a:pt x="720" y="111"/>
                    </a:lnTo>
                    <a:lnTo>
                      <a:pt x="712" y="123"/>
                    </a:lnTo>
                    <a:lnTo>
                      <a:pt x="702" y="136"/>
                    </a:lnTo>
                    <a:lnTo>
                      <a:pt x="690" y="147"/>
                    </a:lnTo>
                    <a:lnTo>
                      <a:pt x="679" y="157"/>
                    </a:lnTo>
                    <a:lnTo>
                      <a:pt x="673" y="162"/>
                    </a:lnTo>
                    <a:lnTo>
                      <a:pt x="667" y="168"/>
                    </a:lnTo>
                    <a:lnTo>
                      <a:pt x="661" y="172"/>
                    </a:lnTo>
                    <a:lnTo>
                      <a:pt x="654" y="178"/>
                    </a:lnTo>
                    <a:lnTo>
                      <a:pt x="648" y="183"/>
                    </a:lnTo>
                    <a:lnTo>
                      <a:pt x="640" y="189"/>
                    </a:lnTo>
                    <a:lnTo>
                      <a:pt x="631" y="193"/>
                    </a:lnTo>
                    <a:lnTo>
                      <a:pt x="621" y="199"/>
                    </a:lnTo>
                    <a:lnTo>
                      <a:pt x="611" y="204"/>
                    </a:lnTo>
                    <a:lnTo>
                      <a:pt x="598" y="209"/>
                    </a:lnTo>
                    <a:lnTo>
                      <a:pt x="584" y="214"/>
                    </a:lnTo>
                    <a:lnTo>
                      <a:pt x="568" y="219"/>
                    </a:lnTo>
                    <a:lnTo>
                      <a:pt x="551" y="223"/>
                    </a:lnTo>
                    <a:lnTo>
                      <a:pt x="531" y="228"/>
                    </a:lnTo>
                    <a:lnTo>
                      <a:pt x="509" y="232"/>
                    </a:lnTo>
                    <a:lnTo>
                      <a:pt x="485" y="236"/>
                    </a:lnTo>
                    <a:lnTo>
                      <a:pt x="461" y="239"/>
                    </a:lnTo>
                    <a:lnTo>
                      <a:pt x="438" y="240"/>
                    </a:lnTo>
                    <a:lnTo>
                      <a:pt x="416" y="240"/>
                    </a:lnTo>
                    <a:lnTo>
                      <a:pt x="396" y="239"/>
                    </a:lnTo>
                    <a:lnTo>
                      <a:pt x="378" y="237"/>
                    </a:lnTo>
                    <a:lnTo>
                      <a:pt x="361" y="234"/>
                    </a:lnTo>
                    <a:lnTo>
                      <a:pt x="346" y="230"/>
                    </a:lnTo>
                    <a:lnTo>
                      <a:pt x="332" y="225"/>
                    </a:lnTo>
                    <a:lnTo>
                      <a:pt x="320" y="221"/>
                    </a:lnTo>
                    <a:lnTo>
                      <a:pt x="310" y="217"/>
                    </a:lnTo>
                    <a:lnTo>
                      <a:pt x="301" y="213"/>
                    </a:lnTo>
                    <a:lnTo>
                      <a:pt x="294" y="208"/>
                    </a:lnTo>
                    <a:lnTo>
                      <a:pt x="288" y="205"/>
                    </a:lnTo>
                    <a:lnTo>
                      <a:pt x="285" y="202"/>
                    </a:lnTo>
                    <a:lnTo>
                      <a:pt x="282" y="201"/>
                    </a:lnTo>
                    <a:lnTo>
                      <a:pt x="281" y="200"/>
                    </a:lnTo>
                    <a:lnTo>
                      <a:pt x="280" y="202"/>
                    </a:lnTo>
                    <a:lnTo>
                      <a:pt x="278" y="205"/>
                    </a:lnTo>
                    <a:lnTo>
                      <a:pt x="274" y="209"/>
                    </a:lnTo>
                    <a:lnTo>
                      <a:pt x="270" y="215"/>
                    </a:lnTo>
                    <a:lnTo>
                      <a:pt x="263" y="223"/>
                    </a:lnTo>
                    <a:lnTo>
                      <a:pt x="255" y="232"/>
                    </a:lnTo>
                    <a:lnTo>
                      <a:pt x="244" y="243"/>
                    </a:lnTo>
                    <a:lnTo>
                      <a:pt x="232" y="257"/>
                    </a:lnTo>
                    <a:lnTo>
                      <a:pt x="217" y="272"/>
                    </a:lnTo>
                    <a:lnTo>
                      <a:pt x="199" y="290"/>
                    </a:lnTo>
                    <a:lnTo>
                      <a:pt x="179" y="310"/>
                    </a:lnTo>
                    <a:lnTo>
                      <a:pt x="154" y="333"/>
                    </a:lnTo>
                    <a:lnTo>
                      <a:pt x="127" y="359"/>
                    </a:lnTo>
                    <a:lnTo>
                      <a:pt x="97" y="387"/>
                    </a:lnTo>
                    <a:lnTo>
                      <a:pt x="62" y="419"/>
                    </a:lnTo>
                    <a:lnTo>
                      <a:pt x="55" y="426"/>
                    </a:lnTo>
                    <a:lnTo>
                      <a:pt x="47" y="433"/>
                    </a:lnTo>
                    <a:lnTo>
                      <a:pt x="39" y="440"/>
                    </a:lnTo>
                    <a:lnTo>
                      <a:pt x="32" y="447"/>
                    </a:lnTo>
                    <a:lnTo>
                      <a:pt x="24" y="454"/>
                    </a:lnTo>
                    <a:lnTo>
                      <a:pt x="16" y="461"/>
                    </a:lnTo>
                    <a:lnTo>
                      <a:pt x="8" y="469"/>
                    </a:lnTo>
                    <a:lnTo>
                      <a:pt x="0" y="476"/>
                    </a:lnTo>
                    <a:lnTo>
                      <a:pt x="20" y="504"/>
                    </a:lnTo>
                    <a:lnTo>
                      <a:pt x="39" y="532"/>
                    </a:lnTo>
                    <a:lnTo>
                      <a:pt x="61" y="560"/>
                    </a:lnTo>
                    <a:lnTo>
                      <a:pt x="83" y="586"/>
                    </a:lnTo>
                    <a:lnTo>
                      <a:pt x="106" y="613"/>
                    </a:lnTo>
                    <a:lnTo>
                      <a:pt x="129" y="638"/>
                    </a:lnTo>
                    <a:lnTo>
                      <a:pt x="153" y="662"/>
                    </a:lnTo>
                    <a:lnTo>
                      <a:pt x="179" y="686"/>
                    </a:lnTo>
                    <a:lnTo>
                      <a:pt x="190" y="676"/>
                    </a:lnTo>
                    <a:lnTo>
                      <a:pt x="202" y="666"/>
                    </a:lnTo>
                    <a:lnTo>
                      <a:pt x="213" y="655"/>
                    </a:lnTo>
                    <a:lnTo>
                      <a:pt x="225" y="646"/>
                    </a:lnTo>
                    <a:lnTo>
                      <a:pt x="234" y="636"/>
                    </a:lnTo>
                    <a:lnTo>
                      <a:pt x="244" y="626"/>
                    </a:lnTo>
                    <a:lnTo>
                      <a:pt x="254" y="617"/>
                    </a:lnTo>
                    <a:lnTo>
                      <a:pt x="263" y="608"/>
                    </a:lnTo>
                    <a:lnTo>
                      <a:pt x="298" y="567"/>
                    </a:lnTo>
                    <a:lnTo>
                      <a:pt x="331" y="526"/>
                    </a:lnTo>
                    <a:lnTo>
                      <a:pt x="358" y="487"/>
                    </a:lnTo>
                    <a:lnTo>
                      <a:pt x="381" y="450"/>
                    </a:lnTo>
                    <a:lnTo>
                      <a:pt x="400" y="418"/>
                    </a:lnTo>
                    <a:lnTo>
                      <a:pt x="415" y="388"/>
                    </a:lnTo>
                    <a:lnTo>
                      <a:pt x="426" y="365"/>
                    </a:lnTo>
                    <a:lnTo>
                      <a:pt x="434" y="348"/>
                    </a:lnTo>
                    <a:lnTo>
                      <a:pt x="440" y="351"/>
                    </a:lnTo>
                    <a:lnTo>
                      <a:pt x="446" y="353"/>
                    </a:lnTo>
                    <a:lnTo>
                      <a:pt x="453" y="356"/>
                    </a:lnTo>
                    <a:lnTo>
                      <a:pt x="459" y="358"/>
                    </a:lnTo>
                    <a:lnTo>
                      <a:pt x="466" y="360"/>
                    </a:lnTo>
                    <a:lnTo>
                      <a:pt x="472" y="361"/>
                    </a:lnTo>
                    <a:lnTo>
                      <a:pt x="481" y="363"/>
                    </a:lnTo>
                    <a:lnTo>
                      <a:pt x="489" y="364"/>
                    </a:lnTo>
                    <a:lnTo>
                      <a:pt x="514" y="365"/>
                    </a:lnTo>
                    <a:lnTo>
                      <a:pt x="539" y="364"/>
                    </a:lnTo>
                    <a:lnTo>
                      <a:pt x="562" y="360"/>
                    </a:lnTo>
                    <a:lnTo>
                      <a:pt x="584" y="357"/>
                    </a:lnTo>
                    <a:lnTo>
                      <a:pt x="601" y="353"/>
                    </a:lnTo>
                    <a:lnTo>
                      <a:pt x="615" y="350"/>
                    </a:lnTo>
                    <a:lnTo>
                      <a:pt x="625" y="348"/>
                    </a:lnTo>
                    <a:lnTo>
                      <a:pt x="628" y="346"/>
                    </a:lnTo>
                    <a:lnTo>
                      <a:pt x="630" y="346"/>
                    </a:lnTo>
                    <a:lnTo>
                      <a:pt x="634" y="346"/>
                    </a:lnTo>
                    <a:lnTo>
                      <a:pt x="641" y="346"/>
                    </a:lnTo>
                    <a:lnTo>
                      <a:pt x="650" y="348"/>
                    </a:lnTo>
                    <a:lnTo>
                      <a:pt x="664" y="350"/>
                    </a:lnTo>
                    <a:lnTo>
                      <a:pt x="682" y="352"/>
                    </a:lnTo>
                    <a:lnTo>
                      <a:pt x="706" y="357"/>
                    </a:lnTo>
                    <a:lnTo>
                      <a:pt x="734" y="364"/>
                    </a:lnTo>
                    <a:lnTo>
                      <a:pt x="760" y="373"/>
                    </a:lnTo>
                    <a:lnTo>
                      <a:pt x="788" y="384"/>
                    </a:lnTo>
                    <a:lnTo>
                      <a:pt x="813" y="397"/>
                    </a:lnTo>
                    <a:lnTo>
                      <a:pt x="838" y="408"/>
                    </a:lnTo>
                    <a:lnTo>
                      <a:pt x="857" y="417"/>
                    </a:lnTo>
                    <a:lnTo>
                      <a:pt x="875" y="423"/>
                    </a:lnTo>
                    <a:lnTo>
                      <a:pt x="887" y="424"/>
                    </a:lnTo>
                    <a:lnTo>
                      <a:pt x="898" y="420"/>
                    </a:lnTo>
                    <a:lnTo>
                      <a:pt x="907" y="414"/>
                    </a:lnTo>
                    <a:lnTo>
                      <a:pt x="915" y="405"/>
                    </a:lnTo>
                    <a:lnTo>
                      <a:pt x="921" y="396"/>
                    </a:lnTo>
                    <a:lnTo>
                      <a:pt x="924" y="384"/>
                    </a:lnTo>
                    <a:lnTo>
                      <a:pt x="924" y="372"/>
                    </a:lnTo>
                    <a:lnTo>
                      <a:pt x="919" y="358"/>
                    </a:lnTo>
                    <a:lnTo>
                      <a:pt x="911" y="344"/>
                    </a:lnTo>
                    <a:lnTo>
                      <a:pt x="903" y="335"/>
                    </a:lnTo>
                    <a:lnTo>
                      <a:pt x="892" y="325"/>
                    </a:lnTo>
                    <a:lnTo>
                      <a:pt x="879" y="313"/>
                    </a:lnTo>
                    <a:lnTo>
                      <a:pt x="865" y="302"/>
                    </a:lnTo>
                    <a:lnTo>
                      <a:pt x="850" y="289"/>
                    </a:lnTo>
                    <a:lnTo>
                      <a:pt x="835" y="277"/>
                    </a:lnTo>
                    <a:lnTo>
                      <a:pt x="822" y="267"/>
                    </a:lnTo>
                    <a:lnTo>
                      <a:pt x="808" y="257"/>
                    </a:lnTo>
                    <a:lnTo>
                      <a:pt x="822" y="262"/>
                    </a:lnTo>
                    <a:lnTo>
                      <a:pt x="837" y="269"/>
                    </a:lnTo>
                    <a:lnTo>
                      <a:pt x="850" y="276"/>
                    </a:lnTo>
                    <a:lnTo>
                      <a:pt x="864" y="283"/>
                    </a:lnTo>
                    <a:lnTo>
                      <a:pt x="878" y="290"/>
                    </a:lnTo>
                    <a:lnTo>
                      <a:pt x="891" y="297"/>
                    </a:lnTo>
                    <a:lnTo>
                      <a:pt x="903" y="303"/>
                    </a:lnTo>
                    <a:lnTo>
                      <a:pt x="915" y="308"/>
                    </a:lnTo>
                    <a:lnTo>
                      <a:pt x="932" y="315"/>
                    </a:lnTo>
                    <a:lnTo>
                      <a:pt x="951" y="321"/>
                    </a:lnTo>
                    <a:lnTo>
                      <a:pt x="969" y="323"/>
                    </a:lnTo>
                    <a:lnTo>
                      <a:pt x="987" y="323"/>
                    </a:lnTo>
                    <a:lnTo>
                      <a:pt x="1004" y="319"/>
                    </a:lnTo>
                    <a:lnTo>
                      <a:pt x="1016" y="310"/>
                    </a:lnTo>
                    <a:lnTo>
                      <a:pt x="1024" y="295"/>
                    </a:lnTo>
                    <a:lnTo>
                      <a:pt x="1027" y="274"/>
                    </a:lnTo>
                    <a:lnTo>
                      <a:pt x="1022" y="255"/>
                    </a:lnTo>
                    <a:lnTo>
                      <a:pt x="1012" y="236"/>
                    </a:lnTo>
                    <a:lnTo>
                      <a:pt x="997" y="217"/>
                    </a:lnTo>
                    <a:lnTo>
                      <a:pt x="977" y="198"/>
                    </a:lnTo>
                    <a:lnTo>
                      <a:pt x="956" y="179"/>
                    </a:lnTo>
                    <a:lnTo>
                      <a:pt x="936" y="163"/>
                    </a:lnTo>
                    <a:lnTo>
                      <a:pt x="915" y="148"/>
                    </a:lnTo>
                    <a:lnTo>
                      <a:pt x="898" y="137"/>
                    </a:lnTo>
                    <a:lnTo>
                      <a:pt x="899" y="137"/>
                    </a:lnTo>
                    <a:lnTo>
                      <a:pt x="900" y="137"/>
                    </a:lnTo>
                    <a:lnTo>
                      <a:pt x="921" y="139"/>
                    </a:lnTo>
                    <a:lnTo>
                      <a:pt x="940" y="141"/>
                    </a:lnTo>
                    <a:lnTo>
                      <a:pt x="958" y="144"/>
                    </a:lnTo>
                    <a:lnTo>
                      <a:pt x="972" y="146"/>
                    </a:lnTo>
                    <a:lnTo>
                      <a:pt x="986" y="149"/>
                    </a:lnTo>
                    <a:lnTo>
                      <a:pt x="1000" y="152"/>
                    </a:lnTo>
                    <a:lnTo>
                      <a:pt x="1012" y="155"/>
                    </a:lnTo>
                    <a:lnTo>
                      <a:pt x="1022" y="157"/>
                    </a:lnTo>
                    <a:lnTo>
                      <a:pt x="1031" y="161"/>
                    </a:lnTo>
                    <a:lnTo>
                      <a:pt x="1040" y="163"/>
                    </a:lnTo>
                    <a:lnTo>
                      <a:pt x="1049" y="167"/>
                    </a:lnTo>
                    <a:lnTo>
                      <a:pt x="1057" y="169"/>
                    </a:lnTo>
                    <a:lnTo>
                      <a:pt x="1065" y="171"/>
                    </a:lnTo>
                    <a:lnTo>
                      <a:pt x="1072" y="174"/>
                    </a:lnTo>
                    <a:lnTo>
                      <a:pt x="1078" y="176"/>
                    </a:lnTo>
                    <a:lnTo>
                      <a:pt x="1085" y="177"/>
                    </a:lnTo>
                    <a:lnTo>
                      <a:pt x="1095" y="177"/>
                    </a:lnTo>
                    <a:lnTo>
                      <a:pt x="1103" y="174"/>
                    </a:lnTo>
                    <a:lnTo>
                      <a:pt x="1108" y="168"/>
                    </a:lnTo>
                    <a:lnTo>
                      <a:pt x="1113" y="159"/>
                    </a:lnTo>
                    <a:lnTo>
                      <a:pt x="1099" y="146"/>
                    </a:lnTo>
                    <a:lnTo>
                      <a:pt x="1083" y="132"/>
                    </a:lnTo>
                    <a:lnTo>
                      <a:pt x="1065" y="118"/>
                    </a:lnTo>
                    <a:lnTo>
                      <a:pt x="1044" y="103"/>
                    </a:lnTo>
                    <a:lnTo>
                      <a:pt x="1020" y="88"/>
                    </a:lnTo>
                    <a:lnTo>
                      <a:pt x="994" y="75"/>
                    </a:lnTo>
                    <a:lnTo>
                      <a:pt x="968" y="63"/>
                    </a:lnTo>
                    <a:lnTo>
                      <a:pt x="939" y="53"/>
                    </a:lnTo>
                    <a:lnTo>
                      <a:pt x="919" y="47"/>
                    </a:lnTo>
                    <a:lnTo>
                      <a:pt x="900" y="41"/>
                    </a:lnTo>
                    <a:lnTo>
                      <a:pt x="881" y="34"/>
                    </a:lnTo>
                    <a:lnTo>
                      <a:pt x="863" y="28"/>
                    </a:lnTo>
                    <a:lnTo>
                      <a:pt x="846" y="23"/>
                    </a:lnTo>
                    <a:lnTo>
                      <a:pt x="831" y="18"/>
                    </a:lnTo>
                    <a:lnTo>
                      <a:pt x="816" y="12"/>
                    </a:lnTo>
                    <a:lnTo>
                      <a:pt x="802" y="9"/>
                    </a:lnTo>
                    <a:lnTo>
                      <a:pt x="789" y="5"/>
                    </a:lnTo>
                    <a:lnTo>
                      <a:pt x="778" y="2"/>
                    </a:lnTo>
                    <a:lnTo>
                      <a:pt x="769" y="1"/>
                    </a:lnTo>
                    <a:lnTo>
                      <a:pt x="759" y="0"/>
                    </a:lnTo>
                    <a:lnTo>
                      <a:pt x="752" y="1"/>
                    </a:lnTo>
                    <a:lnTo>
                      <a:pt x="748" y="3"/>
                    </a:lnTo>
                    <a:lnTo>
                      <a:pt x="744" y="7"/>
                    </a:lnTo>
                    <a:lnTo>
                      <a:pt x="742" y="11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GB"/>
              </a:p>
            </p:txBody>
          </p:sp>
          <p:sp>
            <p:nvSpPr>
              <p:cNvPr id="19555" name="Freeform 84"/>
              <p:cNvSpPr>
                <a:spLocks noChangeAspect="1"/>
              </p:cNvSpPr>
              <p:nvPr/>
            </p:nvSpPr>
            <p:spPr bwMode="auto">
              <a:xfrm>
                <a:off x="-618523" y="4231820"/>
                <a:ext cx="335" cy="336"/>
              </a:xfrm>
              <a:custGeom>
                <a:avLst/>
                <a:gdLst>
                  <a:gd name="T0" fmla="*/ 0 w 1"/>
                  <a:gd name="T1" fmla="*/ 0 h 1"/>
                  <a:gd name="T2" fmla="*/ 2147483647 w 1"/>
                  <a:gd name="T3" fmla="*/ 0 h 1"/>
                  <a:gd name="T4" fmla="*/ 2147483647 w 1"/>
                  <a:gd name="T5" fmla="*/ 0 h 1"/>
                  <a:gd name="T6" fmla="*/ 2147483647 w 1"/>
                  <a:gd name="T7" fmla="*/ 0 h 1"/>
                  <a:gd name="T8" fmla="*/ 2147483647 w 1"/>
                  <a:gd name="T9" fmla="*/ 0 h 1"/>
                  <a:gd name="T10" fmla="*/ 2147483647 w 1"/>
                  <a:gd name="T11" fmla="*/ 0 h 1"/>
                  <a:gd name="T12" fmla="*/ 2147483647 w 1"/>
                  <a:gd name="T13" fmla="*/ 0 h 1"/>
                  <a:gd name="T14" fmla="*/ 2147483647 w 1"/>
                  <a:gd name="T15" fmla="*/ 0 h 1"/>
                  <a:gd name="T16" fmla="*/ 0 w 1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"/>
                  <a:gd name="T29" fmla="*/ 1 w 1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GB"/>
              </a:p>
            </p:txBody>
          </p:sp>
          <p:sp>
            <p:nvSpPr>
              <p:cNvPr id="19556" name="Freeform 85"/>
              <p:cNvSpPr>
                <a:spLocks noChangeAspect="1"/>
              </p:cNvSpPr>
              <p:nvPr/>
            </p:nvSpPr>
            <p:spPr bwMode="auto">
              <a:xfrm>
                <a:off x="-758518" y="4179175"/>
                <a:ext cx="231762" cy="247128"/>
              </a:xfrm>
              <a:custGeom>
                <a:avLst/>
                <a:gdLst>
                  <a:gd name="T0" fmla="*/ 2147483647 w 1385"/>
                  <a:gd name="T1" fmla="*/ 2147483647 h 1474"/>
                  <a:gd name="T2" fmla="*/ 2147483647 w 1385"/>
                  <a:gd name="T3" fmla="*/ 2147483647 h 1474"/>
                  <a:gd name="T4" fmla="*/ 2147483647 w 1385"/>
                  <a:gd name="T5" fmla="*/ 2147483647 h 1474"/>
                  <a:gd name="T6" fmla="*/ 2147483647 w 1385"/>
                  <a:gd name="T7" fmla="*/ 2147483647 h 1474"/>
                  <a:gd name="T8" fmla="*/ 2147483647 w 1385"/>
                  <a:gd name="T9" fmla="*/ 2147483647 h 1474"/>
                  <a:gd name="T10" fmla="*/ 2147483647 w 1385"/>
                  <a:gd name="T11" fmla="*/ 2147483647 h 1474"/>
                  <a:gd name="T12" fmla="*/ 2147483647 w 1385"/>
                  <a:gd name="T13" fmla="*/ 2147483647 h 1474"/>
                  <a:gd name="T14" fmla="*/ 2147483647 w 1385"/>
                  <a:gd name="T15" fmla="*/ 2147483647 h 1474"/>
                  <a:gd name="T16" fmla="*/ 2147483647 w 1385"/>
                  <a:gd name="T17" fmla="*/ 2147483647 h 1474"/>
                  <a:gd name="T18" fmla="*/ 2147483647 w 1385"/>
                  <a:gd name="T19" fmla="*/ 2147483647 h 1474"/>
                  <a:gd name="T20" fmla="*/ 2147483647 w 1385"/>
                  <a:gd name="T21" fmla="*/ 2147483647 h 1474"/>
                  <a:gd name="T22" fmla="*/ 2147483647 w 1385"/>
                  <a:gd name="T23" fmla="*/ 2147483647 h 1474"/>
                  <a:gd name="T24" fmla="*/ 2147483647 w 1385"/>
                  <a:gd name="T25" fmla="*/ 2147483647 h 1474"/>
                  <a:gd name="T26" fmla="*/ 2147483647 w 1385"/>
                  <a:gd name="T27" fmla="*/ 2147483647 h 1474"/>
                  <a:gd name="T28" fmla="*/ 2147483647 w 1385"/>
                  <a:gd name="T29" fmla="*/ 2147483647 h 1474"/>
                  <a:gd name="T30" fmla="*/ 2147483647 w 1385"/>
                  <a:gd name="T31" fmla="*/ 2147483647 h 1474"/>
                  <a:gd name="T32" fmla="*/ 2147483647 w 1385"/>
                  <a:gd name="T33" fmla="*/ 2147483647 h 1474"/>
                  <a:gd name="T34" fmla="*/ 2147483647 w 1385"/>
                  <a:gd name="T35" fmla="*/ 2147483647 h 1474"/>
                  <a:gd name="T36" fmla="*/ 2147483647 w 1385"/>
                  <a:gd name="T37" fmla="*/ 2147483647 h 1474"/>
                  <a:gd name="T38" fmla="*/ 2147483647 w 1385"/>
                  <a:gd name="T39" fmla="*/ 2147483647 h 1474"/>
                  <a:gd name="T40" fmla="*/ 2147483647 w 1385"/>
                  <a:gd name="T41" fmla="*/ 2147483647 h 1474"/>
                  <a:gd name="T42" fmla="*/ 2147483647 w 1385"/>
                  <a:gd name="T43" fmla="*/ 2147483647 h 1474"/>
                  <a:gd name="T44" fmla="*/ 2147483647 w 1385"/>
                  <a:gd name="T45" fmla="*/ 2147483647 h 1474"/>
                  <a:gd name="T46" fmla="*/ 2147483647 w 1385"/>
                  <a:gd name="T47" fmla="*/ 2147483647 h 1474"/>
                  <a:gd name="T48" fmla="*/ 2147483647 w 1385"/>
                  <a:gd name="T49" fmla="*/ 2147483647 h 1474"/>
                  <a:gd name="T50" fmla="*/ 2147483647 w 1385"/>
                  <a:gd name="T51" fmla="*/ 2147483647 h 1474"/>
                  <a:gd name="T52" fmla="*/ 2147483647 w 1385"/>
                  <a:gd name="T53" fmla="*/ 2147483647 h 1474"/>
                  <a:gd name="T54" fmla="*/ 2147483647 w 1385"/>
                  <a:gd name="T55" fmla="*/ 2147483647 h 1474"/>
                  <a:gd name="T56" fmla="*/ 2147483647 w 1385"/>
                  <a:gd name="T57" fmla="*/ 2147483647 h 1474"/>
                  <a:gd name="T58" fmla="*/ 2147483647 w 1385"/>
                  <a:gd name="T59" fmla="*/ 2147483647 h 1474"/>
                  <a:gd name="T60" fmla="*/ 2147483647 w 1385"/>
                  <a:gd name="T61" fmla="*/ 2147483647 h 1474"/>
                  <a:gd name="T62" fmla="*/ 2147483647 w 1385"/>
                  <a:gd name="T63" fmla="*/ 2147483647 h 1474"/>
                  <a:gd name="T64" fmla="*/ 2147483647 w 1385"/>
                  <a:gd name="T65" fmla="*/ 2147483647 h 1474"/>
                  <a:gd name="T66" fmla="*/ 2147483647 w 1385"/>
                  <a:gd name="T67" fmla="*/ 2147483647 h 1474"/>
                  <a:gd name="T68" fmla="*/ 2147483647 w 1385"/>
                  <a:gd name="T69" fmla="*/ 2147483647 h 1474"/>
                  <a:gd name="T70" fmla="*/ 2147483647 w 1385"/>
                  <a:gd name="T71" fmla="*/ 2147483647 h 1474"/>
                  <a:gd name="T72" fmla="*/ 2147483647 w 1385"/>
                  <a:gd name="T73" fmla="*/ 2147483647 h 1474"/>
                  <a:gd name="T74" fmla="*/ 2147483647 w 1385"/>
                  <a:gd name="T75" fmla="*/ 2147483647 h 1474"/>
                  <a:gd name="T76" fmla="*/ 2147483647 w 1385"/>
                  <a:gd name="T77" fmla="*/ 2147483647 h 1474"/>
                  <a:gd name="T78" fmla="*/ 2147483647 w 1385"/>
                  <a:gd name="T79" fmla="*/ 2147483647 h 1474"/>
                  <a:gd name="T80" fmla="*/ 2147483647 w 1385"/>
                  <a:gd name="T81" fmla="*/ 2147483647 h 1474"/>
                  <a:gd name="T82" fmla="*/ 2147483647 w 1385"/>
                  <a:gd name="T83" fmla="*/ 2147483647 h 1474"/>
                  <a:gd name="T84" fmla="*/ 2147483647 w 1385"/>
                  <a:gd name="T85" fmla="*/ 2147483647 h 1474"/>
                  <a:gd name="T86" fmla="*/ 2147483647 w 1385"/>
                  <a:gd name="T87" fmla="*/ 2147483647 h 1474"/>
                  <a:gd name="T88" fmla="*/ 2147483647 w 1385"/>
                  <a:gd name="T89" fmla="*/ 2147483647 h 1474"/>
                  <a:gd name="T90" fmla="*/ 2147483647 w 1385"/>
                  <a:gd name="T91" fmla="*/ 2147483647 h 1474"/>
                  <a:gd name="T92" fmla="*/ 2147483647 w 1385"/>
                  <a:gd name="T93" fmla="*/ 2147483647 h 1474"/>
                  <a:gd name="T94" fmla="*/ 2147483647 w 1385"/>
                  <a:gd name="T95" fmla="*/ 2147483647 h 1474"/>
                  <a:gd name="T96" fmla="*/ 2147483647 w 1385"/>
                  <a:gd name="T97" fmla="*/ 2147483647 h 1474"/>
                  <a:gd name="T98" fmla="*/ 2147483647 w 1385"/>
                  <a:gd name="T99" fmla="*/ 2147483647 h 1474"/>
                  <a:gd name="T100" fmla="*/ 2147483647 w 1385"/>
                  <a:gd name="T101" fmla="*/ 2147483647 h 1474"/>
                  <a:gd name="T102" fmla="*/ 2147483647 w 1385"/>
                  <a:gd name="T103" fmla="*/ 2147483647 h 1474"/>
                  <a:gd name="T104" fmla="*/ 2147483647 w 1385"/>
                  <a:gd name="T105" fmla="*/ 2147483647 h 1474"/>
                  <a:gd name="T106" fmla="*/ 2147483647 w 1385"/>
                  <a:gd name="T107" fmla="*/ 2147483647 h 1474"/>
                  <a:gd name="T108" fmla="*/ 2147483647 w 1385"/>
                  <a:gd name="T109" fmla="*/ 2147483647 h 1474"/>
                  <a:gd name="T110" fmla="*/ 2147483647 w 1385"/>
                  <a:gd name="T111" fmla="*/ 2147483647 h 1474"/>
                  <a:gd name="T112" fmla="*/ 2147483647 w 1385"/>
                  <a:gd name="T113" fmla="*/ 2147483647 h 1474"/>
                  <a:gd name="T114" fmla="*/ 2147483647 w 1385"/>
                  <a:gd name="T115" fmla="*/ 2147483647 h 1474"/>
                  <a:gd name="T116" fmla="*/ 2147483647 w 1385"/>
                  <a:gd name="T117" fmla="*/ 2147483647 h 14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85"/>
                  <a:gd name="T178" fmla="*/ 0 h 1474"/>
                  <a:gd name="T179" fmla="*/ 1385 w 1385"/>
                  <a:gd name="T180" fmla="*/ 1474 h 14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85" h="1474">
                    <a:moveTo>
                      <a:pt x="1365" y="587"/>
                    </a:moveTo>
                    <a:lnTo>
                      <a:pt x="1358" y="579"/>
                    </a:lnTo>
                    <a:lnTo>
                      <a:pt x="1348" y="571"/>
                    </a:lnTo>
                    <a:lnTo>
                      <a:pt x="1337" y="563"/>
                    </a:lnTo>
                    <a:lnTo>
                      <a:pt x="1323" y="554"/>
                    </a:lnTo>
                    <a:lnTo>
                      <a:pt x="1308" y="546"/>
                    </a:lnTo>
                    <a:lnTo>
                      <a:pt x="1292" y="538"/>
                    </a:lnTo>
                    <a:lnTo>
                      <a:pt x="1274" y="529"/>
                    </a:lnTo>
                    <a:lnTo>
                      <a:pt x="1257" y="522"/>
                    </a:lnTo>
                    <a:lnTo>
                      <a:pt x="1240" y="514"/>
                    </a:lnTo>
                    <a:lnTo>
                      <a:pt x="1222" y="507"/>
                    </a:lnTo>
                    <a:lnTo>
                      <a:pt x="1206" y="500"/>
                    </a:lnTo>
                    <a:lnTo>
                      <a:pt x="1191" y="494"/>
                    </a:lnTo>
                    <a:lnTo>
                      <a:pt x="1176" y="489"/>
                    </a:lnTo>
                    <a:lnTo>
                      <a:pt x="1165" y="486"/>
                    </a:lnTo>
                    <a:lnTo>
                      <a:pt x="1154" y="483"/>
                    </a:lnTo>
                    <a:lnTo>
                      <a:pt x="1146" y="480"/>
                    </a:lnTo>
                    <a:lnTo>
                      <a:pt x="1139" y="478"/>
                    </a:lnTo>
                    <a:lnTo>
                      <a:pt x="1131" y="476"/>
                    </a:lnTo>
                    <a:lnTo>
                      <a:pt x="1123" y="473"/>
                    </a:lnTo>
                    <a:lnTo>
                      <a:pt x="1115" y="470"/>
                    </a:lnTo>
                    <a:lnTo>
                      <a:pt x="1106" y="468"/>
                    </a:lnTo>
                    <a:lnTo>
                      <a:pt x="1098" y="464"/>
                    </a:lnTo>
                    <a:lnTo>
                      <a:pt x="1090" y="461"/>
                    </a:lnTo>
                    <a:lnTo>
                      <a:pt x="1083" y="458"/>
                    </a:lnTo>
                    <a:lnTo>
                      <a:pt x="1089" y="457"/>
                    </a:lnTo>
                    <a:lnTo>
                      <a:pt x="1095" y="456"/>
                    </a:lnTo>
                    <a:lnTo>
                      <a:pt x="1100" y="455"/>
                    </a:lnTo>
                    <a:lnTo>
                      <a:pt x="1106" y="455"/>
                    </a:lnTo>
                    <a:lnTo>
                      <a:pt x="1112" y="454"/>
                    </a:lnTo>
                    <a:lnTo>
                      <a:pt x="1118" y="453"/>
                    </a:lnTo>
                    <a:lnTo>
                      <a:pt x="1123" y="453"/>
                    </a:lnTo>
                    <a:lnTo>
                      <a:pt x="1129" y="451"/>
                    </a:lnTo>
                    <a:lnTo>
                      <a:pt x="1143" y="450"/>
                    </a:lnTo>
                    <a:lnTo>
                      <a:pt x="1158" y="450"/>
                    </a:lnTo>
                    <a:lnTo>
                      <a:pt x="1173" y="449"/>
                    </a:lnTo>
                    <a:lnTo>
                      <a:pt x="1189" y="449"/>
                    </a:lnTo>
                    <a:lnTo>
                      <a:pt x="1204" y="449"/>
                    </a:lnTo>
                    <a:lnTo>
                      <a:pt x="1220" y="449"/>
                    </a:lnTo>
                    <a:lnTo>
                      <a:pt x="1236" y="449"/>
                    </a:lnTo>
                    <a:lnTo>
                      <a:pt x="1251" y="449"/>
                    </a:lnTo>
                    <a:lnTo>
                      <a:pt x="1266" y="449"/>
                    </a:lnTo>
                    <a:lnTo>
                      <a:pt x="1280" y="448"/>
                    </a:lnTo>
                    <a:lnTo>
                      <a:pt x="1293" y="448"/>
                    </a:lnTo>
                    <a:lnTo>
                      <a:pt x="1305" y="447"/>
                    </a:lnTo>
                    <a:lnTo>
                      <a:pt x="1316" y="446"/>
                    </a:lnTo>
                    <a:lnTo>
                      <a:pt x="1326" y="443"/>
                    </a:lnTo>
                    <a:lnTo>
                      <a:pt x="1334" y="441"/>
                    </a:lnTo>
                    <a:lnTo>
                      <a:pt x="1340" y="439"/>
                    </a:lnTo>
                    <a:lnTo>
                      <a:pt x="1350" y="432"/>
                    </a:lnTo>
                    <a:lnTo>
                      <a:pt x="1360" y="421"/>
                    </a:lnTo>
                    <a:lnTo>
                      <a:pt x="1368" y="410"/>
                    </a:lnTo>
                    <a:lnTo>
                      <a:pt x="1373" y="397"/>
                    </a:lnTo>
                    <a:lnTo>
                      <a:pt x="1376" y="382"/>
                    </a:lnTo>
                    <a:lnTo>
                      <a:pt x="1375" y="367"/>
                    </a:lnTo>
                    <a:lnTo>
                      <a:pt x="1370" y="351"/>
                    </a:lnTo>
                    <a:lnTo>
                      <a:pt x="1361" y="335"/>
                    </a:lnTo>
                    <a:lnTo>
                      <a:pt x="1353" y="327"/>
                    </a:lnTo>
                    <a:lnTo>
                      <a:pt x="1341" y="320"/>
                    </a:lnTo>
                    <a:lnTo>
                      <a:pt x="1327" y="313"/>
                    </a:lnTo>
                    <a:lnTo>
                      <a:pt x="1310" y="307"/>
                    </a:lnTo>
                    <a:lnTo>
                      <a:pt x="1290" y="303"/>
                    </a:lnTo>
                    <a:lnTo>
                      <a:pt x="1267" y="298"/>
                    </a:lnTo>
                    <a:lnTo>
                      <a:pt x="1244" y="294"/>
                    </a:lnTo>
                    <a:lnTo>
                      <a:pt x="1219" y="291"/>
                    </a:lnTo>
                    <a:lnTo>
                      <a:pt x="1192" y="288"/>
                    </a:lnTo>
                    <a:lnTo>
                      <a:pt x="1165" y="287"/>
                    </a:lnTo>
                    <a:lnTo>
                      <a:pt x="1137" y="284"/>
                    </a:lnTo>
                    <a:lnTo>
                      <a:pt x="1110" y="283"/>
                    </a:lnTo>
                    <a:lnTo>
                      <a:pt x="1083" y="283"/>
                    </a:lnTo>
                    <a:lnTo>
                      <a:pt x="1055" y="283"/>
                    </a:lnTo>
                    <a:lnTo>
                      <a:pt x="1030" y="284"/>
                    </a:lnTo>
                    <a:lnTo>
                      <a:pt x="1006" y="286"/>
                    </a:lnTo>
                    <a:lnTo>
                      <a:pt x="963" y="288"/>
                    </a:lnTo>
                    <a:lnTo>
                      <a:pt x="930" y="290"/>
                    </a:lnTo>
                    <a:lnTo>
                      <a:pt x="904" y="292"/>
                    </a:lnTo>
                    <a:lnTo>
                      <a:pt x="885" y="292"/>
                    </a:lnTo>
                    <a:lnTo>
                      <a:pt x="871" y="294"/>
                    </a:lnTo>
                    <a:lnTo>
                      <a:pt x="861" y="292"/>
                    </a:lnTo>
                    <a:lnTo>
                      <a:pt x="853" y="291"/>
                    </a:lnTo>
                    <a:lnTo>
                      <a:pt x="847" y="289"/>
                    </a:lnTo>
                    <a:lnTo>
                      <a:pt x="838" y="280"/>
                    </a:lnTo>
                    <a:lnTo>
                      <a:pt x="833" y="266"/>
                    </a:lnTo>
                    <a:lnTo>
                      <a:pt x="831" y="253"/>
                    </a:lnTo>
                    <a:lnTo>
                      <a:pt x="831" y="249"/>
                    </a:lnTo>
                    <a:lnTo>
                      <a:pt x="841" y="224"/>
                    </a:lnTo>
                    <a:lnTo>
                      <a:pt x="853" y="193"/>
                    </a:lnTo>
                    <a:lnTo>
                      <a:pt x="863" y="156"/>
                    </a:lnTo>
                    <a:lnTo>
                      <a:pt x="871" y="118"/>
                    </a:lnTo>
                    <a:lnTo>
                      <a:pt x="873" y="82"/>
                    </a:lnTo>
                    <a:lnTo>
                      <a:pt x="869" y="48"/>
                    </a:lnTo>
                    <a:lnTo>
                      <a:pt x="855" y="22"/>
                    </a:lnTo>
                    <a:lnTo>
                      <a:pt x="831" y="6"/>
                    </a:lnTo>
                    <a:lnTo>
                      <a:pt x="802" y="0"/>
                    </a:lnTo>
                    <a:lnTo>
                      <a:pt x="778" y="4"/>
                    </a:lnTo>
                    <a:lnTo>
                      <a:pt x="757" y="15"/>
                    </a:lnTo>
                    <a:lnTo>
                      <a:pt x="739" y="32"/>
                    </a:lnTo>
                    <a:lnTo>
                      <a:pt x="724" y="53"/>
                    </a:lnTo>
                    <a:lnTo>
                      <a:pt x="712" y="76"/>
                    </a:lnTo>
                    <a:lnTo>
                      <a:pt x="702" y="100"/>
                    </a:lnTo>
                    <a:lnTo>
                      <a:pt x="695" y="124"/>
                    </a:lnTo>
                    <a:lnTo>
                      <a:pt x="688" y="145"/>
                    </a:lnTo>
                    <a:lnTo>
                      <a:pt x="679" y="161"/>
                    </a:lnTo>
                    <a:lnTo>
                      <a:pt x="667" y="175"/>
                    </a:lnTo>
                    <a:lnTo>
                      <a:pt x="651" y="185"/>
                    </a:lnTo>
                    <a:lnTo>
                      <a:pt x="633" y="196"/>
                    </a:lnTo>
                    <a:lnTo>
                      <a:pt x="609" y="205"/>
                    </a:lnTo>
                    <a:lnTo>
                      <a:pt x="581" y="215"/>
                    </a:lnTo>
                    <a:lnTo>
                      <a:pt x="548" y="226"/>
                    </a:lnTo>
                    <a:lnTo>
                      <a:pt x="516" y="237"/>
                    </a:lnTo>
                    <a:lnTo>
                      <a:pt x="487" y="250"/>
                    </a:lnTo>
                    <a:lnTo>
                      <a:pt x="462" y="264"/>
                    </a:lnTo>
                    <a:lnTo>
                      <a:pt x="441" y="277"/>
                    </a:lnTo>
                    <a:lnTo>
                      <a:pt x="424" y="294"/>
                    </a:lnTo>
                    <a:lnTo>
                      <a:pt x="410" y="312"/>
                    </a:lnTo>
                    <a:lnTo>
                      <a:pt x="399" y="332"/>
                    </a:lnTo>
                    <a:lnTo>
                      <a:pt x="389" y="354"/>
                    </a:lnTo>
                    <a:lnTo>
                      <a:pt x="381" y="382"/>
                    </a:lnTo>
                    <a:lnTo>
                      <a:pt x="377" y="404"/>
                    </a:lnTo>
                    <a:lnTo>
                      <a:pt x="376" y="420"/>
                    </a:lnTo>
                    <a:lnTo>
                      <a:pt x="376" y="432"/>
                    </a:lnTo>
                    <a:lnTo>
                      <a:pt x="366" y="438"/>
                    </a:lnTo>
                    <a:lnTo>
                      <a:pt x="354" y="446"/>
                    </a:lnTo>
                    <a:lnTo>
                      <a:pt x="338" y="457"/>
                    </a:lnTo>
                    <a:lnTo>
                      <a:pt x="319" y="471"/>
                    </a:lnTo>
                    <a:lnTo>
                      <a:pt x="297" y="487"/>
                    </a:lnTo>
                    <a:lnTo>
                      <a:pt x="272" y="507"/>
                    </a:lnTo>
                    <a:lnTo>
                      <a:pt x="244" y="529"/>
                    </a:lnTo>
                    <a:lnTo>
                      <a:pt x="214" y="554"/>
                    </a:lnTo>
                    <a:lnTo>
                      <a:pt x="195" y="571"/>
                    </a:lnTo>
                    <a:lnTo>
                      <a:pt x="174" y="590"/>
                    </a:lnTo>
                    <a:lnTo>
                      <a:pt x="154" y="609"/>
                    </a:lnTo>
                    <a:lnTo>
                      <a:pt x="136" y="629"/>
                    </a:lnTo>
                    <a:lnTo>
                      <a:pt x="118" y="649"/>
                    </a:lnTo>
                    <a:lnTo>
                      <a:pt x="99" y="668"/>
                    </a:lnTo>
                    <a:lnTo>
                      <a:pt x="83" y="688"/>
                    </a:lnTo>
                    <a:lnTo>
                      <a:pt x="67" y="706"/>
                    </a:lnTo>
                    <a:lnTo>
                      <a:pt x="53" y="723"/>
                    </a:lnTo>
                    <a:lnTo>
                      <a:pt x="39" y="738"/>
                    </a:lnTo>
                    <a:lnTo>
                      <a:pt x="28" y="753"/>
                    </a:lnTo>
                    <a:lnTo>
                      <a:pt x="18" y="765"/>
                    </a:lnTo>
                    <a:lnTo>
                      <a:pt x="10" y="775"/>
                    </a:lnTo>
                    <a:lnTo>
                      <a:pt x="5" y="782"/>
                    </a:lnTo>
                    <a:lnTo>
                      <a:pt x="1" y="788"/>
                    </a:lnTo>
                    <a:lnTo>
                      <a:pt x="0" y="789"/>
                    </a:lnTo>
                    <a:lnTo>
                      <a:pt x="1" y="788"/>
                    </a:lnTo>
                    <a:lnTo>
                      <a:pt x="6" y="783"/>
                    </a:lnTo>
                    <a:lnTo>
                      <a:pt x="12" y="776"/>
                    </a:lnTo>
                    <a:lnTo>
                      <a:pt x="21" y="768"/>
                    </a:lnTo>
                    <a:lnTo>
                      <a:pt x="32" y="758"/>
                    </a:lnTo>
                    <a:lnTo>
                      <a:pt x="45" y="745"/>
                    </a:lnTo>
                    <a:lnTo>
                      <a:pt x="59" y="731"/>
                    </a:lnTo>
                    <a:lnTo>
                      <a:pt x="75" y="716"/>
                    </a:lnTo>
                    <a:lnTo>
                      <a:pt x="91" y="700"/>
                    </a:lnTo>
                    <a:lnTo>
                      <a:pt x="109" y="683"/>
                    </a:lnTo>
                    <a:lnTo>
                      <a:pt x="128" y="667"/>
                    </a:lnTo>
                    <a:lnTo>
                      <a:pt x="147" y="649"/>
                    </a:lnTo>
                    <a:lnTo>
                      <a:pt x="167" y="632"/>
                    </a:lnTo>
                    <a:lnTo>
                      <a:pt x="188" y="615"/>
                    </a:lnTo>
                    <a:lnTo>
                      <a:pt x="207" y="599"/>
                    </a:lnTo>
                    <a:lnTo>
                      <a:pt x="227" y="583"/>
                    </a:lnTo>
                    <a:lnTo>
                      <a:pt x="247" y="568"/>
                    </a:lnTo>
                    <a:lnTo>
                      <a:pt x="266" y="554"/>
                    </a:lnTo>
                    <a:lnTo>
                      <a:pt x="285" y="540"/>
                    </a:lnTo>
                    <a:lnTo>
                      <a:pt x="304" y="526"/>
                    </a:lnTo>
                    <a:lnTo>
                      <a:pt x="321" y="514"/>
                    </a:lnTo>
                    <a:lnTo>
                      <a:pt x="339" y="502"/>
                    </a:lnTo>
                    <a:lnTo>
                      <a:pt x="355" y="492"/>
                    </a:lnTo>
                    <a:lnTo>
                      <a:pt x="370" y="481"/>
                    </a:lnTo>
                    <a:lnTo>
                      <a:pt x="384" y="472"/>
                    </a:lnTo>
                    <a:lnTo>
                      <a:pt x="396" y="464"/>
                    </a:lnTo>
                    <a:lnTo>
                      <a:pt x="408" y="457"/>
                    </a:lnTo>
                    <a:lnTo>
                      <a:pt x="417" y="451"/>
                    </a:lnTo>
                    <a:lnTo>
                      <a:pt x="424" y="447"/>
                    </a:lnTo>
                    <a:lnTo>
                      <a:pt x="430" y="443"/>
                    </a:lnTo>
                    <a:lnTo>
                      <a:pt x="433" y="442"/>
                    </a:lnTo>
                    <a:lnTo>
                      <a:pt x="434" y="441"/>
                    </a:lnTo>
                    <a:lnTo>
                      <a:pt x="433" y="438"/>
                    </a:lnTo>
                    <a:lnTo>
                      <a:pt x="432" y="426"/>
                    </a:lnTo>
                    <a:lnTo>
                      <a:pt x="431" y="409"/>
                    </a:lnTo>
                    <a:lnTo>
                      <a:pt x="434" y="388"/>
                    </a:lnTo>
                    <a:lnTo>
                      <a:pt x="444" y="363"/>
                    </a:lnTo>
                    <a:lnTo>
                      <a:pt x="460" y="336"/>
                    </a:lnTo>
                    <a:lnTo>
                      <a:pt x="485" y="310"/>
                    </a:lnTo>
                    <a:lnTo>
                      <a:pt x="523" y="283"/>
                    </a:lnTo>
                    <a:lnTo>
                      <a:pt x="544" y="272"/>
                    </a:lnTo>
                    <a:lnTo>
                      <a:pt x="563" y="261"/>
                    </a:lnTo>
                    <a:lnTo>
                      <a:pt x="581" y="253"/>
                    </a:lnTo>
                    <a:lnTo>
                      <a:pt x="596" y="245"/>
                    </a:lnTo>
                    <a:lnTo>
                      <a:pt x="609" y="239"/>
                    </a:lnTo>
                    <a:lnTo>
                      <a:pt x="622" y="234"/>
                    </a:lnTo>
                    <a:lnTo>
                      <a:pt x="634" y="229"/>
                    </a:lnTo>
                    <a:lnTo>
                      <a:pt x="644" y="224"/>
                    </a:lnTo>
                    <a:lnTo>
                      <a:pt x="653" y="220"/>
                    </a:lnTo>
                    <a:lnTo>
                      <a:pt x="662" y="215"/>
                    </a:lnTo>
                    <a:lnTo>
                      <a:pt x="671" y="209"/>
                    </a:lnTo>
                    <a:lnTo>
                      <a:pt x="679" y="204"/>
                    </a:lnTo>
                    <a:lnTo>
                      <a:pt x="687" y="198"/>
                    </a:lnTo>
                    <a:lnTo>
                      <a:pt x="695" y="190"/>
                    </a:lnTo>
                    <a:lnTo>
                      <a:pt x="703" y="181"/>
                    </a:lnTo>
                    <a:lnTo>
                      <a:pt x="711" y="170"/>
                    </a:lnTo>
                    <a:lnTo>
                      <a:pt x="725" y="148"/>
                    </a:lnTo>
                    <a:lnTo>
                      <a:pt x="735" y="127"/>
                    </a:lnTo>
                    <a:lnTo>
                      <a:pt x="743" y="106"/>
                    </a:lnTo>
                    <a:lnTo>
                      <a:pt x="750" y="87"/>
                    </a:lnTo>
                    <a:lnTo>
                      <a:pt x="756" y="71"/>
                    </a:lnTo>
                    <a:lnTo>
                      <a:pt x="764" y="59"/>
                    </a:lnTo>
                    <a:lnTo>
                      <a:pt x="775" y="50"/>
                    </a:lnTo>
                    <a:lnTo>
                      <a:pt x="792" y="46"/>
                    </a:lnTo>
                    <a:lnTo>
                      <a:pt x="809" y="46"/>
                    </a:lnTo>
                    <a:lnTo>
                      <a:pt x="821" y="52"/>
                    </a:lnTo>
                    <a:lnTo>
                      <a:pt x="832" y="61"/>
                    </a:lnTo>
                    <a:lnTo>
                      <a:pt x="839" y="75"/>
                    </a:lnTo>
                    <a:lnTo>
                      <a:pt x="842" y="92"/>
                    </a:lnTo>
                    <a:lnTo>
                      <a:pt x="843" y="114"/>
                    </a:lnTo>
                    <a:lnTo>
                      <a:pt x="841" y="139"/>
                    </a:lnTo>
                    <a:lnTo>
                      <a:pt x="836" y="168"/>
                    </a:lnTo>
                    <a:lnTo>
                      <a:pt x="828" y="208"/>
                    </a:lnTo>
                    <a:lnTo>
                      <a:pt x="821" y="238"/>
                    </a:lnTo>
                    <a:lnTo>
                      <a:pt x="817" y="261"/>
                    </a:lnTo>
                    <a:lnTo>
                      <a:pt x="816" y="279"/>
                    </a:lnTo>
                    <a:lnTo>
                      <a:pt x="816" y="288"/>
                    </a:lnTo>
                    <a:lnTo>
                      <a:pt x="818" y="297"/>
                    </a:lnTo>
                    <a:lnTo>
                      <a:pt x="824" y="305"/>
                    </a:lnTo>
                    <a:lnTo>
                      <a:pt x="833" y="312"/>
                    </a:lnTo>
                    <a:lnTo>
                      <a:pt x="834" y="313"/>
                    </a:lnTo>
                    <a:lnTo>
                      <a:pt x="835" y="314"/>
                    </a:lnTo>
                    <a:lnTo>
                      <a:pt x="835" y="313"/>
                    </a:lnTo>
                    <a:lnTo>
                      <a:pt x="834" y="313"/>
                    </a:lnTo>
                    <a:lnTo>
                      <a:pt x="840" y="315"/>
                    </a:lnTo>
                    <a:lnTo>
                      <a:pt x="848" y="318"/>
                    </a:lnTo>
                    <a:lnTo>
                      <a:pt x="856" y="320"/>
                    </a:lnTo>
                    <a:lnTo>
                      <a:pt x="866" y="321"/>
                    </a:lnTo>
                    <a:lnTo>
                      <a:pt x="877" y="322"/>
                    </a:lnTo>
                    <a:lnTo>
                      <a:pt x="889" y="322"/>
                    </a:lnTo>
                    <a:lnTo>
                      <a:pt x="903" y="321"/>
                    </a:lnTo>
                    <a:lnTo>
                      <a:pt x="919" y="320"/>
                    </a:lnTo>
                    <a:lnTo>
                      <a:pt x="938" y="319"/>
                    </a:lnTo>
                    <a:lnTo>
                      <a:pt x="960" y="318"/>
                    </a:lnTo>
                    <a:lnTo>
                      <a:pt x="983" y="317"/>
                    </a:lnTo>
                    <a:lnTo>
                      <a:pt x="1007" y="317"/>
                    </a:lnTo>
                    <a:lnTo>
                      <a:pt x="1033" y="318"/>
                    </a:lnTo>
                    <a:lnTo>
                      <a:pt x="1060" y="318"/>
                    </a:lnTo>
                    <a:lnTo>
                      <a:pt x="1086" y="319"/>
                    </a:lnTo>
                    <a:lnTo>
                      <a:pt x="1113" y="321"/>
                    </a:lnTo>
                    <a:lnTo>
                      <a:pt x="1139" y="322"/>
                    </a:lnTo>
                    <a:lnTo>
                      <a:pt x="1164" y="324"/>
                    </a:lnTo>
                    <a:lnTo>
                      <a:pt x="1188" y="326"/>
                    </a:lnTo>
                    <a:lnTo>
                      <a:pt x="1210" y="327"/>
                    </a:lnTo>
                    <a:lnTo>
                      <a:pt x="1231" y="329"/>
                    </a:lnTo>
                    <a:lnTo>
                      <a:pt x="1248" y="330"/>
                    </a:lnTo>
                    <a:lnTo>
                      <a:pt x="1263" y="332"/>
                    </a:lnTo>
                    <a:lnTo>
                      <a:pt x="1274" y="333"/>
                    </a:lnTo>
                    <a:lnTo>
                      <a:pt x="1292" y="336"/>
                    </a:lnTo>
                    <a:lnTo>
                      <a:pt x="1307" y="343"/>
                    </a:lnTo>
                    <a:lnTo>
                      <a:pt x="1317" y="351"/>
                    </a:lnTo>
                    <a:lnTo>
                      <a:pt x="1326" y="362"/>
                    </a:lnTo>
                    <a:lnTo>
                      <a:pt x="1331" y="371"/>
                    </a:lnTo>
                    <a:lnTo>
                      <a:pt x="1333" y="381"/>
                    </a:lnTo>
                    <a:lnTo>
                      <a:pt x="1334" y="390"/>
                    </a:lnTo>
                    <a:lnTo>
                      <a:pt x="1332" y="397"/>
                    </a:lnTo>
                    <a:lnTo>
                      <a:pt x="1327" y="402"/>
                    </a:lnTo>
                    <a:lnTo>
                      <a:pt x="1319" y="404"/>
                    </a:lnTo>
                    <a:lnTo>
                      <a:pt x="1308" y="407"/>
                    </a:lnTo>
                    <a:lnTo>
                      <a:pt x="1292" y="408"/>
                    </a:lnTo>
                    <a:lnTo>
                      <a:pt x="1270" y="409"/>
                    </a:lnTo>
                    <a:lnTo>
                      <a:pt x="1244" y="410"/>
                    </a:lnTo>
                    <a:lnTo>
                      <a:pt x="1211" y="413"/>
                    </a:lnTo>
                    <a:lnTo>
                      <a:pt x="1173" y="418"/>
                    </a:lnTo>
                    <a:lnTo>
                      <a:pt x="1134" y="425"/>
                    </a:lnTo>
                    <a:lnTo>
                      <a:pt x="1098" y="434"/>
                    </a:lnTo>
                    <a:lnTo>
                      <a:pt x="1068" y="445"/>
                    </a:lnTo>
                    <a:lnTo>
                      <a:pt x="1043" y="454"/>
                    </a:lnTo>
                    <a:lnTo>
                      <a:pt x="1022" y="463"/>
                    </a:lnTo>
                    <a:lnTo>
                      <a:pt x="1007" y="471"/>
                    </a:lnTo>
                    <a:lnTo>
                      <a:pt x="999" y="476"/>
                    </a:lnTo>
                    <a:lnTo>
                      <a:pt x="995" y="478"/>
                    </a:lnTo>
                    <a:lnTo>
                      <a:pt x="997" y="478"/>
                    </a:lnTo>
                    <a:lnTo>
                      <a:pt x="998" y="477"/>
                    </a:lnTo>
                    <a:lnTo>
                      <a:pt x="1001" y="476"/>
                    </a:lnTo>
                    <a:lnTo>
                      <a:pt x="1006" y="475"/>
                    </a:lnTo>
                    <a:lnTo>
                      <a:pt x="1012" y="473"/>
                    </a:lnTo>
                    <a:lnTo>
                      <a:pt x="1019" y="472"/>
                    </a:lnTo>
                    <a:lnTo>
                      <a:pt x="1025" y="470"/>
                    </a:lnTo>
                    <a:lnTo>
                      <a:pt x="1033" y="468"/>
                    </a:lnTo>
                    <a:lnTo>
                      <a:pt x="1037" y="469"/>
                    </a:lnTo>
                    <a:lnTo>
                      <a:pt x="1040" y="470"/>
                    </a:lnTo>
                    <a:lnTo>
                      <a:pt x="1044" y="472"/>
                    </a:lnTo>
                    <a:lnTo>
                      <a:pt x="1048" y="473"/>
                    </a:lnTo>
                    <a:lnTo>
                      <a:pt x="1053" y="476"/>
                    </a:lnTo>
                    <a:lnTo>
                      <a:pt x="1059" y="478"/>
                    </a:lnTo>
                    <a:lnTo>
                      <a:pt x="1065" y="481"/>
                    </a:lnTo>
                    <a:lnTo>
                      <a:pt x="1072" y="484"/>
                    </a:lnTo>
                    <a:lnTo>
                      <a:pt x="1110" y="500"/>
                    </a:lnTo>
                    <a:lnTo>
                      <a:pt x="1139" y="513"/>
                    </a:lnTo>
                    <a:lnTo>
                      <a:pt x="1164" y="523"/>
                    </a:lnTo>
                    <a:lnTo>
                      <a:pt x="1184" y="531"/>
                    </a:lnTo>
                    <a:lnTo>
                      <a:pt x="1202" y="538"/>
                    </a:lnTo>
                    <a:lnTo>
                      <a:pt x="1218" y="544"/>
                    </a:lnTo>
                    <a:lnTo>
                      <a:pt x="1235" y="551"/>
                    </a:lnTo>
                    <a:lnTo>
                      <a:pt x="1254" y="557"/>
                    </a:lnTo>
                    <a:lnTo>
                      <a:pt x="1274" y="567"/>
                    </a:lnTo>
                    <a:lnTo>
                      <a:pt x="1294" y="578"/>
                    </a:lnTo>
                    <a:lnTo>
                      <a:pt x="1311" y="591"/>
                    </a:lnTo>
                    <a:lnTo>
                      <a:pt x="1327" y="604"/>
                    </a:lnTo>
                    <a:lnTo>
                      <a:pt x="1339" y="617"/>
                    </a:lnTo>
                    <a:lnTo>
                      <a:pt x="1347" y="629"/>
                    </a:lnTo>
                    <a:lnTo>
                      <a:pt x="1350" y="640"/>
                    </a:lnTo>
                    <a:lnTo>
                      <a:pt x="1348" y="649"/>
                    </a:lnTo>
                    <a:lnTo>
                      <a:pt x="1341" y="654"/>
                    </a:lnTo>
                    <a:lnTo>
                      <a:pt x="1333" y="655"/>
                    </a:lnTo>
                    <a:lnTo>
                      <a:pt x="1323" y="653"/>
                    </a:lnTo>
                    <a:lnTo>
                      <a:pt x="1308" y="649"/>
                    </a:lnTo>
                    <a:lnTo>
                      <a:pt x="1288" y="643"/>
                    </a:lnTo>
                    <a:lnTo>
                      <a:pt x="1262" y="636"/>
                    </a:lnTo>
                    <a:lnTo>
                      <a:pt x="1228" y="631"/>
                    </a:lnTo>
                    <a:lnTo>
                      <a:pt x="1186" y="627"/>
                    </a:lnTo>
                    <a:lnTo>
                      <a:pt x="1163" y="625"/>
                    </a:lnTo>
                    <a:lnTo>
                      <a:pt x="1141" y="624"/>
                    </a:lnTo>
                    <a:lnTo>
                      <a:pt x="1120" y="624"/>
                    </a:lnTo>
                    <a:lnTo>
                      <a:pt x="1100" y="624"/>
                    </a:lnTo>
                    <a:lnTo>
                      <a:pt x="1082" y="625"/>
                    </a:lnTo>
                    <a:lnTo>
                      <a:pt x="1065" y="625"/>
                    </a:lnTo>
                    <a:lnTo>
                      <a:pt x="1050" y="627"/>
                    </a:lnTo>
                    <a:lnTo>
                      <a:pt x="1035" y="627"/>
                    </a:lnTo>
                    <a:lnTo>
                      <a:pt x="1022" y="628"/>
                    </a:lnTo>
                    <a:lnTo>
                      <a:pt x="1010" y="629"/>
                    </a:lnTo>
                    <a:lnTo>
                      <a:pt x="1000" y="630"/>
                    </a:lnTo>
                    <a:lnTo>
                      <a:pt x="992" y="630"/>
                    </a:lnTo>
                    <a:lnTo>
                      <a:pt x="985" y="631"/>
                    </a:lnTo>
                    <a:lnTo>
                      <a:pt x="980" y="632"/>
                    </a:lnTo>
                    <a:lnTo>
                      <a:pt x="978" y="632"/>
                    </a:lnTo>
                    <a:lnTo>
                      <a:pt x="977" y="632"/>
                    </a:lnTo>
                    <a:lnTo>
                      <a:pt x="978" y="632"/>
                    </a:lnTo>
                    <a:lnTo>
                      <a:pt x="982" y="634"/>
                    </a:lnTo>
                    <a:lnTo>
                      <a:pt x="987" y="634"/>
                    </a:lnTo>
                    <a:lnTo>
                      <a:pt x="995" y="635"/>
                    </a:lnTo>
                    <a:lnTo>
                      <a:pt x="1007" y="636"/>
                    </a:lnTo>
                    <a:lnTo>
                      <a:pt x="1021" y="638"/>
                    </a:lnTo>
                    <a:lnTo>
                      <a:pt x="1037" y="639"/>
                    </a:lnTo>
                    <a:lnTo>
                      <a:pt x="1055" y="642"/>
                    </a:lnTo>
                    <a:lnTo>
                      <a:pt x="1073" y="650"/>
                    </a:lnTo>
                    <a:lnTo>
                      <a:pt x="1091" y="660"/>
                    </a:lnTo>
                    <a:lnTo>
                      <a:pt x="1113" y="672"/>
                    </a:lnTo>
                    <a:lnTo>
                      <a:pt x="1135" y="683"/>
                    </a:lnTo>
                    <a:lnTo>
                      <a:pt x="1157" y="697"/>
                    </a:lnTo>
                    <a:lnTo>
                      <a:pt x="1179" y="710"/>
                    </a:lnTo>
                    <a:lnTo>
                      <a:pt x="1197" y="723"/>
                    </a:lnTo>
                    <a:lnTo>
                      <a:pt x="1214" y="737"/>
                    </a:lnTo>
                    <a:lnTo>
                      <a:pt x="1225" y="748"/>
                    </a:lnTo>
                    <a:lnTo>
                      <a:pt x="1234" y="758"/>
                    </a:lnTo>
                    <a:lnTo>
                      <a:pt x="1240" y="767"/>
                    </a:lnTo>
                    <a:lnTo>
                      <a:pt x="1244" y="776"/>
                    </a:lnTo>
                    <a:lnTo>
                      <a:pt x="1247" y="784"/>
                    </a:lnTo>
                    <a:lnTo>
                      <a:pt x="1247" y="791"/>
                    </a:lnTo>
                    <a:lnTo>
                      <a:pt x="1244" y="798"/>
                    </a:lnTo>
                    <a:lnTo>
                      <a:pt x="1241" y="805"/>
                    </a:lnTo>
                    <a:lnTo>
                      <a:pt x="1235" y="810"/>
                    </a:lnTo>
                    <a:lnTo>
                      <a:pt x="1229" y="813"/>
                    </a:lnTo>
                    <a:lnTo>
                      <a:pt x="1220" y="814"/>
                    </a:lnTo>
                    <a:lnTo>
                      <a:pt x="1210" y="812"/>
                    </a:lnTo>
                    <a:lnTo>
                      <a:pt x="1195" y="809"/>
                    </a:lnTo>
                    <a:lnTo>
                      <a:pt x="1175" y="801"/>
                    </a:lnTo>
                    <a:lnTo>
                      <a:pt x="1150" y="790"/>
                    </a:lnTo>
                    <a:lnTo>
                      <a:pt x="1119" y="776"/>
                    </a:lnTo>
                    <a:lnTo>
                      <a:pt x="1078" y="760"/>
                    </a:lnTo>
                    <a:lnTo>
                      <a:pt x="1043" y="750"/>
                    </a:lnTo>
                    <a:lnTo>
                      <a:pt x="1014" y="744"/>
                    </a:lnTo>
                    <a:lnTo>
                      <a:pt x="990" y="743"/>
                    </a:lnTo>
                    <a:lnTo>
                      <a:pt x="971" y="744"/>
                    </a:lnTo>
                    <a:lnTo>
                      <a:pt x="959" y="746"/>
                    </a:lnTo>
                    <a:lnTo>
                      <a:pt x="951" y="749"/>
                    </a:lnTo>
                    <a:lnTo>
                      <a:pt x="948" y="750"/>
                    </a:lnTo>
                    <a:lnTo>
                      <a:pt x="949" y="750"/>
                    </a:lnTo>
                    <a:lnTo>
                      <a:pt x="951" y="750"/>
                    </a:lnTo>
                    <a:lnTo>
                      <a:pt x="954" y="751"/>
                    </a:lnTo>
                    <a:lnTo>
                      <a:pt x="960" y="751"/>
                    </a:lnTo>
                    <a:lnTo>
                      <a:pt x="968" y="753"/>
                    </a:lnTo>
                    <a:lnTo>
                      <a:pt x="978" y="755"/>
                    </a:lnTo>
                    <a:lnTo>
                      <a:pt x="993" y="757"/>
                    </a:lnTo>
                    <a:lnTo>
                      <a:pt x="997" y="760"/>
                    </a:lnTo>
                    <a:lnTo>
                      <a:pt x="1002" y="764"/>
                    </a:lnTo>
                    <a:lnTo>
                      <a:pt x="1007" y="768"/>
                    </a:lnTo>
                    <a:lnTo>
                      <a:pt x="1014" y="774"/>
                    </a:lnTo>
                    <a:lnTo>
                      <a:pt x="1028" y="784"/>
                    </a:lnTo>
                    <a:lnTo>
                      <a:pt x="1045" y="797"/>
                    </a:lnTo>
                    <a:lnTo>
                      <a:pt x="1062" y="812"/>
                    </a:lnTo>
                    <a:lnTo>
                      <a:pt x="1080" y="826"/>
                    </a:lnTo>
                    <a:lnTo>
                      <a:pt x="1096" y="841"/>
                    </a:lnTo>
                    <a:lnTo>
                      <a:pt x="1110" y="855"/>
                    </a:lnTo>
                    <a:lnTo>
                      <a:pt x="1120" y="866"/>
                    </a:lnTo>
                    <a:lnTo>
                      <a:pt x="1127" y="876"/>
                    </a:lnTo>
                    <a:lnTo>
                      <a:pt x="1130" y="882"/>
                    </a:lnTo>
                    <a:lnTo>
                      <a:pt x="1131" y="889"/>
                    </a:lnTo>
                    <a:lnTo>
                      <a:pt x="1131" y="895"/>
                    </a:lnTo>
                    <a:lnTo>
                      <a:pt x="1129" y="899"/>
                    </a:lnTo>
                    <a:lnTo>
                      <a:pt x="1125" y="902"/>
                    </a:lnTo>
                    <a:lnTo>
                      <a:pt x="1116" y="903"/>
                    </a:lnTo>
                    <a:lnTo>
                      <a:pt x="1106" y="903"/>
                    </a:lnTo>
                    <a:lnTo>
                      <a:pt x="1092" y="902"/>
                    </a:lnTo>
                    <a:lnTo>
                      <a:pt x="1075" y="897"/>
                    </a:lnTo>
                    <a:lnTo>
                      <a:pt x="1055" y="890"/>
                    </a:lnTo>
                    <a:lnTo>
                      <a:pt x="1032" y="882"/>
                    </a:lnTo>
                    <a:lnTo>
                      <a:pt x="1009" y="873"/>
                    </a:lnTo>
                    <a:lnTo>
                      <a:pt x="985" y="864"/>
                    </a:lnTo>
                    <a:lnTo>
                      <a:pt x="961" y="856"/>
                    </a:lnTo>
                    <a:lnTo>
                      <a:pt x="938" y="849"/>
                    </a:lnTo>
                    <a:lnTo>
                      <a:pt x="917" y="844"/>
                    </a:lnTo>
                    <a:lnTo>
                      <a:pt x="901" y="842"/>
                    </a:lnTo>
                    <a:lnTo>
                      <a:pt x="888" y="841"/>
                    </a:lnTo>
                    <a:lnTo>
                      <a:pt x="878" y="842"/>
                    </a:lnTo>
                    <a:lnTo>
                      <a:pt x="869" y="843"/>
                    </a:lnTo>
                    <a:lnTo>
                      <a:pt x="856" y="846"/>
                    </a:lnTo>
                    <a:lnTo>
                      <a:pt x="839" y="849"/>
                    </a:lnTo>
                    <a:lnTo>
                      <a:pt x="815" y="852"/>
                    </a:lnTo>
                    <a:lnTo>
                      <a:pt x="781" y="857"/>
                    </a:lnTo>
                    <a:lnTo>
                      <a:pt x="744" y="859"/>
                    </a:lnTo>
                    <a:lnTo>
                      <a:pt x="711" y="857"/>
                    </a:lnTo>
                    <a:lnTo>
                      <a:pt x="680" y="852"/>
                    </a:lnTo>
                    <a:lnTo>
                      <a:pt x="653" y="846"/>
                    </a:lnTo>
                    <a:lnTo>
                      <a:pt x="631" y="837"/>
                    </a:lnTo>
                    <a:lnTo>
                      <a:pt x="615" y="831"/>
                    </a:lnTo>
                    <a:lnTo>
                      <a:pt x="605" y="826"/>
                    </a:lnTo>
                    <a:lnTo>
                      <a:pt x="601" y="824"/>
                    </a:lnTo>
                    <a:lnTo>
                      <a:pt x="603" y="826"/>
                    </a:lnTo>
                    <a:lnTo>
                      <a:pt x="607" y="832"/>
                    </a:lnTo>
                    <a:lnTo>
                      <a:pt x="615" y="841"/>
                    </a:lnTo>
                    <a:lnTo>
                      <a:pt x="626" y="851"/>
                    </a:lnTo>
                    <a:lnTo>
                      <a:pt x="623" y="857"/>
                    </a:lnTo>
                    <a:lnTo>
                      <a:pt x="619" y="866"/>
                    </a:lnTo>
                    <a:lnTo>
                      <a:pt x="612" y="879"/>
                    </a:lnTo>
                    <a:lnTo>
                      <a:pt x="604" y="894"/>
                    </a:lnTo>
                    <a:lnTo>
                      <a:pt x="593" y="912"/>
                    </a:lnTo>
                    <a:lnTo>
                      <a:pt x="582" y="933"/>
                    </a:lnTo>
                    <a:lnTo>
                      <a:pt x="567" y="956"/>
                    </a:lnTo>
                    <a:lnTo>
                      <a:pt x="551" y="980"/>
                    </a:lnTo>
                    <a:lnTo>
                      <a:pt x="532" y="1007"/>
                    </a:lnTo>
                    <a:lnTo>
                      <a:pt x="512" y="1036"/>
                    </a:lnTo>
                    <a:lnTo>
                      <a:pt x="489" y="1066"/>
                    </a:lnTo>
                    <a:lnTo>
                      <a:pt x="463" y="1097"/>
                    </a:lnTo>
                    <a:lnTo>
                      <a:pt x="436" y="1129"/>
                    </a:lnTo>
                    <a:lnTo>
                      <a:pt x="406" y="1162"/>
                    </a:lnTo>
                    <a:lnTo>
                      <a:pt x="373" y="1197"/>
                    </a:lnTo>
                    <a:lnTo>
                      <a:pt x="338" y="1232"/>
                    </a:lnTo>
                    <a:lnTo>
                      <a:pt x="311" y="1257"/>
                    </a:lnTo>
                    <a:lnTo>
                      <a:pt x="285" y="1280"/>
                    </a:lnTo>
                    <a:lnTo>
                      <a:pt x="260" y="1303"/>
                    </a:lnTo>
                    <a:lnTo>
                      <a:pt x="237" y="1324"/>
                    </a:lnTo>
                    <a:lnTo>
                      <a:pt x="214" y="1342"/>
                    </a:lnTo>
                    <a:lnTo>
                      <a:pt x="194" y="1361"/>
                    </a:lnTo>
                    <a:lnTo>
                      <a:pt x="173" y="1378"/>
                    </a:lnTo>
                    <a:lnTo>
                      <a:pt x="154" y="1393"/>
                    </a:lnTo>
                    <a:lnTo>
                      <a:pt x="136" y="1407"/>
                    </a:lnTo>
                    <a:lnTo>
                      <a:pt x="120" y="1419"/>
                    </a:lnTo>
                    <a:lnTo>
                      <a:pt x="105" y="1431"/>
                    </a:lnTo>
                    <a:lnTo>
                      <a:pt x="91" y="1442"/>
                    </a:lnTo>
                    <a:lnTo>
                      <a:pt x="77" y="1452"/>
                    </a:lnTo>
                    <a:lnTo>
                      <a:pt x="66" y="1460"/>
                    </a:lnTo>
                    <a:lnTo>
                      <a:pt x="55" y="1468"/>
                    </a:lnTo>
                    <a:lnTo>
                      <a:pt x="46" y="1474"/>
                    </a:lnTo>
                    <a:lnTo>
                      <a:pt x="63" y="1462"/>
                    </a:lnTo>
                    <a:lnTo>
                      <a:pt x="84" y="1449"/>
                    </a:lnTo>
                    <a:lnTo>
                      <a:pt x="107" y="1433"/>
                    </a:lnTo>
                    <a:lnTo>
                      <a:pt x="132" y="1416"/>
                    </a:lnTo>
                    <a:lnTo>
                      <a:pt x="160" y="1398"/>
                    </a:lnTo>
                    <a:lnTo>
                      <a:pt x="189" y="1378"/>
                    </a:lnTo>
                    <a:lnTo>
                      <a:pt x="220" y="1356"/>
                    </a:lnTo>
                    <a:lnTo>
                      <a:pt x="250" y="1334"/>
                    </a:lnTo>
                    <a:lnTo>
                      <a:pt x="281" y="1312"/>
                    </a:lnTo>
                    <a:lnTo>
                      <a:pt x="312" y="1288"/>
                    </a:lnTo>
                    <a:lnTo>
                      <a:pt x="343" y="1265"/>
                    </a:lnTo>
                    <a:lnTo>
                      <a:pt x="372" y="1241"/>
                    </a:lnTo>
                    <a:lnTo>
                      <a:pt x="401" y="1218"/>
                    </a:lnTo>
                    <a:lnTo>
                      <a:pt x="427" y="1195"/>
                    </a:lnTo>
                    <a:lnTo>
                      <a:pt x="452" y="1172"/>
                    </a:lnTo>
                    <a:lnTo>
                      <a:pt x="474" y="1150"/>
                    </a:lnTo>
                    <a:lnTo>
                      <a:pt x="512" y="1106"/>
                    </a:lnTo>
                    <a:lnTo>
                      <a:pt x="545" y="1063"/>
                    </a:lnTo>
                    <a:lnTo>
                      <a:pt x="575" y="1022"/>
                    </a:lnTo>
                    <a:lnTo>
                      <a:pt x="599" y="984"/>
                    </a:lnTo>
                    <a:lnTo>
                      <a:pt x="620" y="948"/>
                    </a:lnTo>
                    <a:lnTo>
                      <a:pt x="636" y="917"/>
                    </a:lnTo>
                    <a:lnTo>
                      <a:pt x="648" y="892"/>
                    </a:lnTo>
                    <a:lnTo>
                      <a:pt x="656" y="873"/>
                    </a:lnTo>
                    <a:lnTo>
                      <a:pt x="661" y="877"/>
                    </a:lnTo>
                    <a:lnTo>
                      <a:pt x="668" y="880"/>
                    </a:lnTo>
                    <a:lnTo>
                      <a:pt x="675" y="882"/>
                    </a:lnTo>
                    <a:lnTo>
                      <a:pt x="682" y="885"/>
                    </a:lnTo>
                    <a:lnTo>
                      <a:pt x="690" y="887"/>
                    </a:lnTo>
                    <a:lnTo>
                      <a:pt x="697" y="889"/>
                    </a:lnTo>
                    <a:lnTo>
                      <a:pt x="705" y="890"/>
                    </a:lnTo>
                    <a:lnTo>
                      <a:pt x="713" y="892"/>
                    </a:lnTo>
                    <a:lnTo>
                      <a:pt x="741" y="892"/>
                    </a:lnTo>
                    <a:lnTo>
                      <a:pt x="767" y="890"/>
                    </a:lnTo>
                    <a:lnTo>
                      <a:pt x="793" y="888"/>
                    </a:lnTo>
                    <a:lnTo>
                      <a:pt x="816" y="884"/>
                    </a:lnTo>
                    <a:lnTo>
                      <a:pt x="835" y="880"/>
                    </a:lnTo>
                    <a:lnTo>
                      <a:pt x="850" y="877"/>
                    </a:lnTo>
                    <a:lnTo>
                      <a:pt x="860" y="874"/>
                    </a:lnTo>
                    <a:lnTo>
                      <a:pt x="863" y="873"/>
                    </a:lnTo>
                    <a:lnTo>
                      <a:pt x="865" y="873"/>
                    </a:lnTo>
                    <a:lnTo>
                      <a:pt x="869" y="873"/>
                    </a:lnTo>
                    <a:lnTo>
                      <a:pt x="876" y="873"/>
                    </a:lnTo>
                    <a:lnTo>
                      <a:pt x="886" y="874"/>
                    </a:lnTo>
                    <a:lnTo>
                      <a:pt x="901" y="877"/>
                    </a:lnTo>
                    <a:lnTo>
                      <a:pt x="921" y="879"/>
                    </a:lnTo>
                    <a:lnTo>
                      <a:pt x="946" y="884"/>
                    </a:lnTo>
                    <a:lnTo>
                      <a:pt x="960" y="887"/>
                    </a:lnTo>
                    <a:lnTo>
                      <a:pt x="975" y="890"/>
                    </a:lnTo>
                    <a:lnTo>
                      <a:pt x="990" y="895"/>
                    </a:lnTo>
                    <a:lnTo>
                      <a:pt x="1005" y="901"/>
                    </a:lnTo>
                    <a:lnTo>
                      <a:pt x="1019" y="907"/>
                    </a:lnTo>
                    <a:lnTo>
                      <a:pt x="1033" y="912"/>
                    </a:lnTo>
                    <a:lnTo>
                      <a:pt x="1047" y="919"/>
                    </a:lnTo>
                    <a:lnTo>
                      <a:pt x="1060" y="925"/>
                    </a:lnTo>
                    <a:lnTo>
                      <a:pt x="1073" y="932"/>
                    </a:lnTo>
                    <a:lnTo>
                      <a:pt x="1085" y="938"/>
                    </a:lnTo>
                    <a:lnTo>
                      <a:pt x="1097" y="942"/>
                    </a:lnTo>
                    <a:lnTo>
                      <a:pt x="1107" y="947"/>
                    </a:lnTo>
                    <a:lnTo>
                      <a:pt x="1116" y="950"/>
                    </a:lnTo>
                    <a:lnTo>
                      <a:pt x="1126" y="953"/>
                    </a:lnTo>
                    <a:lnTo>
                      <a:pt x="1133" y="954"/>
                    </a:lnTo>
                    <a:lnTo>
                      <a:pt x="1138" y="954"/>
                    </a:lnTo>
                    <a:lnTo>
                      <a:pt x="1149" y="950"/>
                    </a:lnTo>
                    <a:lnTo>
                      <a:pt x="1159" y="945"/>
                    </a:lnTo>
                    <a:lnTo>
                      <a:pt x="1167" y="935"/>
                    </a:lnTo>
                    <a:lnTo>
                      <a:pt x="1174" y="925"/>
                    </a:lnTo>
                    <a:lnTo>
                      <a:pt x="1178" y="912"/>
                    </a:lnTo>
                    <a:lnTo>
                      <a:pt x="1178" y="899"/>
                    </a:lnTo>
                    <a:lnTo>
                      <a:pt x="1174" y="885"/>
                    </a:lnTo>
                    <a:lnTo>
                      <a:pt x="1165" y="870"/>
                    </a:lnTo>
                    <a:lnTo>
                      <a:pt x="1156" y="859"/>
                    </a:lnTo>
                    <a:lnTo>
                      <a:pt x="1144" y="849"/>
                    </a:lnTo>
                    <a:lnTo>
                      <a:pt x="1131" y="836"/>
                    </a:lnTo>
                    <a:lnTo>
                      <a:pt x="1116" y="825"/>
                    </a:lnTo>
                    <a:lnTo>
                      <a:pt x="1100" y="812"/>
                    </a:lnTo>
                    <a:lnTo>
                      <a:pt x="1085" y="799"/>
                    </a:lnTo>
                    <a:lnTo>
                      <a:pt x="1069" y="788"/>
                    </a:lnTo>
                    <a:lnTo>
                      <a:pt x="1054" y="776"/>
                    </a:lnTo>
                    <a:lnTo>
                      <a:pt x="1069" y="783"/>
                    </a:lnTo>
                    <a:lnTo>
                      <a:pt x="1084" y="790"/>
                    </a:lnTo>
                    <a:lnTo>
                      <a:pt x="1100" y="797"/>
                    </a:lnTo>
                    <a:lnTo>
                      <a:pt x="1114" y="805"/>
                    </a:lnTo>
                    <a:lnTo>
                      <a:pt x="1129" y="812"/>
                    </a:lnTo>
                    <a:lnTo>
                      <a:pt x="1143" y="820"/>
                    </a:lnTo>
                    <a:lnTo>
                      <a:pt x="1156" y="826"/>
                    </a:lnTo>
                    <a:lnTo>
                      <a:pt x="1167" y="833"/>
                    </a:lnTo>
                    <a:lnTo>
                      <a:pt x="1186" y="841"/>
                    </a:lnTo>
                    <a:lnTo>
                      <a:pt x="1205" y="846"/>
                    </a:lnTo>
                    <a:lnTo>
                      <a:pt x="1225" y="847"/>
                    </a:lnTo>
                    <a:lnTo>
                      <a:pt x="1242" y="846"/>
                    </a:lnTo>
                    <a:lnTo>
                      <a:pt x="1258" y="839"/>
                    </a:lnTo>
                    <a:lnTo>
                      <a:pt x="1270" y="828"/>
                    </a:lnTo>
                    <a:lnTo>
                      <a:pt x="1278" y="811"/>
                    </a:lnTo>
                    <a:lnTo>
                      <a:pt x="1280" y="789"/>
                    </a:lnTo>
                    <a:lnTo>
                      <a:pt x="1275" y="771"/>
                    </a:lnTo>
                    <a:lnTo>
                      <a:pt x="1265" y="751"/>
                    </a:lnTo>
                    <a:lnTo>
                      <a:pt x="1250" y="731"/>
                    </a:lnTo>
                    <a:lnTo>
                      <a:pt x="1231" y="712"/>
                    </a:lnTo>
                    <a:lnTo>
                      <a:pt x="1210" y="695"/>
                    </a:lnTo>
                    <a:lnTo>
                      <a:pt x="1189" y="677"/>
                    </a:lnTo>
                    <a:lnTo>
                      <a:pt x="1168" y="663"/>
                    </a:lnTo>
                    <a:lnTo>
                      <a:pt x="1150" y="651"/>
                    </a:lnTo>
                    <a:lnTo>
                      <a:pt x="1151" y="651"/>
                    </a:lnTo>
                    <a:lnTo>
                      <a:pt x="1174" y="653"/>
                    </a:lnTo>
                    <a:lnTo>
                      <a:pt x="1194" y="657"/>
                    </a:lnTo>
                    <a:lnTo>
                      <a:pt x="1213" y="660"/>
                    </a:lnTo>
                    <a:lnTo>
                      <a:pt x="1229" y="663"/>
                    </a:lnTo>
                    <a:lnTo>
                      <a:pt x="1245" y="668"/>
                    </a:lnTo>
                    <a:lnTo>
                      <a:pt x="1259" y="672"/>
                    </a:lnTo>
                    <a:lnTo>
                      <a:pt x="1272" y="676"/>
                    </a:lnTo>
                    <a:lnTo>
                      <a:pt x="1284" y="681"/>
                    </a:lnTo>
                    <a:lnTo>
                      <a:pt x="1294" y="684"/>
                    </a:lnTo>
                    <a:lnTo>
                      <a:pt x="1303" y="689"/>
                    </a:lnTo>
                    <a:lnTo>
                      <a:pt x="1312" y="692"/>
                    </a:lnTo>
                    <a:lnTo>
                      <a:pt x="1320" y="695"/>
                    </a:lnTo>
                    <a:lnTo>
                      <a:pt x="1328" y="697"/>
                    </a:lnTo>
                    <a:lnTo>
                      <a:pt x="1335" y="698"/>
                    </a:lnTo>
                    <a:lnTo>
                      <a:pt x="1343" y="698"/>
                    </a:lnTo>
                    <a:lnTo>
                      <a:pt x="1350" y="698"/>
                    </a:lnTo>
                    <a:lnTo>
                      <a:pt x="1363" y="693"/>
                    </a:lnTo>
                    <a:lnTo>
                      <a:pt x="1373" y="684"/>
                    </a:lnTo>
                    <a:lnTo>
                      <a:pt x="1380" y="672"/>
                    </a:lnTo>
                    <a:lnTo>
                      <a:pt x="1385" y="657"/>
                    </a:lnTo>
                    <a:lnTo>
                      <a:pt x="1385" y="639"/>
                    </a:lnTo>
                    <a:lnTo>
                      <a:pt x="1383" y="622"/>
                    </a:lnTo>
                    <a:lnTo>
                      <a:pt x="1376" y="605"/>
                    </a:lnTo>
                    <a:lnTo>
                      <a:pt x="1365" y="58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endParaRPr lang="en-GB"/>
              </a:p>
            </p:txBody>
          </p:sp>
          <p:sp>
            <p:nvSpPr>
              <p:cNvPr id="19557" name="Freeform 86"/>
              <p:cNvSpPr>
                <a:spLocks noChangeAspect="1"/>
              </p:cNvSpPr>
              <p:nvPr/>
            </p:nvSpPr>
            <p:spPr bwMode="auto">
              <a:xfrm>
                <a:off x="-606801" y="4268704"/>
                <a:ext cx="9043" cy="5365"/>
              </a:xfrm>
              <a:custGeom>
                <a:avLst/>
                <a:gdLst>
                  <a:gd name="T0" fmla="*/ 2147483647 w 53"/>
                  <a:gd name="T1" fmla="*/ 0 h 34"/>
                  <a:gd name="T2" fmla="*/ 2147483647 w 53"/>
                  <a:gd name="T3" fmla="*/ 0 h 34"/>
                  <a:gd name="T4" fmla="*/ 2147483647 w 53"/>
                  <a:gd name="T5" fmla="*/ 2147483647 h 34"/>
                  <a:gd name="T6" fmla="*/ 2147483647 w 53"/>
                  <a:gd name="T7" fmla="*/ 2147483647 h 34"/>
                  <a:gd name="T8" fmla="*/ 2147483647 w 53"/>
                  <a:gd name="T9" fmla="*/ 2147483647 h 34"/>
                  <a:gd name="T10" fmla="*/ 2147483647 w 53"/>
                  <a:gd name="T11" fmla="*/ 2147483647 h 34"/>
                  <a:gd name="T12" fmla="*/ 2147483647 w 53"/>
                  <a:gd name="T13" fmla="*/ 2147483647 h 34"/>
                  <a:gd name="T14" fmla="*/ 2147483647 w 53"/>
                  <a:gd name="T15" fmla="*/ 2147483647 h 34"/>
                  <a:gd name="T16" fmla="*/ 2147483647 w 53"/>
                  <a:gd name="T17" fmla="*/ 2147483647 h 34"/>
                  <a:gd name="T18" fmla="*/ 2147483647 w 53"/>
                  <a:gd name="T19" fmla="*/ 2147483647 h 34"/>
                  <a:gd name="T20" fmla="*/ 2147483647 w 53"/>
                  <a:gd name="T21" fmla="*/ 2147483647 h 34"/>
                  <a:gd name="T22" fmla="*/ 2147483647 w 53"/>
                  <a:gd name="T23" fmla="*/ 2147483647 h 34"/>
                  <a:gd name="T24" fmla="*/ 0 w 53"/>
                  <a:gd name="T25" fmla="*/ 2147483647 h 34"/>
                  <a:gd name="T26" fmla="*/ 2147483647 w 53"/>
                  <a:gd name="T27" fmla="*/ 2147483647 h 34"/>
                  <a:gd name="T28" fmla="*/ 2147483647 w 53"/>
                  <a:gd name="T29" fmla="*/ 2147483647 h 34"/>
                  <a:gd name="T30" fmla="*/ 2147483647 w 53"/>
                  <a:gd name="T31" fmla="*/ 2147483647 h 34"/>
                  <a:gd name="T32" fmla="*/ 2147483647 w 53"/>
                  <a:gd name="T33" fmla="*/ 2147483647 h 34"/>
                  <a:gd name="T34" fmla="*/ 2147483647 w 53"/>
                  <a:gd name="T35" fmla="*/ 2147483647 h 34"/>
                  <a:gd name="T36" fmla="*/ 2147483647 w 53"/>
                  <a:gd name="T37" fmla="*/ 2147483647 h 34"/>
                  <a:gd name="T38" fmla="*/ 2147483647 w 53"/>
                  <a:gd name="T39" fmla="*/ 2147483647 h 34"/>
                  <a:gd name="T40" fmla="*/ 2147483647 w 53"/>
                  <a:gd name="T41" fmla="*/ 0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34"/>
                  <a:gd name="T65" fmla="*/ 53 w 53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34">
                    <a:moveTo>
                      <a:pt x="53" y="0"/>
                    </a:moveTo>
                    <a:lnTo>
                      <a:pt x="53" y="0"/>
                    </a:lnTo>
                    <a:lnTo>
                      <a:pt x="50" y="1"/>
                    </a:lnTo>
                    <a:lnTo>
                      <a:pt x="46" y="4"/>
                    </a:lnTo>
                    <a:lnTo>
                      <a:pt x="37" y="8"/>
                    </a:lnTo>
                    <a:lnTo>
                      <a:pt x="31" y="11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7" y="12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7" y="22"/>
                    </a:lnTo>
                    <a:lnTo>
                      <a:pt x="15" y="30"/>
                    </a:lnTo>
                    <a:lnTo>
                      <a:pt x="24" y="34"/>
                    </a:lnTo>
                    <a:lnTo>
                      <a:pt x="34" y="28"/>
                    </a:lnTo>
                    <a:lnTo>
                      <a:pt x="44" y="16"/>
                    </a:lnTo>
                    <a:lnTo>
                      <a:pt x="50" y="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BF0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GB"/>
              </a:p>
            </p:txBody>
          </p:sp>
          <p:sp>
            <p:nvSpPr>
              <p:cNvPr id="19558" name="Freeform 87"/>
              <p:cNvSpPr>
                <a:spLocks noChangeAspect="1"/>
              </p:cNvSpPr>
              <p:nvPr/>
            </p:nvSpPr>
            <p:spPr bwMode="auto">
              <a:xfrm>
                <a:off x="-608141" y="4290165"/>
                <a:ext cx="4689" cy="3018"/>
              </a:xfrm>
              <a:custGeom>
                <a:avLst/>
                <a:gdLst>
                  <a:gd name="T0" fmla="*/ 2147483647 w 26"/>
                  <a:gd name="T1" fmla="*/ 2147483647 h 19"/>
                  <a:gd name="T2" fmla="*/ 2147483647 w 26"/>
                  <a:gd name="T3" fmla="*/ 0 h 19"/>
                  <a:gd name="T4" fmla="*/ 0 w 26"/>
                  <a:gd name="T5" fmla="*/ 2147483647 h 19"/>
                  <a:gd name="T6" fmla="*/ 2147483647 w 26"/>
                  <a:gd name="T7" fmla="*/ 2147483647 h 19"/>
                  <a:gd name="T8" fmla="*/ 2147483647 w 26"/>
                  <a:gd name="T9" fmla="*/ 2147483647 h 19"/>
                  <a:gd name="T10" fmla="*/ 2147483647 w 26"/>
                  <a:gd name="T11" fmla="*/ 2147483647 h 19"/>
                  <a:gd name="T12" fmla="*/ 2147483647 w 26"/>
                  <a:gd name="T13" fmla="*/ 2147483647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9"/>
                  <a:gd name="T23" fmla="*/ 26 w 2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9">
                    <a:moveTo>
                      <a:pt x="20" y="19"/>
                    </a:moveTo>
                    <a:lnTo>
                      <a:pt x="26" y="0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11" y="17"/>
                    </a:lnTo>
                    <a:lnTo>
                      <a:pt x="20" y="19"/>
                    </a:lnTo>
                    <a:close/>
                  </a:path>
                </a:pathLst>
              </a:custGeom>
              <a:solidFill>
                <a:srgbClr val="FFBF0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GB"/>
              </a:p>
            </p:txBody>
          </p:sp>
          <p:sp>
            <p:nvSpPr>
              <p:cNvPr id="19559" name="Freeform 88"/>
              <p:cNvSpPr>
                <a:spLocks noChangeAspect="1"/>
              </p:cNvSpPr>
              <p:nvPr/>
            </p:nvSpPr>
            <p:spPr bwMode="auto">
              <a:xfrm>
                <a:off x="-677803" y="4287148"/>
                <a:ext cx="16746" cy="33867"/>
              </a:xfrm>
              <a:custGeom>
                <a:avLst/>
                <a:gdLst>
                  <a:gd name="T0" fmla="*/ 2147483647 w 100"/>
                  <a:gd name="T1" fmla="*/ 2147483647 h 203"/>
                  <a:gd name="T2" fmla="*/ 2147483647 w 100"/>
                  <a:gd name="T3" fmla="*/ 2147483647 h 203"/>
                  <a:gd name="T4" fmla="*/ 2147483647 w 100"/>
                  <a:gd name="T5" fmla="*/ 2147483647 h 203"/>
                  <a:gd name="T6" fmla="*/ 2147483647 w 100"/>
                  <a:gd name="T7" fmla="*/ 2147483647 h 203"/>
                  <a:gd name="T8" fmla="*/ 2147483647 w 100"/>
                  <a:gd name="T9" fmla="*/ 2147483647 h 203"/>
                  <a:gd name="T10" fmla="*/ 2147483647 w 100"/>
                  <a:gd name="T11" fmla="*/ 2147483647 h 203"/>
                  <a:gd name="T12" fmla="*/ 2147483647 w 100"/>
                  <a:gd name="T13" fmla="*/ 2147483647 h 203"/>
                  <a:gd name="T14" fmla="*/ 2147483647 w 100"/>
                  <a:gd name="T15" fmla="*/ 2147483647 h 203"/>
                  <a:gd name="T16" fmla="*/ 2147483647 w 100"/>
                  <a:gd name="T17" fmla="*/ 0 h 203"/>
                  <a:gd name="T18" fmla="*/ 2147483647 w 100"/>
                  <a:gd name="T19" fmla="*/ 2147483647 h 203"/>
                  <a:gd name="T20" fmla="*/ 0 w 100"/>
                  <a:gd name="T21" fmla="*/ 2147483647 h 203"/>
                  <a:gd name="T22" fmla="*/ 2147483647 w 100"/>
                  <a:gd name="T23" fmla="*/ 2147483647 h 203"/>
                  <a:gd name="T24" fmla="*/ 2147483647 w 100"/>
                  <a:gd name="T25" fmla="*/ 2147483647 h 203"/>
                  <a:gd name="T26" fmla="*/ 2147483647 w 100"/>
                  <a:gd name="T27" fmla="*/ 2147483647 h 203"/>
                  <a:gd name="T28" fmla="*/ 2147483647 w 100"/>
                  <a:gd name="T29" fmla="*/ 2147483647 h 203"/>
                  <a:gd name="T30" fmla="*/ 2147483647 w 100"/>
                  <a:gd name="T31" fmla="*/ 2147483647 h 203"/>
                  <a:gd name="T32" fmla="*/ 2147483647 w 100"/>
                  <a:gd name="T33" fmla="*/ 2147483647 h 203"/>
                  <a:gd name="T34" fmla="*/ 2147483647 w 100"/>
                  <a:gd name="T35" fmla="*/ 2147483647 h 203"/>
                  <a:gd name="T36" fmla="*/ 2147483647 w 100"/>
                  <a:gd name="T37" fmla="*/ 2147483647 h 203"/>
                  <a:gd name="T38" fmla="*/ 2147483647 w 100"/>
                  <a:gd name="T39" fmla="*/ 2147483647 h 203"/>
                  <a:gd name="T40" fmla="*/ 2147483647 w 100"/>
                  <a:gd name="T41" fmla="*/ 2147483647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203"/>
                  <a:gd name="T65" fmla="*/ 100 w 100"/>
                  <a:gd name="T66" fmla="*/ 203 h 2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203">
                    <a:moveTo>
                      <a:pt x="100" y="173"/>
                    </a:moveTo>
                    <a:lnTo>
                      <a:pt x="75" y="142"/>
                    </a:lnTo>
                    <a:lnTo>
                      <a:pt x="54" y="111"/>
                    </a:lnTo>
                    <a:lnTo>
                      <a:pt x="37" y="81"/>
                    </a:lnTo>
                    <a:lnTo>
                      <a:pt x="23" y="55"/>
                    </a:lnTo>
                    <a:lnTo>
                      <a:pt x="12" y="32"/>
                    </a:lnTo>
                    <a:lnTo>
                      <a:pt x="6" y="15"/>
                    </a:lnTo>
                    <a:lnTo>
                      <a:pt x="2" y="3"/>
                    </a:lnTo>
                    <a:lnTo>
                      <a:pt x="1" y="0"/>
                    </a:lnTo>
                    <a:lnTo>
                      <a:pt x="1" y="5"/>
                    </a:lnTo>
                    <a:lnTo>
                      <a:pt x="0" y="16"/>
                    </a:lnTo>
                    <a:lnTo>
                      <a:pt x="1" y="36"/>
                    </a:lnTo>
                    <a:lnTo>
                      <a:pt x="6" y="61"/>
                    </a:lnTo>
                    <a:lnTo>
                      <a:pt x="15" y="91"/>
                    </a:lnTo>
                    <a:lnTo>
                      <a:pt x="31" y="125"/>
                    </a:lnTo>
                    <a:lnTo>
                      <a:pt x="54" y="162"/>
                    </a:lnTo>
                    <a:lnTo>
                      <a:pt x="87" y="203"/>
                    </a:lnTo>
                    <a:lnTo>
                      <a:pt x="91" y="195"/>
                    </a:lnTo>
                    <a:lnTo>
                      <a:pt x="94" y="187"/>
                    </a:lnTo>
                    <a:lnTo>
                      <a:pt x="98" y="180"/>
                    </a:lnTo>
                    <a:lnTo>
                      <a:pt x="100" y="173"/>
                    </a:lnTo>
                    <a:close/>
                  </a:path>
                </a:pathLst>
              </a:custGeom>
              <a:solidFill>
                <a:srgbClr val="FFBF0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GB"/>
              </a:p>
            </p:txBody>
          </p:sp>
          <p:sp>
            <p:nvSpPr>
              <p:cNvPr id="19560" name="Freeform 89"/>
              <p:cNvSpPr>
                <a:spLocks noChangeAspect="1"/>
              </p:cNvSpPr>
              <p:nvPr/>
            </p:nvSpPr>
            <p:spPr bwMode="auto">
              <a:xfrm>
                <a:off x="-681822" y="4303578"/>
                <a:ext cx="14402" cy="30849"/>
              </a:xfrm>
              <a:custGeom>
                <a:avLst/>
                <a:gdLst>
                  <a:gd name="T0" fmla="*/ 2147483647 w 86"/>
                  <a:gd name="T1" fmla="*/ 2147483647 h 183"/>
                  <a:gd name="T2" fmla="*/ 2147483647 w 86"/>
                  <a:gd name="T3" fmla="*/ 2147483647 h 183"/>
                  <a:gd name="T4" fmla="*/ 2147483647 w 86"/>
                  <a:gd name="T5" fmla="*/ 2147483647 h 183"/>
                  <a:gd name="T6" fmla="*/ 2147483647 w 86"/>
                  <a:gd name="T7" fmla="*/ 2147483647 h 183"/>
                  <a:gd name="T8" fmla="*/ 2147483647 w 86"/>
                  <a:gd name="T9" fmla="*/ 2147483647 h 183"/>
                  <a:gd name="T10" fmla="*/ 2147483647 w 86"/>
                  <a:gd name="T11" fmla="*/ 2147483647 h 183"/>
                  <a:gd name="T12" fmla="*/ 2147483647 w 86"/>
                  <a:gd name="T13" fmla="*/ 2147483647 h 183"/>
                  <a:gd name="T14" fmla="*/ 2147483647 w 86"/>
                  <a:gd name="T15" fmla="*/ 2147483647 h 183"/>
                  <a:gd name="T16" fmla="*/ 2147483647 w 86"/>
                  <a:gd name="T17" fmla="*/ 2147483647 h 183"/>
                  <a:gd name="T18" fmla="*/ 2147483647 w 86"/>
                  <a:gd name="T19" fmla="*/ 2147483647 h 183"/>
                  <a:gd name="T20" fmla="*/ 2147483647 w 86"/>
                  <a:gd name="T21" fmla="*/ 2147483647 h 183"/>
                  <a:gd name="T22" fmla="*/ 2147483647 w 86"/>
                  <a:gd name="T23" fmla="*/ 2147483647 h 183"/>
                  <a:gd name="T24" fmla="*/ 2147483647 w 86"/>
                  <a:gd name="T25" fmla="*/ 0 h 183"/>
                  <a:gd name="T26" fmla="*/ 2147483647 w 86"/>
                  <a:gd name="T27" fmla="*/ 2147483647 h 183"/>
                  <a:gd name="T28" fmla="*/ 0 w 86"/>
                  <a:gd name="T29" fmla="*/ 2147483647 h 183"/>
                  <a:gd name="T30" fmla="*/ 2147483647 w 86"/>
                  <a:gd name="T31" fmla="*/ 2147483647 h 183"/>
                  <a:gd name="T32" fmla="*/ 2147483647 w 86"/>
                  <a:gd name="T33" fmla="*/ 2147483647 h 183"/>
                  <a:gd name="T34" fmla="*/ 2147483647 w 86"/>
                  <a:gd name="T35" fmla="*/ 2147483647 h 183"/>
                  <a:gd name="T36" fmla="*/ 2147483647 w 86"/>
                  <a:gd name="T37" fmla="*/ 2147483647 h 183"/>
                  <a:gd name="T38" fmla="*/ 2147483647 w 86"/>
                  <a:gd name="T39" fmla="*/ 2147483647 h 183"/>
                  <a:gd name="T40" fmla="*/ 2147483647 w 86"/>
                  <a:gd name="T41" fmla="*/ 2147483647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6"/>
                  <a:gd name="T64" fmla="*/ 0 h 183"/>
                  <a:gd name="T65" fmla="*/ 86 w 86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6" h="183">
                    <a:moveTo>
                      <a:pt x="71" y="183"/>
                    </a:moveTo>
                    <a:lnTo>
                      <a:pt x="76" y="176"/>
                    </a:lnTo>
                    <a:lnTo>
                      <a:pt x="79" y="169"/>
                    </a:lnTo>
                    <a:lnTo>
                      <a:pt x="83" y="162"/>
                    </a:lnTo>
                    <a:lnTo>
                      <a:pt x="86" y="157"/>
                    </a:lnTo>
                    <a:lnTo>
                      <a:pt x="64" y="128"/>
                    </a:lnTo>
                    <a:lnTo>
                      <a:pt x="46" y="99"/>
                    </a:lnTo>
                    <a:lnTo>
                      <a:pt x="31" y="72"/>
                    </a:lnTo>
                    <a:lnTo>
                      <a:pt x="19" y="48"/>
                    </a:lnTo>
                    <a:lnTo>
                      <a:pt x="11" y="29"/>
                    </a:lnTo>
                    <a:lnTo>
                      <a:pt x="5" y="14"/>
                    </a:lnTo>
                    <a:lnTo>
                      <a:pt x="2" y="3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5"/>
                    </a:lnTo>
                    <a:lnTo>
                      <a:pt x="1" y="31"/>
                    </a:lnTo>
                    <a:lnTo>
                      <a:pt x="5" y="54"/>
                    </a:lnTo>
                    <a:lnTo>
                      <a:pt x="12" y="81"/>
                    </a:lnTo>
                    <a:lnTo>
                      <a:pt x="25" y="112"/>
                    </a:lnTo>
                    <a:lnTo>
                      <a:pt x="44" y="146"/>
                    </a:lnTo>
                    <a:lnTo>
                      <a:pt x="71" y="183"/>
                    </a:lnTo>
                    <a:close/>
                  </a:path>
                </a:pathLst>
              </a:custGeom>
              <a:solidFill>
                <a:srgbClr val="FFBF0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GB"/>
              </a:p>
            </p:txBody>
          </p:sp>
          <p:sp>
            <p:nvSpPr>
              <p:cNvPr id="19561" name="Freeform 90"/>
              <p:cNvSpPr>
                <a:spLocks noChangeAspect="1"/>
              </p:cNvSpPr>
              <p:nvPr/>
            </p:nvSpPr>
            <p:spPr bwMode="auto">
              <a:xfrm>
                <a:off x="-685506" y="4320009"/>
                <a:ext cx="10717" cy="25149"/>
              </a:xfrm>
              <a:custGeom>
                <a:avLst/>
                <a:gdLst>
                  <a:gd name="T0" fmla="*/ 2147483647 w 64"/>
                  <a:gd name="T1" fmla="*/ 2147483647 h 151"/>
                  <a:gd name="T2" fmla="*/ 2147483647 w 64"/>
                  <a:gd name="T3" fmla="*/ 2147483647 h 151"/>
                  <a:gd name="T4" fmla="*/ 2147483647 w 64"/>
                  <a:gd name="T5" fmla="*/ 2147483647 h 151"/>
                  <a:gd name="T6" fmla="*/ 2147483647 w 64"/>
                  <a:gd name="T7" fmla="*/ 2147483647 h 151"/>
                  <a:gd name="T8" fmla="*/ 2147483647 w 64"/>
                  <a:gd name="T9" fmla="*/ 2147483647 h 151"/>
                  <a:gd name="T10" fmla="*/ 2147483647 w 64"/>
                  <a:gd name="T11" fmla="*/ 2147483647 h 151"/>
                  <a:gd name="T12" fmla="*/ 2147483647 w 64"/>
                  <a:gd name="T13" fmla="*/ 2147483647 h 151"/>
                  <a:gd name="T14" fmla="*/ 2147483647 w 64"/>
                  <a:gd name="T15" fmla="*/ 2147483647 h 151"/>
                  <a:gd name="T16" fmla="*/ 2147483647 w 64"/>
                  <a:gd name="T17" fmla="*/ 2147483647 h 151"/>
                  <a:gd name="T18" fmla="*/ 2147483647 w 64"/>
                  <a:gd name="T19" fmla="*/ 2147483647 h 151"/>
                  <a:gd name="T20" fmla="*/ 2147483647 w 64"/>
                  <a:gd name="T21" fmla="*/ 2147483647 h 151"/>
                  <a:gd name="T22" fmla="*/ 2147483647 w 64"/>
                  <a:gd name="T23" fmla="*/ 2147483647 h 151"/>
                  <a:gd name="T24" fmla="*/ 2147483647 w 64"/>
                  <a:gd name="T25" fmla="*/ 0 h 151"/>
                  <a:gd name="T26" fmla="*/ 2147483647 w 64"/>
                  <a:gd name="T27" fmla="*/ 2147483647 h 151"/>
                  <a:gd name="T28" fmla="*/ 0 w 64"/>
                  <a:gd name="T29" fmla="*/ 2147483647 h 151"/>
                  <a:gd name="T30" fmla="*/ 2147483647 w 64"/>
                  <a:gd name="T31" fmla="*/ 2147483647 h 151"/>
                  <a:gd name="T32" fmla="*/ 2147483647 w 64"/>
                  <a:gd name="T33" fmla="*/ 2147483647 h 151"/>
                  <a:gd name="T34" fmla="*/ 2147483647 w 64"/>
                  <a:gd name="T35" fmla="*/ 2147483647 h 151"/>
                  <a:gd name="T36" fmla="*/ 2147483647 w 64"/>
                  <a:gd name="T37" fmla="*/ 2147483647 h 151"/>
                  <a:gd name="T38" fmla="*/ 2147483647 w 64"/>
                  <a:gd name="T39" fmla="*/ 2147483647 h 151"/>
                  <a:gd name="T40" fmla="*/ 2147483647 w 64"/>
                  <a:gd name="T41" fmla="*/ 2147483647 h 1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151"/>
                  <a:gd name="T65" fmla="*/ 64 w 64"/>
                  <a:gd name="T66" fmla="*/ 151 h 1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151">
                    <a:moveTo>
                      <a:pt x="47" y="151"/>
                    </a:moveTo>
                    <a:lnTo>
                      <a:pt x="51" y="145"/>
                    </a:lnTo>
                    <a:lnTo>
                      <a:pt x="56" y="139"/>
                    </a:lnTo>
                    <a:lnTo>
                      <a:pt x="59" y="133"/>
                    </a:lnTo>
                    <a:lnTo>
                      <a:pt x="64" y="128"/>
                    </a:lnTo>
                    <a:lnTo>
                      <a:pt x="48" y="102"/>
                    </a:lnTo>
                    <a:lnTo>
                      <a:pt x="35" y="79"/>
                    </a:lnTo>
                    <a:lnTo>
                      <a:pt x="24" y="57"/>
                    </a:lnTo>
                    <a:lnTo>
                      <a:pt x="16" y="38"/>
                    </a:lnTo>
                    <a:lnTo>
                      <a:pt x="9" y="23"/>
                    </a:lnTo>
                    <a:lnTo>
                      <a:pt x="4" y="10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1"/>
                    </a:lnTo>
                    <a:lnTo>
                      <a:pt x="1" y="25"/>
                    </a:lnTo>
                    <a:lnTo>
                      <a:pt x="3" y="44"/>
                    </a:lnTo>
                    <a:lnTo>
                      <a:pt x="8" y="65"/>
                    </a:lnTo>
                    <a:lnTo>
                      <a:pt x="16" y="92"/>
                    </a:lnTo>
                    <a:lnTo>
                      <a:pt x="28" y="120"/>
                    </a:lnTo>
                    <a:lnTo>
                      <a:pt x="47" y="151"/>
                    </a:lnTo>
                    <a:close/>
                  </a:path>
                </a:pathLst>
              </a:custGeom>
              <a:solidFill>
                <a:srgbClr val="FFBF0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GB"/>
              </a:p>
            </p:txBody>
          </p:sp>
          <p:sp>
            <p:nvSpPr>
              <p:cNvPr id="19562" name="Freeform 91"/>
              <p:cNvSpPr>
                <a:spLocks noChangeAspect="1"/>
              </p:cNvSpPr>
              <p:nvPr/>
            </p:nvSpPr>
            <p:spPr bwMode="auto">
              <a:xfrm>
                <a:off x="-689525" y="4336439"/>
                <a:ext cx="6699" cy="17772"/>
              </a:xfrm>
              <a:custGeom>
                <a:avLst/>
                <a:gdLst>
                  <a:gd name="T0" fmla="*/ 2147483647 w 41"/>
                  <a:gd name="T1" fmla="*/ 2147483647 h 107"/>
                  <a:gd name="T2" fmla="*/ 2147483647 w 41"/>
                  <a:gd name="T3" fmla="*/ 2147483647 h 107"/>
                  <a:gd name="T4" fmla="*/ 2147483647 w 41"/>
                  <a:gd name="T5" fmla="*/ 2147483647 h 107"/>
                  <a:gd name="T6" fmla="*/ 2147483647 w 41"/>
                  <a:gd name="T7" fmla="*/ 2147483647 h 107"/>
                  <a:gd name="T8" fmla="*/ 2147483647 w 41"/>
                  <a:gd name="T9" fmla="*/ 2147483647 h 107"/>
                  <a:gd name="T10" fmla="*/ 2147483647 w 41"/>
                  <a:gd name="T11" fmla="*/ 2147483647 h 107"/>
                  <a:gd name="T12" fmla="*/ 2147483647 w 41"/>
                  <a:gd name="T13" fmla="*/ 2147483647 h 107"/>
                  <a:gd name="T14" fmla="*/ 2147483647 w 41"/>
                  <a:gd name="T15" fmla="*/ 2147483647 h 107"/>
                  <a:gd name="T16" fmla="*/ 2147483647 w 41"/>
                  <a:gd name="T17" fmla="*/ 2147483647 h 107"/>
                  <a:gd name="T18" fmla="*/ 2147483647 w 41"/>
                  <a:gd name="T19" fmla="*/ 2147483647 h 107"/>
                  <a:gd name="T20" fmla="*/ 2147483647 w 41"/>
                  <a:gd name="T21" fmla="*/ 2147483647 h 107"/>
                  <a:gd name="T22" fmla="*/ 2147483647 w 41"/>
                  <a:gd name="T23" fmla="*/ 2147483647 h 107"/>
                  <a:gd name="T24" fmla="*/ 2147483647 w 41"/>
                  <a:gd name="T25" fmla="*/ 2147483647 h 107"/>
                  <a:gd name="T26" fmla="*/ 2147483647 w 41"/>
                  <a:gd name="T27" fmla="*/ 2147483647 h 107"/>
                  <a:gd name="T28" fmla="*/ 2147483647 w 41"/>
                  <a:gd name="T29" fmla="*/ 2147483647 h 107"/>
                  <a:gd name="T30" fmla="*/ 2147483647 w 41"/>
                  <a:gd name="T31" fmla="*/ 2147483647 h 107"/>
                  <a:gd name="T32" fmla="*/ 2147483647 w 41"/>
                  <a:gd name="T33" fmla="*/ 0 h 107"/>
                  <a:gd name="T34" fmla="*/ 0 w 41"/>
                  <a:gd name="T35" fmla="*/ 2147483647 h 107"/>
                  <a:gd name="T36" fmla="*/ 2147483647 w 41"/>
                  <a:gd name="T37" fmla="*/ 2147483647 h 107"/>
                  <a:gd name="T38" fmla="*/ 2147483647 w 41"/>
                  <a:gd name="T39" fmla="*/ 2147483647 h 107"/>
                  <a:gd name="T40" fmla="*/ 2147483647 w 41"/>
                  <a:gd name="T41" fmla="*/ 2147483647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107"/>
                  <a:gd name="T65" fmla="*/ 41 w 41"/>
                  <a:gd name="T66" fmla="*/ 107 h 1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107">
                    <a:moveTo>
                      <a:pt x="23" y="107"/>
                    </a:moveTo>
                    <a:lnTo>
                      <a:pt x="27" y="103"/>
                    </a:lnTo>
                    <a:lnTo>
                      <a:pt x="30" y="100"/>
                    </a:lnTo>
                    <a:lnTo>
                      <a:pt x="34" y="97"/>
                    </a:lnTo>
                    <a:lnTo>
                      <a:pt x="37" y="92"/>
                    </a:lnTo>
                    <a:lnTo>
                      <a:pt x="38" y="91"/>
                    </a:lnTo>
                    <a:lnTo>
                      <a:pt x="39" y="90"/>
                    </a:lnTo>
                    <a:lnTo>
                      <a:pt x="41" y="88"/>
                    </a:lnTo>
                    <a:lnTo>
                      <a:pt x="31" y="70"/>
                    </a:lnTo>
                    <a:lnTo>
                      <a:pt x="23" y="54"/>
                    </a:lnTo>
                    <a:lnTo>
                      <a:pt x="16" y="39"/>
                    </a:lnTo>
                    <a:lnTo>
                      <a:pt x="11" y="25"/>
                    </a:lnTo>
                    <a:lnTo>
                      <a:pt x="6" y="15"/>
                    </a:lnTo>
                    <a:lnTo>
                      <a:pt x="4" y="7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8"/>
                    </a:lnTo>
                    <a:lnTo>
                      <a:pt x="1" y="30"/>
                    </a:lnTo>
                    <a:lnTo>
                      <a:pt x="7" y="64"/>
                    </a:lnTo>
                    <a:lnTo>
                      <a:pt x="23" y="107"/>
                    </a:lnTo>
                    <a:close/>
                  </a:path>
                </a:pathLst>
              </a:custGeom>
              <a:solidFill>
                <a:srgbClr val="FFBF0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GB"/>
              </a:p>
            </p:txBody>
          </p:sp>
          <p:sp>
            <p:nvSpPr>
              <p:cNvPr id="19563" name="Freeform 92"/>
              <p:cNvSpPr>
                <a:spLocks noChangeAspect="1"/>
              </p:cNvSpPr>
              <p:nvPr/>
            </p:nvSpPr>
            <p:spPr bwMode="auto">
              <a:xfrm>
                <a:off x="-693544" y="4352870"/>
                <a:ext cx="2680" cy="8718"/>
              </a:xfrm>
              <a:custGeom>
                <a:avLst/>
                <a:gdLst>
                  <a:gd name="T0" fmla="*/ 2147483647 w 16"/>
                  <a:gd name="T1" fmla="*/ 0 h 51"/>
                  <a:gd name="T2" fmla="*/ 2147483647 w 16"/>
                  <a:gd name="T3" fmla="*/ 2147483647 h 51"/>
                  <a:gd name="T4" fmla="*/ 0 w 16"/>
                  <a:gd name="T5" fmla="*/ 2147483647 h 51"/>
                  <a:gd name="T6" fmla="*/ 2147483647 w 16"/>
                  <a:gd name="T7" fmla="*/ 2147483647 h 51"/>
                  <a:gd name="T8" fmla="*/ 2147483647 w 16"/>
                  <a:gd name="T9" fmla="*/ 2147483647 h 51"/>
                  <a:gd name="T10" fmla="*/ 2147483647 w 16"/>
                  <a:gd name="T11" fmla="*/ 2147483647 h 51"/>
                  <a:gd name="T12" fmla="*/ 2147483647 w 16"/>
                  <a:gd name="T13" fmla="*/ 2147483647 h 51"/>
                  <a:gd name="T14" fmla="*/ 2147483647 w 16"/>
                  <a:gd name="T15" fmla="*/ 2147483647 h 51"/>
                  <a:gd name="T16" fmla="*/ 2147483647 w 16"/>
                  <a:gd name="T17" fmla="*/ 2147483647 h 51"/>
                  <a:gd name="T18" fmla="*/ 2147483647 w 16"/>
                  <a:gd name="T19" fmla="*/ 2147483647 h 51"/>
                  <a:gd name="T20" fmla="*/ 2147483647 w 16"/>
                  <a:gd name="T21" fmla="*/ 2147483647 h 51"/>
                  <a:gd name="T22" fmla="*/ 2147483647 w 16"/>
                  <a:gd name="T23" fmla="*/ 2147483647 h 51"/>
                  <a:gd name="T24" fmla="*/ 2147483647 w 16"/>
                  <a:gd name="T25" fmla="*/ 0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51"/>
                  <a:gd name="T41" fmla="*/ 16 w 16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51">
                    <a:moveTo>
                      <a:pt x="1" y="0"/>
                    </a:moveTo>
                    <a:lnTo>
                      <a:pt x="1" y="3"/>
                    </a:lnTo>
                    <a:lnTo>
                      <a:pt x="0" y="13"/>
                    </a:lnTo>
                    <a:lnTo>
                      <a:pt x="1" y="29"/>
                    </a:lnTo>
                    <a:lnTo>
                      <a:pt x="5" y="51"/>
                    </a:lnTo>
                    <a:lnTo>
                      <a:pt x="7" y="47"/>
                    </a:lnTo>
                    <a:lnTo>
                      <a:pt x="11" y="45"/>
                    </a:lnTo>
                    <a:lnTo>
                      <a:pt x="13" y="41"/>
                    </a:lnTo>
                    <a:lnTo>
                      <a:pt x="16" y="39"/>
                    </a:lnTo>
                    <a:lnTo>
                      <a:pt x="9" y="23"/>
                    </a:lnTo>
                    <a:lnTo>
                      <a:pt x="5" y="10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GB"/>
              </a:p>
            </p:txBody>
          </p:sp>
          <p:sp>
            <p:nvSpPr>
              <p:cNvPr id="180" name="AutoShape 93"/>
              <p:cNvSpPr>
                <a:spLocks noChangeAspect="1" noChangeArrowheads="1"/>
              </p:cNvSpPr>
              <p:nvPr/>
            </p:nvSpPr>
            <p:spPr bwMode="auto">
              <a:xfrm>
                <a:off x="-541986" y="4064655"/>
                <a:ext cx="143699" cy="135825"/>
              </a:xfrm>
              <a:prstGeom prst="star5">
                <a:avLst/>
              </a:prstGeom>
              <a:solidFill>
                <a:srgbClr val="FFFFFF"/>
              </a:solidFill>
              <a:ln w="1905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eaLnBrk="0" hangingPunct="0">
                  <a:spcBef>
                    <a:spcPct val="20000"/>
                  </a:spcBef>
                  <a:buClr>
                    <a:srgbClr val="FF9900"/>
                  </a:buClr>
                  <a:defRPr/>
                </a:pPr>
                <a:endParaRPr lang="en-GB" sz="1400">
                  <a:solidFill>
                    <a:srgbClr val="000000"/>
                  </a:solidFill>
                  <a:ea typeface="MS PGothic" pitchFamily="34" charset="-128"/>
                  <a:cs typeface="+mn-cs"/>
                </a:endParaRPr>
              </a:p>
            </p:txBody>
          </p:sp>
        </p:grpSp>
        <p:grpSp>
          <p:nvGrpSpPr>
            <p:cNvPr id="19509" name="Gruppieren 106"/>
            <p:cNvGrpSpPr>
              <a:grpSpLocks/>
            </p:cNvGrpSpPr>
            <p:nvPr/>
          </p:nvGrpSpPr>
          <p:grpSpPr bwMode="auto">
            <a:xfrm>
              <a:off x="6867525" y="4565650"/>
              <a:ext cx="322263" cy="323850"/>
              <a:chOff x="7134524" y="3172783"/>
              <a:chExt cx="399599" cy="399600"/>
            </a:xfrm>
          </p:grpSpPr>
          <p:sp>
            <p:nvSpPr>
              <p:cNvPr id="19542" name="AutoShape 199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134524" y="3172783"/>
                <a:ext cx="399599" cy="399600"/>
              </a:xfrm>
              <a:prstGeom prst="flowChartProcess">
                <a:avLst/>
              </a:prstGeom>
              <a:solidFill>
                <a:schemeClr val="tx2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400" b="1">
                  <a:solidFill>
                    <a:schemeClr val="accent2"/>
                  </a:solidFill>
                  <a:latin typeface="Tele-GroteskNor" charset="0"/>
                </a:endParaRPr>
              </a:p>
            </p:txBody>
          </p:sp>
          <p:sp>
            <p:nvSpPr>
              <p:cNvPr id="159" name="Ellipse 158"/>
              <p:cNvSpPr/>
              <p:nvPr/>
            </p:nvSpPr>
            <p:spPr>
              <a:xfrm>
                <a:off x="7211295" y="3241342"/>
                <a:ext cx="70865" cy="724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0" name="Ellipse 159"/>
              <p:cNvSpPr/>
              <p:nvPr/>
            </p:nvSpPr>
            <p:spPr>
              <a:xfrm>
                <a:off x="7362866" y="3241342"/>
                <a:ext cx="72834" cy="724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1" name="Ellipse 160"/>
              <p:cNvSpPr/>
              <p:nvPr/>
            </p:nvSpPr>
            <p:spPr>
              <a:xfrm>
                <a:off x="7421920" y="3354954"/>
                <a:ext cx="72834" cy="705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2" name="Ellipse 161"/>
              <p:cNvSpPr/>
              <p:nvPr/>
            </p:nvSpPr>
            <p:spPr>
              <a:xfrm>
                <a:off x="7207358" y="3400007"/>
                <a:ext cx="72833" cy="724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3" name="Ellipse 162"/>
              <p:cNvSpPr/>
              <p:nvPr/>
            </p:nvSpPr>
            <p:spPr>
              <a:xfrm>
                <a:off x="7327434" y="3450936"/>
                <a:ext cx="70865" cy="724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164" name="Gerade Verbindung 163"/>
              <p:cNvCxnSpPr>
                <a:stCxn id="159" idx="5"/>
                <a:endCxn id="163" idx="0"/>
              </p:cNvCxnSpPr>
              <p:nvPr/>
            </p:nvCxnSpPr>
            <p:spPr>
              <a:xfrm rot="16200000" flipH="1">
                <a:off x="7243157" y="3331225"/>
                <a:ext cx="148871" cy="905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Gerade Verbindung 164"/>
              <p:cNvCxnSpPr>
                <a:stCxn id="162" idx="7"/>
                <a:endCxn id="161" idx="2"/>
              </p:cNvCxnSpPr>
              <p:nvPr/>
            </p:nvCxnSpPr>
            <p:spPr>
              <a:xfrm rot="5400000" flipH="1" flipV="1">
                <a:off x="7336340" y="3324222"/>
                <a:ext cx="19588" cy="15157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Gerade Verbindung 165"/>
              <p:cNvCxnSpPr>
                <a:stCxn id="159" idx="4"/>
                <a:endCxn id="162" idx="0"/>
              </p:cNvCxnSpPr>
              <p:nvPr/>
            </p:nvCxnSpPr>
            <p:spPr>
              <a:xfrm rot="5400000">
                <a:off x="7202648" y="3355928"/>
                <a:ext cx="86188" cy="196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 Verbindung 166"/>
              <p:cNvCxnSpPr>
                <a:stCxn id="162" idx="7"/>
                <a:endCxn id="160" idx="3"/>
              </p:cNvCxnSpPr>
              <p:nvPr/>
            </p:nvCxnSpPr>
            <p:spPr>
              <a:xfrm rot="5400000" flipH="1" flipV="1">
                <a:off x="7267660" y="3304754"/>
                <a:ext cx="107736" cy="10236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10" name="Gruppieren 50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7626350" y="4975225"/>
              <a:ext cx="322263" cy="322263"/>
              <a:chOff x="677863" y="2778125"/>
              <a:chExt cx="360362" cy="360363"/>
            </a:xfrm>
          </p:grpSpPr>
          <p:sp>
            <p:nvSpPr>
              <p:cNvPr id="19527" name="AutoShape 40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77863" y="2778125"/>
                <a:ext cx="360362" cy="360363"/>
              </a:xfrm>
              <a:prstGeom prst="flowChartProcess">
                <a:avLst/>
              </a:prstGeom>
              <a:solidFill>
                <a:srgbClr val="2E3F8F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0" hangingPunct="0"/>
                <a:endParaRPr lang="en-GB" sz="1400" b="1">
                  <a:solidFill>
                    <a:srgbClr val="436A8D"/>
                  </a:solidFill>
                  <a:latin typeface="Tele-GroteskNor" charset="0"/>
                  <a:cs typeface="Times New Roman" charset="0"/>
                </a:endParaRPr>
              </a:p>
            </p:txBody>
          </p:sp>
          <p:grpSp>
            <p:nvGrpSpPr>
              <p:cNvPr id="19528" name="Group 38"/>
              <p:cNvGrpSpPr>
                <a:grpSpLocks noChangeAspect="1"/>
              </p:cNvGrpSpPr>
              <p:nvPr>
                <p:custDataLst>
                  <p:tags r:id="rId32"/>
                </p:custDataLst>
              </p:nvPr>
            </p:nvGrpSpPr>
            <p:grpSpPr bwMode="auto">
              <a:xfrm>
                <a:off x="719138" y="2828925"/>
                <a:ext cx="277926" cy="258763"/>
                <a:chOff x="1380" y="1293"/>
                <a:chExt cx="2434" cy="2291"/>
              </a:xfrm>
            </p:grpSpPr>
            <p:sp>
              <p:nvSpPr>
                <p:cNvPr id="19529" name="Form 65574"/>
                <p:cNvSpPr>
                  <a:spLocks noChangeAspect="1" noChangeArrowheads="1"/>
                </p:cNvSpPr>
                <p:nvPr/>
              </p:nvSpPr>
              <p:spPr bwMode="gray">
                <a:xfrm>
                  <a:off x="1515" y="1406"/>
                  <a:ext cx="2176" cy="217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40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8769" y="12041"/>
                      </a:moveTo>
                      <a:cubicBezTo>
                        <a:pt x="8540" y="11667"/>
                        <a:pt x="8420" y="11238"/>
                        <a:pt x="8420" y="10800"/>
                      </a:cubicBezTo>
                      <a:cubicBezTo>
                        <a:pt x="8420" y="9485"/>
                        <a:pt x="9485" y="8420"/>
                        <a:pt x="10800" y="8420"/>
                      </a:cubicBezTo>
                      <a:cubicBezTo>
                        <a:pt x="12114" y="8420"/>
                        <a:pt x="13180" y="9485"/>
                        <a:pt x="13180" y="10800"/>
                      </a:cubicBezTo>
                      <a:cubicBezTo>
                        <a:pt x="13180" y="11238"/>
                        <a:pt x="13059" y="11667"/>
                        <a:pt x="12830" y="12041"/>
                      </a:cubicBezTo>
                      <a:lnTo>
                        <a:pt x="20013" y="16434"/>
                      </a:lnTo>
                      <a:cubicBezTo>
                        <a:pt x="21051" y="14738"/>
                        <a:pt x="21600" y="12788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788"/>
                        <a:pt x="548" y="14738"/>
                        <a:pt x="1586" y="16434"/>
                      </a:cubicBezTo>
                      <a:lnTo>
                        <a:pt x="8769" y="12041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46800" rIns="0" bIns="46800" anchor="ctr"/>
                <a:lstStyle/>
                <a:p>
                  <a:endParaRPr lang="en-GB"/>
                </a:p>
              </p:txBody>
            </p:sp>
            <p:sp>
              <p:nvSpPr>
                <p:cNvPr id="19530" name="Form 65575"/>
                <p:cNvSpPr>
                  <a:spLocks noChangeAspect="1" noChangeArrowheads="1"/>
                </p:cNvSpPr>
                <p:nvPr/>
              </p:nvSpPr>
              <p:spPr bwMode="gray">
                <a:xfrm>
                  <a:off x="1622" y="1490"/>
                  <a:ext cx="1962" cy="199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406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8463" y="12221"/>
                      </a:moveTo>
                      <a:cubicBezTo>
                        <a:pt x="8202" y="11793"/>
                        <a:pt x="8065" y="11301"/>
                        <a:pt x="8065" y="10800"/>
                      </a:cubicBezTo>
                      <a:cubicBezTo>
                        <a:pt x="8065" y="9289"/>
                        <a:pt x="9289" y="8065"/>
                        <a:pt x="10800" y="8065"/>
                      </a:cubicBezTo>
                      <a:cubicBezTo>
                        <a:pt x="12310" y="8065"/>
                        <a:pt x="13535" y="9289"/>
                        <a:pt x="13535" y="10800"/>
                      </a:cubicBezTo>
                      <a:cubicBezTo>
                        <a:pt x="13535" y="11301"/>
                        <a:pt x="13397" y="11793"/>
                        <a:pt x="13136" y="12221"/>
                      </a:cubicBezTo>
                      <a:lnTo>
                        <a:pt x="20026" y="16413"/>
                      </a:lnTo>
                      <a:cubicBezTo>
                        <a:pt x="21055" y="14722"/>
                        <a:pt x="21600" y="12780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780"/>
                        <a:pt x="544" y="14722"/>
                        <a:pt x="1573" y="16413"/>
                      </a:cubicBezTo>
                      <a:lnTo>
                        <a:pt x="8463" y="12221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46800" rIns="0" bIns="46800" anchor="ctr"/>
                <a:lstStyle/>
                <a:p>
                  <a:endParaRPr lang="en-GB"/>
                </a:p>
              </p:txBody>
            </p:sp>
            <p:sp>
              <p:nvSpPr>
                <p:cNvPr id="19531" name="Form 65576"/>
                <p:cNvSpPr>
                  <a:spLocks noChangeAspect="1" noChangeArrowheads="1"/>
                </p:cNvSpPr>
                <p:nvPr/>
              </p:nvSpPr>
              <p:spPr bwMode="gray">
                <a:xfrm>
                  <a:off x="1759" y="1626"/>
                  <a:ext cx="1687" cy="17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407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8833" y="11996"/>
                      </a:moveTo>
                      <a:cubicBezTo>
                        <a:pt x="8614" y="11636"/>
                        <a:pt x="8498" y="11222"/>
                        <a:pt x="8498" y="10800"/>
                      </a:cubicBezTo>
                      <a:cubicBezTo>
                        <a:pt x="8498" y="9528"/>
                        <a:pt x="9528" y="8498"/>
                        <a:pt x="10800" y="8498"/>
                      </a:cubicBezTo>
                      <a:cubicBezTo>
                        <a:pt x="12071" y="8498"/>
                        <a:pt x="13102" y="9528"/>
                        <a:pt x="13102" y="10800"/>
                      </a:cubicBezTo>
                      <a:cubicBezTo>
                        <a:pt x="13102" y="11222"/>
                        <a:pt x="12985" y="11636"/>
                        <a:pt x="12766" y="11996"/>
                      </a:cubicBezTo>
                      <a:lnTo>
                        <a:pt x="20025" y="16414"/>
                      </a:lnTo>
                      <a:cubicBezTo>
                        <a:pt x="21055" y="14722"/>
                        <a:pt x="21600" y="12780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780"/>
                        <a:pt x="544" y="14722"/>
                        <a:pt x="1574" y="16414"/>
                      </a:cubicBezTo>
                      <a:lnTo>
                        <a:pt x="8833" y="11996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46800" rIns="0" bIns="46800" anchor="ctr"/>
                <a:lstStyle/>
                <a:p>
                  <a:endParaRPr lang="en-GB"/>
                </a:p>
              </p:txBody>
            </p:sp>
            <p:sp>
              <p:nvSpPr>
                <p:cNvPr id="19532" name="Form 65577"/>
                <p:cNvSpPr>
                  <a:spLocks noChangeAspect="1" noChangeArrowheads="1"/>
                </p:cNvSpPr>
                <p:nvPr/>
              </p:nvSpPr>
              <p:spPr bwMode="gray">
                <a:xfrm>
                  <a:off x="1922" y="1792"/>
                  <a:ext cx="1361" cy="13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4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7630" y="12732"/>
                      </a:moveTo>
                      <a:cubicBezTo>
                        <a:pt x="7275" y="12150"/>
                        <a:pt x="7088" y="11481"/>
                        <a:pt x="7088" y="10800"/>
                      </a:cubicBezTo>
                      <a:cubicBezTo>
                        <a:pt x="7088" y="8749"/>
                        <a:pt x="8749" y="7088"/>
                        <a:pt x="10800" y="7088"/>
                      </a:cubicBezTo>
                      <a:cubicBezTo>
                        <a:pt x="12850" y="7088"/>
                        <a:pt x="14512" y="8749"/>
                        <a:pt x="14512" y="10800"/>
                      </a:cubicBezTo>
                      <a:cubicBezTo>
                        <a:pt x="14512" y="11481"/>
                        <a:pt x="14324" y="12150"/>
                        <a:pt x="13969" y="12732"/>
                      </a:cubicBezTo>
                      <a:lnTo>
                        <a:pt x="20020" y="16422"/>
                      </a:lnTo>
                      <a:cubicBezTo>
                        <a:pt x="21053" y="14729"/>
                        <a:pt x="21600" y="12783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783"/>
                        <a:pt x="546" y="14729"/>
                        <a:pt x="1579" y="16422"/>
                      </a:cubicBezTo>
                      <a:lnTo>
                        <a:pt x="7630" y="1273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46800" rIns="0" bIns="46800" anchor="ctr"/>
                <a:lstStyle/>
                <a:p>
                  <a:endParaRPr lang="en-GB"/>
                </a:p>
              </p:txBody>
            </p:sp>
            <p:sp>
              <p:nvSpPr>
                <p:cNvPr id="19533" name="Form 65578"/>
                <p:cNvSpPr>
                  <a:spLocks noChangeAspect="1" noChangeArrowheads="1"/>
                </p:cNvSpPr>
                <p:nvPr/>
              </p:nvSpPr>
              <p:spPr bwMode="gray">
                <a:xfrm>
                  <a:off x="2123" y="1997"/>
                  <a:ext cx="960" cy="9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413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6254" y="13602"/>
                      </a:moveTo>
                      <a:cubicBezTo>
                        <a:pt x="5735" y="12760"/>
                        <a:pt x="5460" y="11789"/>
                        <a:pt x="5460" y="10800"/>
                      </a:cubicBezTo>
                      <a:cubicBezTo>
                        <a:pt x="5460" y="7850"/>
                        <a:pt x="7850" y="5460"/>
                        <a:pt x="10800" y="5460"/>
                      </a:cubicBezTo>
                      <a:cubicBezTo>
                        <a:pt x="13749" y="5460"/>
                        <a:pt x="16140" y="7850"/>
                        <a:pt x="16140" y="10800"/>
                      </a:cubicBezTo>
                      <a:cubicBezTo>
                        <a:pt x="16140" y="11789"/>
                        <a:pt x="15864" y="12760"/>
                        <a:pt x="15345" y="13602"/>
                      </a:cubicBezTo>
                      <a:lnTo>
                        <a:pt x="19992" y="16468"/>
                      </a:lnTo>
                      <a:cubicBezTo>
                        <a:pt x="21043" y="14764"/>
                        <a:pt x="21600" y="12801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801"/>
                        <a:pt x="556" y="14764"/>
                        <a:pt x="1607" y="16468"/>
                      </a:cubicBezTo>
                      <a:lnTo>
                        <a:pt x="6254" y="13602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46800" rIns="0" bIns="46800" anchor="ctr"/>
                <a:lstStyle/>
                <a:p>
                  <a:endParaRPr lang="en-GB"/>
                </a:p>
              </p:txBody>
            </p:sp>
            <p:sp>
              <p:nvSpPr>
                <p:cNvPr id="19534" name="Gerade Verbindung 65579"/>
                <p:cNvSpPr>
                  <a:spLocks noChangeAspect="1" noChangeShapeType="1"/>
                </p:cNvSpPr>
                <p:nvPr/>
              </p:nvSpPr>
              <p:spPr bwMode="gray">
                <a:xfrm>
                  <a:off x="2603" y="1293"/>
                  <a:ext cx="0" cy="1223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46800" rIns="0" bIns="46800" anchor="ctr"/>
                <a:lstStyle/>
                <a:p>
                  <a:endParaRPr lang="en-GB"/>
                </a:p>
              </p:txBody>
            </p:sp>
            <p:sp>
              <p:nvSpPr>
                <p:cNvPr id="19535" name="Gerade Verbindung 65580"/>
                <p:cNvSpPr>
                  <a:spLocks noChangeAspect="1" noChangeShapeType="1"/>
                </p:cNvSpPr>
                <p:nvPr/>
              </p:nvSpPr>
              <p:spPr bwMode="gray">
                <a:xfrm>
                  <a:off x="2729" y="2572"/>
                  <a:ext cx="904" cy="548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46800" rIns="0" bIns="46800" anchor="ctr"/>
                <a:lstStyle/>
                <a:p>
                  <a:endParaRPr lang="en-GB"/>
                </a:p>
              </p:txBody>
            </p:sp>
            <p:sp>
              <p:nvSpPr>
                <p:cNvPr id="19536" name="Gerade Verbindung 65581"/>
                <p:cNvSpPr>
                  <a:spLocks noChangeAspect="1" noChangeShapeType="1"/>
                </p:cNvSpPr>
                <p:nvPr/>
              </p:nvSpPr>
              <p:spPr bwMode="gray">
                <a:xfrm rot="5400000" flipH="1" flipV="1">
                  <a:off x="1704" y="2444"/>
                  <a:ext cx="534" cy="876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46800" rIns="0" bIns="46800" anchor="ctr"/>
                <a:lstStyle/>
                <a:p>
                  <a:endParaRPr lang="en-GB"/>
                </a:p>
              </p:txBody>
            </p:sp>
            <p:sp>
              <p:nvSpPr>
                <p:cNvPr id="19537" name="Gerade Verbindung 65582"/>
                <p:cNvSpPr>
                  <a:spLocks noChangeAspect="1" noChangeShapeType="1"/>
                </p:cNvSpPr>
                <p:nvPr/>
              </p:nvSpPr>
              <p:spPr bwMode="gray">
                <a:xfrm rot="16200000" flipH="1">
                  <a:off x="1722" y="1621"/>
                  <a:ext cx="970" cy="79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46800" rIns="0" bIns="46800" anchor="ctr"/>
                <a:lstStyle/>
                <a:p>
                  <a:endParaRPr lang="en-GB"/>
                </a:p>
              </p:txBody>
            </p:sp>
            <p:sp>
              <p:nvSpPr>
                <p:cNvPr id="19538" name="Gerade Verbindung 65583"/>
                <p:cNvSpPr>
                  <a:spLocks noChangeAspect="1" noChangeShapeType="1"/>
                </p:cNvSpPr>
                <p:nvPr/>
              </p:nvSpPr>
              <p:spPr bwMode="gray">
                <a:xfrm rot="16200000" flipH="1">
                  <a:off x="1872" y="1785"/>
                  <a:ext cx="225" cy="121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46800" rIns="0" bIns="46800" anchor="ctr"/>
                <a:lstStyle/>
                <a:p>
                  <a:endParaRPr lang="en-GB"/>
                </a:p>
              </p:txBody>
            </p:sp>
            <p:sp>
              <p:nvSpPr>
                <p:cNvPr id="19539" name="Gerade Verbindung 65584"/>
                <p:cNvSpPr>
                  <a:spLocks noChangeAspect="1" noChangeShapeType="1"/>
                </p:cNvSpPr>
                <p:nvPr/>
              </p:nvSpPr>
              <p:spPr bwMode="gray">
                <a:xfrm rot="5400000">
                  <a:off x="2508" y="1628"/>
                  <a:ext cx="970" cy="779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46800" rIns="0" bIns="46800" anchor="ctr"/>
                <a:lstStyle/>
                <a:p>
                  <a:endParaRPr lang="en-GB"/>
                </a:p>
              </p:txBody>
            </p:sp>
            <p:sp>
              <p:nvSpPr>
                <p:cNvPr id="19540" name="Gerade Verbindung 65585"/>
                <p:cNvSpPr>
                  <a:spLocks noChangeAspect="1" noChangeShapeType="1"/>
                </p:cNvSpPr>
                <p:nvPr/>
              </p:nvSpPr>
              <p:spPr bwMode="gray">
                <a:xfrm rot="5400000">
                  <a:off x="3096" y="1785"/>
                  <a:ext cx="225" cy="121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46800" rIns="0" bIns="46800" anchor="ctr"/>
                <a:lstStyle/>
                <a:p>
                  <a:endParaRPr lang="en-GB"/>
                </a:p>
              </p:txBody>
            </p:sp>
            <p:sp>
              <p:nvSpPr>
                <p:cNvPr id="19541" name="Ellipse 65586"/>
                <p:cNvSpPr>
                  <a:spLocks noChangeAspect="1" noChangeArrowheads="1"/>
                </p:cNvSpPr>
                <p:nvPr/>
              </p:nvSpPr>
              <p:spPr bwMode="gray">
                <a:xfrm>
                  <a:off x="2337" y="2225"/>
                  <a:ext cx="521" cy="521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0" tIns="46800" rIns="0" bIns="46800" anchor="ctr"/>
                <a:lstStyle/>
                <a:p>
                  <a:endParaRPr lang="en-GB" sz="1800">
                    <a:solidFill>
                      <a:srgbClr val="000000"/>
                    </a:solidFill>
                    <a:cs typeface="Times New Roman" charset="0"/>
                  </a:endParaRPr>
                </a:p>
              </p:txBody>
            </p:sp>
          </p:grpSp>
        </p:grpSp>
        <p:grpSp>
          <p:nvGrpSpPr>
            <p:cNvPr id="19511" name="Gruppieren 111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4502150" y="4992688"/>
              <a:ext cx="322263" cy="322262"/>
              <a:chOff x="2674938" y="2778125"/>
              <a:chExt cx="360362" cy="360363"/>
            </a:xfrm>
          </p:grpSpPr>
          <p:sp>
            <p:nvSpPr>
              <p:cNvPr id="19512" name="AutoShape 99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674938" y="2778125"/>
                <a:ext cx="360362" cy="360363"/>
              </a:xfrm>
              <a:prstGeom prst="flowChartProcess">
                <a:avLst/>
              </a:prstGeom>
              <a:solidFill>
                <a:srgbClr val="2E3F8F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0" tIns="360000" rIns="0" bIns="0" anchor="ctr"/>
              <a:lstStyle/>
              <a:p>
                <a:pPr algn="ctr" eaLnBrk="0" hangingPunct="0"/>
                <a:endParaRPr lang="en-GB" sz="1400" b="1">
                  <a:solidFill>
                    <a:srgbClr val="FF9900"/>
                  </a:solidFill>
                  <a:latin typeface="Tele-GroteskNor" charset="0"/>
                  <a:cs typeface="Times New Roman" charset="0"/>
                </a:endParaRPr>
              </a:p>
            </p:txBody>
          </p:sp>
          <p:grpSp>
            <p:nvGrpSpPr>
              <p:cNvPr id="19513" name="Group 100"/>
              <p:cNvGrpSpPr>
                <a:grpSpLocks noChangeAspect="1"/>
              </p:cNvGrpSpPr>
              <p:nvPr>
                <p:custDataLst>
                  <p:tags r:id="rId30"/>
                </p:custDataLst>
              </p:nvPr>
            </p:nvGrpSpPr>
            <p:grpSpPr bwMode="auto">
              <a:xfrm>
                <a:off x="2700045" y="2881311"/>
                <a:ext cx="308671" cy="153448"/>
                <a:chOff x="2305" y="1874"/>
                <a:chExt cx="1150" cy="569"/>
              </a:xfrm>
            </p:grpSpPr>
            <p:sp>
              <p:nvSpPr>
                <p:cNvPr id="19514" name="AutoShape 101"/>
                <p:cNvSpPr>
                  <a:spLocks noChangeAspect="1" noChangeArrowheads="1" noTextEdit="1"/>
                </p:cNvSpPr>
                <p:nvPr/>
              </p:nvSpPr>
              <p:spPr bwMode="gray">
                <a:xfrm>
                  <a:off x="2306" y="1889"/>
                  <a:ext cx="1147" cy="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60000" tIns="360000"/>
                <a:lstStyle/>
                <a:p>
                  <a:endParaRPr lang="en-GB"/>
                </a:p>
              </p:txBody>
            </p:sp>
            <p:sp>
              <p:nvSpPr>
                <p:cNvPr id="19515" name="Freeform 102"/>
                <p:cNvSpPr>
                  <a:spLocks/>
                </p:cNvSpPr>
                <p:nvPr/>
              </p:nvSpPr>
              <p:spPr bwMode="gray">
                <a:xfrm>
                  <a:off x="2305" y="1874"/>
                  <a:ext cx="1150" cy="569"/>
                </a:xfrm>
                <a:custGeom>
                  <a:avLst/>
                  <a:gdLst>
                    <a:gd name="T0" fmla="*/ 1 w 2300"/>
                    <a:gd name="T1" fmla="*/ 0 h 1139"/>
                    <a:gd name="T2" fmla="*/ 1 w 2300"/>
                    <a:gd name="T3" fmla="*/ 0 h 1139"/>
                    <a:gd name="T4" fmla="*/ 1 w 2300"/>
                    <a:gd name="T5" fmla="*/ 0 h 1139"/>
                    <a:gd name="T6" fmla="*/ 1 w 2300"/>
                    <a:gd name="T7" fmla="*/ 0 h 1139"/>
                    <a:gd name="T8" fmla="*/ 1 w 2300"/>
                    <a:gd name="T9" fmla="*/ 0 h 1139"/>
                    <a:gd name="T10" fmla="*/ 1 w 2300"/>
                    <a:gd name="T11" fmla="*/ 0 h 1139"/>
                    <a:gd name="T12" fmla="*/ 1 w 2300"/>
                    <a:gd name="T13" fmla="*/ 0 h 1139"/>
                    <a:gd name="T14" fmla="*/ 1 w 2300"/>
                    <a:gd name="T15" fmla="*/ 0 h 1139"/>
                    <a:gd name="T16" fmla="*/ 1 w 2300"/>
                    <a:gd name="T17" fmla="*/ 0 h 1139"/>
                    <a:gd name="T18" fmla="*/ 1 w 2300"/>
                    <a:gd name="T19" fmla="*/ 0 h 1139"/>
                    <a:gd name="T20" fmla="*/ 1 w 2300"/>
                    <a:gd name="T21" fmla="*/ 0 h 1139"/>
                    <a:gd name="T22" fmla="*/ 1 w 2300"/>
                    <a:gd name="T23" fmla="*/ 0 h 1139"/>
                    <a:gd name="T24" fmla="*/ 1 w 2300"/>
                    <a:gd name="T25" fmla="*/ 0 h 1139"/>
                    <a:gd name="T26" fmla="*/ 1 w 2300"/>
                    <a:gd name="T27" fmla="*/ 0 h 1139"/>
                    <a:gd name="T28" fmla="*/ 1 w 2300"/>
                    <a:gd name="T29" fmla="*/ 0 h 1139"/>
                    <a:gd name="T30" fmla="*/ 1 w 2300"/>
                    <a:gd name="T31" fmla="*/ 0 h 1139"/>
                    <a:gd name="T32" fmla="*/ 1 w 2300"/>
                    <a:gd name="T33" fmla="*/ 0 h 1139"/>
                    <a:gd name="T34" fmla="*/ 1 w 2300"/>
                    <a:gd name="T35" fmla="*/ 0 h 1139"/>
                    <a:gd name="T36" fmla="*/ 1 w 2300"/>
                    <a:gd name="T37" fmla="*/ 0 h 1139"/>
                    <a:gd name="T38" fmla="*/ 1 w 2300"/>
                    <a:gd name="T39" fmla="*/ 0 h 1139"/>
                    <a:gd name="T40" fmla="*/ 1 w 2300"/>
                    <a:gd name="T41" fmla="*/ 0 h 1139"/>
                    <a:gd name="T42" fmla="*/ 1 w 2300"/>
                    <a:gd name="T43" fmla="*/ 0 h 1139"/>
                    <a:gd name="T44" fmla="*/ 1 w 2300"/>
                    <a:gd name="T45" fmla="*/ 0 h 1139"/>
                    <a:gd name="T46" fmla="*/ 1 w 2300"/>
                    <a:gd name="T47" fmla="*/ 0 h 1139"/>
                    <a:gd name="T48" fmla="*/ 1 w 2300"/>
                    <a:gd name="T49" fmla="*/ 0 h 1139"/>
                    <a:gd name="T50" fmla="*/ 1 w 2300"/>
                    <a:gd name="T51" fmla="*/ 0 h 1139"/>
                    <a:gd name="T52" fmla="*/ 1 w 2300"/>
                    <a:gd name="T53" fmla="*/ 0 h 1139"/>
                    <a:gd name="T54" fmla="*/ 1 w 2300"/>
                    <a:gd name="T55" fmla="*/ 0 h 1139"/>
                    <a:gd name="T56" fmla="*/ 1 w 2300"/>
                    <a:gd name="T57" fmla="*/ 0 h 1139"/>
                    <a:gd name="T58" fmla="*/ 1 w 2300"/>
                    <a:gd name="T59" fmla="*/ 0 h 1139"/>
                    <a:gd name="T60" fmla="*/ 1 w 2300"/>
                    <a:gd name="T61" fmla="*/ 0 h 1139"/>
                    <a:gd name="T62" fmla="*/ 1 w 2300"/>
                    <a:gd name="T63" fmla="*/ 0 h 1139"/>
                    <a:gd name="T64" fmla="*/ 1 w 2300"/>
                    <a:gd name="T65" fmla="*/ 0 h 1139"/>
                    <a:gd name="T66" fmla="*/ 1 w 2300"/>
                    <a:gd name="T67" fmla="*/ 0 h 1139"/>
                    <a:gd name="T68" fmla="*/ 1 w 2300"/>
                    <a:gd name="T69" fmla="*/ 0 h 1139"/>
                    <a:gd name="T70" fmla="*/ 1 w 2300"/>
                    <a:gd name="T71" fmla="*/ 0 h 1139"/>
                    <a:gd name="T72" fmla="*/ 1 w 2300"/>
                    <a:gd name="T73" fmla="*/ 0 h 1139"/>
                    <a:gd name="T74" fmla="*/ 1 w 2300"/>
                    <a:gd name="T75" fmla="*/ 0 h 1139"/>
                    <a:gd name="T76" fmla="*/ 1 w 2300"/>
                    <a:gd name="T77" fmla="*/ 0 h 1139"/>
                    <a:gd name="T78" fmla="*/ 1 w 2300"/>
                    <a:gd name="T79" fmla="*/ 0 h 1139"/>
                    <a:gd name="T80" fmla="*/ 1 w 2300"/>
                    <a:gd name="T81" fmla="*/ 0 h 1139"/>
                    <a:gd name="T82" fmla="*/ 1 w 2300"/>
                    <a:gd name="T83" fmla="*/ 0 h 1139"/>
                    <a:gd name="T84" fmla="*/ 1 w 2300"/>
                    <a:gd name="T85" fmla="*/ 0 h 1139"/>
                    <a:gd name="T86" fmla="*/ 1 w 2300"/>
                    <a:gd name="T87" fmla="*/ 0 h 1139"/>
                    <a:gd name="T88" fmla="*/ 1 w 2300"/>
                    <a:gd name="T89" fmla="*/ 0 h 1139"/>
                    <a:gd name="T90" fmla="*/ 1 w 2300"/>
                    <a:gd name="T91" fmla="*/ 0 h 1139"/>
                    <a:gd name="T92" fmla="*/ 1 w 2300"/>
                    <a:gd name="T93" fmla="*/ 0 h 1139"/>
                    <a:gd name="T94" fmla="*/ 1 w 2300"/>
                    <a:gd name="T95" fmla="*/ 0 h 1139"/>
                    <a:gd name="T96" fmla="*/ 1 w 2300"/>
                    <a:gd name="T97" fmla="*/ 0 h 1139"/>
                    <a:gd name="T98" fmla="*/ 1 w 2300"/>
                    <a:gd name="T99" fmla="*/ 0 h 1139"/>
                    <a:gd name="T100" fmla="*/ 1 w 2300"/>
                    <a:gd name="T101" fmla="*/ 0 h 1139"/>
                    <a:gd name="T102" fmla="*/ 1 w 2300"/>
                    <a:gd name="T103" fmla="*/ 0 h 1139"/>
                    <a:gd name="T104" fmla="*/ 1 w 2300"/>
                    <a:gd name="T105" fmla="*/ 0 h 1139"/>
                    <a:gd name="T106" fmla="*/ 1 w 2300"/>
                    <a:gd name="T107" fmla="*/ 0 h 1139"/>
                    <a:gd name="T108" fmla="*/ 1 w 2300"/>
                    <a:gd name="T109" fmla="*/ 0 h 1139"/>
                    <a:gd name="T110" fmla="*/ 1 w 2300"/>
                    <a:gd name="T111" fmla="*/ 0 h 1139"/>
                    <a:gd name="T112" fmla="*/ 1 w 2300"/>
                    <a:gd name="T113" fmla="*/ 0 h 1139"/>
                    <a:gd name="T114" fmla="*/ 1 w 2300"/>
                    <a:gd name="T115" fmla="*/ 0 h 1139"/>
                    <a:gd name="T116" fmla="*/ 1 w 2300"/>
                    <a:gd name="T117" fmla="*/ 0 h 1139"/>
                    <a:gd name="T118" fmla="*/ 1 w 2300"/>
                    <a:gd name="T119" fmla="*/ 0 h 1139"/>
                    <a:gd name="T120" fmla="*/ 1 w 2300"/>
                    <a:gd name="T121" fmla="*/ 0 h 1139"/>
                    <a:gd name="T122" fmla="*/ 1 w 2300"/>
                    <a:gd name="T123" fmla="*/ 0 h 1139"/>
                    <a:gd name="T124" fmla="*/ 1 w 2300"/>
                    <a:gd name="T125" fmla="*/ 0 h 11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300"/>
                    <a:gd name="T190" fmla="*/ 0 h 1139"/>
                    <a:gd name="T191" fmla="*/ 2300 w 2300"/>
                    <a:gd name="T192" fmla="*/ 1139 h 113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300" h="1139">
                      <a:moveTo>
                        <a:pt x="1858" y="100"/>
                      </a:moveTo>
                      <a:lnTo>
                        <a:pt x="1853" y="101"/>
                      </a:lnTo>
                      <a:lnTo>
                        <a:pt x="1841" y="106"/>
                      </a:lnTo>
                      <a:lnTo>
                        <a:pt x="1824" y="112"/>
                      </a:lnTo>
                      <a:lnTo>
                        <a:pt x="1802" y="119"/>
                      </a:lnTo>
                      <a:lnTo>
                        <a:pt x="1777" y="124"/>
                      </a:lnTo>
                      <a:lnTo>
                        <a:pt x="1752" y="128"/>
                      </a:lnTo>
                      <a:lnTo>
                        <a:pt x="1725" y="129"/>
                      </a:lnTo>
                      <a:lnTo>
                        <a:pt x="1701" y="127"/>
                      </a:lnTo>
                      <a:lnTo>
                        <a:pt x="1682" y="122"/>
                      </a:lnTo>
                      <a:lnTo>
                        <a:pt x="1662" y="117"/>
                      </a:lnTo>
                      <a:lnTo>
                        <a:pt x="1640" y="111"/>
                      </a:lnTo>
                      <a:lnTo>
                        <a:pt x="1616" y="105"/>
                      </a:lnTo>
                      <a:lnTo>
                        <a:pt x="1592" y="98"/>
                      </a:lnTo>
                      <a:lnTo>
                        <a:pt x="1567" y="90"/>
                      </a:lnTo>
                      <a:lnTo>
                        <a:pt x="1543" y="83"/>
                      </a:lnTo>
                      <a:lnTo>
                        <a:pt x="1519" y="76"/>
                      </a:lnTo>
                      <a:lnTo>
                        <a:pt x="1495" y="70"/>
                      </a:lnTo>
                      <a:lnTo>
                        <a:pt x="1471" y="63"/>
                      </a:lnTo>
                      <a:lnTo>
                        <a:pt x="1448" y="59"/>
                      </a:lnTo>
                      <a:lnTo>
                        <a:pt x="1428" y="54"/>
                      </a:lnTo>
                      <a:lnTo>
                        <a:pt x="1409" y="51"/>
                      </a:lnTo>
                      <a:lnTo>
                        <a:pt x="1392" y="48"/>
                      </a:lnTo>
                      <a:lnTo>
                        <a:pt x="1377" y="47"/>
                      </a:lnTo>
                      <a:lnTo>
                        <a:pt x="1365" y="48"/>
                      </a:lnTo>
                      <a:lnTo>
                        <a:pt x="1354" y="50"/>
                      </a:lnTo>
                      <a:lnTo>
                        <a:pt x="1341" y="51"/>
                      </a:lnTo>
                      <a:lnTo>
                        <a:pt x="1326" y="53"/>
                      </a:lnTo>
                      <a:lnTo>
                        <a:pt x="1311" y="54"/>
                      </a:lnTo>
                      <a:lnTo>
                        <a:pt x="1295" y="55"/>
                      </a:lnTo>
                      <a:lnTo>
                        <a:pt x="1279" y="56"/>
                      </a:lnTo>
                      <a:lnTo>
                        <a:pt x="1262" y="59"/>
                      </a:lnTo>
                      <a:lnTo>
                        <a:pt x="1244" y="60"/>
                      </a:lnTo>
                      <a:lnTo>
                        <a:pt x="1227" y="63"/>
                      </a:lnTo>
                      <a:lnTo>
                        <a:pt x="1211" y="66"/>
                      </a:lnTo>
                      <a:lnTo>
                        <a:pt x="1195" y="69"/>
                      </a:lnTo>
                      <a:lnTo>
                        <a:pt x="1179" y="73"/>
                      </a:lnTo>
                      <a:lnTo>
                        <a:pt x="1165" y="76"/>
                      </a:lnTo>
                      <a:lnTo>
                        <a:pt x="1152" y="82"/>
                      </a:lnTo>
                      <a:lnTo>
                        <a:pt x="1141" y="87"/>
                      </a:lnTo>
                      <a:lnTo>
                        <a:pt x="1130" y="93"/>
                      </a:lnTo>
                      <a:lnTo>
                        <a:pt x="1120" y="99"/>
                      </a:lnTo>
                      <a:lnTo>
                        <a:pt x="1109" y="106"/>
                      </a:lnTo>
                      <a:lnTo>
                        <a:pt x="1095" y="112"/>
                      </a:lnTo>
                      <a:lnTo>
                        <a:pt x="1079" y="116"/>
                      </a:lnTo>
                      <a:lnTo>
                        <a:pt x="1062" y="122"/>
                      </a:lnTo>
                      <a:lnTo>
                        <a:pt x="1045" y="127"/>
                      </a:lnTo>
                      <a:lnTo>
                        <a:pt x="1027" y="131"/>
                      </a:lnTo>
                      <a:lnTo>
                        <a:pt x="1009" y="135"/>
                      </a:lnTo>
                      <a:lnTo>
                        <a:pt x="991" y="138"/>
                      </a:lnTo>
                      <a:lnTo>
                        <a:pt x="975" y="142"/>
                      </a:lnTo>
                      <a:lnTo>
                        <a:pt x="959" y="145"/>
                      </a:lnTo>
                      <a:lnTo>
                        <a:pt x="944" y="149"/>
                      </a:lnTo>
                      <a:lnTo>
                        <a:pt x="931" y="151"/>
                      </a:lnTo>
                      <a:lnTo>
                        <a:pt x="920" y="153"/>
                      </a:lnTo>
                      <a:lnTo>
                        <a:pt x="911" y="155"/>
                      </a:lnTo>
                      <a:lnTo>
                        <a:pt x="906" y="157"/>
                      </a:lnTo>
                      <a:lnTo>
                        <a:pt x="901" y="158"/>
                      </a:lnTo>
                      <a:lnTo>
                        <a:pt x="896" y="160"/>
                      </a:lnTo>
                      <a:lnTo>
                        <a:pt x="890" y="161"/>
                      </a:lnTo>
                      <a:lnTo>
                        <a:pt x="883" y="162"/>
                      </a:lnTo>
                      <a:lnTo>
                        <a:pt x="875" y="163"/>
                      </a:lnTo>
                      <a:lnTo>
                        <a:pt x="865" y="165"/>
                      </a:lnTo>
                      <a:lnTo>
                        <a:pt x="855" y="166"/>
                      </a:lnTo>
                      <a:lnTo>
                        <a:pt x="843" y="167"/>
                      </a:lnTo>
                      <a:lnTo>
                        <a:pt x="831" y="168"/>
                      </a:lnTo>
                      <a:lnTo>
                        <a:pt x="817" y="169"/>
                      </a:lnTo>
                      <a:lnTo>
                        <a:pt x="801" y="170"/>
                      </a:lnTo>
                      <a:lnTo>
                        <a:pt x="784" y="172"/>
                      </a:lnTo>
                      <a:lnTo>
                        <a:pt x="765" y="172"/>
                      </a:lnTo>
                      <a:lnTo>
                        <a:pt x="744" y="173"/>
                      </a:lnTo>
                      <a:lnTo>
                        <a:pt x="721" y="173"/>
                      </a:lnTo>
                      <a:lnTo>
                        <a:pt x="697" y="174"/>
                      </a:lnTo>
                      <a:lnTo>
                        <a:pt x="673" y="174"/>
                      </a:lnTo>
                      <a:lnTo>
                        <a:pt x="648" y="174"/>
                      </a:lnTo>
                      <a:lnTo>
                        <a:pt x="620" y="173"/>
                      </a:lnTo>
                      <a:lnTo>
                        <a:pt x="592" y="170"/>
                      </a:lnTo>
                      <a:lnTo>
                        <a:pt x="565" y="168"/>
                      </a:lnTo>
                      <a:lnTo>
                        <a:pt x="537" y="165"/>
                      </a:lnTo>
                      <a:lnTo>
                        <a:pt x="509" y="161"/>
                      </a:lnTo>
                      <a:lnTo>
                        <a:pt x="483" y="158"/>
                      </a:lnTo>
                      <a:lnTo>
                        <a:pt x="459" y="154"/>
                      </a:lnTo>
                      <a:lnTo>
                        <a:pt x="436" y="152"/>
                      </a:lnTo>
                      <a:lnTo>
                        <a:pt x="415" y="149"/>
                      </a:lnTo>
                      <a:lnTo>
                        <a:pt x="396" y="145"/>
                      </a:lnTo>
                      <a:lnTo>
                        <a:pt x="383" y="143"/>
                      </a:lnTo>
                      <a:lnTo>
                        <a:pt x="371" y="140"/>
                      </a:lnTo>
                      <a:lnTo>
                        <a:pt x="364" y="139"/>
                      </a:lnTo>
                      <a:lnTo>
                        <a:pt x="362" y="139"/>
                      </a:lnTo>
                      <a:lnTo>
                        <a:pt x="63" y="104"/>
                      </a:lnTo>
                      <a:lnTo>
                        <a:pt x="0" y="860"/>
                      </a:lnTo>
                      <a:lnTo>
                        <a:pt x="430" y="906"/>
                      </a:lnTo>
                      <a:lnTo>
                        <a:pt x="451" y="745"/>
                      </a:lnTo>
                      <a:lnTo>
                        <a:pt x="666" y="766"/>
                      </a:lnTo>
                      <a:lnTo>
                        <a:pt x="680" y="699"/>
                      </a:lnTo>
                      <a:lnTo>
                        <a:pt x="784" y="738"/>
                      </a:lnTo>
                      <a:lnTo>
                        <a:pt x="780" y="752"/>
                      </a:lnTo>
                      <a:lnTo>
                        <a:pt x="776" y="784"/>
                      </a:lnTo>
                      <a:lnTo>
                        <a:pt x="774" y="822"/>
                      </a:lnTo>
                      <a:lnTo>
                        <a:pt x="784" y="855"/>
                      </a:lnTo>
                      <a:lnTo>
                        <a:pt x="792" y="868"/>
                      </a:lnTo>
                      <a:lnTo>
                        <a:pt x="800" y="881"/>
                      </a:lnTo>
                      <a:lnTo>
                        <a:pt x="809" y="891"/>
                      </a:lnTo>
                      <a:lnTo>
                        <a:pt x="818" y="899"/>
                      </a:lnTo>
                      <a:lnTo>
                        <a:pt x="829" y="905"/>
                      </a:lnTo>
                      <a:lnTo>
                        <a:pt x="839" y="907"/>
                      </a:lnTo>
                      <a:lnTo>
                        <a:pt x="852" y="905"/>
                      </a:lnTo>
                      <a:lnTo>
                        <a:pt x="865" y="898"/>
                      </a:lnTo>
                      <a:lnTo>
                        <a:pt x="878" y="891"/>
                      </a:lnTo>
                      <a:lnTo>
                        <a:pt x="886" y="890"/>
                      </a:lnTo>
                      <a:lnTo>
                        <a:pt x="892" y="892"/>
                      </a:lnTo>
                      <a:lnTo>
                        <a:pt x="895" y="899"/>
                      </a:lnTo>
                      <a:lnTo>
                        <a:pt x="896" y="909"/>
                      </a:lnTo>
                      <a:lnTo>
                        <a:pt x="898" y="921"/>
                      </a:lnTo>
                      <a:lnTo>
                        <a:pt x="899" y="934"/>
                      </a:lnTo>
                      <a:lnTo>
                        <a:pt x="901" y="947"/>
                      </a:lnTo>
                      <a:lnTo>
                        <a:pt x="906" y="960"/>
                      </a:lnTo>
                      <a:lnTo>
                        <a:pt x="913" y="973"/>
                      </a:lnTo>
                      <a:lnTo>
                        <a:pt x="922" y="985"/>
                      </a:lnTo>
                      <a:lnTo>
                        <a:pt x="932" y="996"/>
                      </a:lnTo>
                      <a:lnTo>
                        <a:pt x="944" y="1006"/>
                      </a:lnTo>
                      <a:lnTo>
                        <a:pt x="956" y="1014"/>
                      </a:lnTo>
                      <a:lnTo>
                        <a:pt x="968" y="1020"/>
                      </a:lnTo>
                      <a:lnTo>
                        <a:pt x="979" y="1025"/>
                      </a:lnTo>
                      <a:lnTo>
                        <a:pt x="991" y="1027"/>
                      </a:lnTo>
                      <a:lnTo>
                        <a:pt x="1001" y="1026"/>
                      </a:lnTo>
                      <a:lnTo>
                        <a:pt x="1012" y="1022"/>
                      </a:lnTo>
                      <a:lnTo>
                        <a:pt x="1021" y="1018"/>
                      </a:lnTo>
                      <a:lnTo>
                        <a:pt x="1029" y="1013"/>
                      </a:lnTo>
                      <a:lnTo>
                        <a:pt x="1035" y="1008"/>
                      </a:lnTo>
                      <a:lnTo>
                        <a:pt x="1039" y="1005"/>
                      </a:lnTo>
                      <a:lnTo>
                        <a:pt x="1041" y="1004"/>
                      </a:lnTo>
                      <a:lnTo>
                        <a:pt x="1039" y="1011"/>
                      </a:lnTo>
                      <a:lnTo>
                        <a:pt x="1037" y="1026"/>
                      </a:lnTo>
                      <a:lnTo>
                        <a:pt x="1036" y="1044"/>
                      </a:lnTo>
                      <a:lnTo>
                        <a:pt x="1041" y="1060"/>
                      </a:lnTo>
                      <a:lnTo>
                        <a:pt x="1044" y="1066"/>
                      </a:lnTo>
                      <a:lnTo>
                        <a:pt x="1049" y="1071"/>
                      </a:lnTo>
                      <a:lnTo>
                        <a:pt x="1052" y="1075"/>
                      </a:lnTo>
                      <a:lnTo>
                        <a:pt x="1058" y="1079"/>
                      </a:lnTo>
                      <a:lnTo>
                        <a:pt x="1064" y="1083"/>
                      </a:lnTo>
                      <a:lnTo>
                        <a:pt x="1070" y="1087"/>
                      </a:lnTo>
                      <a:lnTo>
                        <a:pt x="1080" y="1090"/>
                      </a:lnTo>
                      <a:lnTo>
                        <a:pt x="1091" y="1095"/>
                      </a:lnTo>
                      <a:lnTo>
                        <a:pt x="1105" y="1097"/>
                      </a:lnTo>
                      <a:lnTo>
                        <a:pt x="1119" y="1097"/>
                      </a:lnTo>
                      <a:lnTo>
                        <a:pt x="1133" y="1094"/>
                      </a:lnTo>
                      <a:lnTo>
                        <a:pt x="1145" y="1089"/>
                      </a:lnTo>
                      <a:lnTo>
                        <a:pt x="1157" y="1083"/>
                      </a:lnTo>
                      <a:lnTo>
                        <a:pt x="1166" y="1079"/>
                      </a:lnTo>
                      <a:lnTo>
                        <a:pt x="1172" y="1074"/>
                      </a:lnTo>
                      <a:lnTo>
                        <a:pt x="1174" y="1073"/>
                      </a:lnTo>
                      <a:lnTo>
                        <a:pt x="1175" y="1075"/>
                      </a:lnTo>
                      <a:lnTo>
                        <a:pt x="1177" y="1081"/>
                      </a:lnTo>
                      <a:lnTo>
                        <a:pt x="1180" y="1090"/>
                      </a:lnTo>
                      <a:lnTo>
                        <a:pt x="1185" y="1099"/>
                      </a:lnTo>
                      <a:lnTo>
                        <a:pt x="1191" y="1111"/>
                      </a:lnTo>
                      <a:lnTo>
                        <a:pt x="1200" y="1120"/>
                      </a:lnTo>
                      <a:lnTo>
                        <a:pt x="1210" y="1128"/>
                      </a:lnTo>
                      <a:lnTo>
                        <a:pt x="1223" y="1134"/>
                      </a:lnTo>
                      <a:lnTo>
                        <a:pt x="1233" y="1136"/>
                      </a:lnTo>
                      <a:lnTo>
                        <a:pt x="1241" y="1139"/>
                      </a:lnTo>
                      <a:lnTo>
                        <a:pt x="1247" y="1139"/>
                      </a:lnTo>
                      <a:lnTo>
                        <a:pt x="1251" y="1139"/>
                      </a:lnTo>
                      <a:lnTo>
                        <a:pt x="1256" y="1139"/>
                      </a:lnTo>
                      <a:lnTo>
                        <a:pt x="1263" y="1137"/>
                      </a:lnTo>
                      <a:lnTo>
                        <a:pt x="1273" y="1135"/>
                      </a:lnTo>
                      <a:lnTo>
                        <a:pt x="1287" y="1134"/>
                      </a:lnTo>
                      <a:lnTo>
                        <a:pt x="1303" y="1128"/>
                      </a:lnTo>
                      <a:lnTo>
                        <a:pt x="1319" y="1114"/>
                      </a:lnTo>
                      <a:lnTo>
                        <a:pt x="1333" y="1096"/>
                      </a:lnTo>
                      <a:lnTo>
                        <a:pt x="1348" y="1076"/>
                      </a:lnTo>
                      <a:lnTo>
                        <a:pt x="1361" y="1057"/>
                      </a:lnTo>
                      <a:lnTo>
                        <a:pt x="1372" y="1040"/>
                      </a:lnTo>
                      <a:lnTo>
                        <a:pt x="1383" y="1028"/>
                      </a:lnTo>
                      <a:lnTo>
                        <a:pt x="1392" y="1025"/>
                      </a:lnTo>
                      <a:lnTo>
                        <a:pt x="1400" y="1026"/>
                      </a:lnTo>
                      <a:lnTo>
                        <a:pt x="1408" y="1028"/>
                      </a:lnTo>
                      <a:lnTo>
                        <a:pt x="1415" y="1029"/>
                      </a:lnTo>
                      <a:lnTo>
                        <a:pt x="1422" y="1029"/>
                      </a:lnTo>
                      <a:lnTo>
                        <a:pt x="1429" y="1030"/>
                      </a:lnTo>
                      <a:lnTo>
                        <a:pt x="1436" y="1029"/>
                      </a:lnTo>
                      <a:lnTo>
                        <a:pt x="1442" y="1027"/>
                      </a:lnTo>
                      <a:lnTo>
                        <a:pt x="1448" y="1025"/>
                      </a:lnTo>
                      <a:lnTo>
                        <a:pt x="1455" y="1022"/>
                      </a:lnTo>
                      <a:lnTo>
                        <a:pt x="1463" y="1020"/>
                      </a:lnTo>
                      <a:lnTo>
                        <a:pt x="1473" y="1018"/>
                      </a:lnTo>
                      <a:lnTo>
                        <a:pt x="1482" y="1015"/>
                      </a:lnTo>
                      <a:lnTo>
                        <a:pt x="1492" y="1014"/>
                      </a:lnTo>
                      <a:lnTo>
                        <a:pt x="1504" y="1011"/>
                      </a:lnTo>
                      <a:lnTo>
                        <a:pt x="1515" y="1008"/>
                      </a:lnTo>
                      <a:lnTo>
                        <a:pt x="1527" y="1004"/>
                      </a:lnTo>
                      <a:lnTo>
                        <a:pt x="1535" y="999"/>
                      </a:lnTo>
                      <a:lnTo>
                        <a:pt x="1543" y="993"/>
                      </a:lnTo>
                      <a:lnTo>
                        <a:pt x="1551" y="988"/>
                      </a:lnTo>
                      <a:lnTo>
                        <a:pt x="1559" y="981"/>
                      </a:lnTo>
                      <a:lnTo>
                        <a:pt x="1565" y="975"/>
                      </a:lnTo>
                      <a:lnTo>
                        <a:pt x="1569" y="969"/>
                      </a:lnTo>
                      <a:lnTo>
                        <a:pt x="1573" y="966"/>
                      </a:lnTo>
                      <a:lnTo>
                        <a:pt x="1574" y="965"/>
                      </a:lnTo>
                      <a:lnTo>
                        <a:pt x="1576" y="965"/>
                      </a:lnTo>
                      <a:lnTo>
                        <a:pt x="1579" y="965"/>
                      </a:lnTo>
                      <a:lnTo>
                        <a:pt x="1583" y="965"/>
                      </a:lnTo>
                      <a:lnTo>
                        <a:pt x="1591" y="962"/>
                      </a:lnTo>
                      <a:lnTo>
                        <a:pt x="1601" y="960"/>
                      </a:lnTo>
                      <a:lnTo>
                        <a:pt x="1614" y="957"/>
                      </a:lnTo>
                      <a:lnTo>
                        <a:pt x="1631" y="951"/>
                      </a:lnTo>
                      <a:lnTo>
                        <a:pt x="1641" y="947"/>
                      </a:lnTo>
                      <a:lnTo>
                        <a:pt x="1651" y="945"/>
                      </a:lnTo>
                      <a:lnTo>
                        <a:pt x="1662" y="941"/>
                      </a:lnTo>
                      <a:lnTo>
                        <a:pt x="1672" y="935"/>
                      </a:lnTo>
                      <a:lnTo>
                        <a:pt x="1681" y="928"/>
                      </a:lnTo>
                      <a:lnTo>
                        <a:pt x="1689" y="918"/>
                      </a:lnTo>
                      <a:lnTo>
                        <a:pt x="1696" y="904"/>
                      </a:lnTo>
                      <a:lnTo>
                        <a:pt x="1701" y="886"/>
                      </a:lnTo>
                      <a:lnTo>
                        <a:pt x="1704" y="871"/>
                      </a:lnTo>
                      <a:lnTo>
                        <a:pt x="1710" y="867"/>
                      </a:lnTo>
                      <a:lnTo>
                        <a:pt x="1717" y="868"/>
                      </a:lnTo>
                      <a:lnTo>
                        <a:pt x="1724" y="874"/>
                      </a:lnTo>
                      <a:lnTo>
                        <a:pt x="1732" y="882"/>
                      </a:lnTo>
                      <a:lnTo>
                        <a:pt x="1741" y="889"/>
                      </a:lnTo>
                      <a:lnTo>
                        <a:pt x="1749" y="894"/>
                      </a:lnTo>
                      <a:lnTo>
                        <a:pt x="1757" y="894"/>
                      </a:lnTo>
                      <a:lnTo>
                        <a:pt x="1780" y="882"/>
                      </a:lnTo>
                      <a:lnTo>
                        <a:pt x="1795" y="865"/>
                      </a:lnTo>
                      <a:lnTo>
                        <a:pt x="1803" y="846"/>
                      </a:lnTo>
                      <a:lnTo>
                        <a:pt x="1807" y="828"/>
                      </a:lnTo>
                      <a:lnTo>
                        <a:pt x="1807" y="809"/>
                      </a:lnTo>
                      <a:lnTo>
                        <a:pt x="1805" y="795"/>
                      </a:lnTo>
                      <a:lnTo>
                        <a:pt x="1802" y="785"/>
                      </a:lnTo>
                      <a:lnTo>
                        <a:pt x="1801" y="782"/>
                      </a:lnTo>
                      <a:lnTo>
                        <a:pt x="1805" y="779"/>
                      </a:lnTo>
                      <a:lnTo>
                        <a:pt x="1811" y="771"/>
                      </a:lnTo>
                      <a:lnTo>
                        <a:pt x="1823" y="760"/>
                      </a:lnTo>
                      <a:lnTo>
                        <a:pt x="1837" y="746"/>
                      </a:lnTo>
                      <a:lnTo>
                        <a:pt x="1849" y="730"/>
                      </a:lnTo>
                      <a:lnTo>
                        <a:pt x="1861" y="714"/>
                      </a:lnTo>
                      <a:lnTo>
                        <a:pt x="1870" y="696"/>
                      </a:lnTo>
                      <a:lnTo>
                        <a:pt x="1875" y="682"/>
                      </a:lnTo>
                      <a:lnTo>
                        <a:pt x="1881" y="673"/>
                      </a:lnTo>
                      <a:lnTo>
                        <a:pt x="1894" y="663"/>
                      </a:lnTo>
                      <a:lnTo>
                        <a:pt x="1914" y="650"/>
                      </a:lnTo>
                      <a:lnTo>
                        <a:pt x="1937" y="638"/>
                      </a:lnTo>
                      <a:lnTo>
                        <a:pt x="1959" y="626"/>
                      </a:lnTo>
                      <a:lnTo>
                        <a:pt x="1979" y="617"/>
                      </a:lnTo>
                      <a:lnTo>
                        <a:pt x="1992" y="610"/>
                      </a:lnTo>
                      <a:lnTo>
                        <a:pt x="1997" y="608"/>
                      </a:lnTo>
                      <a:lnTo>
                        <a:pt x="2035" y="692"/>
                      </a:lnTo>
                      <a:lnTo>
                        <a:pt x="2300" y="614"/>
                      </a:lnTo>
                      <a:lnTo>
                        <a:pt x="2114" y="0"/>
                      </a:lnTo>
                      <a:lnTo>
                        <a:pt x="1858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360000" tIns="360000"/>
                <a:lstStyle/>
                <a:p>
                  <a:endParaRPr lang="en-GB"/>
                </a:p>
              </p:txBody>
            </p:sp>
            <p:sp>
              <p:nvSpPr>
                <p:cNvPr id="19516" name="Freeform 103"/>
                <p:cNvSpPr>
                  <a:spLocks/>
                </p:cNvSpPr>
                <p:nvPr/>
              </p:nvSpPr>
              <p:spPr bwMode="gray">
                <a:xfrm>
                  <a:off x="2775" y="2287"/>
                  <a:ext cx="57" cy="52"/>
                </a:xfrm>
                <a:custGeom>
                  <a:avLst/>
                  <a:gdLst>
                    <a:gd name="T0" fmla="*/ 0 w 113"/>
                    <a:gd name="T1" fmla="*/ 1 h 103"/>
                    <a:gd name="T2" fmla="*/ 1 w 113"/>
                    <a:gd name="T3" fmla="*/ 1 h 103"/>
                    <a:gd name="T4" fmla="*/ 1 w 113"/>
                    <a:gd name="T5" fmla="*/ 1 h 103"/>
                    <a:gd name="T6" fmla="*/ 1 w 113"/>
                    <a:gd name="T7" fmla="*/ 1 h 103"/>
                    <a:gd name="T8" fmla="*/ 1 w 113"/>
                    <a:gd name="T9" fmla="*/ 1 h 103"/>
                    <a:gd name="T10" fmla="*/ 1 w 113"/>
                    <a:gd name="T11" fmla="*/ 1 h 103"/>
                    <a:gd name="T12" fmla="*/ 1 w 113"/>
                    <a:gd name="T13" fmla="*/ 1 h 103"/>
                    <a:gd name="T14" fmla="*/ 1 w 113"/>
                    <a:gd name="T15" fmla="*/ 1 h 103"/>
                    <a:gd name="T16" fmla="*/ 1 w 113"/>
                    <a:gd name="T17" fmla="*/ 1 h 103"/>
                    <a:gd name="T18" fmla="*/ 1 w 113"/>
                    <a:gd name="T19" fmla="*/ 1 h 103"/>
                    <a:gd name="T20" fmla="*/ 1 w 113"/>
                    <a:gd name="T21" fmla="*/ 0 h 103"/>
                    <a:gd name="T22" fmla="*/ 1 w 113"/>
                    <a:gd name="T23" fmla="*/ 1 h 103"/>
                    <a:gd name="T24" fmla="*/ 1 w 113"/>
                    <a:gd name="T25" fmla="*/ 1 h 103"/>
                    <a:gd name="T26" fmla="*/ 1 w 113"/>
                    <a:gd name="T27" fmla="*/ 1 h 103"/>
                    <a:gd name="T28" fmla="*/ 1 w 113"/>
                    <a:gd name="T29" fmla="*/ 1 h 103"/>
                    <a:gd name="T30" fmla="*/ 1 w 113"/>
                    <a:gd name="T31" fmla="*/ 1 h 103"/>
                    <a:gd name="T32" fmla="*/ 1 w 113"/>
                    <a:gd name="T33" fmla="*/ 1 h 103"/>
                    <a:gd name="T34" fmla="*/ 1 w 113"/>
                    <a:gd name="T35" fmla="*/ 1 h 103"/>
                    <a:gd name="T36" fmla="*/ 1 w 113"/>
                    <a:gd name="T37" fmla="*/ 1 h 103"/>
                    <a:gd name="T38" fmla="*/ 1 w 113"/>
                    <a:gd name="T39" fmla="*/ 1 h 103"/>
                    <a:gd name="T40" fmla="*/ 1 w 113"/>
                    <a:gd name="T41" fmla="*/ 1 h 103"/>
                    <a:gd name="T42" fmla="*/ 1 w 113"/>
                    <a:gd name="T43" fmla="*/ 1 h 103"/>
                    <a:gd name="T44" fmla="*/ 1 w 113"/>
                    <a:gd name="T45" fmla="*/ 1 h 103"/>
                    <a:gd name="T46" fmla="*/ 1 w 113"/>
                    <a:gd name="T47" fmla="*/ 1 h 103"/>
                    <a:gd name="T48" fmla="*/ 1 w 113"/>
                    <a:gd name="T49" fmla="*/ 1 h 103"/>
                    <a:gd name="T50" fmla="*/ 1 w 113"/>
                    <a:gd name="T51" fmla="*/ 1 h 103"/>
                    <a:gd name="T52" fmla="*/ 1 w 113"/>
                    <a:gd name="T53" fmla="*/ 1 h 103"/>
                    <a:gd name="T54" fmla="*/ 1 w 113"/>
                    <a:gd name="T55" fmla="*/ 1 h 103"/>
                    <a:gd name="T56" fmla="*/ 0 w 113"/>
                    <a:gd name="T57" fmla="*/ 1 h 10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3"/>
                    <a:gd name="T88" fmla="*/ 0 h 103"/>
                    <a:gd name="T89" fmla="*/ 113 w 113"/>
                    <a:gd name="T90" fmla="*/ 103 h 10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3" h="103">
                      <a:moveTo>
                        <a:pt x="0" y="72"/>
                      </a:moveTo>
                      <a:lnTo>
                        <a:pt x="1" y="70"/>
                      </a:lnTo>
                      <a:lnTo>
                        <a:pt x="6" y="63"/>
                      </a:lnTo>
                      <a:lnTo>
                        <a:pt x="13" y="54"/>
                      </a:lnTo>
                      <a:lnTo>
                        <a:pt x="21" y="43"/>
                      </a:lnTo>
                      <a:lnTo>
                        <a:pt x="30" y="32"/>
                      </a:lnTo>
                      <a:lnTo>
                        <a:pt x="41" y="20"/>
                      </a:lnTo>
                      <a:lnTo>
                        <a:pt x="50" y="11"/>
                      </a:lnTo>
                      <a:lnTo>
                        <a:pt x="58" y="4"/>
                      </a:lnTo>
                      <a:lnTo>
                        <a:pt x="67" y="1"/>
                      </a:lnTo>
                      <a:lnTo>
                        <a:pt x="76" y="0"/>
                      </a:lnTo>
                      <a:lnTo>
                        <a:pt x="86" y="1"/>
                      </a:lnTo>
                      <a:lnTo>
                        <a:pt x="94" y="3"/>
                      </a:lnTo>
                      <a:lnTo>
                        <a:pt x="102" y="6"/>
                      </a:lnTo>
                      <a:lnTo>
                        <a:pt x="107" y="11"/>
                      </a:lnTo>
                      <a:lnTo>
                        <a:pt x="112" y="18"/>
                      </a:lnTo>
                      <a:lnTo>
                        <a:pt x="113" y="24"/>
                      </a:lnTo>
                      <a:lnTo>
                        <a:pt x="111" y="35"/>
                      </a:lnTo>
                      <a:lnTo>
                        <a:pt x="105" y="44"/>
                      </a:lnTo>
                      <a:lnTo>
                        <a:pt x="98" y="53"/>
                      </a:lnTo>
                      <a:lnTo>
                        <a:pt x="90" y="65"/>
                      </a:lnTo>
                      <a:lnTo>
                        <a:pt x="76" y="86"/>
                      </a:lnTo>
                      <a:lnTo>
                        <a:pt x="61" y="97"/>
                      </a:lnTo>
                      <a:lnTo>
                        <a:pt x="48" y="103"/>
                      </a:lnTo>
                      <a:lnTo>
                        <a:pt x="34" y="103"/>
                      </a:lnTo>
                      <a:lnTo>
                        <a:pt x="21" y="99"/>
                      </a:lnTo>
                      <a:lnTo>
                        <a:pt x="11" y="91"/>
                      </a:lnTo>
                      <a:lnTo>
                        <a:pt x="4" y="81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2E3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360000" tIns="360000"/>
                <a:lstStyle/>
                <a:p>
                  <a:endParaRPr lang="en-GB"/>
                </a:p>
              </p:txBody>
            </p:sp>
            <p:sp>
              <p:nvSpPr>
                <p:cNvPr id="19517" name="Freeform 104"/>
                <p:cNvSpPr>
                  <a:spLocks/>
                </p:cNvSpPr>
                <p:nvPr/>
              </p:nvSpPr>
              <p:spPr bwMode="gray">
                <a:xfrm>
                  <a:off x="2858" y="2302"/>
                  <a:ext cx="63" cy="49"/>
                </a:xfrm>
                <a:custGeom>
                  <a:avLst/>
                  <a:gdLst>
                    <a:gd name="T0" fmla="*/ 0 w 127"/>
                    <a:gd name="T1" fmla="*/ 0 h 99"/>
                    <a:gd name="T2" fmla="*/ 0 w 127"/>
                    <a:gd name="T3" fmla="*/ 0 h 99"/>
                    <a:gd name="T4" fmla="*/ 0 w 127"/>
                    <a:gd name="T5" fmla="*/ 0 h 99"/>
                    <a:gd name="T6" fmla="*/ 0 w 127"/>
                    <a:gd name="T7" fmla="*/ 0 h 99"/>
                    <a:gd name="T8" fmla="*/ 0 w 127"/>
                    <a:gd name="T9" fmla="*/ 0 h 99"/>
                    <a:gd name="T10" fmla="*/ 0 w 127"/>
                    <a:gd name="T11" fmla="*/ 0 h 99"/>
                    <a:gd name="T12" fmla="*/ 0 w 127"/>
                    <a:gd name="T13" fmla="*/ 0 h 99"/>
                    <a:gd name="T14" fmla="*/ 0 w 127"/>
                    <a:gd name="T15" fmla="*/ 0 h 99"/>
                    <a:gd name="T16" fmla="*/ 0 w 127"/>
                    <a:gd name="T17" fmla="*/ 0 h 99"/>
                    <a:gd name="T18" fmla="*/ 0 w 127"/>
                    <a:gd name="T19" fmla="*/ 0 h 99"/>
                    <a:gd name="T20" fmla="*/ 0 w 127"/>
                    <a:gd name="T21" fmla="*/ 0 h 99"/>
                    <a:gd name="T22" fmla="*/ 0 w 127"/>
                    <a:gd name="T23" fmla="*/ 0 h 99"/>
                    <a:gd name="T24" fmla="*/ 0 w 127"/>
                    <a:gd name="T25" fmla="*/ 0 h 99"/>
                    <a:gd name="T26" fmla="*/ 0 w 127"/>
                    <a:gd name="T27" fmla="*/ 0 h 99"/>
                    <a:gd name="T28" fmla="*/ 0 w 127"/>
                    <a:gd name="T29" fmla="*/ 0 h 99"/>
                    <a:gd name="T30" fmla="*/ 0 w 127"/>
                    <a:gd name="T31" fmla="*/ 0 h 99"/>
                    <a:gd name="T32" fmla="*/ 0 w 127"/>
                    <a:gd name="T33" fmla="*/ 0 h 99"/>
                    <a:gd name="T34" fmla="*/ 0 w 127"/>
                    <a:gd name="T35" fmla="*/ 0 h 99"/>
                    <a:gd name="T36" fmla="*/ 0 w 127"/>
                    <a:gd name="T37" fmla="*/ 0 h 99"/>
                    <a:gd name="T38" fmla="*/ 0 w 127"/>
                    <a:gd name="T39" fmla="*/ 0 h 99"/>
                    <a:gd name="T40" fmla="*/ 0 w 127"/>
                    <a:gd name="T41" fmla="*/ 0 h 99"/>
                    <a:gd name="T42" fmla="*/ 0 w 127"/>
                    <a:gd name="T43" fmla="*/ 0 h 99"/>
                    <a:gd name="T44" fmla="*/ 0 w 127"/>
                    <a:gd name="T45" fmla="*/ 0 h 99"/>
                    <a:gd name="T46" fmla="*/ 0 w 127"/>
                    <a:gd name="T47" fmla="*/ 0 h 99"/>
                    <a:gd name="T48" fmla="*/ 0 w 127"/>
                    <a:gd name="T49" fmla="*/ 0 h 99"/>
                    <a:gd name="T50" fmla="*/ 0 w 127"/>
                    <a:gd name="T51" fmla="*/ 0 h 99"/>
                    <a:gd name="T52" fmla="*/ 0 w 127"/>
                    <a:gd name="T53" fmla="*/ 0 h 99"/>
                    <a:gd name="T54" fmla="*/ 0 w 127"/>
                    <a:gd name="T55" fmla="*/ 0 h 99"/>
                    <a:gd name="T56" fmla="*/ 0 w 127"/>
                    <a:gd name="T57" fmla="*/ 0 h 99"/>
                    <a:gd name="T58" fmla="*/ 0 w 127"/>
                    <a:gd name="T59" fmla="*/ 0 h 99"/>
                    <a:gd name="T60" fmla="*/ 0 w 127"/>
                    <a:gd name="T61" fmla="*/ 0 h 99"/>
                    <a:gd name="T62" fmla="*/ 0 w 127"/>
                    <a:gd name="T63" fmla="*/ 0 h 99"/>
                    <a:gd name="T64" fmla="*/ 0 w 127"/>
                    <a:gd name="T65" fmla="*/ 0 h 99"/>
                    <a:gd name="T66" fmla="*/ 0 w 127"/>
                    <a:gd name="T67" fmla="*/ 0 h 99"/>
                    <a:gd name="T68" fmla="*/ 0 w 127"/>
                    <a:gd name="T69" fmla="*/ 0 h 99"/>
                    <a:gd name="T70" fmla="*/ 0 w 127"/>
                    <a:gd name="T71" fmla="*/ 0 h 99"/>
                    <a:gd name="T72" fmla="*/ 0 w 127"/>
                    <a:gd name="T73" fmla="*/ 0 h 9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7"/>
                    <a:gd name="T112" fmla="*/ 0 h 99"/>
                    <a:gd name="T113" fmla="*/ 127 w 127"/>
                    <a:gd name="T114" fmla="*/ 99 h 9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7" h="99">
                      <a:moveTo>
                        <a:pt x="0" y="72"/>
                      </a:moveTo>
                      <a:lnTo>
                        <a:pt x="1" y="63"/>
                      </a:lnTo>
                      <a:lnTo>
                        <a:pt x="4" y="53"/>
                      </a:lnTo>
                      <a:lnTo>
                        <a:pt x="8" y="45"/>
                      </a:lnTo>
                      <a:lnTo>
                        <a:pt x="14" y="38"/>
                      </a:lnTo>
                      <a:lnTo>
                        <a:pt x="21" y="31"/>
                      </a:lnTo>
                      <a:lnTo>
                        <a:pt x="29" y="25"/>
                      </a:lnTo>
                      <a:lnTo>
                        <a:pt x="38" y="19"/>
                      </a:lnTo>
                      <a:lnTo>
                        <a:pt x="47" y="14"/>
                      </a:lnTo>
                      <a:lnTo>
                        <a:pt x="57" y="10"/>
                      </a:lnTo>
                      <a:lnTo>
                        <a:pt x="63" y="6"/>
                      </a:lnTo>
                      <a:lnTo>
                        <a:pt x="69" y="3"/>
                      </a:lnTo>
                      <a:lnTo>
                        <a:pt x="75" y="0"/>
                      </a:lnTo>
                      <a:lnTo>
                        <a:pt x="80" y="0"/>
                      </a:lnTo>
                      <a:lnTo>
                        <a:pt x="84" y="0"/>
                      </a:lnTo>
                      <a:lnTo>
                        <a:pt x="91" y="3"/>
                      </a:lnTo>
                      <a:lnTo>
                        <a:pt x="98" y="5"/>
                      </a:lnTo>
                      <a:lnTo>
                        <a:pt x="112" y="12"/>
                      </a:lnTo>
                      <a:lnTo>
                        <a:pt x="122" y="20"/>
                      </a:lnTo>
                      <a:lnTo>
                        <a:pt x="127" y="27"/>
                      </a:lnTo>
                      <a:lnTo>
                        <a:pt x="127" y="34"/>
                      </a:lnTo>
                      <a:lnTo>
                        <a:pt x="123" y="43"/>
                      </a:lnTo>
                      <a:lnTo>
                        <a:pt x="119" y="51"/>
                      </a:lnTo>
                      <a:lnTo>
                        <a:pt x="114" y="58"/>
                      </a:lnTo>
                      <a:lnTo>
                        <a:pt x="110" y="65"/>
                      </a:lnTo>
                      <a:lnTo>
                        <a:pt x="103" y="72"/>
                      </a:lnTo>
                      <a:lnTo>
                        <a:pt x="97" y="79"/>
                      </a:lnTo>
                      <a:lnTo>
                        <a:pt x="91" y="86"/>
                      </a:lnTo>
                      <a:lnTo>
                        <a:pt x="84" y="92"/>
                      </a:lnTo>
                      <a:lnTo>
                        <a:pt x="75" y="97"/>
                      </a:lnTo>
                      <a:lnTo>
                        <a:pt x="63" y="99"/>
                      </a:lnTo>
                      <a:lnTo>
                        <a:pt x="50" y="99"/>
                      </a:lnTo>
                      <a:lnTo>
                        <a:pt x="35" y="96"/>
                      </a:lnTo>
                      <a:lnTo>
                        <a:pt x="21" y="92"/>
                      </a:lnTo>
                      <a:lnTo>
                        <a:pt x="10" y="87"/>
                      </a:lnTo>
                      <a:lnTo>
                        <a:pt x="2" y="80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2E3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360000" tIns="360000"/>
                <a:lstStyle/>
                <a:p>
                  <a:endParaRPr lang="en-GB"/>
                </a:p>
              </p:txBody>
            </p:sp>
            <p:sp>
              <p:nvSpPr>
                <p:cNvPr id="19518" name="Freeform 105"/>
                <p:cNvSpPr>
                  <a:spLocks/>
                </p:cNvSpPr>
                <p:nvPr/>
              </p:nvSpPr>
              <p:spPr bwMode="gray">
                <a:xfrm>
                  <a:off x="2939" y="2348"/>
                  <a:ext cx="45" cy="35"/>
                </a:xfrm>
                <a:custGeom>
                  <a:avLst/>
                  <a:gdLst>
                    <a:gd name="T0" fmla="*/ 0 w 91"/>
                    <a:gd name="T1" fmla="*/ 0 h 72"/>
                    <a:gd name="T2" fmla="*/ 0 w 91"/>
                    <a:gd name="T3" fmla="*/ 0 h 72"/>
                    <a:gd name="T4" fmla="*/ 0 w 91"/>
                    <a:gd name="T5" fmla="*/ 0 h 72"/>
                    <a:gd name="T6" fmla="*/ 0 w 91"/>
                    <a:gd name="T7" fmla="*/ 0 h 72"/>
                    <a:gd name="T8" fmla="*/ 0 w 91"/>
                    <a:gd name="T9" fmla="*/ 0 h 72"/>
                    <a:gd name="T10" fmla="*/ 0 w 91"/>
                    <a:gd name="T11" fmla="*/ 0 h 72"/>
                    <a:gd name="T12" fmla="*/ 0 w 91"/>
                    <a:gd name="T13" fmla="*/ 0 h 72"/>
                    <a:gd name="T14" fmla="*/ 0 w 91"/>
                    <a:gd name="T15" fmla="*/ 0 h 72"/>
                    <a:gd name="T16" fmla="*/ 0 w 91"/>
                    <a:gd name="T17" fmla="*/ 0 h 72"/>
                    <a:gd name="T18" fmla="*/ 0 w 91"/>
                    <a:gd name="T19" fmla="*/ 0 h 72"/>
                    <a:gd name="T20" fmla="*/ 0 w 91"/>
                    <a:gd name="T21" fmla="*/ 0 h 72"/>
                    <a:gd name="T22" fmla="*/ 0 w 91"/>
                    <a:gd name="T23" fmla="*/ 0 h 72"/>
                    <a:gd name="T24" fmla="*/ 0 w 91"/>
                    <a:gd name="T25" fmla="*/ 0 h 72"/>
                    <a:gd name="T26" fmla="*/ 0 w 91"/>
                    <a:gd name="T27" fmla="*/ 0 h 72"/>
                    <a:gd name="T28" fmla="*/ 0 w 91"/>
                    <a:gd name="T29" fmla="*/ 0 h 72"/>
                    <a:gd name="T30" fmla="*/ 0 w 91"/>
                    <a:gd name="T31" fmla="*/ 0 h 72"/>
                    <a:gd name="T32" fmla="*/ 0 w 91"/>
                    <a:gd name="T33" fmla="*/ 0 h 72"/>
                    <a:gd name="T34" fmla="*/ 0 w 91"/>
                    <a:gd name="T35" fmla="*/ 0 h 72"/>
                    <a:gd name="T36" fmla="*/ 0 w 91"/>
                    <a:gd name="T37" fmla="*/ 0 h 72"/>
                    <a:gd name="T38" fmla="*/ 0 w 91"/>
                    <a:gd name="T39" fmla="*/ 0 h 72"/>
                    <a:gd name="T40" fmla="*/ 0 w 91"/>
                    <a:gd name="T41" fmla="*/ 0 h 72"/>
                    <a:gd name="T42" fmla="*/ 0 w 91"/>
                    <a:gd name="T43" fmla="*/ 0 h 72"/>
                    <a:gd name="T44" fmla="*/ 0 w 91"/>
                    <a:gd name="T45" fmla="*/ 0 h 72"/>
                    <a:gd name="T46" fmla="*/ 0 w 91"/>
                    <a:gd name="T47" fmla="*/ 0 h 72"/>
                    <a:gd name="T48" fmla="*/ 0 w 91"/>
                    <a:gd name="T49" fmla="*/ 0 h 72"/>
                    <a:gd name="T50" fmla="*/ 0 w 91"/>
                    <a:gd name="T51" fmla="*/ 0 h 72"/>
                    <a:gd name="T52" fmla="*/ 0 w 91"/>
                    <a:gd name="T53" fmla="*/ 0 h 72"/>
                    <a:gd name="T54" fmla="*/ 0 w 91"/>
                    <a:gd name="T55" fmla="*/ 0 h 72"/>
                    <a:gd name="T56" fmla="*/ 0 w 91"/>
                    <a:gd name="T57" fmla="*/ 0 h 72"/>
                    <a:gd name="T58" fmla="*/ 0 w 91"/>
                    <a:gd name="T59" fmla="*/ 0 h 72"/>
                    <a:gd name="T60" fmla="*/ 0 w 91"/>
                    <a:gd name="T61" fmla="*/ 0 h 72"/>
                    <a:gd name="T62" fmla="*/ 0 w 91"/>
                    <a:gd name="T63" fmla="*/ 0 h 72"/>
                    <a:gd name="T64" fmla="*/ 0 w 91"/>
                    <a:gd name="T65" fmla="*/ 0 h 7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1"/>
                    <a:gd name="T100" fmla="*/ 0 h 72"/>
                    <a:gd name="T101" fmla="*/ 91 w 91"/>
                    <a:gd name="T102" fmla="*/ 72 h 7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1" h="72">
                      <a:moveTo>
                        <a:pt x="0" y="46"/>
                      </a:moveTo>
                      <a:lnTo>
                        <a:pt x="2" y="41"/>
                      </a:lnTo>
                      <a:lnTo>
                        <a:pt x="6" y="35"/>
                      </a:lnTo>
                      <a:lnTo>
                        <a:pt x="12" y="27"/>
                      </a:lnTo>
                      <a:lnTo>
                        <a:pt x="19" y="19"/>
                      </a:lnTo>
                      <a:lnTo>
                        <a:pt x="27" y="12"/>
                      </a:lnTo>
                      <a:lnTo>
                        <a:pt x="36" y="6"/>
                      </a:lnTo>
                      <a:lnTo>
                        <a:pt x="46" y="2"/>
                      </a:lnTo>
                      <a:lnTo>
                        <a:pt x="54" y="0"/>
                      </a:lnTo>
                      <a:lnTo>
                        <a:pt x="64" y="0"/>
                      </a:lnTo>
                      <a:lnTo>
                        <a:pt x="73" y="2"/>
                      </a:lnTo>
                      <a:lnTo>
                        <a:pt x="79" y="4"/>
                      </a:lnTo>
                      <a:lnTo>
                        <a:pt x="85" y="7"/>
                      </a:lnTo>
                      <a:lnTo>
                        <a:pt x="88" y="11"/>
                      </a:lnTo>
                      <a:lnTo>
                        <a:pt x="89" y="17"/>
                      </a:lnTo>
                      <a:lnTo>
                        <a:pt x="91" y="22"/>
                      </a:lnTo>
                      <a:lnTo>
                        <a:pt x="89" y="30"/>
                      </a:lnTo>
                      <a:lnTo>
                        <a:pt x="87" y="38"/>
                      </a:lnTo>
                      <a:lnTo>
                        <a:pt x="84" y="45"/>
                      </a:lnTo>
                      <a:lnTo>
                        <a:pt x="79" y="52"/>
                      </a:lnTo>
                      <a:lnTo>
                        <a:pt x="74" y="58"/>
                      </a:lnTo>
                      <a:lnTo>
                        <a:pt x="68" y="64"/>
                      </a:lnTo>
                      <a:lnTo>
                        <a:pt x="61" y="67"/>
                      </a:lnTo>
                      <a:lnTo>
                        <a:pt x="51" y="71"/>
                      </a:lnTo>
                      <a:lnTo>
                        <a:pt x="42" y="72"/>
                      </a:lnTo>
                      <a:lnTo>
                        <a:pt x="33" y="72"/>
                      </a:lnTo>
                      <a:lnTo>
                        <a:pt x="25" y="71"/>
                      </a:lnTo>
                      <a:lnTo>
                        <a:pt x="17" y="68"/>
                      </a:lnTo>
                      <a:lnTo>
                        <a:pt x="10" y="65"/>
                      </a:lnTo>
                      <a:lnTo>
                        <a:pt x="5" y="60"/>
                      </a:lnTo>
                      <a:lnTo>
                        <a:pt x="1" y="56"/>
                      </a:lnTo>
                      <a:lnTo>
                        <a:pt x="0" y="51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2E3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360000" tIns="360000"/>
                <a:lstStyle/>
                <a:p>
                  <a:endParaRPr lang="en-GB"/>
                </a:p>
              </p:txBody>
            </p:sp>
            <p:sp>
              <p:nvSpPr>
                <p:cNvPr id="19519" name="Freeform 106"/>
                <p:cNvSpPr>
                  <a:spLocks/>
                </p:cNvSpPr>
                <p:nvPr/>
              </p:nvSpPr>
              <p:spPr bwMode="gray">
                <a:xfrm>
                  <a:off x="2712" y="2241"/>
                  <a:ext cx="45" cy="39"/>
                </a:xfrm>
                <a:custGeom>
                  <a:avLst/>
                  <a:gdLst>
                    <a:gd name="T0" fmla="*/ 1 w 88"/>
                    <a:gd name="T1" fmla="*/ 1 h 78"/>
                    <a:gd name="T2" fmla="*/ 1 w 88"/>
                    <a:gd name="T3" fmla="*/ 1 h 78"/>
                    <a:gd name="T4" fmla="*/ 1 w 88"/>
                    <a:gd name="T5" fmla="*/ 1 h 78"/>
                    <a:gd name="T6" fmla="*/ 0 w 88"/>
                    <a:gd name="T7" fmla="*/ 1 h 78"/>
                    <a:gd name="T8" fmla="*/ 1 w 88"/>
                    <a:gd name="T9" fmla="*/ 1 h 78"/>
                    <a:gd name="T10" fmla="*/ 1 w 88"/>
                    <a:gd name="T11" fmla="*/ 1 h 78"/>
                    <a:gd name="T12" fmla="*/ 1 w 88"/>
                    <a:gd name="T13" fmla="*/ 0 h 78"/>
                    <a:gd name="T14" fmla="*/ 1 w 88"/>
                    <a:gd name="T15" fmla="*/ 0 h 78"/>
                    <a:gd name="T16" fmla="*/ 1 w 88"/>
                    <a:gd name="T17" fmla="*/ 1 h 78"/>
                    <a:gd name="T18" fmla="*/ 1 w 88"/>
                    <a:gd name="T19" fmla="*/ 1 h 78"/>
                    <a:gd name="T20" fmla="*/ 1 w 88"/>
                    <a:gd name="T21" fmla="*/ 1 h 78"/>
                    <a:gd name="T22" fmla="*/ 1 w 88"/>
                    <a:gd name="T23" fmla="*/ 1 h 78"/>
                    <a:gd name="T24" fmla="*/ 1 w 88"/>
                    <a:gd name="T25" fmla="*/ 1 h 78"/>
                    <a:gd name="T26" fmla="*/ 1 w 88"/>
                    <a:gd name="T27" fmla="*/ 1 h 78"/>
                    <a:gd name="T28" fmla="*/ 1 w 88"/>
                    <a:gd name="T29" fmla="*/ 1 h 78"/>
                    <a:gd name="T30" fmla="*/ 1 w 88"/>
                    <a:gd name="T31" fmla="*/ 1 h 78"/>
                    <a:gd name="T32" fmla="*/ 1 w 88"/>
                    <a:gd name="T33" fmla="*/ 1 h 78"/>
                    <a:gd name="T34" fmla="*/ 1 w 88"/>
                    <a:gd name="T35" fmla="*/ 1 h 78"/>
                    <a:gd name="T36" fmla="*/ 1 w 88"/>
                    <a:gd name="T37" fmla="*/ 1 h 78"/>
                    <a:gd name="T38" fmla="*/ 1 w 88"/>
                    <a:gd name="T39" fmla="*/ 1 h 78"/>
                    <a:gd name="T40" fmla="*/ 1 w 88"/>
                    <a:gd name="T41" fmla="*/ 1 h 78"/>
                    <a:gd name="T42" fmla="*/ 1 w 88"/>
                    <a:gd name="T43" fmla="*/ 1 h 78"/>
                    <a:gd name="T44" fmla="*/ 1 w 88"/>
                    <a:gd name="T45" fmla="*/ 1 h 78"/>
                    <a:gd name="T46" fmla="*/ 1 w 88"/>
                    <a:gd name="T47" fmla="*/ 1 h 78"/>
                    <a:gd name="T48" fmla="*/ 1 w 88"/>
                    <a:gd name="T49" fmla="*/ 1 h 7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8"/>
                    <a:gd name="T76" fmla="*/ 0 h 78"/>
                    <a:gd name="T77" fmla="*/ 88 w 88"/>
                    <a:gd name="T78" fmla="*/ 78 h 7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8" h="78">
                      <a:moveTo>
                        <a:pt x="12" y="52"/>
                      </a:moveTo>
                      <a:lnTo>
                        <a:pt x="9" y="48"/>
                      </a:lnTo>
                      <a:lnTo>
                        <a:pt x="2" y="37"/>
                      </a:lnTo>
                      <a:lnTo>
                        <a:pt x="0" y="22"/>
                      </a:lnTo>
                      <a:lnTo>
                        <a:pt x="8" y="9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43" y="2"/>
                      </a:lnTo>
                      <a:lnTo>
                        <a:pt x="53" y="4"/>
                      </a:lnTo>
                      <a:lnTo>
                        <a:pt x="61" y="9"/>
                      </a:lnTo>
                      <a:lnTo>
                        <a:pt x="68" y="13"/>
                      </a:lnTo>
                      <a:lnTo>
                        <a:pt x="73" y="18"/>
                      </a:lnTo>
                      <a:lnTo>
                        <a:pt x="83" y="29"/>
                      </a:lnTo>
                      <a:lnTo>
                        <a:pt x="88" y="42"/>
                      </a:lnTo>
                      <a:lnTo>
                        <a:pt x="88" y="57"/>
                      </a:lnTo>
                      <a:lnTo>
                        <a:pt x="78" y="70"/>
                      </a:lnTo>
                      <a:lnTo>
                        <a:pt x="67" y="75"/>
                      </a:lnTo>
                      <a:lnTo>
                        <a:pt x="56" y="78"/>
                      </a:lnTo>
                      <a:lnTo>
                        <a:pt x="46" y="76"/>
                      </a:lnTo>
                      <a:lnTo>
                        <a:pt x="37" y="73"/>
                      </a:lnTo>
                      <a:lnTo>
                        <a:pt x="28" y="68"/>
                      </a:lnTo>
                      <a:lnTo>
                        <a:pt x="22" y="64"/>
                      </a:lnTo>
                      <a:lnTo>
                        <a:pt x="16" y="58"/>
                      </a:ln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2E3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360000" tIns="360000"/>
                <a:lstStyle/>
                <a:p>
                  <a:endParaRPr lang="en-GB"/>
                </a:p>
              </p:txBody>
            </p:sp>
            <p:sp>
              <p:nvSpPr>
                <p:cNvPr id="19520" name="Freeform 107"/>
                <p:cNvSpPr>
                  <a:spLocks/>
                </p:cNvSpPr>
                <p:nvPr/>
              </p:nvSpPr>
              <p:spPr bwMode="gray">
                <a:xfrm>
                  <a:off x="2776" y="1925"/>
                  <a:ext cx="512" cy="258"/>
                </a:xfrm>
                <a:custGeom>
                  <a:avLst/>
                  <a:gdLst>
                    <a:gd name="T0" fmla="*/ 0 w 1025"/>
                    <a:gd name="T1" fmla="*/ 1 h 516"/>
                    <a:gd name="T2" fmla="*/ 0 w 1025"/>
                    <a:gd name="T3" fmla="*/ 1 h 516"/>
                    <a:gd name="T4" fmla="*/ 0 w 1025"/>
                    <a:gd name="T5" fmla="*/ 1 h 516"/>
                    <a:gd name="T6" fmla="*/ 0 w 1025"/>
                    <a:gd name="T7" fmla="*/ 1 h 516"/>
                    <a:gd name="T8" fmla="*/ 0 w 1025"/>
                    <a:gd name="T9" fmla="*/ 1 h 516"/>
                    <a:gd name="T10" fmla="*/ 0 w 1025"/>
                    <a:gd name="T11" fmla="*/ 1 h 516"/>
                    <a:gd name="T12" fmla="*/ 0 w 1025"/>
                    <a:gd name="T13" fmla="*/ 1 h 516"/>
                    <a:gd name="T14" fmla="*/ 0 w 1025"/>
                    <a:gd name="T15" fmla="*/ 0 h 516"/>
                    <a:gd name="T16" fmla="*/ 0 w 1025"/>
                    <a:gd name="T17" fmla="*/ 1 h 516"/>
                    <a:gd name="T18" fmla="*/ 0 w 1025"/>
                    <a:gd name="T19" fmla="*/ 1 h 516"/>
                    <a:gd name="T20" fmla="*/ 0 w 1025"/>
                    <a:gd name="T21" fmla="*/ 1 h 516"/>
                    <a:gd name="T22" fmla="*/ 0 w 1025"/>
                    <a:gd name="T23" fmla="*/ 1 h 516"/>
                    <a:gd name="T24" fmla="*/ 0 w 1025"/>
                    <a:gd name="T25" fmla="*/ 1 h 516"/>
                    <a:gd name="T26" fmla="*/ 0 w 1025"/>
                    <a:gd name="T27" fmla="*/ 1 h 516"/>
                    <a:gd name="T28" fmla="*/ 0 w 1025"/>
                    <a:gd name="T29" fmla="*/ 1 h 516"/>
                    <a:gd name="T30" fmla="*/ 0 w 1025"/>
                    <a:gd name="T31" fmla="*/ 1 h 516"/>
                    <a:gd name="T32" fmla="*/ 0 w 1025"/>
                    <a:gd name="T33" fmla="*/ 1 h 516"/>
                    <a:gd name="T34" fmla="*/ 0 w 1025"/>
                    <a:gd name="T35" fmla="*/ 1 h 516"/>
                    <a:gd name="T36" fmla="*/ 0 w 1025"/>
                    <a:gd name="T37" fmla="*/ 1 h 516"/>
                    <a:gd name="T38" fmla="*/ 0 w 1025"/>
                    <a:gd name="T39" fmla="*/ 1 h 516"/>
                    <a:gd name="T40" fmla="*/ 0 w 1025"/>
                    <a:gd name="T41" fmla="*/ 1 h 516"/>
                    <a:gd name="T42" fmla="*/ 0 w 1025"/>
                    <a:gd name="T43" fmla="*/ 1 h 516"/>
                    <a:gd name="T44" fmla="*/ 0 w 1025"/>
                    <a:gd name="T45" fmla="*/ 1 h 516"/>
                    <a:gd name="T46" fmla="*/ 0 w 1025"/>
                    <a:gd name="T47" fmla="*/ 1 h 516"/>
                    <a:gd name="T48" fmla="*/ 0 w 1025"/>
                    <a:gd name="T49" fmla="*/ 1 h 516"/>
                    <a:gd name="T50" fmla="*/ 0 w 1025"/>
                    <a:gd name="T51" fmla="*/ 1 h 516"/>
                    <a:gd name="T52" fmla="*/ 0 w 1025"/>
                    <a:gd name="T53" fmla="*/ 1 h 516"/>
                    <a:gd name="T54" fmla="*/ 0 w 1025"/>
                    <a:gd name="T55" fmla="*/ 1 h 516"/>
                    <a:gd name="T56" fmla="*/ 0 w 1025"/>
                    <a:gd name="T57" fmla="*/ 1 h 516"/>
                    <a:gd name="T58" fmla="*/ 0 w 1025"/>
                    <a:gd name="T59" fmla="*/ 1 h 516"/>
                    <a:gd name="T60" fmla="*/ 0 w 1025"/>
                    <a:gd name="T61" fmla="*/ 1 h 516"/>
                    <a:gd name="T62" fmla="*/ 0 w 1025"/>
                    <a:gd name="T63" fmla="*/ 1 h 516"/>
                    <a:gd name="T64" fmla="*/ 0 w 1025"/>
                    <a:gd name="T65" fmla="*/ 1 h 516"/>
                    <a:gd name="T66" fmla="*/ 0 w 1025"/>
                    <a:gd name="T67" fmla="*/ 1 h 516"/>
                    <a:gd name="T68" fmla="*/ 0 w 1025"/>
                    <a:gd name="T69" fmla="*/ 1 h 516"/>
                    <a:gd name="T70" fmla="*/ 0 w 1025"/>
                    <a:gd name="T71" fmla="*/ 1 h 516"/>
                    <a:gd name="T72" fmla="*/ 0 w 1025"/>
                    <a:gd name="T73" fmla="*/ 1 h 516"/>
                    <a:gd name="T74" fmla="*/ 0 w 1025"/>
                    <a:gd name="T75" fmla="*/ 1 h 516"/>
                    <a:gd name="T76" fmla="*/ 0 w 1025"/>
                    <a:gd name="T77" fmla="*/ 1 h 516"/>
                    <a:gd name="T78" fmla="*/ 0 w 1025"/>
                    <a:gd name="T79" fmla="*/ 1 h 516"/>
                    <a:gd name="T80" fmla="*/ 0 w 1025"/>
                    <a:gd name="T81" fmla="*/ 1 h 516"/>
                    <a:gd name="T82" fmla="*/ 0 w 1025"/>
                    <a:gd name="T83" fmla="*/ 1 h 516"/>
                    <a:gd name="T84" fmla="*/ 0 w 1025"/>
                    <a:gd name="T85" fmla="*/ 1 h 516"/>
                    <a:gd name="T86" fmla="*/ 0 w 1025"/>
                    <a:gd name="T87" fmla="*/ 1 h 516"/>
                    <a:gd name="T88" fmla="*/ 0 w 1025"/>
                    <a:gd name="T89" fmla="*/ 1 h 516"/>
                    <a:gd name="T90" fmla="*/ 0 w 1025"/>
                    <a:gd name="T91" fmla="*/ 1 h 516"/>
                    <a:gd name="T92" fmla="*/ 0 w 1025"/>
                    <a:gd name="T93" fmla="*/ 1 h 516"/>
                    <a:gd name="T94" fmla="*/ 0 w 1025"/>
                    <a:gd name="T95" fmla="*/ 1 h 516"/>
                    <a:gd name="T96" fmla="*/ 0 w 1025"/>
                    <a:gd name="T97" fmla="*/ 1 h 516"/>
                    <a:gd name="T98" fmla="*/ 0 w 1025"/>
                    <a:gd name="T99" fmla="*/ 1 h 516"/>
                    <a:gd name="T100" fmla="*/ 0 w 1025"/>
                    <a:gd name="T101" fmla="*/ 1 h 516"/>
                    <a:gd name="T102" fmla="*/ 0 w 1025"/>
                    <a:gd name="T103" fmla="*/ 1 h 51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025"/>
                    <a:gd name="T157" fmla="*/ 0 h 516"/>
                    <a:gd name="T158" fmla="*/ 1025 w 1025"/>
                    <a:gd name="T159" fmla="*/ 516 h 51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025" h="516">
                      <a:moveTo>
                        <a:pt x="917" y="65"/>
                      </a:moveTo>
                      <a:lnTo>
                        <a:pt x="804" y="95"/>
                      </a:lnTo>
                      <a:lnTo>
                        <a:pt x="800" y="95"/>
                      </a:lnTo>
                      <a:lnTo>
                        <a:pt x="791" y="95"/>
                      </a:lnTo>
                      <a:lnTo>
                        <a:pt x="777" y="95"/>
                      </a:lnTo>
                      <a:lnTo>
                        <a:pt x="760" y="94"/>
                      </a:lnTo>
                      <a:lnTo>
                        <a:pt x="741" y="91"/>
                      </a:lnTo>
                      <a:lnTo>
                        <a:pt x="721" y="88"/>
                      </a:lnTo>
                      <a:lnTo>
                        <a:pt x="700" y="81"/>
                      </a:lnTo>
                      <a:lnTo>
                        <a:pt x="681" y="73"/>
                      </a:lnTo>
                      <a:lnTo>
                        <a:pt x="671" y="68"/>
                      </a:lnTo>
                      <a:lnTo>
                        <a:pt x="658" y="61"/>
                      </a:lnTo>
                      <a:lnTo>
                        <a:pt x="645" y="56"/>
                      </a:lnTo>
                      <a:lnTo>
                        <a:pt x="628" y="49"/>
                      </a:lnTo>
                      <a:lnTo>
                        <a:pt x="611" y="42"/>
                      </a:lnTo>
                      <a:lnTo>
                        <a:pt x="593" y="35"/>
                      </a:lnTo>
                      <a:lnTo>
                        <a:pt x="573" y="29"/>
                      </a:lnTo>
                      <a:lnTo>
                        <a:pt x="552" y="22"/>
                      </a:lnTo>
                      <a:lnTo>
                        <a:pt x="532" y="16"/>
                      </a:lnTo>
                      <a:lnTo>
                        <a:pt x="511" y="12"/>
                      </a:lnTo>
                      <a:lnTo>
                        <a:pt x="491" y="7"/>
                      </a:lnTo>
                      <a:lnTo>
                        <a:pt x="471" y="4"/>
                      </a:lnTo>
                      <a:lnTo>
                        <a:pt x="451" y="1"/>
                      </a:lnTo>
                      <a:lnTo>
                        <a:pt x="433" y="0"/>
                      </a:lnTo>
                      <a:lnTo>
                        <a:pt x="414" y="1"/>
                      </a:lnTo>
                      <a:lnTo>
                        <a:pt x="398" y="4"/>
                      </a:lnTo>
                      <a:lnTo>
                        <a:pt x="383" y="7"/>
                      </a:lnTo>
                      <a:lnTo>
                        <a:pt x="367" y="10"/>
                      </a:lnTo>
                      <a:lnTo>
                        <a:pt x="351" y="12"/>
                      </a:lnTo>
                      <a:lnTo>
                        <a:pt x="336" y="13"/>
                      </a:lnTo>
                      <a:lnTo>
                        <a:pt x="321" y="15"/>
                      </a:lnTo>
                      <a:lnTo>
                        <a:pt x="305" y="16"/>
                      </a:lnTo>
                      <a:lnTo>
                        <a:pt x="291" y="19"/>
                      </a:lnTo>
                      <a:lnTo>
                        <a:pt x="276" y="20"/>
                      </a:lnTo>
                      <a:lnTo>
                        <a:pt x="263" y="22"/>
                      </a:lnTo>
                      <a:lnTo>
                        <a:pt x="250" y="23"/>
                      </a:lnTo>
                      <a:lnTo>
                        <a:pt x="238" y="26"/>
                      </a:lnTo>
                      <a:lnTo>
                        <a:pt x="227" y="29"/>
                      </a:lnTo>
                      <a:lnTo>
                        <a:pt x="217" y="31"/>
                      </a:lnTo>
                      <a:lnTo>
                        <a:pt x="209" y="35"/>
                      </a:lnTo>
                      <a:lnTo>
                        <a:pt x="201" y="39"/>
                      </a:lnTo>
                      <a:lnTo>
                        <a:pt x="195" y="44"/>
                      </a:lnTo>
                      <a:lnTo>
                        <a:pt x="188" y="51"/>
                      </a:lnTo>
                      <a:lnTo>
                        <a:pt x="180" y="58"/>
                      </a:lnTo>
                      <a:lnTo>
                        <a:pt x="171" y="67"/>
                      </a:lnTo>
                      <a:lnTo>
                        <a:pt x="161" y="76"/>
                      </a:lnTo>
                      <a:lnTo>
                        <a:pt x="148" y="87"/>
                      </a:lnTo>
                      <a:lnTo>
                        <a:pt x="135" y="98"/>
                      </a:lnTo>
                      <a:lnTo>
                        <a:pt x="123" y="109"/>
                      </a:lnTo>
                      <a:lnTo>
                        <a:pt x="109" y="120"/>
                      </a:lnTo>
                      <a:lnTo>
                        <a:pt x="112" y="135"/>
                      </a:lnTo>
                      <a:lnTo>
                        <a:pt x="115" y="152"/>
                      </a:lnTo>
                      <a:lnTo>
                        <a:pt x="113" y="168"/>
                      </a:lnTo>
                      <a:lnTo>
                        <a:pt x="106" y="182"/>
                      </a:lnTo>
                      <a:lnTo>
                        <a:pt x="100" y="187"/>
                      </a:lnTo>
                      <a:lnTo>
                        <a:pt x="89" y="194"/>
                      </a:lnTo>
                      <a:lnTo>
                        <a:pt x="76" y="202"/>
                      </a:lnTo>
                      <a:lnTo>
                        <a:pt x="63" y="210"/>
                      </a:lnTo>
                      <a:lnTo>
                        <a:pt x="47" y="218"/>
                      </a:lnTo>
                      <a:lnTo>
                        <a:pt x="30" y="226"/>
                      </a:lnTo>
                      <a:lnTo>
                        <a:pt x="15" y="234"/>
                      </a:lnTo>
                      <a:lnTo>
                        <a:pt x="0" y="241"/>
                      </a:lnTo>
                      <a:lnTo>
                        <a:pt x="2" y="242"/>
                      </a:lnTo>
                      <a:lnTo>
                        <a:pt x="3" y="242"/>
                      </a:lnTo>
                      <a:lnTo>
                        <a:pt x="4" y="243"/>
                      </a:lnTo>
                      <a:lnTo>
                        <a:pt x="20" y="249"/>
                      </a:lnTo>
                      <a:lnTo>
                        <a:pt x="38" y="249"/>
                      </a:lnTo>
                      <a:lnTo>
                        <a:pt x="58" y="246"/>
                      </a:lnTo>
                      <a:lnTo>
                        <a:pt x="79" y="240"/>
                      </a:lnTo>
                      <a:lnTo>
                        <a:pt x="100" y="233"/>
                      </a:lnTo>
                      <a:lnTo>
                        <a:pt x="118" y="225"/>
                      </a:lnTo>
                      <a:lnTo>
                        <a:pt x="135" y="218"/>
                      </a:lnTo>
                      <a:lnTo>
                        <a:pt x="148" y="212"/>
                      </a:lnTo>
                      <a:lnTo>
                        <a:pt x="161" y="206"/>
                      </a:lnTo>
                      <a:lnTo>
                        <a:pt x="176" y="198"/>
                      </a:lnTo>
                      <a:lnTo>
                        <a:pt x="192" y="188"/>
                      </a:lnTo>
                      <a:lnTo>
                        <a:pt x="207" y="175"/>
                      </a:lnTo>
                      <a:lnTo>
                        <a:pt x="221" y="163"/>
                      </a:lnTo>
                      <a:lnTo>
                        <a:pt x="231" y="149"/>
                      </a:lnTo>
                      <a:lnTo>
                        <a:pt x="238" y="135"/>
                      </a:lnTo>
                      <a:lnTo>
                        <a:pt x="238" y="121"/>
                      </a:lnTo>
                      <a:lnTo>
                        <a:pt x="238" y="111"/>
                      </a:lnTo>
                      <a:lnTo>
                        <a:pt x="242" y="104"/>
                      </a:lnTo>
                      <a:lnTo>
                        <a:pt x="253" y="100"/>
                      </a:lnTo>
                      <a:lnTo>
                        <a:pt x="264" y="100"/>
                      </a:lnTo>
                      <a:lnTo>
                        <a:pt x="277" y="102"/>
                      </a:lnTo>
                      <a:lnTo>
                        <a:pt x="290" y="104"/>
                      </a:lnTo>
                      <a:lnTo>
                        <a:pt x="300" y="106"/>
                      </a:lnTo>
                      <a:lnTo>
                        <a:pt x="307" y="109"/>
                      </a:lnTo>
                      <a:lnTo>
                        <a:pt x="314" y="109"/>
                      </a:lnTo>
                      <a:lnTo>
                        <a:pt x="316" y="104"/>
                      </a:lnTo>
                      <a:lnTo>
                        <a:pt x="316" y="96"/>
                      </a:lnTo>
                      <a:lnTo>
                        <a:pt x="316" y="87"/>
                      </a:lnTo>
                      <a:lnTo>
                        <a:pt x="317" y="84"/>
                      </a:lnTo>
                      <a:lnTo>
                        <a:pt x="323" y="82"/>
                      </a:lnTo>
                      <a:lnTo>
                        <a:pt x="330" y="80"/>
                      </a:lnTo>
                      <a:lnTo>
                        <a:pt x="340" y="77"/>
                      </a:lnTo>
                      <a:lnTo>
                        <a:pt x="353" y="76"/>
                      </a:lnTo>
                      <a:lnTo>
                        <a:pt x="367" y="75"/>
                      </a:lnTo>
                      <a:lnTo>
                        <a:pt x="382" y="74"/>
                      </a:lnTo>
                      <a:lnTo>
                        <a:pt x="397" y="73"/>
                      </a:lnTo>
                      <a:lnTo>
                        <a:pt x="413" y="73"/>
                      </a:lnTo>
                      <a:lnTo>
                        <a:pt x="430" y="73"/>
                      </a:lnTo>
                      <a:lnTo>
                        <a:pt x="445" y="74"/>
                      </a:lnTo>
                      <a:lnTo>
                        <a:pt x="461" y="75"/>
                      </a:lnTo>
                      <a:lnTo>
                        <a:pt x="475" y="77"/>
                      </a:lnTo>
                      <a:lnTo>
                        <a:pt x="488" y="80"/>
                      </a:lnTo>
                      <a:lnTo>
                        <a:pt x="499" y="83"/>
                      </a:lnTo>
                      <a:lnTo>
                        <a:pt x="507" y="87"/>
                      </a:lnTo>
                      <a:lnTo>
                        <a:pt x="524" y="96"/>
                      </a:lnTo>
                      <a:lnTo>
                        <a:pt x="541" y="104"/>
                      </a:lnTo>
                      <a:lnTo>
                        <a:pt x="557" y="113"/>
                      </a:lnTo>
                      <a:lnTo>
                        <a:pt x="573" y="121"/>
                      </a:lnTo>
                      <a:lnTo>
                        <a:pt x="589" y="128"/>
                      </a:lnTo>
                      <a:lnTo>
                        <a:pt x="604" y="136"/>
                      </a:lnTo>
                      <a:lnTo>
                        <a:pt x="620" y="142"/>
                      </a:lnTo>
                      <a:lnTo>
                        <a:pt x="635" y="148"/>
                      </a:lnTo>
                      <a:lnTo>
                        <a:pt x="649" y="153"/>
                      </a:lnTo>
                      <a:lnTo>
                        <a:pt x="663" y="157"/>
                      </a:lnTo>
                      <a:lnTo>
                        <a:pt x="676" y="160"/>
                      </a:lnTo>
                      <a:lnTo>
                        <a:pt x="688" y="163"/>
                      </a:lnTo>
                      <a:lnTo>
                        <a:pt x="700" y="164"/>
                      </a:lnTo>
                      <a:lnTo>
                        <a:pt x="710" y="164"/>
                      </a:lnTo>
                      <a:lnTo>
                        <a:pt x="721" y="163"/>
                      </a:lnTo>
                      <a:lnTo>
                        <a:pt x="729" y="160"/>
                      </a:lnTo>
                      <a:lnTo>
                        <a:pt x="733" y="159"/>
                      </a:lnTo>
                      <a:lnTo>
                        <a:pt x="738" y="157"/>
                      </a:lnTo>
                      <a:lnTo>
                        <a:pt x="743" y="156"/>
                      </a:lnTo>
                      <a:lnTo>
                        <a:pt x="748" y="153"/>
                      </a:lnTo>
                      <a:lnTo>
                        <a:pt x="754" y="152"/>
                      </a:lnTo>
                      <a:lnTo>
                        <a:pt x="761" y="150"/>
                      </a:lnTo>
                      <a:lnTo>
                        <a:pt x="768" y="149"/>
                      </a:lnTo>
                      <a:lnTo>
                        <a:pt x="775" y="147"/>
                      </a:lnTo>
                      <a:lnTo>
                        <a:pt x="782" y="152"/>
                      </a:lnTo>
                      <a:lnTo>
                        <a:pt x="790" y="159"/>
                      </a:lnTo>
                      <a:lnTo>
                        <a:pt x="799" y="167"/>
                      </a:lnTo>
                      <a:lnTo>
                        <a:pt x="807" y="178"/>
                      </a:lnTo>
                      <a:lnTo>
                        <a:pt x="819" y="193"/>
                      </a:lnTo>
                      <a:lnTo>
                        <a:pt x="828" y="206"/>
                      </a:lnTo>
                      <a:lnTo>
                        <a:pt x="836" y="221"/>
                      </a:lnTo>
                      <a:lnTo>
                        <a:pt x="842" y="236"/>
                      </a:lnTo>
                      <a:lnTo>
                        <a:pt x="845" y="251"/>
                      </a:lnTo>
                      <a:lnTo>
                        <a:pt x="847" y="265"/>
                      </a:lnTo>
                      <a:lnTo>
                        <a:pt x="846" y="280"/>
                      </a:lnTo>
                      <a:lnTo>
                        <a:pt x="843" y="295"/>
                      </a:lnTo>
                      <a:lnTo>
                        <a:pt x="837" y="310"/>
                      </a:lnTo>
                      <a:lnTo>
                        <a:pt x="830" y="327"/>
                      </a:lnTo>
                      <a:lnTo>
                        <a:pt x="823" y="343"/>
                      </a:lnTo>
                      <a:lnTo>
                        <a:pt x="816" y="359"/>
                      </a:lnTo>
                      <a:lnTo>
                        <a:pt x="809" y="373"/>
                      </a:lnTo>
                      <a:lnTo>
                        <a:pt x="804" y="385"/>
                      </a:lnTo>
                      <a:lnTo>
                        <a:pt x="800" y="393"/>
                      </a:lnTo>
                      <a:lnTo>
                        <a:pt x="799" y="395"/>
                      </a:lnTo>
                      <a:lnTo>
                        <a:pt x="864" y="516"/>
                      </a:lnTo>
                      <a:lnTo>
                        <a:pt x="1025" y="439"/>
                      </a:lnTo>
                      <a:lnTo>
                        <a:pt x="917" y="65"/>
                      </a:lnTo>
                      <a:close/>
                    </a:path>
                  </a:pathLst>
                </a:custGeom>
                <a:solidFill>
                  <a:srgbClr val="2E3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360000" tIns="360000"/>
                <a:lstStyle/>
                <a:p>
                  <a:endParaRPr lang="en-GB"/>
                </a:p>
              </p:txBody>
            </p:sp>
            <p:sp>
              <p:nvSpPr>
                <p:cNvPr id="19521" name="Freeform 108"/>
                <p:cNvSpPr>
                  <a:spLocks/>
                </p:cNvSpPr>
                <p:nvPr/>
              </p:nvSpPr>
              <p:spPr bwMode="gray">
                <a:xfrm>
                  <a:off x="2762" y="2004"/>
                  <a:ext cx="55" cy="28"/>
                </a:xfrm>
                <a:custGeom>
                  <a:avLst/>
                  <a:gdLst>
                    <a:gd name="T0" fmla="*/ 1 w 109"/>
                    <a:gd name="T1" fmla="*/ 0 h 56"/>
                    <a:gd name="T2" fmla="*/ 1 w 109"/>
                    <a:gd name="T3" fmla="*/ 1 h 56"/>
                    <a:gd name="T4" fmla="*/ 1 w 109"/>
                    <a:gd name="T5" fmla="*/ 1 h 56"/>
                    <a:gd name="T6" fmla="*/ 1 w 109"/>
                    <a:gd name="T7" fmla="*/ 1 h 56"/>
                    <a:gd name="T8" fmla="*/ 1 w 109"/>
                    <a:gd name="T9" fmla="*/ 1 h 56"/>
                    <a:gd name="T10" fmla="*/ 1 w 109"/>
                    <a:gd name="T11" fmla="*/ 1 h 56"/>
                    <a:gd name="T12" fmla="*/ 1 w 109"/>
                    <a:gd name="T13" fmla="*/ 1 h 56"/>
                    <a:gd name="T14" fmla="*/ 1 w 109"/>
                    <a:gd name="T15" fmla="*/ 1 h 56"/>
                    <a:gd name="T16" fmla="*/ 0 w 109"/>
                    <a:gd name="T17" fmla="*/ 1 h 56"/>
                    <a:gd name="T18" fmla="*/ 1 w 109"/>
                    <a:gd name="T19" fmla="*/ 1 h 56"/>
                    <a:gd name="T20" fmla="*/ 1 w 109"/>
                    <a:gd name="T21" fmla="*/ 1 h 56"/>
                    <a:gd name="T22" fmla="*/ 1 w 109"/>
                    <a:gd name="T23" fmla="*/ 1 h 56"/>
                    <a:gd name="T24" fmla="*/ 1 w 109"/>
                    <a:gd name="T25" fmla="*/ 1 h 56"/>
                    <a:gd name="T26" fmla="*/ 1 w 109"/>
                    <a:gd name="T27" fmla="*/ 1 h 56"/>
                    <a:gd name="T28" fmla="*/ 1 w 109"/>
                    <a:gd name="T29" fmla="*/ 1 h 56"/>
                    <a:gd name="T30" fmla="*/ 1 w 109"/>
                    <a:gd name="T31" fmla="*/ 1 h 56"/>
                    <a:gd name="T32" fmla="*/ 1 w 109"/>
                    <a:gd name="T33" fmla="*/ 1 h 56"/>
                    <a:gd name="T34" fmla="*/ 1 w 109"/>
                    <a:gd name="T35" fmla="*/ 1 h 56"/>
                    <a:gd name="T36" fmla="*/ 1 w 109"/>
                    <a:gd name="T37" fmla="*/ 1 h 56"/>
                    <a:gd name="T38" fmla="*/ 1 w 109"/>
                    <a:gd name="T39" fmla="*/ 1 h 56"/>
                    <a:gd name="T40" fmla="*/ 1 w 109"/>
                    <a:gd name="T41" fmla="*/ 1 h 56"/>
                    <a:gd name="T42" fmla="*/ 1 w 109"/>
                    <a:gd name="T43" fmla="*/ 1 h 56"/>
                    <a:gd name="T44" fmla="*/ 1 w 109"/>
                    <a:gd name="T45" fmla="*/ 1 h 56"/>
                    <a:gd name="T46" fmla="*/ 1 w 109"/>
                    <a:gd name="T47" fmla="*/ 0 h 56"/>
                    <a:gd name="T48" fmla="*/ 1 w 109"/>
                    <a:gd name="T49" fmla="*/ 0 h 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9"/>
                    <a:gd name="T76" fmla="*/ 0 h 56"/>
                    <a:gd name="T77" fmla="*/ 109 w 109"/>
                    <a:gd name="T78" fmla="*/ 56 h 5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9" h="56">
                      <a:moveTo>
                        <a:pt x="95" y="0"/>
                      </a:moveTo>
                      <a:lnTo>
                        <a:pt x="91" y="2"/>
                      </a:lnTo>
                      <a:lnTo>
                        <a:pt x="80" y="7"/>
                      </a:lnTo>
                      <a:lnTo>
                        <a:pt x="64" y="15"/>
                      </a:lnTo>
                      <a:lnTo>
                        <a:pt x="47" y="23"/>
                      </a:lnTo>
                      <a:lnTo>
                        <a:pt x="30" y="32"/>
                      </a:lnTo>
                      <a:lnTo>
                        <a:pt x="15" y="40"/>
                      </a:lnTo>
                      <a:lnTo>
                        <a:pt x="3" y="47"/>
                      </a:lnTo>
                      <a:lnTo>
                        <a:pt x="0" y="51"/>
                      </a:lnTo>
                      <a:lnTo>
                        <a:pt x="1" y="54"/>
                      </a:lnTo>
                      <a:lnTo>
                        <a:pt x="3" y="56"/>
                      </a:lnTo>
                      <a:lnTo>
                        <a:pt x="7" y="56"/>
                      </a:lnTo>
                      <a:lnTo>
                        <a:pt x="14" y="55"/>
                      </a:lnTo>
                      <a:lnTo>
                        <a:pt x="21" y="53"/>
                      </a:lnTo>
                      <a:lnTo>
                        <a:pt x="32" y="47"/>
                      </a:lnTo>
                      <a:lnTo>
                        <a:pt x="46" y="41"/>
                      </a:lnTo>
                      <a:lnTo>
                        <a:pt x="62" y="35"/>
                      </a:lnTo>
                      <a:lnTo>
                        <a:pt x="77" y="28"/>
                      </a:lnTo>
                      <a:lnTo>
                        <a:pt x="90" y="21"/>
                      </a:lnTo>
                      <a:lnTo>
                        <a:pt x="100" y="15"/>
                      </a:lnTo>
                      <a:lnTo>
                        <a:pt x="105" y="12"/>
                      </a:lnTo>
                      <a:lnTo>
                        <a:pt x="108" y="7"/>
                      </a:lnTo>
                      <a:lnTo>
                        <a:pt x="109" y="2"/>
                      </a:lnTo>
                      <a:lnTo>
                        <a:pt x="105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360000" tIns="360000"/>
                <a:lstStyle/>
                <a:p>
                  <a:endParaRPr lang="en-GB"/>
                </a:p>
              </p:txBody>
            </p:sp>
            <p:sp>
              <p:nvSpPr>
                <p:cNvPr id="19522" name="Freeform 109"/>
                <p:cNvSpPr>
                  <a:spLocks/>
                </p:cNvSpPr>
                <p:nvPr/>
              </p:nvSpPr>
              <p:spPr bwMode="gray">
                <a:xfrm>
                  <a:off x="2656" y="1971"/>
                  <a:ext cx="535" cy="320"/>
                </a:xfrm>
                <a:custGeom>
                  <a:avLst/>
                  <a:gdLst>
                    <a:gd name="T0" fmla="*/ 1 w 1068"/>
                    <a:gd name="T1" fmla="*/ 0 h 642"/>
                    <a:gd name="T2" fmla="*/ 1 w 1068"/>
                    <a:gd name="T3" fmla="*/ 0 h 642"/>
                    <a:gd name="T4" fmla="*/ 1 w 1068"/>
                    <a:gd name="T5" fmla="*/ 0 h 642"/>
                    <a:gd name="T6" fmla="*/ 1 w 1068"/>
                    <a:gd name="T7" fmla="*/ 0 h 642"/>
                    <a:gd name="T8" fmla="*/ 1 w 1068"/>
                    <a:gd name="T9" fmla="*/ 0 h 642"/>
                    <a:gd name="T10" fmla="*/ 1 w 1068"/>
                    <a:gd name="T11" fmla="*/ 0 h 642"/>
                    <a:gd name="T12" fmla="*/ 1 w 1068"/>
                    <a:gd name="T13" fmla="*/ 0 h 642"/>
                    <a:gd name="T14" fmla="*/ 1 w 1068"/>
                    <a:gd name="T15" fmla="*/ 0 h 642"/>
                    <a:gd name="T16" fmla="*/ 1 w 1068"/>
                    <a:gd name="T17" fmla="*/ 0 h 642"/>
                    <a:gd name="T18" fmla="*/ 1 w 1068"/>
                    <a:gd name="T19" fmla="*/ 0 h 642"/>
                    <a:gd name="T20" fmla="*/ 1 w 1068"/>
                    <a:gd name="T21" fmla="*/ 0 h 642"/>
                    <a:gd name="T22" fmla="*/ 1 w 1068"/>
                    <a:gd name="T23" fmla="*/ 0 h 642"/>
                    <a:gd name="T24" fmla="*/ 1 w 1068"/>
                    <a:gd name="T25" fmla="*/ 0 h 642"/>
                    <a:gd name="T26" fmla="*/ 1 w 1068"/>
                    <a:gd name="T27" fmla="*/ 0 h 642"/>
                    <a:gd name="T28" fmla="*/ 1 w 1068"/>
                    <a:gd name="T29" fmla="*/ 0 h 642"/>
                    <a:gd name="T30" fmla="*/ 1 w 1068"/>
                    <a:gd name="T31" fmla="*/ 0 h 642"/>
                    <a:gd name="T32" fmla="*/ 1 w 1068"/>
                    <a:gd name="T33" fmla="*/ 0 h 642"/>
                    <a:gd name="T34" fmla="*/ 1 w 1068"/>
                    <a:gd name="T35" fmla="*/ 0 h 642"/>
                    <a:gd name="T36" fmla="*/ 1 w 1068"/>
                    <a:gd name="T37" fmla="*/ 0 h 642"/>
                    <a:gd name="T38" fmla="*/ 1 w 1068"/>
                    <a:gd name="T39" fmla="*/ 0 h 642"/>
                    <a:gd name="T40" fmla="*/ 1 w 1068"/>
                    <a:gd name="T41" fmla="*/ 0 h 642"/>
                    <a:gd name="T42" fmla="*/ 1 w 1068"/>
                    <a:gd name="T43" fmla="*/ 0 h 642"/>
                    <a:gd name="T44" fmla="*/ 1 w 1068"/>
                    <a:gd name="T45" fmla="*/ 0 h 642"/>
                    <a:gd name="T46" fmla="*/ 1 w 1068"/>
                    <a:gd name="T47" fmla="*/ 0 h 642"/>
                    <a:gd name="T48" fmla="*/ 1 w 1068"/>
                    <a:gd name="T49" fmla="*/ 0 h 642"/>
                    <a:gd name="T50" fmla="*/ 1 w 1068"/>
                    <a:gd name="T51" fmla="*/ 0 h 642"/>
                    <a:gd name="T52" fmla="*/ 1 w 1068"/>
                    <a:gd name="T53" fmla="*/ 0 h 642"/>
                    <a:gd name="T54" fmla="*/ 1 w 1068"/>
                    <a:gd name="T55" fmla="*/ 0 h 642"/>
                    <a:gd name="T56" fmla="*/ 1 w 1068"/>
                    <a:gd name="T57" fmla="*/ 0 h 642"/>
                    <a:gd name="T58" fmla="*/ 1 w 1068"/>
                    <a:gd name="T59" fmla="*/ 0 h 642"/>
                    <a:gd name="T60" fmla="*/ 1 w 1068"/>
                    <a:gd name="T61" fmla="*/ 0 h 642"/>
                    <a:gd name="T62" fmla="*/ 1 w 1068"/>
                    <a:gd name="T63" fmla="*/ 0 h 642"/>
                    <a:gd name="T64" fmla="*/ 1 w 1068"/>
                    <a:gd name="T65" fmla="*/ 0 h 642"/>
                    <a:gd name="T66" fmla="*/ 1 w 1068"/>
                    <a:gd name="T67" fmla="*/ 0 h 642"/>
                    <a:gd name="T68" fmla="*/ 1 w 1068"/>
                    <a:gd name="T69" fmla="*/ 0 h 642"/>
                    <a:gd name="T70" fmla="*/ 1 w 1068"/>
                    <a:gd name="T71" fmla="*/ 0 h 642"/>
                    <a:gd name="T72" fmla="*/ 1 w 1068"/>
                    <a:gd name="T73" fmla="*/ 0 h 642"/>
                    <a:gd name="T74" fmla="*/ 1 w 1068"/>
                    <a:gd name="T75" fmla="*/ 0 h 642"/>
                    <a:gd name="T76" fmla="*/ 1 w 1068"/>
                    <a:gd name="T77" fmla="*/ 0 h 642"/>
                    <a:gd name="T78" fmla="*/ 1 w 1068"/>
                    <a:gd name="T79" fmla="*/ 0 h 642"/>
                    <a:gd name="T80" fmla="*/ 1 w 1068"/>
                    <a:gd name="T81" fmla="*/ 0 h 642"/>
                    <a:gd name="T82" fmla="*/ 1 w 1068"/>
                    <a:gd name="T83" fmla="*/ 0 h 642"/>
                    <a:gd name="T84" fmla="*/ 1 w 1068"/>
                    <a:gd name="T85" fmla="*/ 0 h 642"/>
                    <a:gd name="T86" fmla="*/ 1 w 1068"/>
                    <a:gd name="T87" fmla="*/ 0 h 642"/>
                    <a:gd name="T88" fmla="*/ 1 w 1068"/>
                    <a:gd name="T89" fmla="*/ 0 h 642"/>
                    <a:gd name="T90" fmla="*/ 1 w 1068"/>
                    <a:gd name="T91" fmla="*/ 0 h 642"/>
                    <a:gd name="T92" fmla="*/ 1 w 1068"/>
                    <a:gd name="T93" fmla="*/ 0 h 642"/>
                    <a:gd name="T94" fmla="*/ 1 w 1068"/>
                    <a:gd name="T95" fmla="*/ 0 h 642"/>
                    <a:gd name="T96" fmla="*/ 1 w 1068"/>
                    <a:gd name="T97" fmla="*/ 0 h 642"/>
                    <a:gd name="T98" fmla="*/ 1 w 1068"/>
                    <a:gd name="T99" fmla="*/ 0 h 642"/>
                    <a:gd name="T100" fmla="*/ 1 w 1068"/>
                    <a:gd name="T101" fmla="*/ 0 h 64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68"/>
                    <a:gd name="T154" fmla="*/ 0 h 642"/>
                    <a:gd name="T155" fmla="*/ 1068 w 1068"/>
                    <a:gd name="T156" fmla="*/ 642 h 64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68" h="642">
                      <a:moveTo>
                        <a:pt x="1037" y="493"/>
                      </a:moveTo>
                      <a:lnTo>
                        <a:pt x="1030" y="477"/>
                      </a:lnTo>
                      <a:lnTo>
                        <a:pt x="1020" y="456"/>
                      </a:lnTo>
                      <a:lnTo>
                        <a:pt x="1007" y="433"/>
                      </a:lnTo>
                      <a:lnTo>
                        <a:pt x="994" y="411"/>
                      </a:lnTo>
                      <a:lnTo>
                        <a:pt x="982" y="391"/>
                      </a:lnTo>
                      <a:lnTo>
                        <a:pt x="970" y="372"/>
                      </a:lnTo>
                      <a:lnTo>
                        <a:pt x="961" y="360"/>
                      </a:lnTo>
                      <a:lnTo>
                        <a:pt x="956" y="353"/>
                      </a:lnTo>
                      <a:lnTo>
                        <a:pt x="952" y="348"/>
                      </a:lnTo>
                      <a:lnTo>
                        <a:pt x="944" y="342"/>
                      </a:lnTo>
                      <a:lnTo>
                        <a:pt x="933" y="333"/>
                      </a:lnTo>
                      <a:lnTo>
                        <a:pt x="919" y="324"/>
                      </a:lnTo>
                      <a:lnTo>
                        <a:pt x="904" y="312"/>
                      </a:lnTo>
                      <a:lnTo>
                        <a:pt x="888" y="300"/>
                      </a:lnTo>
                      <a:lnTo>
                        <a:pt x="870" y="285"/>
                      </a:lnTo>
                      <a:lnTo>
                        <a:pt x="851" y="271"/>
                      </a:lnTo>
                      <a:lnTo>
                        <a:pt x="832" y="255"/>
                      </a:lnTo>
                      <a:lnTo>
                        <a:pt x="812" y="239"/>
                      </a:lnTo>
                      <a:lnTo>
                        <a:pt x="794" y="223"/>
                      </a:lnTo>
                      <a:lnTo>
                        <a:pt x="774" y="206"/>
                      </a:lnTo>
                      <a:lnTo>
                        <a:pt x="757" y="190"/>
                      </a:lnTo>
                      <a:lnTo>
                        <a:pt x="740" y="174"/>
                      </a:lnTo>
                      <a:lnTo>
                        <a:pt x="725" y="159"/>
                      </a:lnTo>
                      <a:lnTo>
                        <a:pt x="712" y="144"/>
                      </a:lnTo>
                      <a:lnTo>
                        <a:pt x="695" y="127"/>
                      </a:lnTo>
                      <a:lnTo>
                        <a:pt x="676" y="114"/>
                      </a:lnTo>
                      <a:lnTo>
                        <a:pt x="657" y="105"/>
                      </a:lnTo>
                      <a:lnTo>
                        <a:pt x="637" y="99"/>
                      </a:lnTo>
                      <a:lnTo>
                        <a:pt x="620" y="96"/>
                      </a:lnTo>
                      <a:lnTo>
                        <a:pt x="604" y="95"/>
                      </a:lnTo>
                      <a:lnTo>
                        <a:pt x="591" y="95"/>
                      </a:lnTo>
                      <a:lnTo>
                        <a:pt x="582" y="96"/>
                      </a:lnTo>
                      <a:lnTo>
                        <a:pt x="573" y="98"/>
                      </a:lnTo>
                      <a:lnTo>
                        <a:pt x="560" y="103"/>
                      </a:lnTo>
                      <a:lnTo>
                        <a:pt x="544" y="109"/>
                      </a:lnTo>
                      <a:lnTo>
                        <a:pt x="525" y="117"/>
                      </a:lnTo>
                      <a:lnTo>
                        <a:pt x="505" y="126"/>
                      </a:lnTo>
                      <a:lnTo>
                        <a:pt x="484" y="137"/>
                      </a:lnTo>
                      <a:lnTo>
                        <a:pt x="463" y="151"/>
                      </a:lnTo>
                      <a:lnTo>
                        <a:pt x="442" y="166"/>
                      </a:lnTo>
                      <a:lnTo>
                        <a:pt x="420" y="181"/>
                      </a:lnTo>
                      <a:lnTo>
                        <a:pt x="395" y="194"/>
                      </a:lnTo>
                      <a:lnTo>
                        <a:pt x="369" y="204"/>
                      </a:lnTo>
                      <a:lnTo>
                        <a:pt x="343" y="212"/>
                      </a:lnTo>
                      <a:lnTo>
                        <a:pt x="319" y="218"/>
                      </a:lnTo>
                      <a:lnTo>
                        <a:pt x="300" y="223"/>
                      </a:lnTo>
                      <a:lnTo>
                        <a:pt x="287" y="225"/>
                      </a:lnTo>
                      <a:lnTo>
                        <a:pt x="282" y="226"/>
                      </a:lnTo>
                      <a:lnTo>
                        <a:pt x="271" y="228"/>
                      </a:lnTo>
                      <a:lnTo>
                        <a:pt x="257" y="229"/>
                      </a:lnTo>
                      <a:lnTo>
                        <a:pt x="243" y="228"/>
                      </a:lnTo>
                      <a:lnTo>
                        <a:pt x="228" y="225"/>
                      </a:lnTo>
                      <a:lnTo>
                        <a:pt x="213" y="220"/>
                      </a:lnTo>
                      <a:lnTo>
                        <a:pt x="199" y="216"/>
                      </a:lnTo>
                      <a:lnTo>
                        <a:pt x="185" y="209"/>
                      </a:lnTo>
                      <a:lnTo>
                        <a:pt x="174" y="201"/>
                      </a:lnTo>
                      <a:lnTo>
                        <a:pt x="158" y="180"/>
                      </a:lnTo>
                      <a:lnTo>
                        <a:pt x="151" y="155"/>
                      </a:lnTo>
                      <a:lnTo>
                        <a:pt x="151" y="132"/>
                      </a:lnTo>
                      <a:lnTo>
                        <a:pt x="153" y="116"/>
                      </a:lnTo>
                      <a:lnTo>
                        <a:pt x="158" y="109"/>
                      </a:lnTo>
                      <a:lnTo>
                        <a:pt x="168" y="101"/>
                      </a:lnTo>
                      <a:lnTo>
                        <a:pt x="183" y="89"/>
                      </a:lnTo>
                      <a:lnTo>
                        <a:pt x="202" y="78"/>
                      </a:lnTo>
                      <a:lnTo>
                        <a:pt x="221" y="65"/>
                      </a:lnTo>
                      <a:lnTo>
                        <a:pt x="241" y="53"/>
                      </a:lnTo>
                      <a:lnTo>
                        <a:pt x="259" y="41"/>
                      </a:lnTo>
                      <a:lnTo>
                        <a:pt x="275" y="30"/>
                      </a:lnTo>
                      <a:lnTo>
                        <a:pt x="288" y="22"/>
                      </a:lnTo>
                      <a:lnTo>
                        <a:pt x="296" y="15"/>
                      </a:lnTo>
                      <a:lnTo>
                        <a:pt x="302" y="10"/>
                      </a:lnTo>
                      <a:lnTo>
                        <a:pt x="304" y="6"/>
                      </a:lnTo>
                      <a:lnTo>
                        <a:pt x="305" y="3"/>
                      </a:lnTo>
                      <a:lnTo>
                        <a:pt x="305" y="2"/>
                      </a:lnTo>
                      <a:lnTo>
                        <a:pt x="304" y="0"/>
                      </a:lnTo>
                      <a:lnTo>
                        <a:pt x="301" y="2"/>
                      </a:lnTo>
                      <a:lnTo>
                        <a:pt x="291" y="6"/>
                      </a:lnTo>
                      <a:lnTo>
                        <a:pt x="278" y="11"/>
                      </a:lnTo>
                      <a:lnTo>
                        <a:pt x="258" y="18"/>
                      </a:lnTo>
                      <a:lnTo>
                        <a:pt x="235" y="23"/>
                      </a:lnTo>
                      <a:lnTo>
                        <a:pt x="207" y="29"/>
                      </a:lnTo>
                      <a:lnTo>
                        <a:pt x="177" y="33"/>
                      </a:lnTo>
                      <a:lnTo>
                        <a:pt x="144" y="35"/>
                      </a:lnTo>
                      <a:lnTo>
                        <a:pt x="122" y="35"/>
                      </a:lnTo>
                      <a:lnTo>
                        <a:pt x="102" y="35"/>
                      </a:lnTo>
                      <a:lnTo>
                        <a:pt x="86" y="35"/>
                      </a:lnTo>
                      <a:lnTo>
                        <a:pt x="73" y="35"/>
                      </a:lnTo>
                      <a:lnTo>
                        <a:pt x="62" y="35"/>
                      </a:lnTo>
                      <a:lnTo>
                        <a:pt x="54" y="35"/>
                      </a:lnTo>
                      <a:lnTo>
                        <a:pt x="49" y="35"/>
                      </a:lnTo>
                      <a:lnTo>
                        <a:pt x="48" y="35"/>
                      </a:lnTo>
                      <a:lnTo>
                        <a:pt x="0" y="391"/>
                      </a:lnTo>
                      <a:lnTo>
                        <a:pt x="2" y="392"/>
                      </a:lnTo>
                      <a:lnTo>
                        <a:pt x="10" y="393"/>
                      </a:lnTo>
                      <a:lnTo>
                        <a:pt x="22" y="396"/>
                      </a:lnTo>
                      <a:lnTo>
                        <a:pt x="36" y="400"/>
                      </a:lnTo>
                      <a:lnTo>
                        <a:pt x="53" y="404"/>
                      </a:lnTo>
                      <a:lnTo>
                        <a:pt x="71" y="409"/>
                      </a:lnTo>
                      <a:lnTo>
                        <a:pt x="92" y="414"/>
                      </a:lnTo>
                      <a:lnTo>
                        <a:pt x="112" y="419"/>
                      </a:lnTo>
                      <a:lnTo>
                        <a:pt x="129" y="424"/>
                      </a:lnTo>
                      <a:lnTo>
                        <a:pt x="142" y="426"/>
                      </a:lnTo>
                      <a:lnTo>
                        <a:pt x="152" y="430"/>
                      </a:lnTo>
                      <a:lnTo>
                        <a:pt x="161" y="433"/>
                      </a:lnTo>
                      <a:lnTo>
                        <a:pt x="170" y="437"/>
                      </a:lnTo>
                      <a:lnTo>
                        <a:pt x="180" y="442"/>
                      </a:lnTo>
                      <a:lnTo>
                        <a:pt x="192" y="449"/>
                      </a:lnTo>
                      <a:lnTo>
                        <a:pt x="208" y="460"/>
                      </a:lnTo>
                      <a:lnTo>
                        <a:pt x="225" y="474"/>
                      </a:lnTo>
                      <a:lnTo>
                        <a:pt x="236" y="492"/>
                      </a:lnTo>
                      <a:lnTo>
                        <a:pt x="244" y="513"/>
                      </a:lnTo>
                      <a:lnTo>
                        <a:pt x="250" y="533"/>
                      </a:lnTo>
                      <a:lnTo>
                        <a:pt x="255" y="552"/>
                      </a:lnTo>
                      <a:lnTo>
                        <a:pt x="258" y="567"/>
                      </a:lnTo>
                      <a:lnTo>
                        <a:pt x="260" y="576"/>
                      </a:lnTo>
                      <a:lnTo>
                        <a:pt x="265" y="577"/>
                      </a:lnTo>
                      <a:lnTo>
                        <a:pt x="280" y="568"/>
                      </a:lnTo>
                      <a:lnTo>
                        <a:pt x="295" y="562"/>
                      </a:lnTo>
                      <a:lnTo>
                        <a:pt x="309" y="558"/>
                      </a:lnTo>
                      <a:lnTo>
                        <a:pt x="323" y="556"/>
                      </a:lnTo>
                      <a:lnTo>
                        <a:pt x="338" y="556"/>
                      </a:lnTo>
                      <a:lnTo>
                        <a:pt x="351" y="559"/>
                      </a:lnTo>
                      <a:lnTo>
                        <a:pt x="366" y="563"/>
                      </a:lnTo>
                      <a:lnTo>
                        <a:pt x="382" y="569"/>
                      </a:lnTo>
                      <a:lnTo>
                        <a:pt x="396" y="575"/>
                      </a:lnTo>
                      <a:lnTo>
                        <a:pt x="407" y="581"/>
                      </a:lnTo>
                      <a:lnTo>
                        <a:pt x="415" y="585"/>
                      </a:lnTo>
                      <a:lnTo>
                        <a:pt x="419" y="589"/>
                      </a:lnTo>
                      <a:lnTo>
                        <a:pt x="424" y="593"/>
                      </a:lnTo>
                      <a:lnTo>
                        <a:pt x="426" y="597"/>
                      </a:lnTo>
                      <a:lnTo>
                        <a:pt x="429" y="601"/>
                      </a:lnTo>
                      <a:lnTo>
                        <a:pt x="432" y="606"/>
                      </a:lnTo>
                      <a:lnTo>
                        <a:pt x="435" y="611"/>
                      </a:lnTo>
                      <a:lnTo>
                        <a:pt x="438" y="614"/>
                      </a:lnTo>
                      <a:lnTo>
                        <a:pt x="441" y="616"/>
                      </a:lnTo>
                      <a:lnTo>
                        <a:pt x="445" y="617"/>
                      </a:lnTo>
                      <a:lnTo>
                        <a:pt x="450" y="616"/>
                      </a:lnTo>
                      <a:lnTo>
                        <a:pt x="457" y="614"/>
                      </a:lnTo>
                      <a:lnTo>
                        <a:pt x="468" y="611"/>
                      </a:lnTo>
                      <a:lnTo>
                        <a:pt x="482" y="604"/>
                      </a:lnTo>
                      <a:lnTo>
                        <a:pt x="494" y="600"/>
                      </a:lnTo>
                      <a:lnTo>
                        <a:pt x="513" y="598"/>
                      </a:lnTo>
                      <a:lnTo>
                        <a:pt x="533" y="598"/>
                      </a:lnTo>
                      <a:lnTo>
                        <a:pt x="555" y="599"/>
                      </a:lnTo>
                      <a:lnTo>
                        <a:pt x="575" y="600"/>
                      </a:lnTo>
                      <a:lnTo>
                        <a:pt x="592" y="601"/>
                      </a:lnTo>
                      <a:lnTo>
                        <a:pt x="604" y="604"/>
                      </a:lnTo>
                      <a:lnTo>
                        <a:pt x="608" y="604"/>
                      </a:lnTo>
                      <a:lnTo>
                        <a:pt x="606" y="601"/>
                      </a:lnTo>
                      <a:lnTo>
                        <a:pt x="599" y="597"/>
                      </a:lnTo>
                      <a:lnTo>
                        <a:pt x="589" y="589"/>
                      </a:lnTo>
                      <a:lnTo>
                        <a:pt x="578" y="578"/>
                      </a:lnTo>
                      <a:lnTo>
                        <a:pt x="567" y="568"/>
                      </a:lnTo>
                      <a:lnTo>
                        <a:pt x="556" y="556"/>
                      </a:lnTo>
                      <a:lnTo>
                        <a:pt x="550" y="545"/>
                      </a:lnTo>
                      <a:lnTo>
                        <a:pt x="547" y="535"/>
                      </a:lnTo>
                      <a:lnTo>
                        <a:pt x="548" y="525"/>
                      </a:lnTo>
                      <a:lnTo>
                        <a:pt x="551" y="518"/>
                      </a:lnTo>
                      <a:lnTo>
                        <a:pt x="554" y="513"/>
                      </a:lnTo>
                      <a:lnTo>
                        <a:pt x="558" y="508"/>
                      </a:lnTo>
                      <a:lnTo>
                        <a:pt x="563" y="507"/>
                      </a:lnTo>
                      <a:lnTo>
                        <a:pt x="569" y="507"/>
                      </a:lnTo>
                      <a:lnTo>
                        <a:pt x="575" y="508"/>
                      </a:lnTo>
                      <a:lnTo>
                        <a:pt x="582" y="513"/>
                      </a:lnTo>
                      <a:lnTo>
                        <a:pt x="589" y="517"/>
                      </a:lnTo>
                      <a:lnTo>
                        <a:pt x="599" y="521"/>
                      </a:lnTo>
                      <a:lnTo>
                        <a:pt x="609" y="523"/>
                      </a:lnTo>
                      <a:lnTo>
                        <a:pt x="621" y="527"/>
                      </a:lnTo>
                      <a:lnTo>
                        <a:pt x="635" y="531"/>
                      </a:lnTo>
                      <a:lnTo>
                        <a:pt x="649" y="536"/>
                      </a:lnTo>
                      <a:lnTo>
                        <a:pt x="662" y="543"/>
                      </a:lnTo>
                      <a:lnTo>
                        <a:pt x="677" y="551"/>
                      </a:lnTo>
                      <a:lnTo>
                        <a:pt x="691" y="558"/>
                      </a:lnTo>
                      <a:lnTo>
                        <a:pt x="702" y="561"/>
                      </a:lnTo>
                      <a:lnTo>
                        <a:pt x="709" y="560"/>
                      </a:lnTo>
                      <a:lnTo>
                        <a:pt x="713" y="555"/>
                      </a:lnTo>
                      <a:lnTo>
                        <a:pt x="715" y="548"/>
                      </a:lnTo>
                      <a:lnTo>
                        <a:pt x="714" y="540"/>
                      </a:lnTo>
                      <a:lnTo>
                        <a:pt x="711" y="531"/>
                      </a:lnTo>
                      <a:lnTo>
                        <a:pt x="704" y="521"/>
                      </a:lnTo>
                      <a:lnTo>
                        <a:pt x="698" y="514"/>
                      </a:lnTo>
                      <a:lnTo>
                        <a:pt x="689" y="501"/>
                      </a:lnTo>
                      <a:lnTo>
                        <a:pt x="677" y="485"/>
                      </a:lnTo>
                      <a:lnTo>
                        <a:pt x="664" y="468"/>
                      </a:lnTo>
                      <a:lnTo>
                        <a:pt x="651" y="451"/>
                      </a:lnTo>
                      <a:lnTo>
                        <a:pt x="639" y="434"/>
                      </a:lnTo>
                      <a:lnTo>
                        <a:pt x="631" y="424"/>
                      </a:lnTo>
                      <a:lnTo>
                        <a:pt x="628" y="418"/>
                      </a:lnTo>
                      <a:lnTo>
                        <a:pt x="630" y="416"/>
                      </a:lnTo>
                      <a:lnTo>
                        <a:pt x="636" y="415"/>
                      </a:lnTo>
                      <a:lnTo>
                        <a:pt x="645" y="415"/>
                      </a:lnTo>
                      <a:lnTo>
                        <a:pt x="658" y="416"/>
                      </a:lnTo>
                      <a:lnTo>
                        <a:pt x="672" y="418"/>
                      </a:lnTo>
                      <a:lnTo>
                        <a:pt x="686" y="422"/>
                      </a:lnTo>
                      <a:lnTo>
                        <a:pt x="698" y="428"/>
                      </a:lnTo>
                      <a:lnTo>
                        <a:pt x="709" y="436"/>
                      </a:lnTo>
                      <a:lnTo>
                        <a:pt x="714" y="441"/>
                      </a:lnTo>
                      <a:lnTo>
                        <a:pt x="720" y="447"/>
                      </a:lnTo>
                      <a:lnTo>
                        <a:pt x="725" y="454"/>
                      </a:lnTo>
                      <a:lnTo>
                        <a:pt x="729" y="461"/>
                      </a:lnTo>
                      <a:lnTo>
                        <a:pt x="734" y="468"/>
                      </a:lnTo>
                      <a:lnTo>
                        <a:pt x="740" y="475"/>
                      </a:lnTo>
                      <a:lnTo>
                        <a:pt x="745" y="482"/>
                      </a:lnTo>
                      <a:lnTo>
                        <a:pt x="752" y="489"/>
                      </a:lnTo>
                      <a:lnTo>
                        <a:pt x="764" y="497"/>
                      </a:lnTo>
                      <a:lnTo>
                        <a:pt x="781" y="508"/>
                      </a:lnTo>
                      <a:lnTo>
                        <a:pt x="803" y="518"/>
                      </a:lnTo>
                      <a:lnTo>
                        <a:pt x="826" y="530"/>
                      </a:lnTo>
                      <a:lnTo>
                        <a:pt x="849" y="539"/>
                      </a:lnTo>
                      <a:lnTo>
                        <a:pt x="868" y="546"/>
                      </a:lnTo>
                      <a:lnTo>
                        <a:pt x="881" y="548"/>
                      </a:lnTo>
                      <a:lnTo>
                        <a:pt x="886" y="547"/>
                      </a:lnTo>
                      <a:lnTo>
                        <a:pt x="880" y="535"/>
                      </a:lnTo>
                      <a:lnTo>
                        <a:pt x="864" y="512"/>
                      </a:lnTo>
                      <a:lnTo>
                        <a:pt x="841" y="483"/>
                      </a:lnTo>
                      <a:lnTo>
                        <a:pt x="815" y="451"/>
                      </a:lnTo>
                      <a:lnTo>
                        <a:pt x="787" y="418"/>
                      </a:lnTo>
                      <a:lnTo>
                        <a:pt x="764" y="390"/>
                      </a:lnTo>
                      <a:lnTo>
                        <a:pt x="747" y="369"/>
                      </a:lnTo>
                      <a:lnTo>
                        <a:pt x="739" y="357"/>
                      </a:lnTo>
                      <a:lnTo>
                        <a:pt x="741" y="349"/>
                      </a:lnTo>
                      <a:lnTo>
                        <a:pt x="750" y="343"/>
                      </a:lnTo>
                      <a:lnTo>
                        <a:pt x="760" y="341"/>
                      </a:lnTo>
                      <a:lnTo>
                        <a:pt x="765" y="340"/>
                      </a:lnTo>
                      <a:lnTo>
                        <a:pt x="770" y="343"/>
                      </a:lnTo>
                      <a:lnTo>
                        <a:pt x="782" y="352"/>
                      </a:lnTo>
                      <a:lnTo>
                        <a:pt x="800" y="364"/>
                      </a:lnTo>
                      <a:lnTo>
                        <a:pt x="821" y="379"/>
                      </a:lnTo>
                      <a:lnTo>
                        <a:pt x="845" y="395"/>
                      </a:lnTo>
                      <a:lnTo>
                        <a:pt x="868" y="410"/>
                      </a:lnTo>
                      <a:lnTo>
                        <a:pt x="887" y="424"/>
                      </a:lnTo>
                      <a:lnTo>
                        <a:pt x="903" y="434"/>
                      </a:lnTo>
                      <a:lnTo>
                        <a:pt x="916" y="441"/>
                      </a:lnTo>
                      <a:lnTo>
                        <a:pt x="928" y="447"/>
                      </a:lnTo>
                      <a:lnTo>
                        <a:pt x="939" y="452"/>
                      </a:lnTo>
                      <a:lnTo>
                        <a:pt x="951" y="455"/>
                      </a:lnTo>
                      <a:lnTo>
                        <a:pt x="960" y="459"/>
                      </a:lnTo>
                      <a:lnTo>
                        <a:pt x="969" y="462"/>
                      </a:lnTo>
                      <a:lnTo>
                        <a:pt x="977" y="467"/>
                      </a:lnTo>
                      <a:lnTo>
                        <a:pt x="984" y="471"/>
                      </a:lnTo>
                      <a:lnTo>
                        <a:pt x="991" y="482"/>
                      </a:lnTo>
                      <a:lnTo>
                        <a:pt x="1000" y="500"/>
                      </a:lnTo>
                      <a:lnTo>
                        <a:pt x="1010" y="524"/>
                      </a:lnTo>
                      <a:lnTo>
                        <a:pt x="1022" y="551"/>
                      </a:lnTo>
                      <a:lnTo>
                        <a:pt x="1034" y="578"/>
                      </a:lnTo>
                      <a:lnTo>
                        <a:pt x="1044" y="604"/>
                      </a:lnTo>
                      <a:lnTo>
                        <a:pt x="1052" y="623"/>
                      </a:lnTo>
                      <a:lnTo>
                        <a:pt x="1059" y="637"/>
                      </a:lnTo>
                      <a:lnTo>
                        <a:pt x="1066" y="642"/>
                      </a:lnTo>
                      <a:lnTo>
                        <a:pt x="1068" y="630"/>
                      </a:lnTo>
                      <a:lnTo>
                        <a:pt x="1067" y="614"/>
                      </a:lnTo>
                      <a:lnTo>
                        <a:pt x="1067" y="606"/>
                      </a:lnTo>
                      <a:lnTo>
                        <a:pt x="1065" y="597"/>
                      </a:lnTo>
                      <a:lnTo>
                        <a:pt x="1059" y="571"/>
                      </a:lnTo>
                      <a:lnTo>
                        <a:pt x="1050" y="535"/>
                      </a:lnTo>
                      <a:lnTo>
                        <a:pt x="1037" y="493"/>
                      </a:lnTo>
                      <a:close/>
                    </a:path>
                  </a:pathLst>
                </a:custGeom>
                <a:solidFill>
                  <a:srgbClr val="2E3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360000" tIns="360000"/>
                <a:lstStyle/>
                <a:p>
                  <a:endParaRPr lang="en-GB"/>
                </a:p>
              </p:txBody>
            </p:sp>
            <p:sp>
              <p:nvSpPr>
                <p:cNvPr id="19523" name="Freeform 110"/>
                <p:cNvSpPr>
                  <a:spLocks/>
                </p:cNvSpPr>
                <p:nvPr/>
              </p:nvSpPr>
              <p:spPr bwMode="gray">
                <a:xfrm>
                  <a:off x="3279" y="1934"/>
                  <a:ext cx="109" cy="192"/>
                </a:xfrm>
                <a:custGeom>
                  <a:avLst/>
                  <a:gdLst>
                    <a:gd name="T0" fmla="*/ 0 w 217"/>
                    <a:gd name="T1" fmla="*/ 1 h 384"/>
                    <a:gd name="T2" fmla="*/ 1 w 217"/>
                    <a:gd name="T3" fmla="*/ 1 h 384"/>
                    <a:gd name="T4" fmla="*/ 1 w 217"/>
                    <a:gd name="T5" fmla="*/ 1 h 384"/>
                    <a:gd name="T6" fmla="*/ 1 w 217"/>
                    <a:gd name="T7" fmla="*/ 1 h 384"/>
                    <a:gd name="T8" fmla="*/ 1 w 217"/>
                    <a:gd name="T9" fmla="*/ 1 h 384"/>
                    <a:gd name="T10" fmla="*/ 1 w 217"/>
                    <a:gd name="T11" fmla="*/ 1 h 384"/>
                    <a:gd name="T12" fmla="*/ 1 w 217"/>
                    <a:gd name="T13" fmla="*/ 1 h 384"/>
                    <a:gd name="T14" fmla="*/ 1 w 217"/>
                    <a:gd name="T15" fmla="*/ 1 h 384"/>
                    <a:gd name="T16" fmla="*/ 1 w 217"/>
                    <a:gd name="T17" fmla="*/ 1 h 384"/>
                    <a:gd name="T18" fmla="*/ 1 w 217"/>
                    <a:gd name="T19" fmla="*/ 1 h 384"/>
                    <a:gd name="T20" fmla="*/ 1 w 217"/>
                    <a:gd name="T21" fmla="*/ 1 h 384"/>
                    <a:gd name="T22" fmla="*/ 1 w 217"/>
                    <a:gd name="T23" fmla="*/ 1 h 384"/>
                    <a:gd name="T24" fmla="*/ 1 w 217"/>
                    <a:gd name="T25" fmla="*/ 1 h 384"/>
                    <a:gd name="T26" fmla="*/ 1 w 217"/>
                    <a:gd name="T27" fmla="*/ 1 h 384"/>
                    <a:gd name="T28" fmla="*/ 1 w 217"/>
                    <a:gd name="T29" fmla="*/ 0 h 384"/>
                    <a:gd name="T30" fmla="*/ 0 w 217"/>
                    <a:gd name="T31" fmla="*/ 1 h 38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17"/>
                    <a:gd name="T49" fmla="*/ 0 h 384"/>
                    <a:gd name="T50" fmla="*/ 217 w 217"/>
                    <a:gd name="T51" fmla="*/ 384 h 38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17" h="384">
                      <a:moveTo>
                        <a:pt x="0" y="46"/>
                      </a:moveTo>
                      <a:lnTo>
                        <a:pt x="76" y="347"/>
                      </a:lnTo>
                      <a:lnTo>
                        <a:pt x="122" y="324"/>
                      </a:lnTo>
                      <a:lnTo>
                        <a:pt x="87" y="179"/>
                      </a:lnTo>
                      <a:lnTo>
                        <a:pt x="91" y="189"/>
                      </a:lnTo>
                      <a:lnTo>
                        <a:pt x="101" y="214"/>
                      </a:lnTo>
                      <a:lnTo>
                        <a:pt x="116" y="248"/>
                      </a:lnTo>
                      <a:lnTo>
                        <a:pt x="133" y="289"/>
                      </a:lnTo>
                      <a:lnTo>
                        <a:pt x="149" y="327"/>
                      </a:lnTo>
                      <a:lnTo>
                        <a:pt x="164" y="360"/>
                      </a:lnTo>
                      <a:lnTo>
                        <a:pt x="175" y="381"/>
                      </a:lnTo>
                      <a:lnTo>
                        <a:pt x="178" y="384"/>
                      </a:lnTo>
                      <a:lnTo>
                        <a:pt x="139" y="179"/>
                      </a:lnTo>
                      <a:lnTo>
                        <a:pt x="217" y="372"/>
                      </a:lnTo>
                      <a:lnTo>
                        <a:pt x="116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2E3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360000" tIns="360000"/>
                <a:lstStyle/>
                <a:p>
                  <a:endParaRPr lang="en-GB"/>
                </a:p>
              </p:txBody>
            </p:sp>
            <p:sp>
              <p:nvSpPr>
                <p:cNvPr id="19524" name="Freeform 111"/>
                <p:cNvSpPr>
                  <a:spLocks/>
                </p:cNvSpPr>
                <p:nvPr/>
              </p:nvSpPr>
              <p:spPr bwMode="gray">
                <a:xfrm>
                  <a:off x="2553" y="1997"/>
                  <a:ext cx="92" cy="151"/>
                </a:xfrm>
                <a:custGeom>
                  <a:avLst/>
                  <a:gdLst>
                    <a:gd name="T0" fmla="*/ 1 w 183"/>
                    <a:gd name="T1" fmla="*/ 1 h 302"/>
                    <a:gd name="T2" fmla="*/ 1 w 183"/>
                    <a:gd name="T3" fmla="*/ 1 h 302"/>
                    <a:gd name="T4" fmla="*/ 1 w 183"/>
                    <a:gd name="T5" fmla="*/ 1 h 302"/>
                    <a:gd name="T6" fmla="*/ 1 w 183"/>
                    <a:gd name="T7" fmla="*/ 1 h 302"/>
                    <a:gd name="T8" fmla="*/ 1 w 183"/>
                    <a:gd name="T9" fmla="*/ 1 h 302"/>
                    <a:gd name="T10" fmla="*/ 0 w 183"/>
                    <a:gd name="T11" fmla="*/ 1 h 302"/>
                    <a:gd name="T12" fmla="*/ 1 w 183"/>
                    <a:gd name="T13" fmla="*/ 1 h 302"/>
                    <a:gd name="T14" fmla="*/ 1 w 183"/>
                    <a:gd name="T15" fmla="*/ 1 h 302"/>
                    <a:gd name="T16" fmla="*/ 1 w 183"/>
                    <a:gd name="T17" fmla="*/ 1 h 302"/>
                    <a:gd name="T18" fmla="*/ 1 w 183"/>
                    <a:gd name="T19" fmla="*/ 1 h 302"/>
                    <a:gd name="T20" fmla="*/ 1 w 183"/>
                    <a:gd name="T21" fmla="*/ 1 h 302"/>
                    <a:gd name="T22" fmla="*/ 1 w 183"/>
                    <a:gd name="T23" fmla="*/ 1 h 302"/>
                    <a:gd name="T24" fmla="*/ 1 w 183"/>
                    <a:gd name="T25" fmla="*/ 1 h 302"/>
                    <a:gd name="T26" fmla="*/ 1 w 183"/>
                    <a:gd name="T27" fmla="*/ 1 h 302"/>
                    <a:gd name="T28" fmla="*/ 1 w 183"/>
                    <a:gd name="T29" fmla="*/ 1 h 302"/>
                    <a:gd name="T30" fmla="*/ 1 w 183"/>
                    <a:gd name="T31" fmla="*/ 1 h 302"/>
                    <a:gd name="T32" fmla="*/ 1 w 183"/>
                    <a:gd name="T33" fmla="*/ 1 h 302"/>
                    <a:gd name="T34" fmla="*/ 1 w 183"/>
                    <a:gd name="T35" fmla="*/ 1 h 302"/>
                    <a:gd name="T36" fmla="*/ 1 w 183"/>
                    <a:gd name="T37" fmla="*/ 1 h 302"/>
                    <a:gd name="T38" fmla="*/ 1 w 183"/>
                    <a:gd name="T39" fmla="*/ 1 h 302"/>
                    <a:gd name="T40" fmla="*/ 1 w 183"/>
                    <a:gd name="T41" fmla="*/ 1 h 302"/>
                    <a:gd name="T42" fmla="*/ 1 w 183"/>
                    <a:gd name="T43" fmla="*/ 1 h 302"/>
                    <a:gd name="T44" fmla="*/ 1 w 183"/>
                    <a:gd name="T45" fmla="*/ 1 h 302"/>
                    <a:gd name="T46" fmla="*/ 1 w 183"/>
                    <a:gd name="T47" fmla="*/ 1 h 302"/>
                    <a:gd name="T48" fmla="*/ 1 w 183"/>
                    <a:gd name="T49" fmla="*/ 0 h 302"/>
                    <a:gd name="T50" fmla="*/ 1 w 183"/>
                    <a:gd name="T51" fmla="*/ 1 h 30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3"/>
                    <a:gd name="T79" fmla="*/ 0 h 302"/>
                    <a:gd name="T80" fmla="*/ 183 w 183"/>
                    <a:gd name="T81" fmla="*/ 302 h 30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3" h="302">
                      <a:moveTo>
                        <a:pt x="20" y="6"/>
                      </a:moveTo>
                      <a:lnTo>
                        <a:pt x="18" y="13"/>
                      </a:lnTo>
                      <a:lnTo>
                        <a:pt x="13" y="34"/>
                      </a:lnTo>
                      <a:lnTo>
                        <a:pt x="7" y="63"/>
                      </a:lnTo>
                      <a:lnTo>
                        <a:pt x="2" y="97"/>
                      </a:lnTo>
                      <a:lnTo>
                        <a:pt x="0" y="135"/>
                      </a:lnTo>
                      <a:lnTo>
                        <a:pt x="3" y="173"/>
                      </a:lnTo>
                      <a:lnTo>
                        <a:pt x="12" y="206"/>
                      </a:lnTo>
                      <a:lnTo>
                        <a:pt x="32" y="233"/>
                      </a:lnTo>
                      <a:lnTo>
                        <a:pt x="55" y="251"/>
                      </a:lnTo>
                      <a:lnTo>
                        <a:pt x="75" y="263"/>
                      </a:lnTo>
                      <a:lnTo>
                        <a:pt x="93" y="271"/>
                      </a:lnTo>
                      <a:lnTo>
                        <a:pt x="108" y="275"/>
                      </a:lnTo>
                      <a:lnTo>
                        <a:pt x="121" y="280"/>
                      </a:lnTo>
                      <a:lnTo>
                        <a:pt x="131" y="285"/>
                      </a:lnTo>
                      <a:lnTo>
                        <a:pt x="138" y="292"/>
                      </a:lnTo>
                      <a:lnTo>
                        <a:pt x="141" y="302"/>
                      </a:lnTo>
                      <a:lnTo>
                        <a:pt x="145" y="299"/>
                      </a:lnTo>
                      <a:lnTo>
                        <a:pt x="151" y="270"/>
                      </a:lnTo>
                      <a:lnTo>
                        <a:pt x="158" y="221"/>
                      </a:lnTo>
                      <a:lnTo>
                        <a:pt x="164" y="164"/>
                      </a:lnTo>
                      <a:lnTo>
                        <a:pt x="171" y="105"/>
                      </a:lnTo>
                      <a:lnTo>
                        <a:pt x="177" y="52"/>
                      </a:lnTo>
                      <a:lnTo>
                        <a:pt x="182" y="14"/>
                      </a:lnTo>
                      <a:lnTo>
                        <a:pt x="183" y="0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2E3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360000" tIns="360000"/>
                <a:lstStyle/>
                <a:p>
                  <a:endParaRPr lang="en-GB"/>
                </a:p>
              </p:txBody>
            </p:sp>
            <p:sp>
              <p:nvSpPr>
                <p:cNvPr id="19525" name="Freeform 112"/>
                <p:cNvSpPr>
                  <a:spLocks/>
                </p:cNvSpPr>
                <p:nvPr/>
              </p:nvSpPr>
              <p:spPr bwMode="gray">
                <a:xfrm>
                  <a:off x="2360" y="1991"/>
                  <a:ext cx="154" cy="235"/>
                </a:xfrm>
                <a:custGeom>
                  <a:avLst/>
                  <a:gdLst>
                    <a:gd name="T0" fmla="*/ 1 w 307"/>
                    <a:gd name="T1" fmla="*/ 1 h 468"/>
                    <a:gd name="T2" fmla="*/ 1 w 307"/>
                    <a:gd name="T3" fmla="*/ 1 h 468"/>
                    <a:gd name="T4" fmla="*/ 1 w 307"/>
                    <a:gd name="T5" fmla="*/ 1 h 468"/>
                    <a:gd name="T6" fmla="*/ 1 w 307"/>
                    <a:gd name="T7" fmla="*/ 1 h 468"/>
                    <a:gd name="T8" fmla="*/ 1 w 307"/>
                    <a:gd name="T9" fmla="*/ 1 h 468"/>
                    <a:gd name="T10" fmla="*/ 1 w 307"/>
                    <a:gd name="T11" fmla="*/ 1 h 468"/>
                    <a:gd name="T12" fmla="*/ 1 w 307"/>
                    <a:gd name="T13" fmla="*/ 1 h 468"/>
                    <a:gd name="T14" fmla="*/ 0 w 307"/>
                    <a:gd name="T15" fmla="*/ 1 h 468"/>
                    <a:gd name="T16" fmla="*/ 1 w 307"/>
                    <a:gd name="T17" fmla="*/ 0 h 468"/>
                    <a:gd name="T18" fmla="*/ 1 w 307"/>
                    <a:gd name="T19" fmla="*/ 1 h 4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07"/>
                    <a:gd name="T31" fmla="*/ 0 h 468"/>
                    <a:gd name="T32" fmla="*/ 307 w 307"/>
                    <a:gd name="T33" fmla="*/ 468 h 4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07" h="468">
                      <a:moveTo>
                        <a:pt x="307" y="27"/>
                      </a:moveTo>
                      <a:lnTo>
                        <a:pt x="255" y="464"/>
                      </a:lnTo>
                      <a:lnTo>
                        <a:pt x="221" y="155"/>
                      </a:lnTo>
                      <a:lnTo>
                        <a:pt x="167" y="468"/>
                      </a:lnTo>
                      <a:lnTo>
                        <a:pt x="151" y="132"/>
                      </a:lnTo>
                      <a:lnTo>
                        <a:pt x="87" y="460"/>
                      </a:lnTo>
                      <a:lnTo>
                        <a:pt x="70" y="132"/>
                      </a:lnTo>
                      <a:lnTo>
                        <a:pt x="0" y="449"/>
                      </a:lnTo>
                      <a:lnTo>
                        <a:pt x="34" y="0"/>
                      </a:lnTo>
                      <a:lnTo>
                        <a:pt x="307" y="27"/>
                      </a:lnTo>
                      <a:close/>
                    </a:path>
                  </a:pathLst>
                </a:custGeom>
                <a:solidFill>
                  <a:srgbClr val="2E3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360000" tIns="360000"/>
                <a:lstStyle/>
                <a:p>
                  <a:endParaRPr lang="en-GB"/>
                </a:p>
              </p:txBody>
            </p:sp>
            <p:sp>
              <p:nvSpPr>
                <p:cNvPr id="19526" name="Freeform 113"/>
                <p:cNvSpPr>
                  <a:spLocks/>
                </p:cNvSpPr>
                <p:nvPr/>
              </p:nvSpPr>
              <p:spPr bwMode="gray">
                <a:xfrm>
                  <a:off x="2560" y="2164"/>
                  <a:ext cx="33" cy="27"/>
                </a:xfrm>
                <a:custGeom>
                  <a:avLst/>
                  <a:gdLst>
                    <a:gd name="T0" fmla="*/ 0 w 67"/>
                    <a:gd name="T1" fmla="*/ 0 h 55"/>
                    <a:gd name="T2" fmla="*/ 0 w 67"/>
                    <a:gd name="T3" fmla="*/ 0 h 55"/>
                    <a:gd name="T4" fmla="*/ 0 w 67"/>
                    <a:gd name="T5" fmla="*/ 0 h 55"/>
                    <a:gd name="T6" fmla="*/ 0 w 67"/>
                    <a:gd name="T7" fmla="*/ 0 h 55"/>
                    <a:gd name="T8" fmla="*/ 0 w 67"/>
                    <a:gd name="T9" fmla="*/ 0 h 55"/>
                    <a:gd name="T10" fmla="*/ 0 w 67"/>
                    <a:gd name="T11" fmla="*/ 0 h 55"/>
                    <a:gd name="T12" fmla="*/ 0 w 67"/>
                    <a:gd name="T13" fmla="*/ 0 h 55"/>
                    <a:gd name="T14" fmla="*/ 0 w 67"/>
                    <a:gd name="T15" fmla="*/ 0 h 55"/>
                    <a:gd name="T16" fmla="*/ 0 w 67"/>
                    <a:gd name="T17" fmla="*/ 0 h 55"/>
                    <a:gd name="T18" fmla="*/ 0 w 67"/>
                    <a:gd name="T19" fmla="*/ 0 h 55"/>
                    <a:gd name="T20" fmla="*/ 0 w 67"/>
                    <a:gd name="T21" fmla="*/ 0 h 55"/>
                    <a:gd name="T22" fmla="*/ 0 w 67"/>
                    <a:gd name="T23" fmla="*/ 0 h 55"/>
                    <a:gd name="T24" fmla="*/ 0 w 67"/>
                    <a:gd name="T25" fmla="*/ 0 h 55"/>
                    <a:gd name="T26" fmla="*/ 0 w 67"/>
                    <a:gd name="T27" fmla="*/ 0 h 55"/>
                    <a:gd name="T28" fmla="*/ 0 w 67"/>
                    <a:gd name="T29" fmla="*/ 0 h 55"/>
                    <a:gd name="T30" fmla="*/ 0 w 67"/>
                    <a:gd name="T31" fmla="*/ 0 h 55"/>
                    <a:gd name="T32" fmla="*/ 0 w 67"/>
                    <a:gd name="T33" fmla="*/ 0 h 55"/>
                    <a:gd name="T34" fmla="*/ 0 w 67"/>
                    <a:gd name="T35" fmla="*/ 0 h 55"/>
                    <a:gd name="T36" fmla="*/ 0 w 67"/>
                    <a:gd name="T37" fmla="*/ 0 h 55"/>
                    <a:gd name="T38" fmla="*/ 0 w 67"/>
                    <a:gd name="T39" fmla="*/ 0 h 55"/>
                    <a:gd name="T40" fmla="*/ 0 w 67"/>
                    <a:gd name="T41" fmla="*/ 0 h 55"/>
                    <a:gd name="T42" fmla="*/ 0 w 67"/>
                    <a:gd name="T43" fmla="*/ 0 h 55"/>
                    <a:gd name="T44" fmla="*/ 0 w 67"/>
                    <a:gd name="T45" fmla="*/ 0 h 55"/>
                    <a:gd name="T46" fmla="*/ 0 w 67"/>
                    <a:gd name="T47" fmla="*/ 0 h 55"/>
                    <a:gd name="T48" fmla="*/ 0 w 67"/>
                    <a:gd name="T49" fmla="*/ 0 h 55"/>
                    <a:gd name="T50" fmla="*/ 0 w 67"/>
                    <a:gd name="T51" fmla="*/ 0 h 55"/>
                    <a:gd name="T52" fmla="*/ 0 w 67"/>
                    <a:gd name="T53" fmla="*/ 0 h 55"/>
                    <a:gd name="T54" fmla="*/ 0 w 67"/>
                    <a:gd name="T55" fmla="*/ 0 h 55"/>
                    <a:gd name="T56" fmla="*/ 0 w 67"/>
                    <a:gd name="T57" fmla="*/ 0 h 55"/>
                    <a:gd name="T58" fmla="*/ 0 w 67"/>
                    <a:gd name="T59" fmla="*/ 0 h 5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7"/>
                    <a:gd name="T91" fmla="*/ 0 h 55"/>
                    <a:gd name="T92" fmla="*/ 67 w 67"/>
                    <a:gd name="T93" fmla="*/ 55 h 5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7" h="55">
                      <a:moveTo>
                        <a:pt x="14" y="31"/>
                      </a:moveTo>
                      <a:lnTo>
                        <a:pt x="19" y="31"/>
                      </a:lnTo>
                      <a:lnTo>
                        <a:pt x="25" y="32"/>
                      </a:lnTo>
                      <a:lnTo>
                        <a:pt x="29" y="36"/>
                      </a:lnTo>
                      <a:lnTo>
                        <a:pt x="34" y="42"/>
                      </a:lnTo>
                      <a:lnTo>
                        <a:pt x="36" y="47"/>
                      </a:lnTo>
                      <a:lnTo>
                        <a:pt x="41" y="52"/>
                      </a:lnTo>
                      <a:lnTo>
                        <a:pt x="46" y="55"/>
                      </a:lnTo>
                      <a:lnTo>
                        <a:pt x="53" y="55"/>
                      </a:lnTo>
                      <a:lnTo>
                        <a:pt x="59" y="53"/>
                      </a:lnTo>
                      <a:lnTo>
                        <a:pt x="64" y="48"/>
                      </a:lnTo>
                      <a:lnTo>
                        <a:pt x="67" y="43"/>
                      </a:lnTo>
                      <a:lnTo>
                        <a:pt x="67" y="36"/>
                      </a:lnTo>
                      <a:lnTo>
                        <a:pt x="66" y="28"/>
                      </a:lnTo>
                      <a:lnTo>
                        <a:pt x="63" y="21"/>
                      </a:lnTo>
                      <a:lnTo>
                        <a:pt x="58" y="15"/>
                      </a:lnTo>
                      <a:lnTo>
                        <a:pt x="52" y="10"/>
                      </a:lnTo>
                      <a:lnTo>
                        <a:pt x="44" y="6"/>
                      </a:lnTo>
                      <a:lnTo>
                        <a:pt x="36" y="4"/>
                      </a:lnTo>
                      <a:lnTo>
                        <a:pt x="28" y="1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7" y="2"/>
                      </a:lnTo>
                      <a:lnTo>
                        <a:pt x="3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4" y="24"/>
                      </a:lnTo>
                      <a:lnTo>
                        <a:pt x="8" y="29"/>
                      </a:lnTo>
                      <a:lnTo>
                        <a:pt x="14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360000" tIns="360000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9461" name="Gruppieren 28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52906" y="4486134"/>
            <a:ext cx="409575" cy="412750"/>
            <a:chOff x="2969939" y="3491583"/>
            <a:chExt cx="352428" cy="362690"/>
          </a:xfrm>
        </p:grpSpPr>
        <p:sp>
          <p:nvSpPr>
            <p:cNvPr id="19463" name="AutoShape 5"/>
            <p:cNvSpPr>
              <a:spLocks noChangeAspect="1" noChangeArrowheads="1" noTextEdit="1"/>
            </p:cNvSpPr>
            <p:nvPr>
              <p:custDataLst>
                <p:tags r:id="rId3"/>
              </p:custDataLst>
            </p:nvPr>
          </p:nvSpPr>
          <p:spPr bwMode="auto">
            <a:xfrm>
              <a:off x="2969939" y="3491583"/>
              <a:ext cx="263893" cy="28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4" name="Freeform 9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198080" y="3670350"/>
              <a:ext cx="20431" cy="13620"/>
            </a:xfrm>
            <a:custGeom>
              <a:avLst/>
              <a:gdLst>
                <a:gd name="T0" fmla="*/ 2147483647 w 170"/>
                <a:gd name="T1" fmla="*/ 2147483647 h 104"/>
                <a:gd name="T2" fmla="*/ 2147483647 w 170"/>
                <a:gd name="T3" fmla="*/ 0 h 104"/>
                <a:gd name="T4" fmla="*/ 2147483647 w 170"/>
                <a:gd name="T5" fmla="*/ 2147483647 h 104"/>
                <a:gd name="T6" fmla="*/ 2147483647 w 170"/>
                <a:gd name="T7" fmla="*/ 2147483647 h 104"/>
                <a:gd name="T8" fmla="*/ 2147483647 w 170"/>
                <a:gd name="T9" fmla="*/ 2147483647 h 104"/>
                <a:gd name="T10" fmla="*/ 0 w 170"/>
                <a:gd name="T11" fmla="*/ 2147483647 h 104"/>
                <a:gd name="T12" fmla="*/ 2147483647 w 170"/>
                <a:gd name="T13" fmla="*/ 2147483647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104"/>
                <a:gd name="T23" fmla="*/ 170 w 170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104">
                  <a:moveTo>
                    <a:pt x="170" y="104"/>
                  </a:moveTo>
                  <a:lnTo>
                    <a:pt x="21" y="0"/>
                  </a:lnTo>
                  <a:lnTo>
                    <a:pt x="16" y="13"/>
                  </a:lnTo>
                  <a:lnTo>
                    <a:pt x="11" y="27"/>
                  </a:lnTo>
                  <a:lnTo>
                    <a:pt x="6" y="41"/>
                  </a:lnTo>
                  <a:lnTo>
                    <a:pt x="0" y="55"/>
                  </a:lnTo>
                  <a:lnTo>
                    <a:pt x="170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465" name="Gruppieren 180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985261" y="3512048"/>
              <a:ext cx="194090" cy="323485"/>
              <a:chOff x="557246" y="3409237"/>
              <a:chExt cx="119009" cy="197424"/>
            </a:xfrm>
          </p:grpSpPr>
          <p:sp>
            <p:nvSpPr>
              <p:cNvPr id="19479" name="Freeform 7"/>
              <p:cNvSpPr>
                <a:spLocks/>
              </p:cNvSpPr>
              <p:nvPr/>
            </p:nvSpPr>
            <p:spPr bwMode="auto">
              <a:xfrm>
                <a:off x="592534" y="3572758"/>
                <a:ext cx="50740" cy="33903"/>
              </a:xfrm>
              <a:custGeom>
                <a:avLst/>
                <a:gdLst>
                  <a:gd name="T0" fmla="*/ 2147483647 w 439"/>
                  <a:gd name="T1" fmla="*/ 2147483647 h 294"/>
                  <a:gd name="T2" fmla="*/ 2147483647 w 439"/>
                  <a:gd name="T3" fmla="*/ 2147483647 h 294"/>
                  <a:gd name="T4" fmla="*/ 2147483647 w 439"/>
                  <a:gd name="T5" fmla="*/ 2147483647 h 294"/>
                  <a:gd name="T6" fmla="*/ 2147483647 w 439"/>
                  <a:gd name="T7" fmla="*/ 2147483647 h 294"/>
                  <a:gd name="T8" fmla="*/ 2147483647 w 439"/>
                  <a:gd name="T9" fmla="*/ 2147483647 h 294"/>
                  <a:gd name="T10" fmla="*/ 2147483647 w 439"/>
                  <a:gd name="T11" fmla="*/ 2147483647 h 294"/>
                  <a:gd name="T12" fmla="*/ 2147483647 w 439"/>
                  <a:gd name="T13" fmla="*/ 2147483647 h 294"/>
                  <a:gd name="T14" fmla="*/ 2147483647 w 439"/>
                  <a:gd name="T15" fmla="*/ 2147483647 h 294"/>
                  <a:gd name="T16" fmla="*/ 2147483647 w 439"/>
                  <a:gd name="T17" fmla="*/ 2147483647 h 294"/>
                  <a:gd name="T18" fmla="*/ 2147483647 w 439"/>
                  <a:gd name="T19" fmla="*/ 2147483647 h 294"/>
                  <a:gd name="T20" fmla="*/ 2147483647 w 439"/>
                  <a:gd name="T21" fmla="*/ 2147483647 h 294"/>
                  <a:gd name="T22" fmla="*/ 2147483647 w 439"/>
                  <a:gd name="T23" fmla="*/ 2147483647 h 294"/>
                  <a:gd name="T24" fmla="*/ 2147483647 w 439"/>
                  <a:gd name="T25" fmla="*/ 2147483647 h 294"/>
                  <a:gd name="T26" fmla="*/ 2147483647 w 439"/>
                  <a:gd name="T27" fmla="*/ 2147483647 h 294"/>
                  <a:gd name="T28" fmla="*/ 2147483647 w 439"/>
                  <a:gd name="T29" fmla="*/ 2147483647 h 294"/>
                  <a:gd name="T30" fmla="*/ 2147483647 w 439"/>
                  <a:gd name="T31" fmla="*/ 2147483647 h 294"/>
                  <a:gd name="T32" fmla="*/ 2147483647 w 439"/>
                  <a:gd name="T33" fmla="*/ 2147483647 h 294"/>
                  <a:gd name="T34" fmla="*/ 2147483647 w 439"/>
                  <a:gd name="T35" fmla="*/ 2147483647 h 294"/>
                  <a:gd name="T36" fmla="*/ 2147483647 w 439"/>
                  <a:gd name="T37" fmla="*/ 2147483647 h 294"/>
                  <a:gd name="T38" fmla="*/ 2147483647 w 439"/>
                  <a:gd name="T39" fmla="*/ 2147483647 h 294"/>
                  <a:gd name="T40" fmla="*/ 2147483647 w 439"/>
                  <a:gd name="T41" fmla="*/ 2147483647 h 294"/>
                  <a:gd name="T42" fmla="*/ 2147483647 w 439"/>
                  <a:gd name="T43" fmla="*/ 2147483647 h 294"/>
                  <a:gd name="T44" fmla="*/ 2147483647 w 439"/>
                  <a:gd name="T45" fmla="*/ 2147483647 h 294"/>
                  <a:gd name="T46" fmla="*/ 2147483647 w 439"/>
                  <a:gd name="T47" fmla="*/ 2147483647 h 294"/>
                  <a:gd name="T48" fmla="*/ 2147483647 w 439"/>
                  <a:gd name="T49" fmla="*/ 2147483647 h 294"/>
                  <a:gd name="T50" fmla="*/ 2147483647 w 439"/>
                  <a:gd name="T51" fmla="*/ 2147483647 h 294"/>
                  <a:gd name="T52" fmla="*/ 2147483647 w 439"/>
                  <a:gd name="T53" fmla="*/ 2147483647 h 294"/>
                  <a:gd name="T54" fmla="*/ 2147483647 w 439"/>
                  <a:gd name="T55" fmla="*/ 2147483647 h 294"/>
                  <a:gd name="T56" fmla="*/ 2147483647 w 439"/>
                  <a:gd name="T57" fmla="*/ 2147483647 h 294"/>
                  <a:gd name="T58" fmla="*/ 2147483647 w 439"/>
                  <a:gd name="T59" fmla="*/ 2147483647 h 294"/>
                  <a:gd name="T60" fmla="*/ 2147483647 w 439"/>
                  <a:gd name="T61" fmla="*/ 2147483647 h 294"/>
                  <a:gd name="T62" fmla="*/ 2147483647 w 439"/>
                  <a:gd name="T63" fmla="*/ 2147483647 h 294"/>
                  <a:gd name="T64" fmla="*/ 2147483647 w 439"/>
                  <a:gd name="T65" fmla="*/ 2147483647 h 294"/>
                  <a:gd name="T66" fmla="*/ 2147483647 w 439"/>
                  <a:gd name="T67" fmla="*/ 2147483647 h 294"/>
                  <a:gd name="T68" fmla="*/ 2147483647 w 439"/>
                  <a:gd name="T69" fmla="*/ 2147483647 h 294"/>
                  <a:gd name="T70" fmla="*/ 2147483647 w 439"/>
                  <a:gd name="T71" fmla="*/ 2147483647 h 294"/>
                  <a:gd name="T72" fmla="*/ 2147483647 w 439"/>
                  <a:gd name="T73" fmla="*/ 2147483647 h 294"/>
                  <a:gd name="T74" fmla="*/ 2147483647 w 439"/>
                  <a:gd name="T75" fmla="*/ 2147483647 h 294"/>
                  <a:gd name="T76" fmla="*/ 2147483647 w 439"/>
                  <a:gd name="T77" fmla="*/ 2147483647 h 294"/>
                  <a:gd name="T78" fmla="*/ 2147483647 w 439"/>
                  <a:gd name="T79" fmla="*/ 2147483647 h 294"/>
                  <a:gd name="T80" fmla="*/ 2147483647 w 439"/>
                  <a:gd name="T81" fmla="*/ 2147483647 h 294"/>
                  <a:gd name="T82" fmla="*/ 2147483647 w 439"/>
                  <a:gd name="T83" fmla="*/ 2147483647 h 294"/>
                  <a:gd name="T84" fmla="*/ 2147483647 w 439"/>
                  <a:gd name="T85" fmla="*/ 2147483647 h 294"/>
                  <a:gd name="T86" fmla="*/ 2147483647 w 439"/>
                  <a:gd name="T87" fmla="*/ 2147483647 h 294"/>
                  <a:gd name="T88" fmla="*/ 2147483647 w 439"/>
                  <a:gd name="T89" fmla="*/ 2147483647 h 294"/>
                  <a:gd name="T90" fmla="*/ 2147483647 w 439"/>
                  <a:gd name="T91" fmla="*/ 2147483647 h 294"/>
                  <a:gd name="T92" fmla="*/ 2147483647 w 439"/>
                  <a:gd name="T93" fmla="*/ 2147483647 h 294"/>
                  <a:gd name="T94" fmla="*/ 2147483647 w 439"/>
                  <a:gd name="T95" fmla="*/ 2147483647 h 294"/>
                  <a:gd name="T96" fmla="*/ 2147483647 w 439"/>
                  <a:gd name="T97" fmla="*/ 2147483647 h 2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9"/>
                  <a:gd name="T148" fmla="*/ 0 h 294"/>
                  <a:gd name="T149" fmla="*/ 439 w 439"/>
                  <a:gd name="T150" fmla="*/ 294 h 2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9" h="294">
                    <a:moveTo>
                      <a:pt x="20" y="0"/>
                    </a:moveTo>
                    <a:lnTo>
                      <a:pt x="26" y="7"/>
                    </a:lnTo>
                    <a:lnTo>
                      <a:pt x="35" y="13"/>
                    </a:lnTo>
                    <a:lnTo>
                      <a:pt x="43" y="19"/>
                    </a:lnTo>
                    <a:lnTo>
                      <a:pt x="52" y="24"/>
                    </a:lnTo>
                    <a:lnTo>
                      <a:pt x="40" y="31"/>
                    </a:lnTo>
                    <a:lnTo>
                      <a:pt x="30" y="39"/>
                    </a:lnTo>
                    <a:lnTo>
                      <a:pt x="21" y="47"/>
                    </a:lnTo>
                    <a:lnTo>
                      <a:pt x="14" y="56"/>
                    </a:lnTo>
                    <a:lnTo>
                      <a:pt x="8" y="64"/>
                    </a:lnTo>
                    <a:lnTo>
                      <a:pt x="3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2" y="106"/>
                    </a:lnTo>
                    <a:lnTo>
                      <a:pt x="9" y="120"/>
                    </a:lnTo>
                    <a:lnTo>
                      <a:pt x="20" y="133"/>
                    </a:lnTo>
                    <a:lnTo>
                      <a:pt x="33" y="144"/>
                    </a:lnTo>
                    <a:lnTo>
                      <a:pt x="51" y="156"/>
                    </a:lnTo>
                    <a:lnTo>
                      <a:pt x="70" y="166"/>
                    </a:lnTo>
                    <a:lnTo>
                      <a:pt x="93" y="174"/>
                    </a:lnTo>
                    <a:lnTo>
                      <a:pt x="119" y="181"/>
                    </a:lnTo>
                    <a:lnTo>
                      <a:pt x="150" y="254"/>
                    </a:lnTo>
                    <a:lnTo>
                      <a:pt x="152" y="255"/>
                    </a:lnTo>
                    <a:lnTo>
                      <a:pt x="158" y="257"/>
                    </a:lnTo>
                    <a:lnTo>
                      <a:pt x="166" y="261"/>
                    </a:lnTo>
                    <a:lnTo>
                      <a:pt x="177" y="264"/>
                    </a:lnTo>
                    <a:lnTo>
                      <a:pt x="179" y="269"/>
                    </a:lnTo>
                    <a:lnTo>
                      <a:pt x="180" y="274"/>
                    </a:lnTo>
                    <a:lnTo>
                      <a:pt x="183" y="279"/>
                    </a:lnTo>
                    <a:lnTo>
                      <a:pt x="188" y="284"/>
                    </a:lnTo>
                    <a:lnTo>
                      <a:pt x="194" y="288"/>
                    </a:lnTo>
                    <a:lnTo>
                      <a:pt x="200" y="291"/>
                    </a:lnTo>
                    <a:lnTo>
                      <a:pt x="210" y="293"/>
                    </a:lnTo>
                    <a:lnTo>
                      <a:pt x="220" y="294"/>
                    </a:lnTo>
                    <a:lnTo>
                      <a:pt x="230" y="293"/>
                    </a:lnTo>
                    <a:lnTo>
                      <a:pt x="238" y="292"/>
                    </a:lnTo>
                    <a:lnTo>
                      <a:pt x="247" y="288"/>
                    </a:lnTo>
                    <a:lnTo>
                      <a:pt x="251" y="285"/>
                    </a:lnTo>
                    <a:lnTo>
                      <a:pt x="256" y="281"/>
                    </a:lnTo>
                    <a:lnTo>
                      <a:pt x="259" y="277"/>
                    </a:lnTo>
                    <a:lnTo>
                      <a:pt x="260" y="272"/>
                    </a:lnTo>
                    <a:lnTo>
                      <a:pt x="262" y="268"/>
                    </a:lnTo>
                    <a:lnTo>
                      <a:pt x="268" y="265"/>
                    </a:lnTo>
                    <a:lnTo>
                      <a:pt x="275" y="262"/>
                    </a:lnTo>
                    <a:lnTo>
                      <a:pt x="282" y="258"/>
                    </a:lnTo>
                    <a:lnTo>
                      <a:pt x="289" y="254"/>
                    </a:lnTo>
                    <a:lnTo>
                      <a:pt x="315" y="183"/>
                    </a:lnTo>
                    <a:lnTo>
                      <a:pt x="341" y="177"/>
                    </a:lnTo>
                    <a:lnTo>
                      <a:pt x="365" y="167"/>
                    </a:lnTo>
                    <a:lnTo>
                      <a:pt x="386" y="157"/>
                    </a:lnTo>
                    <a:lnTo>
                      <a:pt x="404" y="145"/>
                    </a:lnTo>
                    <a:lnTo>
                      <a:pt x="419" y="134"/>
                    </a:lnTo>
                    <a:lnTo>
                      <a:pt x="430" y="120"/>
                    </a:lnTo>
                    <a:lnTo>
                      <a:pt x="437" y="106"/>
                    </a:lnTo>
                    <a:lnTo>
                      <a:pt x="439" y="91"/>
                    </a:lnTo>
                    <a:lnTo>
                      <a:pt x="438" y="82"/>
                    </a:lnTo>
                    <a:lnTo>
                      <a:pt x="436" y="73"/>
                    </a:lnTo>
                    <a:lnTo>
                      <a:pt x="431" y="64"/>
                    </a:lnTo>
                    <a:lnTo>
                      <a:pt x="425" y="56"/>
                    </a:lnTo>
                    <a:lnTo>
                      <a:pt x="418" y="47"/>
                    </a:lnTo>
                    <a:lnTo>
                      <a:pt x="409" y="39"/>
                    </a:lnTo>
                    <a:lnTo>
                      <a:pt x="399" y="31"/>
                    </a:lnTo>
                    <a:lnTo>
                      <a:pt x="387" y="24"/>
                    </a:lnTo>
                    <a:lnTo>
                      <a:pt x="396" y="19"/>
                    </a:lnTo>
                    <a:lnTo>
                      <a:pt x="404" y="13"/>
                    </a:lnTo>
                    <a:lnTo>
                      <a:pt x="412" y="7"/>
                    </a:lnTo>
                    <a:lnTo>
                      <a:pt x="419" y="1"/>
                    </a:lnTo>
                    <a:lnTo>
                      <a:pt x="407" y="4"/>
                    </a:lnTo>
                    <a:lnTo>
                      <a:pt x="395" y="7"/>
                    </a:lnTo>
                    <a:lnTo>
                      <a:pt x="382" y="9"/>
                    </a:lnTo>
                    <a:lnTo>
                      <a:pt x="371" y="12"/>
                    </a:lnTo>
                    <a:lnTo>
                      <a:pt x="358" y="14"/>
                    </a:lnTo>
                    <a:lnTo>
                      <a:pt x="347" y="15"/>
                    </a:lnTo>
                    <a:lnTo>
                      <a:pt x="334" y="18"/>
                    </a:lnTo>
                    <a:lnTo>
                      <a:pt x="323" y="19"/>
                    </a:lnTo>
                    <a:lnTo>
                      <a:pt x="310" y="21"/>
                    </a:lnTo>
                    <a:lnTo>
                      <a:pt x="297" y="22"/>
                    </a:lnTo>
                    <a:lnTo>
                      <a:pt x="285" y="23"/>
                    </a:lnTo>
                    <a:lnTo>
                      <a:pt x="272" y="24"/>
                    </a:lnTo>
                    <a:lnTo>
                      <a:pt x="259" y="24"/>
                    </a:lnTo>
                    <a:lnTo>
                      <a:pt x="247" y="26"/>
                    </a:lnTo>
                    <a:lnTo>
                      <a:pt x="234" y="26"/>
                    </a:lnTo>
                    <a:lnTo>
                      <a:pt x="221" y="26"/>
                    </a:lnTo>
                    <a:lnTo>
                      <a:pt x="209" y="26"/>
                    </a:lnTo>
                    <a:lnTo>
                      <a:pt x="195" y="26"/>
                    </a:lnTo>
                    <a:lnTo>
                      <a:pt x="182" y="24"/>
                    </a:lnTo>
                    <a:lnTo>
                      <a:pt x="169" y="24"/>
                    </a:lnTo>
                    <a:lnTo>
                      <a:pt x="157" y="23"/>
                    </a:lnTo>
                    <a:lnTo>
                      <a:pt x="144" y="22"/>
                    </a:lnTo>
                    <a:lnTo>
                      <a:pt x="131" y="21"/>
                    </a:lnTo>
                    <a:lnTo>
                      <a:pt x="119" y="19"/>
                    </a:lnTo>
                    <a:lnTo>
                      <a:pt x="106" y="18"/>
                    </a:lnTo>
                    <a:lnTo>
                      <a:pt x="93" y="15"/>
                    </a:lnTo>
                    <a:lnTo>
                      <a:pt x="81" y="13"/>
                    </a:lnTo>
                    <a:lnTo>
                      <a:pt x="68" y="11"/>
                    </a:lnTo>
                    <a:lnTo>
                      <a:pt x="56" y="8"/>
                    </a:lnTo>
                    <a:lnTo>
                      <a:pt x="44" y="6"/>
                    </a:lnTo>
                    <a:lnTo>
                      <a:pt x="32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80" name="Freeform 12"/>
              <p:cNvSpPr>
                <a:spLocks/>
              </p:cNvSpPr>
              <p:nvPr/>
            </p:nvSpPr>
            <p:spPr bwMode="auto">
              <a:xfrm>
                <a:off x="557246" y="3409237"/>
                <a:ext cx="119009" cy="166518"/>
              </a:xfrm>
              <a:custGeom>
                <a:avLst/>
                <a:gdLst>
                  <a:gd name="T0" fmla="*/ 2147483647 w 1032"/>
                  <a:gd name="T1" fmla="*/ 2147483647 h 1445"/>
                  <a:gd name="T2" fmla="*/ 2147483647 w 1032"/>
                  <a:gd name="T3" fmla="*/ 2147483647 h 1445"/>
                  <a:gd name="T4" fmla="*/ 2147483647 w 1032"/>
                  <a:gd name="T5" fmla="*/ 2147483647 h 1445"/>
                  <a:gd name="T6" fmla="*/ 2147483647 w 1032"/>
                  <a:gd name="T7" fmla="*/ 2147483647 h 1445"/>
                  <a:gd name="T8" fmla="*/ 2147483647 w 1032"/>
                  <a:gd name="T9" fmla="*/ 2147483647 h 1445"/>
                  <a:gd name="T10" fmla="*/ 2147483647 w 1032"/>
                  <a:gd name="T11" fmla="*/ 2147483647 h 1445"/>
                  <a:gd name="T12" fmla="*/ 2147483647 w 1032"/>
                  <a:gd name="T13" fmla="*/ 2147483647 h 1445"/>
                  <a:gd name="T14" fmla="*/ 2147483647 w 1032"/>
                  <a:gd name="T15" fmla="*/ 2147483647 h 1445"/>
                  <a:gd name="T16" fmla="*/ 2147483647 w 1032"/>
                  <a:gd name="T17" fmla="*/ 2147483647 h 1445"/>
                  <a:gd name="T18" fmla="*/ 2147483647 w 1032"/>
                  <a:gd name="T19" fmla="*/ 2147483647 h 1445"/>
                  <a:gd name="T20" fmla="*/ 2147483647 w 1032"/>
                  <a:gd name="T21" fmla="*/ 2147483647 h 1445"/>
                  <a:gd name="T22" fmla="*/ 2147483647 w 1032"/>
                  <a:gd name="T23" fmla="*/ 2147483647 h 1445"/>
                  <a:gd name="T24" fmla="*/ 2147483647 w 1032"/>
                  <a:gd name="T25" fmla="*/ 2147483647 h 1445"/>
                  <a:gd name="T26" fmla="*/ 2147483647 w 1032"/>
                  <a:gd name="T27" fmla="*/ 2147483647 h 1445"/>
                  <a:gd name="T28" fmla="*/ 2147483647 w 1032"/>
                  <a:gd name="T29" fmla="*/ 2147483647 h 1445"/>
                  <a:gd name="T30" fmla="*/ 2147483647 w 1032"/>
                  <a:gd name="T31" fmla="*/ 2147483647 h 1445"/>
                  <a:gd name="T32" fmla="*/ 2147483647 w 1032"/>
                  <a:gd name="T33" fmla="*/ 2147483647 h 1445"/>
                  <a:gd name="T34" fmla="*/ 2147483647 w 1032"/>
                  <a:gd name="T35" fmla="*/ 2147483647 h 1445"/>
                  <a:gd name="T36" fmla="*/ 2147483647 w 1032"/>
                  <a:gd name="T37" fmla="*/ 2147483647 h 1445"/>
                  <a:gd name="T38" fmla="*/ 2147483647 w 1032"/>
                  <a:gd name="T39" fmla="*/ 2147483647 h 1445"/>
                  <a:gd name="T40" fmla="*/ 2147483647 w 1032"/>
                  <a:gd name="T41" fmla="*/ 2147483647 h 1445"/>
                  <a:gd name="T42" fmla="*/ 2147483647 w 1032"/>
                  <a:gd name="T43" fmla="*/ 2147483647 h 1445"/>
                  <a:gd name="T44" fmla="*/ 2147483647 w 1032"/>
                  <a:gd name="T45" fmla="*/ 2147483647 h 1445"/>
                  <a:gd name="T46" fmla="*/ 2147483647 w 1032"/>
                  <a:gd name="T47" fmla="*/ 2147483647 h 1445"/>
                  <a:gd name="T48" fmla="*/ 2147483647 w 1032"/>
                  <a:gd name="T49" fmla="*/ 2147483647 h 1445"/>
                  <a:gd name="T50" fmla="*/ 2147483647 w 1032"/>
                  <a:gd name="T51" fmla="*/ 2147483647 h 1445"/>
                  <a:gd name="T52" fmla="*/ 2147483647 w 1032"/>
                  <a:gd name="T53" fmla="*/ 2147483647 h 1445"/>
                  <a:gd name="T54" fmla="*/ 2147483647 w 1032"/>
                  <a:gd name="T55" fmla="*/ 2147483647 h 1445"/>
                  <a:gd name="T56" fmla="*/ 2147483647 w 1032"/>
                  <a:gd name="T57" fmla="*/ 2147483647 h 1445"/>
                  <a:gd name="T58" fmla="*/ 2147483647 w 1032"/>
                  <a:gd name="T59" fmla="*/ 2147483647 h 1445"/>
                  <a:gd name="T60" fmla="*/ 2147483647 w 1032"/>
                  <a:gd name="T61" fmla="*/ 2147483647 h 1445"/>
                  <a:gd name="T62" fmla="*/ 2147483647 w 1032"/>
                  <a:gd name="T63" fmla="*/ 2147483647 h 1445"/>
                  <a:gd name="T64" fmla="*/ 2147483647 w 1032"/>
                  <a:gd name="T65" fmla="*/ 2147483647 h 1445"/>
                  <a:gd name="T66" fmla="*/ 2147483647 w 1032"/>
                  <a:gd name="T67" fmla="*/ 2147483647 h 1445"/>
                  <a:gd name="T68" fmla="*/ 2147483647 w 1032"/>
                  <a:gd name="T69" fmla="*/ 2147483647 h 1445"/>
                  <a:gd name="T70" fmla="*/ 2147483647 w 1032"/>
                  <a:gd name="T71" fmla="*/ 2147483647 h 1445"/>
                  <a:gd name="T72" fmla="*/ 2147483647 w 1032"/>
                  <a:gd name="T73" fmla="*/ 2147483647 h 1445"/>
                  <a:gd name="T74" fmla="*/ 2147483647 w 1032"/>
                  <a:gd name="T75" fmla="*/ 2147483647 h 1445"/>
                  <a:gd name="T76" fmla="*/ 2147483647 w 1032"/>
                  <a:gd name="T77" fmla="*/ 2147483647 h 1445"/>
                  <a:gd name="T78" fmla="*/ 2147483647 w 1032"/>
                  <a:gd name="T79" fmla="*/ 2147483647 h 1445"/>
                  <a:gd name="T80" fmla="*/ 2147483647 w 1032"/>
                  <a:gd name="T81" fmla="*/ 2147483647 h 1445"/>
                  <a:gd name="T82" fmla="*/ 2147483647 w 1032"/>
                  <a:gd name="T83" fmla="*/ 2147483647 h 1445"/>
                  <a:gd name="T84" fmla="*/ 2147483647 w 1032"/>
                  <a:gd name="T85" fmla="*/ 2147483647 h 1445"/>
                  <a:gd name="T86" fmla="*/ 2147483647 w 1032"/>
                  <a:gd name="T87" fmla="*/ 2147483647 h 1445"/>
                  <a:gd name="T88" fmla="*/ 2147483647 w 1032"/>
                  <a:gd name="T89" fmla="*/ 2147483647 h 1445"/>
                  <a:gd name="T90" fmla="*/ 2147483647 w 1032"/>
                  <a:gd name="T91" fmla="*/ 2147483647 h 1445"/>
                  <a:gd name="T92" fmla="*/ 2147483647 w 1032"/>
                  <a:gd name="T93" fmla="*/ 2147483647 h 1445"/>
                  <a:gd name="T94" fmla="*/ 2147483647 w 1032"/>
                  <a:gd name="T95" fmla="*/ 2147483647 h 1445"/>
                  <a:gd name="T96" fmla="*/ 2147483647 w 1032"/>
                  <a:gd name="T97" fmla="*/ 2147483647 h 1445"/>
                  <a:gd name="T98" fmla="*/ 2147483647 w 1032"/>
                  <a:gd name="T99" fmla="*/ 2147483647 h 1445"/>
                  <a:gd name="T100" fmla="*/ 2147483647 w 1032"/>
                  <a:gd name="T101" fmla="*/ 2147483647 h 1445"/>
                  <a:gd name="T102" fmla="*/ 2147483647 w 1032"/>
                  <a:gd name="T103" fmla="*/ 2147483647 h 1445"/>
                  <a:gd name="T104" fmla="*/ 2147483647 w 1032"/>
                  <a:gd name="T105" fmla="*/ 2147483647 h 1445"/>
                  <a:gd name="T106" fmla="*/ 2147483647 w 1032"/>
                  <a:gd name="T107" fmla="*/ 2147483647 h 1445"/>
                  <a:gd name="T108" fmla="*/ 2147483647 w 1032"/>
                  <a:gd name="T109" fmla="*/ 2147483647 h 1445"/>
                  <a:gd name="T110" fmla="*/ 2147483647 w 1032"/>
                  <a:gd name="T111" fmla="*/ 2147483647 h 1445"/>
                  <a:gd name="T112" fmla="*/ 2147483647 w 1032"/>
                  <a:gd name="T113" fmla="*/ 2147483647 h 1445"/>
                  <a:gd name="T114" fmla="*/ 2147483647 w 1032"/>
                  <a:gd name="T115" fmla="*/ 2147483647 h 1445"/>
                  <a:gd name="T116" fmla="*/ 2147483647 w 1032"/>
                  <a:gd name="T117" fmla="*/ 2147483647 h 1445"/>
                  <a:gd name="T118" fmla="*/ 2147483647 w 1032"/>
                  <a:gd name="T119" fmla="*/ 2147483647 h 1445"/>
                  <a:gd name="T120" fmla="*/ 2147483647 w 1032"/>
                  <a:gd name="T121" fmla="*/ 2147483647 h 144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32"/>
                  <a:gd name="T184" fmla="*/ 0 h 1445"/>
                  <a:gd name="T185" fmla="*/ 1032 w 1032"/>
                  <a:gd name="T186" fmla="*/ 1445 h 144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32" h="1445">
                    <a:moveTo>
                      <a:pt x="694" y="1311"/>
                    </a:moveTo>
                    <a:lnTo>
                      <a:pt x="706" y="1304"/>
                    </a:lnTo>
                    <a:lnTo>
                      <a:pt x="716" y="1297"/>
                    </a:lnTo>
                    <a:lnTo>
                      <a:pt x="725" y="1289"/>
                    </a:lnTo>
                    <a:lnTo>
                      <a:pt x="732" y="1281"/>
                    </a:lnTo>
                    <a:lnTo>
                      <a:pt x="738" y="1273"/>
                    </a:lnTo>
                    <a:lnTo>
                      <a:pt x="743" y="1264"/>
                    </a:lnTo>
                    <a:lnTo>
                      <a:pt x="745" y="1255"/>
                    </a:lnTo>
                    <a:lnTo>
                      <a:pt x="746" y="1245"/>
                    </a:lnTo>
                    <a:lnTo>
                      <a:pt x="745" y="1237"/>
                    </a:lnTo>
                    <a:lnTo>
                      <a:pt x="743" y="1228"/>
                    </a:lnTo>
                    <a:lnTo>
                      <a:pt x="739" y="1220"/>
                    </a:lnTo>
                    <a:lnTo>
                      <a:pt x="734" y="1213"/>
                    </a:lnTo>
                    <a:lnTo>
                      <a:pt x="729" y="1205"/>
                    </a:lnTo>
                    <a:lnTo>
                      <a:pt x="721" y="1198"/>
                    </a:lnTo>
                    <a:lnTo>
                      <a:pt x="713" y="1191"/>
                    </a:lnTo>
                    <a:lnTo>
                      <a:pt x="703" y="1184"/>
                    </a:lnTo>
                    <a:lnTo>
                      <a:pt x="711" y="1145"/>
                    </a:lnTo>
                    <a:lnTo>
                      <a:pt x="722" y="1106"/>
                    </a:lnTo>
                    <a:lnTo>
                      <a:pt x="736" y="1069"/>
                    </a:lnTo>
                    <a:lnTo>
                      <a:pt x="752" y="1032"/>
                    </a:lnTo>
                    <a:lnTo>
                      <a:pt x="769" y="997"/>
                    </a:lnTo>
                    <a:lnTo>
                      <a:pt x="789" y="962"/>
                    </a:lnTo>
                    <a:lnTo>
                      <a:pt x="808" y="929"/>
                    </a:lnTo>
                    <a:lnTo>
                      <a:pt x="829" y="896"/>
                    </a:lnTo>
                    <a:lnTo>
                      <a:pt x="850" y="866"/>
                    </a:lnTo>
                    <a:lnTo>
                      <a:pt x="869" y="839"/>
                    </a:lnTo>
                    <a:lnTo>
                      <a:pt x="889" y="812"/>
                    </a:lnTo>
                    <a:lnTo>
                      <a:pt x="907" y="788"/>
                    </a:lnTo>
                    <a:lnTo>
                      <a:pt x="923" y="766"/>
                    </a:lnTo>
                    <a:lnTo>
                      <a:pt x="938" y="747"/>
                    </a:lnTo>
                    <a:lnTo>
                      <a:pt x="950" y="729"/>
                    </a:lnTo>
                    <a:lnTo>
                      <a:pt x="959" y="715"/>
                    </a:lnTo>
                    <a:lnTo>
                      <a:pt x="974" y="688"/>
                    </a:lnTo>
                    <a:lnTo>
                      <a:pt x="988" y="660"/>
                    </a:lnTo>
                    <a:lnTo>
                      <a:pt x="999" y="630"/>
                    </a:lnTo>
                    <a:lnTo>
                      <a:pt x="1011" y="599"/>
                    </a:lnTo>
                    <a:lnTo>
                      <a:pt x="1019" y="568"/>
                    </a:lnTo>
                    <a:lnTo>
                      <a:pt x="1026" y="535"/>
                    </a:lnTo>
                    <a:lnTo>
                      <a:pt x="1031" y="501"/>
                    </a:lnTo>
                    <a:lnTo>
                      <a:pt x="1032" y="468"/>
                    </a:lnTo>
                    <a:lnTo>
                      <a:pt x="1032" y="462"/>
                    </a:lnTo>
                    <a:lnTo>
                      <a:pt x="1032" y="456"/>
                    </a:lnTo>
                    <a:lnTo>
                      <a:pt x="1032" y="452"/>
                    </a:lnTo>
                    <a:lnTo>
                      <a:pt x="1032" y="446"/>
                    </a:lnTo>
                    <a:lnTo>
                      <a:pt x="1029" y="424"/>
                    </a:lnTo>
                    <a:lnTo>
                      <a:pt x="1027" y="402"/>
                    </a:lnTo>
                    <a:lnTo>
                      <a:pt x="1022" y="380"/>
                    </a:lnTo>
                    <a:lnTo>
                      <a:pt x="1018" y="360"/>
                    </a:lnTo>
                    <a:lnTo>
                      <a:pt x="1006" y="321"/>
                    </a:lnTo>
                    <a:lnTo>
                      <a:pt x="990" y="285"/>
                    </a:lnTo>
                    <a:lnTo>
                      <a:pt x="972" y="250"/>
                    </a:lnTo>
                    <a:lnTo>
                      <a:pt x="951" y="217"/>
                    </a:lnTo>
                    <a:lnTo>
                      <a:pt x="927" y="184"/>
                    </a:lnTo>
                    <a:lnTo>
                      <a:pt x="899" y="156"/>
                    </a:lnTo>
                    <a:lnTo>
                      <a:pt x="870" y="128"/>
                    </a:lnTo>
                    <a:lnTo>
                      <a:pt x="838" y="103"/>
                    </a:lnTo>
                    <a:lnTo>
                      <a:pt x="804" y="80"/>
                    </a:lnTo>
                    <a:lnTo>
                      <a:pt x="768" y="60"/>
                    </a:lnTo>
                    <a:lnTo>
                      <a:pt x="730" y="42"/>
                    </a:lnTo>
                    <a:lnTo>
                      <a:pt x="689" y="28"/>
                    </a:lnTo>
                    <a:lnTo>
                      <a:pt x="648" y="15"/>
                    </a:lnTo>
                    <a:lnTo>
                      <a:pt x="605" y="7"/>
                    </a:lnTo>
                    <a:lnTo>
                      <a:pt x="562" y="2"/>
                    </a:lnTo>
                    <a:lnTo>
                      <a:pt x="517" y="0"/>
                    </a:lnTo>
                    <a:lnTo>
                      <a:pt x="475" y="1"/>
                    </a:lnTo>
                    <a:lnTo>
                      <a:pt x="435" y="6"/>
                    </a:lnTo>
                    <a:lnTo>
                      <a:pt x="397" y="13"/>
                    </a:lnTo>
                    <a:lnTo>
                      <a:pt x="359" y="22"/>
                    </a:lnTo>
                    <a:lnTo>
                      <a:pt x="322" y="35"/>
                    </a:lnTo>
                    <a:lnTo>
                      <a:pt x="286" y="50"/>
                    </a:lnTo>
                    <a:lnTo>
                      <a:pt x="253" y="66"/>
                    </a:lnTo>
                    <a:lnTo>
                      <a:pt x="221" y="85"/>
                    </a:lnTo>
                    <a:lnTo>
                      <a:pt x="189" y="106"/>
                    </a:lnTo>
                    <a:lnTo>
                      <a:pt x="161" y="129"/>
                    </a:lnTo>
                    <a:lnTo>
                      <a:pt x="134" y="154"/>
                    </a:lnTo>
                    <a:lnTo>
                      <a:pt x="109" y="181"/>
                    </a:lnTo>
                    <a:lnTo>
                      <a:pt x="87" y="210"/>
                    </a:lnTo>
                    <a:lnTo>
                      <a:pt x="67" y="239"/>
                    </a:lnTo>
                    <a:lnTo>
                      <a:pt x="49" y="271"/>
                    </a:lnTo>
                    <a:lnTo>
                      <a:pt x="34" y="303"/>
                    </a:lnTo>
                    <a:lnTo>
                      <a:pt x="19" y="342"/>
                    </a:lnTo>
                    <a:lnTo>
                      <a:pt x="9" y="384"/>
                    </a:lnTo>
                    <a:lnTo>
                      <a:pt x="3" y="425"/>
                    </a:lnTo>
                    <a:lnTo>
                      <a:pt x="0" y="468"/>
                    </a:lnTo>
                    <a:lnTo>
                      <a:pt x="2" y="502"/>
                    </a:lnTo>
                    <a:lnTo>
                      <a:pt x="5" y="535"/>
                    </a:lnTo>
                    <a:lnTo>
                      <a:pt x="11" y="566"/>
                    </a:lnTo>
                    <a:lnTo>
                      <a:pt x="19" y="597"/>
                    </a:lnTo>
                    <a:lnTo>
                      <a:pt x="30" y="627"/>
                    </a:lnTo>
                    <a:lnTo>
                      <a:pt x="44" y="658"/>
                    </a:lnTo>
                    <a:lnTo>
                      <a:pt x="62" y="690"/>
                    </a:lnTo>
                    <a:lnTo>
                      <a:pt x="81" y="724"/>
                    </a:lnTo>
                    <a:lnTo>
                      <a:pt x="94" y="742"/>
                    </a:lnTo>
                    <a:lnTo>
                      <a:pt x="108" y="763"/>
                    </a:lnTo>
                    <a:lnTo>
                      <a:pt x="125" y="786"/>
                    </a:lnTo>
                    <a:lnTo>
                      <a:pt x="143" y="811"/>
                    </a:lnTo>
                    <a:lnTo>
                      <a:pt x="163" y="838"/>
                    </a:lnTo>
                    <a:lnTo>
                      <a:pt x="184" y="865"/>
                    </a:lnTo>
                    <a:lnTo>
                      <a:pt x="206" y="895"/>
                    </a:lnTo>
                    <a:lnTo>
                      <a:pt x="226" y="925"/>
                    </a:lnTo>
                    <a:lnTo>
                      <a:pt x="247" y="957"/>
                    </a:lnTo>
                    <a:lnTo>
                      <a:pt x="267" y="988"/>
                    </a:lnTo>
                    <a:lnTo>
                      <a:pt x="285" y="1021"/>
                    </a:lnTo>
                    <a:lnTo>
                      <a:pt x="302" y="1054"/>
                    </a:lnTo>
                    <a:lnTo>
                      <a:pt x="317" y="1086"/>
                    </a:lnTo>
                    <a:lnTo>
                      <a:pt x="330" y="1117"/>
                    </a:lnTo>
                    <a:lnTo>
                      <a:pt x="340" y="1150"/>
                    </a:lnTo>
                    <a:lnTo>
                      <a:pt x="346" y="1180"/>
                    </a:lnTo>
                    <a:lnTo>
                      <a:pt x="347" y="1181"/>
                    </a:lnTo>
                    <a:lnTo>
                      <a:pt x="350" y="1182"/>
                    </a:lnTo>
                    <a:lnTo>
                      <a:pt x="351" y="1183"/>
                    </a:lnTo>
                    <a:lnTo>
                      <a:pt x="340" y="1190"/>
                    </a:lnTo>
                    <a:lnTo>
                      <a:pt x="332" y="1197"/>
                    </a:lnTo>
                    <a:lnTo>
                      <a:pt x="324" y="1204"/>
                    </a:lnTo>
                    <a:lnTo>
                      <a:pt x="318" y="1212"/>
                    </a:lnTo>
                    <a:lnTo>
                      <a:pt x="314" y="1220"/>
                    </a:lnTo>
                    <a:lnTo>
                      <a:pt x="310" y="1228"/>
                    </a:lnTo>
                    <a:lnTo>
                      <a:pt x="308" y="1237"/>
                    </a:lnTo>
                    <a:lnTo>
                      <a:pt x="307" y="1245"/>
                    </a:lnTo>
                    <a:lnTo>
                      <a:pt x="308" y="1255"/>
                    </a:lnTo>
                    <a:lnTo>
                      <a:pt x="310" y="1264"/>
                    </a:lnTo>
                    <a:lnTo>
                      <a:pt x="315" y="1273"/>
                    </a:lnTo>
                    <a:lnTo>
                      <a:pt x="321" y="1281"/>
                    </a:lnTo>
                    <a:lnTo>
                      <a:pt x="328" y="1289"/>
                    </a:lnTo>
                    <a:lnTo>
                      <a:pt x="337" y="1297"/>
                    </a:lnTo>
                    <a:lnTo>
                      <a:pt x="347" y="1304"/>
                    </a:lnTo>
                    <a:lnTo>
                      <a:pt x="359" y="1311"/>
                    </a:lnTo>
                    <a:lnTo>
                      <a:pt x="347" y="1318"/>
                    </a:lnTo>
                    <a:lnTo>
                      <a:pt x="337" y="1326"/>
                    </a:lnTo>
                    <a:lnTo>
                      <a:pt x="328" y="1334"/>
                    </a:lnTo>
                    <a:lnTo>
                      <a:pt x="321" y="1342"/>
                    </a:lnTo>
                    <a:lnTo>
                      <a:pt x="315" y="1350"/>
                    </a:lnTo>
                    <a:lnTo>
                      <a:pt x="310" y="1359"/>
                    </a:lnTo>
                    <a:lnTo>
                      <a:pt x="308" y="1369"/>
                    </a:lnTo>
                    <a:lnTo>
                      <a:pt x="307" y="1378"/>
                    </a:lnTo>
                    <a:lnTo>
                      <a:pt x="308" y="1389"/>
                    </a:lnTo>
                    <a:lnTo>
                      <a:pt x="312" y="1400"/>
                    </a:lnTo>
                    <a:lnTo>
                      <a:pt x="318" y="1410"/>
                    </a:lnTo>
                    <a:lnTo>
                      <a:pt x="327" y="1419"/>
                    </a:lnTo>
                    <a:lnTo>
                      <a:pt x="339" y="1423"/>
                    </a:lnTo>
                    <a:lnTo>
                      <a:pt x="351" y="1425"/>
                    </a:lnTo>
                    <a:lnTo>
                      <a:pt x="363" y="1427"/>
                    </a:lnTo>
                    <a:lnTo>
                      <a:pt x="375" y="1430"/>
                    </a:lnTo>
                    <a:lnTo>
                      <a:pt x="388" y="1432"/>
                    </a:lnTo>
                    <a:lnTo>
                      <a:pt x="400" y="1434"/>
                    </a:lnTo>
                    <a:lnTo>
                      <a:pt x="413" y="1437"/>
                    </a:lnTo>
                    <a:lnTo>
                      <a:pt x="426" y="1438"/>
                    </a:lnTo>
                    <a:lnTo>
                      <a:pt x="438" y="1440"/>
                    </a:lnTo>
                    <a:lnTo>
                      <a:pt x="451" y="1441"/>
                    </a:lnTo>
                    <a:lnTo>
                      <a:pt x="464" y="1442"/>
                    </a:lnTo>
                    <a:lnTo>
                      <a:pt x="476" y="1443"/>
                    </a:lnTo>
                    <a:lnTo>
                      <a:pt x="489" y="1443"/>
                    </a:lnTo>
                    <a:lnTo>
                      <a:pt x="502" y="1445"/>
                    </a:lnTo>
                    <a:lnTo>
                      <a:pt x="516" y="1445"/>
                    </a:lnTo>
                    <a:lnTo>
                      <a:pt x="528" y="1445"/>
                    </a:lnTo>
                    <a:lnTo>
                      <a:pt x="541" y="1445"/>
                    </a:lnTo>
                    <a:lnTo>
                      <a:pt x="554" y="1445"/>
                    </a:lnTo>
                    <a:lnTo>
                      <a:pt x="566" y="1443"/>
                    </a:lnTo>
                    <a:lnTo>
                      <a:pt x="579" y="1443"/>
                    </a:lnTo>
                    <a:lnTo>
                      <a:pt x="592" y="1442"/>
                    </a:lnTo>
                    <a:lnTo>
                      <a:pt x="604" y="1441"/>
                    </a:lnTo>
                    <a:lnTo>
                      <a:pt x="617" y="1440"/>
                    </a:lnTo>
                    <a:lnTo>
                      <a:pt x="630" y="1438"/>
                    </a:lnTo>
                    <a:lnTo>
                      <a:pt x="641" y="1437"/>
                    </a:lnTo>
                    <a:lnTo>
                      <a:pt x="654" y="1434"/>
                    </a:lnTo>
                    <a:lnTo>
                      <a:pt x="665" y="1433"/>
                    </a:lnTo>
                    <a:lnTo>
                      <a:pt x="678" y="1431"/>
                    </a:lnTo>
                    <a:lnTo>
                      <a:pt x="689" y="1428"/>
                    </a:lnTo>
                    <a:lnTo>
                      <a:pt x="702" y="1426"/>
                    </a:lnTo>
                    <a:lnTo>
                      <a:pt x="714" y="1423"/>
                    </a:lnTo>
                    <a:lnTo>
                      <a:pt x="726" y="1420"/>
                    </a:lnTo>
                    <a:lnTo>
                      <a:pt x="734" y="1410"/>
                    </a:lnTo>
                    <a:lnTo>
                      <a:pt x="741" y="1400"/>
                    </a:lnTo>
                    <a:lnTo>
                      <a:pt x="745" y="1389"/>
                    </a:lnTo>
                    <a:lnTo>
                      <a:pt x="746" y="1378"/>
                    </a:lnTo>
                    <a:lnTo>
                      <a:pt x="745" y="1369"/>
                    </a:lnTo>
                    <a:lnTo>
                      <a:pt x="743" y="1359"/>
                    </a:lnTo>
                    <a:lnTo>
                      <a:pt x="738" y="1350"/>
                    </a:lnTo>
                    <a:lnTo>
                      <a:pt x="732" y="1342"/>
                    </a:lnTo>
                    <a:lnTo>
                      <a:pt x="725" y="1334"/>
                    </a:lnTo>
                    <a:lnTo>
                      <a:pt x="716" y="1326"/>
                    </a:lnTo>
                    <a:lnTo>
                      <a:pt x="706" y="1318"/>
                    </a:lnTo>
                    <a:lnTo>
                      <a:pt x="694" y="13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81" name="Freeform 13"/>
              <p:cNvSpPr>
                <a:spLocks/>
              </p:cNvSpPr>
              <p:nvPr/>
            </p:nvSpPr>
            <p:spPr bwMode="auto">
              <a:xfrm>
                <a:off x="564627" y="3415465"/>
                <a:ext cx="104248" cy="127772"/>
              </a:xfrm>
              <a:custGeom>
                <a:avLst/>
                <a:gdLst>
                  <a:gd name="T0" fmla="*/ 2147483647 w 903"/>
                  <a:gd name="T1" fmla="*/ 2147483647 h 1108"/>
                  <a:gd name="T2" fmla="*/ 2147483647 w 903"/>
                  <a:gd name="T3" fmla="*/ 2147483647 h 1108"/>
                  <a:gd name="T4" fmla="*/ 2147483647 w 903"/>
                  <a:gd name="T5" fmla="*/ 2147483647 h 1108"/>
                  <a:gd name="T6" fmla="*/ 2147483647 w 903"/>
                  <a:gd name="T7" fmla="*/ 2147483647 h 1108"/>
                  <a:gd name="T8" fmla="*/ 2147483647 w 903"/>
                  <a:gd name="T9" fmla="*/ 2147483647 h 1108"/>
                  <a:gd name="T10" fmla="*/ 2147483647 w 903"/>
                  <a:gd name="T11" fmla="*/ 2147483647 h 1108"/>
                  <a:gd name="T12" fmla="*/ 2147483647 w 903"/>
                  <a:gd name="T13" fmla="*/ 2147483647 h 1108"/>
                  <a:gd name="T14" fmla="*/ 2147483647 w 903"/>
                  <a:gd name="T15" fmla="*/ 2147483647 h 1108"/>
                  <a:gd name="T16" fmla="*/ 2147483647 w 903"/>
                  <a:gd name="T17" fmla="*/ 2147483647 h 1108"/>
                  <a:gd name="T18" fmla="*/ 2147483647 w 903"/>
                  <a:gd name="T19" fmla="*/ 2147483647 h 1108"/>
                  <a:gd name="T20" fmla="*/ 2147483647 w 903"/>
                  <a:gd name="T21" fmla="*/ 2147483647 h 1108"/>
                  <a:gd name="T22" fmla="*/ 2147483647 w 903"/>
                  <a:gd name="T23" fmla="*/ 2147483647 h 1108"/>
                  <a:gd name="T24" fmla="*/ 2147483647 w 903"/>
                  <a:gd name="T25" fmla="*/ 2147483647 h 1108"/>
                  <a:gd name="T26" fmla="*/ 2147483647 w 903"/>
                  <a:gd name="T27" fmla="*/ 2147483647 h 1108"/>
                  <a:gd name="T28" fmla="*/ 2147483647 w 903"/>
                  <a:gd name="T29" fmla="*/ 2147483647 h 1108"/>
                  <a:gd name="T30" fmla="*/ 2147483647 w 903"/>
                  <a:gd name="T31" fmla="*/ 2147483647 h 1108"/>
                  <a:gd name="T32" fmla="*/ 2147483647 w 903"/>
                  <a:gd name="T33" fmla="*/ 2147483647 h 1108"/>
                  <a:gd name="T34" fmla="*/ 2147483647 w 903"/>
                  <a:gd name="T35" fmla="*/ 2147483647 h 1108"/>
                  <a:gd name="T36" fmla="*/ 2147483647 w 903"/>
                  <a:gd name="T37" fmla="*/ 2147483647 h 1108"/>
                  <a:gd name="T38" fmla="*/ 2147483647 w 903"/>
                  <a:gd name="T39" fmla="*/ 2147483647 h 1108"/>
                  <a:gd name="T40" fmla="*/ 2147483647 w 903"/>
                  <a:gd name="T41" fmla="*/ 2147483647 h 1108"/>
                  <a:gd name="T42" fmla="*/ 0 w 903"/>
                  <a:gd name="T43" fmla="*/ 2147483647 h 1108"/>
                  <a:gd name="T44" fmla="*/ 2147483647 w 903"/>
                  <a:gd name="T45" fmla="*/ 2147483647 h 1108"/>
                  <a:gd name="T46" fmla="*/ 2147483647 w 903"/>
                  <a:gd name="T47" fmla="*/ 2147483647 h 1108"/>
                  <a:gd name="T48" fmla="*/ 2147483647 w 903"/>
                  <a:gd name="T49" fmla="*/ 2147483647 h 1108"/>
                  <a:gd name="T50" fmla="*/ 2147483647 w 903"/>
                  <a:gd name="T51" fmla="*/ 2147483647 h 1108"/>
                  <a:gd name="T52" fmla="*/ 2147483647 w 903"/>
                  <a:gd name="T53" fmla="*/ 2147483647 h 1108"/>
                  <a:gd name="T54" fmla="*/ 2147483647 w 903"/>
                  <a:gd name="T55" fmla="*/ 2147483647 h 1108"/>
                  <a:gd name="T56" fmla="*/ 2147483647 w 903"/>
                  <a:gd name="T57" fmla="*/ 2147483647 h 1108"/>
                  <a:gd name="T58" fmla="*/ 2147483647 w 903"/>
                  <a:gd name="T59" fmla="*/ 2147483647 h 1108"/>
                  <a:gd name="T60" fmla="*/ 2147483647 w 903"/>
                  <a:gd name="T61" fmla="*/ 2147483647 h 1108"/>
                  <a:gd name="T62" fmla="*/ 2147483647 w 903"/>
                  <a:gd name="T63" fmla="*/ 2147483647 h 1108"/>
                  <a:gd name="T64" fmla="*/ 2147483647 w 903"/>
                  <a:gd name="T65" fmla="*/ 2147483647 h 1108"/>
                  <a:gd name="T66" fmla="*/ 2147483647 w 903"/>
                  <a:gd name="T67" fmla="*/ 2147483647 h 1108"/>
                  <a:gd name="T68" fmla="*/ 2147483647 w 903"/>
                  <a:gd name="T69" fmla="*/ 2147483647 h 1108"/>
                  <a:gd name="T70" fmla="*/ 2147483647 w 903"/>
                  <a:gd name="T71" fmla="*/ 2147483647 h 1108"/>
                  <a:gd name="T72" fmla="*/ 2147483647 w 903"/>
                  <a:gd name="T73" fmla="*/ 2147483647 h 1108"/>
                  <a:gd name="T74" fmla="*/ 2147483647 w 903"/>
                  <a:gd name="T75" fmla="*/ 2147483647 h 1108"/>
                  <a:gd name="T76" fmla="*/ 2147483647 w 903"/>
                  <a:gd name="T77" fmla="*/ 2147483647 h 1108"/>
                  <a:gd name="T78" fmla="*/ 2147483647 w 903"/>
                  <a:gd name="T79" fmla="*/ 2147483647 h 1108"/>
                  <a:gd name="T80" fmla="*/ 2147483647 w 903"/>
                  <a:gd name="T81" fmla="*/ 2147483647 h 1108"/>
                  <a:gd name="T82" fmla="*/ 2147483647 w 903"/>
                  <a:gd name="T83" fmla="*/ 2147483647 h 1108"/>
                  <a:gd name="T84" fmla="*/ 2147483647 w 903"/>
                  <a:gd name="T85" fmla="*/ 2147483647 h 1108"/>
                  <a:gd name="T86" fmla="*/ 2147483647 w 903"/>
                  <a:gd name="T87" fmla="*/ 2147483647 h 1108"/>
                  <a:gd name="T88" fmla="*/ 2147483647 w 903"/>
                  <a:gd name="T89" fmla="*/ 2147483647 h 1108"/>
                  <a:gd name="T90" fmla="*/ 2147483647 w 903"/>
                  <a:gd name="T91" fmla="*/ 2147483647 h 1108"/>
                  <a:gd name="T92" fmla="*/ 2147483647 w 903"/>
                  <a:gd name="T93" fmla="*/ 2147483647 h 1108"/>
                  <a:gd name="T94" fmla="*/ 2147483647 w 903"/>
                  <a:gd name="T95" fmla="*/ 2147483647 h 1108"/>
                  <a:gd name="T96" fmla="*/ 2147483647 w 903"/>
                  <a:gd name="T97" fmla="*/ 2147483647 h 1108"/>
                  <a:gd name="T98" fmla="*/ 2147483647 w 903"/>
                  <a:gd name="T99" fmla="*/ 2147483647 h 11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03"/>
                  <a:gd name="T151" fmla="*/ 0 h 1108"/>
                  <a:gd name="T152" fmla="*/ 903 w 903"/>
                  <a:gd name="T153" fmla="*/ 1108 h 110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03" h="1108">
                    <a:moveTo>
                      <a:pt x="899" y="341"/>
                    </a:moveTo>
                    <a:lnTo>
                      <a:pt x="894" y="320"/>
                    </a:lnTo>
                    <a:lnTo>
                      <a:pt x="888" y="301"/>
                    </a:lnTo>
                    <a:lnTo>
                      <a:pt x="882" y="282"/>
                    </a:lnTo>
                    <a:lnTo>
                      <a:pt x="874" y="264"/>
                    </a:lnTo>
                    <a:lnTo>
                      <a:pt x="861" y="238"/>
                    </a:lnTo>
                    <a:lnTo>
                      <a:pt x="846" y="212"/>
                    </a:lnTo>
                    <a:lnTo>
                      <a:pt x="828" y="188"/>
                    </a:lnTo>
                    <a:lnTo>
                      <a:pt x="809" y="164"/>
                    </a:lnTo>
                    <a:lnTo>
                      <a:pt x="787" y="141"/>
                    </a:lnTo>
                    <a:lnTo>
                      <a:pt x="764" y="119"/>
                    </a:lnTo>
                    <a:lnTo>
                      <a:pt x="738" y="98"/>
                    </a:lnTo>
                    <a:lnTo>
                      <a:pt x="711" y="80"/>
                    </a:lnTo>
                    <a:lnTo>
                      <a:pt x="683" y="62"/>
                    </a:lnTo>
                    <a:lnTo>
                      <a:pt x="653" y="46"/>
                    </a:lnTo>
                    <a:lnTo>
                      <a:pt x="622" y="34"/>
                    </a:lnTo>
                    <a:lnTo>
                      <a:pt x="590" y="22"/>
                    </a:lnTo>
                    <a:lnTo>
                      <a:pt x="556" y="13"/>
                    </a:lnTo>
                    <a:lnTo>
                      <a:pt x="522" y="6"/>
                    </a:lnTo>
                    <a:lnTo>
                      <a:pt x="486" y="1"/>
                    </a:lnTo>
                    <a:lnTo>
                      <a:pt x="450" y="0"/>
                    </a:lnTo>
                    <a:lnTo>
                      <a:pt x="425" y="1"/>
                    </a:lnTo>
                    <a:lnTo>
                      <a:pt x="400" y="4"/>
                    </a:lnTo>
                    <a:lnTo>
                      <a:pt x="373" y="8"/>
                    </a:lnTo>
                    <a:lnTo>
                      <a:pt x="347" y="14"/>
                    </a:lnTo>
                    <a:lnTo>
                      <a:pt x="320" y="21"/>
                    </a:lnTo>
                    <a:lnTo>
                      <a:pt x="293" y="30"/>
                    </a:lnTo>
                    <a:lnTo>
                      <a:pt x="266" y="42"/>
                    </a:lnTo>
                    <a:lnTo>
                      <a:pt x="241" y="54"/>
                    </a:lnTo>
                    <a:lnTo>
                      <a:pt x="214" y="68"/>
                    </a:lnTo>
                    <a:lnTo>
                      <a:pt x="190" y="83"/>
                    </a:lnTo>
                    <a:lnTo>
                      <a:pt x="166" y="100"/>
                    </a:lnTo>
                    <a:lnTo>
                      <a:pt x="143" y="119"/>
                    </a:lnTo>
                    <a:lnTo>
                      <a:pt x="121" y="140"/>
                    </a:lnTo>
                    <a:lnTo>
                      <a:pt x="100" y="162"/>
                    </a:lnTo>
                    <a:lnTo>
                      <a:pt x="80" y="185"/>
                    </a:lnTo>
                    <a:lnTo>
                      <a:pt x="63" y="209"/>
                    </a:lnTo>
                    <a:lnTo>
                      <a:pt x="48" y="233"/>
                    </a:lnTo>
                    <a:lnTo>
                      <a:pt x="36" y="258"/>
                    </a:lnTo>
                    <a:lnTo>
                      <a:pt x="24" y="285"/>
                    </a:lnTo>
                    <a:lnTo>
                      <a:pt x="15" y="312"/>
                    </a:lnTo>
                    <a:lnTo>
                      <a:pt x="8" y="341"/>
                    </a:lnTo>
                    <a:lnTo>
                      <a:pt x="3" y="371"/>
                    </a:lnTo>
                    <a:lnTo>
                      <a:pt x="0" y="402"/>
                    </a:lnTo>
                    <a:lnTo>
                      <a:pt x="0" y="435"/>
                    </a:lnTo>
                    <a:lnTo>
                      <a:pt x="1" y="443"/>
                    </a:lnTo>
                    <a:lnTo>
                      <a:pt x="3" y="466"/>
                    </a:lnTo>
                    <a:lnTo>
                      <a:pt x="11" y="500"/>
                    </a:lnTo>
                    <a:lnTo>
                      <a:pt x="25" y="545"/>
                    </a:lnTo>
                    <a:lnTo>
                      <a:pt x="46" y="598"/>
                    </a:lnTo>
                    <a:lnTo>
                      <a:pt x="77" y="658"/>
                    </a:lnTo>
                    <a:lnTo>
                      <a:pt x="120" y="720"/>
                    </a:lnTo>
                    <a:lnTo>
                      <a:pt x="175" y="785"/>
                    </a:lnTo>
                    <a:lnTo>
                      <a:pt x="220" y="837"/>
                    </a:lnTo>
                    <a:lnTo>
                      <a:pt x="256" y="891"/>
                    </a:lnTo>
                    <a:lnTo>
                      <a:pt x="284" y="944"/>
                    </a:lnTo>
                    <a:lnTo>
                      <a:pt x="306" y="992"/>
                    </a:lnTo>
                    <a:lnTo>
                      <a:pt x="322" y="1035"/>
                    </a:lnTo>
                    <a:lnTo>
                      <a:pt x="333" y="1069"/>
                    </a:lnTo>
                    <a:lnTo>
                      <a:pt x="337" y="1091"/>
                    </a:lnTo>
                    <a:lnTo>
                      <a:pt x="340" y="1099"/>
                    </a:lnTo>
                    <a:lnTo>
                      <a:pt x="341" y="1099"/>
                    </a:lnTo>
                    <a:lnTo>
                      <a:pt x="347" y="1098"/>
                    </a:lnTo>
                    <a:lnTo>
                      <a:pt x="354" y="1097"/>
                    </a:lnTo>
                    <a:lnTo>
                      <a:pt x="364" y="1096"/>
                    </a:lnTo>
                    <a:lnTo>
                      <a:pt x="377" y="1095"/>
                    </a:lnTo>
                    <a:lnTo>
                      <a:pt x="392" y="1092"/>
                    </a:lnTo>
                    <a:lnTo>
                      <a:pt x="408" y="1091"/>
                    </a:lnTo>
                    <a:lnTo>
                      <a:pt x="426" y="1090"/>
                    </a:lnTo>
                    <a:lnTo>
                      <a:pt x="445" y="1090"/>
                    </a:lnTo>
                    <a:lnTo>
                      <a:pt x="464" y="1090"/>
                    </a:lnTo>
                    <a:lnTo>
                      <a:pt x="485" y="1090"/>
                    </a:lnTo>
                    <a:lnTo>
                      <a:pt x="506" y="1092"/>
                    </a:lnTo>
                    <a:lnTo>
                      <a:pt x="526" y="1095"/>
                    </a:lnTo>
                    <a:lnTo>
                      <a:pt x="547" y="1098"/>
                    </a:lnTo>
                    <a:lnTo>
                      <a:pt x="568" y="1103"/>
                    </a:lnTo>
                    <a:lnTo>
                      <a:pt x="587" y="1108"/>
                    </a:lnTo>
                    <a:lnTo>
                      <a:pt x="589" y="1106"/>
                    </a:lnTo>
                    <a:lnTo>
                      <a:pt x="590" y="1098"/>
                    </a:lnTo>
                    <a:lnTo>
                      <a:pt x="594" y="1087"/>
                    </a:lnTo>
                    <a:lnTo>
                      <a:pt x="599" y="1070"/>
                    </a:lnTo>
                    <a:lnTo>
                      <a:pt x="606" y="1051"/>
                    </a:lnTo>
                    <a:lnTo>
                      <a:pt x="613" y="1029"/>
                    </a:lnTo>
                    <a:lnTo>
                      <a:pt x="623" y="1004"/>
                    </a:lnTo>
                    <a:lnTo>
                      <a:pt x="634" y="976"/>
                    </a:lnTo>
                    <a:lnTo>
                      <a:pt x="646" y="947"/>
                    </a:lnTo>
                    <a:lnTo>
                      <a:pt x="660" y="916"/>
                    </a:lnTo>
                    <a:lnTo>
                      <a:pt x="676" y="885"/>
                    </a:lnTo>
                    <a:lnTo>
                      <a:pt x="693" y="853"/>
                    </a:lnTo>
                    <a:lnTo>
                      <a:pt x="712" y="820"/>
                    </a:lnTo>
                    <a:lnTo>
                      <a:pt x="733" y="788"/>
                    </a:lnTo>
                    <a:lnTo>
                      <a:pt x="755" y="757"/>
                    </a:lnTo>
                    <a:lnTo>
                      <a:pt x="779" y="727"/>
                    </a:lnTo>
                    <a:lnTo>
                      <a:pt x="811" y="684"/>
                    </a:lnTo>
                    <a:lnTo>
                      <a:pt x="840" y="640"/>
                    </a:lnTo>
                    <a:lnTo>
                      <a:pt x="863" y="591"/>
                    </a:lnTo>
                    <a:lnTo>
                      <a:pt x="881" y="542"/>
                    </a:lnTo>
                    <a:lnTo>
                      <a:pt x="895" y="491"/>
                    </a:lnTo>
                    <a:lnTo>
                      <a:pt x="902" y="440"/>
                    </a:lnTo>
                    <a:lnTo>
                      <a:pt x="903" y="390"/>
                    </a:lnTo>
                    <a:lnTo>
                      <a:pt x="899" y="341"/>
                    </a:lnTo>
                    <a:close/>
                  </a:path>
                </a:pathLst>
              </a:custGeom>
              <a:solidFill>
                <a:srgbClr val="2E3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82" name="Freeform 14"/>
              <p:cNvSpPr>
                <a:spLocks/>
              </p:cNvSpPr>
              <p:nvPr/>
            </p:nvSpPr>
            <p:spPr bwMode="auto">
              <a:xfrm>
                <a:off x="621825" y="3486270"/>
                <a:ext cx="20757" cy="55814"/>
              </a:xfrm>
              <a:custGeom>
                <a:avLst/>
                <a:gdLst>
                  <a:gd name="T0" fmla="*/ 2147483647 w 181"/>
                  <a:gd name="T1" fmla="*/ 2147483647 h 484"/>
                  <a:gd name="T2" fmla="*/ 2147483647 w 181"/>
                  <a:gd name="T3" fmla="*/ 2147483647 h 484"/>
                  <a:gd name="T4" fmla="*/ 2147483647 w 181"/>
                  <a:gd name="T5" fmla="*/ 2147483647 h 484"/>
                  <a:gd name="T6" fmla="*/ 2147483647 w 181"/>
                  <a:gd name="T7" fmla="*/ 2147483647 h 484"/>
                  <a:gd name="T8" fmla="*/ 2147483647 w 181"/>
                  <a:gd name="T9" fmla="*/ 2147483647 h 484"/>
                  <a:gd name="T10" fmla="*/ 2147483647 w 181"/>
                  <a:gd name="T11" fmla="*/ 2147483647 h 484"/>
                  <a:gd name="T12" fmla="*/ 2147483647 w 181"/>
                  <a:gd name="T13" fmla="*/ 2147483647 h 484"/>
                  <a:gd name="T14" fmla="*/ 2147483647 w 181"/>
                  <a:gd name="T15" fmla="*/ 2147483647 h 484"/>
                  <a:gd name="T16" fmla="*/ 2147483647 w 181"/>
                  <a:gd name="T17" fmla="*/ 2147483647 h 484"/>
                  <a:gd name="T18" fmla="*/ 2147483647 w 181"/>
                  <a:gd name="T19" fmla="*/ 0 h 484"/>
                  <a:gd name="T20" fmla="*/ 2147483647 w 181"/>
                  <a:gd name="T21" fmla="*/ 2147483647 h 484"/>
                  <a:gd name="T22" fmla="*/ 2147483647 w 181"/>
                  <a:gd name="T23" fmla="*/ 2147483647 h 484"/>
                  <a:gd name="T24" fmla="*/ 2147483647 w 181"/>
                  <a:gd name="T25" fmla="*/ 2147483647 h 484"/>
                  <a:gd name="T26" fmla="*/ 2147483647 w 181"/>
                  <a:gd name="T27" fmla="*/ 2147483647 h 484"/>
                  <a:gd name="T28" fmla="*/ 2147483647 w 181"/>
                  <a:gd name="T29" fmla="*/ 2147483647 h 484"/>
                  <a:gd name="T30" fmla="*/ 2147483647 w 181"/>
                  <a:gd name="T31" fmla="*/ 2147483647 h 484"/>
                  <a:gd name="T32" fmla="*/ 2147483647 w 181"/>
                  <a:gd name="T33" fmla="*/ 2147483647 h 484"/>
                  <a:gd name="T34" fmla="*/ 0 w 181"/>
                  <a:gd name="T35" fmla="*/ 2147483647 h 484"/>
                  <a:gd name="T36" fmla="*/ 2147483647 w 181"/>
                  <a:gd name="T37" fmla="*/ 2147483647 h 4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1"/>
                  <a:gd name="T58" fmla="*/ 0 h 484"/>
                  <a:gd name="T59" fmla="*/ 181 w 181"/>
                  <a:gd name="T60" fmla="*/ 484 h 4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1" h="484">
                    <a:moveTo>
                      <a:pt x="14" y="484"/>
                    </a:moveTo>
                    <a:lnTo>
                      <a:pt x="16" y="470"/>
                    </a:lnTo>
                    <a:lnTo>
                      <a:pt x="23" y="435"/>
                    </a:lnTo>
                    <a:lnTo>
                      <a:pt x="35" y="380"/>
                    </a:lnTo>
                    <a:lnTo>
                      <a:pt x="53" y="313"/>
                    </a:lnTo>
                    <a:lnTo>
                      <a:pt x="75" y="238"/>
                    </a:lnTo>
                    <a:lnTo>
                      <a:pt x="104" y="160"/>
                    </a:lnTo>
                    <a:lnTo>
                      <a:pt x="140" y="84"/>
                    </a:lnTo>
                    <a:lnTo>
                      <a:pt x="181" y="18"/>
                    </a:lnTo>
                    <a:lnTo>
                      <a:pt x="133" y="0"/>
                    </a:lnTo>
                    <a:lnTo>
                      <a:pt x="128" y="10"/>
                    </a:lnTo>
                    <a:lnTo>
                      <a:pt x="117" y="35"/>
                    </a:lnTo>
                    <a:lnTo>
                      <a:pt x="101" y="78"/>
                    </a:lnTo>
                    <a:lnTo>
                      <a:pt x="80" y="134"/>
                    </a:lnTo>
                    <a:lnTo>
                      <a:pt x="58" y="203"/>
                    </a:lnTo>
                    <a:lnTo>
                      <a:pt x="36" y="285"/>
                    </a:lnTo>
                    <a:lnTo>
                      <a:pt x="16" y="377"/>
                    </a:lnTo>
                    <a:lnTo>
                      <a:pt x="0" y="480"/>
                    </a:lnTo>
                    <a:lnTo>
                      <a:pt x="14" y="4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83" name="Freeform 15"/>
              <p:cNvSpPr>
                <a:spLocks/>
              </p:cNvSpPr>
              <p:nvPr/>
            </p:nvSpPr>
            <p:spPr bwMode="auto">
              <a:xfrm>
                <a:off x="592534" y="3486270"/>
                <a:ext cx="20988" cy="55814"/>
              </a:xfrm>
              <a:custGeom>
                <a:avLst/>
                <a:gdLst>
                  <a:gd name="T0" fmla="*/ 2147483647 w 182"/>
                  <a:gd name="T1" fmla="*/ 2147483647 h 484"/>
                  <a:gd name="T2" fmla="*/ 2147483647 w 182"/>
                  <a:gd name="T3" fmla="*/ 2147483647 h 484"/>
                  <a:gd name="T4" fmla="*/ 2147483647 w 182"/>
                  <a:gd name="T5" fmla="*/ 2147483647 h 484"/>
                  <a:gd name="T6" fmla="*/ 2147483647 w 182"/>
                  <a:gd name="T7" fmla="*/ 2147483647 h 484"/>
                  <a:gd name="T8" fmla="*/ 2147483647 w 182"/>
                  <a:gd name="T9" fmla="*/ 2147483647 h 484"/>
                  <a:gd name="T10" fmla="*/ 2147483647 w 182"/>
                  <a:gd name="T11" fmla="*/ 2147483647 h 484"/>
                  <a:gd name="T12" fmla="*/ 2147483647 w 182"/>
                  <a:gd name="T13" fmla="*/ 2147483647 h 484"/>
                  <a:gd name="T14" fmla="*/ 2147483647 w 182"/>
                  <a:gd name="T15" fmla="*/ 2147483647 h 484"/>
                  <a:gd name="T16" fmla="*/ 0 w 182"/>
                  <a:gd name="T17" fmla="*/ 2147483647 h 484"/>
                  <a:gd name="T18" fmla="*/ 2147483647 w 182"/>
                  <a:gd name="T19" fmla="*/ 0 h 484"/>
                  <a:gd name="T20" fmla="*/ 2147483647 w 182"/>
                  <a:gd name="T21" fmla="*/ 2147483647 h 484"/>
                  <a:gd name="T22" fmla="*/ 2147483647 w 182"/>
                  <a:gd name="T23" fmla="*/ 2147483647 h 484"/>
                  <a:gd name="T24" fmla="*/ 2147483647 w 182"/>
                  <a:gd name="T25" fmla="*/ 2147483647 h 484"/>
                  <a:gd name="T26" fmla="*/ 2147483647 w 182"/>
                  <a:gd name="T27" fmla="*/ 2147483647 h 484"/>
                  <a:gd name="T28" fmla="*/ 2147483647 w 182"/>
                  <a:gd name="T29" fmla="*/ 2147483647 h 484"/>
                  <a:gd name="T30" fmla="*/ 2147483647 w 182"/>
                  <a:gd name="T31" fmla="*/ 2147483647 h 484"/>
                  <a:gd name="T32" fmla="*/ 2147483647 w 182"/>
                  <a:gd name="T33" fmla="*/ 2147483647 h 484"/>
                  <a:gd name="T34" fmla="*/ 2147483647 w 182"/>
                  <a:gd name="T35" fmla="*/ 2147483647 h 484"/>
                  <a:gd name="T36" fmla="*/ 2147483647 w 182"/>
                  <a:gd name="T37" fmla="*/ 2147483647 h 4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2"/>
                  <a:gd name="T58" fmla="*/ 0 h 484"/>
                  <a:gd name="T59" fmla="*/ 182 w 182"/>
                  <a:gd name="T60" fmla="*/ 484 h 4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2" h="484">
                    <a:moveTo>
                      <a:pt x="165" y="484"/>
                    </a:moveTo>
                    <a:lnTo>
                      <a:pt x="162" y="470"/>
                    </a:lnTo>
                    <a:lnTo>
                      <a:pt x="154" y="431"/>
                    </a:lnTo>
                    <a:lnTo>
                      <a:pt x="140" y="375"/>
                    </a:lnTo>
                    <a:lnTo>
                      <a:pt x="122" y="304"/>
                    </a:lnTo>
                    <a:lnTo>
                      <a:pt x="99" y="228"/>
                    </a:lnTo>
                    <a:lnTo>
                      <a:pt x="71" y="151"/>
                    </a:lnTo>
                    <a:lnTo>
                      <a:pt x="38" y="79"/>
                    </a:lnTo>
                    <a:lnTo>
                      <a:pt x="0" y="18"/>
                    </a:lnTo>
                    <a:lnTo>
                      <a:pt x="48" y="0"/>
                    </a:lnTo>
                    <a:lnTo>
                      <a:pt x="53" y="10"/>
                    </a:lnTo>
                    <a:lnTo>
                      <a:pt x="64" y="35"/>
                    </a:lnTo>
                    <a:lnTo>
                      <a:pt x="82" y="78"/>
                    </a:lnTo>
                    <a:lnTo>
                      <a:pt x="101" y="134"/>
                    </a:lnTo>
                    <a:lnTo>
                      <a:pt x="124" y="203"/>
                    </a:lnTo>
                    <a:lnTo>
                      <a:pt x="146" y="285"/>
                    </a:lnTo>
                    <a:lnTo>
                      <a:pt x="166" y="377"/>
                    </a:lnTo>
                    <a:lnTo>
                      <a:pt x="182" y="480"/>
                    </a:lnTo>
                    <a:lnTo>
                      <a:pt x="165" y="4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84" name="Freeform 16"/>
              <p:cNvSpPr>
                <a:spLocks/>
              </p:cNvSpPr>
              <p:nvPr/>
            </p:nvSpPr>
            <p:spPr bwMode="auto">
              <a:xfrm>
                <a:off x="593918" y="3458824"/>
                <a:ext cx="44744" cy="24678"/>
              </a:xfrm>
              <a:custGeom>
                <a:avLst/>
                <a:gdLst>
                  <a:gd name="T0" fmla="*/ 2147483647 w 390"/>
                  <a:gd name="T1" fmla="*/ 2147483647 h 214"/>
                  <a:gd name="T2" fmla="*/ 2147483647 w 390"/>
                  <a:gd name="T3" fmla="*/ 2147483647 h 214"/>
                  <a:gd name="T4" fmla="*/ 2147483647 w 390"/>
                  <a:gd name="T5" fmla="*/ 2147483647 h 214"/>
                  <a:gd name="T6" fmla="*/ 2147483647 w 390"/>
                  <a:gd name="T7" fmla="*/ 2147483647 h 214"/>
                  <a:gd name="T8" fmla="*/ 2147483647 w 390"/>
                  <a:gd name="T9" fmla="*/ 2147483647 h 214"/>
                  <a:gd name="T10" fmla="*/ 2147483647 w 390"/>
                  <a:gd name="T11" fmla="*/ 2147483647 h 214"/>
                  <a:gd name="T12" fmla="*/ 2147483647 w 390"/>
                  <a:gd name="T13" fmla="*/ 2147483647 h 214"/>
                  <a:gd name="T14" fmla="*/ 2147483647 w 390"/>
                  <a:gd name="T15" fmla="*/ 2147483647 h 214"/>
                  <a:gd name="T16" fmla="*/ 2147483647 w 390"/>
                  <a:gd name="T17" fmla="*/ 2147483647 h 214"/>
                  <a:gd name="T18" fmla="*/ 2147483647 w 390"/>
                  <a:gd name="T19" fmla="*/ 2147483647 h 214"/>
                  <a:gd name="T20" fmla="*/ 2147483647 w 390"/>
                  <a:gd name="T21" fmla="*/ 2147483647 h 214"/>
                  <a:gd name="T22" fmla="*/ 2147483647 w 390"/>
                  <a:gd name="T23" fmla="*/ 0 h 214"/>
                  <a:gd name="T24" fmla="*/ 2147483647 w 390"/>
                  <a:gd name="T25" fmla="*/ 2147483647 h 214"/>
                  <a:gd name="T26" fmla="*/ 2147483647 w 390"/>
                  <a:gd name="T27" fmla="*/ 2147483647 h 214"/>
                  <a:gd name="T28" fmla="*/ 2147483647 w 390"/>
                  <a:gd name="T29" fmla="*/ 2147483647 h 214"/>
                  <a:gd name="T30" fmla="*/ 2147483647 w 390"/>
                  <a:gd name="T31" fmla="*/ 2147483647 h 214"/>
                  <a:gd name="T32" fmla="*/ 2147483647 w 390"/>
                  <a:gd name="T33" fmla="*/ 2147483647 h 214"/>
                  <a:gd name="T34" fmla="*/ 2147483647 w 390"/>
                  <a:gd name="T35" fmla="*/ 2147483647 h 214"/>
                  <a:gd name="T36" fmla="*/ 2147483647 w 390"/>
                  <a:gd name="T37" fmla="*/ 2147483647 h 214"/>
                  <a:gd name="T38" fmla="*/ 2147483647 w 390"/>
                  <a:gd name="T39" fmla="*/ 2147483647 h 214"/>
                  <a:gd name="T40" fmla="*/ 2147483647 w 390"/>
                  <a:gd name="T41" fmla="*/ 2147483647 h 214"/>
                  <a:gd name="T42" fmla="*/ 2147483647 w 390"/>
                  <a:gd name="T43" fmla="*/ 2147483647 h 214"/>
                  <a:gd name="T44" fmla="*/ 2147483647 w 390"/>
                  <a:gd name="T45" fmla="*/ 2147483647 h 214"/>
                  <a:gd name="T46" fmla="*/ 2147483647 w 390"/>
                  <a:gd name="T47" fmla="*/ 2147483647 h 214"/>
                  <a:gd name="T48" fmla="*/ 2147483647 w 390"/>
                  <a:gd name="T49" fmla="*/ 2147483647 h 214"/>
                  <a:gd name="T50" fmla="*/ 2147483647 w 390"/>
                  <a:gd name="T51" fmla="*/ 2147483647 h 214"/>
                  <a:gd name="T52" fmla="*/ 2147483647 w 390"/>
                  <a:gd name="T53" fmla="*/ 2147483647 h 214"/>
                  <a:gd name="T54" fmla="*/ 2147483647 w 390"/>
                  <a:gd name="T55" fmla="*/ 2147483647 h 214"/>
                  <a:gd name="T56" fmla="*/ 2147483647 w 390"/>
                  <a:gd name="T57" fmla="*/ 2147483647 h 214"/>
                  <a:gd name="T58" fmla="*/ 2147483647 w 390"/>
                  <a:gd name="T59" fmla="*/ 2147483647 h 214"/>
                  <a:gd name="T60" fmla="*/ 2147483647 w 390"/>
                  <a:gd name="T61" fmla="*/ 2147483647 h 214"/>
                  <a:gd name="T62" fmla="*/ 2147483647 w 390"/>
                  <a:gd name="T63" fmla="*/ 2147483647 h 214"/>
                  <a:gd name="T64" fmla="*/ 2147483647 w 390"/>
                  <a:gd name="T65" fmla="*/ 2147483647 h 214"/>
                  <a:gd name="T66" fmla="*/ 2147483647 w 390"/>
                  <a:gd name="T67" fmla="*/ 2147483647 h 214"/>
                  <a:gd name="T68" fmla="*/ 2147483647 w 390"/>
                  <a:gd name="T69" fmla="*/ 2147483647 h 214"/>
                  <a:gd name="T70" fmla="*/ 2147483647 w 390"/>
                  <a:gd name="T71" fmla="*/ 2147483647 h 214"/>
                  <a:gd name="T72" fmla="*/ 2147483647 w 390"/>
                  <a:gd name="T73" fmla="*/ 2147483647 h 214"/>
                  <a:gd name="T74" fmla="*/ 2147483647 w 390"/>
                  <a:gd name="T75" fmla="*/ 2147483647 h 214"/>
                  <a:gd name="T76" fmla="*/ 2147483647 w 390"/>
                  <a:gd name="T77" fmla="*/ 2147483647 h 214"/>
                  <a:gd name="T78" fmla="*/ 2147483647 w 390"/>
                  <a:gd name="T79" fmla="*/ 2147483647 h 214"/>
                  <a:gd name="T80" fmla="*/ 2147483647 w 390"/>
                  <a:gd name="T81" fmla="*/ 2147483647 h 214"/>
                  <a:gd name="T82" fmla="*/ 2147483647 w 390"/>
                  <a:gd name="T83" fmla="*/ 2147483647 h 214"/>
                  <a:gd name="T84" fmla="*/ 2147483647 w 390"/>
                  <a:gd name="T85" fmla="*/ 2147483647 h 214"/>
                  <a:gd name="T86" fmla="*/ 2147483647 w 390"/>
                  <a:gd name="T87" fmla="*/ 2147483647 h 214"/>
                  <a:gd name="T88" fmla="*/ 2147483647 w 390"/>
                  <a:gd name="T89" fmla="*/ 2147483647 h 214"/>
                  <a:gd name="T90" fmla="*/ 2147483647 w 390"/>
                  <a:gd name="T91" fmla="*/ 2147483647 h 214"/>
                  <a:gd name="T92" fmla="*/ 2147483647 w 390"/>
                  <a:gd name="T93" fmla="*/ 2147483647 h 214"/>
                  <a:gd name="T94" fmla="*/ 2147483647 w 390"/>
                  <a:gd name="T95" fmla="*/ 2147483647 h 214"/>
                  <a:gd name="T96" fmla="*/ 2147483647 w 390"/>
                  <a:gd name="T97" fmla="*/ 2147483647 h 214"/>
                  <a:gd name="T98" fmla="*/ 2147483647 w 390"/>
                  <a:gd name="T99" fmla="*/ 2147483647 h 214"/>
                  <a:gd name="T100" fmla="*/ 2147483647 w 390"/>
                  <a:gd name="T101" fmla="*/ 2147483647 h 214"/>
                  <a:gd name="T102" fmla="*/ 2147483647 w 390"/>
                  <a:gd name="T103" fmla="*/ 2147483647 h 214"/>
                  <a:gd name="T104" fmla="*/ 2147483647 w 390"/>
                  <a:gd name="T105" fmla="*/ 2147483647 h 214"/>
                  <a:gd name="T106" fmla="*/ 2147483647 w 390"/>
                  <a:gd name="T107" fmla="*/ 2147483647 h 214"/>
                  <a:gd name="T108" fmla="*/ 2147483647 w 390"/>
                  <a:gd name="T109" fmla="*/ 2147483647 h 214"/>
                  <a:gd name="T110" fmla="*/ 2147483647 w 390"/>
                  <a:gd name="T111" fmla="*/ 2147483647 h 214"/>
                  <a:gd name="T112" fmla="*/ 2147483647 w 390"/>
                  <a:gd name="T113" fmla="*/ 2147483647 h 214"/>
                  <a:gd name="T114" fmla="*/ 2147483647 w 390"/>
                  <a:gd name="T115" fmla="*/ 2147483647 h 214"/>
                  <a:gd name="T116" fmla="*/ 2147483647 w 390"/>
                  <a:gd name="T117" fmla="*/ 2147483647 h 2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0"/>
                  <a:gd name="T178" fmla="*/ 0 h 214"/>
                  <a:gd name="T179" fmla="*/ 390 w 390"/>
                  <a:gd name="T180" fmla="*/ 214 h 2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0" h="214">
                    <a:moveTo>
                      <a:pt x="390" y="188"/>
                    </a:moveTo>
                    <a:lnTo>
                      <a:pt x="387" y="185"/>
                    </a:lnTo>
                    <a:lnTo>
                      <a:pt x="382" y="181"/>
                    </a:lnTo>
                    <a:lnTo>
                      <a:pt x="372" y="173"/>
                    </a:lnTo>
                    <a:lnTo>
                      <a:pt x="361" y="162"/>
                    </a:lnTo>
                    <a:lnTo>
                      <a:pt x="349" y="151"/>
                    </a:lnTo>
                    <a:lnTo>
                      <a:pt x="339" y="138"/>
                    </a:lnTo>
                    <a:lnTo>
                      <a:pt x="330" y="124"/>
                    </a:lnTo>
                    <a:lnTo>
                      <a:pt x="324" y="111"/>
                    </a:lnTo>
                    <a:lnTo>
                      <a:pt x="323" y="75"/>
                    </a:lnTo>
                    <a:lnTo>
                      <a:pt x="322" y="44"/>
                    </a:lnTo>
                    <a:lnTo>
                      <a:pt x="321" y="22"/>
                    </a:lnTo>
                    <a:lnTo>
                      <a:pt x="321" y="14"/>
                    </a:lnTo>
                    <a:lnTo>
                      <a:pt x="318" y="10"/>
                    </a:lnTo>
                    <a:lnTo>
                      <a:pt x="314" y="2"/>
                    </a:lnTo>
                    <a:lnTo>
                      <a:pt x="306" y="0"/>
                    </a:lnTo>
                    <a:lnTo>
                      <a:pt x="299" y="9"/>
                    </a:lnTo>
                    <a:lnTo>
                      <a:pt x="295" y="32"/>
                    </a:lnTo>
                    <a:lnTo>
                      <a:pt x="294" y="70"/>
                    </a:lnTo>
                    <a:lnTo>
                      <a:pt x="295" y="115"/>
                    </a:lnTo>
                    <a:lnTo>
                      <a:pt x="296" y="158"/>
                    </a:lnTo>
                    <a:lnTo>
                      <a:pt x="288" y="143"/>
                    </a:lnTo>
                    <a:lnTo>
                      <a:pt x="281" y="128"/>
                    </a:lnTo>
                    <a:lnTo>
                      <a:pt x="275" y="113"/>
                    </a:lnTo>
                    <a:lnTo>
                      <a:pt x="269" y="99"/>
                    </a:lnTo>
                    <a:lnTo>
                      <a:pt x="263" y="86"/>
                    </a:lnTo>
                    <a:lnTo>
                      <a:pt x="258" y="74"/>
                    </a:lnTo>
                    <a:lnTo>
                      <a:pt x="254" y="63"/>
                    </a:lnTo>
                    <a:lnTo>
                      <a:pt x="249" y="53"/>
                    </a:lnTo>
                    <a:lnTo>
                      <a:pt x="248" y="37"/>
                    </a:lnTo>
                    <a:lnTo>
                      <a:pt x="248" y="24"/>
                    </a:lnTo>
                    <a:lnTo>
                      <a:pt x="248" y="16"/>
                    </a:lnTo>
                    <a:lnTo>
                      <a:pt x="248" y="14"/>
                    </a:lnTo>
                    <a:lnTo>
                      <a:pt x="246" y="10"/>
                    </a:lnTo>
                    <a:lnTo>
                      <a:pt x="240" y="2"/>
                    </a:lnTo>
                    <a:lnTo>
                      <a:pt x="233" y="0"/>
                    </a:lnTo>
                    <a:lnTo>
                      <a:pt x="226" y="9"/>
                    </a:lnTo>
                    <a:lnTo>
                      <a:pt x="223" y="32"/>
                    </a:lnTo>
                    <a:lnTo>
                      <a:pt x="222" y="70"/>
                    </a:lnTo>
                    <a:lnTo>
                      <a:pt x="222" y="115"/>
                    </a:lnTo>
                    <a:lnTo>
                      <a:pt x="223" y="158"/>
                    </a:lnTo>
                    <a:lnTo>
                      <a:pt x="215" y="143"/>
                    </a:lnTo>
                    <a:lnTo>
                      <a:pt x="208" y="128"/>
                    </a:lnTo>
                    <a:lnTo>
                      <a:pt x="201" y="113"/>
                    </a:lnTo>
                    <a:lnTo>
                      <a:pt x="195" y="99"/>
                    </a:lnTo>
                    <a:lnTo>
                      <a:pt x="189" y="86"/>
                    </a:lnTo>
                    <a:lnTo>
                      <a:pt x="184" y="74"/>
                    </a:lnTo>
                    <a:lnTo>
                      <a:pt x="179" y="63"/>
                    </a:lnTo>
                    <a:lnTo>
                      <a:pt x="175" y="53"/>
                    </a:lnTo>
                    <a:lnTo>
                      <a:pt x="174" y="37"/>
                    </a:lnTo>
                    <a:lnTo>
                      <a:pt x="174" y="24"/>
                    </a:lnTo>
                    <a:lnTo>
                      <a:pt x="173" y="16"/>
                    </a:lnTo>
                    <a:lnTo>
                      <a:pt x="173" y="14"/>
                    </a:lnTo>
                    <a:lnTo>
                      <a:pt x="171" y="10"/>
                    </a:lnTo>
                    <a:lnTo>
                      <a:pt x="165" y="2"/>
                    </a:lnTo>
                    <a:lnTo>
                      <a:pt x="158" y="0"/>
                    </a:lnTo>
                    <a:lnTo>
                      <a:pt x="151" y="9"/>
                    </a:lnTo>
                    <a:lnTo>
                      <a:pt x="148" y="30"/>
                    </a:lnTo>
                    <a:lnTo>
                      <a:pt x="147" y="66"/>
                    </a:lnTo>
                    <a:lnTo>
                      <a:pt x="147" y="107"/>
                    </a:lnTo>
                    <a:lnTo>
                      <a:pt x="148" y="149"/>
                    </a:lnTo>
                    <a:lnTo>
                      <a:pt x="140" y="131"/>
                    </a:lnTo>
                    <a:lnTo>
                      <a:pt x="132" y="115"/>
                    </a:lnTo>
                    <a:lnTo>
                      <a:pt x="125" y="100"/>
                    </a:lnTo>
                    <a:lnTo>
                      <a:pt x="119" y="86"/>
                    </a:lnTo>
                    <a:lnTo>
                      <a:pt x="113" y="72"/>
                    </a:lnTo>
                    <a:lnTo>
                      <a:pt x="109" y="61"/>
                    </a:lnTo>
                    <a:lnTo>
                      <a:pt x="104" y="51"/>
                    </a:lnTo>
                    <a:lnTo>
                      <a:pt x="101" y="41"/>
                    </a:lnTo>
                    <a:lnTo>
                      <a:pt x="99" y="30"/>
                    </a:lnTo>
                    <a:lnTo>
                      <a:pt x="99" y="22"/>
                    </a:lnTo>
                    <a:lnTo>
                      <a:pt x="99" y="16"/>
                    </a:lnTo>
                    <a:lnTo>
                      <a:pt x="99" y="14"/>
                    </a:lnTo>
                    <a:lnTo>
                      <a:pt x="97" y="10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6" y="9"/>
                    </a:lnTo>
                    <a:lnTo>
                      <a:pt x="74" y="28"/>
                    </a:lnTo>
                    <a:lnTo>
                      <a:pt x="73" y="58"/>
                    </a:lnTo>
                    <a:lnTo>
                      <a:pt x="72" y="94"/>
                    </a:lnTo>
                    <a:lnTo>
                      <a:pt x="73" y="132"/>
                    </a:lnTo>
                    <a:lnTo>
                      <a:pt x="68" y="136"/>
                    </a:lnTo>
                    <a:lnTo>
                      <a:pt x="63" y="142"/>
                    </a:lnTo>
                    <a:lnTo>
                      <a:pt x="54" y="147"/>
                    </a:lnTo>
                    <a:lnTo>
                      <a:pt x="45" y="154"/>
                    </a:lnTo>
                    <a:lnTo>
                      <a:pt x="35" y="160"/>
                    </a:lnTo>
                    <a:lnTo>
                      <a:pt x="23" y="167"/>
                    </a:lnTo>
                    <a:lnTo>
                      <a:pt x="12" y="172"/>
                    </a:lnTo>
                    <a:lnTo>
                      <a:pt x="0" y="174"/>
                    </a:lnTo>
                    <a:lnTo>
                      <a:pt x="3" y="174"/>
                    </a:lnTo>
                    <a:lnTo>
                      <a:pt x="8" y="175"/>
                    </a:lnTo>
                    <a:lnTo>
                      <a:pt x="16" y="175"/>
                    </a:lnTo>
                    <a:lnTo>
                      <a:pt x="27" y="175"/>
                    </a:lnTo>
                    <a:lnTo>
                      <a:pt x="38" y="175"/>
                    </a:lnTo>
                    <a:lnTo>
                      <a:pt x="51" y="173"/>
                    </a:lnTo>
                    <a:lnTo>
                      <a:pt x="63" y="169"/>
                    </a:lnTo>
                    <a:lnTo>
                      <a:pt x="74" y="163"/>
                    </a:lnTo>
                    <a:lnTo>
                      <a:pt x="75" y="176"/>
                    </a:lnTo>
                    <a:lnTo>
                      <a:pt x="75" y="188"/>
                    </a:lnTo>
                    <a:lnTo>
                      <a:pt x="76" y="196"/>
                    </a:lnTo>
                    <a:lnTo>
                      <a:pt x="76" y="200"/>
                    </a:lnTo>
                    <a:lnTo>
                      <a:pt x="80" y="210"/>
                    </a:lnTo>
                    <a:lnTo>
                      <a:pt x="86" y="214"/>
                    </a:lnTo>
                    <a:lnTo>
                      <a:pt x="93" y="214"/>
                    </a:lnTo>
                    <a:lnTo>
                      <a:pt x="99" y="205"/>
                    </a:lnTo>
                    <a:lnTo>
                      <a:pt x="102" y="192"/>
                    </a:lnTo>
                    <a:lnTo>
                      <a:pt x="103" y="170"/>
                    </a:lnTo>
                    <a:lnTo>
                      <a:pt x="103" y="142"/>
                    </a:lnTo>
                    <a:lnTo>
                      <a:pt x="102" y="111"/>
                    </a:lnTo>
                    <a:lnTo>
                      <a:pt x="107" y="122"/>
                    </a:lnTo>
                    <a:lnTo>
                      <a:pt x="114" y="135"/>
                    </a:lnTo>
                    <a:lnTo>
                      <a:pt x="120" y="146"/>
                    </a:lnTo>
                    <a:lnTo>
                      <a:pt x="127" y="157"/>
                    </a:lnTo>
                    <a:lnTo>
                      <a:pt x="134" y="167"/>
                    </a:lnTo>
                    <a:lnTo>
                      <a:pt x="140" y="176"/>
                    </a:lnTo>
                    <a:lnTo>
                      <a:pt x="146" y="184"/>
                    </a:lnTo>
                    <a:lnTo>
                      <a:pt x="150" y="191"/>
                    </a:lnTo>
                    <a:lnTo>
                      <a:pt x="151" y="195"/>
                    </a:lnTo>
                    <a:lnTo>
                      <a:pt x="151" y="197"/>
                    </a:lnTo>
                    <a:lnTo>
                      <a:pt x="151" y="199"/>
                    </a:lnTo>
                    <a:lnTo>
                      <a:pt x="151" y="200"/>
                    </a:lnTo>
                    <a:lnTo>
                      <a:pt x="155" y="210"/>
                    </a:lnTo>
                    <a:lnTo>
                      <a:pt x="160" y="214"/>
                    </a:lnTo>
                    <a:lnTo>
                      <a:pt x="166" y="214"/>
                    </a:lnTo>
                    <a:lnTo>
                      <a:pt x="173" y="205"/>
                    </a:lnTo>
                    <a:lnTo>
                      <a:pt x="175" y="193"/>
                    </a:lnTo>
                    <a:lnTo>
                      <a:pt x="177" y="174"/>
                    </a:lnTo>
                    <a:lnTo>
                      <a:pt x="177" y="149"/>
                    </a:lnTo>
                    <a:lnTo>
                      <a:pt x="177" y="120"/>
                    </a:lnTo>
                    <a:lnTo>
                      <a:pt x="184" y="132"/>
                    </a:lnTo>
                    <a:lnTo>
                      <a:pt x="190" y="145"/>
                    </a:lnTo>
                    <a:lnTo>
                      <a:pt x="197" y="157"/>
                    </a:lnTo>
                    <a:lnTo>
                      <a:pt x="204" y="168"/>
                    </a:lnTo>
                    <a:lnTo>
                      <a:pt x="211" y="177"/>
                    </a:lnTo>
                    <a:lnTo>
                      <a:pt x="217" y="187"/>
                    </a:lnTo>
                    <a:lnTo>
                      <a:pt x="222" y="193"/>
                    </a:lnTo>
                    <a:lnTo>
                      <a:pt x="225" y="198"/>
                    </a:lnTo>
                    <a:lnTo>
                      <a:pt x="226" y="199"/>
                    </a:lnTo>
                    <a:lnTo>
                      <a:pt x="226" y="200"/>
                    </a:lnTo>
                    <a:lnTo>
                      <a:pt x="230" y="210"/>
                    </a:lnTo>
                    <a:lnTo>
                      <a:pt x="235" y="214"/>
                    </a:lnTo>
                    <a:lnTo>
                      <a:pt x="241" y="214"/>
                    </a:lnTo>
                    <a:lnTo>
                      <a:pt x="248" y="205"/>
                    </a:lnTo>
                    <a:lnTo>
                      <a:pt x="250" y="193"/>
                    </a:lnTo>
                    <a:lnTo>
                      <a:pt x="252" y="174"/>
                    </a:lnTo>
                    <a:lnTo>
                      <a:pt x="252" y="149"/>
                    </a:lnTo>
                    <a:lnTo>
                      <a:pt x="252" y="120"/>
                    </a:lnTo>
                    <a:lnTo>
                      <a:pt x="258" y="132"/>
                    </a:lnTo>
                    <a:lnTo>
                      <a:pt x="265" y="145"/>
                    </a:lnTo>
                    <a:lnTo>
                      <a:pt x="272" y="157"/>
                    </a:lnTo>
                    <a:lnTo>
                      <a:pt x="279" y="168"/>
                    </a:lnTo>
                    <a:lnTo>
                      <a:pt x="285" y="177"/>
                    </a:lnTo>
                    <a:lnTo>
                      <a:pt x="291" y="187"/>
                    </a:lnTo>
                    <a:lnTo>
                      <a:pt x="295" y="193"/>
                    </a:lnTo>
                    <a:lnTo>
                      <a:pt x="299" y="198"/>
                    </a:lnTo>
                    <a:lnTo>
                      <a:pt x="299" y="199"/>
                    </a:lnTo>
                    <a:lnTo>
                      <a:pt x="299" y="200"/>
                    </a:lnTo>
                    <a:lnTo>
                      <a:pt x="302" y="210"/>
                    </a:lnTo>
                    <a:lnTo>
                      <a:pt x="308" y="214"/>
                    </a:lnTo>
                    <a:lnTo>
                      <a:pt x="315" y="214"/>
                    </a:lnTo>
                    <a:lnTo>
                      <a:pt x="321" y="205"/>
                    </a:lnTo>
                    <a:lnTo>
                      <a:pt x="322" y="198"/>
                    </a:lnTo>
                    <a:lnTo>
                      <a:pt x="323" y="189"/>
                    </a:lnTo>
                    <a:lnTo>
                      <a:pt x="324" y="175"/>
                    </a:lnTo>
                    <a:lnTo>
                      <a:pt x="325" y="159"/>
                    </a:lnTo>
                    <a:lnTo>
                      <a:pt x="329" y="163"/>
                    </a:lnTo>
                    <a:lnTo>
                      <a:pt x="334" y="168"/>
                    </a:lnTo>
                    <a:lnTo>
                      <a:pt x="340" y="172"/>
                    </a:lnTo>
                    <a:lnTo>
                      <a:pt x="347" y="176"/>
                    </a:lnTo>
                    <a:lnTo>
                      <a:pt x="356" y="180"/>
                    </a:lnTo>
                    <a:lnTo>
                      <a:pt x="366" y="183"/>
                    </a:lnTo>
                    <a:lnTo>
                      <a:pt x="377" y="185"/>
                    </a:lnTo>
                    <a:lnTo>
                      <a:pt x="390" y="1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85" name="Freeform 17"/>
              <p:cNvSpPr>
                <a:spLocks/>
              </p:cNvSpPr>
              <p:nvPr/>
            </p:nvSpPr>
            <p:spPr bwMode="auto">
              <a:xfrm>
                <a:off x="572238" y="3453981"/>
                <a:ext cx="15683" cy="38285"/>
              </a:xfrm>
              <a:custGeom>
                <a:avLst/>
                <a:gdLst>
                  <a:gd name="T0" fmla="*/ 2147483647 w 135"/>
                  <a:gd name="T1" fmla="*/ 0 h 332"/>
                  <a:gd name="T2" fmla="*/ 2147483647 w 135"/>
                  <a:gd name="T3" fmla="*/ 2147483647 h 332"/>
                  <a:gd name="T4" fmla="*/ 2147483647 w 135"/>
                  <a:gd name="T5" fmla="*/ 2147483647 h 332"/>
                  <a:gd name="T6" fmla="*/ 2147483647 w 135"/>
                  <a:gd name="T7" fmla="*/ 2147483647 h 332"/>
                  <a:gd name="T8" fmla="*/ 2147483647 w 135"/>
                  <a:gd name="T9" fmla="*/ 2147483647 h 332"/>
                  <a:gd name="T10" fmla="*/ 2147483647 w 135"/>
                  <a:gd name="T11" fmla="*/ 2147483647 h 332"/>
                  <a:gd name="T12" fmla="*/ 2147483647 w 135"/>
                  <a:gd name="T13" fmla="*/ 2147483647 h 332"/>
                  <a:gd name="T14" fmla="*/ 2147483647 w 135"/>
                  <a:gd name="T15" fmla="*/ 2147483647 h 332"/>
                  <a:gd name="T16" fmla="*/ 2147483647 w 135"/>
                  <a:gd name="T17" fmla="*/ 2147483647 h 332"/>
                  <a:gd name="T18" fmla="*/ 2147483647 w 135"/>
                  <a:gd name="T19" fmla="*/ 2147483647 h 332"/>
                  <a:gd name="T20" fmla="*/ 2147483647 w 135"/>
                  <a:gd name="T21" fmla="*/ 2147483647 h 332"/>
                  <a:gd name="T22" fmla="*/ 2147483647 w 135"/>
                  <a:gd name="T23" fmla="*/ 2147483647 h 332"/>
                  <a:gd name="T24" fmla="*/ 2147483647 w 135"/>
                  <a:gd name="T25" fmla="*/ 2147483647 h 332"/>
                  <a:gd name="T26" fmla="*/ 2147483647 w 135"/>
                  <a:gd name="T27" fmla="*/ 2147483647 h 332"/>
                  <a:gd name="T28" fmla="*/ 2147483647 w 135"/>
                  <a:gd name="T29" fmla="*/ 2147483647 h 332"/>
                  <a:gd name="T30" fmla="*/ 0 w 135"/>
                  <a:gd name="T31" fmla="*/ 2147483647 h 332"/>
                  <a:gd name="T32" fmla="*/ 2147483647 w 135"/>
                  <a:gd name="T33" fmla="*/ 2147483647 h 332"/>
                  <a:gd name="T34" fmla="*/ 2147483647 w 135"/>
                  <a:gd name="T35" fmla="*/ 0 h 3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5"/>
                  <a:gd name="T55" fmla="*/ 0 h 332"/>
                  <a:gd name="T56" fmla="*/ 135 w 135"/>
                  <a:gd name="T57" fmla="*/ 332 h 3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5" h="332">
                    <a:moveTo>
                      <a:pt x="38" y="0"/>
                    </a:moveTo>
                    <a:lnTo>
                      <a:pt x="35" y="6"/>
                    </a:lnTo>
                    <a:lnTo>
                      <a:pt x="31" y="23"/>
                    </a:lnTo>
                    <a:lnTo>
                      <a:pt x="26" y="50"/>
                    </a:lnTo>
                    <a:lnTo>
                      <a:pt x="26" y="86"/>
                    </a:lnTo>
                    <a:lnTo>
                      <a:pt x="34" y="131"/>
                    </a:lnTo>
                    <a:lnTo>
                      <a:pt x="53" y="184"/>
                    </a:lnTo>
                    <a:lnTo>
                      <a:pt x="85" y="242"/>
                    </a:lnTo>
                    <a:lnTo>
                      <a:pt x="135" y="307"/>
                    </a:lnTo>
                    <a:lnTo>
                      <a:pt x="69" y="332"/>
                    </a:lnTo>
                    <a:lnTo>
                      <a:pt x="63" y="324"/>
                    </a:lnTo>
                    <a:lnTo>
                      <a:pt x="49" y="302"/>
                    </a:lnTo>
                    <a:lnTo>
                      <a:pt x="32" y="269"/>
                    </a:lnTo>
                    <a:lnTo>
                      <a:pt x="14" y="225"/>
                    </a:lnTo>
                    <a:lnTo>
                      <a:pt x="2" y="174"/>
                    </a:lnTo>
                    <a:lnTo>
                      <a:pt x="0" y="119"/>
                    </a:lnTo>
                    <a:lnTo>
                      <a:pt x="10" y="6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86" name="Freeform 18"/>
              <p:cNvSpPr>
                <a:spLocks/>
              </p:cNvSpPr>
              <p:nvPr/>
            </p:nvSpPr>
            <p:spPr bwMode="auto">
              <a:xfrm>
                <a:off x="599222" y="3546004"/>
                <a:ext cx="37824" cy="11301"/>
              </a:xfrm>
              <a:custGeom>
                <a:avLst/>
                <a:gdLst>
                  <a:gd name="T0" fmla="*/ 2147483647 w 329"/>
                  <a:gd name="T1" fmla="*/ 2147483647 h 96"/>
                  <a:gd name="T2" fmla="*/ 2147483647 w 329"/>
                  <a:gd name="T3" fmla="*/ 2147483647 h 96"/>
                  <a:gd name="T4" fmla="*/ 2147483647 w 329"/>
                  <a:gd name="T5" fmla="*/ 2147483647 h 96"/>
                  <a:gd name="T6" fmla="*/ 2147483647 w 329"/>
                  <a:gd name="T7" fmla="*/ 2147483647 h 96"/>
                  <a:gd name="T8" fmla="*/ 2147483647 w 329"/>
                  <a:gd name="T9" fmla="*/ 2147483647 h 96"/>
                  <a:gd name="T10" fmla="*/ 2147483647 w 329"/>
                  <a:gd name="T11" fmla="*/ 2147483647 h 96"/>
                  <a:gd name="T12" fmla="*/ 2147483647 w 329"/>
                  <a:gd name="T13" fmla="*/ 2147483647 h 96"/>
                  <a:gd name="T14" fmla="*/ 2147483647 w 329"/>
                  <a:gd name="T15" fmla="*/ 2147483647 h 96"/>
                  <a:gd name="T16" fmla="*/ 2147483647 w 329"/>
                  <a:gd name="T17" fmla="*/ 2147483647 h 96"/>
                  <a:gd name="T18" fmla="*/ 2147483647 w 329"/>
                  <a:gd name="T19" fmla="*/ 2147483647 h 96"/>
                  <a:gd name="T20" fmla="*/ 2147483647 w 329"/>
                  <a:gd name="T21" fmla="*/ 2147483647 h 96"/>
                  <a:gd name="T22" fmla="*/ 2147483647 w 329"/>
                  <a:gd name="T23" fmla="*/ 2147483647 h 96"/>
                  <a:gd name="T24" fmla="*/ 2147483647 w 329"/>
                  <a:gd name="T25" fmla="*/ 2147483647 h 96"/>
                  <a:gd name="T26" fmla="*/ 2147483647 w 329"/>
                  <a:gd name="T27" fmla="*/ 2147483647 h 96"/>
                  <a:gd name="T28" fmla="*/ 2147483647 w 329"/>
                  <a:gd name="T29" fmla="*/ 2147483647 h 96"/>
                  <a:gd name="T30" fmla="*/ 2147483647 w 329"/>
                  <a:gd name="T31" fmla="*/ 2147483647 h 96"/>
                  <a:gd name="T32" fmla="*/ 0 w 329"/>
                  <a:gd name="T33" fmla="*/ 2147483647 h 96"/>
                  <a:gd name="T34" fmla="*/ 2147483647 w 329"/>
                  <a:gd name="T35" fmla="*/ 2147483647 h 96"/>
                  <a:gd name="T36" fmla="*/ 2147483647 w 329"/>
                  <a:gd name="T37" fmla="*/ 2147483647 h 96"/>
                  <a:gd name="T38" fmla="*/ 2147483647 w 329"/>
                  <a:gd name="T39" fmla="*/ 2147483647 h 96"/>
                  <a:gd name="T40" fmla="*/ 2147483647 w 329"/>
                  <a:gd name="T41" fmla="*/ 2147483647 h 96"/>
                  <a:gd name="T42" fmla="*/ 2147483647 w 329"/>
                  <a:gd name="T43" fmla="*/ 2147483647 h 96"/>
                  <a:gd name="T44" fmla="*/ 2147483647 w 329"/>
                  <a:gd name="T45" fmla="*/ 2147483647 h 96"/>
                  <a:gd name="T46" fmla="*/ 2147483647 w 329"/>
                  <a:gd name="T47" fmla="*/ 2147483647 h 96"/>
                  <a:gd name="T48" fmla="*/ 2147483647 w 329"/>
                  <a:gd name="T49" fmla="*/ 0 h 96"/>
                  <a:gd name="T50" fmla="*/ 2147483647 w 329"/>
                  <a:gd name="T51" fmla="*/ 2147483647 h 96"/>
                  <a:gd name="T52" fmla="*/ 2147483647 w 329"/>
                  <a:gd name="T53" fmla="*/ 2147483647 h 96"/>
                  <a:gd name="T54" fmla="*/ 2147483647 w 329"/>
                  <a:gd name="T55" fmla="*/ 2147483647 h 96"/>
                  <a:gd name="T56" fmla="*/ 2147483647 w 329"/>
                  <a:gd name="T57" fmla="*/ 2147483647 h 96"/>
                  <a:gd name="T58" fmla="*/ 2147483647 w 329"/>
                  <a:gd name="T59" fmla="*/ 2147483647 h 96"/>
                  <a:gd name="T60" fmla="*/ 2147483647 w 329"/>
                  <a:gd name="T61" fmla="*/ 2147483647 h 96"/>
                  <a:gd name="T62" fmla="*/ 2147483647 w 329"/>
                  <a:gd name="T63" fmla="*/ 2147483647 h 96"/>
                  <a:gd name="T64" fmla="*/ 2147483647 w 329"/>
                  <a:gd name="T65" fmla="*/ 2147483647 h 96"/>
                  <a:gd name="T66" fmla="*/ 2147483647 w 329"/>
                  <a:gd name="T67" fmla="*/ 2147483647 h 96"/>
                  <a:gd name="T68" fmla="*/ 2147483647 w 329"/>
                  <a:gd name="T69" fmla="*/ 2147483647 h 96"/>
                  <a:gd name="T70" fmla="*/ 2147483647 w 329"/>
                  <a:gd name="T71" fmla="*/ 2147483647 h 96"/>
                  <a:gd name="T72" fmla="*/ 2147483647 w 329"/>
                  <a:gd name="T73" fmla="*/ 2147483647 h 96"/>
                  <a:gd name="T74" fmla="*/ 2147483647 w 329"/>
                  <a:gd name="T75" fmla="*/ 2147483647 h 96"/>
                  <a:gd name="T76" fmla="*/ 2147483647 w 329"/>
                  <a:gd name="T77" fmla="*/ 2147483647 h 96"/>
                  <a:gd name="T78" fmla="*/ 2147483647 w 329"/>
                  <a:gd name="T79" fmla="*/ 2147483647 h 96"/>
                  <a:gd name="T80" fmla="*/ 2147483647 w 329"/>
                  <a:gd name="T81" fmla="*/ 2147483647 h 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9"/>
                  <a:gd name="T124" fmla="*/ 0 h 96"/>
                  <a:gd name="T125" fmla="*/ 329 w 329"/>
                  <a:gd name="T126" fmla="*/ 96 h 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9" h="96">
                    <a:moveTo>
                      <a:pt x="151" y="33"/>
                    </a:moveTo>
                    <a:lnTo>
                      <a:pt x="129" y="34"/>
                    </a:lnTo>
                    <a:lnTo>
                      <a:pt x="109" y="37"/>
                    </a:lnTo>
                    <a:lnTo>
                      <a:pt x="90" y="41"/>
                    </a:lnTo>
                    <a:lnTo>
                      <a:pt x="73" y="47"/>
                    </a:lnTo>
                    <a:lnTo>
                      <a:pt x="58" y="56"/>
                    </a:lnTo>
                    <a:lnTo>
                      <a:pt x="45" y="67"/>
                    </a:lnTo>
                    <a:lnTo>
                      <a:pt x="36" y="80"/>
                    </a:lnTo>
                    <a:lnTo>
                      <a:pt x="32" y="96"/>
                    </a:lnTo>
                    <a:lnTo>
                      <a:pt x="30" y="95"/>
                    </a:lnTo>
                    <a:lnTo>
                      <a:pt x="27" y="92"/>
                    </a:lnTo>
                    <a:lnTo>
                      <a:pt x="21" y="87"/>
                    </a:lnTo>
                    <a:lnTo>
                      <a:pt x="15" y="82"/>
                    </a:lnTo>
                    <a:lnTo>
                      <a:pt x="10" y="75"/>
                    </a:lnTo>
                    <a:lnTo>
                      <a:pt x="5" y="65"/>
                    </a:lnTo>
                    <a:lnTo>
                      <a:pt x="2" y="57"/>
                    </a:lnTo>
                    <a:lnTo>
                      <a:pt x="0" y="48"/>
                    </a:lnTo>
                    <a:lnTo>
                      <a:pt x="2" y="39"/>
                    </a:lnTo>
                    <a:lnTo>
                      <a:pt x="6" y="31"/>
                    </a:lnTo>
                    <a:lnTo>
                      <a:pt x="15" y="22"/>
                    </a:lnTo>
                    <a:lnTo>
                      <a:pt x="29" y="15"/>
                    </a:lnTo>
                    <a:lnTo>
                      <a:pt x="50" y="9"/>
                    </a:lnTo>
                    <a:lnTo>
                      <a:pt x="76" y="4"/>
                    </a:lnTo>
                    <a:lnTo>
                      <a:pt x="110" y="1"/>
                    </a:lnTo>
                    <a:lnTo>
                      <a:pt x="151" y="0"/>
                    </a:lnTo>
                    <a:lnTo>
                      <a:pt x="199" y="2"/>
                    </a:lnTo>
                    <a:lnTo>
                      <a:pt x="237" y="9"/>
                    </a:lnTo>
                    <a:lnTo>
                      <a:pt x="268" y="18"/>
                    </a:lnTo>
                    <a:lnTo>
                      <a:pt x="292" y="29"/>
                    </a:lnTo>
                    <a:lnTo>
                      <a:pt x="309" y="39"/>
                    </a:lnTo>
                    <a:lnTo>
                      <a:pt x="321" y="48"/>
                    </a:lnTo>
                    <a:lnTo>
                      <a:pt x="326" y="55"/>
                    </a:lnTo>
                    <a:lnTo>
                      <a:pt x="329" y="57"/>
                    </a:lnTo>
                    <a:lnTo>
                      <a:pt x="325" y="56"/>
                    </a:lnTo>
                    <a:lnTo>
                      <a:pt x="317" y="53"/>
                    </a:lnTo>
                    <a:lnTo>
                      <a:pt x="302" y="49"/>
                    </a:lnTo>
                    <a:lnTo>
                      <a:pt x="283" y="45"/>
                    </a:lnTo>
                    <a:lnTo>
                      <a:pt x="257" y="40"/>
                    </a:lnTo>
                    <a:lnTo>
                      <a:pt x="226" y="35"/>
                    </a:lnTo>
                    <a:lnTo>
                      <a:pt x="192" y="33"/>
                    </a:lnTo>
                    <a:lnTo>
                      <a:pt x="151" y="33"/>
                    </a:lnTo>
                    <a:close/>
                  </a:path>
                </a:pathLst>
              </a:custGeom>
              <a:solidFill>
                <a:srgbClr val="2E3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87" name="Freeform 19"/>
              <p:cNvSpPr>
                <a:spLocks/>
              </p:cNvSpPr>
              <p:nvPr/>
            </p:nvSpPr>
            <p:spPr bwMode="auto">
              <a:xfrm>
                <a:off x="599222" y="3561687"/>
                <a:ext cx="37824" cy="11301"/>
              </a:xfrm>
              <a:custGeom>
                <a:avLst/>
                <a:gdLst>
                  <a:gd name="T0" fmla="*/ 2147483647 w 329"/>
                  <a:gd name="T1" fmla="*/ 2147483647 h 96"/>
                  <a:gd name="T2" fmla="*/ 2147483647 w 329"/>
                  <a:gd name="T3" fmla="*/ 2147483647 h 96"/>
                  <a:gd name="T4" fmla="*/ 2147483647 w 329"/>
                  <a:gd name="T5" fmla="*/ 2147483647 h 96"/>
                  <a:gd name="T6" fmla="*/ 2147483647 w 329"/>
                  <a:gd name="T7" fmla="*/ 2147483647 h 96"/>
                  <a:gd name="T8" fmla="*/ 2147483647 w 329"/>
                  <a:gd name="T9" fmla="*/ 2147483647 h 96"/>
                  <a:gd name="T10" fmla="*/ 2147483647 w 329"/>
                  <a:gd name="T11" fmla="*/ 2147483647 h 96"/>
                  <a:gd name="T12" fmla="*/ 2147483647 w 329"/>
                  <a:gd name="T13" fmla="*/ 2147483647 h 96"/>
                  <a:gd name="T14" fmla="*/ 2147483647 w 329"/>
                  <a:gd name="T15" fmla="*/ 2147483647 h 96"/>
                  <a:gd name="T16" fmla="*/ 2147483647 w 329"/>
                  <a:gd name="T17" fmla="*/ 2147483647 h 96"/>
                  <a:gd name="T18" fmla="*/ 2147483647 w 329"/>
                  <a:gd name="T19" fmla="*/ 2147483647 h 96"/>
                  <a:gd name="T20" fmla="*/ 2147483647 w 329"/>
                  <a:gd name="T21" fmla="*/ 2147483647 h 96"/>
                  <a:gd name="T22" fmla="*/ 2147483647 w 329"/>
                  <a:gd name="T23" fmla="*/ 2147483647 h 96"/>
                  <a:gd name="T24" fmla="*/ 2147483647 w 329"/>
                  <a:gd name="T25" fmla="*/ 2147483647 h 96"/>
                  <a:gd name="T26" fmla="*/ 2147483647 w 329"/>
                  <a:gd name="T27" fmla="*/ 2147483647 h 96"/>
                  <a:gd name="T28" fmla="*/ 2147483647 w 329"/>
                  <a:gd name="T29" fmla="*/ 2147483647 h 96"/>
                  <a:gd name="T30" fmla="*/ 2147483647 w 329"/>
                  <a:gd name="T31" fmla="*/ 2147483647 h 96"/>
                  <a:gd name="T32" fmla="*/ 0 w 329"/>
                  <a:gd name="T33" fmla="*/ 2147483647 h 96"/>
                  <a:gd name="T34" fmla="*/ 2147483647 w 329"/>
                  <a:gd name="T35" fmla="*/ 2147483647 h 96"/>
                  <a:gd name="T36" fmla="*/ 2147483647 w 329"/>
                  <a:gd name="T37" fmla="*/ 2147483647 h 96"/>
                  <a:gd name="T38" fmla="*/ 2147483647 w 329"/>
                  <a:gd name="T39" fmla="*/ 2147483647 h 96"/>
                  <a:gd name="T40" fmla="*/ 2147483647 w 329"/>
                  <a:gd name="T41" fmla="*/ 2147483647 h 96"/>
                  <a:gd name="T42" fmla="*/ 2147483647 w 329"/>
                  <a:gd name="T43" fmla="*/ 2147483647 h 96"/>
                  <a:gd name="T44" fmla="*/ 2147483647 w 329"/>
                  <a:gd name="T45" fmla="*/ 2147483647 h 96"/>
                  <a:gd name="T46" fmla="*/ 2147483647 w 329"/>
                  <a:gd name="T47" fmla="*/ 2147483647 h 96"/>
                  <a:gd name="T48" fmla="*/ 2147483647 w 329"/>
                  <a:gd name="T49" fmla="*/ 0 h 96"/>
                  <a:gd name="T50" fmla="*/ 2147483647 w 329"/>
                  <a:gd name="T51" fmla="*/ 2147483647 h 96"/>
                  <a:gd name="T52" fmla="*/ 2147483647 w 329"/>
                  <a:gd name="T53" fmla="*/ 2147483647 h 96"/>
                  <a:gd name="T54" fmla="*/ 2147483647 w 329"/>
                  <a:gd name="T55" fmla="*/ 2147483647 h 96"/>
                  <a:gd name="T56" fmla="*/ 2147483647 w 329"/>
                  <a:gd name="T57" fmla="*/ 2147483647 h 96"/>
                  <a:gd name="T58" fmla="*/ 2147483647 w 329"/>
                  <a:gd name="T59" fmla="*/ 2147483647 h 96"/>
                  <a:gd name="T60" fmla="*/ 2147483647 w 329"/>
                  <a:gd name="T61" fmla="*/ 2147483647 h 96"/>
                  <a:gd name="T62" fmla="*/ 2147483647 w 329"/>
                  <a:gd name="T63" fmla="*/ 2147483647 h 96"/>
                  <a:gd name="T64" fmla="*/ 2147483647 w 329"/>
                  <a:gd name="T65" fmla="*/ 2147483647 h 96"/>
                  <a:gd name="T66" fmla="*/ 2147483647 w 329"/>
                  <a:gd name="T67" fmla="*/ 2147483647 h 96"/>
                  <a:gd name="T68" fmla="*/ 2147483647 w 329"/>
                  <a:gd name="T69" fmla="*/ 2147483647 h 96"/>
                  <a:gd name="T70" fmla="*/ 2147483647 w 329"/>
                  <a:gd name="T71" fmla="*/ 2147483647 h 96"/>
                  <a:gd name="T72" fmla="*/ 2147483647 w 329"/>
                  <a:gd name="T73" fmla="*/ 2147483647 h 96"/>
                  <a:gd name="T74" fmla="*/ 2147483647 w 329"/>
                  <a:gd name="T75" fmla="*/ 2147483647 h 96"/>
                  <a:gd name="T76" fmla="*/ 2147483647 w 329"/>
                  <a:gd name="T77" fmla="*/ 2147483647 h 96"/>
                  <a:gd name="T78" fmla="*/ 2147483647 w 329"/>
                  <a:gd name="T79" fmla="*/ 2147483647 h 96"/>
                  <a:gd name="T80" fmla="*/ 2147483647 w 329"/>
                  <a:gd name="T81" fmla="*/ 2147483647 h 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9"/>
                  <a:gd name="T124" fmla="*/ 0 h 96"/>
                  <a:gd name="T125" fmla="*/ 329 w 329"/>
                  <a:gd name="T126" fmla="*/ 96 h 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9" h="96">
                    <a:moveTo>
                      <a:pt x="151" y="33"/>
                    </a:moveTo>
                    <a:lnTo>
                      <a:pt x="129" y="34"/>
                    </a:lnTo>
                    <a:lnTo>
                      <a:pt x="109" y="37"/>
                    </a:lnTo>
                    <a:lnTo>
                      <a:pt x="90" y="41"/>
                    </a:lnTo>
                    <a:lnTo>
                      <a:pt x="73" y="47"/>
                    </a:lnTo>
                    <a:lnTo>
                      <a:pt x="58" y="55"/>
                    </a:lnTo>
                    <a:lnTo>
                      <a:pt x="45" y="66"/>
                    </a:lnTo>
                    <a:lnTo>
                      <a:pt x="36" y="80"/>
                    </a:lnTo>
                    <a:lnTo>
                      <a:pt x="32" y="96"/>
                    </a:lnTo>
                    <a:lnTo>
                      <a:pt x="30" y="95"/>
                    </a:lnTo>
                    <a:lnTo>
                      <a:pt x="27" y="92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0" y="75"/>
                    </a:lnTo>
                    <a:lnTo>
                      <a:pt x="5" y="65"/>
                    </a:lnTo>
                    <a:lnTo>
                      <a:pt x="2" y="57"/>
                    </a:lnTo>
                    <a:lnTo>
                      <a:pt x="0" y="48"/>
                    </a:lnTo>
                    <a:lnTo>
                      <a:pt x="2" y="39"/>
                    </a:lnTo>
                    <a:lnTo>
                      <a:pt x="6" y="31"/>
                    </a:lnTo>
                    <a:lnTo>
                      <a:pt x="15" y="22"/>
                    </a:lnTo>
                    <a:lnTo>
                      <a:pt x="29" y="15"/>
                    </a:lnTo>
                    <a:lnTo>
                      <a:pt x="50" y="9"/>
                    </a:lnTo>
                    <a:lnTo>
                      <a:pt x="76" y="4"/>
                    </a:lnTo>
                    <a:lnTo>
                      <a:pt x="110" y="1"/>
                    </a:lnTo>
                    <a:lnTo>
                      <a:pt x="151" y="0"/>
                    </a:lnTo>
                    <a:lnTo>
                      <a:pt x="199" y="2"/>
                    </a:lnTo>
                    <a:lnTo>
                      <a:pt x="237" y="9"/>
                    </a:lnTo>
                    <a:lnTo>
                      <a:pt x="268" y="18"/>
                    </a:lnTo>
                    <a:lnTo>
                      <a:pt x="292" y="27"/>
                    </a:lnTo>
                    <a:lnTo>
                      <a:pt x="309" y="38"/>
                    </a:lnTo>
                    <a:lnTo>
                      <a:pt x="321" y="47"/>
                    </a:lnTo>
                    <a:lnTo>
                      <a:pt x="326" y="54"/>
                    </a:lnTo>
                    <a:lnTo>
                      <a:pt x="329" y="56"/>
                    </a:lnTo>
                    <a:lnTo>
                      <a:pt x="325" y="55"/>
                    </a:lnTo>
                    <a:lnTo>
                      <a:pt x="317" y="53"/>
                    </a:lnTo>
                    <a:lnTo>
                      <a:pt x="302" y="48"/>
                    </a:lnTo>
                    <a:lnTo>
                      <a:pt x="283" y="43"/>
                    </a:lnTo>
                    <a:lnTo>
                      <a:pt x="257" y="39"/>
                    </a:lnTo>
                    <a:lnTo>
                      <a:pt x="226" y="35"/>
                    </a:lnTo>
                    <a:lnTo>
                      <a:pt x="192" y="33"/>
                    </a:lnTo>
                    <a:lnTo>
                      <a:pt x="151" y="33"/>
                    </a:lnTo>
                    <a:close/>
                  </a:path>
                </a:pathLst>
              </a:custGeom>
              <a:solidFill>
                <a:srgbClr val="2E3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88" name="Freeform 20"/>
              <p:cNvSpPr>
                <a:spLocks/>
              </p:cNvSpPr>
              <p:nvPr/>
            </p:nvSpPr>
            <p:spPr bwMode="auto">
              <a:xfrm>
                <a:off x="599222" y="3577370"/>
                <a:ext cx="37824" cy="11070"/>
              </a:xfrm>
              <a:custGeom>
                <a:avLst/>
                <a:gdLst>
                  <a:gd name="T0" fmla="*/ 2147483647 w 329"/>
                  <a:gd name="T1" fmla="*/ 2147483647 h 95"/>
                  <a:gd name="T2" fmla="*/ 2147483647 w 329"/>
                  <a:gd name="T3" fmla="*/ 2147483647 h 95"/>
                  <a:gd name="T4" fmla="*/ 2147483647 w 329"/>
                  <a:gd name="T5" fmla="*/ 2147483647 h 95"/>
                  <a:gd name="T6" fmla="*/ 2147483647 w 329"/>
                  <a:gd name="T7" fmla="*/ 2147483647 h 95"/>
                  <a:gd name="T8" fmla="*/ 2147483647 w 329"/>
                  <a:gd name="T9" fmla="*/ 2147483647 h 95"/>
                  <a:gd name="T10" fmla="*/ 2147483647 w 329"/>
                  <a:gd name="T11" fmla="*/ 2147483647 h 95"/>
                  <a:gd name="T12" fmla="*/ 2147483647 w 329"/>
                  <a:gd name="T13" fmla="*/ 2147483647 h 95"/>
                  <a:gd name="T14" fmla="*/ 2147483647 w 329"/>
                  <a:gd name="T15" fmla="*/ 2147483647 h 95"/>
                  <a:gd name="T16" fmla="*/ 2147483647 w 329"/>
                  <a:gd name="T17" fmla="*/ 2147483647 h 95"/>
                  <a:gd name="T18" fmla="*/ 2147483647 w 329"/>
                  <a:gd name="T19" fmla="*/ 2147483647 h 95"/>
                  <a:gd name="T20" fmla="*/ 2147483647 w 329"/>
                  <a:gd name="T21" fmla="*/ 2147483647 h 95"/>
                  <a:gd name="T22" fmla="*/ 2147483647 w 329"/>
                  <a:gd name="T23" fmla="*/ 2147483647 h 95"/>
                  <a:gd name="T24" fmla="*/ 2147483647 w 329"/>
                  <a:gd name="T25" fmla="*/ 2147483647 h 95"/>
                  <a:gd name="T26" fmla="*/ 2147483647 w 329"/>
                  <a:gd name="T27" fmla="*/ 2147483647 h 95"/>
                  <a:gd name="T28" fmla="*/ 2147483647 w 329"/>
                  <a:gd name="T29" fmla="*/ 2147483647 h 95"/>
                  <a:gd name="T30" fmla="*/ 2147483647 w 329"/>
                  <a:gd name="T31" fmla="*/ 2147483647 h 95"/>
                  <a:gd name="T32" fmla="*/ 0 w 329"/>
                  <a:gd name="T33" fmla="*/ 2147483647 h 95"/>
                  <a:gd name="T34" fmla="*/ 2147483647 w 329"/>
                  <a:gd name="T35" fmla="*/ 2147483647 h 95"/>
                  <a:gd name="T36" fmla="*/ 2147483647 w 329"/>
                  <a:gd name="T37" fmla="*/ 2147483647 h 95"/>
                  <a:gd name="T38" fmla="*/ 2147483647 w 329"/>
                  <a:gd name="T39" fmla="*/ 2147483647 h 95"/>
                  <a:gd name="T40" fmla="*/ 2147483647 w 329"/>
                  <a:gd name="T41" fmla="*/ 2147483647 h 95"/>
                  <a:gd name="T42" fmla="*/ 2147483647 w 329"/>
                  <a:gd name="T43" fmla="*/ 2147483647 h 95"/>
                  <a:gd name="T44" fmla="*/ 2147483647 w 329"/>
                  <a:gd name="T45" fmla="*/ 2147483647 h 95"/>
                  <a:gd name="T46" fmla="*/ 2147483647 w 329"/>
                  <a:gd name="T47" fmla="*/ 2147483647 h 95"/>
                  <a:gd name="T48" fmla="*/ 2147483647 w 329"/>
                  <a:gd name="T49" fmla="*/ 0 h 95"/>
                  <a:gd name="T50" fmla="*/ 2147483647 w 329"/>
                  <a:gd name="T51" fmla="*/ 2147483647 h 95"/>
                  <a:gd name="T52" fmla="*/ 2147483647 w 329"/>
                  <a:gd name="T53" fmla="*/ 2147483647 h 95"/>
                  <a:gd name="T54" fmla="*/ 2147483647 w 329"/>
                  <a:gd name="T55" fmla="*/ 2147483647 h 95"/>
                  <a:gd name="T56" fmla="*/ 2147483647 w 329"/>
                  <a:gd name="T57" fmla="*/ 2147483647 h 95"/>
                  <a:gd name="T58" fmla="*/ 2147483647 w 329"/>
                  <a:gd name="T59" fmla="*/ 2147483647 h 95"/>
                  <a:gd name="T60" fmla="*/ 2147483647 w 329"/>
                  <a:gd name="T61" fmla="*/ 2147483647 h 95"/>
                  <a:gd name="T62" fmla="*/ 2147483647 w 329"/>
                  <a:gd name="T63" fmla="*/ 2147483647 h 95"/>
                  <a:gd name="T64" fmla="*/ 2147483647 w 329"/>
                  <a:gd name="T65" fmla="*/ 2147483647 h 95"/>
                  <a:gd name="T66" fmla="*/ 2147483647 w 329"/>
                  <a:gd name="T67" fmla="*/ 2147483647 h 95"/>
                  <a:gd name="T68" fmla="*/ 2147483647 w 329"/>
                  <a:gd name="T69" fmla="*/ 2147483647 h 95"/>
                  <a:gd name="T70" fmla="*/ 2147483647 w 329"/>
                  <a:gd name="T71" fmla="*/ 2147483647 h 95"/>
                  <a:gd name="T72" fmla="*/ 2147483647 w 329"/>
                  <a:gd name="T73" fmla="*/ 2147483647 h 95"/>
                  <a:gd name="T74" fmla="*/ 2147483647 w 329"/>
                  <a:gd name="T75" fmla="*/ 2147483647 h 95"/>
                  <a:gd name="T76" fmla="*/ 2147483647 w 329"/>
                  <a:gd name="T77" fmla="*/ 2147483647 h 95"/>
                  <a:gd name="T78" fmla="*/ 2147483647 w 329"/>
                  <a:gd name="T79" fmla="*/ 2147483647 h 95"/>
                  <a:gd name="T80" fmla="*/ 2147483647 w 329"/>
                  <a:gd name="T81" fmla="*/ 2147483647 h 9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9"/>
                  <a:gd name="T124" fmla="*/ 0 h 95"/>
                  <a:gd name="T125" fmla="*/ 329 w 329"/>
                  <a:gd name="T126" fmla="*/ 95 h 9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9" h="95">
                    <a:moveTo>
                      <a:pt x="151" y="32"/>
                    </a:moveTo>
                    <a:lnTo>
                      <a:pt x="129" y="33"/>
                    </a:lnTo>
                    <a:lnTo>
                      <a:pt x="109" y="35"/>
                    </a:lnTo>
                    <a:lnTo>
                      <a:pt x="90" y="40"/>
                    </a:lnTo>
                    <a:lnTo>
                      <a:pt x="73" y="46"/>
                    </a:lnTo>
                    <a:lnTo>
                      <a:pt x="58" y="55"/>
                    </a:lnTo>
                    <a:lnTo>
                      <a:pt x="45" y="65"/>
                    </a:lnTo>
                    <a:lnTo>
                      <a:pt x="36" y="79"/>
                    </a:lnTo>
                    <a:lnTo>
                      <a:pt x="32" y="95"/>
                    </a:lnTo>
                    <a:lnTo>
                      <a:pt x="30" y="94"/>
                    </a:lnTo>
                    <a:lnTo>
                      <a:pt x="27" y="91"/>
                    </a:lnTo>
                    <a:lnTo>
                      <a:pt x="21" y="86"/>
                    </a:lnTo>
                    <a:lnTo>
                      <a:pt x="15" y="80"/>
                    </a:lnTo>
                    <a:lnTo>
                      <a:pt x="10" y="73"/>
                    </a:lnTo>
                    <a:lnTo>
                      <a:pt x="5" y="65"/>
                    </a:lnTo>
                    <a:lnTo>
                      <a:pt x="2" y="56"/>
                    </a:lnTo>
                    <a:lnTo>
                      <a:pt x="0" y="47"/>
                    </a:lnTo>
                    <a:lnTo>
                      <a:pt x="2" y="39"/>
                    </a:lnTo>
                    <a:lnTo>
                      <a:pt x="6" y="30"/>
                    </a:lnTo>
                    <a:lnTo>
                      <a:pt x="15" y="21"/>
                    </a:lnTo>
                    <a:lnTo>
                      <a:pt x="29" y="15"/>
                    </a:lnTo>
                    <a:lnTo>
                      <a:pt x="50" y="9"/>
                    </a:lnTo>
                    <a:lnTo>
                      <a:pt x="76" y="4"/>
                    </a:lnTo>
                    <a:lnTo>
                      <a:pt x="110" y="1"/>
                    </a:lnTo>
                    <a:lnTo>
                      <a:pt x="151" y="0"/>
                    </a:lnTo>
                    <a:lnTo>
                      <a:pt x="199" y="2"/>
                    </a:lnTo>
                    <a:lnTo>
                      <a:pt x="237" y="9"/>
                    </a:lnTo>
                    <a:lnTo>
                      <a:pt x="268" y="18"/>
                    </a:lnTo>
                    <a:lnTo>
                      <a:pt x="292" y="27"/>
                    </a:lnTo>
                    <a:lnTo>
                      <a:pt x="309" y="38"/>
                    </a:lnTo>
                    <a:lnTo>
                      <a:pt x="321" y="47"/>
                    </a:lnTo>
                    <a:lnTo>
                      <a:pt x="326" y="54"/>
                    </a:lnTo>
                    <a:lnTo>
                      <a:pt x="329" y="56"/>
                    </a:lnTo>
                    <a:lnTo>
                      <a:pt x="325" y="55"/>
                    </a:lnTo>
                    <a:lnTo>
                      <a:pt x="317" y="53"/>
                    </a:lnTo>
                    <a:lnTo>
                      <a:pt x="302" y="48"/>
                    </a:lnTo>
                    <a:lnTo>
                      <a:pt x="283" y="43"/>
                    </a:lnTo>
                    <a:lnTo>
                      <a:pt x="257" y="39"/>
                    </a:lnTo>
                    <a:lnTo>
                      <a:pt x="226" y="35"/>
                    </a:lnTo>
                    <a:lnTo>
                      <a:pt x="192" y="33"/>
                    </a:lnTo>
                    <a:lnTo>
                      <a:pt x="151" y="32"/>
                    </a:lnTo>
                    <a:close/>
                  </a:path>
                </a:pathLst>
              </a:custGeom>
              <a:solidFill>
                <a:srgbClr val="2E3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89" name="Freeform 21"/>
              <p:cNvSpPr>
                <a:spLocks/>
              </p:cNvSpPr>
              <p:nvPr/>
            </p:nvSpPr>
            <p:spPr bwMode="auto">
              <a:xfrm>
                <a:off x="611446" y="3593976"/>
                <a:ext cx="5074" cy="6688"/>
              </a:xfrm>
              <a:custGeom>
                <a:avLst/>
                <a:gdLst>
                  <a:gd name="T0" fmla="*/ 0 w 43"/>
                  <a:gd name="T1" fmla="*/ 0 h 56"/>
                  <a:gd name="T2" fmla="*/ 2147483647 w 43"/>
                  <a:gd name="T3" fmla="*/ 2147483647 h 56"/>
                  <a:gd name="T4" fmla="*/ 2147483647 w 43"/>
                  <a:gd name="T5" fmla="*/ 2147483647 h 56"/>
                  <a:gd name="T6" fmla="*/ 2147483647 w 43"/>
                  <a:gd name="T7" fmla="*/ 0 h 56"/>
                  <a:gd name="T8" fmla="*/ 0 w 43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6"/>
                  <a:gd name="T17" fmla="*/ 43 w 4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6">
                    <a:moveTo>
                      <a:pt x="0" y="0"/>
                    </a:moveTo>
                    <a:lnTo>
                      <a:pt x="21" y="56"/>
                    </a:lnTo>
                    <a:lnTo>
                      <a:pt x="43" y="56"/>
                    </a:lnTo>
                    <a:lnTo>
                      <a:pt x="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0" name="Freeform 36"/>
              <p:cNvSpPr>
                <a:spLocks/>
              </p:cNvSpPr>
              <p:nvPr/>
            </p:nvSpPr>
            <p:spPr bwMode="auto">
              <a:xfrm>
                <a:off x="609140" y="3421922"/>
                <a:ext cx="54200" cy="47511"/>
              </a:xfrm>
              <a:custGeom>
                <a:avLst/>
                <a:gdLst>
                  <a:gd name="T0" fmla="*/ 2147483647 w 469"/>
                  <a:gd name="T1" fmla="*/ 2147483647 h 411"/>
                  <a:gd name="T2" fmla="*/ 2147483647 w 469"/>
                  <a:gd name="T3" fmla="*/ 2147483647 h 411"/>
                  <a:gd name="T4" fmla="*/ 2147483647 w 469"/>
                  <a:gd name="T5" fmla="*/ 2147483647 h 411"/>
                  <a:gd name="T6" fmla="*/ 2147483647 w 469"/>
                  <a:gd name="T7" fmla="*/ 2147483647 h 411"/>
                  <a:gd name="T8" fmla="*/ 2147483647 w 469"/>
                  <a:gd name="T9" fmla="*/ 2147483647 h 411"/>
                  <a:gd name="T10" fmla="*/ 2147483647 w 469"/>
                  <a:gd name="T11" fmla="*/ 2147483647 h 411"/>
                  <a:gd name="T12" fmla="*/ 2147483647 w 469"/>
                  <a:gd name="T13" fmla="*/ 2147483647 h 411"/>
                  <a:gd name="T14" fmla="*/ 2147483647 w 469"/>
                  <a:gd name="T15" fmla="*/ 2147483647 h 411"/>
                  <a:gd name="T16" fmla="*/ 2147483647 w 469"/>
                  <a:gd name="T17" fmla="*/ 2147483647 h 411"/>
                  <a:gd name="T18" fmla="*/ 2147483647 w 469"/>
                  <a:gd name="T19" fmla="*/ 2147483647 h 411"/>
                  <a:gd name="T20" fmla="*/ 2147483647 w 469"/>
                  <a:gd name="T21" fmla="*/ 2147483647 h 411"/>
                  <a:gd name="T22" fmla="*/ 2147483647 w 469"/>
                  <a:gd name="T23" fmla="*/ 2147483647 h 411"/>
                  <a:gd name="T24" fmla="*/ 2147483647 w 469"/>
                  <a:gd name="T25" fmla="*/ 2147483647 h 411"/>
                  <a:gd name="T26" fmla="*/ 2147483647 w 469"/>
                  <a:gd name="T27" fmla="*/ 2147483647 h 411"/>
                  <a:gd name="T28" fmla="*/ 2147483647 w 469"/>
                  <a:gd name="T29" fmla="*/ 0 h 411"/>
                  <a:gd name="T30" fmla="*/ 2147483647 w 469"/>
                  <a:gd name="T31" fmla="*/ 0 h 411"/>
                  <a:gd name="T32" fmla="*/ 0 w 469"/>
                  <a:gd name="T33" fmla="*/ 2147483647 h 411"/>
                  <a:gd name="T34" fmla="*/ 2147483647 w 469"/>
                  <a:gd name="T35" fmla="*/ 2147483647 h 411"/>
                  <a:gd name="T36" fmla="*/ 2147483647 w 469"/>
                  <a:gd name="T37" fmla="*/ 2147483647 h 411"/>
                  <a:gd name="T38" fmla="*/ 2147483647 w 469"/>
                  <a:gd name="T39" fmla="*/ 2147483647 h 411"/>
                  <a:gd name="T40" fmla="*/ 2147483647 w 469"/>
                  <a:gd name="T41" fmla="*/ 2147483647 h 411"/>
                  <a:gd name="T42" fmla="*/ 2147483647 w 469"/>
                  <a:gd name="T43" fmla="*/ 2147483647 h 411"/>
                  <a:gd name="T44" fmla="*/ 2147483647 w 469"/>
                  <a:gd name="T45" fmla="*/ 2147483647 h 411"/>
                  <a:gd name="T46" fmla="*/ 2147483647 w 469"/>
                  <a:gd name="T47" fmla="*/ 2147483647 h 411"/>
                  <a:gd name="T48" fmla="*/ 2147483647 w 469"/>
                  <a:gd name="T49" fmla="*/ 2147483647 h 411"/>
                  <a:gd name="T50" fmla="*/ 2147483647 w 469"/>
                  <a:gd name="T51" fmla="*/ 2147483647 h 411"/>
                  <a:gd name="T52" fmla="*/ 2147483647 w 469"/>
                  <a:gd name="T53" fmla="*/ 2147483647 h 411"/>
                  <a:gd name="T54" fmla="*/ 2147483647 w 469"/>
                  <a:gd name="T55" fmla="*/ 2147483647 h 411"/>
                  <a:gd name="T56" fmla="*/ 2147483647 w 469"/>
                  <a:gd name="T57" fmla="*/ 2147483647 h 411"/>
                  <a:gd name="T58" fmla="*/ 2147483647 w 469"/>
                  <a:gd name="T59" fmla="*/ 2147483647 h 411"/>
                  <a:gd name="T60" fmla="*/ 2147483647 w 469"/>
                  <a:gd name="T61" fmla="*/ 2147483647 h 411"/>
                  <a:gd name="T62" fmla="*/ 2147483647 w 469"/>
                  <a:gd name="T63" fmla="*/ 2147483647 h 411"/>
                  <a:gd name="T64" fmla="*/ 2147483647 w 469"/>
                  <a:gd name="T65" fmla="*/ 2147483647 h 411"/>
                  <a:gd name="T66" fmla="*/ 2147483647 w 469"/>
                  <a:gd name="T67" fmla="*/ 2147483647 h 411"/>
                  <a:gd name="T68" fmla="*/ 2147483647 w 469"/>
                  <a:gd name="T69" fmla="*/ 2147483647 h 411"/>
                  <a:gd name="T70" fmla="*/ 2147483647 w 469"/>
                  <a:gd name="T71" fmla="*/ 2147483647 h 411"/>
                  <a:gd name="T72" fmla="*/ 2147483647 w 469"/>
                  <a:gd name="T73" fmla="*/ 2147483647 h 411"/>
                  <a:gd name="T74" fmla="*/ 2147483647 w 469"/>
                  <a:gd name="T75" fmla="*/ 2147483647 h 411"/>
                  <a:gd name="T76" fmla="*/ 2147483647 w 469"/>
                  <a:gd name="T77" fmla="*/ 2147483647 h 411"/>
                  <a:gd name="T78" fmla="*/ 2147483647 w 469"/>
                  <a:gd name="T79" fmla="*/ 2147483647 h 411"/>
                  <a:gd name="T80" fmla="*/ 2147483647 w 469"/>
                  <a:gd name="T81" fmla="*/ 2147483647 h 411"/>
                  <a:gd name="T82" fmla="*/ 2147483647 w 469"/>
                  <a:gd name="T83" fmla="*/ 2147483647 h 411"/>
                  <a:gd name="T84" fmla="*/ 2147483647 w 469"/>
                  <a:gd name="T85" fmla="*/ 2147483647 h 411"/>
                  <a:gd name="T86" fmla="*/ 2147483647 w 469"/>
                  <a:gd name="T87" fmla="*/ 2147483647 h 411"/>
                  <a:gd name="T88" fmla="*/ 2147483647 w 469"/>
                  <a:gd name="T89" fmla="*/ 2147483647 h 411"/>
                  <a:gd name="T90" fmla="*/ 2147483647 w 469"/>
                  <a:gd name="T91" fmla="*/ 2147483647 h 41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69"/>
                  <a:gd name="T139" fmla="*/ 0 h 411"/>
                  <a:gd name="T140" fmla="*/ 469 w 469"/>
                  <a:gd name="T141" fmla="*/ 411 h 41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69" h="411">
                    <a:moveTo>
                      <a:pt x="439" y="238"/>
                    </a:moveTo>
                    <a:lnTo>
                      <a:pt x="430" y="216"/>
                    </a:lnTo>
                    <a:lnTo>
                      <a:pt x="418" y="195"/>
                    </a:lnTo>
                    <a:lnTo>
                      <a:pt x="406" y="171"/>
                    </a:lnTo>
                    <a:lnTo>
                      <a:pt x="389" y="150"/>
                    </a:lnTo>
                    <a:lnTo>
                      <a:pt x="372" y="128"/>
                    </a:lnTo>
                    <a:lnTo>
                      <a:pt x="353" y="106"/>
                    </a:lnTo>
                    <a:lnTo>
                      <a:pt x="331" y="85"/>
                    </a:lnTo>
                    <a:lnTo>
                      <a:pt x="306" y="67"/>
                    </a:lnTo>
                    <a:lnTo>
                      <a:pt x="279" y="49"/>
                    </a:lnTo>
                    <a:lnTo>
                      <a:pt x="249" y="33"/>
                    </a:lnTo>
                    <a:lnTo>
                      <a:pt x="215" y="21"/>
                    </a:lnTo>
                    <a:lnTo>
                      <a:pt x="180" y="10"/>
                    </a:lnTo>
                    <a:lnTo>
                      <a:pt x="139" y="3"/>
                    </a:lnTo>
                    <a:lnTo>
                      <a:pt x="97" y="0"/>
                    </a:lnTo>
                    <a:lnTo>
                      <a:pt x="51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14" y="4"/>
                    </a:lnTo>
                    <a:lnTo>
                      <a:pt x="24" y="6"/>
                    </a:lnTo>
                    <a:lnTo>
                      <a:pt x="36" y="8"/>
                    </a:lnTo>
                    <a:lnTo>
                      <a:pt x="50" y="10"/>
                    </a:lnTo>
                    <a:lnTo>
                      <a:pt x="66" y="15"/>
                    </a:lnTo>
                    <a:lnTo>
                      <a:pt x="83" y="22"/>
                    </a:lnTo>
                    <a:lnTo>
                      <a:pt x="101" y="29"/>
                    </a:lnTo>
                    <a:lnTo>
                      <a:pt x="120" y="39"/>
                    </a:lnTo>
                    <a:lnTo>
                      <a:pt x="139" y="51"/>
                    </a:lnTo>
                    <a:lnTo>
                      <a:pt x="160" y="66"/>
                    </a:lnTo>
                    <a:lnTo>
                      <a:pt x="180" y="82"/>
                    </a:lnTo>
                    <a:lnTo>
                      <a:pt x="199" y="101"/>
                    </a:lnTo>
                    <a:lnTo>
                      <a:pt x="219" y="124"/>
                    </a:lnTo>
                    <a:lnTo>
                      <a:pt x="237" y="151"/>
                    </a:lnTo>
                    <a:lnTo>
                      <a:pt x="251" y="174"/>
                    </a:lnTo>
                    <a:lnTo>
                      <a:pt x="264" y="199"/>
                    </a:lnTo>
                    <a:lnTo>
                      <a:pt x="277" y="228"/>
                    </a:lnTo>
                    <a:lnTo>
                      <a:pt x="288" y="259"/>
                    </a:lnTo>
                    <a:lnTo>
                      <a:pt x="297" y="292"/>
                    </a:lnTo>
                    <a:lnTo>
                      <a:pt x="305" y="329"/>
                    </a:lnTo>
                    <a:lnTo>
                      <a:pt x="312" y="368"/>
                    </a:lnTo>
                    <a:lnTo>
                      <a:pt x="318" y="411"/>
                    </a:lnTo>
                    <a:lnTo>
                      <a:pt x="469" y="350"/>
                    </a:lnTo>
                    <a:lnTo>
                      <a:pt x="468" y="341"/>
                    </a:lnTo>
                    <a:lnTo>
                      <a:pt x="463" y="318"/>
                    </a:lnTo>
                    <a:lnTo>
                      <a:pt x="454" y="282"/>
                    </a:lnTo>
                    <a:lnTo>
                      <a:pt x="439" y="2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466" name="Gruppieren 179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3121467" y="3600593"/>
              <a:ext cx="200900" cy="253680"/>
              <a:chOff x="686115" y="3514172"/>
              <a:chExt cx="121687" cy="153758"/>
            </a:xfrm>
          </p:grpSpPr>
          <p:grpSp>
            <p:nvGrpSpPr>
              <p:cNvPr id="19467" name="Gruppieren 94"/>
              <p:cNvGrpSpPr>
                <a:grpSpLocks/>
              </p:cNvGrpSpPr>
              <p:nvPr>
                <p:custDataLst>
                  <p:tags r:id="rId7"/>
                </p:custDataLst>
              </p:nvPr>
            </p:nvGrpSpPr>
            <p:grpSpPr bwMode="auto">
              <a:xfrm>
                <a:off x="746959" y="3514172"/>
                <a:ext cx="60843" cy="97002"/>
                <a:chOff x="536441" y="3479154"/>
                <a:chExt cx="117025" cy="186571"/>
              </a:xfrm>
            </p:grpSpPr>
            <p:sp>
              <p:nvSpPr>
                <p:cNvPr id="155" name="Gleichschenkliges Dreieck 32"/>
                <p:cNvSpPr/>
                <p:nvPr/>
              </p:nvSpPr>
              <p:spPr>
                <a:xfrm>
                  <a:off x="543658" y="3514694"/>
                  <a:ext cx="109808" cy="151238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rgbClr val="2E3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6" name="Ellipse 33"/>
                <p:cNvSpPr/>
                <p:nvPr/>
              </p:nvSpPr>
              <p:spPr>
                <a:xfrm>
                  <a:off x="559572" y="3478917"/>
                  <a:ext cx="71614" cy="71553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2E3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9468" name="Gruppieren 91"/>
              <p:cNvGrpSpPr>
                <a:grpSpLocks/>
              </p:cNvGrpSpPr>
              <p:nvPr>
                <p:custDataLst>
                  <p:tags r:id="rId8"/>
                </p:custDataLst>
              </p:nvPr>
            </p:nvGrpSpPr>
            <p:grpSpPr bwMode="auto">
              <a:xfrm>
                <a:off x="726334" y="3532737"/>
                <a:ext cx="60843" cy="97002"/>
                <a:chOff x="535692" y="3478406"/>
                <a:chExt cx="117025" cy="186572"/>
              </a:xfrm>
            </p:grpSpPr>
            <p:sp>
              <p:nvSpPr>
                <p:cNvPr id="153" name="Gleichschenkliges Dreieck 30"/>
                <p:cNvSpPr/>
                <p:nvPr/>
              </p:nvSpPr>
              <p:spPr>
                <a:xfrm>
                  <a:off x="536428" y="3514016"/>
                  <a:ext cx="116173" cy="151239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rgbClr val="2E3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4" name="Ellipse 31"/>
                <p:cNvSpPr/>
                <p:nvPr/>
              </p:nvSpPr>
              <p:spPr>
                <a:xfrm>
                  <a:off x="558708" y="3478239"/>
                  <a:ext cx="71613" cy="71554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2E3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9469" name="Gruppieren 88"/>
              <p:cNvGrpSpPr>
                <a:grpSpLocks/>
              </p:cNvGrpSpPr>
              <p:nvPr>
                <p:custDataLst>
                  <p:tags r:id="rId9"/>
                </p:custDataLst>
              </p:nvPr>
            </p:nvGrpSpPr>
            <p:grpSpPr bwMode="auto">
              <a:xfrm>
                <a:off x="708803" y="3552353"/>
                <a:ext cx="58781" cy="99066"/>
                <a:chOff x="540895" y="3479644"/>
                <a:chExt cx="113059" cy="190541"/>
              </a:xfrm>
            </p:grpSpPr>
            <p:sp>
              <p:nvSpPr>
                <p:cNvPr id="151" name="Gleichschenkliges Dreieck 28"/>
                <p:cNvSpPr/>
                <p:nvPr/>
              </p:nvSpPr>
              <p:spPr>
                <a:xfrm>
                  <a:off x="540339" y="3518180"/>
                  <a:ext cx="112990" cy="151237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rgbClr val="2E3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" name="Ellipse 29"/>
                <p:cNvSpPr/>
                <p:nvPr/>
              </p:nvSpPr>
              <p:spPr>
                <a:xfrm>
                  <a:off x="562618" y="3479151"/>
                  <a:ext cx="68430" cy="7480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2E3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9470" name="Gruppieren 49"/>
              <p:cNvGrpSpPr>
                <a:grpSpLocks/>
              </p:cNvGrpSpPr>
              <p:nvPr>
                <p:custDataLst>
                  <p:tags r:id="rId10"/>
                </p:custDataLst>
              </p:nvPr>
            </p:nvGrpSpPr>
            <p:grpSpPr bwMode="auto">
              <a:xfrm>
                <a:off x="686115" y="3570928"/>
                <a:ext cx="60844" cy="97002"/>
                <a:chOff x="536183" y="3478893"/>
                <a:chExt cx="117028" cy="186571"/>
              </a:xfrm>
            </p:grpSpPr>
            <p:sp>
              <p:nvSpPr>
                <p:cNvPr id="149" name="Gleichschenkliges Dreieck 26"/>
                <p:cNvSpPr/>
                <p:nvPr/>
              </p:nvSpPr>
              <p:spPr>
                <a:xfrm>
                  <a:off x="536296" y="3514227"/>
                  <a:ext cx="124132" cy="151237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rgbClr val="2E3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" name="Ellipse 27"/>
                <p:cNvSpPr/>
                <p:nvPr/>
              </p:nvSpPr>
              <p:spPr>
                <a:xfrm>
                  <a:off x="558576" y="3478450"/>
                  <a:ext cx="73206" cy="71553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2E3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78" name="Textfeld 20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124405" y="4609960"/>
            <a:ext cx="124936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40000"/>
              </a:spcBef>
              <a:defRPr/>
            </a:pPr>
            <a:r>
              <a:rPr lang="en-GB" sz="1100" dirty="0">
                <a:solidFill>
                  <a:schemeClr val="tx2"/>
                </a:solidFill>
                <a:ea typeface="MS PGothic" pitchFamily="34" charset="-128"/>
                <a:cs typeface="+mn-cs"/>
              </a:rPr>
              <a:t>Co-location Centres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9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0TPt1XZEmfJ4K5Pzf0D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F0ABEa9xkGgz9SVxcW3u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2j_w6.JUCpqXoQNhcQH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SmgN5iYku5YnbBRK.yZ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i7zAtNp3EqoMKXzuQi14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ptA9I65kmMbMmkv4Mtd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ptA9I65kmMbMmkv4Mtd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ySuDY8XUebN8hKrKN7v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qPDwWKnU27_o8mOSxc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xKgLkH_E6Eb.VyMCBvj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v.22A_yEObkXyraq_mN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9tVome00KSGnvamI8xx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M7B7InrEePH4w99q.HU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xjPEqSNUW4aVAKBMTeC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eUXvzA1UmCar5LqUA9R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OmXXBG_U.2iOFeRtufI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ptA9I65kmMbMmkv4Mtd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Yw0McBnE2xHSkqiZ0IA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MS_n6gAUy9uXb1JssvY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qvo7EMKE2_8GsGTf9Z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XHCEzdmUmG9YOTtsr2c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0TPt1XZEmfJ4K5Pzf0D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XtwXCZNku0DD9til2pV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MmclRQpkapyB9iziWqm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xKgLkH_E6Eb.VyMCBvj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bji9NuT0qNJ1WnSeA3s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1IN9Vbj0.88JyuEUM30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0TPt1XZEmfJ4K5Pzf0D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xKgLkH_E6Eb.VyMCBvj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bji9NuT0qNJ1WnSeA3s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L9xylNL0m0IJ7Xo6IjY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0TPt1XZEmfJ4K5Pzf0D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xKgLkH_E6Eb.VyMCBvj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0TPt1XZEmfJ4K5Pzf0D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xKgLkH_E6Eb.VyMCBvj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bji9NuT0qNJ1WnSeA3s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0TPt1XZEmfJ4K5Pzf0D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zddG3XY0iZR.OxpthYz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xKgLkH_E6Eb.VyMCBvj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bji9NuT0qNJ1WnSeA3s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0TPt1XZEmfJ4K5Pzf0D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xKgLkH_E6Eb.VyMCBvj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bji9NuT0qNJ1WnSeA3s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Ok__lMYUaT3PdGZtkzo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GIBLlm9ESHkyZ6o516p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QW7nqik.p2HEUwpeT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bEzkEM20uavzAn8Bft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vUSW5KS06D29ElqFNJl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1qyO.4FzEW4SowS4dSQX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uBEhaLWEmEzYMm.hDVA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BKV1bVTU6zdz1BEE.RW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BpjExi_EWNwIn5mBOdf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P733lmv0mCuN6jMTOpH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YnWBIl0KcLs2NmeP6k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kJ48Q4Q0ubhH164Fnfe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v3HgPbRUaZXTmidPoia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bji9NuT0qNJ1WnSeA3s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3FOJOK20azzksgUt90L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veRl9c3UyqG.NIJufaJ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NWPdwoXES9XWGx.hsQV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eVUg6lsk2p_.ypbHO1b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0A3YV600yiyqxw2ao8z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SLi_Xl4E6Qfm8TAkCS1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_TKfHmt9UKkXUljhCYzA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VL.Xssz06BXCstO5dH4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ptQADZw0mTw31j.4Eoy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aJ4zJZmUCcRj8OgW5u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0TPt1XZEmfJ4K5Pzf0D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KFXMvckKv0HdKRSGPc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nuRDkavE.nDFRaGqvzS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M4cClnKkGRi1bmuECRa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VrlYEjZEK4GfWe4Bpfo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.v1HchMEuTU3HfEBON4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emr1SzcEeBZBjMkbvXg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AkaCBOlEKt7KX4vuKs6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T6Pq1NPEmlEzBEbbtoz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NvTLjinU2W2XmjJTdWh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p1zzavcEOX.gNvNlYRq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xKgLkH_E6Eb.VyMCBvj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lynkHwgEuCJYl_YBt65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Gn..mT.EqOhXtBHhRm6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KaV2oDB06jlILW.0Fvy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WN8U4pl7UG7qaY0kLdib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DuCf8In0a45FndQ0Ly2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inqE9.B0SMLcS76KM3s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vJLLDZeEaIIHi6AhD6p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WlcSstAUm201_QCldoW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53DCSSpEGdMGFX2azHW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YbD0UTOECOvGvwvqQw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FX4ThGL0aF3yOONZ_9J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5nSFfP6EOu7J4Qr_Tjm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xram94.Eu8nRs6l0rIx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zBW8uFzUq2Bu5R9XnwW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VrlYEjZEK4GfWe4Bpfo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qKGMB8OEm9CyxO2UmDP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6mGWbYekmm8N1y9e4c6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h8Yn5cikS8AM0hhWRBP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XLRgR9G0y80k9vaVhW7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xTuPIucECSR..Ny9cBh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L9xylNL0m0IJ7Xo6IjY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v8zvv4mpEalm7W.T_xKA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8aJYlnYvGEGoSaX8BPyZh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IP.bnGmUOkpvGpjEI41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ghbXpDv06Q8OBWQf4SX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0jQYbNmU2tFl2LjG5o7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9Dx86_O3Uiqf3LF_OR5u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KP2ZkKtE.DIin2YIhG1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2c9x3BYkaoTTSOimKfw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Sw1wlAAkqUp7iCPPkCa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2OumDUk0yS9jDce0JXuw"/>
</p:tagLst>
</file>

<file path=ppt/theme/theme1.xml><?xml version="1.0" encoding="utf-8"?>
<a:theme xmlns:a="http://schemas.openxmlformats.org/drawingml/2006/main" name="9_Office Theme">
  <a:themeElements>
    <a:clrScheme name="9_Office Theme 10">
      <a:dk1>
        <a:srgbClr val="000000"/>
      </a:dk1>
      <a:lt1>
        <a:srgbClr val="FFFFFF"/>
      </a:lt1>
      <a:dk2>
        <a:srgbClr val="2E3F8F"/>
      </a:dk2>
      <a:lt2>
        <a:srgbClr val="C0C0C0"/>
      </a:lt2>
      <a:accent1>
        <a:srgbClr val="32C2E8"/>
      </a:accent1>
      <a:accent2>
        <a:srgbClr val="A1E0F5"/>
      </a:accent2>
      <a:accent3>
        <a:srgbClr val="FFFFFF"/>
      </a:accent3>
      <a:accent4>
        <a:srgbClr val="000000"/>
      </a:accent4>
      <a:accent5>
        <a:srgbClr val="ADDDF2"/>
      </a:accent5>
      <a:accent6>
        <a:srgbClr val="91CBDE"/>
      </a:accent6>
      <a:hlink>
        <a:srgbClr val="7FBB51"/>
      </a:hlink>
      <a:folHlink>
        <a:srgbClr val="BCDDA6"/>
      </a:folHlink>
    </a:clrScheme>
    <a:fontScheme name="9_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Theme 2">
        <a:dk1>
          <a:srgbClr val="000000"/>
        </a:dk1>
        <a:lt1>
          <a:srgbClr val="FFFFFF"/>
        </a:lt1>
        <a:dk2>
          <a:srgbClr val="2E3F8F"/>
        </a:dk2>
        <a:lt2>
          <a:srgbClr val="C0C0C0"/>
        </a:lt2>
        <a:accent1>
          <a:srgbClr val="32C2E8"/>
        </a:accent1>
        <a:accent2>
          <a:srgbClr val="A1DCF5"/>
        </a:accent2>
        <a:accent3>
          <a:srgbClr val="FFFFFF"/>
        </a:accent3>
        <a:accent4>
          <a:srgbClr val="000000"/>
        </a:accent4>
        <a:accent5>
          <a:srgbClr val="ADDDF2"/>
        </a:accent5>
        <a:accent6>
          <a:srgbClr val="91C7DE"/>
        </a:accent6>
        <a:hlink>
          <a:srgbClr val="ACCC98"/>
        </a:hlink>
        <a:folHlink>
          <a:srgbClr val="D4E4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Theme 3">
        <a:dk1>
          <a:srgbClr val="000000"/>
        </a:dk1>
        <a:lt1>
          <a:srgbClr val="FFFFFF"/>
        </a:lt1>
        <a:dk2>
          <a:srgbClr val="172983"/>
        </a:dk2>
        <a:lt2>
          <a:srgbClr val="C0C0C0"/>
        </a:lt2>
        <a:accent1>
          <a:srgbClr val="009EE0"/>
        </a:accent1>
        <a:accent2>
          <a:srgbClr val="96D6F2"/>
        </a:accent2>
        <a:accent3>
          <a:srgbClr val="FFFFFF"/>
        </a:accent3>
        <a:accent4>
          <a:srgbClr val="000000"/>
        </a:accent4>
        <a:accent5>
          <a:srgbClr val="AACCED"/>
        </a:accent5>
        <a:accent6>
          <a:srgbClr val="87C2DB"/>
        </a:accent6>
        <a:hlink>
          <a:srgbClr val="97BF0D"/>
        </a:hlink>
        <a:folHlink>
          <a:srgbClr val="D5E7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Theme 4">
        <a:dk1>
          <a:srgbClr val="000000"/>
        </a:dk1>
        <a:lt1>
          <a:srgbClr val="FFFFFF"/>
        </a:lt1>
        <a:dk2>
          <a:srgbClr val="2E3195"/>
        </a:dk2>
        <a:lt2>
          <a:srgbClr val="C0C0C0"/>
        </a:lt2>
        <a:accent1>
          <a:srgbClr val="009EE0"/>
        </a:accent1>
        <a:accent2>
          <a:srgbClr val="96D6F2"/>
        </a:accent2>
        <a:accent3>
          <a:srgbClr val="FFFFFF"/>
        </a:accent3>
        <a:accent4>
          <a:srgbClr val="000000"/>
        </a:accent4>
        <a:accent5>
          <a:srgbClr val="AACCED"/>
        </a:accent5>
        <a:accent6>
          <a:srgbClr val="87C2DB"/>
        </a:accent6>
        <a:hlink>
          <a:srgbClr val="97BF0D"/>
        </a:hlink>
        <a:folHlink>
          <a:srgbClr val="D5E7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Theme 5">
        <a:dk1>
          <a:srgbClr val="000000"/>
        </a:dk1>
        <a:lt1>
          <a:srgbClr val="FFFFFF"/>
        </a:lt1>
        <a:dk2>
          <a:srgbClr val="2E3F8F"/>
        </a:dk2>
        <a:lt2>
          <a:srgbClr val="C0C0C0"/>
        </a:lt2>
        <a:accent1>
          <a:srgbClr val="32C2E8"/>
        </a:accent1>
        <a:accent2>
          <a:srgbClr val="A1DCF5"/>
        </a:accent2>
        <a:accent3>
          <a:srgbClr val="FFFFFF"/>
        </a:accent3>
        <a:accent4>
          <a:srgbClr val="000000"/>
        </a:accent4>
        <a:accent5>
          <a:srgbClr val="ADDDF2"/>
        </a:accent5>
        <a:accent6>
          <a:srgbClr val="91C7DE"/>
        </a:accent6>
        <a:hlink>
          <a:srgbClr val="7AAB61"/>
        </a:hlink>
        <a:folHlink>
          <a:srgbClr val="ACCC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Theme 6">
        <a:dk1>
          <a:srgbClr val="000000"/>
        </a:dk1>
        <a:lt1>
          <a:srgbClr val="FFFFFF"/>
        </a:lt1>
        <a:dk2>
          <a:srgbClr val="2E3F8F"/>
        </a:dk2>
        <a:lt2>
          <a:srgbClr val="C0C0C0"/>
        </a:lt2>
        <a:accent1>
          <a:srgbClr val="32C2E8"/>
        </a:accent1>
        <a:accent2>
          <a:srgbClr val="A1E1F5"/>
        </a:accent2>
        <a:accent3>
          <a:srgbClr val="FFFFFF"/>
        </a:accent3>
        <a:accent4>
          <a:srgbClr val="000000"/>
        </a:accent4>
        <a:accent5>
          <a:srgbClr val="ADDDF2"/>
        </a:accent5>
        <a:accent6>
          <a:srgbClr val="91CCDE"/>
        </a:accent6>
        <a:hlink>
          <a:srgbClr val="7AAB61"/>
        </a:hlink>
        <a:folHlink>
          <a:srgbClr val="ACCC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Theme 7">
        <a:dk1>
          <a:srgbClr val="000000"/>
        </a:dk1>
        <a:lt1>
          <a:srgbClr val="FFFFFF"/>
        </a:lt1>
        <a:dk2>
          <a:srgbClr val="2E3F8F"/>
        </a:dk2>
        <a:lt2>
          <a:srgbClr val="C0C0C0"/>
        </a:lt2>
        <a:accent1>
          <a:srgbClr val="32C2E8"/>
        </a:accent1>
        <a:accent2>
          <a:srgbClr val="A1E2F5"/>
        </a:accent2>
        <a:accent3>
          <a:srgbClr val="FFFFFF"/>
        </a:accent3>
        <a:accent4>
          <a:srgbClr val="000000"/>
        </a:accent4>
        <a:accent5>
          <a:srgbClr val="ADDDF2"/>
        </a:accent5>
        <a:accent6>
          <a:srgbClr val="91CDDE"/>
        </a:accent6>
        <a:hlink>
          <a:srgbClr val="7AAB61"/>
        </a:hlink>
        <a:folHlink>
          <a:srgbClr val="ACCC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Theme 8">
        <a:dk1>
          <a:srgbClr val="000000"/>
        </a:dk1>
        <a:lt1>
          <a:srgbClr val="FFFFFF"/>
        </a:lt1>
        <a:dk2>
          <a:srgbClr val="2E3F8F"/>
        </a:dk2>
        <a:lt2>
          <a:srgbClr val="C0C0C0"/>
        </a:lt2>
        <a:accent1>
          <a:srgbClr val="32C2E8"/>
        </a:accent1>
        <a:accent2>
          <a:srgbClr val="A1E0F5"/>
        </a:accent2>
        <a:accent3>
          <a:srgbClr val="FFFFFF"/>
        </a:accent3>
        <a:accent4>
          <a:srgbClr val="000000"/>
        </a:accent4>
        <a:accent5>
          <a:srgbClr val="ADDDF2"/>
        </a:accent5>
        <a:accent6>
          <a:srgbClr val="91CBDE"/>
        </a:accent6>
        <a:hlink>
          <a:srgbClr val="7AAB61"/>
        </a:hlink>
        <a:folHlink>
          <a:srgbClr val="ACCC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Theme 9">
        <a:dk1>
          <a:srgbClr val="000000"/>
        </a:dk1>
        <a:lt1>
          <a:srgbClr val="FFFFFF"/>
        </a:lt1>
        <a:dk2>
          <a:srgbClr val="2E3F8F"/>
        </a:dk2>
        <a:lt2>
          <a:srgbClr val="C0C0C0"/>
        </a:lt2>
        <a:accent1>
          <a:srgbClr val="32C2E8"/>
        </a:accent1>
        <a:accent2>
          <a:srgbClr val="A1E0F5"/>
        </a:accent2>
        <a:accent3>
          <a:srgbClr val="FFFFFF"/>
        </a:accent3>
        <a:accent4>
          <a:srgbClr val="000000"/>
        </a:accent4>
        <a:accent5>
          <a:srgbClr val="ADDDF2"/>
        </a:accent5>
        <a:accent6>
          <a:srgbClr val="91CBDE"/>
        </a:accent6>
        <a:hlink>
          <a:srgbClr val="7FBB51"/>
        </a:hlink>
        <a:folHlink>
          <a:srgbClr val="ACCC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Theme 10">
        <a:dk1>
          <a:srgbClr val="000000"/>
        </a:dk1>
        <a:lt1>
          <a:srgbClr val="FFFFFF"/>
        </a:lt1>
        <a:dk2>
          <a:srgbClr val="2E3F8F"/>
        </a:dk2>
        <a:lt2>
          <a:srgbClr val="C0C0C0"/>
        </a:lt2>
        <a:accent1>
          <a:srgbClr val="32C2E8"/>
        </a:accent1>
        <a:accent2>
          <a:srgbClr val="A1E0F5"/>
        </a:accent2>
        <a:accent3>
          <a:srgbClr val="FFFFFF"/>
        </a:accent3>
        <a:accent4>
          <a:srgbClr val="000000"/>
        </a:accent4>
        <a:accent5>
          <a:srgbClr val="ADDDF2"/>
        </a:accent5>
        <a:accent6>
          <a:srgbClr val="91CBDE"/>
        </a:accent6>
        <a:hlink>
          <a:srgbClr val="7FBB51"/>
        </a:hlink>
        <a:folHlink>
          <a:srgbClr val="BCDD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Theme 11">
        <a:dk1>
          <a:srgbClr val="000000"/>
        </a:dk1>
        <a:lt1>
          <a:srgbClr val="FFFFFF"/>
        </a:lt1>
        <a:dk2>
          <a:srgbClr val="2E3F8F"/>
        </a:dk2>
        <a:lt2>
          <a:srgbClr val="C0C0C0"/>
        </a:lt2>
        <a:accent1>
          <a:srgbClr val="4CC9F5"/>
        </a:accent1>
        <a:accent2>
          <a:srgbClr val="A1E0F5"/>
        </a:accent2>
        <a:accent3>
          <a:srgbClr val="FFFFFF"/>
        </a:accent3>
        <a:accent4>
          <a:srgbClr val="000000"/>
        </a:accent4>
        <a:accent5>
          <a:srgbClr val="B2E1F9"/>
        </a:accent5>
        <a:accent6>
          <a:srgbClr val="91CBDE"/>
        </a:accent6>
        <a:hlink>
          <a:srgbClr val="7FBB51"/>
        </a:hlink>
        <a:folHlink>
          <a:srgbClr val="BCDD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C6ADA351A024CB6166BB762143E76" ma:contentTypeVersion="0" ma:contentTypeDescription="Create a new document." ma:contentTypeScope="" ma:versionID="da4e64a0179fba7b92d917db00aea38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5419584-5ADC-44C4-8964-DFAB6B409A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874609-E6F9-4DA0-A320-77CA7F49AF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15499</TotalTime>
  <Words>1319</Words>
  <Application>Microsoft Office PowerPoint</Application>
  <PresentationFormat>On-screen Show (4:3)</PresentationFormat>
  <Paragraphs>298</Paragraphs>
  <Slides>27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9_Office Theme</vt:lpstr>
      <vt:lpstr>think-cell Slide</vt:lpstr>
      <vt:lpstr>PowerPoint Presentation</vt:lpstr>
      <vt:lpstr>EIT ICT Labs </vt:lpstr>
      <vt:lpstr>Agenda</vt:lpstr>
      <vt:lpstr>PowerPoint Presentation</vt:lpstr>
      <vt:lpstr>Tackling the European Paradox</vt:lpstr>
      <vt:lpstr>The EIT and its KICs</vt:lpstr>
      <vt:lpstr>PowerPoint Presentation</vt:lpstr>
      <vt:lpstr>Our mission is to turn Europe into a global leader in ICT innovation, creating value and jobs for Europeans </vt:lpstr>
      <vt:lpstr>Innovate across Education, Research and Business</vt:lpstr>
      <vt:lpstr>PowerPoint Presentation</vt:lpstr>
      <vt:lpstr>Co-Location Centres European Innovation Hotspots</vt:lpstr>
      <vt:lpstr>EIT ICT Labs unites European top ICT players from academia and industry</vt:lpstr>
      <vt:lpstr>The Catalyst-Carrier model is key in our approach</vt:lpstr>
      <vt:lpstr>Catalysts 2013</vt:lpstr>
      <vt:lpstr>Action Lines for Societal Challenges</vt:lpstr>
      <vt:lpstr>EIT ICT Labs Master School &amp; Doctoral Programme </vt:lpstr>
      <vt:lpstr>PowerPoint Presentation</vt:lpstr>
      <vt:lpstr>The Helsinki Co-Location Centre</vt:lpstr>
      <vt:lpstr>Our CLC is situated in the middle of the Finnish Innovation Hotspot</vt:lpstr>
      <vt:lpstr>Helsinki Node Core Partners</vt:lpstr>
      <vt:lpstr>EIT ICT Labs Helsinki Team </vt:lpstr>
      <vt:lpstr>EIT ICT Labs Helsinki Start-ups </vt:lpstr>
      <vt:lpstr>PowerPoint Presentation</vt:lpstr>
      <vt:lpstr>How to get involved in EIT ICT Labs?</vt:lpstr>
      <vt:lpstr>How to get involved in new EIT KICs?</vt:lpstr>
      <vt:lpstr>Thank you  for your attention! </vt:lpstr>
      <vt:lpstr>PowerPoint Presentation</vt:lpstr>
    </vt:vector>
  </TitlesOfParts>
  <Manager>Riccardo Pascotto, Peter Feil</Manager>
  <Company>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EIT ICT Labs Node</dc:title>
  <dc:subject>Contribution to ICT Labs Management Committee</dc:subject>
  <dc:creator>Kristi Auli</dc:creator>
  <cp:lastModifiedBy>Kristi Auli</cp:lastModifiedBy>
  <cp:revision>579</cp:revision>
  <cp:lastPrinted>2012-10-31T14:07:22Z</cp:lastPrinted>
  <dcterms:created xsi:type="dcterms:W3CDTF">2011-03-20T17:02:08Z</dcterms:created>
  <dcterms:modified xsi:type="dcterms:W3CDTF">2013-02-27T08:17:37Z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AfI FCFS Document Ramp Documents</vt:lpwstr>
  </property>
  <property fmtid="{D5CDD505-2E9C-101B-9397-08002B2CF9AE}" pid="3" name="AfIComments">
    <vt:lpwstr>eit ict labs</vt:lpwstr>
  </property>
  <property fmtid="{D5CDD505-2E9C-101B-9397-08002B2CF9AE}" pid="4" name="DRDocumentsCategory">
    <vt:lpwstr/>
  </property>
</Properties>
</file>