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66" r:id="rId2"/>
    <p:sldMasterId id="2147483678" r:id="rId3"/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75" r:id="rId7"/>
    <p:sldId id="260" r:id="rId8"/>
    <p:sldId id="261" r:id="rId9"/>
    <p:sldId id="262" r:id="rId10"/>
    <p:sldId id="282" r:id="rId11"/>
    <p:sldId id="264" r:id="rId12"/>
    <p:sldId id="281" r:id="rId13"/>
    <p:sldId id="278" r:id="rId14"/>
    <p:sldId id="279" r:id="rId15"/>
    <p:sldId id="280" r:id="rId16"/>
    <p:sldId id="265" r:id="rId17"/>
    <p:sldId id="269" r:id="rId18"/>
  </p:sldIdLst>
  <p:sldSz cx="9144000" cy="6858000" type="screen4x3"/>
  <p:notesSz cx="6867525" cy="99949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84104" autoAdjust="0"/>
  </p:normalViewPr>
  <p:slideViewPr>
    <p:cSldViewPr>
      <p:cViewPr>
        <p:scale>
          <a:sx n="90" d="100"/>
          <a:sy n="90" d="100"/>
        </p:scale>
        <p:origin x="-624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0008" y="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DC505F5E-8C4A-5E40-B481-E93458C5784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342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0008" y="949342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EBE4AEF3-434E-8E40-95F6-E7BFDD4C60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16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0008" y="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5534DCFB-C070-4707-A1FB-A07E8814703F}" type="datetimeFigureOut">
              <a:rPr lang="et-EE" smtClean="0"/>
              <a:pPr/>
              <a:t>25.02.2013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9300"/>
            <a:ext cx="49974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753" y="4747578"/>
            <a:ext cx="5494020" cy="4497705"/>
          </a:xfrm>
          <a:prstGeom prst="rect">
            <a:avLst/>
          </a:prstGeom>
        </p:spPr>
        <p:txBody>
          <a:bodyPr vert="horz" lIns="96350" tIns="48175" rIns="96350" bIns="4817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342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0008" y="949342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EB1E3F4A-9EF6-45CF-898F-B3BBE4CE07B0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33188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E3F4A-9EF6-45CF-898F-B3BBE4CE07B0}" type="slidenum">
              <a:rPr lang="et-EE" smtClean="0"/>
              <a:pPr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76084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HTM hindas, et Eesti teadlaste rahvusvahelise teaduskoostöö võimalusi on vaja parandada.</a:t>
            </a:r>
          </a:p>
          <a:p>
            <a:endParaRPr lang="et-EE" dirty="0" smtClean="0"/>
          </a:p>
          <a:p>
            <a:r>
              <a:rPr lang="et-EE" dirty="0" smtClean="0"/>
              <a:t>Selleks algatas HTM  „Teaduse rahvusvahelistumise“ programmi.</a:t>
            </a:r>
          </a:p>
          <a:p>
            <a:endParaRPr lang="et-EE" dirty="0" smtClean="0"/>
          </a:p>
          <a:p>
            <a:r>
              <a:rPr lang="et-EE" dirty="0" smtClean="0"/>
              <a:t>Programmi üldeesmärki on arendada Eesti teaduse rahvusvahelist koostööd ja edendada seeläbi Eesti majanduse </a:t>
            </a:r>
            <a:r>
              <a:rPr lang="et-EE" dirty="0" err="1" smtClean="0"/>
              <a:t>konkurentsivõimt</a:t>
            </a:r>
            <a:r>
              <a:rPr lang="et-EE" dirty="0" smtClean="0"/>
              <a:t>.</a:t>
            </a:r>
          </a:p>
          <a:p>
            <a:endParaRPr lang="et-EE" dirty="0" smtClean="0"/>
          </a:p>
          <a:p>
            <a:endParaRPr lang="et-EE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E3F4A-9EF6-45CF-898F-B3BBE4CE07B0}" type="slidenum">
              <a:rPr lang="et-EE" smtClean="0"/>
              <a:pPr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56579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mtClean="0"/>
              <a:t>HTM hindas, et Eesti teadlaste rahvusvahelise teaduskoostöö võimalusi on vaja parandada.</a:t>
            </a:r>
          </a:p>
          <a:p>
            <a:endParaRPr lang="et-EE" smtClean="0"/>
          </a:p>
          <a:p>
            <a:r>
              <a:rPr lang="et-EE" smtClean="0"/>
              <a:t>Selleks algatas HTM  „Teaduse rahvusvahelistumise“ programmi.</a:t>
            </a:r>
          </a:p>
          <a:p>
            <a:endParaRPr lang="et-EE" smtClean="0"/>
          </a:p>
          <a:p>
            <a:r>
              <a:rPr lang="et-EE" smtClean="0"/>
              <a:t>Programmi üldeesmärki on arendada Eesti teaduse rahvusvahelist koostööd ja edendada seeläbi Eesti majanduse konkurentsivõimt.</a:t>
            </a:r>
          </a:p>
          <a:p>
            <a:endParaRPr lang="et-EE" smtClean="0"/>
          </a:p>
          <a:p>
            <a:endParaRPr lang="et-EE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E3F4A-9EF6-45CF-898F-B3BBE4CE07B0}" type="slidenum">
              <a:rPr lang="et-EE" smtClean="0"/>
              <a:pPr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56579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E3F4A-9EF6-45CF-898F-B3BBE4CE07B0}" type="slidenum">
              <a:rPr lang="et-EE" smtClean="0"/>
              <a:pPr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66683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mtClean="0"/>
              <a:t>Projekt</a:t>
            </a:r>
            <a:r>
              <a:rPr lang="et-EE" baseline="0" smtClean="0"/>
              <a:t> ketab 2015. aasta augustini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E3F4A-9EF6-45CF-898F-B3BBE4CE07B0}" type="slidenum">
              <a:rPr lang="et-EE" smtClean="0"/>
              <a:pPr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26629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t-EE" dirty="0" smtClean="0"/>
              <a:t>Lisaks praegustele 23-le liikmele on hetkel veel 2 riigi (</a:t>
            </a:r>
            <a:r>
              <a:rPr lang="et-EE" dirty="0" err="1" smtClean="0"/>
              <a:t>Lux</a:t>
            </a:r>
            <a:r>
              <a:rPr lang="et-EE" baseline="0" dirty="0" smtClean="0"/>
              <a:t> ja Moldova) läbivaatamisel ja ühelt riigilt (Armeenia) (st osalevad nii EL liikmesriigid kui assotsieerunud liikmed) on kohe-kohe liitumisavaldust oodata. Liikmesorganisatsioonid on erineva taustaga ja erineva mandaadiga (ülikoolide esindajad, NCPd)</a:t>
            </a:r>
            <a:endParaRPr lang="et-EE" dirty="0" smtClean="0"/>
          </a:p>
          <a:p>
            <a:pPr lvl="1"/>
            <a:endParaRPr lang="et-EE" dirty="0" smtClean="0"/>
          </a:p>
          <a:p>
            <a:pPr lvl="1"/>
            <a:r>
              <a:rPr lang="et-EE" dirty="0" smtClean="0"/>
              <a:t>IGLO ei esinda oma liikmesorganisatsioonide kaudu </a:t>
            </a:r>
            <a:r>
              <a:rPr lang="et-EE" dirty="0" err="1" smtClean="0"/>
              <a:t>EL’i</a:t>
            </a:r>
            <a:r>
              <a:rPr lang="et-EE" dirty="0" smtClean="0"/>
              <a:t> liikmesriikide poliitilisi vaateid, vaid on suunatud praktilise koostöö arendamisele. </a:t>
            </a:r>
          </a:p>
          <a:p>
            <a:pPr lvl="1"/>
            <a:endParaRPr lang="et-EE" dirty="0" smtClean="0"/>
          </a:p>
          <a:p>
            <a:pPr lvl="1"/>
            <a:r>
              <a:rPr lang="et-EE" dirty="0" smtClean="0"/>
              <a:t>IGLO sekretariaat vastutab liidu</a:t>
            </a:r>
            <a:r>
              <a:rPr lang="et-EE" baseline="0" dirty="0" smtClean="0"/>
              <a:t> töö praktilise toimimise eest (eelarve, koduleht) ja</a:t>
            </a:r>
            <a:r>
              <a:rPr lang="et-EE" dirty="0" smtClean="0"/>
              <a:t> esindab IGLO</a:t>
            </a:r>
            <a:r>
              <a:rPr lang="et-EE" baseline="0" dirty="0" smtClean="0"/>
              <a:t> liikmesorganisatsioone koostöö arendamisel teiste võrgustikega. Sekretariaat valitakse liikmesorganisatsioonide seast üheks aastaks. </a:t>
            </a:r>
            <a:endParaRPr lang="et-EE" dirty="0" smtClean="0"/>
          </a:p>
          <a:p>
            <a:pPr lvl="1"/>
            <a:endParaRPr lang="et-EE" dirty="0" smtClean="0">
              <a:solidFill>
                <a:srgbClr val="FF0000"/>
              </a:solidFill>
            </a:endParaRPr>
          </a:p>
          <a:p>
            <a:pPr lvl="1"/>
            <a:r>
              <a:rPr lang="et-EE" dirty="0" smtClean="0">
                <a:solidFill>
                  <a:srgbClr val="FF0000"/>
                </a:solidFill>
              </a:rPr>
              <a:t>IGLO töörühmad:</a:t>
            </a:r>
            <a:r>
              <a:rPr lang="et-EE" baseline="0" dirty="0" smtClean="0">
                <a:solidFill>
                  <a:srgbClr val="FF0000"/>
                </a:solidFill>
              </a:rPr>
              <a:t> </a:t>
            </a:r>
          </a:p>
          <a:p>
            <a:pPr marL="722627" lvl="1" indent="-240876">
              <a:buAutoNum type="arabicPeriod"/>
            </a:pPr>
            <a:r>
              <a:rPr lang="et-EE" baseline="0" dirty="0" smtClean="0">
                <a:solidFill>
                  <a:srgbClr val="FF0000"/>
                </a:solidFill>
              </a:rPr>
              <a:t>Raamprogramm/Horisont 2020</a:t>
            </a:r>
          </a:p>
          <a:p>
            <a:pPr marL="722627" lvl="1" indent="-240876">
              <a:buAutoNum type="arabicPeriod"/>
            </a:pPr>
            <a:r>
              <a:rPr lang="et-EE" baseline="0" dirty="0" err="1" smtClean="0">
                <a:solidFill>
                  <a:srgbClr val="FF0000"/>
                </a:solidFill>
              </a:rPr>
              <a:t>Joint</a:t>
            </a:r>
            <a:r>
              <a:rPr lang="et-EE" baseline="0" dirty="0" smtClean="0">
                <a:solidFill>
                  <a:srgbClr val="FF0000"/>
                </a:solidFill>
              </a:rPr>
              <a:t> </a:t>
            </a:r>
            <a:r>
              <a:rPr lang="et-EE" baseline="0" dirty="0" err="1" smtClean="0">
                <a:solidFill>
                  <a:srgbClr val="FF0000"/>
                </a:solidFill>
              </a:rPr>
              <a:t>programming</a:t>
            </a:r>
            <a:endParaRPr lang="et-EE" baseline="0" dirty="0" smtClean="0">
              <a:solidFill>
                <a:srgbClr val="FF0000"/>
              </a:solidFill>
            </a:endParaRPr>
          </a:p>
          <a:p>
            <a:pPr marL="722627" lvl="1" indent="-240876">
              <a:buAutoNum type="arabicPeriod"/>
            </a:pPr>
            <a:r>
              <a:rPr lang="et-EE" baseline="0" dirty="0" smtClean="0">
                <a:solidFill>
                  <a:srgbClr val="FF0000"/>
                </a:solidFill>
              </a:rPr>
              <a:t>Rahvusvaheline koostöö</a:t>
            </a:r>
          </a:p>
          <a:p>
            <a:pPr marL="722627" lvl="1" indent="-240876">
              <a:buAutoNum type="arabicPeriod"/>
            </a:pPr>
            <a:r>
              <a:rPr lang="et-EE" baseline="0" dirty="0" smtClean="0">
                <a:solidFill>
                  <a:srgbClr val="FF0000"/>
                </a:solidFill>
              </a:rPr>
              <a:t>Euroopa Teadusnõukogu (ERC)</a:t>
            </a:r>
          </a:p>
          <a:p>
            <a:pPr marL="722627" lvl="1" indent="-240876">
              <a:buAutoNum type="arabicPeriod"/>
            </a:pPr>
            <a:r>
              <a:rPr lang="et-EE" baseline="0" dirty="0" smtClean="0">
                <a:solidFill>
                  <a:srgbClr val="FF0000"/>
                </a:solidFill>
              </a:rPr>
              <a:t>Tööstus (</a:t>
            </a:r>
            <a:r>
              <a:rPr lang="et-EE" baseline="0" dirty="0" err="1" smtClean="0">
                <a:solidFill>
                  <a:srgbClr val="FF0000"/>
                </a:solidFill>
              </a:rPr>
              <a:t>industrial</a:t>
            </a:r>
            <a:r>
              <a:rPr lang="et-EE" baseline="0" dirty="0" smtClean="0">
                <a:solidFill>
                  <a:srgbClr val="FF0000"/>
                </a:solidFill>
              </a:rPr>
              <a:t> </a:t>
            </a:r>
            <a:r>
              <a:rPr lang="et-EE" baseline="0" dirty="0" err="1" smtClean="0">
                <a:solidFill>
                  <a:srgbClr val="FF0000"/>
                </a:solidFill>
              </a:rPr>
              <a:t>leadership</a:t>
            </a:r>
            <a:r>
              <a:rPr lang="et-EE" baseline="0" dirty="0" smtClean="0">
                <a:solidFill>
                  <a:srgbClr val="FF0000"/>
                </a:solidFill>
              </a:rPr>
              <a:t>)</a:t>
            </a:r>
          </a:p>
          <a:p>
            <a:pPr marL="722627" lvl="1" indent="-240876">
              <a:buAutoNum type="arabicPeriod"/>
            </a:pPr>
            <a:r>
              <a:rPr lang="et-EE" baseline="0" dirty="0" smtClean="0">
                <a:solidFill>
                  <a:srgbClr val="FF0000"/>
                </a:solidFill>
              </a:rPr>
              <a:t>Innovatsioon</a:t>
            </a:r>
          </a:p>
          <a:p>
            <a:pPr marL="722627" lvl="1" indent="-240876">
              <a:buAutoNum type="arabicPeriod"/>
            </a:pPr>
            <a:r>
              <a:rPr lang="et-EE" baseline="0" dirty="0" smtClean="0">
                <a:solidFill>
                  <a:srgbClr val="FF0000"/>
                </a:solidFill>
              </a:rPr>
              <a:t>Kõrgharidus</a:t>
            </a:r>
          </a:p>
          <a:p>
            <a:pPr marL="722627" lvl="1" indent="-240876">
              <a:buAutoNum type="arabicPeriod"/>
            </a:pPr>
            <a:r>
              <a:rPr lang="et-EE" baseline="0" dirty="0" smtClean="0">
                <a:solidFill>
                  <a:srgbClr val="FF0000"/>
                </a:solidFill>
              </a:rPr>
              <a:t>Struktuurifondid</a:t>
            </a:r>
          </a:p>
          <a:p>
            <a:pPr marL="722627" lvl="1" indent="-240876">
              <a:buAutoNum type="arabicPeriod"/>
            </a:pPr>
            <a:r>
              <a:rPr lang="et-EE" baseline="0" dirty="0" smtClean="0">
                <a:solidFill>
                  <a:srgbClr val="FF0000"/>
                </a:solidFill>
              </a:rPr>
              <a:t>Kosmos ja julgeolek</a:t>
            </a:r>
          </a:p>
          <a:p>
            <a:pPr marL="722627" lvl="1" indent="-240876">
              <a:buAutoNum type="arabicPeriod"/>
            </a:pPr>
            <a:r>
              <a:rPr lang="et-EE" baseline="0" dirty="0" smtClean="0">
                <a:solidFill>
                  <a:srgbClr val="FF0000"/>
                </a:solidFill>
              </a:rPr>
              <a:t>Marie </a:t>
            </a:r>
            <a:r>
              <a:rPr lang="et-EE" baseline="0" dirty="0" err="1" smtClean="0">
                <a:solidFill>
                  <a:srgbClr val="FF0000"/>
                </a:solidFill>
              </a:rPr>
              <a:t>Curie</a:t>
            </a:r>
            <a:r>
              <a:rPr lang="et-EE" baseline="0" dirty="0" smtClean="0">
                <a:solidFill>
                  <a:srgbClr val="FF0000"/>
                </a:solidFill>
              </a:rPr>
              <a:t> ja mobiilsus</a:t>
            </a:r>
          </a:p>
          <a:p>
            <a:pPr marL="481752" lvl="1"/>
            <a:endParaRPr lang="et-EE" dirty="0" smtClean="0">
              <a:solidFill>
                <a:srgbClr val="FF0000"/>
              </a:solidFill>
            </a:endParaRPr>
          </a:p>
          <a:p>
            <a:pPr lvl="1"/>
            <a:r>
              <a:rPr lang="et-EE" dirty="0" smtClean="0">
                <a:solidFill>
                  <a:srgbClr val="FF0000"/>
                </a:solidFill>
              </a:rPr>
              <a:t>Räägi</a:t>
            </a:r>
            <a:r>
              <a:rPr lang="et-EE" baseline="0" dirty="0" smtClean="0">
                <a:solidFill>
                  <a:srgbClr val="FF0000"/>
                </a:solidFill>
              </a:rPr>
              <a:t> </a:t>
            </a:r>
            <a:r>
              <a:rPr lang="et-EE" baseline="0" dirty="0" err="1" smtClean="0">
                <a:solidFill>
                  <a:srgbClr val="FF0000"/>
                </a:solidFill>
              </a:rPr>
              <a:t>millstes</a:t>
            </a:r>
            <a:r>
              <a:rPr lang="et-EE" baseline="0" dirty="0" smtClean="0">
                <a:solidFill>
                  <a:srgbClr val="FF0000"/>
                </a:solidFill>
              </a:rPr>
              <a:t> töörühmades Eesti büroo osaleb (sealhulgas kaks ERA </a:t>
            </a:r>
            <a:r>
              <a:rPr lang="et-EE" baseline="0" dirty="0" err="1" smtClean="0">
                <a:solidFill>
                  <a:srgbClr val="FF0000"/>
                </a:solidFill>
              </a:rPr>
              <a:t>in</a:t>
            </a:r>
            <a:r>
              <a:rPr lang="et-EE" baseline="0" dirty="0" smtClean="0">
                <a:solidFill>
                  <a:srgbClr val="FF0000"/>
                </a:solidFill>
              </a:rPr>
              <a:t> </a:t>
            </a:r>
            <a:r>
              <a:rPr lang="et-EE" baseline="0" dirty="0" err="1" smtClean="0">
                <a:solidFill>
                  <a:srgbClr val="FF0000"/>
                </a:solidFill>
              </a:rPr>
              <a:t>Action</a:t>
            </a:r>
            <a:r>
              <a:rPr lang="et-EE" baseline="0" dirty="0" smtClean="0">
                <a:solidFill>
                  <a:srgbClr val="FF0000"/>
                </a:solidFill>
              </a:rPr>
              <a:t> töörühma)</a:t>
            </a:r>
          </a:p>
          <a:p>
            <a:pPr lvl="1"/>
            <a:endParaRPr lang="et-EE" baseline="0" dirty="0" smtClean="0">
              <a:solidFill>
                <a:srgbClr val="FF0000"/>
              </a:solidFill>
            </a:endParaRPr>
          </a:p>
          <a:p>
            <a:pPr lvl="1"/>
            <a:r>
              <a:rPr lang="et-EE" baseline="0" dirty="0" smtClean="0">
                <a:solidFill>
                  <a:srgbClr val="FF0000"/>
                </a:solidFill>
              </a:rPr>
              <a:t>IGLO seminarid = IGLO </a:t>
            </a:r>
            <a:r>
              <a:rPr lang="et-EE" baseline="0" dirty="0" err="1" smtClean="0">
                <a:solidFill>
                  <a:srgbClr val="FF0000"/>
                </a:solidFill>
              </a:rPr>
              <a:t>Open</a:t>
            </a:r>
            <a:r>
              <a:rPr lang="et-EE" baseline="0" dirty="0" smtClean="0">
                <a:solidFill>
                  <a:srgbClr val="FF0000"/>
                </a:solidFill>
              </a:rPr>
              <a:t>. </a:t>
            </a:r>
          </a:p>
          <a:p>
            <a:pPr lvl="1"/>
            <a:endParaRPr lang="et-EE" baseline="0" dirty="0" smtClean="0">
              <a:solidFill>
                <a:srgbClr val="FF0000"/>
              </a:solidFill>
            </a:endParaRPr>
          </a:p>
          <a:p>
            <a:pPr lvl="1"/>
            <a:r>
              <a:rPr lang="et-EE" baseline="0" dirty="0" smtClean="0">
                <a:solidFill>
                  <a:srgbClr val="FF0000"/>
                </a:solidFill>
              </a:rPr>
              <a:t>Tähtis roll on mitteametlikul suhtlemisel. </a:t>
            </a:r>
          </a:p>
          <a:p>
            <a:pPr lvl="1"/>
            <a:endParaRPr lang="et-EE" baseline="0" dirty="0" smtClean="0">
              <a:solidFill>
                <a:srgbClr val="FF0000"/>
              </a:solidFill>
            </a:endParaRPr>
          </a:p>
          <a:p>
            <a:pPr lvl="1"/>
            <a:endParaRPr lang="et-EE" baseline="0" dirty="0" smtClean="0">
              <a:solidFill>
                <a:srgbClr val="FF0000"/>
              </a:solidFill>
            </a:endParaRPr>
          </a:p>
          <a:p>
            <a:pPr lvl="1"/>
            <a:endParaRPr lang="et-EE" baseline="0" dirty="0" smtClean="0">
              <a:solidFill>
                <a:srgbClr val="FF0000"/>
              </a:solidFill>
            </a:endParaRPr>
          </a:p>
          <a:p>
            <a:r>
              <a:rPr lang="et-EE" dirty="0" smtClean="0">
                <a:solidFill>
                  <a:srgbClr val="FF0000"/>
                </a:solidFill>
              </a:rPr>
              <a:t>Ideed koostööks:</a:t>
            </a:r>
          </a:p>
          <a:p>
            <a:pPr lvl="1"/>
            <a:r>
              <a:rPr lang="et-EE" dirty="0" smtClean="0">
                <a:solidFill>
                  <a:srgbClr val="FF0000"/>
                </a:solidFill>
              </a:rPr>
              <a:t>Kahepoolne infovahetus</a:t>
            </a:r>
          </a:p>
          <a:p>
            <a:pPr lvl="1"/>
            <a:r>
              <a:rPr lang="et-EE" dirty="0" smtClean="0">
                <a:solidFill>
                  <a:srgbClr val="FF0000"/>
                </a:solidFill>
              </a:rPr>
              <a:t>Suunatud otsekohtumised </a:t>
            </a:r>
          </a:p>
          <a:p>
            <a:pPr lvl="1"/>
            <a:r>
              <a:rPr lang="et-EE" dirty="0" smtClean="0">
                <a:solidFill>
                  <a:srgbClr val="FF0000"/>
                </a:solidFill>
              </a:rPr>
              <a:t>Mini-partnerlusüritused</a:t>
            </a:r>
          </a:p>
          <a:p>
            <a:pPr lvl="1"/>
            <a:r>
              <a:rPr lang="et-EE" dirty="0" smtClean="0">
                <a:solidFill>
                  <a:srgbClr val="FF0000"/>
                </a:solidFill>
              </a:rPr>
              <a:t>Temaatilised lõunad</a:t>
            </a:r>
          </a:p>
          <a:p>
            <a:pPr lvl="1"/>
            <a:r>
              <a:rPr lang="et-EE" dirty="0" smtClean="0">
                <a:solidFill>
                  <a:srgbClr val="FF0000"/>
                </a:solidFill>
              </a:rPr>
              <a:t>Temaatilised õppereisid Brüsselisse </a:t>
            </a:r>
          </a:p>
          <a:p>
            <a:pPr lvl="1"/>
            <a:r>
              <a:rPr lang="et-EE" dirty="0" smtClean="0">
                <a:solidFill>
                  <a:srgbClr val="FF0000"/>
                </a:solidFill>
              </a:rPr>
              <a:t>Konverentsidel, seminaridel osalemise (esinejatena) vahendamine</a:t>
            </a:r>
          </a:p>
          <a:p>
            <a:pPr lvl="1"/>
            <a:endParaRPr lang="et-E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E3F4A-9EF6-45CF-898F-B3BBE4CE07B0}" type="slidenum">
              <a:rPr lang="et-EE" smtClean="0"/>
              <a:pPr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36636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4724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pPr/>
              <a:t>25.02.2013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5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6836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3008313" cy="5263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08720"/>
            <a:ext cx="5111750" cy="52174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pPr/>
              <a:t>25.02.2013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8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444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600" b="1"/>
            </a:lvl1pPr>
          </a:lstStyle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08719"/>
            <a:ext cx="5486400" cy="3818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pPr/>
              <a:t>25.02.2013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8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822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288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396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pPr/>
              <a:t>25.02.2013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9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0" y="301625"/>
            <a:ext cx="4681538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6516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pPr/>
              <a:t>25.02.2013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49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pPr/>
              <a:t>25.02.2013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6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pPr/>
              <a:t>25.02.2013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8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46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pPr/>
              <a:t>25.02.2013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10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217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pPr/>
              <a:t>25.02.2013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6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335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vmlDrawing" Target="../drawings/vmlDrawing1.vml"/><Relationship Id="rId7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Microsoft_Excel_97-2003_Worksheet1.xls"/><Relationship Id="rId5" Type="http://schemas.openxmlformats.org/officeDocument/2006/relationships/oleObject" Target="../embeddings/oleObject1.bin"/><Relationship Id="rId10" Type="http://schemas.openxmlformats.org/officeDocument/2006/relationships/image" Target="../media/image4.png"/><Relationship Id="rId4" Type="http://schemas.openxmlformats.org/officeDocument/2006/relationships/image" Target="../media/image2.jpeg"/><Relationship Id="rId9" Type="http://schemas.openxmlformats.org/officeDocument/2006/relationships/oleObject" Target="../embeddings/Microsoft_Excel_97-2003_Worksheet2.xls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0" y="301625"/>
            <a:ext cx="4681538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0" y="2703513"/>
            <a:ext cx="9144000" cy="278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5000" b="1" dirty="0">
                <a:solidFill>
                  <a:srgbClr val="832B7C"/>
                </a:solidFill>
              </a:rPr>
              <a:t>ESITLUSE PEALKIRI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0" y="5816600"/>
            <a:ext cx="91440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dirty="0"/>
              <a:t>09. </a:t>
            </a:r>
            <a:r>
              <a:rPr lang="en-US" sz="2000" dirty="0" err="1" smtClean="0"/>
              <a:t>september</a:t>
            </a:r>
            <a:r>
              <a:rPr lang="en-US" sz="2000" dirty="0" smtClean="0"/>
              <a:t> </a:t>
            </a:r>
            <a:r>
              <a:rPr lang="en-US" sz="2000" dirty="0"/>
              <a:t>2012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dirty="0"/>
              <a:t>Tartu</a:t>
            </a:r>
          </a:p>
        </p:txBody>
      </p:sp>
    </p:spTree>
    <p:extLst>
      <p:ext uri="{BB962C8B-B14F-4D97-AF65-F5344CB8AC3E}">
        <p14:creationId xmlns:p14="http://schemas.microsoft.com/office/powerpoint/2010/main" val="3690366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685800" y="728663"/>
            <a:ext cx="77724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800" b="1" dirty="0" err="1" smtClean="0">
                <a:solidFill>
                  <a:srgbClr val="832B7C"/>
                </a:solidFill>
              </a:rPr>
              <a:t>Pealkiri</a:t>
            </a:r>
            <a:endParaRPr lang="en-US" sz="1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 bwMode="auto">
          <a:xfrm>
            <a:off x="685800" y="1504950"/>
            <a:ext cx="77724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3000" b="1"/>
              <a:t>Alapealkiri</a:t>
            </a:r>
            <a:endParaRPr lang="en-US" sz="2200" b="1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685800" y="2127250"/>
            <a:ext cx="7772400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3200"/>
              </a:lnSpc>
              <a:spcBef>
                <a:spcPts val="500"/>
              </a:spcBef>
              <a:buFont typeface="Arial" charset="0"/>
              <a:buNone/>
            </a:pPr>
            <a:r>
              <a:rPr lang="en-US" sz="2200" dirty="0" err="1"/>
              <a:t>Tekst</a:t>
            </a:r>
            <a:r>
              <a:rPr lang="en-US" sz="2200" dirty="0"/>
              <a:t> </a:t>
            </a:r>
            <a:r>
              <a:rPr lang="en-GB" sz="2200" dirty="0" err="1"/>
              <a:t>Evellorate</a:t>
            </a:r>
            <a:r>
              <a:rPr lang="en-GB" sz="2200" dirty="0"/>
              <a:t> </a:t>
            </a:r>
            <a:r>
              <a:rPr lang="en-GB" sz="2200" dirty="0" err="1"/>
              <a:t>nobis</a:t>
            </a:r>
            <a:r>
              <a:rPr lang="en-GB" sz="2200" dirty="0"/>
              <a:t> </a:t>
            </a:r>
            <a:r>
              <a:rPr lang="en-GB" sz="2200" dirty="0" err="1"/>
              <a:t>voluptas</a:t>
            </a:r>
            <a:r>
              <a:rPr lang="en-GB" sz="2200" dirty="0"/>
              <a:t> et </a:t>
            </a:r>
            <a:r>
              <a:rPr lang="en-GB" sz="2200" dirty="0" err="1"/>
              <a:t>labo</a:t>
            </a:r>
            <a:r>
              <a:rPr lang="en-GB" sz="2200" dirty="0"/>
              <a:t>. Et </a:t>
            </a:r>
            <a:r>
              <a:rPr lang="en-GB" sz="2200" dirty="0" err="1"/>
              <a:t>quia</a:t>
            </a:r>
            <a:r>
              <a:rPr lang="en-GB" sz="2200" dirty="0"/>
              <a:t> </a:t>
            </a:r>
            <a:r>
              <a:rPr lang="en-GB" sz="2200" dirty="0" err="1"/>
              <a:t>volorep</a:t>
            </a:r>
            <a:r>
              <a:rPr lang="en-GB" sz="2200" dirty="0"/>
              <a:t> </a:t>
            </a:r>
            <a:r>
              <a:rPr lang="en-GB" sz="2200" dirty="0" err="1"/>
              <a:t>eligentiam</a:t>
            </a:r>
            <a:r>
              <a:rPr lang="en-GB" sz="2200" dirty="0"/>
              <a:t> </a:t>
            </a:r>
            <a:r>
              <a:rPr lang="en-GB" sz="2200" dirty="0" err="1"/>
              <a:t>archil</a:t>
            </a:r>
            <a:r>
              <a:rPr lang="en-GB" sz="2200" dirty="0"/>
              <a:t> </a:t>
            </a:r>
            <a:r>
              <a:rPr lang="en-GB" sz="2200" dirty="0" err="1"/>
              <a:t>moluptatis</a:t>
            </a:r>
            <a:r>
              <a:rPr lang="en-GB" sz="2200" dirty="0"/>
              <a:t> </a:t>
            </a:r>
            <a:r>
              <a:rPr lang="en-GB" sz="2200" dirty="0" err="1"/>
              <a:t>que</a:t>
            </a:r>
            <a:r>
              <a:rPr lang="en-GB" sz="2200" dirty="0"/>
              <a:t> </a:t>
            </a:r>
            <a:r>
              <a:rPr lang="en-GB" sz="2200" dirty="0" err="1"/>
              <a:t>ditis</a:t>
            </a:r>
            <a:r>
              <a:rPr lang="en-GB" sz="2200" dirty="0"/>
              <a:t> </a:t>
            </a:r>
            <a:r>
              <a:rPr lang="en-GB" sz="2200" dirty="0" err="1"/>
              <a:t>moloreprorae</a:t>
            </a:r>
            <a:endParaRPr lang="en-GB" sz="2200" dirty="0"/>
          </a:p>
          <a:p>
            <a:pPr eaLnBrk="1" hangingPunct="1">
              <a:lnSpc>
                <a:spcPts val="3200"/>
              </a:lnSpc>
              <a:spcBef>
                <a:spcPts val="500"/>
              </a:spcBef>
              <a:buFont typeface="Arial" charset="0"/>
              <a:buNone/>
            </a:pPr>
            <a:r>
              <a:rPr lang="en-US" sz="2200" i="1" dirty="0" err="1"/>
              <a:t>Tekst</a:t>
            </a:r>
            <a:r>
              <a:rPr lang="en-US" sz="2200" dirty="0"/>
              <a:t> </a:t>
            </a:r>
            <a:r>
              <a:rPr lang="en-GB" sz="2200" i="1" dirty="0" err="1"/>
              <a:t>Harume</a:t>
            </a:r>
            <a:r>
              <a:rPr lang="en-GB" sz="2200" i="1" dirty="0"/>
              <a:t> </a:t>
            </a:r>
            <a:r>
              <a:rPr lang="en-GB" sz="2200" i="1" dirty="0" err="1"/>
              <a:t>eicim</a:t>
            </a:r>
            <a:r>
              <a:rPr lang="en-GB" sz="2200" i="1" dirty="0"/>
              <a:t> </a:t>
            </a:r>
            <a:r>
              <a:rPr lang="en-GB" sz="2200" i="1" dirty="0" err="1"/>
              <a:t>lant</a:t>
            </a:r>
            <a:r>
              <a:rPr lang="en-GB" sz="2200" i="1" dirty="0"/>
              <a:t>, tem </a:t>
            </a:r>
            <a:r>
              <a:rPr lang="en-GB" sz="2200" i="1" dirty="0" err="1"/>
              <a:t>quia</a:t>
            </a:r>
            <a:r>
              <a:rPr lang="en-GB" sz="2200" i="1" dirty="0"/>
              <a:t> </a:t>
            </a:r>
            <a:r>
              <a:rPr lang="en-GB" sz="2200" i="1" dirty="0" err="1"/>
              <a:t>quodi</a:t>
            </a:r>
            <a:r>
              <a:rPr lang="en-GB" sz="2200" i="1" dirty="0"/>
              <a:t> </a:t>
            </a:r>
            <a:r>
              <a:rPr lang="en-GB" sz="2200" i="1" dirty="0" err="1"/>
              <a:t>ommolorit</a:t>
            </a:r>
            <a:r>
              <a:rPr lang="en-GB" sz="2200" i="1" dirty="0"/>
              <a:t> </a:t>
            </a:r>
            <a:r>
              <a:rPr lang="en-GB" sz="2200" i="1" dirty="0" err="1"/>
              <a:t>aut</a:t>
            </a:r>
            <a:r>
              <a:rPr lang="en-GB" sz="2200" i="1" dirty="0"/>
              <a:t> et, </a:t>
            </a:r>
            <a:r>
              <a:rPr lang="en-GB" sz="2200" i="1" dirty="0" err="1"/>
              <a:t>simus</a:t>
            </a:r>
            <a:r>
              <a:rPr lang="en-GB" sz="2200" i="1" dirty="0"/>
              <a:t> non rest am </a:t>
            </a:r>
            <a:r>
              <a:rPr lang="en-GB" sz="2200" i="1" dirty="0" err="1"/>
              <a:t>hicia</a:t>
            </a:r>
            <a:r>
              <a:rPr lang="en-GB" sz="2200" i="1" dirty="0"/>
              <a:t> </a:t>
            </a:r>
            <a:r>
              <a:rPr lang="en-GB" sz="2200" i="1" dirty="0" err="1"/>
              <a:t>cor</a:t>
            </a:r>
            <a:r>
              <a:rPr lang="en-GB" sz="2200" i="1" dirty="0"/>
              <a:t> </a:t>
            </a:r>
            <a:r>
              <a:rPr lang="en-GB" sz="2200" i="1" dirty="0" err="1"/>
              <a:t>aliquis</a:t>
            </a:r>
            <a:r>
              <a:rPr lang="en-GB" sz="2200" i="1" dirty="0"/>
              <a:t> </a:t>
            </a:r>
            <a:r>
              <a:rPr lang="en-GB" sz="2200" i="1" dirty="0" err="1"/>
              <a:t>es</a:t>
            </a:r>
            <a:r>
              <a:rPr lang="en-GB" sz="2200" i="1" dirty="0"/>
              <a:t> </a:t>
            </a:r>
            <a:r>
              <a:rPr lang="en-GB" sz="2200" i="1" dirty="0" err="1"/>
              <a:t>int</a:t>
            </a:r>
            <a:r>
              <a:rPr lang="en-GB" sz="2200" i="1" dirty="0"/>
              <a:t>, tem </a:t>
            </a:r>
            <a:r>
              <a:rPr lang="en-GB" sz="2200" i="1" dirty="0" err="1"/>
              <a:t>nost</a:t>
            </a:r>
            <a:r>
              <a:rPr lang="en-GB" sz="2200" i="1" dirty="0"/>
              <a:t>, </a:t>
            </a:r>
            <a:r>
              <a:rPr lang="en-GB" sz="2200" i="1" dirty="0" err="1"/>
              <a:t>que</a:t>
            </a:r>
            <a:r>
              <a:rPr lang="en-GB" sz="2200" i="1" dirty="0"/>
              <a:t> quo et.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 bwMode="auto">
          <a:xfrm>
            <a:off x="685800" y="4144963"/>
            <a:ext cx="3552825" cy="199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ts val="550"/>
              </a:spcBef>
              <a:buFont typeface="Arial" charset="0"/>
              <a:buNone/>
              <a:defRPr/>
            </a:pPr>
            <a:r>
              <a:rPr lang="et-EE" sz="2200" b="1" dirty="0" smtClean="0"/>
              <a:t>Loetelud:</a:t>
            </a:r>
            <a:endParaRPr lang="et-EE" sz="1200" b="1" dirty="0" smtClean="0">
              <a:solidFill>
                <a:srgbClr val="7F7F7F"/>
              </a:solidFill>
            </a:endParaRPr>
          </a:p>
          <a:p>
            <a:pPr marL="228600" indent="-2286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AutoNum type="arabicPeriod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228600" indent="-2286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AutoNum type="arabicPeriod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228600" indent="-2286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AutoNum type="arabicPeriod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228600" indent="-2286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AutoNum type="arabicPeriod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None/>
              <a:defRPr/>
            </a:pPr>
            <a:r>
              <a:rPr lang="en-GB" sz="2000" dirty="0" smtClean="0">
                <a:solidFill>
                  <a:srgbClr val="832B7C"/>
                </a:solidFill>
              </a:rPr>
              <a:t>    </a:t>
            </a:r>
            <a:endParaRPr lang="en-US" sz="1200" dirty="0" smtClean="0">
              <a:solidFill>
                <a:srgbClr val="7F7F7F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 bwMode="auto">
          <a:xfrm>
            <a:off x="4538663" y="4144963"/>
            <a:ext cx="3567112" cy="199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ts val="550"/>
              </a:spcBef>
              <a:buFont typeface="Arial" charset="0"/>
              <a:buNone/>
              <a:defRPr/>
            </a:pPr>
            <a:r>
              <a:rPr lang="et-EE" sz="2200" b="1" dirty="0" smtClean="0"/>
              <a:t>Bulletid:</a:t>
            </a:r>
            <a:endParaRPr lang="et-EE" sz="1200" b="1" dirty="0" smtClean="0">
              <a:solidFill>
                <a:srgbClr val="7F7F7F"/>
              </a:solidFill>
            </a:endParaRPr>
          </a:p>
          <a:p>
            <a:pPr marL="342900" indent="-3429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Arial"/>
              <a:buChar char="•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342900" indent="-3429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Arial"/>
              <a:buChar char="•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342900" indent="-3429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Wingdings" charset="2"/>
              <a:buChar char="ü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342900" indent="-3429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Wingdings" charset="2"/>
              <a:buChar char="ü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None/>
              <a:defRPr/>
            </a:pPr>
            <a:r>
              <a:rPr lang="en-GB" sz="2000" dirty="0" smtClean="0">
                <a:solidFill>
                  <a:srgbClr val="832B7C"/>
                </a:solidFill>
              </a:rPr>
              <a:t>      </a:t>
            </a:r>
            <a:endParaRPr lang="en-US" sz="1200" dirty="0" smtClean="0">
              <a:solidFill>
                <a:srgbClr val="7F7F7F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 bwMode="auto">
          <a:xfrm>
            <a:off x="685800" y="6272213"/>
            <a:ext cx="77724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i="1"/>
              <a:t>Pildiallkiri</a:t>
            </a:r>
            <a:endParaRPr lang="en-US" sz="1200" i="1">
              <a:solidFill>
                <a:srgbClr val="7F7F7F"/>
              </a:solidFill>
            </a:endParaRPr>
          </a:p>
        </p:txBody>
      </p:sp>
      <p:pic>
        <p:nvPicPr>
          <p:cNvPr id="13" name="Picture 8" descr="pp_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7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685800" y="855663"/>
            <a:ext cx="77724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200" b="1"/>
              <a:t>Graafikud</a:t>
            </a:r>
          </a:p>
        </p:txBody>
      </p:sp>
      <p:graphicFrame>
        <p:nvGraphicFramePr>
          <p:cNvPr id="10" name="Chart 7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222064044"/>
              </p:ext>
            </p:extLst>
          </p:nvPr>
        </p:nvGraphicFramePr>
        <p:xfrm>
          <a:off x="-50800" y="1600200"/>
          <a:ext cx="4672013" cy="389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8" name="Chart" r:id="rId6" imgW="4669150" imgH="3895022" progId="Excel.Sheet.8">
                  <p:embed/>
                </p:oleObj>
              </mc:Choice>
              <mc:Fallback>
                <p:oleObj name="Chart" r:id="rId6" imgW="4669150" imgH="3895022" progId="Excel.Sheet.8">
                  <p:embed/>
                  <p:pic>
                    <p:nvPicPr>
                      <p:cNvPr id="0" name="Picture 3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1600200"/>
                        <a:ext cx="4672013" cy="389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Chart 8"/>
          <p:cNvGraphicFramePr>
            <a:graphicFrameLocks/>
          </p:cNvGraphicFramePr>
          <p:nvPr userDrawn="1"/>
        </p:nvGraphicFramePr>
        <p:xfrm>
          <a:off x="4519613" y="1600200"/>
          <a:ext cx="4675187" cy="389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9" name="Chart" r:id="rId9" imgW="4675246" imgH="3895022" progId="Excel.Sheet.8">
                  <p:embed/>
                </p:oleObj>
              </mc:Choice>
              <mc:Fallback>
                <p:oleObj name="Chart" r:id="rId9" imgW="4675246" imgH="3895022" progId="Excel.Sheet.8">
                  <p:embed/>
                  <p:pic>
                    <p:nvPicPr>
                      <p:cNvPr id="0" name="Picture 35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9613" y="1600200"/>
                        <a:ext cx="4675187" cy="389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496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F762FC-570A-4B9F-9722-A6D1F619FFB0}" type="datetimeFigureOut">
              <a:rPr lang="et-EE" smtClean="0"/>
              <a:pPr/>
              <a:t>25.02.2013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531863-DCCB-4A34-BBA0-3FA69134E9D5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7265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000" b="1" kern="1200">
          <a:solidFill>
            <a:srgbClr val="66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etag.ee/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m.etag.ee/mailman/listinfo/bryssel" TargetMode="External"/><Relationship Id="rId2" Type="http://schemas.openxmlformats.org/officeDocument/2006/relationships/hyperlink" Target="mailto:kristi.kiitsak@etag.ee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karin.patune@etag.ee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lortd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smtClean="0"/>
              <a:t>Eesti TA&amp;I kontaktbüroo </a:t>
            </a:r>
            <a:br>
              <a:rPr lang="et-EE" smtClean="0"/>
            </a:br>
            <a:r>
              <a:rPr lang="et-EE" smtClean="0"/>
              <a:t>Brüsselis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/>
          </a:bodyPr>
          <a:lstStyle/>
          <a:p>
            <a:r>
              <a:rPr lang="et-EE" smtClean="0"/>
              <a:t>Kristi </a:t>
            </a:r>
            <a:r>
              <a:rPr lang="et-EE"/>
              <a:t>Kiitsak</a:t>
            </a:r>
          </a:p>
          <a:p>
            <a:r>
              <a:rPr lang="et-EE" smtClean="0"/>
              <a:t>26. veebruar 2013</a:t>
            </a:r>
            <a:r>
              <a:rPr lang="et-EE"/>
              <a:t/>
            </a:r>
            <a:br>
              <a:rPr lang="et-EE"/>
            </a:br>
            <a:r>
              <a:rPr lang="et-EE" smtClean="0"/>
              <a:t>Tallinn</a:t>
            </a:r>
          </a:p>
          <a:p>
            <a:endParaRPr lang="et-EE" dirty="0" smtClean="0"/>
          </a:p>
          <a:p>
            <a:endParaRPr lang="et-EE" dirty="0" smtClean="0"/>
          </a:p>
          <a:p>
            <a:endParaRPr lang="en-US" dirty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/>
          </a:p>
          <a:p>
            <a:endParaRPr lang="et-EE" dirty="0"/>
          </a:p>
        </p:txBody>
      </p:sp>
      <p:pic>
        <p:nvPicPr>
          <p:cNvPr id="4" name="Picture 3" descr="http://www.struktuurifondid.ee/public/inglisekeelsed_logofailid/EU_RegionalDevelopment_horisontaal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373216"/>
            <a:ext cx="1595755" cy="889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204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964488" cy="720080"/>
          </a:xfrm>
        </p:spPr>
        <p:txBody>
          <a:bodyPr/>
          <a:lstStyle/>
          <a:p>
            <a:r>
              <a:rPr lang="et-EE" sz="4000"/>
              <a:t>TA&amp;I kontaktbüroo Brüsselis – teenused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9"/>
            <a:ext cx="8229600" cy="525658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t-EE" b="1" dirty="0" smtClean="0"/>
              <a:t>Büroo korraldab seminare ja infopäevi Eesti teaduse tutvustamiseks Brüsselis</a:t>
            </a:r>
          </a:p>
          <a:p>
            <a:pPr marL="808038" lvl="2" indent="-361950"/>
            <a:r>
              <a:rPr lang="et-EE" sz="2200" dirty="0" smtClean="0"/>
              <a:t>Toimunud </a:t>
            </a:r>
            <a:r>
              <a:rPr lang="et-EE" sz="2200" smtClean="0"/>
              <a:t>kaks üritust</a:t>
            </a:r>
          </a:p>
          <a:p>
            <a:pPr marL="1073150" lvl="3" indent="-265113">
              <a:tabLst>
                <a:tab pos="989013" algn="l"/>
              </a:tabLst>
            </a:pPr>
            <a:r>
              <a:rPr lang="et-EE" sz="2200" b="1" smtClean="0"/>
              <a:t>oktoobris</a:t>
            </a:r>
            <a:r>
              <a:rPr lang="et-EE" sz="2200" smtClean="0"/>
              <a:t> 2012 büroo avaüritus , ettekanded minister Aaviksoolt ning professoritelt Maimets ja Saarma</a:t>
            </a:r>
          </a:p>
          <a:p>
            <a:pPr marL="1073150" lvl="3" indent="-265113">
              <a:tabLst>
                <a:tab pos="989013" algn="l"/>
              </a:tabLst>
            </a:pPr>
            <a:r>
              <a:rPr lang="et-EE" sz="2200" b="1" smtClean="0"/>
              <a:t>detsembris </a:t>
            </a:r>
            <a:r>
              <a:rPr lang="et-EE" sz="2200" smtClean="0"/>
              <a:t>2012 Eesti kogemus struktuurifondide kasutamisel teaduse </a:t>
            </a:r>
            <a:r>
              <a:rPr lang="et-EE" sz="2200" dirty="0" smtClean="0"/>
              <a:t>toetamiseks</a:t>
            </a:r>
          </a:p>
          <a:p>
            <a:pPr marL="808038" lvl="2" indent="-361950">
              <a:tabLst>
                <a:tab pos="808038" algn="l"/>
              </a:tabLst>
            </a:pPr>
            <a:r>
              <a:rPr lang="et-EE" sz="2200" dirty="0" smtClean="0"/>
              <a:t>Ettevalmistamisel kolm üritust</a:t>
            </a:r>
          </a:p>
          <a:p>
            <a:pPr marL="1073150" lvl="3" indent="-265113">
              <a:tabLst>
                <a:tab pos="1339850" algn="l"/>
              </a:tabLst>
            </a:pPr>
            <a:r>
              <a:rPr lang="et-EE" sz="2200" b="1" smtClean="0"/>
              <a:t>märtsis </a:t>
            </a:r>
            <a:r>
              <a:rPr lang="et-EE" sz="2200" smtClean="0"/>
              <a:t>2013 Eesti </a:t>
            </a:r>
            <a:r>
              <a:rPr lang="et-EE" sz="2200" dirty="0" smtClean="0"/>
              <a:t>teaduse teekaart ja teaduse rahvusvahelistumise programm</a:t>
            </a:r>
          </a:p>
          <a:p>
            <a:pPr marL="1073150" lvl="3" indent="-265113">
              <a:tabLst>
                <a:tab pos="1339850" algn="l"/>
              </a:tabLst>
            </a:pPr>
            <a:r>
              <a:rPr lang="et-EE" sz="2200" b="1" smtClean="0"/>
              <a:t>aprillis</a:t>
            </a:r>
            <a:r>
              <a:rPr lang="et-EE" sz="2200" smtClean="0"/>
              <a:t> 2013 Eesti </a:t>
            </a:r>
            <a:r>
              <a:rPr lang="et-EE" sz="2200" dirty="0" smtClean="0"/>
              <a:t>teaduse populariseerimise programm</a:t>
            </a:r>
          </a:p>
          <a:p>
            <a:pPr marL="1073150" lvl="3" indent="-265113">
              <a:tabLst>
                <a:tab pos="1339850" algn="l"/>
              </a:tabLst>
            </a:pPr>
            <a:r>
              <a:rPr lang="et-EE" sz="2200" b="1" smtClean="0"/>
              <a:t>mais </a:t>
            </a:r>
            <a:r>
              <a:rPr lang="et-EE" sz="2200" smtClean="0"/>
              <a:t>2013 Eesti </a:t>
            </a:r>
            <a:r>
              <a:rPr lang="et-EE" sz="2200" dirty="0" smtClean="0"/>
              <a:t>Biokeskuse personaalse meditsiini projekt</a:t>
            </a:r>
          </a:p>
          <a:p>
            <a:pPr lvl="1"/>
            <a:endParaRPr lang="et-EE" dirty="0" smtClean="0"/>
          </a:p>
          <a:p>
            <a:pPr lvl="1"/>
            <a:endParaRPr lang="et-EE" dirty="0" smtClean="0"/>
          </a:p>
          <a:p>
            <a:endParaRPr lang="et-EE" dirty="0" smtClean="0"/>
          </a:p>
        </p:txBody>
      </p:sp>
      <p:pic>
        <p:nvPicPr>
          <p:cNvPr id="4" name="Picture 3" descr="http://www.struktuurifondid.ee/public/inglisekeelsed_logofailid/EU_RegionalDevelopment_horisontaa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021288"/>
            <a:ext cx="1484671" cy="740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906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4704"/>
            <a:ext cx="8964488" cy="792088"/>
          </a:xfrm>
        </p:spPr>
        <p:txBody>
          <a:bodyPr/>
          <a:lstStyle/>
          <a:p>
            <a:r>
              <a:rPr lang="et-EE" sz="4000"/>
              <a:t>TA&amp;I kontaktbüroo Brüsselis – teenused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t-EE" b="1" smtClean="0"/>
              <a:t>Büroo </a:t>
            </a:r>
            <a:r>
              <a:rPr lang="et-EE" b="1" dirty="0" smtClean="0"/>
              <a:t>pakub </a:t>
            </a:r>
            <a:r>
              <a:rPr lang="et-EE" b="1" smtClean="0"/>
              <a:t>Eesti nõupidamisruumide kasutamise võimalust Brüsselis</a:t>
            </a:r>
          </a:p>
          <a:p>
            <a:pPr lvl="2"/>
            <a:r>
              <a:rPr lang="et-EE" smtClean="0"/>
              <a:t>Neli erinevat ruumi kuni 60-le inimesele</a:t>
            </a:r>
          </a:p>
          <a:p>
            <a:pPr lvl="2"/>
            <a:r>
              <a:rPr lang="et-EE" smtClean="0"/>
              <a:t>Tõlketehnika kasutamise võimalus</a:t>
            </a:r>
          </a:p>
          <a:p>
            <a:pPr lvl="2"/>
            <a:r>
              <a:rPr lang="et-EE" i="1" smtClean="0"/>
              <a:t>Lounge</a:t>
            </a:r>
            <a:r>
              <a:rPr lang="et-EE" smtClean="0"/>
              <a:t>-ala vastuvõttudeks</a:t>
            </a:r>
          </a:p>
          <a:p>
            <a:pPr lvl="2"/>
            <a:endParaRPr lang="et-EE" dirty="0" smtClean="0"/>
          </a:p>
          <a:p>
            <a:pPr lvl="1"/>
            <a:endParaRPr lang="et-EE" dirty="0" smtClean="0"/>
          </a:p>
          <a:p>
            <a:pPr lvl="1"/>
            <a:endParaRPr lang="et-EE" dirty="0" smtClean="0"/>
          </a:p>
          <a:p>
            <a:endParaRPr lang="et-EE" dirty="0" smtClean="0"/>
          </a:p>
        </p:txBody>
      </p:sp>
      <p:pic>
        <p:nvPicPr>
          <p:cNvPr id="4" name="Picture 3" descr="http://www.struktuurifondid.ee/public/inglisekeelsed_logofailid/EU_RegionalDevelopment_horisontaa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809424"/>
            <a:ext cx="1595755" cy="889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C:\Users\Teadusagentuur\Documents\meeus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29405"/>
            <a:ext cx="1778000" cy="177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Teadusagentuur\Documents\meeus_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46420"/>
            <a:ext cx="1778000" cy="177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Teadusagentuur\Documents\meeus_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022" y="4031424"/>
            <a:ext cx="1778000" cy="177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Teadusagentuur\Documents\meeus_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46420"/>
            <a:ext cx="1778000" cy="177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8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4704"/>
            <a:ext cx="8964488" cy="792088"/>
          </a:xfrm>
        </p:spPr>
        <p:txBody>
          <a:bodyPr/>
          <a:lstStyle/>
          <a:p>
            <a:r>
              <a:rPr lang="et-EE" sz="4000"/>
              <a:t>TA&amp;I kontaktbüroo Brüsselis – teenused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t-EE" b="1" smtClean="0"/>
              <a:t>Büroo pakub Brüsselis stažeerimise võimalust inimestele, kes tegelevad Eestis teaduspoliitikaga ja/või teadusprojektidega </a:t>
            </a:r>
          </a:p>
          <a:p>
            <a:pPr lvl="2"/>
            <a:r>
              <a:rPr lang="et-EE" smtClean="0"/>
              <a:t>3 nädalat kuni 3 kuud</a:t>
            </a:r>
          </a:p>
          <a:p>
            <a:pPr lvl="2"/>
            <a:r>
              <a:rPr lang="et-EE" smtClean="0"/>
              <a:t>aastas 3 kuni 6 stažööri</a:t>
            </a:r>
          </a:p>
          <a:p>
            <a:pPr lvl="2"/>
            <a:r>
              <a:rPr lang="et-EE" smtClean="0"/>
              <a:t>valik toimub konkursi korras, järgmised avalduste esitamise tähtajad on 15. aprillil ja 15. septembril (lisainfo </a:t>
            </a:r>
            <a:r>
              <a:rPr lang="et-EE" smtClean="0">
                <a:hlinkClick r:id="rId2"/>
              </a:rPr>
              <a:t>www.etag.ee</a:t>
            </a:r>
            <a:r>
              <a:rPr lang="et-EE" smtClean="0"/>
              <a:t>)</a:t>
            </a:r>
          </a:p>
          <a:p>
            <a:pPr lvl="2"/>
            <a:r>
              <a:rPr lang="et-EE" smtClean="0"/>
              <a:t>tänaseks on Brüsselis stažeerinud juba viis inimest</a:t>
            </a:r>
          </a:p>
          <a:p>
            <a:pPr lvl="2"/>
            <a:endParaRPr lang="et-EE" smtClean="0"/>
          </a:p>
          <a:p>
            <a:pPr lvl="2"/>
            <a:endParaRPr lang="et-EE" smtClean="0"/>
          </a:p>
          <a:p>
            <a:pPr lvl="2"/>
            <a:endParaRPr lang="et-EE" smtClean="0"/>
          </a:p>
          <a:p>
            <a:pPr lvl="2"/>
            <a:endParaRPr lang="et-EE" dirty="0" smtClean="0">
              <a:solidFill>
                <a:srgbClr val="FF0000"/>
              </a:solidFill>
            </a:endParaRPr>
          </a:p>
          <a:p>
            <a:pPr lvl="1"/>
            <a:endParaRPr lang="et-EE" dirty="0" smtClean="0"/>
          </a:p>
          <a:p>
            <a:pPr lvl="1"/>
            <a:endParaRPr lang="et-EE" dirty="0" smtClean="0"/>
          </a:p>
          <a:p>
            <a:pPr lvl="1"/>
            <a:endParaRPr lang="et-EE" dirty="0" smtClean="0"/>
          </a:p>
          <a:p>
            <a:endParaRPr lang="et-EE" dirty="0" smtClean="0"/>
          </a:p>
        </p:txBody>
      </p:sp>
      <p:pic>
        <p:nvPicPr>
          <p:cNvPr id="4" name="Picture 3" descr="http://www.struktuurifondid.ee/public/inglisekeelsed_logofailid/EU_RegionalDevelopment_horisontaal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809424"/>
            <a:ext cx="1595755" cy="889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743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964488" cy="792088"/>
          </a:xfrm>
        </p:spPr>
        <p:txBody>
          <a:bodyPr/>
          <a:lstStyle/>
          <a:p>
            <a:r>
              <a:rPr lang="et-EE" dirty="0" smtClean="0"/>
              <a:t>Kontaktid - Brüsselis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20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t-EE" dirty="0" smtClean="0"/>
              <a:t>	Kristi </a:t>
            </a:r>
            <a:r>
              <a:rPr lang="et-EE" dirty="0" err="1" smtClean="0"/>
              <a:t>Kiitsak</a:t>
            </a:r>
            <a:endParaRPr lang="et-EE" dirty="0" smtClean="0"/>
          </a:p>
          <a:p>
            <a:pPr>
              <a:buNone/>
            </a:pPr>
            <a:r>
              <a:rPr lang="et-EE" smtClean="0"/>
              <a:t>	Square </a:t>
            </a:r>
            <a:r>
              <a:rPr lang="et-EE" dirty="0" err="1" smtClean="0"/>
              <a:t>de</a:t>
            </a:r>
            <a:r>
              <a:rPr lang="et-EE" dirty="0" smtClean="0"/>
              <a:t> </a:t>
            </a:r>
            <a:r>
              <a:rPr lang="et-EE" dirty="0" err="1" smtClean="0"/>
              <a:t>Meeûs</a:t>
            </a:r>
            <a:r>
              <a:rPr lang="et-EE" dirty="0" smtClean="0"/>
              <a:t> 1</a:t>
            </a:r>
            <a:r>
              <a:rPr lang="et-EE" smtClean="0"/>
              <a:t>, 3. </a:t>
            </a:r>
            <a:r>
              <a:rPr lang="et-EE" dirty="0" smtClean="0"/>
              <a:t>korrus</a:t>
            </a:r>
          </a:p>
          <a:p>
            <a:pPr>
              <a:buNone/>
            </a:pPr>
            <a:r>
              <a:rPr lang="et-EE" dirty="0" smtClean="0"/>
              <a:t>	1000 Brüssel</a:t>
            </a:r>
            <a:r>
              <a:rPr lang="et-EE" smtClean="0"/>
              <a:t>, Belgia</a:t>
            </a:r>
            <a:endParaRPr lang="et-EE" dirty="0" smtClean="0"/>
          </a:p>
          <a:p>
            <a:pPr>
              <a:buNone/>
            </a:pPr>
            <a:r>
              <a:rPr lang="et-EE" dirty="0" smtClean="0"/>
              <a:t>	</a:t>
            </a:r>
            <a:r>
              <a:rPr lang="et-EE" dirty="0" err="1" smtClean="0">
                <a:hlinkClick r:id="rId2"/>
              </a:rPr>
              <a:t>kristi.kiitsak@etag.ee</a:t>
            </a:r>
            <a:endParaRPr lang="et-EE" dirty="0" smtClean="0"/>
          </a:p>
          <a:p>
            <a:pPr>
              <a:buNone/>
            </a:pPr>
            <a:r>
              <a:rPr lang="et-EE" dirty="0" smtClean="0"/>
              <a:t>	telefon: +32 2 </a:t>
            </a:r>
            <a:r>
              <a:rPr lang="et-EE" smtClean="0"/>
              <a:t>265 0933, </a:t>
            </a:r>
            <a:r>
              <a:rPr lang="et-EE" dirty="0" smtClean="0"/>
              <a:t>+32 470 655 155</a:t>
            </a:r>
          </a:p>
          <a:p>
            <a:pPr marL="342900" lvl="2" indent="-342900">
              <a:buNone/>
            </a:pPr>
            <a:r>
              <a:rPr lang="et-EE" smtClean="0"/>
              <a:t>	</a:t>
            </a:r>
            <a:r>
              <a:rPr lang="et-EE" sz="3200"/>
              <a:t>meililistiga </a:t>
            </a:r>
            <a:r>
              <a:rPr lang="et-EE" sz="3200" smtClean="0"/>
              <a:t>liitumine </a:t>
            </a:r>
            <a:r>
              <a:rPr lang="et-EE" sz="3200">
                <a:hlinkClick r:id="rId3"/>
              </a:rPr>
              <a:t>http://</a:t>
            </a:r>
            <a:r>
              <a:rPr lang="et-EE" sz="3200" smtClean="0">
                <a:hlinkClick r:id="rId3"/>
              </a:rPr>
              <a:t>mm.etag.ee/mailman/listinfo/bryssel</a:t>
            </a:r>
            <a:endParaRPr lang="et-EE" sz="3200"/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endParaRPr lang="et-EE" dirty="0" smtClean="0"/>
          </a:p>
          <a:p>
            <a:pPr lvl="1"/>
            <a:endParaRPr lang="et-EE" dirty="0" smtClean="0"/>
          </a:p>
          <a:p>
            <a:pPr lvl="1"/>
            <a:endParaRPr lang="et-EE" dirty="0" smtClean="0"/>
          </a:p>
          <a:p>
            <a:endParaRPr lang="et-EE" dirty="0" smtClean="0"/>
          </a:p>
        </p:txBody>
      </p:sp>
      <p:pic>
        <p:nvPicPr>
          <p:cNvPr id="4" name="Picture 3" descr="http://www.struktuurifondid.ee/public/inglisekeelsed_logofailid/EU_RegionalDevelopment_horisontaal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5638" y="5937308"/>
            <a:ext cx="1595755" cy="889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226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4704"/>
            <a:ext cx="8964488" cy="792088"/>
          </a:xfrm>
        </p:spPr>
        <p:txBody>
          <a:bodyPr/>
          <a:lstStyle/>
          <a:p>
            <a:r>
              <a:rPr lang="et-EE" dirty="0" smtClean="0"/>
              <a:t>Kontaktid - Eestis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41044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t-EE" smtClean="0"/>
              <a:t>	Karin Patune</a:t>
            </a:r>
            <a:endParaRPr lang="et-EE" dirty="0" smtClean="0"/>
          </a:p>
          <a:p>
            <a:pPr>
              <a:buNone/>
            </a:pPr>
            <a:r>
              <a:rPr lang="et-EE" smtClean="0"/>
              <a:t>	Eesti </a:t>
            </a:r>
            <a:r>
              <a:rPr lang="et-EE" dirty="0" smtClean="0"/>
              <a:t>Teadusagentuur</a:t>
            </a:r>
          </a:p>
          <a:p>
            <a:pPr>
              <a:buNone/>
            </a:pPr>
            <a:r>
              <a:rPr lang="et-EE" dirty="0" smtClean="0"/>
              <a:t>	Soola 8, Tartu 51013</a:t>
            </a:r>
          </a:p>
          <a:p>
            <a:pPr>
              <a:buNone/>
            </a:pPr>
            <a:r>
              <a:rPr lang="et-EE" smtClean="0"/>
              <a:t>	</a:t>
            </a:r>
            <a:r>
              <a:rPr lang="et-EE" smtClean="0">
                <a:hlinkClick r:id="rId2"/>
              </a:rPr>
              <a:t>karin.patune@etag.ee</a:t>
            </a:r>
            <a:endParaRPr lang="et-EE" smtClean="0"/>
          </a:p>
          <a:p>
            <a:pPr>
              <a:buNone/>
            </a:pPr>
            <a:r>
              <a:rPr lang="et-EE" dirty="0" smtClean="0"/>
              <a:t>	telefon: </a:t>
            </a:r>
            <a:r>
              <a:rPr lang="et-EE" smtClean="0"/>
              <a:t>7 317 368</a:t>
            </a:r>
            <a:endParaRPr lang="et-EE" dirty="0" smtClean="0"/>
          </a:p>
          <a:p>
            <a:pPr>
              <a:buNone/>
            </a:pPr>
            <a:r>
              <a:rPr lang="et-EE" smtClean="0"/>
              <a:t>	</a:t>
            </a:r>
            <a:endParaRPr lang="et-EE" dirty="0" smtClean="0"/>
          </a:p>
          <a:p>
            <a:pPr>
              <a:buNone/>
            </a:pPr>
            <a:r>
              <a:rPr lang="et-EE" dirty="0" smtClean="0"/>
              <a:t>	</a:t>
            </a:r>
          </a:p>
          <a:p>
            <a:pPr lvl="1"/>
            <a:endParaRPr lang="et-EE" dirty="0" smtClean="0"/>
          </a:p>
          <a:p>
            <a:pPr lvl="1"/>
            <a:endParaRPr lang="et-EE" dirty="0" smtClean="0"/>
          </a:p>
          <a:p>
            <a:endParaRPr lang="et-EE" dirty="0" smtClean="0"/>
          </a:p>
        </p:txBody>
      </p:sp>
      <p:pic>
        <p:nvPicPr>
          <p:cNvPr id="4" name="Picture 3" descr="http://www.struktuurifondid.ee/public/inglisekeelsed_logofailid/EU_RegionalDevelopment_horisontaal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8460" y="5661248"/>
            <a:ext cx="1595755" cy="889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226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Taust </a:t>
            </a:r>
            <a:r>
              <a:rPr lang="et-EE" dirty="0" smtClean="0"/>
              <a:t>– </a:t>
            </a:r>
            <a:r>
              <a:rPr lang="et-EE" smtClean="0"/>
              <a:t>riiklik huvi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4496"/>
          </a:xfrm>
        </p:spPr>
        <p:txBody>
          <a:bodyPr>
            <a:normAutofit/>
          </a:bodyPr>
          <a:lstStyle/>
          <a:p>
            <a:r>
              <a:rPr lang="et-EE" smtClean="0"/>
              <a:t>Arendada Eesti teaduse rahvusvahelist koostööd ja edendada seeläbi Eesti majanduse konkurentsivõimt</a:t>
            </a:r>
          </a:p>
          <a:p>
            <a:r>
              <a:rPr lang="et-EE" smtClean="0"/>
              <a:t>„Teaduse rahvusvahelistumise“ programm</a:t>
            </a:r>
          </a:p>
          <a:p>
            <a:r>
              <a:rPr lang="et-EE" smtClean="0"/>
              <a:t>Programmi eelarve 12,63 MEUR (2011-2015)</a:t>
            </a:r>
          </a:p>
          <a:p>
            <a:r>
              <a:rPr lang="et-EE" smtClean="0"/>
              <a:t>Programmi rahastatakse Euroopa Regionaalarengu Fondist ja Eesti riigieelarvest</a:t>
            </a:r>
          </a:p>
          <a:p>
            <a:pPr marL="0" indent="0">
              <a:buNone/>
            </a:pPr>
            <a:endParaRPr lang="et-EE" dirty="0" smtClean="0"/>
          </a:p>
        </p:txBody>
      </p:sp>
      <p:pic>
        <p:nvPicPr>
          <p:cNvPr id="4" name="Picture 3" descr="http://www.struktuurifondid.ee/public/inglisekeelsed_logofailid/EU_RegionalDevelopment_horisontaal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3" y="5805264"/>
            <a:ext cx="1595755" cy="889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122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Taust – ETAg’i projekt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512"/>
          </a:xfrm>
        </p:spPr>
        <p:txBody>
          <a:bodyPr>
            <a:normAutofit/>
          </a:bodyPr>
          <a:lstStyle/>
          <a:p>
            <a:r>
              <a:rPr lang="et-EE" sz="2800" smtClean="0"/>
              <a:t>Eesti </a:t>
            </a:r>
            <a:r>
              <a:rPr lang="et-EE" sz="2800"/>
              <a:t>teaduse </a:t>
            </a:r>
            <a:r>
              <a:rPr lang="et-EE" sz="2800" smtClean="0"/>
              <a:t>rahvusvaheline tutvustamine (tegevusi koordineeritakse ETAg’i Tartu kontoris) </a:t>
            </a:r>
            <a:r>
              <a:rPr lang="et-EE" smtClean="0"/>
              <a:t>	</a:t>
            </a:r>
          </a:p>
          <a:p>
            <a:pPr lvl="1"/>
            <a:r>
              <a:rPr lang="et-EE" sz="2400" smtClean="0"/>
              <a:t>suurendada Eesti teaduse tuntust välisriigi poliitikakujundajate seas</a:t>
            </a:r>
          </a:p>
          <a:p>
            <a:pPr lvl="1"/>
            <a:r>
              <a:rPr lang="et-EE" sz="2400" smtClean="0"/>
              <a:t>suurendada välisteadlaste huvi teadustöö tegemise vastu Eestis</a:t>
            </a:r>
          </a:p>
          <a:p>
            <a:pPr lvl="1"/>
            <a:r>
              <a:rPr lang="et-EE" sz="2400" smtClean="0"/>
              <a:t>suurendada välisinvestorite huvi investeerida Eesti teadusesse</a:t>
            </a:r>
          </a:p>
          <a:p>
            <a:pPr marL="457200" lvl="1" indent="0">
              <a:buNone/>
            </a:pPr>
            <a:endParaRPr lang="et-EE" sz="2400" smtClean="0"/>
          </a:p>
          <a:p>
            <a:r>
              <a:rPr lang="et-EE" sz="2800" u="sng" smtClean="0"/>
              <a:t>Eesti TA&amp;I kontaktbüroo Brüsselis</a:t>
            </a:r>
          </a:p>
          <a:p>
            <a:pPr marL="0" indent="0">
              <a:buNone/>
            </a:pPr>
            <a:endParaRPr lang="et-EE" dirty="0" smtClean="0"/>
          </a:p>
        </p:txBody>
      </p:sp>
      <p:pic>
        <p:nvPicPr>
          <p:cNvPr id="4" name="Picture 3" descr="http://www.struktuurifondid.ee/public/inglisekeelsed_logofailid/EU_RegionalDevelopment_horisontaal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595755" cy="889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154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4704"/>
            <a:ext cx="8964488" cy="792088"/>
          </a:xfrm>
        </p:spPr>
        <p:txBody>
          <a:bodyPr/>
          <a:lstStyle/>
          <a:p>
            <a:r>
              <a:rPr lang="et-EE" sz="4000" smtClean="0"/>
              <a:t>TA&amp;I kontaktbüroo Brüsselis - eesmärgid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464496"/>
          </a:xfrm>
        </p:spPr>
        <p:txBody>
          <a:bodyPr>
            <a:normAutofit/>
          </a:bodyPr>
          <a:lstStyle/>
          <a:p>
            <a:r>
              <a:rPr lang="et-EE" dirty="0" smtClean="0"/>
              <a:t>Toetab </a:t>
            </a:r>
            <a:r>
              <a:rPr lang="et-EE" dirty="0"/>
              <a:t>kaht </a:t>
            </a:r>
            <a:r>
              <a:rPr lang="et-EE" dirty="0" smtClean="0"/>
              <a:t>„Teaduse rahvusvahelistumise“ </a:t>
            </a:r>
            <a:r>
              <a:rPr lang="et-EE" smtClean="0"/>
              <a:t>programmi eesmärki</a:t>
            </a:r>
            <a:r>
              <a:rPr lang="et-EE" dirty="0"/>
              <a:t>: </a:t>
            </a:r>
            <a:endParaRPr lang="et-EE" dirty="0" smtClean="0"/>
          </a:p>
          <a:p>
            <a:pPr marL="0" indent="0">
              <a:buNone/>
            </a:pPr>
            <a:endParaRPr lang="et-EE" dirty="0"/>
          </a:p>
          <a:p>
            <a:pPr lvl="1"/>
            <a:r>
              <a:rPr lang="et-EE" dirty="0"/>
              <a:t>Eesti teaduse </a:t>
            </a:r>
            <a:r>
              <a:rPr lang="et-EE" dirty="0" smtClean="0"/>
              <a:t>tutvustamine välismaal </a:t>
            </a:r>
          </a:p>
          <a:p>
            <a:pPr lvl="1"/>
            <a:r>
              <a:rPr lang="et-EE" smtClean="0"/>
              <a:t>valdkonnaspetsiifiliste </a:t>
            </a:r>
            <a:r>
              <a:rPr lang="et-EE" dirty="0"/>
              <a:t>ettevalmistuste tegemine Eesti EL eesistumisperioodiks 2018. aasta </a:t>
            </a:r>
            <a:r>
              <a:rPr lang="et-EE" dirty="0" smtClean="0"/>
              <a:t>kevadel (stažöörid)</a:t>
            </a:r>
            <a:endParaRPr lang="et-EE" dirty="0"/>
          </a:p>
          <a:p>
            <a:endParaRPr lang="et-EE" dirty="0" smtClean="0"/>
          </a:p>
          <a:p>
            <a:endParaRPr lang="et-EE" dirty="0" smtClean="0"/>
          </a:p>
        </p:txBody>
      </p:sp>
      <p:pic>
        <p:nvPicPr>
          <p:cNvPr id="4" name="Picture 3" descr="http://www.struktuurifondid.ee/public/inglisekeelsed_logofailid/EU_RegionalDevelopment_horisontaal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661248"/>
            <a:ext cx="1595755" cy="889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923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4704"/>
            <a:ext cx="8964488" cy="792088"/>
          </a:xfrm>
        </p:spPr>
        <p:txBody>
          <a:bodyPr/>
          <a:lstStyle/>
          <a:p>
            <a:r>
              <a:rPr lang="et-EE" sz="4000" smtClean="0"/>
              <a:t>TA&amp;I kontaktbüroo Brüsselis - eelarve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endParaRPr lang="et-EE" dirty="0" smtClean="0"/>
          </a:p>
          <a:p>
            <a:r>
              <a:rPr lang="et-EE" dirty="0" smtClean="0"/>
              <a:t>Eelarve: 458 422 EUR (2012-2015)</a:t>
            </a:r>
          </a:p>
          <a:p>
            <a:r>
              <a:rPr lang="et-EE" dirty="0" smtClean="0"/>
              <a:t>Sisaldab: </a:t>
            </a:r>
          </a:p>
          <a:p>
            <a:pPr lvl="1"/>
            <a:r>
              <a:rPr lang="et-EE" dirty="0" smtClean="0"/>
              <a:t>büroo </a:t>
            </a:r>
            <a:r>
              <a:rPr lang="et-EE" smtClean="0"/>
              <a:t>ülalpidamise kulud</a:t>
            </a:r>
            <a:endParaRPr lang="et-EE" dirty="0" smtClean="0"/>
          </a:p>
          <a:p>
            <a:pPr lvl="1"/>
            <a:r>
              <a:rPr lang="et-EE" smtClean="0"/>
              <a:t>personalikulud</a:t>
            </a:r>
            <a:endParaRPr lang="et-EE" dirty="0" smtClean="0"/>
          </a:p>
          <a:p>
            <a:pPr lvl="1"/>
            <a:r>
              <a:rPr lang="et-EE" dirty="0" smtClean="0"/>
              <a:t>ürituste </a:t>
            </a:r>
            <a:r>
              <a:rPr lang="et-EE" smtClean="0"/>
              <a:t>korraldamise kulud</a:t>
            </a:r>
            <a:endParaRPr lang="et-EE" dirty="0" smtClean="0"/>
          </a:p>
          <a:p>
            <a:pPr lvl="1"/>
            <a:r>
              <a:rPr lang="et-EE" smtClean="0"/>
              <a:t>stažööride lähetamiskulud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4" name="Picture 3" descr="http://www.struktuurifondid.ee/public/inglisekeelsed_logofailid/EU_RegionalDevelopment_horisontaal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723180"/>
            <a:ext cx="1595755" cy="889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940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4704"/>
            <a:ext cx="8964488" cy="792088"/>
          </a:xfrm>
        </p:spPr>
        <p:txBody>
          <a:bodyPr/>
          <a:lstStyle/>
          <a:p>
            <a:r>
              <a:rPr lang="et-EE" sz="4000" smtClean="0"/>
              <a:t>TA&amp;I kontaktbüroo Brüsselis - ressursid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15504"/>
            <a:ext cx="8229600" cy="4525963"/>
          </a:xfrm>
        </p:spPr>
        <p:txBody>
          <a:bodyPr>
            <a:normAutofit/>
          </a:bodyPr>
          <a:lstStyle/>
          <a:p>
            <a:r>
              <a:rPr lang="et-EE" dirty="0"/>
              <a:t>Inimesed </a:t>
            </a:r>
          </a:p>
          <a:p>
            <a:pPr lvl="1"/>
            <a:r>
              <a:rPr lang="et-EE" dirty="0"/>
              <a:t>üks täiskohaga inimene</a:t>
            </a:r>
          </a:p>
          <a:p>
            <a:pPr lvl="1"/>
            <a:r>
              <a:rPr lang="et-EE" smtClean="0"/>
              <a:t>stažöörid</a:t>
            </a:r>
            <a:endParaRPr lang="et-EE" dirty="0"/>
          </a:p>
          <a:p>
            <a:r>
              <a:rPr lang="et-EE" dirty="0" smtClean="0"/>
              <a:t>Ruumid</a:t>
            </a:r>
          </a:p>
          <a:p>
            <a:pPr lvl="1"/>
            <a:r>
              <a:rPr lang="et-EE" dirty="0" smtClean="0"/>
              <a:t>kontor Brüsseli „eurokvartalis“</a:t>
            </a:r>
          </a:p>
          <a:p>
            <a:pPr lvl="1"/>
            <a:r>
              <a:rPr lang="et-EE" dirty="0" smtClean="0"/>
              <a:t>kaks (lähitulevikus kolm) töölauda</a:t>
            </a:r>
          </a:p>
          <a:p>
            <a:pPr lvl="1"/>
            <a:r>
              <a:rPr lang="et-EE" dirty="0" smtClean="0"/>
              <a:t>nõupidamisruumid</a:t>
            </a:r>
          </a:p>
          <a:p>
            <a:endParaRPr lang="et-EE" dirty="0" smtClean="0"/>
          </a:p>
          <a:p>
            <a:endParaRPr lang="et-EE" dirty="0" smtClean="0"/>
          </a:p>
        </p:txBody>
      </p:sp>
      <p:pic>
        <p:nvPicPr>
          <p:cNvPr id="4" name="Picture 3" descr="http://www.struktuurifondid.ee/public/inglisekeelsed_logofailid/EU_RegionalDevelopment_horisontaa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516" y="5805264"/>
            <a:ext cx="1595755" cy="889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439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41044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t-EE" dirty="0" smtClean="0"/>
              <a:t>	</a:t>
            </a:r>
          </a:p>
          <a:p>
            <a:pPr lvl="1"/>
            <a:endParaRPr lang="et-EE" dirty="0" smtClean="0"/>
          </a:p>
          <a:p>
            <a:pPr lvl="1"/>
            <a:endParaRPr lang="et-EE" dirty="0" smtClean="0"/>
          </a:p>
          <a:p>
            <a:endParaRPr lang="et-EE" dirty="0" smtClean="0"/>
          </a:p>
        </p:txBody>
      </p:sp>
      <p:pic>
        <p:nvPicPr>
          <p:cNvPr id="4" name="Picture 3" descr="http://www.struktuurifondid.ee/public/inglisekeelsed_logofailid/EU_RegionalDevelopment_horisontaa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8460" y="5661248"/>
            <a:ext cx="1595755" cy="889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 descr="C:\Users\Teadusagentuur\Documents\Square de Meeus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1"/>
            <a:ext cx="7200799" cy="4230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13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4704"/>
            <a:ext cx="8964488" cy="792088"/>
          </a:xfrm>
        </p:spPr>
        <p:txBody>
          <a:bodyPr/>
          <a:lstStyle/>
          <a:p>
            <a:r>
              <a:rPr lang="et-EE" sz="4000" smtClean="0"/>
              <a:t>TA&amp;I </a:t>
            </a:r>
            <a:r>
              <a:rPr lang="et-EE" sz="4000" dirty="0" smtClean="0"/>
              <a:t>kontaktbüroo </a:t>
            </a:r>
            <a:r>
              <a:rPr lang="et-EE" sz="4000" smtClean="0"/>
              <a:t>Brüsselis – teenused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608512"/>
          </a:xfrm>
        </p:spPr>
        <p:txBody>
          <a:bodyPr>
            <a:normAutofit lnSpcReduction="10000"/>
          </a:bodyPr>
          <a:lstStyle/>
          <a:p>
            <a:pPr lvl="1"/>
            <a:r>
              <a:rPr lang="et-EE" smtClean="0"/>
              <a:t>Büroo tegutseb TA&amp;I alase informatsiooni kogumise ja jagamise keskusena</a:t>
            </a:r>
          </a:p>
          <a:p>
            <a:pPr lvl="1"/>
            <a:r>
              <a:rPr lang="et-EE" smtClean="0"/>
              <a:t>Büroo korraldab seminare ja infopäevi Eesti teaduse tutvustamiseks Brüsselis </a:t>
            </a:r>
          </a:p>
          <a:p>
            <a:pPr lvl="1"/>
            <a:r>
              <a:rPr lang="et-EE" smtClean="0"/>
              <a:t>Büroo pakub Eesti teadusasutustele nõupidamisruumide kasutamise võimalust Brüsselis</a:t>
            </a:r>
          </a:p>
          <a:p>
            <a:pPr lvl="1"/>
            <a:r>
              <a:rPr lang="et-EE" smtClean="0"/>
              <a:t>Büroo pakub Brüsseli-kogemust inimestele, kes tegelevad Eestis teaduspoliitikaga ja/või teadusprojektidega</a:t>
            </a:r>
            <a:endParaRPr lang="et-EE" i="1" smtClean="0">
              <a:solidFill>
                <a:srgbClr val="FF0000"/>
              </a:solidFill>
            </a:endParaRPr>
          </a:p>
          <a:p>
            <a:pPr lvl="1"/>
            <a:endParaRPr lang="et-EE" dirty="0" smtClean="0"/>
          </a:p>
          <a:p>
            <a:pPr lvl="1"/>
            <a:endParaRPr lang="et-EE" dirty="0" smtClean="0"/>
          </a:p>
          <a:p>
            <a:pPr lvl="1"/>
            <a:endParaRPr lang="et-EE" dirty="0" smtClean="0"/>
          </a:p>
          <a:p>
            <a:endParaRPr lang="et-EE" dirty="0" smtClean="0"/>
          </a:p>
        </p:txBody>
      </p:sp>
      <p:pic>
        <p:nvPicPr>
          <p:cNvPr id="4" name="Picture 3" descr="http://www.struktuurifondid.ee/public/inglisekeelsed_logofailid/EU_RegionalDevelopment_horisontaa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809424"/>
            <a:ext cx="1595755" cy="889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226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964488" cy="648072"/>
          </a:xfrm>
        </p:spPr>
        <p:txBody>
          <a:bodyPr/>
          <a:lstStyle/>
          <a:p>
            <a:r>
              <a:rPr lang="et-EE" sz="4000"/>
              <a:t>TA&amp;I kontaktbüroo Brüsselis – teenused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1"/>
            <a:ext cx="8229600" cy="5328592"/>
          </a:xfrm>
        </p:spPr>
        <p:txBody>
          <a:bodyPr>
            <a:normAutofit/>
          </a:bodyPr>
          <a:lstStyle/>
          <a:p>
            <a:pPr marL="85725" lvl="1" indent="0">
              <a:buNone/>
            </a:pPr>
            <a:r>
              <a:rPr lang="et-EE" b="1" smtClean="0"/>
              <a:t>Büroo tegutseb TA&amp;I alase informatsiooni kogumise ja jagamise keskusena</a:t>
            </a:r>
          </a:p>
          <a:p>
            <a:pPr marL="712788" lvl="2" indent="-350838"/>
            <a:r>
              <a:rPr lang="et-EE" smtClean="0"/>
              <a:t>Jagamine: otsekohtumised, meililist, infopäevad</a:t>
            </a:r>
          </a:p>
          <a:p>
            <a:pPr marL="712788" lvl="2" indent="-350838"/>
            <a:r>
              <a:rPr lang="et-EE" smtClean="0"/>
              <a:t>Kogumine: </a:t>
            </a:r>
            <a:r>
              <a:rPr lang="et-EE" smtClean="0">
                <a:hlinkClick r:id="rId3"/>
              </a:rPr>
              <a:t>www.iglortd.org</a:t>
            </a:r>
            <a:r>
              <a:rPr lang="et-EE" smtClean="0"/>
              <a:t>  </a:t>
            </a:r>
            <a:endParaRPr lang="et-EE" u="sng" smtClean="0"/>
          </a:p>
          <a:p>
            <a:pPr marL="361950" lvl="2" indent="0">
              <a:buNone/>
            </a:pPr>
            <a:r>
              <a:rPr lang="et-EE" smtClean="0"/>
              <a:t>                 </a:t>
            </a:r>
          </a:p>
          <a:p>
            <a:pPr marL="712788" lvl="2" indent="-350838"/>
            <a:r>
              <a:rPr lang="et-EE" smtClean="0"/>
              <a:t>IGLO</a:t>
            </a:r>
          </a:p>
          <a:p>
            <a:pPr marL="1169988" lvl="3" indent="-350838"/>
            <a:r>
              <a:rPr lang="et-EE" sz="2200" smtClean="0"/>
              <a:t>Brüsselis juba üle 20 aasta</a:t>
            </a:r>
          </a:p>
          <a:p>
            <a:pPr marL="1169988" lvl="3" indent="-350838"/>
            <a:r>
              <a:rPr lang="et-EE" sz="2200" smtClean="0"/>
              <a:t>23 liikmesorganisatsiooni (Eesti alates 2012. aasta juunist)</a:t>
            </a:r>
          </a:p>
          <a:p>
            <a:pPr marL="1169988" lvl="3" indent="-350838"/>
            <a:r>
              <a:rPr lang="et-EE" sz="2200" smtClean="0"/>
              <a:t>eesmärk edendada </a:t>
            </a:r>
            <a:r>
              <a:rPr lang="et-EE" sz="2200"/>
              <a:t>koostööd ja infovahetust oma liikmesorganisatsioonide vahel ning EL </a:t>
            </a:r>
            <a:r>
              <a:rPr lang="et-EE" sz="2200" smtClean="0"/>
              <a:t>institutsioonidega</a:t>
            </a:r>
          </a:p>
          <a:p>
            <a:pPr marL="1169988" lvl="3" indent="-350838"/>
            <a:r>
              <a:rPr lang="et-EE" sz="2200" smtClean="0"/>
              <a:t>Tööformaadid:  sekretariaat, juhtrühm, 10 temaatilist töörühma, seminarid</a:t>
            </a:r>
          </a:p>
        </p:txBody>
      </p:sp>
      <p:pic>
        <p:nvPicPr>
          <p:cNvPr id="4" name="Picture 3" descr="http://www.struktuurifondid.ee/public/inglisekeelsed_logofailid/EU_RegionalDevelopment_horisontaal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809424"/>
            <a:ext cx="1595755" cy="889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C:\Users\Teadusagentuur\Documents\iglo 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780928"/>
            <a:ext cx="1187764" cy="66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91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TAG värvipalet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D1A56"/>
      </a:hlink>
      <a:folHlink>
        <a:srgbClr val="5D1A5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ETAG värvipalet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D1A56"/>
      </a:hlink>
      <a:folHlink>
        <a:srgbClr val="5D1A5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ETAG värvipalett 1">
      <a:dk1>
        <a:sysClr val="windowText" lastClr="000000"/>
      </a:dk1>
      <a:lt1>
        <a:sysClr val="window" lastClr="FFFFFF"/>
      </a:lt1>
      <a:dk2>
        <a:srgbClr val="00558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D1A56"/>
      </a:hlink>
      <a:folHlink>
        <a:srgbClr val="5D1A5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10486</TotalTime>
  <Words>648</Words>
  <Application>Microsoft Office PowerPoint</Application>
  <PresentationFormat>On-screen Show (4:3)</PresentationFormat>
  <Paragraphs>160</Paragraphs>
  <Slides>14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Custom Design</vt:lpstr>
      <vt:lpstr>1_Custom Design</vt:lpstr>
      <vt:lpstr>2_Custom Design</vt:lpstr>
      <vt:lpstr>Office Theme</vt:lpstr>
      <vt:lpstr>Chart</vt:lpstr>
      <vt:lpstr>Eesti TA&amp;I kontaktbüroo  Brüsselis</vt:lpstr>
      <vt:lpstr>Taust – riiklik huvi</vt:lpstr>
      <vt:lpstr>Taust – ETAg’i projekt</vt:lpstr>
      <vt:lpstr>TA&amp;I kontaktbüroo Brüsselis - eesmärgid</vt:lpstr>
      <vt:lpstr>TA&amp;I kontaktbüroo Brüsselis - eelarve</vt:lpstr>
      <vt:lpstr>TA&amp;I kontaktbüroo Brüsselis - ressursid</vt:lpstr>
      <vt:lpstr>PowerPoint Presentation</vt:lpstr>
      <vt:lpstr>TA&amp;I kontaktbüroo Brüsselis – teenused</vt:lpstr>
      <vt:lpstr>TA&amp;I kontaktbüroo Brüsselis – teenused</vt:lpstr>
      <vt:lpstr>TA&amp;I kontaktbüroo Brüsselis – teenused</vt:lpstr>
      <vt:lpstr>TA&amp;I kontaktbüroo Brüsselis – teenused</vt:lpstr>
      <vt:lpstr>TA&amp;I kontaktbüroo Brüsselis – teenused</vt:lpstr>
      <vt:lpstr>Kontaktid - Brüsselis</vt:lpstr>
      <vt:lpstr>Kontaktid - Eestis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Liina Raju</dc:creator>
  <cp:lastModifiedBy>Kristi Auli</cp:lastModifiedBy>
  <cp:revision>164</cp:revision>
  <cp:lastPrinted>2013-02-21T10:15:11Z</cp:lastPrinted>
  <dcterms:created xsi:type="dcterms:W3CDTF">2012-09-06T13:35:51Z</dcterms:created>
  <dcterms:modified xsi:type="dcterms:W3CDTF">2013-02-25T09:59:27Z</dcterms:modified>
</cp:coreProperties>
</file>