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7" r:id="rId5"/>
    <p:sldId id="259" r:id="rId6"/>
    <p:sldId id="261" r:id="rId7"/>
    <p:sldId id="276" r:id="rId8"/>
    <p:sldId id="264" r:id="rId9"/>
    <p:sldId id="258" r:id="rId10"/>
    <p:sldId id="265" r:id="rId11"/>
    <p:sldId id="269" r:id="rId12"/>
    <p:sldId id="267" r:id="rId13"/>
    <p:sldId id="268" r:id="rId14"/>
    <p:sldId id="271" r:id="rId15"/>
    <p:sldId id="272" r:id="rId16"/>
    <p:sldId id="274" r:id="rId17"/>
    <p:sldId id="273" r:id="rId18"/>
    <p:sldId id="275" r:id="rId19"/>
    <p:sldId id="266" r:id="rId20"/>
    <p:sldId id="270" r:id="rId21"/>
    <p:sldId id="278" r:id="rId22"/>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0912C47A-9AE8-4B29-8B83-F31021AFA808}" type="datetimeFigureOut">
              <a:rPr lang="et-EE" smtClean="0"/>
              <a:t>26.02.2013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41575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0912C47A-9AE8-4B29-8B83-F31021AFA808}" type="datetimeFigureOut">
              <a:rPr lang="et-EE" smtClean="0"/>
              <a:t>26.02.2013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79941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0912C47A-9AE8-4B29-8B83-F31021AFA808}" type="datetimeFigureOut">
              <a:rPr lang="et-EE" smtClean="0"/>
              <a:t>26.02.2013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270545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0912C47A-9AE8-4B29-8B83-F31021AFA808}" type="datetimeFigureOut">
              <a:rPr lang="et-EE" smtClean="0"/>
              <a:t>26.02.2013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214306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2C47A-9AE8-4B29-8B83-F31021AFA808}" type="datetimeFigureOut">
              <a:rPr lang="et-EE" smtClean="0"/>
              <a:t>26.02.2013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2340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0912C47A-9AE8-4B29-8B83-F31021AFA808}" type="datetimeFigureOut">
              <a:rPr lang="et-EE" smtClean="0"/>
              <a:t>26.02.2013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67793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0912C47A-9AE8-4B29-8B83-F31021AFA808}" type="datetimeFigureOut">
              <a:rPr lang="et-EE" smtClean="0"/>
              <a:t>26.02.2013</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400677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0912C47A-9AE8-4B29-8B83-F31021AFA808}" type="datetimeFigureOut">
              <a:rPr lang="et-EE" smtClean="0"/>
              <a:t>26.02.2013</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152029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2C47A-9AE8-4B29-8B83-F31021AFA808}" type="datetimeFigureOut">
              <a:rPr lang="et-EE" smtClean="0"/>
              <a:t>26.02.2013</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186990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2C47A-9AE8-4B29-8B83-F31021AFA808}" type="datetimeFigureOut">
              <a:rPr lang="et-EE" smtClean="0"/>
              <a:t>26.02.2013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371860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2C47A-9AE8-4B29-8B83-F31021AFA808}" type="datetimeFigureOut">
              <a:rPr lang="et-EE" smtClean="0"/>
              <a:t>26.02.2013</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5A1BC5D-ED37-44B3-95F9-F3C5DADB23F3}" type="slidenum">
              <a:rPr lang="et-EE" smtClean="0"/>
              <a:t>‹#›</a:t>
            </a:fld>
            <a:endParaRPr lang="et-EE"/>
          </a:p>
        </p:txBody>
      </p:sp>
    </p:spTree>
    <p:extLst>
      <p:ext uri="{BB962C8B-B14F-4D97-AF65-F5344CB8AC3E}">
        <p14:creationId xmlns:p14="http://schemas.microsoft.com/office/powerpoint/2010/main" val="160445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2C47A-9AE8-4B29-8B83-F31021AFA808}" type="datetimeFigureOut">
              <a:rPr lang="et-EE" smtClean="0"/>
              <a:t>26.02.2013</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1BC5D-ED37-44B3-95F9-F3C5DADB23F3}" type="slidenum">
              <a:rPr lang="et-EE" smtClean="0"/>
              <a:t>‹#›</a:t>
            </a:fld>
            <a:endParaRPr lang="et-EE"/>
          </a:p>
        </p:txBody>
      </p:sp>
    </p:spTree>
    <p:extLst>
      <p:ext uri="{BB962C8B-B14F-4D97-AF65-F5344CB8AC3E}">
        <p14:creationId xmlns:p14="http://schemas.microsoft.com/office/powerpoint/2010/main" val="263902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COST</a:t>
            </a:r>
            <a:endParaRPr lang="et-EE" dirty="0"/>
          </a:p>
        </p:txBody>
      </p:sp>
      <p:sp>
        <p:nvSpPr>
          <p:cNvPr id="3" name="Subtitle 2"/>
          <p:cNvSpPr>
            <a:spLocks noGrp="1"/>
          </p:cNvSpPr>
          <p:nvPr>
            <p:ph type="subTitle" idx="1"/>
          </p:nvPr>
        </p:nvSpPr>
        <p:spPr/>
        <p:txBody>
          <a:bodyPr/>
          <a:lstStyle/>
          <a:p>
            <a:r>
              <a:rPr lang="et-EE" dirty="0" smtClean="0"/>
              <a:t>Mihkel Koel</a:t>
            </a:r>
          </a:p>
          <a:p>
            <a:r>
              <a:rPr lang="et-EE" dirty="0" smtClean="0"/>
              <a:t>Tallinna Tehnikaülikool</a:t>
            </a:r>
            <a:endParaRPr lang="et-EE" dirty="0"/>
          </a:p>
        </p:txBody>
      </p:sp>
    </p:spTree>
    <p:extLst>
      <p:ext uri="{BB962C8B-B14F-4D97-AF65-F5344CB8AC3E}">
        <p14:creationId xmlns:p14="http://schemas.microsoft.com/office/powerpoint/2010/main" val="3471366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Domains and Actions</a:t>
            </a:r>
            <a:endParaRPr lang="et-EE" dirty="0"/>
          </a:p>
        </p:txBody>
      </p:sp>
      <p:sp>
        <p:nvSpPr>
          <p:cNvPr id="3" name="Content Placeholder 2"/>
          <p:cNvSpPr>
            <a:spLocks noGrp="1"/>
          </p:cNvSpPr>
          <p:nvPr>
            <p:ph idx="1"/>
          </p:nvPr>
        </p:nvSpPr>
        <p:spPr>
          <a:xfrm>
            <a:off x="457200" y="1340768"/>
            <a:ext cx="8229600" cy="5184576"/>
          </a:xfrm>
        </p:spPr>
        <p:txBody>
          <a:bodyPr>
            <a:normAutofit fontScale="77500" lnSpcReduction="20000"/>
          </a:bodyPr>
          <a:lstStyle/>
          <a:p>
            <a:endParaRPr lang="en-US" dirty="0" smtClean="0"/>
          </a:p>
          <a:p>
            <a:r>
              <a:rPr lang="en-US" dirty="0" smtClean="0"/>
              <a:t>COST is based on </a:t>
            </a:r>
            <a:r>
              <a:rPr lang="et-EE" dirty="0" smtClean="0"/>
              <a:t>project</a:t>
            </a:r>
            <a:r>
              <a:rPr lang="en-US" dirty="0" smtClean="0"/>
              <a:t>s</a:t>
            </a:r>
            <a:r>
              <a:rPr lang="en-US" dirty="0" smtClean="0"/>
              <a:t>, called </a:t>
            </a:r>
            <a:r>
              <a:rPr lang="en-US" b="1" dirty="0" smtClean="0"/>
              <a:t>COST Actions</a:t>
            </a:r>
            <a:r>
              <a:rPr lang="en-US" dirty="0" smtClean="0"/>
              <a:t>, centered around research projects in fields that are of interest to at least </a:t>
            </a:r>
            <a:r>
              <a:rPr lang="en-US" b="1" dirty="0" smtClean="0"/>
              <a:t>five</a:t>
            </a:r>
            <a:r>
              <a:rPr lang="en-US" dirty="0" smtClean="0"/>
              <a:t> COST countries. COST is a flexible, fast, effective and efficient tool to network and coordinate nationally funded research activities, bringing good scientists together under light strategic guidance. </a:t>
            </a:r>
          </a:p>
          <a:p>
            <a:endParaRPr lang="en-US" dirty="0" smtClean="0"/>
          </a:p>
          <a:p>
            <a:r>
              <a:rPr lang="en-US" dirty="0" smtClean="0"/>
              <a:t>COST Actions cover basic and pre-competitive research for peaceful purposes as well as activities of public </a:t>
            </a:r>
            <a:r>
              <a:rPr lang="en-US" dirty="0" smtClean="0"/>
              <a:t>utility</a:t>
            </a:r>
            <a:r>
              <a:rPr lang="et-EE" dirty="0"/>
              <a:t>.</a:t>
            </a:r>
            <a:endParaRPr lang="en-US" dirty="0" smtClean="0"/>
          </a:p>
          <a:p>
            <a:endParaRPr lang="en-US" dirty="0" smtClean="0"/>
          </a:p>
          <a:p>
            <a:r>
              <a:rPr lang="en-US" dirty="0" smtClean="0"/>
              <a:t>Every COST Action has an objective, defined goals and clear deliverables. These are described in a </a:t>
            </a:r>
            <a:r>
              <a:rPr lang="en-US" b="1" dirty="0" smtClean="0"/>
              <a:t>Memorandum of Understanding</a:t>
            </a:r>
            <a:r>
              <a:rPr lang="en-US" dirty="0" smtClean="0"/>
              <a:t>, signed by participating COST Countries. </a:t>
            </a:r>
            <a:endParaRPr lang="et-EE" dirty="0"/>
          </a:p>
        </p:txBody>
      </p:sp>
    </p:spTree>
    <p:extLst>
      <p:ext uri="{BB962C8B-B14F-4D97-AF65-F5344CB8AC3E}">
        <p14:creationId xmlns:p14="http://schemas.microsoft.com/office/powerpoint/2010/main" val="666464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 fund</a:t>
            </a:r>
            <a:r>
              <a:rPr lang="et-EE" dirty="0" err="1" smtClean="0"/>
              <a:t>ing</a:t>
            </a:r>
            <a:endParaRPr lang="et-EE" dirty="0"/>
          </a:p>
        </p:txBody>
      </p:sp>
      <p:sp>
        <p:nvSpPr>
          <p:cNvPr id="3" name="Content Placeholder 2"/>
          <p:cNvSpPr>
            <a:spLocks noGrp="1"/>
          </p:cNvSpPr>
          <p:nvPr>
            <p:ph idx="1"/>
          </p:nvPr>
        </p:nvSpPr>
        <p:spPr>
          <a:xfrm>
            <a:off x="395536" y="1556792"/>
            <a:ext cx="8229600" cy="4525963"/>
          </a:xfrm>
        </p:spPr>
        <p:txBody>
          <a:bodyPr>
            <a:normAutofit fontScale="92500" lnSpcReduction="10000"/>
          </a:bodyPr>
          <a:lstStyle/>
          <a:p>
            <a:pPr marL="0" indent="0">
              <a:buNone/>
            </a:pPr>
            <a:r>
              <a:rPr lang="en-US" dirty="0" smtClean="0"/>
              <a:t>The support will cover the costs of networking activities</a:t>
            </a:r>
            <a:r>
              <a:rPr lang="et-EE" dirty="0" smtClean="0"/>
              <a:t>:</a:t>
            </a:r>
          </a:p>
          <a:p>
            <a:r>
              <a:rPr lang="en-US" dirty="0" smtClean="0"/>
              <a:t>Meetings</a:t>
            </a:r>
            <a:r>
              <a:rPr lang="et-EE" dirty="0" smtClean="0"/>
              <a:t>,</a:t>
            </a:r>
            <a:r>
              <a:rPr lang="en-US" dirty="0" smtClean="0"/>
              <a:t> conferences, workshops,</a:t>
            </a:r>
            <a:r>
              <a:rPr lang="en-US" dirty="0"/>
              <a:t> (e.g. travel, subsistence, local </a:t>
            </a:r>
            <a:r>
              <a:rPr lang="en-US" dirty="0" err="1"/>
              <a:t>organiser</a:t>
            </a:r>
            <a:r>
              <a:rPr lang="en-US" dirty="0"/>
              <a:t> support</a:t>
            </a:r>
            <a:r>
              <a:rPr lang="en-US" dirty="0" smtClean="0"/>
              <a:t>)</a:t>
            </a:r>
            <a:r>
              <a:rPr lang="et-EE" dirty="0" smtClean="0"/>
              <a:t>;</a:t>
            </a:r>
            <a:endParaRPr lang="et-EE" dirty="0"/>
          </a:p>
          <a:p>
            <a:r>
              <a:rPr lang="et-EE" dirty="0" smtClean="0"/>
              <a:t>S</a:t>
            </a:r>
            <a:r>
              <a:rPr lang="en-US" dirty="0" err="1" smtClean="0"/>
              <a:t>hort</a:t>
            </a:r>
            <a:r>
              <a:rPr lang="en-US" dirty="0" smtClean="0"/>
              <a:t>-term scientific exchanges</a:t>
            </a:r>
            <a:r>
              <a:rPr lang="et-EE" dirty="0" smtClean="0"/>
              <a:t> (STSM-s);</a:t>
            </a:r>
          </a:p>
          <a:p>
            <a:r>
              <a:rPr lang="et-EE" dirty="0" smtClean="0"/>
              <a:t>T</a:t>
            </a:r>
            <a:r>
              <a:rPr lang="en-US" dirty="0" smtClean="0"/>
              <a:t>raining schools</a:t>
            </a:r>
            <a:r>
              <a:rPr lang="et-EE" dirty="0" smtClean="0"/>
              <a:t>;</a:t>
            </a:r>
          </a:p>
          <a:p>
            <a:r>
              <a:rPr lang="et-EE" dirty="0" smtClean="0"/>
              <a:t>P</a:t>
            </a:r>
            <a:r>
              <a:rPr lang="en-US" dirty="0" err="1" smtClean="0"/>
              <a:t>ublications</a:t>
            </a:r>
            <a:r>
              <a:rPr lang="en-US" dirty="0" smtClean="0"/>
              <a:t> and dissemination activities. </a:t>
            </a:r>
            <a:endParaRPr lang="et-EE" dirty="0" smtClean="0"/>
          </a:p>
          <a:p>
            <a:pPr marL="0" indent="0">
              <a:buNone/>
            </a:pPr>
            <a:endParaRPr lang="et-EE" dirty="0"/>
          </a:p>
          <a:p>
            <a:pPr marL="0" indent="0">
              <a:buNone/>
            </a:pPr>
            <a:r>
              <a:rPr lang="en-US" b="1" dirty="0" smtClean="0"/>
              <a:t>COST does not fund the research itself.</a:t>
            </a:r>
          </a:p>
          <a:p>
            <a:endParaRPr lang="en-US" dirty="0" smtClean="0"/>
          </a:p>
          <a:p>
            <a:endParaRPr lang="en-US" dirty="0"/>
          </a:p>
          <a:p>
            <a:endParaRPr lang="en-US" dirty="0"/>
          </a:p>
        </p:txBody>
      </p:sp>
    </p:spTree>
    <p:extLst>
      <p:ext uri="{BB962C8B-B14F-4D97-AF65-F5344CB8AC3E}">
        <p14:creationId xmlns:p14="http://schemas.microsoft.com/office/powerpoint/2010/main" val="1343669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405"/>
            <a:ext cx="8229600" cy="1143000"/>
          </a:xfrm>
        </p:spPr>
        <p:txBody>
          <a:bodyPr>
            <a:normAutofit/>
          </a:bodyPr>
          <a:lstStyle/>
          <a:p>
            <a:r>
              <a:rPr lang="et-EE" dirty="0" smtClean="0"/>
              <a:t>CMST </a:t>
            </a:r>
            <a:r>
              <a:rPr lang="en-US" dirty="0" smtClean="0"/>
              <a:t>Structure </a:t>
            </a:r>
            <a:r>
              <a:rPr lang="en-US" dirty="0"/>
              <a:t>and </a:t>
            </a:r>
            <a:r>
              <a:rPr lang="en-US" dirty="0" err="1" smtClean="0"/>
              <a:t>Organisation</a:t>
            </a:r>
            <a:endParaRPr lang="et-EE" dirty="0"/>
          </a:p>
        </p:txBody>
      </p:sp>
      <p:sp>
        <p:nvSpPr>
          <p:cNvPr id="3" name="Content Placeholder 2"/>
          <p:cNvSpPr>
            <a:spLocks noGrp="1"/>
          </p:cNvSpPr>
          <p:nvPr>
            <p:ph idx="1"/>
          </p:nvPr>
        </p:nvSpPr>
        <p:spPr>
          <a:xfrm>
            <a:off x="457200" y="1124744"/>
            <a:ext cx="8229600" cy="5472608"/>
          </a:xfrm>
        </p:spPr>
        <p:txBody>
          <a:bodyPr>
            <a:normAutofit fontScale="70000" lnSpcReduction="20000"/>
          </a:bodyPr>
          <a:lstStyle/>
          <a:p>
            <a:r>
              <a:rPr lang="et-EE" b="1" dirty="0" smtClean="0"/>
              <a:t>DC meetings:</a:t>
            </a:r>
          </a:p>
          <a:p>
            <a:pPr lvl="1"/>
            <a:r>
              <a:rPr lang="et-EE" dirty="0" smtClean="0"/>
              <a:t>Twice a year - DC hearings (new actions, raports on Actions)</a:t>
            </a:r>
          </a:p>
          <a:p>
            <a:pPr lvl="1"/>
            <a:r>
              <a:rPr lang="et-EE" dirty="0" smtClean="0"/>
              <a:t>Once  a year – Action progress meeting (presentations from Actions)</a:t>
            </a:r>
            <a:endParaRPr lang="et-EE" dirty="0" smtClean="0"/>
          </a:p>
          <a:p>
            <a:endParaRPr lang="en-US" dirty="0" smtClean="0"/>
          </a:p>
          <a:p>
            <a:endParaRPr lang="en-US" dirty="0"/>
          </a:p>
          <a:p>
            <a:r>
              <a:rPr lang="en-US" b="1" dirty="0"/>
              <a:t>COST </a:t>
            </a:r>
            <a:r>
              <a:rPr lang="en-US" b="1" dirty="0" smtClean="0"/>
              <a:t>Project</a:t>
            </a:r>
            <a:r>
              <a:rPr lang="et-EE" b="1" dirty="0" smtClean="0"/>
              <a:t>s </a:t>
            </a:r>
            <a:r>
              <a:rPr lang="et-EE" dirty="0" smtClean="0"/>
              <a:t>- </a:t>
            </a:r>
            <a:r>
              <a:rPr lang="en-US" dirty="0" smtClean="0"/>
              <a:t>Actions </a:t>
            </a:r>
            <a:r>
              <a:rPr lang="en-US" dirty="0"/>
              <a:t>are networks </a:t>
            </a:r>
            <a:r>
              <a:rPr lang="en-US" dirty="0" err="1"/>
              <a:t>centred</a:t>
            </a:r>
            <a:r>
              <a:rPr lang="en-US" dirty="0"/>
              <a:t> around nationally funded research projects </a:t>
            </a:r>
            <a:r>
              <a:rPr lang="en-US" dirty="0" smtClean="0"/>
              <a:t>and </a:t>
            </a:r>
            <a:r>
              <a:rPr lang="en-US" dirty="0"/>
              <a:t>includes in some cases research institutes from </a:t>
            </a:r>
            <a:r>
              <a:rPr lang="en-US" dirty="0" smtClean="0"/>
              <a:t>non-COST</a:t>
            </a:r>
            <a:r>
              <a:rPr lang="et-EE" dirty="0" smtClean="0"/>
              <a:t>. </a:t>
            </a:r>
            <a:endParaRPr lang="en-US" dirty="0"/>
          </a:p>
          <a:p>
            <a:r>
              <a:rPr lang="en-US" dirty="0" smtClean="0"/>
              <a:t>Management </a:t>
            </a:r>
            <a:r>
              <a:rPr lang="en-US" dirty="0"/>
              <a:t>Committee (MC) of </a:t>
            </a:r>
            <a:r>
              <a:rPr lang="et-EE" dirty="0" smtClean="0"/>
              <a:t> </a:t>
            </a:r>
            <a:r>
              <a:rPr lang="en-US" dirty="0" smtClean="0"/>
              <a:t>Action</a:t>
            </a:r>
            <a:r>
              <a:rPr lang="et-EE" dirty="0" smtClean="0"/>
              <a:t> is responsible for all t</a:t>
            </a:r>
            <a:r>
              <a:rPr lang="en-US" dirty="0" smtClean="0"/>
              <a:t>he </a:t>
            </a:r>
            <a:r>
              <a:rPr lang="en-US" dirty="0"/>
              <a:t>scientific activities and the selection process </a:t>
            </a:r>
            <a:r>
              <a:rPr lang="et-EE" dirty="0" smtClean="0"/>
              <a:t>declared in </a:t>
            </a:r>
            <a:r>
              <a:rPr lang="en-US" dirty="0" smtClean="0"/>
              <a:t>proposal</a:t>
            </a:r>
            <a:r>
              <a:rPr lang="et-EE" dirty="0" smtClean="0"/>
              <a:t>. </a:t>
            </a:r>
            <a:endParaRPr lang="et-EE" dirty="0"/>
          </a:p>
          <a:p>
            <a:endParaRPr lang="en-US" dirty="0"/>
          </a:p>
          <a:p>
            <a:r>
              <a:rPr lang="en-US" dirty="0"/>
              <a:t>The success of this Domain is proven by </a:t>
            </a:r>
            <a:r>
              <a:rPr lang="en-US" dirty="0" smtClean="0"/>
              <a:t>:</a:t>
            </a:r>
            <a:r>
              <a:rPr lang="et-EE" dirty="0" smtClean="0"/>
              <a:t> </a:t>
            </a:r>
          </a:p>
          <a:p>
            <a:pPr lvl="1"/>
            <a:r>
              <a:rPr lang="en-US" dirty="0" smtClean="0"/>
              <a:t> </a:t>
            </a:r>
            <a:r>
              <a:rPr lang="en-US" dirty="0"/>
              <a:t>the increasing number of </a:t>
            </a:r>
            <a:r>
              <a:rPr lang="en-US" dirty="0" smtClean="0"/>
              <a:t>networks</a:t>
            </a:r>
            <a:endParaRPr lang="en-US" dirty="0"/>
          </a:p>
          <a:p>
            <a:pPr lvl="1"/>
            <a:r>
              <a:rPr lang="en-US" dirty="0"/>
              <a:t> </a:t>
            </a:r>
            <a:r>
              <a:rPr lang="en-US" dirty="0" smtClean="0"/>
              <a:t>the </a:t>
            </a:r>
            <a:r>
              <a:rPr lang="et-EE" dirty="0" err="1" smtClean="0"/>
              <a:t>big</a:t>
            </a:r>
            <a:r>
              <a:rPr lang="et-EE" dirty="0" smtClean="0"/>
              <a:t> </a:t>
            </a:r>
            <a:r>
              <a:rPr lang="en-US" dirty="0" smtClean="0"/>
              <a:t>number </a:t>
            </a:r>
            <a:r>
              <a:rPr lang="en-US" dirty="0"/>
              <a:t>of activities within the Actions: scientific meetings, workshops, seminars, workshops for young scientists, exchanges of students (short-term scientific missions</a:t>
            </a:r>
            <a:r>
              <a:rPr lang="en-US" dirty="0" smtClean="0"/>
              <a:t>),...</a:t>
            </a:r>
            <a:endParaRPr lang="en-US" dirty="0"/>
          </a:p>
          <a:p>
            <a:pPr lvl="1"/>
            <a:r>
              <a:rPr lang="en-US" dirty="0"/>
              <a:t>  </a:t>
            </a:r>
            <a:r>
              <a:rPr lang="en-US" dirty="0" smtClean="0"/>
              <a:t>the </a:t>
            </a:r>
            <a:r>
              <a:rPr lang="en-US" dirty="0"/>
              <a:t>high quality of results and publications obtained.</a:t>
            </a:r>
          </a:p>
          <a:p>
            <a:endParaRPr lang="et-EE" dirty="0"/>
          </a:p>
        </p:txBody>
      </p:sp>
    </p:spTree>
    <p:extLst>
      <p:ext uri="{BB962C8B-B14F-4D97-AF65-F5344CB8AC3E}">
        <p14:creationId xmlns:p14="http://schemas.microsoft.com/office/powerpoint/2010/main" val="3499433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b="1" dirty="0"/>
              <a:t>Open </a:t>
            </a:r>
            <a:r>
              <a:rPr lang="en-US" b="1" dirty="0" smtClean="0"/>
              <a:t>Call</a:t>
            </a:r>
            <a:endParaRPr lang="et-EE" dirty="0"/>
          </a:p>
        </p:txBody>
      </p:sp>
      <p:sp>
        <p:nvSpPr>
          <p:cNvPr id="3" name="Content Placeholder 2"/>
          <p:cNvSpPr>
            <a:spLocks noGrp="1"/>
          </p:cNvSpPr>
          <p:nvPr>
            <p:ph idx="1"/>
          </p:nvPr>
        </p:nvSpPr>
        <p:spPr>
          <a:xfrm>
            <a:off x="457200" y="1268760"/>
            <a:ext cx="8229600" cy="5328592"/>
          </a:xfrm>
        </p:spPr>
        <p:txBody>
          <a:bodyPr>
            <a:normAutofit fontScale="70000" lnSpcReduction="20000"/>
          </a:bodyPr>
          <a:lstStyle/>
          <a:p>
            <a:pPr marL="0" indent="0">
              <a:buNone/>
            </a:pPr>
            <a:r>
              <a:rPr lang="et-EE" dirty="0" smtClean="0"/>
              <a:t>T</a:t>
            </a:r>
            <a:r>
              <a:rPr lang="en-US" dirty="0" err="1" smtClean="0"/>
              <a:t>wo</a:t>
            </a:r>
            <a:r>
              <a:rPr lang="en-US" dirty="0" smtClean="0"/>
              <a:t>-stage process</a:t>
            </a:r>
            <a:r>
              <a:rPr lang="et-EE" dirty="0" smtClean="0"/>
              <a:t>:</a:t>
            </a:r>
          </a:p>
          <a:p>
            <a:pPr marL="571500" indent="-571500">
              <a:buFont typeface="+mj-lt"/>
              <a:buAutoNum type="romanUcPeriod"/>
            </a:pPr>
            <a:r>
              <a:rPr lang="et-EE" dirty="0" smtClean="0"/>
              <a:t>S</a:t>
            </a:r>
            <a:r>
              <a:rPr lang="en-US" dirty="0" err="1" smtClean="0"/>
              <a:t>ubmit</a:t>
            </a:r>
            <a:r>
              <a:rPr lang="en-US" dirty="0" smtClean="0"/>
              <a:t> </a:t>
            </a:r>
            <a:r>
              <a:rPr lang="en-US" dirty="0"/>
              <a:t>a </a:t>
            </a:r>
            <a:r>
              <a:rPr lang="en-US" b="1" dirty="0"/>
              <a:t>Preliminary Proposal </a:t>
            </a:r>
            <a:r>
              <a:rPr lang="en-US" dirty="0"/>
              <a:t>by a set collection date. This Preliminary Proposal provides an overview of the </a:t>
            </a:r>
            <a:r>
              <a:rPr lang="en-US" dirty="0" smtClean="0"/>
              <a:t>proposed</a:t>
            </a:r>
            <a:r>
              <a:rPr lang="et-EE" dirty="0" smtClean="0"/>
              <a:t> </a:t>
            </a:r>
            <a:r>
              <a:rPr lang="et-EE" dirty="0" err="1" smtClean="0"/>
              <a:t>Action’s</a:t>
            </a:r>
            <a:r>
              <a:rPr lang="en-US" dirty="0" smtClean="0"/>
              <a:t> goal </a:t>
            </a:r>
            <a:r>
              <a:rPr lang="en-US" dirty="0"/>
              <a:t>and its foreseen impact</a:t>
            </a:r>
            <a:r>
              <a:rPr lang="en-US" dirty="0" smtClean="0"/>
              <a:t>.</a:t>
            </a:r>
            <a:endParaRPr lang="et-EE" dirty="0" smtClean="0"/>
          </a:p>
          <a:p>
            <a:pPr marL="571500" indent="-571500">
              <a:buFont typeface="+mj-lt"/>
              <a:buAutoNum type="romanUcPeriod"/>
            </a:pPr>
            <a:r>
              <a:rPr lang="en-US" dirty="0" smtClean="0"/>
              <a:t>After </a:t>
            </a:r>
            <a:r>
              <a:rPr lang="en-US" dirty="0"/>
              <a:t>evaluation, </a:t>
            </a:r>
            <a:r>
              <a:rPr lang="en-US" dirty="0" smtClean="0"/>
              <a:t>the </a:t>
            </a:r>
            <a:r>
              <a:rPr lang="en-US" dirty="0"/>
              <a:t>top-ranked Preliminary Proposals are invited to submit a </a:t>
            </a:r>
            <a:r>
              <a:rPr lang="et-EE" b="1" dirty="0" err="1" smtClean="0"/>
              <a:t>Full</a:t>
            </a:r>
            <a:r>
              <a:rPr lang="et-EE" b="1" dirty="0" smtClean="0"/>
              <a:t> </a:t>
            </a:r>
            <a:r>
              <a:rPr lang="et-EE" b="1" dirty="0" err="1" smtClean="0"/>
              <a:t>Proposal</a:t>
            </a:r>
            <a:r>
              <a:rPr lang="en-US" dirty="0" smtClean="0"/>
              <a:t>.</a:t>
            </a:r>
            <a:endParaRPr lang="en-US" dirty="0"/>
          </a:p>
          <a:p>
            <a:pPr marL="0" indent="0">
              <a:buNone/>
            </a:pPr>
            <a:r>
              <a:rPr lang="en-US" dirty="0"/>
              <a:t>After assessment by external experts, the top-ranked Full Proposals are presented orally to the Domain Committee </a:t>
            </a:r>
            <a:r>
              <a:rPr lang="en-US" dirty="0" smtClean="0"/>
              <a:t>(</a:t>
            </a:r>
            <a:r>
              <a:rPr lang="et-EE" dirty="0" smtClean="0"/>
              <a:t>DC </a:t>
            </a:r>
            <a:r>
              <a:rPr lang="et-EE" dirty="0" err="1" smtClean="0"/>
              <a:t>Hearings</a:t>
            </a:r>
            <a:r>
              <a:rPr lang="en-US" dirty="0" smtClean="0"/>
              <a:t>). </a:t>
            </a:r>
            <a:r>
              <a:rPr lang="en-US" dirty="0"/>
              <a:t>A final list is proposed for approval by the </a:t>
            </a:r>
            <a:r>
              <a:rPr lang="en-US" b="1" dirty="0"/>
              <a:t>Committee of Senior Official </a:t>
            </a:r>
            <a:r>
              <a:rPr lang="et-EE" b="1" dirty="0" smtClean="0"/>
              <a:t>.</a:t>
            </a:r>
            <a:r>
              <a:rPr lang="en-US" dirty="0"/>
              <a:t>  </a:t>
            </a:r>
          </a:p>
          <a:p>
            <a:pPr marL="0" indent="0">
              <a:buNone/>
            </a:pPr>
            <a:endParaRPr lang="et-EE" dirty="0" smtClean="0"/>
          </a:p>
          <a:p>
            <a:pPr marL="0" indent="0">
              <a:buNone/>
            </a:pPr>
            <a:r>
              <a:rPr lang="en-US" dirty="0" smtClean="0"/>
              <a:t>Open </a:t>
            </a:r>
            <a:r>
              <a:rPr lang="en-US" dirty="0"/>
              <a:t>Call Collection date</a:t>
            </a:r>
            <a:r>
              <a:rPr lang="et-EE" dirty="0"/>
              <a:t>:</a:t>
            </a:r>
            <a:endParaRPr lang="en-US" dirty="0"/>
          </a:p>
          <a:p>
            <a:r>
              <a:rPr lang="en-US" dirty="0"/>
              <a:t>Each collection date is announced in the Official Journal of the European Union a few months before the deadline. </a:t>
            </a:r>
            <a:r>
              <a:rPr lang="en-US" b="1" dirty="0"/>
              <a:t>Usually twice a year</a:t>
            </a:r>
            <a:r>
              <a:rPr lang="et-EE" b="1" dirty="0"/>
              <a:t>.</a:t>
            </a:r>
            <a:endParaRPr lang="en-US" b="1" dirty="0"/>
          </a:p>
          <a:p>
            <a:endParaRPr lang="en-US" dirty="0"/>
          </a:p>
          <a:p>
            <a:r>
              <a:rPr lang="en-US" dirty="0"/>
              <a:t>For submissions in one of the nine COST Domains: 29 March 2013 at 17:00 Brussels time (GMT+1).</a:t>
            </a:r>
            <a:endParaRPr lang="et-EE" dirty="0"/>
          </a:p>
          <a:p>
            <a:endParaRPr lang="et-EE" b="1" dirty="0" smtClean="0"/>
          </a:p>
        </p:txBody>
      </p:sp>
    </p:spTree>
    <p:extLst>
      <p:ext uri="{BB962C8B-B14F-4D97-AF65-F5344CB8AC3E}">
        <p14:creationId xmlns:p14="http://schemas.microsoft.com/office/powerpoint/2010/main" val="1295114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772" y="653412"/>
            <a:ext cx="8935724" cy="547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696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98" y="128174"/>
            <a:ext cx="8788474" cy="599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17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6" y="404664"/>
            <a:ext cx="8928992" cy="562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814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870" y="331666"/>
            <a:ext cx="8883626" cy="579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076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558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062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Chemistry and Molecular Sciences and Technologies (CMST</a:t>
            </a:r>
            <a:r>
              <a:rPr lang="en-US" dirty="0" smtClean="0"/>
              <a:t>)</a:t>
            </a:r>
            <a:endParaRPr lang="et-EE" dirty="0"/>
          </a:p>
        </p:txBody>
      </p:sp>
      <p:sp>
        <p:nvSpPr>
          <p:cNvPr id="3" name="Content Placeholder 2"/>
          <p:cNvSpPr>
            <a:spLocks noGrp="1"/>
          </p:cNvSpPr>
          <p:nvPr>
            <p:ph idx="1"/>
          </p:nvPr>
        </p:nvSpPr>
        <p:spPr/>
        <p:txBody>
          <a:bodyPr>
            <a:normAutofit fontScale="85000" lnSpcReduction="10000"/>
          </a:bodyPr>
          <a:lstStyle/>
          <a:p>
            <a:pPr marL="0" indent="0">
              <a:buNone/>
            </a:pPr>
            <a:endParaRPr lang="en-US" dirty="0"/>
          </a:p>
          <a:p>
            <a:pPr>
              <a:spcBef>
                <a:spcPts val="0"/>
              </a:spcBef>
              <a:spcAft>
                <a:spcPts val="1800"/>
              </a:spcAft>
            </a:pPr>
            <a:r>
              <a:rPr lang="en-US" dirty="0" smtClean="0"/>
              <a:t>CMST </a:t>
            </a:r>
            <a:r>
              <a:rPr lang="en-US" dirty="0"/>
              <a:t>has the mission of fostering European expertise in discovering, understanding, producing and manipulating molecular species</a:t>
            </a:r>
            <a:r>
              <a:rPr lang="en-US" dirty="0" smtClean="0"/>
              <a:t>.</a:t>
            </a:r>
            <a:endParaRPr lang="et-EE" dirty="0" smtClean="0"/>
          </a:p>
          <a:p>
            <a:pPr>
              <a:spcBef>
                <a:spcPts val="0"/>
              </a:spcBef>
              <a:spcAft>
                <a:spcPts val="1800"/>
              </a:spcAft>
            </a:pPr>
            <a:r>
              <a:rPr lang="en-US" dirty="0" smtClean="0"/>
              <a:t>These research activities aim to develop experimental, theoretical and analytical tools to enhance the development of chemical transformations, reactivity and function. </a:t>
            </a:r>
            <a:endParaRPr lang="et-EE" dirty="0" smtClean="0"/>
          </a:p>
          <a:p>
            <a:pPr>
              <a:spcBef>
                <a:spcPts val="0"/>
              </a:spcBef>
              <a:spcAft>
                <a:spcPts val="1800"/>
              </a:spcAft>
            </a:pPr>
            <a:r>
              <a:rPr lang="en-US" dirty="0" smtClean="0"/>
              <a:t>The </a:t>
            </a:r>
            <a:r>
              <a:rPr lang="en-US" dirty="0"/>
              <a:t>CMST aims to apply such knowledge and innovation to industrial processes and production</a:t>
            </a:r>
            <a:r>
              <a:rPr lang="en-US" dirty="0" smtClean="0"/>
              <a:t>.</a:t>
            </a:r>
          </a:p>
          <a:p>
            <a:endParaRPr lang="et-EE" dirty="0"/>
          </a:p>
        </p:txBody>
      </p:sp>
    </p:spTree>
    <p:extLst>
      <p:ext uri="{BB962C8B-B14F-4D97-AF65-F5344CB8AC3E}">
        <p14:creationId xmlns:p14="http://schemas.microsoft.com/office/powerpoint/2010/main" val="24967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Established</a:t>
            </a:r>
            <a:r>
              <a:rPr lang="et-EE" dirty="0" smtClean="0"/>
              <a:t> </a:t>
            </a:r>
            <a:r>
              <a:rPr lang="et-EE" dirty="0" err="1" smtClean="0"/>
              <a:t>in</a:t>
            </a:r>
            <a:r>
              <a:rPr lang="et-EE" dirty="0" smtClean="0"/>
              <a:t> 1971</a:t>
            </a:r>
            <a:endParaRPr lang="et-EE" dirty="0"/>
          </a:p>
        </p:txBody>
      </p:sp>
      <p:sp>
        <p:nvSpPr>
          <p:cNvPr id="3" name="Content Placeholder 2"/>
          <p:cNvSpPr>
            <a:spLocks noGrp="1"/>
          </p:cNvSpPr>
          <p:nvPr>
            <p:ph idx="1"/>
          </p:nvPr>
        </p:nvSpPr>
        <p:spPr/>
        <p:txBody>
          <a:bodyPr>
            <a:normAutofit fontScale="77500" lnSpcReduction="20000"/>
          </a:bodyPr>
          <a:lstStyle/>
          <a:p>
            <a:r>
              <a:rPr lang="en-US" dirty="0" smtClean="0"/>
              <a:t>COST is an intergovernmental framework for European Cooperation in Science and Technology, allowing the coordination of nationally-funded research on a European level. </a:t>
            </a:r>
            <a:endParaRPr lang="et-EE" dirty="0" smtClean="0"/>
          </a:p>
          <a:p>
            <a:endParaRPr lang="et-EE" dirty="0" smtClean="0"/>
          </a:p>
          <a:p>
            <a:r>
              <a:rPr lang="en-US" dirty="0" smtClean="0"/>
              <a:t>building a European Research Area (ERA)</a:t>
            </a:r>
            <a:r>
              <a:rPr lang="et-EE" dirty="0" smtClean="0"/>
              <a:t>:</a:t>
            </a:r>
            <a:r>
              <a:rPr lang="en-US" dirty="0" smtClean="0"/>
              <a:t> </a:t>
            </a:r>
            <a:endParaRPr lang="et-EE" dirty="0" smtClean="0"/>
          </a:p>
          <a:p>
            <a:pPr lvl="1"/>
            <a:r>
              <a:rPr lang="en-US" dirty="0" smtClean="0"/>
              <a:t>a precursor of advanced multidisciplinary research, </a:t>
            </a:r>
          </a:p>
          <a:p>
            <a:pPr lvl="1"/>
            <a:r>
              <a:rPr lang="en-US" dirty="0" smtClean="0"/>
              <a:t>anticipates and complements the activities of the EU Framework </a:t>
            </a:r>
            <a:r>
              <a:rPr lang="en-US" dirty="0" err="1" smtClean="0"/>
              <a:t>Programmes</a:t>
            </a:r>
            <a:r>
              <a:rPr lang="en-US" dirty="0" smtClean="0"/>
              <a:t>, </a:t>
            </a:r>
          </a:p>
          <a:p>
            <a:pPr lvl="1"/>
            <a:r>
              <a:rPr lang="en-US" dirty="0" smtClean="0"/>
              <a:t>constituting a “bridge” towards the scientific communities of emerging countries. </a:t>
            </a:r>
          </a:p>
          <a:p>
            <a:pPr lvl="1"/>
            <a:r>
              <a:rPr lang="en-US" dirty="0" smtClean="0"/>
              <a:t>increases the mobility of researchers across Europe and fosters the establishment of scientific excellence </a:t>
            </a:r>
            <a:endParaRPr lang="en-US" dirty="0"/>
          </a:p>
        </p:txBody>
      </p:sp>
    </p:spTree>
    <p:extLst>
      <p:ext uri="{BB962C8B-B14F-4D97-AF65-F5344CB8AC3E}">
        <p14:creationId xmlns:p14="http://schemas.microsoft.com/office/powerpoint/2010/main" val="3287844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597352"/>
          </a:xfrm>
        </p:spPr>
        <p:txBody>
          <a:bodyPr>
            <a:normAutofit fontScale="55000" lnSpcReduction="20000"/>
          </a:bodyPr>
          <a:lstStyle/>
          <a:p>
            <a:r>
              <a:rPr lang="et-EE" dirty="0"/>
              <a:t>CM1201 | </a:t>
            </a:r>
            <a:r>
              <a:rPr lang="et-EE" dirty="0" err="1"/>
              <a:t>Biomimetic</a:t>
            </a:r>
            <a:r>
              <a:rPr lang="et-EE" dirty="0"/>
              <a:t> </a:t>
            </a:r>
            <a:r>
              <a:rPr lang="et-EE" dirty="0" err="1"/>
              <a:t>Radical</a:t>
            </a:r>
            <a:r>
              <a:rPr lang="et-EE" dirty="0"/>
              <a:t> </a:t>
            </a:r>
            <a:r>
              <a:rPr lang="et-EE" dirty="0" err="1"/>
              <a:t>Chemistry</a:t>
            </a:r>
            <a:r>
              <a:rPr lang="et-EE" dirty="0"/>
              <a:t> | 06 </a:t>
            </a:r>
            <a:r>
              <a:rPr lang="et-EE" dirty="0" err="1"/>
              <a:t>December</a:t>
            </a:r>
            <a:r>
              <a:rPr lang="et-EE" dirty="0"/>
              <a:t> 2012 - 05 </a:t>
            </a:r>
            <a:r>
              <a:rPr lang="et-EE" dirty="0" err="1"/>
              <a:t>December</a:t>
            </a:r>
            <a:r>
              <a:rPr lang="et-EE" dirty="0"/>
              <a:t> 2016</a:t>
            </a:r>
          </a:p>
          <a:p>
            <a:r>
              <a:rPr lang="et-EE" dirty="0"/>
              <a:t>CM1202 | </a:t>
            </a:r>
            <a:r>
              <a:rPr lang="et-EE" dirty="0" err="1"/>
              <a:t>Supramolecular</a:t>
            </a:r>
            <a:r>
              <a:rPr lang="et-EE" dirty="0"/>
              <a:t> </a:t>
            </a:r>
            <a:r>
              <a:rPr lang="et-EE" dirty="0" err="1"/>
              <a:t>photocatalytic</a:t>
            </a:r>
            <a:r>
              <a:rPr lang="et-EE" dirty="0"/>
              <a:t> </a:t>
            </a:r>
            <a:r>
              <a:rPr lang="et-EE" dirty="0" err="1"/>
              <a:t>water</a:t>
            </a:r>
            <a:r>
              <a:rPr lang="et-EE" dirty="0"/>
              <a:t> </a:t>
            </a:r>
            <a:r>
              <a:rPr lang="et-EE" dirty="0" err="1"/>
              <a:t>splitting</a:t>
            </a:r>
            <a:r>
              <a:rPr lang="et-EE" dirty="0"/>
              <a:t> (PERSPECT-H2O) | 22 November 2012 - 21 November 2016</a:t>
            </a:r>
          </a:p>
          <a:p>
            <a:r>
              <a:rPr lang="et-EE" dirty="0"/>
              <a:t>CM1204 | </a:t>
            </a:r>
            <a:r>
              <a:rPr lang="et-EE" dirty="0" err="1"/>
              <a:t>XUV/X-ray</a:t>
            </a:r>
            <a:r>
              <a:rPr lang="et-EE" dirty="0"/>
              <a:t> </a:t>
            </a:r>
            <a:r>
              <a:rPr lang="et-EE" dirty="0" err="1"/>
              <a:t>light</a:t>
            </a:r>
            <a:r>
              <a:rPr lang="et-EE" dirty="0"/>
              <a:t> and </a:t>
            </a:r>
            <a:r>
              <a:rPr lang="et-EE" dirty="0" err="1"/>
              <a:t>fast</a:t>
            </a:r>
            <a:r>
              <a:rPr lang="et-EE" dirty="0"/>
              <a:t> </a:t>
            </a:r>
            <a:r>
              <a:rPr lang="et-EE" dirty="0" err="1"/>
              <a:t>ions</a:t>
            </a:r>
            <a:r>
              <a:rPr lang="et-EE" dirty="0"/>
              <a:t> </a:t>
            </a:r>
            <a:r>
              <a:rPr lang="et-EE" dirty="0" err="1"/>
              <a:t>for</a:t>
            </a:r>
            <a:r>
              <a:rPr lang="et-EE" dirty="0"/>
              <a:t> </a:t>
            </a:r>
            <a:r>
              <a:rPr lang="et-EE" dirty="0" err="1"/>
              <a:t>ultrafast</a:t>
            </a:r>
            <a:r>
              <a:rPr lang="et-EE" dirty="0"/>
              <a:t> </a:t>
            </a:r>
            <a:r>
              <a:rPr lang="et-EE" dirty="0" err="1"/>
              <a:t>chemistry</a:t>
            </a:r>
            <a:r>
              <a:rPr lang="et-EE" dirty="0"/>
              <a:t> (XLIC) | 25 </a:t>
            </a:r>
            <a:r>
              <a:rPr lang="et-EE" dirty="0" err="1"/>
              <a:t>February</a:t>
            </a:r>
            <a:r>
              <a:rPr lang="et-EE" dirty="0"/>
              <a:t> 2013 - 20 November 2016</a:t>
            </a:r>
          </a:p>
          <a:p>
            <a:r>
              <a:rPr lang="et-EE" dirty="0"/>
              <a:t>CM1205 | </a:t>
            </a:r>
            <a:r>
              <a:rPr lang="et-EE" dirty="0" err="1"/>
              <a:t>Catalytic</a:t>
            </a:r>
            <a:r>
              <a:rPr lang="et-EE" dirty="0"/>
              <a:t> </a:t>
            </a:r>
            <a:r>
              <a:rPr lang="et-EE" dirty="0" err="1"/>
              <a:t>Routines</a:t>
            </a:r>
            <a:r>
              <a:rPr lang="et-EE" dirty="0"/>
              <a:t> </a:t>
            </a:r>
            <a:r>
              <a:rPr lang="et-EE" dirty="0" err="1"/>
              <a:t>for</a:t>
            </a:r>
            <a:r>
              <a:rPr lang="et-EE" dirty="0"/>
              <a:t> </a:t>
            </a:r>
            <a:r>
              <a:rPr lang="et-EE" dirty="0" err="1"/>
              <a:t>Small</a:t>
            </a:r>
            <a:r>
              <a:rPr lang="et-EE" dirty="0"/>
              <a:t> </a:t>
            </a:r>
            <a:r>
              <a:rPr lang="et-EE" dirty="0" err="1"/>
              <a:t>Molecule</a:t>
            </a:r>
            <a:r>
              <a:rPr lang="et-EE" dirty="0"/>
              <a:t> </a:t>
            </a:r>
            <a:r>
              <a:rPr lang="et-EE" dirty="0" err="1"/>
              <a:t>Activation</a:t>
            </a:r>
            <a:r>
              <a:rPr lang="et-EE" dirty="0"/>
              <a:t> (CARISMA) | 25 </a:t>
            </a:r>
            <a:r>
              <a:rPr lang="et-EE" dirty="0" err="1"/>
              <a:t>February</a:t>
            </a:r>
            <a:r>
              <a:rPr lang="et-EE" dirty="0"/>
              <a:t> 2013 - 20 November 2016</a:t>
            </a:r>
          </a:p>
          <a:p>
            <a:r>
              <a:rPr lang="et-EE" dirty="0"/>
              <a:t>CM1206 | EXIL - Exchange on </a:t>
            </a:r>
            <a:r>
              <a:rPr lang="et-EE" dirty="0" err="1"/>
              <a:t>Ionic</a:t>
            </a:r>
            <a:r>
              <a:rPr lang="et-EE" dirty="0"/>
              <a:t> </a:t>
            </a:r>
            <a:r>
              <a:rPr lang="et-EE" dirty="0" err="1"/>
              <a:t>Liquids</a:t>
            </a:r>
            <a:r>
              <a:rPr lang="et-EE" dirty="0"/>
              <a:t> | 25 </a:t>
            </a:r>
            <a:r>
              <a:rPr lang="et-EE" dirty="0" err="1"/>
              <a:t>February</a:t>
            </a:r>
            <a:r>
              <a:rPr lang="et-EE" dirty="0"/>
              <a:t> 2013 - 20 November 2016</a:t>
            </a:r>
          </a:p>
          <a:p>
            <a:r>
              <a:rPr lang="et-EE" dirty="0"/>
              <a:t>CM1207 | GLISTEN: </a:t>
            </a:r>
            <a:r>
              <a:rPr lang="et-EE" dirty="0" err="1"/>
              <a:t>GPCR-Ligand</a:t>
            </a:r>
            <a:r>
              <a:rPr lang="et-EE" dirty="0"/>
              <a:t> </a:t>
            </a:r>
            <a:r>
              <a:rPr lang="et-EE" dirty="0" err="1"/>
              <a:t>Interactions</a:t>
            </a:r>
            <a:r>
              <a:rPr lang="et-EE" dirty="0"/>
              <a:t>, </a:t>
            </a:r>
            <a:r>
              <a:rPr lang="et-EE" dirty="0" err="1"/>
              <a:t>Structures</a:t>
            </a:r>
            <a:r>
              <a:rPr lang="et-EE" dirty="0"/>
              <a:t>, and </a:t>
            </a:r>
            <a:r>
              <a:rPr lang="et-EE" dirty="0" err="1"/>
              <a:t>Transmembrane</a:t>
            </a:r>
            <a:r>
              <a:rPr lang="et-EE" dirty="0"/>
              <a:t> </a:t>
            </a:r>
            <a:r>
              <a:rPr lang="et-EE" dirty="0" err="1"/>
              <a:t>Signalling</a:t>
            </a:r>
            <a:r>
              <a:rPr lang="et-EE" dirty="0"/>
              <a:t>: a </a:t>
            </a:r>
            <a:r>
              <a:rPr lang="et-EE" dirty="0" err="1"/>
              <a:t>European</a:t>
            </a:r>
            <a:r>
              <a:rPr lang="et-EE" dirty="0"/>
              <a:t> </a:t>
            </a:r>
            <a:r>
              <a:rPr lang="et-EE" dirty="0" err="1"/>
              <a:t>Research</a:t>
            </a:r>
            <a:r>
              <a:rPr lang="et-EE" dirty="0"/>
              <a:t> Network | 25 </a:t>
            </a:r>
            <a:r>
              <a:rPr lang="et-EE" dirty="0" err="1"/>
              <a:t>February</a:t>
            </a:r>
            <a:r>
              <a:rPr lang="et-EE" dirty="0"/>
              <a:t> 2013 - 20 November 2016</a:t>
            </a:r>
          </a:p>
          <a:p>
            <a:r>
              <a:rPr lang="et-EE" dirty="0"/>
              <a:t>TD1208 | </a:t>
            </a:r>
            <a:r>
              <a:rPr lang="et-EE" dirty="0" err="1"/>
              <a:t>Electrical</a:t>
            </a:r>
            <a:r>
              <a:rPr lang="et-EE" dirty="0"/>
              <a:t> </a:t>
            </a:r>
            <a:r>
              <a:rPr lang="et-EE" dirty="0" err="1"/>
              <a:t>discharges</a:t>
            </a:r>
            <a:r>
              <a:rPr lang="et-EE" dirty="0"/>
              <a:t> </a:t>
            </a:r>
            <a:r>
              <a:rPr lang="et-EE" dirty="0" err="1"/>
              <a:t>with</a:t>
            </a:r>
            <a:r>
              <a:rPr lang="et-EE" dirty="0"/>
              <a:t> </a:t>
            </a:r>
            <a:r>
              <a:rPr lang="et-EE" dirty="0" err="1"/>
              <a:t>liquids</a:t>
            </a:r>
            <a:r>
              <a:rPr lang="et-EE" dirty="0"/>
              <a:t> </a:t>
            </a:r>
            <a:r>
              <a:rPr lang="et-EE" dirty="0" err="1"/>
              <a:t>for</a:t>
            </a:r>
            <a:r>
              <a:rPr lang="et-EE" dirty="0"/>
              <a:t> </a:t>
            </a:r>
            <a:r>
              <a:rPr lang="et-EE" dirty="0" err="1"/>
              <a:t>future</a:t>
            </a:r>
            <a:r>
              <a:rPr lang="et-EE" dirty="0"/>
              <a:t> </a:t>
            </a:r>
            <a:r>
              <a:rPr lang="et-EE" dirty="0" err="1"/>
              <a:t>applications</a:t>
            </a:r>
            <a:r>
              <a:rPr lang="et-EE" dirty="0"/>
              <a:t> | 25 </a:t>
            </a:r>
            <a:r>
              <a:rPr lang="et-EE" dirty="0" err="1"/>
              <a:t>February</a:t>
            </a:r>
            <a:r>
              <a:rPr lang="et-EE" dirty="0"/>
              <a:t> 2013 - 20 November 2016</a:t>
            </a:r>
          </a:p>
          <a:p>
            <a:r>
              <a:rPr lang="et-EE" dirty="0"/>
              <a:t>CM1203 | </a:t>
            </a:r>
            <a:r>
              <a:rPr lang="et-EE" dirty="0" err="1"/>
              <a:t>Polyoxometalate</a:t>
            </a:r>
            <a:r>
              <a:rPr lang="et-EE" dirty="0"/>
              <a:t> </a:t>
            </a:r>
            <a:r>
              <a:rPr lang="et-EE" dirty="0" err="1"/>
              <a:t>Chemistry</a:t>
            </a:r>
            <a:r>
              <a:rPr lang="et-EE" dirty="0"/>
              <a:t> </a:t>
            </a:r>
            <a:r>
              <a:rPr lang="et-EE" dirty="0" err="1"/>
              <a:t>for</a:t>
            </a:r>
            <a:r>
              <a:rPr lang="et-EE" dirty="0"/>
              <a:t> </a:t>
            </a:r>
            <a:r>
              <a:rPr lang="et-EE" dirty="0" err="1"/>
              <a:t>Molecular</a:t>
            </a:r>
            <a:r>
              <a:rPr lang="et-EE" dirty="0"/>
              <a:t> </a:t>
            </a:r>
            <a:r>
              <a:rPr lang="et-EE" dirty="0" err="1"/>
              <a:t>Nanoscience</a:t>
            </a:r>
            <a:r>
              <a:rPr lang="et-EE" dirty="0"/>
              <a:t> (</a:t>
            </a:r>
            <a:r>
              <a:rPr lang="et-EE" dirty="0" err="1"/>
              <a:t>PoCheMoN</a:t>
            </a:r>
            <a:r>
              <a:rPr lang="et-EE" dirty="0"/>
              <a:t>) | 09 November 2012 - 08 November 2016</a:t>
            </a:r>
          </a:p>
          <a:p>
            <a:r>
              <a:rPr lang="et-EE" dirty="0"/>
              <a:t>CM1105 | </a:t>
            </a:r>
            <a:r>
              <a:rPr lang="et-EE" dirty="0" err="1"/>
              <a:t>Functional</a:t>
            </a:r>
            <a:r>
              <a:rPr lang="et-EE" dirty="0"/>
              <a:t> </a:t>
            </a:r>
            <a:r>
              <a:rPr lang="et-EE" dirty="0" err="1"/>
              <a:t>metal</a:t>
            </a:r>
            <a:r>
              <a:rPr lang="et-EE" dirty="0"/>
              <a:t> </a:t>
            </a:r>
            <a:r>
              <a:rPr lang="et-EE" dirty="0" err="1"/>
              <a:t>complexes</a:t>
            </a:r>
            <a:r>
              <a:rPr lang="et-EE" dirty="0"/>
              <a:t> </a:t>
            </a:r>
            <a:r>
              <a:rPr lang="et-EE" dirty="0" err="1"/>
              <a:t>that</a:t>
            </a:r>
            <a:r>
              <a:rPr lang="et-EE" dirty="0"/>
              <a:t> </a:t>
            </a:r>
            <a:r>
              <a:rPr lang="et-EE" dirty="0" err="1"/>
              <a:t>bind</a:t>
            </a:r>
            <a:r>
              <a:rPr lang="et-EE" dirty="0"/>
              <a:t> </a:t>
            </a:r>
            <a:r>
              <a:rPr lang="et-EE" dirty="0" err="1"/>
              <a:t>to</a:t>
            </a:r>
            <a:r>
              <a:rPr lang="et-EE" dirty="0"/>
              <a:t> </a:t>
            </a:r>
            <a:r>
              <a:rPr lang="et-EE" dirty="0" err="1"/>
              <a:t>biomolecules</a:t>
            </a:r>
            <a:r>
              <a:rPr lang="et-EE" dirty="0"/>
              <a:t> | 08 </a:t>
            </a:r>
            <a:r>
              <a:rPr lang="et-EE" dirty="0" err="1"/>
              <a:t>May</a:t>
            </a:r>
            <a:r>
              <a:rPr lang="et-EE" dirty="0"/>
              <a:t> 2012 - 07 </a:t>
            </a:r>
            <a:r>
              <a:rPr lang="et-EE" dirty="0" err="1"/>
              <a:t>May</a:t>
            </a:r>
            <a:r>
              <a:rPr lang="et-EE" dirty="0"/>
              <a:t> 2016</a:t>
            </a:r>
          </a:p>
          <a:p>
            <a:r>
              <a:rPr lang="et-EE" dirty="0"/>
              <a:t>CM1104 | </a:t>
            </a:r>
            <a:r>
              <a:rPr lang="et-EE" dirty="0" err="1"/>
              <a:t>Reducible</a:t>
            </a:r>
            <a:r>
              <a:rPr lang="et-EE" dirty="0"/>
              <a:t> </a:t>
            </a:r>
            <a:r>
              <a:rPr lang="et-EE" dirty="0" err="1"/>
              <a:t>oxide</a:t>
            </a:r>
            <a:r>
              <a:rPr lang="et-EE" dirty="0"/>
              <a:t> </a:t>
            </a:r>
            <a:r>
              <a:rPr lang="et-EE" dirty="0" err="1"/>
              <a:t>chemistry</a:t>
            </a:r>
            <a:r>
              <a:rPr lang="et-EE" dirty="0"/>
              <a:t>, </a:t>
            </a:r>
            <a:r>
              <a:rPr lang="et-EE" dirty="0" err="1"/>
              <a:t>structure</a:t>
            </a:r>
            <a:r>
              <a:rPr lang="et-EE" dirty="0"/>
              <a:t> and </a:t>
            </a:r>
            <a:r>
              <a:rPr lang="et-EE" dirty="0" err="1"/>
              <a:t>functions</a:t>
            </a:r>
            <a:r>
              <a:rPr lang="et-EE" dirty="0"/>
              <a:t> | 19 </a:t>
            </a:r>
            <a:r>
              <a:rPr lang="et-EE" dirty="0" err="1"/>
              <a:t>April</a:t>
            </a:r>
            <a:r>
              <a:rPr lang="et-EE" dirty="0"/>
              <a:t> 2012 - 18 </a:t>
            </a:r>
            <a:r>
              <a:rPr lang="et-EE" dirty="0" err="1"/>
              <a:t>April</a:t>
            </a:r>
            <a:r>
              <a:rPr lang="et-EE" dirty="0"/>
              <a:t> 2016</a:t>
            </a:r>
          </a:p>
          <a:p>
            <a:r>
              <a:rPr lang="et-EE" dirty="0"/>
              <a:t>CM1106 | </a:t>
            </a:r>
            <a:r>
              <a:rPr lang="et-EE" dirty="0" err="1"/>
              <a:t>Chemical</a:t>
            </a:r>
            <a:r>
              <a:rPr lang="et-EE" dirty="0"/>
              <a:t> </a:t>
            </a:r>
            <a:r>
              <a:rPr lang="et-EE" dirty="0" err="1"/>
              <a:t>Approaches</a:t>
            </a:r>
            <a:r>
              <a:rPr lang="et-EE" dirty="0"/>
              <a:t> </a:t>
            </a:r>
            <a:r>
              <a:rPr lang="et-EE" dirty="0" err="1"/>
              <a:t>to</a:t>
            </a:r>
            <a:r>
              <a:rPr lang="et-EE" dirty="0"/>
              <a:t> </a:t>
            </a:r>
            <a:r>
              <a:rPr lang="et-EE" dirty="0" err="1"/>
              <a:t>Targeting</a:t>
            </a:r>
            <a:r>
              <a:rPr lang="et-EE" dirty="0"/>
              <a:t> </a:t>
            </a:r>
            <a:r>
              <a:rPr lang="et-EE" dirty="0" err="1"/>
              <a:t>Drug</a:t>
            </a:r>
            <a:r>
              <a:rPr lang="et-EE" dirty="0"/>
              <a:t> </a:t>
            </a:r>
            <a:r>
              <a:rPr lang="et-EE" dirty="0" err="1"/>
              <a:t>Resistance</a:t>
            </a:r>
            <a:r>
              <a:rPr lang="et-EE" dirty="0"/>
              <a:t> </a:t>
            </a:r>
            <a:r>
              <a:rPr lang="et-EE" dirty="0" err="1"/>
              <a:t>in</a:t>
            </a:r>
            <a:r>
              <a:rPr lang="et-EE" dirty="0"/>
              <a:t> </a:t>
            </a:r>
            <a:r>
              <a:rPr lang="et-EE" dirty="0" err="1"/>
              <a:t>Cancer</a:t>
            </a:r>
            <a:r>
              <a:rPr lang="et-EE" dirty="0"/>
              <a:t> </a:t>
            </a:r>
            <a:r>
              <a:rPr lang="et-EE" dirty="0" err="1"/>
              <a:t>Stem</a:t>
            </a:r>
            <a:r>
              <a:rPr lang="et-EE" dirty="0"/>
              <a:t> </a:t>
            </a:r>
            <a:r>
              <a:rPr lang="et-EE" dirty="0" err="1"/>
              <a:t>Cells</a:t>
            </a:r>
            <a:r>
              <a:rPr lang="et-EE" dirty="0"/>
              <a:t> | 28 </a:t>
            </a:r>
            <a:r>
              <a:rPr lang="et-EE" dirty="0" err="1"/>
              <a:t>March</a:t>
            </a:r>
            <a:r>
              <a:rPr lang="et-EE" dirty="0"/>
              <a:t> 2012 - 27 </a:t>
            </a:r>
            <a:r>
              <a:rPr lang="et-EE" dirty="0" err="1"/>
              <a:t>March</a:t>
            </a:r>
            <a:r>
              <a:rPr lang="et-EE" dirty="0"/>
              <a:t> 2016</a:t>
            </a:r>
          </a:p>
          <a:p>
            <a:r>
              <a:rPr lang="et-EE" dirty="0"/>
              <a:t>CM1101 | </a:t>
            </a:r>
            <a:r>
              <a:rPr lang="et-EE" dirty="0" err="1"/>
              <a:t>Colloidal</a:t>
            </a:r>
            <a:r>
              <a:rPr lang="et-EE" dirty="0"/>
              <a:t> </a:t>
            </a:r>
            <a:r>
              <a:rPr lang="et-EE" dirty="0" err="1"/>
              <a:t>Aspects</a:t>
            </a:r>
            <a:r>
              <a:rPr lang="et-EE" dirty="0"/>
              <a:t> </a:t>
            </a:r>
            <a:r>
              <a:rPr lang="et-EE" dirty="0" err="1"/>
              <a:t>of</a:t>
            </a:r>
            <a:r>
              <a:rPr lang="et-EE" dirty="0"/>
              <a:t> </a:t>
            </a:r>
            <a:r>
              <a:rPr lang="et-EE" dirty="0" err="1"/>
              <a:t>Nanoscience</a:t>
            </a:r>
            <a:r>
              <a:rPr lang="et-EE" dirty="0"/>
              <a:t> </a:t>
            </a:r>
            <a:r>
              <a:rPr lang="et-EE" dirty="0" err="1"/>
              <a:t>for</a:t>
            </a:r>
            <a:r>
              <a:rPr lang="et-EE" dirty="0"/>
              <a:t> </a:t>
            </a:r>
            <a:r>
              <a:rPr lang="et-EE" dirty="0" err="1"/>
              <a:t>Innovative</a:t>
            </a:r>
            <a:r>
              <a:rPr lang="et-EE" dirty="0"/>
              <a:t> </a:t>
            </a:r>
            <a:r>
              <a:rPr lang="et-EE" dirty="0" err="1"/>
              <a:t>Processes</a:t>
            </a:r>
            <a:r>
              <a:rPr lang="et-EE" dirty="0"/>
              <a:t> and </a:t>
            </a:r>
            <a:r>
              <a:rPr lang="et-EE" dirty="0" err="1"/>
              <a:t>Materials</a:t>
            </a:r>
            <a:r>
              <a:rPr lang="et-EE" dirty="0"/>
              <a:t> | 19 </a:t>
            </a:r>
            <a:r>
              <a:rPr lang="et-EE" dirty="0" err="1"/>
              <a:t>January</a:t>
            </a:r>
            <a:r>
              <a:rPr lang="et-EE" dirty="0"/>
              <a:t> 2012 - 18 </a:t>
            </a:r>
            <a:r>
              <a:rPr lang="et-EE" dirty="0" err="1"/>
              <a:t>January</a:t>
            </a:r>
            <a:r>
              <a:rPr lang="et-EE" dirty="0"/>
              <a:t> 2016</a:t>
            </a:r>
          </a:p>
        </p:txBody>
      </p:sp>
    </p:spTree>
    <p:extLst>
      <p:ext uri="{BB962C8B-B14F-4D97-AF65-F5344CB8AC3E}">
        <p14:creationId xmlns:p14="http://schemas.microsoft.com/office/powerpoint/2010/main" val="1785260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Very soon</a:t>
            </a:r>
            <a:endParaRPr lang="et-EE" dirty="0"/>
          </a:p>
        </p:txBody>
      </p:sp>
      <p:sp>
        <p:nvSpPr>
          <p:cNvPr id="3" name="Content Placeholder 2"/>
          <p:cNvSpPr>
            <a:spLocks noGrp="1"/>
          </p:cNvSpPr>
          <p:nvPr>
            <p:ph idx="1"/>
          </p:nvPr>
        </p:nvSpPr>
        <p:spPr/>
        <p:txBody>
          <a:bodyPr>
            <a:normAutofit lnSpcReduction="10000"/>
          </a:bodyPr>
          <a:lstStyle/>
          <a:p>
            <a:r>
              <a:rPr lang="et-EE" dirty="0" smtClean="0"/>
              <a:t>25-26 of March 2013</a:t>
            </a:r>
          </a:p>
          <a:p>
            <a:r>
              <a:rPr lang="et-EE" dirty="0" smtClean="0"/>
              <a:t>CMST DC meeting in Tallinn</a:t>
            </a:r>
          </a:p>
          <a:p>
            <a:endParaRPr lang="et-EE" dirty="0"/>
          </a:p>
          <a:p>
            <a:r>
              <a:rPr lang="et-EE" dirty="0" smtClean="0"/>
              <a:t>COST introduction on Estonian Chemical Society concil meeting in Institute of Chemistry at TTU (Akadeemia 15) at 13:00 by CMST DC Chair Prof Dieter Schinzer and COST science officer Dr Lucia Forzi</a:t>
            </a:r>
          </a:p>
          <a:p>
            <a:r>
              <a:rPr lang="et-EE" dirty="0" smtClean="0"/>
              <a:t> </a:t>
            </a:r>
            <a:endParaRPr lang="et-EE" dirty="0"/>
          </a:p>
        </p:txBody>
      </p:sp>
    </p:spTree>
    <p:extLst>
      <p:ext uri="{BB962C8B-B14F-4D97-AF65-F5344CB8AC3E}">
        <p14:creationId xmlns:p14="http://schemas.microsoft.com/office/powerpoint/2010/main" val="111856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COST </a:t>
            </a:r>
            <a:r>
              <a:rPr lang="et-EE" dirty="0" err="1" smtClean="0"/>
              <a:t>Structure</a:t>
            </a:r>
            <a:endParaRPr lang="et-EE" dirty="0"/>
          </a:p>
        </p:txBody>
      </p:sp>
      <p:sp>
        <p:nvSpPr>
          <p:cNvPr id="3" name="Content Placeholder 2"/>
          <p:cNvSpPr>
            <a:spLocks noGrp="1"/>
          </p:cNvSpPr>
          <p:nvPr>
            <p:ph idx="1"/>
          </p:nvPr>
        </p:nvSpPr>
        <p:spPr>
          <a:xfrm>
            <a:off x="457200" y="1268760"/>
            <a:ext cx="8229600" cy="5256584"/>
          </a:xfrm>
        </p:spPr>
        <p:txBody>
          <a:bodyPr>
            <a:normAutofit fontScale="55000" lnSpcReduction="20000"/>
          </a:bodyPr>
          <a:lstStyle/>
          <a:p>
            <a:pPr marL="0" indent="0">
              <a:buNone/>
            </a:pPr>
            <a:r>
              <a:rPr lang="en-US" sz="3500" dirty="0" smtClean="0"/>
              <a:t>COST is governed by the COST Member States. </a:t>
            </a:r>
            <a:endParaRPr lang="et-EE" sz="3500" dirty="0" smtClean="0"/>
          </a:p>
          <a:p>
            <a:r>
              <a:rPr lang="en-US" sz="3500" dirty="0" smtClean="0"/>
              <a:t>COST Ministerial Conferences</a:t>
            </a:r>
            <a:r>
              <a:rPr lang="et-EE" sz="3500" dirty="0" smtClean="0"/>
              <a:t>, </a:t>
            </a:r>
            <a:r>
              <a:rPr lang="en-US" sz="3500" dirty="0" smtClean="0"/>
              <a:t>which are held on average every five years. </a:t>
            </a:r>
            <a:endParaRPr lang="et-EE" sz="3500" dirty="0" smtClean="0"/>
          </a:p>
          <a:p>
            <a:pPr marL="0" indent="0">
              <a:buNone/>
            </a:pPr>
            <a:r>
              <a:rPr lang="en-US" sz="3500" dirty="0" smtClean="0"/>
              <a:t>Committee of Senior Officials (CSO) is the main decision-making body of COST. </a:t>
            </a:r>
            <a:r>
              <a:rPr lang="et-EE" sz="3500" dirty="0" smtClean="0"/>
              <a:t> </a:t>
            </a:r>
            <a:r>
              <a:rPr lang="en-US" sz="3500" dirty="0" smtClean="0"/>
              <a:t>Each COST Member State appoints two representatives to the CSO, one of whom is usually the COST National Coordinator (CNC).</a:t>
            </a:r>
            <a:endParaRPr lang="et-EE" sz="3500" dirty="0" smtClean="0"/>
          </a:p>
          <a:p>
            <a:r>
              <a:rPr lang="en-US" sz="3500" dirty="0" smtClean="0"/>
              <a:t> Executive Group of the CSO (JAF)</a:t>
            </a:r>
            <a:r>
              <a:rPr lang="et-EE" sz="3500" dirty="0" smtClean="0"/>
              <a:t>  - </a:t>
            </a:r>
          </a:p>
          <a:p>
            <a:pPr marL="0" indent="0">
              <a:buNone/>
            </a:pPr>
            <a:endParaRPr lang="et-EE" sz="3500" dirty="0"/>
          </a:p>
          <a:p>
            <a:pPr marL="0" indent="0">
              <a:buNone/>
            </a:pPr>
            <a:r>
              <a:rPr lang="en-US" sz="3500" b="1" dirty="0" smtClean="0"/>
              <a:t>COST National Coordinator (CNC</a:t>
            </a:r>
            <a:r>
              <a:rPr lang="en-US" sz="3500" b="1" dirty="0" smtClean="0"/>
              <a:t>)</a:t>
            </a:r>
            <a:r>
              <a:rPr lang="et-EE" sz="3500" b="1" dirty="0" smtClean="0"/>
              <a:t> – Ülle Must  </a:t>
            </a:r>
            <a:endParaRPr lang="et-EE" sz="3500" b="1" dirty="0" smtClean="0"/>
          </a:p>
          <a:p>
            <a:pPr marL="0" indent="0">
              <a:buNone/>
            </a:pPr>
            <a:endParaRPr lang="et-EE" sz="3500" dirty="0" smtClean="0"/>
          </a:p>
          <a:p>
            <a:r>
              <a:rPr lang="en-US" sz="3500" dirty="0" smtClean="0"/>
              <a:t>Domain Committee (DC)</a:t>
            </a:r>
            <a:r>
              <a:rPr lang="et-EE" sz="3500" dirty="0" smtClean="0"/>
              <a:t> </a:t>
            </a:r>
            <a:r>
              <a:rPr lang="en-US" sz="3500" dirty="0" smtClean="0"/>
              <a:t>consist of experts nominated by the CNC. The DC is responsible for the quality control of the allocated Actions (assessment, monitoring, evaluation). </a:t>
            </a:r>
          </a:p>
          <a:p>
            <a:r>
              <a:rPr lang="en-US" sz="3500" dirty="0" smtClean="0"/>
              <a:t>Management Committee (MC)</a:t>
            </a:r>
            <a:r>
              <a:rPr lang="et-EE" sz="3500" dirty="0" smtClean="0"/>
              <a:t> </a:t>
            </a:r>
            <a:r>
              <a:rPr lang="en-US" sz="3500" dirty="0" smtClean="0"/>
              <a:t>- one for each Action - are formed by national experts nominated by the countries participating in the Action</a:t>
            </a:r>
            <a:r>
              <a:rPr lang="et-EE" sz="3500" dirty="0" smtClean="0"/>
              <a:t>. </a:t>
            </a:r>
          </a:p>
          <a:p>
            <a:endParaRPr lang="et-EE" sz="3500" dirty="0"/>
          </a:p>
          <a:p>
            <a:endParaRPr lang="et-EE" sz="3500" dirty="0" smtClean="0"/>
          </a:p>
          <a:p>
            <a:pPr marL="0" indent="0">
              <a:buNone/>
            </a:pPr>
            <a:r>
              <a:rPr lang="en-US" sz="3500" b="1" dirty="0" smtClean="0"/>
              <a:t>COST Office</a:t>
            </a:r>
            <a:r>
              <a:rPr lang="et-EE" sz="3500" b="1" dirty="0" smtClean="0"/>
              <a:t> </a:t>
            </a:r>
            <a:r>
              <a:rPr lang="en-US" sz="3500" dirty="0" smtClean="0"/>
              <a:t>– the implementing agent for COST. It supports the scientific activities, e.g. the DCs and Actions’ activities, and implements CSO decisions.</a:t>
            </a:r>
          </a:p>
          <a:p>
            <a:endParaRPr lang="et-EE" dirty="0"/>
          </a:p>
        </p:txBody>
      </p:sp>
    </p:spTree>
    <p:extLst>
      <p:ext uri="{BB962C8B-B14F-4D97-AF65-F5344CB8AC3E}">
        <p14:creationId xmlns:p14="http://schemas.microsoft.com/office/powerpoint/2010/main" val="319664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t-E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941810" cy="590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569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COST </a:t>
            </a:r>
            <a:r>
              <a:rPr lang="et-EE" dirty="0" err="1" smtClean="0"/>
              <a:t>Governance</a:t>
            </a:r>
            <a:endParaRPr lang="et-EE" dirty="0"/>
          </a:p>
        </p:txBody>
      </p:sp>
      <p:sp>
        <p:nvSpPr>
          <p:cNvPr id="3" name="Content Placeholder 2"/>
          <p:cNvSpPr>
            <a:spLocks noGrp="1"/>
          </p:cNvSpPr>
          <p:nvPr>
            <p:ph idx="1"/>
          </p:nvPr>
        </p:nvSpPr>
        <p:spPr/>
        <p:txBody>
          <a:bodyPr>
            <a:normAutofit fontScale="85000" lnSpcReduction="20000"/>
          </a:bodyPr>
          <a:lstStyle/>
          <a:p>
            <a:r>
              <a:rPr lang="et-EE" dirty="0" smtClean="0"/>
              <a:t>I</a:t>
            </a:r>
            <a:r>
              <a:rPr lang="en-US" dirty="0" err="1" smtClean="0"/>
              <a:t>mplemented</a:t>
            </a:r>
            <a:r>
              <a:rPr lang="en-US" dirty="0" smtClean="0"/>
              <a:t> by the COST Committee of Senior Officials (CSO), the main decision-making body responsible for the strategic development of COST. </a:t>
            </a:r>
            <a:endParaRPr lang="et-EE" dirty="0" smtClean="0"/>
          </a:p>
          <a:p>
            <a:endParaRPr lang="et-EE" dirty="0" smtClean="0"/>
          </a:p>
          <a:p>
            <a:pPr lvl="1"/>
            <a:r>
              <a:rPr lang="en-US" sz="2700" dirty="0" smtClean="0"/>
              <a:t>On 19 March 2012, the CSO approved COST’s position paper ‘</a:t>
            </a:r>
            <a:r>
              <a:rPr lang="en-US" sz="2700" b="1" dirty="0" smtClean="0"/>
              <a:t>The COST Framework - A cornerstone of the ERA</a:t>
            </a:r>
            <a:r>
              <a:rPr lang="en-US" sz="2700" dirty="0" smtClean="0"/>
              <a:t>’ (COST 4106/12). </a:t>
            </a:r>
            <a:endParaRPr lang="et-EE" sz="2700" dirty="0" smtClean="0"/>
          </a:p>
          <a:p>
            <a:pPr lvl="1"/>
            <a:r>
              <a:rPr lang="et-EE" sz="2700" dirty="0" smtClean="0"/>
              <a:t>O</a:t>
            </a:r>
            <a:r>
              <a:rPr lang="en-US" sz="2700" dirty="0" smtClean="0"/>
              <a:t>n June 2012</a:t>
            </a:r>
            <a:r>
              <a:rPr lang="et-EE" sz="2700" dirty="0" smtClean="0"/>
              <a:t>, </a:t>
            </a:r>
            <a:r>
              <a:rPr lang="en-US" sz="2700" dirty="0" smtClean="0"/>
              <a:t>the CSO approved COST's </a:t>
            </a:r>
            <a:r>
              <a:rPr lang="en-US" sz="2700" b="1" dirty="0" smtClean="0"/>
              <a:t>‘</a:t>
            </a:r>
            <a:r>
              <a:rPr lang="et-EE" sz="2700" b="1" dirty="0" smtClean="0"/>
              <a:t>A</a:t>
            </a:r>
            <a:r>
              <a:rPr lang="en-US" sz="2700" b="1" dirty="0" err="1" smtClean="0"/>
              <a:t>ction</a:t>
            </a:r>
            <a:r>
              <a:rPr lang="en-US" sz="2700" b="1" dirty="0" smtClean="0"/>
              <a:t> plan to increase inclusiveness in COST activities while fostering scientific excellence throughout Europe'</a:t>
            </a:r>
            <a:r>
              <a:rPr lang="en-US" sz="2700" dirty="0" smtClean="0"/>
              <a:t> (COST 4156/12).</a:t>
            </a:r>
            <a:endParaRPr lang="et-EE" sz="2700" dirty="0" smtClean="0"/>
          </a:p>
          <a:p>
            <a:endParaRPr lang="en-US" dirty="0" smtClean="0"/>
          </a:p>
          <a:p>
            <a:r>
              <a:rPr lang="en-US" sz="3100" dirty="0" smtClean="0"/>
              <a:t>The current CSO President is </a:t>
            </a:r>
            <a:r>
              <a:rPr lang="en-US" sz="3100" b="1" dirty="0" err="1" smtClean="0"/>
              <a:t>Dr</a:t>
            </a:r>
            <a:r>
              <a:rPr lang="en-US" sz="3100" b="1" dirty="0" smtClean="0"/>
              <a:t> </a:t>
            </a:r>
            <a:r>
              <a:rPr lang="en-US" sz="3100" b="1" dirty="0" err="1" smtClean="0"/>
              <a:t>Ángeles</a:t>
            </a:r>
            <a:r>
              <a:rPr lang="en-US" sz="3100" b="1" dirty="0" smtClean="0"/>
              <a:t> Rodríguez-Peña</a:t>
            </a:r>
            <a:r>
              <a:rPr lang="en-US" sz="3100" dirty="0" smtClean="0"/>
              <a:t> and the CSO Vice-President is </a:t>
            </a:r>
            <a:r>
              <a:rPr lang="en-US" sz="3100" b="1" dirty="0" err="1" smtClean="0"/>
              <a:t>Dr</a:t>
            </a:r>
            <a:r>
              <a:rPr lang="en-US" sz="3100" b="1" dirty="0" smtClean="0"/>
              <a:t> </a:t>
            </a:r>
            <a:r>
              <a:rPr lang="en-US" sz="3100" b="1" dirty="0" err="1" smtClean="0"/>
              <a:t>Primož</a:t>
            </a:r>
            <a:r>
              <a:rPr lang="en-US" sz="3100" b="1" dirty="0" smtClean="0"/>
              <a:t> </a:t>
            </a:r>
            <a:r>
              <a:rPr lang="en-US" sz="3100" b="1" dirty="0" err="1" smtClean="0"/>
              <a:t>Pristovšek</a:t>
            </a:r>
            <a:r>
              <a:rPr lang="en-US" sz="3100" dirty="0" smtClean="0"/>
              <a:t>.</a:t>
            </a:r>
          </a:p>
          <a:p>
            <a:endParaRPr lang="et-EE" dirty="0"/>
          </a:p>
        </p:txBody>
      </p:sp>
    </p:spTree>
    <p:extLst>
      <p:ext uri="{BB962C8B-B14F-4D97-AF65-F5344CB8AC3E}">
        <p14:creationId xmlns:p14="http://schemas.microsoft.com/office/powerpoint/2010/main" val="729743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 Mission</a:t>
            </a:r>
            <a:endParaRPr lang="et-EE" dirty="0"/>
          </a:p>
        </p:txBody>
      </p:sp>
      <p:sp>
        <p:nvSpPr>
          <p:cNvPr id="3" name="Content Placeholder 2"/>
          <p:cNvSpPr>
            <a:spLocks noGrp="1"/>
          </p:cNvSpPr>
          <p:nvPr>
            <p:ph idx="1"/>
          </p:nvPr>
        </p:nvSpPr>
        <p:spPr>
          <a:xfrm>
            <a:off x="457200" y="1340768"/>
            <a:ext cx="8229600" cy="4785395"/>
          </a:xfrm>
        </p:spPr>
        <p:txBody>
          <a:bodyPr>
            <a:normAutofit fontScale="85000" lnSpcReduction="10000"/>
          </a:bodyPr>
          <a:lstStyle/>
          <a:p>
            <a:pPr>
              <a:spcBef>
                <a:spcPts val="0"/>
              </a:spcBef>
              <a:spcAft>
                <a:spcPts val="1200"/>
              </a:spcAft>
            </a:pPr>
            <a:r>
              <a:rPr lang="en-US" dirty="0" smtClean="0"/>
              <a:t>COST enables break-through scientific developments leading to new concepts and products.</a:t>
            </a:r>
          </a:p>
          <a:p>
            <a:pPr>
              <a:spcBef>
                <a:spcPts val="0"/>
              </a:spcBef>
              <a:spcAft>
                <a:spcPts val="1200"/>
              </a:spcAft>
            </a:pPr>
            <a:r>
              <a:rPr lang="en-US" dirty="0" smtClean="0"/>
              <a:t>COST is a unique means for European researchers to jointly develop their own ideas and new initiatives across all scientific disciplines through trans-European networking of nationally funded research activities. </a:t>
            </a:r>
          </a:p>
          <a:p>
            <a:pPr>
              <a:spcBef>
                <a:spcPts val="0"/>
              </a:spcBef>
              <a:spcAft>
                <a:spcPts val="1200"/>
              </a:spcAft>
            </a:pPr>
            <a:r>
              <a:rPr lang="en-US" dirty="0" smtClean="0"/>
              <a:t>COST supports integration of research communities, leverages national research investments and addresses issues of global relevance</a:t>
            </a:r>
            <a:r>
              <a:rPr lang="en-US" dirty="0"/>
              <a:t>. </a:t>
            </a:r>
            <a:endParaRPr lang="et-EE" dirty="0" smtClean="0"/>
          </a:p>
          <a:p>
            <a:pPr>
              <a:spcBef>
                <a:spcPts val="0"/>
              </a:spcBef>
              <a:spcAft>
                <a:spcPts val="1200"/>
              </a:spcAft>
            </a:pPr>
            <a:r>
              <a:rPr lang="en-US" dirty="0" smtClean="0"/>
              <a:t>COST </a:t>
            </a:r>
            <a:r>
              <a:rPr lang="et-EE" dirty="0" err="1"/>
              <a:t>is</a:t>
            </a:r>
            <a:r>
              <a:rPr lang="et-EE" dirty="0"/>
              <a:t> </a:t>
            </a:r>
            <a:r>
              <a:rPr lang="et-EE" dirty="0" err="1"/>
              <a:t>completely</a:t>
            </a:r>
            <a:r>
              <a:rPr lang="et-EE" dirty="0"/>
              <a:t> on </a:t>
            </a:r>
            <a:r>
              <a:rPr lang="et-EE" dirty="0" err="1"/>
              <a:t>voluntary</a:t>
            </a:r>
            <a:r>
              <a:rPr lang="et-EE" dirty="0"/>
              <a:t> </a:t>
            </a:r>
            <a:r>
              <a:rPr lang="et-EE" dirty="0" err="1"/>
              <a:t>basis</a:t>
            </a:r>
            <a:r>
              <a:rPr lang="et-EE" dirty="0"/>
              <a:t> and </a:t>
            </a:r>
            <a:r>
              <a:rPr lang="et-EE" dirty="0" err="1"/>
              <a:t>bottom-up</a:t>
            </a:r>
            <a:r>
              <a:rPr lang="et-EE" dirty="0"/>
              <a:t> </a:t>
            </a:r>
            <a:r>
              <a:rPr lang="et-EE" dirty="0" err="1"/>
              <a:t>initiative</a:t>
            </a:r>
            <a:r>
              <a:rPr lang="et-EE" dirty="0"/>
              <a:t>.</a:t>
            </a:r>
            <a:endParaRPr lang="en-US" dirty="0"/>
          </a:p>
          <a:p>
            <a:pPr>
              <a:spcBef>
                <a:spcPts val="0"/>
              </a:spcBef>
              <a:spcAft>
                <a:spcPts val="1200"/>
              </a:spcAft>
            </a:pPr>
            <a:endParaRPr lang="en-US" dirty="0" smtClean="0"/>
          </a:p>
          <a:p>
            <a:endParaRPr lang="et-EE" dirty="0"/>
          </a:p>
        </p:txBody>
      </p:sp>
    </p:spTree>
    <p:extLst>
      <p:ext uri="{BB962C8B-B14F-4D97-AF65-F5344CB8AC3E}">
        <p14:creationId xmlns:p14="http://schemas.microsoft.com/office/powerpoint/2010/main" val="2989357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t-E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1" y="404664"/>
            <a:ext cx="8988375" cy="616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058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Voluntary</a:t>
            </a:r>
            <a:r>
              <a:rPr lang="et-EE" dirty="0" smtClean="0"/>
              <a:t> </a:t>
            </a:r>
            <a:r>
              <a:rPr lang="et-EE" dirty="0" err="1" smtClean="0"/>
              <a:t>approach</a:t>
            </a:r>
            <a:endParaRPr lang="et-EE"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t-EE" dirty="0" smtClean="0"/>
              <a:t>P</a:t>
            </a:r>
            <a:r>
              <a:rPr lang="en-US" dirty="0" err="1" smtClean="0"/>
              <a:t>articipation</a:t>
            </a:r>
            <a:r>
              <a:rPr lang="en-US" dirty="0" smtClean="0"/>
              <a:t> of member states is based exclusively on a voluntary approach. They participate only in mutually agreed Actions, depending on their interest, relevance of joint research and shorter time needed to achieve envisaged results. The achieved results are the property of all participants, who have to provide full funding for agreed research and concerted activities themselves. </a:t>
            </a:r>
            <a:endParaRPr lang="et-EE" dirty="0" smtClean="0"/>
          </a:p>
          <a:p>
            <a:endParaRPr lang="et-EE" dirty="0" smtClean="0"/>
          </a:p>
          <a:p>
            <a:r>
              <a:rPr lang="en-US" dirty="0" smtClean="0"/>
              <a:t>COST member states merely endorse the Actions by signing a Memorandum of Understanding, thus increasing their importance and providing moral support.</a:t>
            </a:r>
            <a:r>
              <a:rPr lang="et-EE" dirty="0" smtClean="0"/>
              <a:t> </a:t>
            </a:r>
            <a:endParaRPr lang="et-EE" dirty="0"/>
          </a:p>
        </p:txBody>
      </p:sp>
    </p:spTree>
    <p:extLst>
      <p:ext uri="{BB962C8B-B14F-4D97-AF65-F5344CB8AC3E}">
        <p14:creationId xmlns:p14="http://schemas.microsoft.com/office/powerpoint/2010/main" val="619672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t-EE" dirty="0" err="1" smtClean="0"/>
              <a:t>Domains</a:t>
            </a:r>
            <a:endParaRPr lang="et-EE" dirty="0"/>
          </a:p>
        </p:txBody>
      </p:sp>
      <p:sp>
        <p:nvSpPr>
          <p:cNvPr id="3" name="Content Placeholder 2"/>
          <p:cNvSpPr>
            <a:spLocks noGrp="1"/>
          </p:cNvSpPr>
          <p:nvPr>
            <p:ph idx="1"/>
          </p:nvPr>
        </p:nvSpPr>
        <p:spPr>
          <a:xfrm>
            <a:off x="457200" y="1196752"/>
            <a:ext cx="8229600" cy="5616624"/>
          </a:xfrm>
        </p:spPr>
        <p:txBody>
          <a:bodyPr>
            <a:normAutofit fontScale="77500" lnSpcReduction="20000"/>
          </a:bodyPr>
          <a:lstStyle/>
          <a:p>
            <a:pPr marL="0" indent="0">
              <a:buNone/>
            </a:pPr>
            <a:r>
              <a:rPr lang="et-EE" dirty="0" smtClean="0"/>
              <a:t>K</a:t>
            </a:r>
            <a:r>
              <a:rPr lang="en-US" dirty="0" err="1" smtClean="0"/>
              <a:t>ey</a:t>
            </a:r>
            <a:r>
              <a:rPr lang="en-US" dirty="0" smtClean="0"/>
              <a:t> domains:</a:t>
            </a:r>
            <a:endParaRPr lang="et-EE" dirty="0" smtClean="0"/>
          </a:p>
          <a:p>
            <a:pPr marL="0" indent="0">
              <a:buNone/>
            </a:pPr>
            <a:endParaRPr lang="en-US" dirty="0" smtClean="0"/>
          </a:p>
          <a:p>
            <a:pPr marL="0" indent="0" defTabSz="360000">
              <a:buNone/>
            </a:pPr>
            <a:r>
              <a:rPr lang="en-US" dirty="0" smtClean="0"/>
              <a:t>•	</a:t>
            </a:r>
            <a:r>
              <a:rPr lang="en-US" b="1" dirty="0" smtClean="0"/>
              <a:t>Biomedicine and Molecular Biosciences</a:t>
            </a:r>
          </a:p>
          <a:p>
            <a:pPr marL="0" indent="0" defTabSz="360000">
              <a:buNone/>
            </a:pPr>
            <a:r>
              <a:rPr lang="en-US" b="1" dirty="0" smtClean="0"/>
              <a:t>•	Food and Agriculture</a:t>
            </a:r>
          </a:p>
          <a:p>
            <a:pPr marL="0" indent="0" defTabSz="360000">
              <a:buNone/>
            </a:pPr>
            <a:r>
              <a:rPr lang="en-US" b="1" dirty="0" smtClean="0"/>
              <a:t>•	Forests, their Products and Services</a:t>
            </a:r>
          </a:p>
          <a:p>
            <a:pPr marL="0" indent="0" defTabSz="360000">
              <a:buNone/>
            </a:pPr>
            <a:r>
              <a:rPr lang="en-US" b="1" dirty="0" smtClean="0"/>
              <a:t>•	Materials, Physics and </a:t>
            </a:r>
            <a:r>
              <a:rPr lang="en-US" b="1" dirty="0" err="1" smtClean="0"/>
              <a:t>Nanosciences</a:t>
            </a:r>
            <a:endParaRPr lang="en-US" b="1" dirty="0" smtClean="0"/>
          </a:p>
          <a:p>
            <a:pPr marL="0" indent="0" defTabSz="360000">
              <a:buNone/>
            </a:pPr>
            <a:r>
              <a:rPr lang="en-US" b="1" dirty="0" smtClean="0"/>
              <a:t>•	Chemistry and Molecular Sciences and Technologies</a:t>
            </a:r>
          </a:p>
          <a:p>
            <a:pPr marL="0" indent="0" defTabSz="360000">
              <a:buNone/>
            </a:pPr>
            <a:r>
              <a:rPr lang="en-US" b="1" dirty="0" smtClean="0"/>
              <a:t>•	Earth System Science and Environmental Management</a:t>
            </a:r>
          </a:p>
          <a:p>
            <a:pPr marL="0" indent="0" defTabSz="360000">
              <a:buNone/>
            </a:pPr>
            <a:r>
              <a:rPr lang="en-US" b="1" dirty="0" smtClean="0"/>
              <a:t>•	Information and Communication Technologies</a:t>
            </a:r>
          </a:p>
          <a:p>
            <a:pPr marL="0" indent="0" defTabSz="360000">
              <a:buNone/>
            </a:pPr>
            <a:r>
              <a:rPr lang="en-US" b="1" dirty="0" smtClean="0"/>
              <a:t>•	Transport and Urban Development</a:t>
            </a:r>
          </a:p>
          <a:p>
            <a:pPr marL="0" indent="0" defTabSz="360000">
              <a:buNone/>
            </a:pPr>
            <a:r>
              <a:rPr lang="en-US" b="1" dirty="0" smtClean="0"/>
              <a:t>•	Individuals, Societies, Cultures and Health</a:t>
            </a:r>
          </a:p>
          <a:p>
            <a:pPr marL="0" indent="0">
              <a:buNone/>
            </a:pPr>
            <a:endParaRPr lang="et-EE" dirty="0" smtClean="0"/>
          </a:p>
          <a:p>
            <a:pPr marL="0" indent="0">
              <a:buNone/>
            </a:pPr>
            <a:r>
              <a:rPr lang="en-US" dirty="0" smtClean="0"/>
              <a:t>In addition, Trans-Domain Proposals allow for broad, multidisciplinary proposals to strike across the nine scientific domains.</a:t>
            </a:r>
          </a:p>
        </p:txBody>
      </p:sp>
    </p:spTree>
    <p:extLst>
      <p:ext uri="{BB962C8B-B14F-4D97-AF65-F5344CB8AC3E}">
        <p14:creationId xmlns:p14="http://schemas.microsoft.com/office/powerpoint/2010/main" val="3551083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1229</Words>
  <Application>Microsoft Office PowerPoint</Application>
  <PresentationFormat>On-screen Show (4:3)</PresentationFormat>
  <Paragraphs>116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COST</vt:lpstr>
      <vt:lpstr>Established in 1971</vt:lpstr>
      <vt:lpstr>COST Structure</vt:lpstr>
      <vt:lpstr>PowerPoint Presentation</vt:lpstr>
      <vt:lpstr>COST Governance</vt:lpstr>
      <vt:lpstr>COST Mission</vt:lpstr>
      <vt:lpstr>PowerPoint Presentation</vt:lpstr>
      <vt:lpstr>Voluntary approach</vt:lpstr>
      <vt:lpstr>Domains</vt:lpstr>
      <vt:lpstr>Domains and Actions</vt:lpstr>
      <vt:lpstr>COST funding</vt:lpstr>
      <vt:lpstr>CMST Structure and Organisation</vt:lpstr>
      <vt:lpstr>Open Call</vt:lpstr>
      <vt:lpstr>PowerPoint Presentation</vt:lpstr>
      <vt:lpstr>PowerPoint Presentation</vt:lpstr>
      <vt:lpstr>PowerPoint Presentation</vt:lpstr>
      <vt:lpstr>PowerPoint Presentation</vt:lpstr>
      <vt:lpstr>PowerPoint Presentation</vt:lpstr>
      <vt:lpstr>Chemistry and Molecular Sciences and Technologies (CMST)</vt:lpstr>
      <vt:lpstr>PowerPoint Presentation</vt:lpstr>
      <vt:lpstr>Very soon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dc:title>
  <dc:creator>Mihkel Koel</dc:creator>
  <cp:lastModifiedBy>Mihkel Koel</cp:lastModifiedBy>
  <cp:revision>19</cp:revision>
  <dcterms:created xsi:type="dcterms:W3CDTF">2013-02-20T10:54:19Z</dcterms:created>
  <dcterms:modified xsi:type="dcterms:W3CDTF">2013-02-26T09:23:34Z</dcterms:modified>
</cp:coreProperties>
</file>