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  <p:sldMasterId id="2147483725" r:id="rId2"/>
    <p:sldMasterId id="2147483729" r:id="rId3"/>
  </p:sldMasterIdLst>
  <p:notesMasterIdLst>
    <p:notesMasterId r:id="rId20"/>
  </p:notesMasterIdLst>
  <p:handoutMasterIdLst>
    <p:handoutMasterId r:id="rId21"/>
  </p:handoutMasterIdLst>
  <p:sldIdLst>
    <p:sldId id="256" r:id="rId4"/>
    <p:sldId id="259" r:id="rId5"/>
    <p:sldId id="278" r:id="rId6"/>
    <p:sldId id="276" r:id="rId7"/>
    <p:sldId id="291" r:id="rId8"/>
    <p:sldId id="292" r:id="rId9"/>
    <p:sldId id="293" r:id="rId10"/>
    <p:sldId id="294" r:id="rId11"/>
    <p:sldId id="295" r:id="rId12"/>
    <p:sldId id="296" r:id="rId13"/>
    <p:sldId id="286" r:id="rId14"/>
    <p:sldId id="287" r:id="rId15"/>
    <p:sldId id="288" r:id="rId16"/>
    <p:sldId id="289" r:id="rId17"/>
    <p:sldId id="290" r:id="rId18"/>
    <p:sldId id="285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2B7C"/>
    <a:srgbClr val="FFF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55" autoAdjust="0"/>
    <p:restoredTop sz="94717" autoAdjust="0"/>
  </p:normalViewPr>
  <p:slideViewPr>
    <p:cSldViewPr snapToGrid="0" snapToObjects="1">
      <p:cViewPr varScale="1">
        <p:scale>
          <a:sx n="92" d="100"/>
          <a:sy n="92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C6B3F327-D5CD-4E6C-AFE2-9FC41B03C91B}" type="datetimeFigureOut">
              <a:rPr lang="en-US"/>
              <a:pPr>
                <a:defRPr/>
              </a:pPr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48DC7013-3BF3-4754-BB65-49D64637B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58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5BDA2D45-6714-4AB9-BCA5-05724F96F098}" type="datetimeFigureOut">
              <a:rPr lang="en-US"/>
              <a:pPr>
                <a:defRPr/>
              </a:pPr>
              <a:t>8/30/2012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F7DD7F3-8CB2-4185-8365-8D88BF7BF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5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t-EE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1C5DD8-A12D-417A-A6C7-CA99E38E32DA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86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76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470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918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56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56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75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07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1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8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04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_logo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pp_logo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>
            <a:cxnSpLocks noChangeShapeType="1"/>
          </p:cNvCxnSpPr>
          <p:nvPr userDrawn="1"/>
        </p:nvCxnSpPr>
        <p:spPr bwMode="auto">
          <a:xfrm>
            <a:off x="0" y="639763"/>
            <a:ext cx="9144000" cy="0"/>
          </a:xfrm>
          <a:prstGeom prst="line">
            <a:avLst/>
          </a:prstGeom>
          <a:noFill/>
          <a:ln w="12700">
            <a:solidFill>
              <a:srgbClr val="832B7C"/>
            </a:solidFill>
            <a:round/>
            <a:headEnd/>
            <a:tailEnd/>
          </a:ln>
          <a:effectLst>
            <a:outerShdw blurRad="40000" dist="12700" dir="5400000" rotWithShape="0">
              <a:srgbClr val="808080">
                <a:alpha val="25000"/>
              </a:srgbClr>
            </a:outerShdw>
          </a:effectLst>
          <a:ex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5FD67-5A6C-41FA-9BE8-BCD60C193EC4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91142-9816-470D-BF07-E0B9B6D4C3B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0" y="639763"/>
            <a:ext cx="9144000" cy="0"/>
          </a:xfrm>
          <a:prstGeom prst="line">
            <a:avLst/>
          </a:prstGeom>
          <a:noFill/>
          <a:ln w="12700">
            <a:solidFill>
              <a:srgbClr val="832B7C"/>
            </a:solidFill>
            <a:round/>
            <a:headEnd/>
            <a:tailEnd/>
          </a:ln>
          <a:effectLst>
            <a:outerShdw blurRad="40000" dist="12700" dir="5400000" rotWithShape="0">
              <a:srgbClr val="808080">
                <a:alpha val="25000"/>
              </a:srgb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334532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4society.eu/index.php" TargetMode="External"/><Relationship Id="rId2" Type="http://schemas.openxmlformats.org/officeDocument/2006/relationships/hyperlink" Target="http://ec.europa.eu/research/social-sciences/index_en.html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0" y="2714530"/>
            <a:ext cx="91440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t-EE" sz="4400" b="1" dirty="0" smtClean="0">
                <a:solidFill>
                  <a:srgbClr val="C00000"/>
                </a:solidFill>
              </a:rPr>
              <a:t>Sotsiaal- ja humanitaarteadused</a:t>
            </a:r>
          </a:p>
          <a:p>
            <a:pPr algn="ctr"/>
            <a:r>
              <a:rPr lang="et-EE" sz="2800" b="1" dirty="0" smtClean="0">
                <a:solidFill>
                  <a:srgbClr val="832B7C"/>
                </a:solidFill>
              </a:rPr>
              <a:t>Ülle Must</a:t>
            </a:r>
          </a:p>
          <a:p>
            <a:pPr algn="ctr"/>
            <a:r>
              <a:rPr lang="et-EE" sz="2800" b="1" dirty="0" smtClean="0">
                <a:solidFill>
                  <a:srgbClr val="832B7C"/>
                </a:solidFill>
              </a:rPr>
              <a:t>Ulle.Must@etag.ee</a:t>
            </a:r>
            <a:endParaRPr lang="en-US" sz="2800" b="1" dirty="0">
              <a:solidFill>
                <a:srgbClr val="832B7C"/>
              </a:solidFill>
            </a:endParaRP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0" y="5816600"/>
            <a:ext cx="91440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t-EE" sz="1600" dirty="0" smtClean="0">
                <a:solidFill>
                  <a:srgbClr val="7030A0"/>
                </a:solidFill>
              </a:rPr>
              <a:t>29. ja 30. august 2012</a:t>
            </a:r>
            <a:endParaRPr lang="en-US" sz="1600" dirty="0">
              <a:solidFill>
                <a:srgbClr val="7030A0"/>
              </a:solidFill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t-EE" sz="1600" dirty="0">
                <a:solidFill>
                  <a:srgbClr val="7030A0"/>
                </a:solidFill>
              </a:rPr>
              <a:t>7RP </a:t>
            </a:r>
            <a:r>
              <a:rPr lang="et-EE" sz="1600" dirty="0" smtClean="0">
                <a:solidFill>
                  <a:srgbClr val="7030A0"/>
                </a:solidFill>
              </a:rPr>
              <a:t>infopäevad Tallinnas ja Tartus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7030A0"/>
                </a:solidFill>
              </a:rPr>
              <a:t>http://www.etag.ee/7-raamprogrammi-infopaev-29-08-tallinnas-30-08-tartus/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sz="3200" b="1" dirty="0">
                <a:solidFill>
                  <a:srgbClr val="7030A0"/>
                </a:solidFill>
                <a:latin typeface="+mn-lt"/>
                <a:cs typeface="Arial" charset="0"/>
              </a:rPr>
              <a:t>EL välispoliitika toetamine</a:t>
            </a:r>
            <a:endParaRPr lang="et-EE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dirty="0">
                <a:ea typeface="MS PGothic" pitchFamily="34" charset="-128"/>
                <a:cs typeface="Arial" charset="0"/>
              </a:rPr>
              <a:t>Rahvusvaheliste ettevõtete roll</a:t>
            </a:r>
            <a:r>
              <a:rPr lang="et-EE" dirty="0"/>
              <a:t>  globaalsete arengute väljakutsetes </a:t>
            </a:r>
            <a:r>
              <a:rPr lang="en-GB" dirty="0">
                <a:ea typeface="MS PGothic" pitchFamily="34" charset="-128"/>
                <a:cs typeface="Arial" charset="0"/>
              </a:rPr>
              <a:t>(CP-SM)</a:t>
            </a:r>
            <a:r>
              <a:rPr lang="et-EE" dirty="0">
                <a:ea typeface="MS PGothic" pitchFamily="34" charset="-128"/>
                <a:cs typeface="Arial" charset="0"/>
              </a:rPr>
              <a:t> </a:t>
            </a:r>
            <a:r>
              <a:rPr lang="et-EE" dirty="0" smtClean="0">
                <a:ea typeface="MS PGothic" pitchFamily="34" charset="-128"/>
                <a:cs typeface="Arial" charset="0"/>
              </a:rPr>
              <a:t>2</a:t>
            </a:r>
            <a:endParaRPr lang="et-EE" dirty="0" smtClean="0">
              <a:solidFill>
                <a:srgbClr val="FF0000"/>
              </a:solidFill>
              <a:ea typeface="MS PGothic" pitchFamily="34" charset="-128"/>
              <a:cs typeface="Arial" charset="0"/>
            </a:endParaRP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dirty="0"/>
              <a:t>Turvalisus ja demokraatia naabruses: Kaukaasia juhtum </a:t>
            </a:r>
            <a:r>
              <a:rPr lang="en-GB" dirty="0">
                <a:latin typeface="Arial" charset="0"/>
                <a:ea typeface="MS PGothic" pitchFamily="34" charset="-128"/>
                <a:cs typeface="Arial" charset="0"/>
              </a:rPr>
              <a:t>(CP-SM) </a:t>
            </a:r>
            <a:r>
              <a:rPr lang="et-EE" dirty="0">
                <a:latin typeface="Arial" charset="0"/>
                <a:ea typeface="MS PGothic" pitchFamily="34" charset="-128"/>
                <a:cs typeface="Arial" charset="0"/>
              </a:rPr>
              <a:t>4</a:t>
            </a:r>
            <a:r>
              <a:rPr lang="en-GB" dirty="0">
                <a:latin typeface="Arial" charset="0"/>
                <a:ea typeface="MS PGothic" pitchFamily="34" charset="-128"/>
                <a:cs typeface="Arial" charset="0"/>
              </a:rPr>
              <a:t>	</a:t>
            </a:r>
            <a:endParaRPr lang="en-GB" dirty="0">
              <a:solidFill>
                <a:srgbClr val="FF0000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dirty="0"/>
              <a:t>Muutused Lõuna ja Ida Vahemere piirkonnas: volituste andmine uuele põlvkonnale </a:t>
            </a:r>
            <a:r>
              <a:rPr lang="en-GB" dirty="0">
                <a:latin typeface="Arial" charset="0"/>
                <a:ea typeface="MS PGothic" pitchFamily="34" charset="-128"/>
                <a:cs typeface="Arial" charset="0"/>
              </a:rPr>
              <a:t>(CP-SM) </a:t>
            </a:r>
            <a:r>
              <a:rPr lang="et-EE" dirty="0" smtClean="0">
                <a:latin typeface="Arial" charset="0"/>
                <a:ea typeface="MS PGothic" pitchFamily="34" charset="-128"/>
                <a:cs typeface="Arial" charset="0"/>
              </a:rPr>
              <a:t>4</a:t>
            </a:r>
            <a:endParaRPr lang="en-GB" dirty="0">
              <a:latin typeface="Arial" charset="0"/>
              <a:ea typeface="MS PGothic" pitchFamily="34" charset="-128"/>
              <a:cs typeface="Arial" charset="0"/>
            </a:endParaRP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dirty="0"/>
              <a:t>Meedia konfliktides ja rahu sobitamisel </a:t>
            </a:r>
            <a:r>
              <a:rPr lang="en-GB" dirty="0">
                <a:latin typeface="Arial" charset="0"/>
                <a:ea typeface="MS PGothic" pitchFamily="34" charset="-128"/>
                <a:cs typeface="Arial" charset="0"/>
              </a:rPr>
              <a:t>(CP-SM) </a:t>
            </a:r>
            <a:r>
              <a:rPr lang="et-EE" dirty="0" smtClean="0">
                <a:latin typeface="Arial" charset="0"/>
                <a:ea typeface="MS PGothic" pitchFamily="34" charset="-128"/>
                <a:cs typeface="Arial" charset="0"/>
              </a:rPr>
              <a:t>4</a:t>
            </a:r>
            <a:endParaRPr lang="en-GB" dirty="0">
              <a:latin typeface="Arial" charset="0"/>
              <a:ea typeface="MS PGothic" pitchFamily="34" charset="-128"/>
              <a:cs typeface="Arial" charset="0"/>
            </a:endParaRP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n-GB" dirty="0">
                <a:latin typeface="Arial" charset="0"/>
                <a:ea typeface="MS PGothic" pitchFamily="34" charset="-128"/>
                <a:cs typeface="Arial" charset="0"/>
              </a:rPr>
              <a:t>E</a:t>
            </a:r>
            <a:r>
              <a:rPr lang="et-EE" dirty="0">
                <a:latin typeface="Arial" charset="0"/>
                <a:ea typeface="MS PGothic" pitchFamily="34" charset="-128"/>
                <a:cs typeface="Arial" charset="0"/>
              </a:rPr>
              <a:t>L</a:t>
            </a:r>
            <a:r>
              <a:rPr lang="en-GB" dirty="0">
                <a:latin typeface="Arial" charset="0"/>
                <a:ea typeface="MS PGothic" pitchFamily="34" charset="-128"/>
                <a:cs typeface="Arial" charset="0"/>
              </a:rPr>
              <a:t>-India </a:t>
            </a:r>
            <a:r>
              <a:rPr lang="et-EE" dirty="0">
                <a:latin typeface="Arial" charset="0"/>
                <a:ea typeface="MS PGothic" pitchFamily="34" charset="-128"/>
                <a:cs typeface="Arial" charset="0"/>
              </a:rPr>
              <a:t>sotsiaal- ja humanitaarteaduste platvorm</a:t>
            </a:r>
            <a:r>
              <a:rPr lang="en-GB" dirty="0">
                <a:latin typeface="Arial" charset="0"/>
                <a:ea typeface="MS PGothic" pitchFamily="34" charset="-128"/>
                <a:cs typeface="Arial" charset="0"/>
              </a:rPr>
              <a:t> (CSA)</a:t>
            </a:r>
            <a:r>
              <a:rPr lang="et-EE" dirty="0">
                <a:latin typeface="Arial" charset="0"/>
                <a:ea typeface="MS PGothic" pitchFamily="34" charset="-128"/>
                <a:cs typeface="Arial" charset="0"/>
              </a:rPr>
              <a:t> </a:t>
            </a:r>
            <a:r>
              <a:rPr lang="et-EE" dirty="0" smtClean="0">
                <a:latin typeface="Arial" charset="0"/>
                <a:ea typeface="MS PGothic" pitchFamily="34" charset="-128"/>
                <a:cs typeface="Arial" charset="0"/>
              </a:rPr>
              <a:t>4</a:t>
            </a:r>
            <a:endParaRPr lang="en-GB" dirty="0">
              <a:latin typeface="Arial" charset="0"/>
              <a:ea typeface="MS PGothic" pitchFamily="34" charset="-128"/>
              <a:cs typeface="Arial" charset="0"/>
            </a:endParaRP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dirty="0">
                <a:latin typeface="Arial" charset="0"/>
                <a:ea typeface="MS PGothic" pitchFamily="34" charset="-128"/>
                <a:cs typeface="Arial" charset="0"/>
              </a:rPr>
              <a:t>Atlandi ülene sotsiaal- ja humanitaarteaduste platvorm</a:t>
            </a:r>
            <a:r>
              <a:rPr lang="en-GB" dirty="0">
                <a:latin typeface="Arial" charset="0"/>
                <a:ea typeface="MS PGothic" pitchFamily="34" charset="-128"/>
                <a:cs typeface="Arial" charset="0"/>
              </a:rPr>
              <a:t> (CSA) </a:t>
            </a:r>
            <a:r>
              <a:rPr lang="et-EE" dirty="0" smtClean="0">
                <a:latin typeface="Arial" charset="0"/>
                <a:ea typeface="MS PGothic" pitchFamily="34" charset="-128"/>
                <a:cs typeface="Arial" charset="0"/>
              </a:rPr>
              <a:t>4</a:t>
            </a:r>
            <a:endParaRPr lang="en-GB" dirty="0">
              <a:latin typeface="Arial" charset="0"/>
              <a:ea typeface="MS PGothic" pitchFamily="34" charset="-128"/>
              <a:cs typeface="Arial" charset="0"/>
            </a:endParaRP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dirty="0"/>
              <a:t>Majanduskasvu ja tööhõive kasutamata potentsiaal - mittetariifsete hindade vähendamine kaupadele, teenustele ja investeeringutele </a:t>
            </a:r>
            <a:r>
              <a:rPr lang="fr-BE" dirty="0">
                <a:latin typeface="Arial" charset="0"/>
                <a:ea typeface="MS PGothic" pitchFamily="34" charset="-128"/>
                <a:cs typeface="Arial" charset="0"/>
              </a:rPr>
              <a:t>(CP-SM)</a:t>
            </a:r>
            <a:r>
              <a:rPr lang="et-EE" dirty="0">
                <a:latin typeface="Arial" charset="0"/>
                <a:ea typeface="MS PGothic" pitchFamily="34" charset="-128"/>
                <a:cs typeface="Arial" charset="0"/>
              </a:rPr>
              <a:t> </a:t>
            </a:r>
            <a:r>
              <a:rPr lang="et-EE" dirty="0" smtClean="0">
                <a:latin typeface="Arial" charset="0"/>
                <a:ea typeface="MS PGothic" pitchFamily="34" charset="-128"/>
                <a:cs typeface="Arial" charset="0"/>
              </a:rPr>
              <a:t>4</a:t>
            </a:r>
            <a:endParaRPr lang="en-GB" dirty="0">
              <a:solidFill>
                <a:srgbClr val="FF0000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ea typeface="MS PGothic" pitchFamily="34" charset="-128"/>
              <a:cs typeface="Arial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2618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t-EE" sz="3200" b="1" dirty="0" smtClean="0">
                <a:solidFill>
                  <a:srgbClr val="7030A0"/>
                </a:solidFill>
              </a:rPr>
              <a:t>SSH võimalused </a:t>
            </a:r>
            <a:r>
              <a:rPr lang="et-EE" sz="3200" b="1" u="sng" dirty="0" smtClean="0">
                <a:solidFill>
                  <a:srgbClr val="7030A0"/>
                </a:solidFill>
              </a:rPr>
              <a:t>Koostöö</a:t>
            </a:r>
            <a:r>
              <a:rPr lang="et-EE" sz="3200" b="1" dirty="0" smtClean="0">
                <a:solidFill>
                  <a:srgbClr val="7030A0"/>
                </a:solidFill>
              </a:rPr>
              <a:t> programmis</a:t>
            </a:r>
            <a:endParaRPr lang="et-EE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600200"/>
            <a:ext cx="8863445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HEALTH.2013.3.3-1 Social innovation for health </a:t>
            </a:r>
            <a:r>
              <a:rPr lang="en-US" dirty="0" smtClean="0">
                <a:solidFill>
                  <a:srgbClr val="7030A0"/>
                </a:solidFill>
              </a:rPr>
              <a:t>promotion</a:t>
            </a:r>
            <a:r>
              <a:rPr lang="et-EE" dirty="0" smtClean="0">
                <a:solidFill>
                  <a:srgbClr val="7030A0"/>
                </a:solidFill>
              </a:rPr>
              <a:t> </a:t>
            </a:r>
          </a:p>
          <a:p>
            <a:pPr lvl="1"/>
            <a:r>
              <a:rPr lang="et-EE" b="1" dirty="0" smtClean="0"/>
              <a:t>Teadusvaldkonnad</a:t>
            </a:r>
            <a:r>
              <a:rPr lang="en-US" dirty="0" smtClean="0"/>
              <a:t>: </a:t>
            </a:r>
            <a:r>
              <a:rPr lang="et-EE" dirty="0" smtClean="0"/>
              <a:t>ärijuhtimine</a:t>
            </a:r>
            <a:r>
              <a:rPr lang="et-EE" dirty="0"/>
              <a:t>, </a:t>
            </a:r>
            <a:r>
              <a:rPr lang="et-EE" dirty="0" smtClean="0"/>
              <a:t>majandus, soouuringud, psühholoogia</a:t>
            </a:r>
            <a:r>
              <a:rPr lang="et-EE" dirty="0"/>
              <a:t>, </a:t>
            </a:r>
            <a:r>
              <a:rPr lang="et-EE" dirty="0" smtClean="0"/>
              <a:t>sotsioloogia</a:t>
            </a:r>
          </a:p>
          <a:p>
            <a:r>
              <a:rPr lang="en-US" dirty="0">
                <a:solidFill>
                  <a:srgbClr val="7030A0"/>
                </a:solidFill>
              </a:rPr>
              <a:t>KBBE.2013.2.1-01 Impact of food and nutritional </a:t>
            </a:r>
            <a:r>
              <a:rPr lang="en-US" dirty="0" err="1">
                <a:solidFill>
                  <a:srgbClr val="7030A0"/>
                </a:solidFill>
              </a:rPr>
              <a:t>behaviour</a:t>
            </a:r>
            <a:r>
              <a:rPr lang="en-US" dirty="0">
                <a:solidFill>
                  <a:srgbClr val="7030A0"/>
                </a:solidFill>
              </a:rPr>
              <a:t>, lifestyle and the </a:t>
            </a:r>
            <a:r>
              <a:rPr lang="en-US" dirty="0" smtClean="0">
                <a:solidFill>
                  <a:srgbClr val="7030A0"/>
                </a:solidFill>
              </a:rPr>
              <a:t>socio-economic</a:t>
            </a:r>
            <a:r>
              <a:rPr lang="et-EE" dirty="0" smtClean="0">
                <a:solidFill>
                  <a:srgbClr val="7030A0"/>
                </a:solidFill>
              </a:rPr>
              <a:t> </a:t>
            </a:r>
            <a:r>
              <a:rPr lang="et-EE" dirty="0" err="1" smtClean="0">
                <a:solidFill>
                  <a:srgbClr val="7030A0"/>
                </a:solidFill>
              </a:rPr>
              <a:t>environment</a:t>
            </a:r>
            <a:r>
              <a:rPr lang="et-EE" dirty="0" smtClean="0">
                <a:solidFill>
                  <a:srgbClr val="7030A0"/>
                </a:solidFill>
              </a:rPr>
              <a:t> </a:t>
            </a:r>
            <a:r>
              <a:rPr lang="et-EE" dirty="0">
                <a:solidFill>
                  <a:srgbClr val="7030A0"/>
                </a:solidFill>
              </a:rPr>
              <a:t>on </a:t>
            </a:r>
            <a:r>
              <a:rPr lang="et-EE" dirty="0" err="1">
                <a:solidFill>
                  <a:srgbClr val="7030A0"/>
                </a:solidFill>
              </a:rPr>
              <a:t>depression</a:t>
            </a:r>
            <a:r>
              <a:rPr lang="et-EE" dirty="0">
                <a:solidFill>
                  <a:srgbClr val="7030A0"/>
                </a:solidFill>
              </a:rPr>
              <a:t> and </a:t>
            </a:r>
            <a:r>
              <a:rPr lang="et-EE" dirty="0" err="1">
                <a:solidFill>
                  <a:srgbClr val="7030A0"/>
                </a:solidFill>
              </a:rPr>
              <a:t>proposed</a:t>
            </a:r>
            <a:r>
              <a:rPr lang="et-EE" dirty="0">
                <a:solidFill>
                  <a:srgbClr val="7030A0"/>
                </a:solidFill>
              </a:rPr>
              <a:t> </a:t>
            </a:r>
            <a:r>
              <a:rPr lang="et-EE" dirty="0" err="1">
                <a:solidFill>
                  <a:srgbClr val="7030A0"/>
                </a:solidFill>
              </a:rPr>
              <a:t>remedial</a:t>
            </a:r>
            <a:r>
              <a:rPr lang="et-EE" dirty="0">
                <a:solidFill>
                  <a:srgbClr val="7030A0"/>
                </a:solidFill>
              </a:rPr>
              <a:t> </a:t>
            </a:r>
            <a:r>
              <a:rPr lang="et-EE" dirty="0" err="1">
                <a:solidFill>
                  <a:srgbClr val="7030A0"/>
                </a:solidFill>
              </a:rPr>
              <a:t>actions</a:t>
            </a:r>
            <a:r>
              <a:rPr lang="et-EE" dirty="0">
                <a:solidFill>
                  <a:srgbClr val="7030A0"/>
                </a:solidFill>
              </a:rPr>
              <a:t> </a:t>
            </a:r>
            <a:endParaRPr lang="et-EE" dirty="0" smtClean="0">
              <a:solidFill>
                <a:srgbClr val="7030A0"/>
              </a:solidFill>
            </a:endParaRPr>
          </a:p>
          <a:p>
            <a:pPr lvl="1"/>
            <a:r>
              <a:rPr lang="et-EE" b="1" dirty="0"/>
              <a:t>Teadusvaldkonnad</a:t>
            </a:r>
            <a:r>
              <a:rPr lang="en-US" dirty="0" smtClean="0"/>
              <a:t>:</a:t>
            </a:r>
            <a:r>
              <a:rPr lang="et-EE" dirty="0"/>
              <a:t> </a:t>
            </a:r>
            <a:r>
              <a:rPr lang="et-EE" dirty="0" smtClean="0"/>
              <a:t>kultuuriantropoloogia</a:t>
            </a:r>
            <a:r>
              <a:rPr lang="et-EE" dirty="0"/>
              <a:t>, majandus, </a:t>
            </a:r>
            <a:r>
              <a:rPr lang="et-EE" dirty="0" smtClean="0"/>
              <a:t>soouuringud, </a:t>
            </a:r>
            <a:r>
              <a:rPr lang="et-EE" dirty="0"/>
              <a:t>meedia, </a:t>
            </a:r>
            <a:r>
              <a:rPr lang="et-EE" dirty="0" smtClean="0"/>
              <a:t>toitumisalane käitumine, </a:t>
            </a:r>
            <a:r>
              <a:rPr lang="et-EE" dirty="0" err="1" smtClean="0"/>
              <a:t>psühholoogia,sotsioloogia</a:t>
            </a:r>
            <a:endParaRPr lang="et-EE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KBBE.2013.2.5-01 </a:t>
            </a:r>
            <a:r>
              <a:rPr lang="en-US" dirty="0">
                <a:solidFill>
                  <a:srgbClr val="7030A0"/>
                </a:solidFill>
              </a:rPr>
              <a:t>Assessment of the impact of global drivers of change on Europe's </a:t>
            </a:r>
            <a:r>
              <a:rPr lang="en-US" dirty="0" smtClean="0">
                <a:solidFill>
                  <a:srgbClr val="7030A0"/>
                </a:solidFill>
              </a:rPr>
              <a:t>food</a:t>
            </a:r>
            <a:r>
              <a:rPr lang="et-EE" dirty="0" smtClean="0">
                <a:solidFill>
                  <a:srgbClr val="7030A0"/>
                </a:solidFill>
              </a:rPr>
              <a:t> </a:t>
            </a:r>
            <a:r>
              <a:rPr lang="et-EE" dirty="0" err="1" smtClean="0">
                <a:solidFill>
                  <a:srgbClr val="7030A0"/>
                </a:solidFill>
              </a:rPr>
              <a:t>security</a:t>
            </a:r>
            <a:r>
              <a:rPr lang="et-EE" dirty="0" smtClean="0">
                <a:solidFill>
                  <a:srgbClr val="7030A0"/>
                </a:solidFill>
              </a:rPr>
              <a:t> </a:t>
            </a:r>
          </a:p>
          <a:p>
            <a:pPr lvl="1"/>
            <a:r>
              <a:rPr lang="et-EE" b="1" dirty="0"/>
              <a:t>Teadusvaldkonnad</a:t>
            </a:r>
            <a:r>
              <a:rPr lang="en-US" dirty="0" smtClean="0"/>
              <a:t>:</a:t>
            </a:r>
            <a:r>
              <a:rPr lang="et-EE" dirty="0"/>
              <a:t> </a:t>
            </a:r>
            <a:r>
              <a:rPr lang="et-EE" dirty="0" smtClean="0"/>
              <a:t>ärijuhtimine, kultuuriantropoloogia</a:t>
            </a:r>
            <a:r>
              <a:rPr lang="et-EE" dirty="0"/>
              <a:t>, </a:t>
            </a:r>
            <a:r>
              <a:rPr lang="et-EE" dirty="0" smtClean="0"/>
              <a:t>rahandus, </a:t>
            </a:r>
            <a:r>
              <a:rPr lang="et-EE" dirty="0"/>
              <a:t>õigus, psühholoogia</a:t>
            </a:r>
            <a:r>
              <a:rPr lang="et-EE" dirty="0" smtClean="0"/>
              <a:t>, avalik haldus, sotsioloogia</a:t>
            </a:r>
            <a:r>
              <a:rPr lang="et-EE" dirty="0"/>
              <a:t/>
            </a:r>
            <a:br>
              <a:rPr lang="et-EE" dirty="0"/>
            </a:br>
            <a:endParaRPr lang="et-EE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KBBE.2013.3.3-02 </a:t>
            </a:r>
            <a:r>
              <a:rPr lang="en-US" dirty="0" err="1" smtClean="0">
                <a:solidFill>
                  <a:srgbClr val="7030A0"/>
                </a:solidFill>
              </a:rPr>
              <a:t>Bioeconomy</a:t>
            </a:r>
            <a:r>
              <a:rPr lang="en-US" dirty="0" smtClean="0">
                <a:solidFill>
                  <a:srgbClr val="7030A0"/>
                </a:solidFill>
              </a:rPr>
              <a:t> and bioregions Support to policies: Set up of a </a:t>
            </a:r>
            <a:r>
              <a:rPr lang="en-US" dirty="0" err="1" smtClean="0">
                <a:solidFill>
                  <a:srgbClr val="7030A0"/>
                </a:solidFill>
              </a:rPr>
              <a:t>Bioeconomy</a:t>
            </a:r>
            <a:r>
              <a:rPr lang="en-US" dirty="0" smtClean="0">
                <a:solidFill>
                  <a:srgbClr val="7030A0"/>
                </a:solidFill>
              </a:rPr>
              <a:t> Observatory</a:t>
            </a:r>
            <a:endParaRPr lang="et-EE" dirty="0" smtClean="0">
              <a:solidFill>
                <a:srgbClr val="7030A0"/>
              </a:solidFill>
            </a:endParaRPr>
          </a:p>
          <a:p>
            <a:pPr lvl="1"/>
            <a:r>
              <a:rPr lang="et-EE" b="1" dirty="0"/>
              <a:t>Teadusvaldkonnad</a:t>
            </a:r>
            <a:r>
              <a:rPr lang="en-US" dirty="0" smtClean="0"/>
              <a:t>:</a:t>
            </a:r>
            <a:r>
              <a:rPr lang="et-EE" dirty="0"/>
              <a:t> </a:t>
            </a:r>
            <a:r>
              <a:rPr lang="et-EE" dirty="0" smtClean="0"/>
              <a:t>põllumajanduse ökonoomika, õigus, </a:t>
            </a:r>
            <a:r>
              <a:rPr lang="et-EE" dirty="0"/>
              <a:t>meedia, psühholoogia, </a:t>
            </a:r>
            <a:r>
              <a:rPr lang="et-EE" dirty="0" smtClean="0"/>
              <a:t>avalik  haldus</a:t>
            </a:r>
            <a:r>
              <a:rPr lang="et-EE" dirty="0"/>
              <a:t/>
            </a:r>
            <a:br>
              <a:rPr lang="et-EE" dirty="0"/>
            </a:b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2436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>
                <a:solidFill>
                  <a:srgbClr val="7030A0"/>
                </a:solidFill>
              </a:rPr>
              <a:t>SSH võimalused </a:t>
            </a:r>
            <a:r>
              <a:rPr lang="et-EE" sz="3200" b="1" u="sng" dirty="0" smtClean="0">
                <a:solidFill>
                  <a:srgbClr val="7030A0"/>
                </a:solidFill>
              </a:rPr>
              <a:t>Koostöö</a:t>
            </a:r>
            <a:r>
              <a:rPr lang="et-EE" sz="3200" b="1" dirty="0" smtClean="0">
                <a:solidFill>
                  <a:srgbClr val="7030A0"/>
                </a:solidFill>
              </a:rPr>
              <a:t> programmis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50481" cy="52578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7030A0"/>
                </a:solidFill>
              </a:rPr>
              <a:t>ICT-2013.5.4 ICT for Governance and Policy </a:t>
            </a:r>
            <a:r>
              <a:rPr lang="en-US" sz="2200" dirty="0" err="1" smtClean="0">
                <a:solidFill>
                  <a:srgbClr val="7030A0"/>
                </a:solidFill>
              </a:rPr>
              <a:t>Modelling</a:t>
            </a:r>
            <a:endParaRPr lang="et-EE" sz="2200" dirty="0" smtClean="0">
              <a:solidFill>
                <a:srgbClr val="7030A0"/>
              </a:solidFill>
            </a:endParaRPr>
          </a:p>
          <a:p>
            <a:pPr lvl="1"/>
            <a:r>
              <a:rPr lang="et-EE" sz="2200" b="1" dirty="0"/>
              <a:t>Teadusvaldkonnad</a:t>
            </a:r>
            <a:r>
              <a:rPr lang="en-US" sz="2200" dirty="0" smtClean="0"/>
              <a:t>:</a:t>
            </a:r>
            <a:r>
              <a:rPr lang="et-EE" sz="2200" dirty="0"/>
              <a:t> </a:t>
            </a:r>
            <a:r>
              <a:rPr lang="et-EE" sz="2200" dirty="0" smtClean="0"/>
              <a:t>majandus</a:t>
            </a:r>
            <a:r>
              <a:rPr lang="et-EE" sz="2200" dirty="0"/>
              <a:t>, </a:t>
            </a:r>
            <a:r>
              <a:rPr lang="et-EE" sz="2200" dirty="0" smtClean="0"/>
              <a:t>juhtimine</a:t>
            </a:r>
            <a:r>
              <a:rPr lang="et-EE" sz="2200" dirty="0"/>
              <a:t>, meedia, avalik </a:t>
            </a:r>
            <a:r>
              <a:rPr lang="et-EE" sz="2200" dirty="0" smtClean="0"/>
              <a:t>haldus</a:t>
            </a:r>
          </a:p>
          <a:p>
            <a:r>
              <a:rPr lang="en-US" sz="2200" dirty="0">
                <a:solidFill>
                  <a:srgbClr val="7030A0"/>
                </a:solidFill>
              </a:rPr>
              <a:t>Objective ICT-2013.</a:t>
            </a:r>
            <a:r>
              <a:rPr lang="en-US" sz="2200" dirty="0" smtClean="0">
                <a:solidFill>
                  <a:srgbClr val="7030A0"/>
                </a:solidFill>
              </a:rPr>
              <a:t>5.5 </a:t>
            </a:r>
            <a:r>
              <a:rPr lang="en-US" sz="2200" dirty="0">
                <a:solidFill>
                  <a:srgbClr val="7030A0"/>
                </a:solidFill>
              </a:rPr>
              <a:t>Collective Awareness Platforms for Sustainability and </a:t>
            </a:r>
            <a:r>
              <a:rPr lang="en-US" sz="2200" dirty="0" smtClean="0">
                <a:solidFill>
                  <a:srgbClr val="7030A0"/>
                </a:solidFill>
              </a:rPr>
              <a:t>Social</a:t>
            </a:r>
            <a:r>
              <a:rPr lang="et-EE" sz="2200" dirty="0" smtClean="0">
                <a:solidFill>
                  <a:srgbClr val="7030A0"/>
                </a:solidFill>
              </a:rPr>
              <a:t> </a:t>
            </a:r>
            <a:r>
              <a:rPr lang="et-EE" sz="2200" dirty="0" err="1" smtClean="0">
                <a:solidFill>
                  <a:srgbClr val="7030A0"/>
                </a:solidFill>
              </a:rPr>
              <a:t>Innovation</a:t>
            </a:r>
            <a:endParaRPr lang="et-EE" sz="2200" dirty="0" smtClean="0">
              <a:solidFill>
                <a:srgbClr val="7030A0"/>
              </a:solidFill>
            </a:endParaRPr>
          </a:p>
          <a:p>
            <a:pPr lvl="1"/>
            <a:r>
              <a:rPr lang="et-EE" sz="2200" dirty="0"/>
              <a:t>ärijuhtimine</a:t>
            </a:r>
            <a:r>
              <a:rPr lang="et-EE" sz="2200" dirty="0" smtClean="0"/>
              <a:t>, kommunikatsioon, kultuuriantropoloogia</a:t>
            </a:r>
            <a:r>
              <a:rPr lang="et-EE" sz="2200" dirty="0"/>
              <a:t>, majandus, haridus, eetika, </a:t>
            </a:r>
            <a:r>
              <a:rPr lang="et-EE" sz="2200" dirty="0" smtClean="0"/>
              <a:t>õigus, meedia</a:t>
            </a:r>
            <a:r>
              <a:rPr lang="et-EE" sz="2200" dirty="0"/>
              <a:t>, </a:t>
            </a:r>
            <a:r>
              <a:rPr lang="et-EE" sz="2200" dirty="0" smtClean="0"/>
              <a:t>avalik haldus, sotsioloogia</a:t>
            </a:r>
          </a:p>
          <a:p>
            <a:r>
              <a:rPr lang="en-US" sz="2200" dirty="0">
                <a:solidFill>
                  <a:srgbClr val="7030A0"/>
                </a:solidFill>
              </a:rPr>
              <a:t>Objective ICT-2013.8.1 Technologies and scientific foundations in the field </a:t>
            </a:r>
            <a:r>
              <a:rPr lang="en-US" sz="2200" dirty="0" smtClean="0">
                <a:solidFill>
                  <a:srgbClr val="7030A0"/>
                </a:solidFill>
              </a:rPr>
              <a:t>of</a:t>
            </a:r>
            <a:r>
              <a:rPr lang="et-EE" sz="2200" dirty="0" smtClean="0">
                <a:solidFill>
                  <a:srgbClr val="7030A0"/>
                </a:solidFill>
              </a:rPr>
              <a:t> </a:t>
            </a:r>
            <a:r>
              <a:rPr lang="et-EE" sz="2200" dirty="0" err="1" smtClean="0">
                <a:solidFill>
                  <a:srgbClr val="7030A0"/>
                </a:solidFill>
              </a:rPr>
              <a:t>creativity</a:t>
            </a:r>
            <a:endParaRPr lang="et-EE" sz="2200" dirty="0" smtClean="0">
              <a:solidFill>
                <a:srgbClr val="7030A0"/>
              </a:solidFill>
            </a:endParaRPr>
          </a:p>
          <a:p>
            <a:pPr lvl="1"/>
            <a:r>
              <a:rPr lang="et-EE" sz="2200" dirty="0" smtClean="0"/>
              <a:t>arhitektuur</a:t>
            </a:r>
            <a:r>
              <a:rPr lang="et-EE" sz="2200" dirty="0"/>
              <a:t>, </a:t>
            </a:r>
            <a:r>
              <a:rPr lang="et-EE" sz="2200" dirty="0" smtClean="0"/>
              <a:t>tarbimiskäitumine</a:t>
            </a:r>
            <a:r>
              <a:rPr lang="et-EE" sz="2200" dirty="0"/>
              <a:t>, </a:t>
            </a:r>
            <a:r>
              <a:rPr lang="et-EE" sz="2200" dirty="0" smtClean="0"/>
              <a:t>kommunikatsioon, kultuuriantropoloogia, </a:t>
            </a:r>
            <a:r>
              <a:rPr lang="et-EE" sz="2200" dirty="0"/>
              <a:t>majandus, </a:t>
            </a:r>
            <a:r>
              <a:rPr lang="et-EE" sz="2200" dirty="0" smtClean="0"/>
              <a:t>humanitaarteadused, </a:t>
            </a:r>
            <a:r>
              <a:rPr lang="et-EE" sz="2200" dirty="0"/>
              <a:t>meedia, psühholoogia, </a:t>
            </a:r>
            <a:r>
              <a:rPr lang="et-EE" sz="2200" dirty="0" smtClean="0"/>
              <a:t>sotsioloogia</a:t>
            </a:r>
          </a:p>
          <a:p>
            <a:r>
              <a:rPr lang="et-EE" sz="2000" dirty="0" err="1">
                <a:solidFill>
                  <a:srgbClr val="7030A0"/>
                </a:solidFill>
              </a:rPr>
              <a:t>Objective</a:t>
            </a:r>
            <a:r>
              <a:rPr lang="et-EE" sz="2000" dirty="0">
                <a:solidFill>
                  <a:srgbClr val="7030A0"/>
                </a:solidFill>
              </a:rPr>
              <a:t> ICT-2013.8.2 </a:t>
            </a:r>
            <a:r>
              <a:rPr lang="et-EE" sz="2000" dirty="0" err="1">
                <a:solidFill>
                  <a:srgbClr val="7030A0"/>
                </a:solidFill>
              </a:rPr>
              <a:t>Technology-enhanced</a:t>
            </a:r>
            <a:r>
              <a:rPr lang="et-EE" sz="2000" dirty="0">
                <a:solidFill>
                  <a:srgbClr val="7030A0"/>
                </a:solidFill>
              </a:rPr>
              <a:t> </a:t>
            </a:r>
            <a:r>
              <a:rPr lang="et-EE" sz="2000" dirty="0" err="1" smtClean="0">
                <a:solidFill>
                  <a:srgbClr val="7030A0"/>
                </a:solidFill>
              </a:rPr>
              <a:t>learning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Käitumisalased ja kognitiivsed uuringud, majandus,  haridus, meedia, </a:t>
            </a:r>
            <a:r>
              <a:rPr lang="et-EE" sz="1600" dirty="0"/>
              <a:t>pedagoogika</a:t>
            </a:r>
            <a:endParaRPr lang="et-EE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>
                <a:solidFill>
                  <a:srgbClr val="7030A0"/>
                </a:solidFill>
              </a:rPr>
              <a:t>SSH võimalused </a:t>
            </a:r>
            <a:r>
              <a:rPr lang="et-EE" sz="3200" b="1" u="sng" dirty="0" smtClean="0">
                <a:solidFill>
                  <a:srgbClr val="7030A0"/>
                </a:solidFill>
              </a:rPr>
              <a:t>Koostöö</a:t>
            </a:r>
            <a:r>
              <a:rPr lang="et-EE" sz="3200" b="1" dirty="0" smtClean="0">
                <a:solidFill>
                  <a:srgbClr val="7030A0"/>
                </a:solidFill>
              </a:rPr>
              <a:t> programmis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71264" cy="516428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NMP.2013.1.4-4 Developing innovative outreach and dialogue on </a:t>
            </a:r>
            <a:r>
              <a:rPr lang="en-US" sz="2000" dirty="0" smtClean="0">
                <a:solidFill>
                  <a:srgbClr val="7030A0"/>
                </a:solidFill>
              </a:rPr>
              <a:t>responsible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t-EE" sz="2000" dirty="0" err="1" smtClean="0">
                <a:solidFill>
                  <a:srgbClr val="7030A0"/>
                </a:solidFill>
              </a:rPr>
              <a:t>nanotechnologies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t-EE" sz="2000" dirty="0" err="1">
                <a:solidFill>
                  <a:srgbClr val="7030A0"/>
                </a:solidFill>
              </a:rPr>
              <a:t>in</a:t>
            </a:r>
            <a:r>
              <a:rPr lang="et-EE" sz="2000" dirty="0">
                <a:solidFill>
                  <a:srgbClr val="7030A0"/>
                </a:solidFill>
              </a:rPr>
              <a:t> EU </a:t>
            </a:r>
            <a:r>
              <a:rPr lang="et-EE" sz="2000" dirty="0" err="1">
                <a:solidFill>
                  <a:srgbClr val="7030A0"/>
                </a:solidFill>
              </a:rPr>
              <a:t>civil</a:t>
            </a:r>
            <a:r>
              <a:rPr lang="et-EE" sz="2000" dirty="0">
                <a:solidFill>
                  <a:srgbClr val="7030A0"/>
                </a:solidFill>
              </a:rPr>
              <a:t> </a:t>
            </a:r>
            <a:r>
              <a:rPr lang="et-EE" sz="2000" dirty="0" err="1" smtClean="0">
                <a:solidFill>
                  <a:srgbClr val="7030A0"/>
                </a:solidFill>
              </a:rPr>
              <a:t>society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/>
              <a:t>Äri </a:t>
            </a:r>
            <a:r>
              <a:rPr lang="et-EE" sz="1600" dirty="0" smtClean="0"/>
              <a:t>juhtimine</a:t>
            </a:r>
            <a:r>
              <a:rPr lang="et-EE" sz="1600" dirty="0"/>
              <a:t>, </a:t>
            </a:r>
            <a:r>
              <a:rPr lang="et-EE" sz="1600" dirty="0" smtClean="0"/>
              <a:t>kommunikatsioon, kultuuriantropoloogia</a:t>
            </a:r>
            <a:r>
              <a:rPr lang="et-EE" sz="1600" dirty="0"/>
              <a:t>, majandus, eetika, </a:t>
            </a:r>
            <a:r>
              <a:rPr lang="et-EE" sz="1600" dirty="0" smtClean="0"/>
              <a:t>rahandus, </a:t>
            </a:r>
            <a:r>
              <a:rPr lang="et-EE" sz="1600" dirty="0"/>
              <a:t>õigus, psühholoogia, </a:t>
            </a:r>
            <a:r>
              <a:rPr lang="et-EE" sz="1600" dirty="0" smtClean="0"/>
              <a:t>avalik haldus, sotsioloogia</a:t>
            </a:r>
          </a:p>
          <a:p>
            <a:r>
              <a:rPr lang="et-EE" sz="2000" dirty="0">
                <a:solidFill>
                  <a:srgbClr val="7030A0"/>
                </a:solidFill>
              </a:rPr>
              <a:t>ENERGY.2013.7.2.4 </a:t>
            </a:r>
            <a:r>
              <a:rPr lang="et-EE" sz="2000" dirty="0" err="1">
                <a:solidFill>
                  <a:srgbClr val="7030A0"/>
                </a:solidFill>
              </a:rPr>
              <a:t>Ensuring</a:t>
            </a:r>
            <a:r>
              <a:rPr lang="et-EE" sz="2000" dirty="0">
                <a:solidFill>
                  <a:srgbClr val="7030A0"/>
                </a:solidFill>
              </a:rPr>
              <a:t> </a:t>
            </a:r>
            <a:r>
              <a:rPr lang="et-EE" sz="2000" dirty="0" err="1">
                <a:solidFill>
                  <a:srgbClr val="7030A0"/>
                </a:solidFill>
              </a:rPr>
              <a:t>stakeholder</a:t>
            </a:r>
            <a:r>
              <a:rPr lang="et-EE" sz="2000" dirty="0">
                <a:solidFill>
                  <a:srgbClr val="7030A0"/>
                </a:solidFill>
              </a:rPr>
              <a:t> </a:t>
            </a:r>
            <a:r>
              <a:rPr lang="et-EE" sz="2000" dirty="0" err="1">
                <a:solidFill>
                  <a:srgbClr val="7030A0"/>
                </a:solidFill>
              </a:rPr>
              <a:t>support</a:t>
            </a:r>
            <a:r>
              <a:rPr lang="et-EE" sz="2000" dirty="0">
                <a:solidFill>
                  <a:srgbClr val="7030A0"/>
                </a:solidFill>
              </a:rPr>
              <a:t> </a:t>
            </a:r>
            <a:r>
              <a:rPr lang="et-EE" sz="2000" dirty="0" err="1">
                <a:solidFill>
                  <a:srgbClr val="7030A0"/>
                </a:solidFill>
              </a:rPr>
              <a:t>for</a:t>
            </a:r>
            <a:r>
              <a:rPr lang="et-EE" sz="2000" dirty="0">
                <a:solidFill>
                  <a:srgbClr val="7030A0"/>
                </a:solidFill>
              </a:rPr>
              <a:t> </a:t>
            </a:r>
            <a:r>
              <a:rPr lang="et-EE" sz="2000" dirty="0" err="1">
                <a:solidFill>
                  <a:srgbClr val="7030A0"/>
                </a:solidFill>
              </a:rPr>
              <a:t>future</a:t>
            </a:r>
            <a:r>
              <a:rPr lang="et-EE" sz="2000" dirty="0">
                <a:solidFill>
                  <a:srgbClr val="7030A0"/>
                </a:solidFill>
              </a:rPr>
              <a:t> </a:t>
            </a:r>
            <a:r>
              <a:rPr lang="et-EE" sz="2000" dirty="0" err="1" smtClean="0">
                <a:solidFill>
                  <a:srgbClr val="7030A0"/>
                </a:solidFill>
              </a:rPr>
              <a:t>grid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t-EE" sz="2000" dirty="0" err="1" smtClean="0">
                <a:solidFill>
                  <a:srgbClr val="7030A0"/>
                </a:solidFill>
              </a:rPr>
              <a:t>infrastructures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ärijuhtimine, kognitiivsed uuringud, kriminoloogia</a:t>
            </a:r>
            <a:r>
              <a:rPr lang="et-EE" sz="1600" dirty="0"/>
              <a:t>, </a:t>
            </a:r>
            <a:r>
              <a:rPr lang="et-EE" sz="1600" dirty="0" smtClean="0"/>
              <a:t>kommunikatsioon, kultuuripärandi säilitamine, majandus</a:t>
            </a:r>
            <a:r>
              <a:rPr lang="et-EE" sz="1600" dirty="0"/>
              <a:t>, </a:t>
            </a:r>
            <a:r>
              <a:rPr lang="et-EE" sz="1600" dirty="0" smtClean="0"/>
              <a:t>õigus, </a:t>
            </a:r>
            <a:r>
              <a:rPr lang="et-EE" sz="1600" dirty="0"/>
              <a:t>meedia</a:t>
            </a:r>
            <a:r>
              <a:rPr lang="et-EE" sz="1600" dirty="0" smtClean="0"/>
              <a:t>, avalik haldus, </a:t>
            </a:r>
            <a:r>
              <a:rPr lang="et-EE" sz="1600" dirty="0"/>
              <a:t>sotsioloogia</a:t>
            </a:r>
            <a:r>
              <a:rPr lang="et-EE" sz="1600" dirty="0" smtClean="0"/>
              <a:t>, linnaplaneerimine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ENERGY.2013.9.2.1 European scientific multidisciplinary "think-tank" </a:t>
            </a:r>
            <a:r>
              <a:rPr lang="en-US" sz="2000" dirty="0" smtClean="0">
                <a:solidFill>
                  <a:srgbClr val="7030A0"/>
                </a:solidFill>
              </a:rPr>
              <a:t>to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support </a:t>
            </a:r>
            <a:r>
              <a:rPr lang="en-US" sz="2000" dirty="0">
                <a:solidFill>
                  <a:srgbClr val="7030A0"/>
                </a:solidFill>
              </a:rPr>
              <a:t>energy policy and to assess the potential impacts of </a:t>
            </a:r>
            <a:r>
              <a:rPr lang="en-US" sz="2000" dirty="0" smtClean="0">
                <a:solidFill>
                  <a:srgbClr val="7030A0"/>
                </a:solidFill>
              </a:rPr>
              <a:t>its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t-EE" sz="2000" dirty="0" err="1" smtClean="0">
                <a:solidFill>
                  <a:srgbClr val="7030A0"/>
                </a:solidFill>
              </a:rPr>
              <a:t>measures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ärijuhtimine, kultuuriantropoloogia</a:t>
            </a:r>
            <a:r>
              <a:rPr lang="et-EE" sz="1600" dirty="0"/>
              <a:t>, majandus, </a:t>
            </a:r>
            <a:r>
              <a:rPr lang="et-EE" sz="1600" dirty="0" smtClean="0"/>
              <a:t> </a:t>
            </a:r>
            <a:r>
              <a:rPr lang="et-EE" sz="1600" dirty="0"/>
              <a:t>õigus, </a:t>
            </a:r>
            <a:r>
              <a:rPr lang="et-EE" sz="1600" dirty="0" smtClean="0"/>
              <a:t>meedia</a:t>
            </a:r>
            <a:r>
              <a:rPr lang="et-EE" sz="1600" dirty="0"/>
              <a:t>, politoloogia</a:t>
            </a:r>
            <a:r>
              <a:rPr lang="et-EE" sz="1600" dirty="0" smtClean="0"/>
              <a:t>, avalik haldus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ENV.2013.6.1-3 Impacts of higher-end scenarios (global average warming &gt; </a:t>
            </a:r>
            <a:r>
              <a:rPr lang="en-US" sz="2000" dirty="0" smtClean="0">
                <a:solidFill>
                  <a:srgbClr val="7030A0"/>
                </a:solidFill>
              </a:rPr>
              <a:t>2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°</a:t>
            </a:r>
            <a:r>
              <a:rPr lang="en-US" sz="2000" dirty="0">
                <a:solidFill>
                  <a:srgbClr val="7030A0"/>
                </a:solidFill>
              </a:rPr>
              <a:t>C with respect to pre-industrial level</a:t>
            </a:r>
            <a:r>
              <a:rPr lang="en-US" sz="2000" dirty="0" smtClean="0">
                <a:solidFill>
                  <a:srgbClr val="7030A0"/>
                </a:solidFill>
              </a:rPr>
              <a:t>)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>
                <a:solidFill>
                  <a:srgbClr val="7030A0"/>
                </a:solidFill>
              </a:rPr>
              <a:t>majandus, avalik haldus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ENV.2013.6.1-5 Quantification of consumption-based emissions </a:t>
            </a:r>
            <a:r>
              <a:rPr lang="en-US" sz="2000" dirty="0" smtClean="0">
                <a:solidFill>
                  <a:srgbClr val="7030A0"/>
                </a:solidFill>
              </a:rPr>
              <a:t>of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greenhouse </a:t>
            </a:r>
            <a:r>
              <a:rPr lang="en-US" sz="2000" dirty="0">
                <a:solidFill>
                  <a:srgbClr val="7030A0"/>
                </a:solidFill>
              </a:rPr>
              <a:t>gases and assessment of policy </a:t>
            </a:r>
            <a:r>
              <a:rPr lang="en-US" sz="2000" dirty="0" smtClean="0">
                <a:solidFill>
                  <a:srgbClr val="7030A0"/>
                </a:solidFill>
              </a:rPr>
              <a:t>options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ärijuhtimine, majandus</a:t>
            </a:r>
            <a:r>
              <a:rPr lang="et-EE" sz="1600" dirty="0"/>
              <a:t>, psühholoogia</a:t>
            </a:r>
            <a:endParaRPr lang="et-EE" sz="1600" dirty="0" smtClean="0">
              <a:solidFill>
                <a:srgbClr val="7030A0"/>
              </a:solidFill>
            </a:endParaRPr>
          </a:p>
          <a:p>
            <a:pPr lvl="1"/>
            <a:endParaRPr lang="et-EE" sz="1600" dirty="0" smtClean="0">
              <a:solidFill>
                <a:srgbClr val="7030A0"/>
              </a:solidFill>
            </a:endParaRPr>
          </a:p>
          <a:p>
            <a:pPr lvl="1"/>
            <a:endParaRPr lang="et-EE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5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>
                <a:solidFill>
                  <a:srgbClr val="7030A0"/>
                </a:solidFill>
              </a:rPr>
              <a:t>SSH võimalused </a:t>
            </a:r>
            <a:r>
              <a:rPr lang="et-EE" sz="3200" b="1" u="sng" dirty="0">
                <a:solidFill>
                  <a:srgbClr val="7030A0"/>
                </a:solidFill>
              </a:rPr>
              <a:t>Koostöö</a:t>
            </a:r>
            <a:r>
              <a:rPr lang="et-EE" sz="3200" b="1" dirty="0">
                <a:solidFill>
                  <a:srgbClr val="7030A0"/>
                </a:solidFill>
              </a:rPr>
              <a:t> programmis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7467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ENV.2013.6.2-3 Transition to sustainable, low-carbon </a:t>
            </a:r>
            <a:r>
              <a:rPr lang="en-US" sz="2000" dirty="0" smtClean="0">
                <a:solidFill>
                  <a:srgbClr val="7030A0"/>
                </a:solidFill>
              </a:rPr>
              <a:t>societies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ärijuhtimine</a:t>
            </a:r>
            <a:r>
              <a:rPr lang="et-EE" sz="1600" dirty="0"/>
              <a:t>, </a:t>
            </a:r>
            <a:r>
              <a:rPr lang="et-EE" sz="1600" dirty="0" smtClean="0"/>
              <a:t>kultuuriantropoloogia</a:t>
            </a:r>
            <a:r>
              <a:rPr lang="et-EE" sz="1600" dirty="0"/>
              <a:t>, majandus, haridus, eetika</a:t>
            </a:r>
            <a:r>
              <a:rPr lang="et-EE" sz="1600" dirty="0" smtClean="0"/>
              <a:t>, tulevikuseire,</a:t>
            </a:r>
            <a:r>
              <a:rPr lang="et-EE" sz="1600" dirty="0"/>
              <a:t/>
            </a:r>
            <a:br>
              <a:rPr lang="et-EE" sz="1600" dirty="0"/>
            </a:br>
            <a:r>
              <a:rPr lang="et-EE" sz="1600" dirty="0" smtClean="0"/>
              <a:t>soouuringud, </a:t>
            </a:r>
            <a:r>
              <a:rPr lang="et-EE" sz="1600" dirty="0"/>
              <a:t>meedia, psühholoogia</a:t>
            </a:r>
            <a:r>
              <a:rPr lang="et-EE" sz="1600" dirty="0" smtClean="0"/>
              <a:t>, avalik haldus, sotsioloogia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ENV.2013.6.2-5 Urban biodiversity and green </a:t>
            </a:r>
            <a:r>
              <a:rPr lang="en-US" sz="2000" dirty="0" smtClean="0">
                <a:solidFill>
                  <a:srgbClr val="7030A0"/>
                </a:solidFill>
              </a:rPr>
              <a:t>infrastructure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kultuuriantropoloogia</a:t>
            </a:r>
            <a:r>
              <a:rPr lang="et-EE" sz="1600" dirty="0"/>
              <a:t>, majandus, avalik </a:t>
            </a:r>
            <a:r>
              <a:rPr lang="et-EE" sz="1600" dirty="0" smtClean="0"/>
              <a:t> haldus, </a:t>
            </a:r>
            <a:r>
              <a:rPr lang="et-EE" sz="1600" dirty="0"/>
              <a:t>sotsioloogia, </a:t>
            </a:r>
            <a:r>
              <a:rPr lang="et-EE" sz="1600" dirty="0" smtClean="0"/>
              <a:t>linnaplaneerimine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ENV.2013.6.5-2 </a:t>
            </a:r>
            <a:r>
              <a:rPr lang="en-US" sz="2000" dirty="0" err="1">
                <a:solidFill>
                  <a:srgbClr val="7030A0"/>
                </a:solidFill>
              </a:rPr>
              <a:t>Mobilising</a:t>
            </a:r>
            <a:r>
              <a:rPr lang="en-US" sz="2000" dirty="0">
                <a:solidFill>
                  <a:srgbClr val="7030A0"/>
                </a:solidFill>
              </a:rPr>
              <a:t> environmental knowledge for policy and </a:t>
            </a:r>
            <a:r>
              <a:rPr lang="en-US" sz="2000" dirty="0" smtClean="0">
                <a:solidFill>
                  <a:srgbClr val="7030A0"/>
                </a:solidFill>
              </a:rPr>
              <a:t>society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ärijuhtimise</a:t>
            </a:r>
            <a:r>
              <a:rPr lang="et-EE" sz="1600" dirty="0"/>
              <a:t>, </a:t>
            </a:r>
            <a:r>
              <a:rPr lang="et-EE" sz="1600" dirty="0" smtClean="0"/>
              <a:t>kommunikatsioon, kultuuriantropoloogia</a:t>
            </a:r>
            <a:r>
              <a:rPr lang="et-EE" sz="1600" dirty="0"/>
              <a:t>, majandus,</a:t>
            </a:r>
            <a:br>
              <a:rPr lang="et-EE" sz="1600" dirty="0"/>
            </a:br>
            <a:r>
              <a:rPr lang="et-EE" sz="1600" dirty="0" smtClean="0"/>
              <a:t>haridus</a:t>
            </a:r>
            <a:r>
              <a:rPr lang="et-EE" sz="1600" dirty="0"/>
              <a:t>, </a:t>
            </a:r>
            <a:r>
              <a:rPr lang="et-EE" sz="1600" dirty="0" smtClean="0"/>
              <a:t> </a:t>
            </a:r>
            <a:r>
              <a:rPr lang="et-EE" sz="1600" dirty="0"/>
              <a:t>meedia, politoloogia, </a:t>
            </a:r>
            <a:r>
              <a:rPr lang="et-EE" sz="1600" dirty="0" smtClean="0"/>
              <a:t>avalik haldus, sotsioloogia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ENV.2013.6.5-5 Network for forward looking activities and assessment </a:t>
            </a:r>
            <a:r>
              <a:rPr lang="en-US" sz="2000" dirty="0" smtClean="0">
                <a:solidFill>
                  <a:srgbClr val="7030A0"/>
                </a:solidFill>
              </a:rPr>
              <a:t>on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research </a:t>
            </a:r>
            <a:r>
              <a:rPr lang="en-US" sz="2000" dirty="0">
                <a:solidFill>
                  <a:srgbClr val="7030A0"/>
                </a:solidFill>
              </a:rPr>
              <a:t>and innovation prospects, </a:t>
            </a:r>
            <a:r>
              <a:rPr lang="en-US" sz="2000" dirty="0" smtClean="0">
                <a:solidFill>
                  <a:srgbClr val="7030A0"/>
                </a:solidFill>
              </a:rPr>
              <a:t>FP7-ENV-2013-one-stage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call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majandus</a:t>
            </a:r>
            <a:r>
              <a:rPr lang="et-EE" sz="1600" dirty="0"/>
              <a:t>, </a:t>
            </a:r>
            <a:r>
              <a:rPr lang="et-EE" sz="1600" dirty="0" smtClean="0"/>
              <a:t>politoloogia</a:t>
            </a:r>
            <a:r>
              <a:rPr lang="et-EE" sz="1600" dirty="0"/>
              <a:t>, </a:t>
            </a:r>
            <a:r>
              <a:rPr lang="et-EE" sz="1600" dirty="0" smtClean="0"/>
              <a:t>avalik haldus</a:t>
            </a:r>
          </a:p>
          <a:p>
            <a:r>
              <a:rPr lang="et-EE" sz="2000" dirty="0">
                <a:solidFill>
                  <a:srgbClr val="7030A0"/>
                </a:solidFill>
              </a:rPr>
              <a:t>AAT.2013.3-1. </a:t>
            </a:r>
            <a:r>
              <a:rPr lang="et-EE" sz="2000" dirty="0" err="1">
                <a:solidFill>
                  <a:srgbClr val="7030A0"/>
                </a:solidFill>
              </a:rPr>
              <a:t>Human</a:t>
            </a:r>
            <a:r>
              <a:rPr lang="et-EE" sz="2000" dirty="0">
                <a:solidFill>
                  <a:srgbClr val="7030A0"/>
                </a:solidFill>
              </a:rPr>
              <a:t> </a:t>
            </a:r>
            <a:r>
              <a:rPr lang="et-EE" sz="2000" dirty="0" err="1" smtClean="0">
                <a:solidFill>
                  <a:srgbClr val="7030A0"/>
                </a:solidFill>
              </a:rPr>
              <a:t>factors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kultuurantropoloogia</a:t>
            </a:r>
            <a:r>
              <a:rPr lang="et-EE" sz="1600" dirty="0"/>
              <a:t>, majandus, </a:t>
            </a:r>
            <a:r>
              <a:rPr lang="et-EE" sz="1600" dirty="0" smtClean="0"/>
              <a:t>pedagoogika</a:t>
            </a:r>
            <a:r>
              <a:rPr lang="et-EE" sz="1600" dirty="0"/>
              <a:t>, </a:t>
            </a:r>
            <a:r>
              <a:rPr lang="et-EE" sz="1600" dirty="0" smtClean="0"/>
              <a:t>psühholoogia</a:t>
            </a:r>
          </a:p>
          <a:p>
            <a:pPr marL="457200" lvl="1" indent="0">
              <a:buNone/>
            </a:pPr>
            <a:endParaRPr lang="et-EE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4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>
                <a:solidFill>
                  <a:srgbClr val="7030A0"/>
                </a:solidFill>
              </a:rPr>
              <a:t>SSH võimalused </a:t>
            </a:r>
            <a:r>
              <a:rPr lang="et-EE" sz="3200" b="1" u="sng" dirty="0">
                <a:solidFill>
                  <a:srgbClr val="7030A0"/>
                </a:solidFill>
              </a:rPr>
              <a:t>Koostöö</a:t>
            </a:r>
            <a:r>
              <a:rPr lang="et-EE" sz="3200" b="1" dirty="0">
                <a:solidFill>
                  <a:srgbClr val="7030A0"/>
                </a:solidFill>
              </a:rPr>
              <a:t> programmis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33109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SEC-2013.6.1-1 The impact of social media in emergencies – Capability</a:t>
            </a:r>
            <a:r>
              <a:rPr lang="et-EE" sz="2000" dirty="0">
                <a:solidFill>
                  <a:srgbClr val="7030A0"/>
                </a:solidFill>
              </a:rPr>
              <a:t> Project</a:t>
            </a:r>
          </a:p>
          <a:p>
            <a:pPr lvl="1"/>
            <a:r>
              <a:rPr lang="et-EE" sz="1600" dirty="0"/>
              <a:t>Kommunikatsioon, kultuuriantropoloogia, majandus, õigus, politoloogia, psühholoogia, avalik haldus,  sotsioloogia</a:t>
            </a:r>
            <a:endParaRPr lang="et-EE" sz="16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SEC-2013.6.1-2 Varying forms of terrorism – Capability </a:t>
            </a:r>
            <a:r>
              <a:rPr lang="en-US" sz="2000" dirty="0" smtClean="0">
                <a:solidFill>
                  <a:srgbClr val="7030A0"/>
                </a:solidFill>
              </a:rPr>
              <a:t>Project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kriminoloogia, kommunikatsioon, kultuuripärandi  kaitse, kultuurantropoloogia</a:t>
            </a:r>
            <a:r>
              <a:rPr lang="et-EE" sz="1600" dirty="0"/>
              <a:t>, majandus, haridus, </a:t>
            </a:r>
            <a:r>
              <a:rPr lang="et-EE" sz="1600" dirty="0" smtClean="0"/>
              <a:t>õigusteadus</a:t>
            </a:r>
            <a:r>
              <a:rPr lang="et-EE" sz="1600" dirty="0"/>
              <a:t>, meedia, pedagoogika</a:t>
            </a:r>
            <a:r>
              <a:rPr lang="et-EE" sz="1600" dirty="0" smtClean="0"/>
              <a:t>, politoloogia</a:t>
            </a:r>
            <a:r>
              <a:rPr lang="et-EE" sz="1600" dirty="0"/>
              <a:t>, psühholoogia, </a:t>
            </a:r>
            <a:r>
              <a:rPr lang="et-EE" sz="1600" dirty="0" smtClean="0"/>
              <a:t>avalik haldus, sotsioloogia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SEC-2013.6.1-3 Trafficking in Human Beings: analysis of criminal </a:t>
            </a:r>
            <a:r>
              <a:rPr lang="en-US" sz="2000" dirty="0" smtClean="0">
                <a:solidFill>
                  <a:srgbClr val="7030A0"/>
                </a:solidFill>
              </a:rPr>
              <a:t>networks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t-EE" sz="2000" dirty="0" err="1" smtClean="0">
                <a:solidFill>
                  <a:srgbClr val="7030A0"/>
                </a:solidFill>
              </a:rPr>
              <a:t>for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t-EE" sz="2000" dirty="0" err="1">
                <a:solidFill>
                  <a:srgbClr val="7030A0"/>
                </a:solidFill>
              </a:rPr>
              <a:t>more</a:t>
            </a:r>
            <a:r>
              <a:rPr lang="et-EE" sz="2000" dirty="0">
                <a:solidFill>
                  <a:srgbClr val="7030A0"/>
                </a:solidFill>
              </a:rPr>
              <a:t> </a:t>
            </a:r>
            <a:r>
              <a:rPr lang="et-EE" sz="2000" dirty="0" err="1">
                <a:solidFill>
                  <a:srgbClr val="7030A0"/>
                </a:solidFill>
              </a:rPr>
              <a:t>effective</a:t>
            </a:r>
            <a:r>
              <a:rPr lang="et-EE" sz="2000" dirty="0">
                <a:solidFill>
                  <a:srgbClr val="7030A0"/>
                </a:solidFill>
              </a:rPr>
              <a:t> </a:t>
            </a:r>
            <a:r>
              <a:rPr lang="et-EE" sz="2000" dirty="0" err="1" smtClean="0">
                <a:solidFill>
                  <a:srgbClr val="7030A0"/>
                </a:solidFill>
              </a:rPr>
              <a:t>counter-trafficking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/>
              <a:t>kriminoloogia, kommunikatsioon, kultuuripärandi  kaitse, kultuurantropoloogia, majandus, haridus, õigusteadus, meedia, pedagoogika, politoloogia, psühholoogia, avalik haldus, </a:t>
            </a:r>
            <a:r>
              <a:rPr lang="et-EE" sz="1600" dirty="0" smtClean="0"/>
              <a:t>sotsioloogia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SEC-2013.6.3-2 The evolving concept of </a:t>
            </a:r>
            <a:r>
              <a:rPr lang="en-US" sz="2000" dirty="0" smtClean="0">
                <a:solidFill>
                  <a:srgbClr val="7030A0"/>
                </a:solidFill>
              </a:rPr>
              <a:t>security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kriminoloogia</a:t>
            </a:r>
            <a:r>
              <a:rPr lang="et-EE" sz="1600" dirty="0"/>
              <a:t>, majandus, </a:t>
            </a:r>
            <a:r>
              <a:rPr lang="et-EE" sz="1600" dirty="0" smtClean="0"/>
              <a:t>soouuringud, </a:t>
            </a:r>
            <a:r>
              <a:rPr lang="et-EE" sz="1600" dirty="0"/>
              <a:t>õigusteadus, meedia,</a:t>
            </a:r>
            <a:br>
              <a:rPr lang="et-EE" sz="1600" dirty="0"/>
            </a:br>
            <a:r>
              <a:rPr lang="et-EE" sz="1600" dirty="0" smtClean="0"/>
              <a:t>politoloogia</a:t>
            </a:r>
            <a:r>
              <a:rPr lang="et-EE" sz="1600" dirty="0"/>
              <a:t>, psühholoogia, </a:t>
            </a:r>
            <a:r>
              <a:rPr lang="et-EE" sz="1600" dirty="0" smtClean="0"/>
              <a:t>avalik haldus, sotsioloogia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SEC-2013.6.5-1 Synthesis of results and reviewing of ethics, legal and </a:t>
            </a:r>
            <a:r>
              <a:rPr lang="en-US" sz="2000" dirty="0" smtClean="0">
                <a:solidFill>
                  <a:srgbClr val="7030A0"/>
                </a:solidFill>
              </a:rPr>
              <a:t>justice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activities </a:t>
            </a:r>
            <a:r>
              <a:rPr lang="en-US" sz="2000" dirty="0">
                <a:solidFill>
                  <a:srgbClr val="7030A0"/>
                </a:solidFill>
              </a:rPr>
              <a:t>in Security research in </a:t>
            </a:r>
            <a:r>
              <a:rPr lang="en-US" sz="2000" dirty="0" smtClean="0">
                <a:solidFill>
                  <a:srgbClr val="7030A0"/>
                </a:solidFill>
              </a:rPr>
              <a:t>FP7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/>
              <a:t>e</a:t>
            </a:r>
            <a:r>
              <a:rPr lang="et-EE" sz="1600" dirty="0" smtClean="0"/>
              <a:t>etika, õigus</a:t>
            </a:r>
          </a:p>
          <a:p>
            <a:r>
              <a:rPr lang="en-US" sz="2000" dirty="0">
                <a:solidFill>
                  <a:srgbClr val="7030A0"/>
                </a:solidFill>
              </a:rPr>
              <a:t>SEC-2013.7.3-1 Increasing the engagement of civil society in </a:t>
            </a:r>
            <a:r>
              <a:rPr lang="en-US" sz="2000" dirty="0" smtClean="0">
                <a:solidFill>
                  <a:srgbClr val="7030A0"/>
                </a:solidFill>
              </a:rPr>
              <a:t>security</a:t>
            </a:r>
            <a:r>
              <a:rPr lang="et-EE" sz="2000" dirty="0" smtClean="0">
                <a:solidFill>
                  <a:srgbClr val="7030A0"/>
                </a:solidFill>
              </a:rPr>
              <a:t> </a:t>
            </a:r>
            <a:r>
              <a:rPr lang="et-EE" sz="2000" dirty="0" err="1" smtClean="0">
                <a:solidFill>
                  <a:srgbClr val="7030A0"/>
                </a:solidFill>
              </a:rPr>
              <a:t>research</a:t>
            </a:r>
            <a:endParaRPr lang="et-EE" sz="2000" dirty="0" smtClean="0">
              <a:solidFill>
                <a:srgbClr val="7030A0"/>
              </a:solidFill>
            </a:endParaRPr>
          </a:p>
          <a:p>
            <a:pPr lvl="1"/>
            <a:r>
              <a:rPr lang="et-EE" sz="1600" dirty="0" smtClean="0"/>
              <a:t>sotsioloogia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180269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b="1" dirty="0" smtClean="0">
                <a:solidFill>
                  <a:srgbClr val="7030A0"/>
                </a:solidFill>
              </a:rPr>
              <a:t>Täiendavad materjalid: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3399"/>
                </a:solidFill>
                <a:latin typeface="Arial Black" pitchFamily="34" charset="0"/>
                <a:hlinkClick r:id="rId2"/>
              </a:rPr>
              <a:t>http://</a:t>
            </a:r>
            <a:r>
              <a:rPr lang="en-GB" dirty="0" smtClean="0">
                <a:solidFill>
                  <a:srgbClr val="003399"/>
                </a:solidFill>
                <a:latin typeface="Arial Black" pitchFamily="34" charset="0"/>
                <a:hlinkClick r:id="rId2"/>
              </a:rPr>
              <a:t>ec.europa.eu/research/social-sciences/index_en.html</a:t>
            </a:r>
            <a:endParaRPr lang="et-EE" dirty="0" smtClean="0">
              <a:solidFill>
                <a:srgbClr val="003399"/>
              </a:solidFill>
              <a:latin typeface="Arial Black" pitchFamily="34" charset="0"/>
            </a:endParaRPr>
          </a:p>
          <a:p>
            <a:r>
              <a:rPr lang="et-EE" sz="2800" dirty="0">
                <a:solidFill>
                  <a:srgbClr val="003399"/>
                </a:solidFill>
                <a:latin typeface="Arial Black" pitchFamily="34" charset="0"/>
                <a:hlinkClick r:id="rId3"/>
              </a:rPr>
              <a:t>http://</a:t>
            </a:r>
            <a:r>
              <a:rPr lang="et-EE" sz="2800" dirty="0" smtClean="0">
                <a:solidFill>
                  <a:srgbClr val="003399"/>
                </a:solidFill>
                <a:latin typeface="Arial Black" pitchFamily="34" charset="0"/>
                <a:hlinkClick r:id="rId3"/>
              </a:rPr>
              <a:t>www.net4society.eu/index.php</a:t>
            </a:r>
            <a:endParaRPr lang="et-EE" sz="2800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et-EE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1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b="1" dirty="0" smtClean="0">
                <a:solidFill>
                  <a:srgbClr val="7030A0"/>
                </a:solidFill>
              </a:rPr>
              <a:t>Konkursid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" y="1600200"/>
            <a:ext cx="9040968" cy="5143500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/>
              <a:t>FP7-SSH-2013-1</a:t>
            </a:r>
            <a:r>
              <a:rPr lang="et-EE" b="1" dirty="0" smtClean="0"/>
              <a:t> (</a:t>
            </a:r>
            <a:r>
              <a:rPr lang="en-GB" kern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CP-L</a:t>
            </a:r>
            <a:r>
              <a:rPr lang="et-EE" kern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)</a:t>
            </a:r>
            <a:endParaRPr lang="et-EE" b="1" dirty="0" smtClean="0"/>
          </a:p>
          <a:p>
            <a:pPr lvl="1"/>
            <a:r>
              <a:rPr lang="en-GB" dirty="0" smtClean="0"/>
              <a:t>31 </a:t>
            </a:r>
            <a:r>
              <a:rPr lang="et-EE" dirty="0" smtClean="0"/>
              <a:t>j</a:t>
            </a:r>
            <a:r>
              <a:rPr lang="en-GB" dirty="0" smtClean="0"/>
              <a:t>a</a:t>
            </a:r>
            <a:r>
              <a:rPr lang="et-EE" dirty="0" smtClean="0"/>
              <a:t>a</a:t>
            </a:r>
            <a:r>
              <a:rPr lang="en-GB" dirty="0" err="1" smtClean="0"/>
              <a:t>nuar</a:t>
            </a:r>
            <a:r>
              <a:rPr lang="en-GB" dirty="0" smtClean="0"/>
              <a:t> 2013</a:t>
            </a:r>
            <a:endParaRPr lang="et-EE" dirty="0" smtClean="0"/>
          </a:p>
          <a:p>
            <a:pPr lvl="1"/>
            <a:r>
              <a:rPr lang="en-GB" dirty="0" smtClean="0"/>
              <a:t>30 </a:t>
            </a:r>
            <a:r>
              <a:rPr lang="et-EE" dirty="0" err="1" smtClean="0"/>
              <a:t>m€</a:t>
            </a:r>
            <a:endParaRPr lang="et-EE" dirty="0" smtClean="0"/>
          </a:p>
          <a:p>
            <a:pPr lvl="1"/>
            <a:r>
              <a:rPr lang="et-EE" dirty="0" smtClean="0"/>
              <a:t>4 teemat</a:t>
            </a:r>
          </a:p>
          <a:p>
            <a:pPr lvl="1"/>
            <a:r>
              <a:rPr lang="et-EE" dirty="0"/>
              <a:t> </a:t>
            </a:r>
            <a:r>
              <a:rPr lang="et-EE" dirty="0" smtClean="0"/>
              <a:t>ühe projekti eelarve min 4m€, maksimaalne 5m€</a:t>
            </a:r>
          </a:p>
          <a:p>
            <a:pPr lvl="1"/>
            <a:r>
              <a:rPr lang="et-EE" dirty="0" smtClean="0"/>
              <a:t>Min partnerite arv: 5 erinevast EL ja assotsieerunud riigist</a:t>
            </a:r>
          </a:p>
          <a:p>
            <a:r>
              <a:rPr lang="en-GB" b="1" dirty="0" smtClean="0"/>
              <a:t>FP7-SSH-2013-2</a:t>
            </a:r>
            <a:r>
              <a:rPr lang="et-EE" b="1" dirty="0" smtClean="0"/>
              <a:t> (</a:t>
            </a:r>
            <a:r>
              <a:rPr lang="en-GB" kern="0" dirty="0" smtClean="0">
                <a:cs typeface="Arial" pitchFamily="34" charset="0"/>
              </a:rPr>
              <a:t>CP–SM</a:t>
            </a:r>
            <a:r>
              <a:rPr lang="et-EE" kern="0" dirty="0" smtClean="0">
                <a:cs typeface="Arial" pitchFamily="34" charset="0"/>
              </a:rPr>
              <a:t> ja CSO)</a:t>
            </a:r>
            <a:endParaRPr lang="et-EE" b="1" dirty="0" smtClean="0"/>
          </a:p>
          <a:p>
            <a:pPr lvl="1"/>
            <a:r>
              <a:rPr lang="en-GB" dirty="0" smtClean="0"/>
              <a:t>68 </a:t>
            </a:r>
            <a:r>
              <a:rPr lang="et-EE" dirty="0" err="1" smtClean="0"/>
              <a:t>m€</a:t>
            </a:r>
            <a:endParaRPr lang="et-EE" dirty="0" smtClean="0"/>
          </a:p>
          <a:p>
            <a:pPr lvl="1"/>
            <a:r>
              <a:rPr lang="et-EE" dirty="0" smtClean="0"/>
              <a:t>21 teemat</a:t>
            </a:r>
          </a:p>
          <a:p>
            <a:pPr lvl="1"/>
            <a:r>
              <a:rPr lang="et-EE" dirty="0"/>
              <a:t>ühe projekti eelarve </a:t>
            </a:r>
            <a:r>
              <a:rPr lang="et-EE" dirty="0" smtClean="0"/>
              <a:t>kuni 2,5m€ (</a:t>
            </a:r>
            <a:r>
              <a:rPr lang="en-GB" kern="0" dirty="0" smtClean="0">
                <a:cs typeface="Arial" pitchFamily="34" charset="0"/>
              </a:rPr>
              <a:t>CP–SM</a:t>
            </a:r>
            <a:r>
              <a:rPr lang="et-EE" kern="0" dirty="0" smtClean="0">
                <a:cs typeface="Arial" pitchFamily="34" charset="0"/>
              </a:rPr>
              <a:t>) või 1,5m€ (CSO)</a:t>
            </a:r>
          </a:p>
          <a:p>
            <a:pPr lvl="1"/>
            <a:r>
              <a:rPr lang="et-EE" u="sng" kern="0" dirty="0" smtClean="0">
                <a:cs typeface="Arial" pitchFamily="34" charset="0"/>
              </a:rPr>
              <a:t>Min parterite arv</a:t>
            </a:r>
            <a:r>
              <a:rPr lang="et-EE" kern="0" dirty="0" smtClean="0">
                <a:cs typeface="Arial" pitchFamily="34" charset="0"/>
              </a:rPr>
              <a:t>: </a:t>
            </a:r>
          </a:p>
          <a:p>
            <a:pPr lvl="2"/>
            <a:r>
              <a:rPr lang="et-EE" kern="0" dirty="0" smtClean="0">
                <a:cs typeface="Arial" pitchFamily="34" charset="0"/>
              </a:rPr>
              <a:t>3 </a:t>
            </a:r>
            <a:r>
              <a:rPr lang="et-EE" dirty="0"/>
              <a:t>erinevast EL ja assotsieerunud </a:t>
            </a:r>
            <a:r>
              <a:rPr lang="et-EE" dirty="0" smtClean="0"/>
              <a:t>riigist (</a:t>
            </a:r>
            <a:r>
              <a:rPr lang="en-GB" kern="0" dirty="0" smtClean="0">
                <a:cs typeface="Arial" pitchFamily="34" charset="0"/>
              </a:rPr>
              <a:t>CP–SM</a:t>
            </a:r>
            <a:r>
              <a:rPr lang="et-EE" kern="0" dirty="0" smtClean="0">
                <a:cs typeface="Arial" pitchFamily="34" charset="0"/>
              </a:rPr>
              <a:t>); </a:t>
            </a:r>
          </a:p>
          <a:p>
            <a:pPr lvl="2"/>
            <a:r>
              <a:rPr lang="et-EE" kern="0" dirty="0" smtClean="0">
                <a:cs typeface="Arial" pitchFamily="34" charset="0"/>
              </a:rPr>
              <a:t>2 </a:t>
            </a:r>
            <a:r>
              <a:rPr lang="et-EE" dirty="0" smtClean="0"/>
              <a:t>erinevast </a:t>
            </a:r>
            <a:r>
              <a:rPr lang="et-EE" dirty="0"/>
              <a:t>EL ja assotsieerunud </a:t>
            </a:r>
            <a:r>
              <a:rPr lang="et-EE" dirty="0" smtClean="0"/>
              <a:t>riigist, 2 erinevast ICPC riigist (CSO ICPC) – erandlikult Vahemere pk puhul – 4 ICPC partnerit; </a:t>
            </a:r>
          </a:p>
          <a:p>
            <a:pPr lvl="2"/>
            <a:r>
              <a:rPr lang="et-EE" dirty="0" smtClean="0"/>
              <a:t>1 partner (CSO)</a:t>
            </a:r>
            <a:endParaRPr lang="et-EE" dirty="0"/>
          </a:p>
          <a:p>
            <a:pPr lvl="1"/>
            <a:endParaRPr lang="et-EE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7030A0"/>
                </a:solidFill>
              </a:rPr>
              <a:t>Seitse tegevust: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681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dirty="0"/>
              <a:t>Majanduskasv, tööhõive ning konkurents teadmistepõhises ühiskonnas </a:t>
            </a: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Majanduslike</a:t>
            </a:r>
            <a:r>
              <a:rPr lang="et-EE" dirty="0"/>
              <a:t>, sotsiaalsete ja keskkonna </a:t>
            </a:r>
            <a:r>
              <a:rPr lang="et-EE" dirty="0" smtClean="0"/>
              <a:t> eesmärkide </a:t>
            </a:r>
            <a:r>
              <a:rPr lang="et-EE" dirty="0"/>
              <a:t>kombineerimine Euroopa perspektiivis </a:t>
            </a:r>
            <a:r>
              <a:rPr lang="et-EE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Peamised trendid ühiskonnas ning nende järelmid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Euroopa  </a:t>
            </a:r>
            <a:r>
              <a:rPr lang="et-EE" dirty="0"/>
              <a:t>maailmas </a:t>
            </a: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Kodanik </a:t>
            </a:r>
            <a:r>
              <a:rPr lang="et-EE" dirty="0"/>
              <a:t>Euroopa Liidus </a:t>
            </a: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>
                <a:cs typeface="Arial" charset="0"/>
              </a:rPr>
              <a:t>Sotsiaal-majanduslikud </a:t>
            </a:r>
            <a:r>
              <a:rPr lang="et-EE" dirty="0">
                <a:cs typeface="Arial" charset="0"/>
              </a:rPr>
              <a:t>ning teaduse </a:t>
            </a:r>
            <a:r>
              <a:rPr lang="et-EE" dirty="0" smtClean="0">
                <a:cs typeface="Arial" charset="0"/>
              </a:rPr>
              <a:t>indikaatorid 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>
                <a:cs typeface="Arial" charset="0"/>
              </a:rPr>
              <a:t>Tulevikuseire</a:t>
            </a:r>
          </a:p>
          <a:p>
            <a:r>
              <a:rPr lang="et-EE" u="sng" kern="0" dirty="0">
                <a:solidFill>
                  <a:srgbClr val="FF0000"/>
                </a:solidFill>
                <a:cs typeface="Arial" pitchFamily="34" charset="0"/>
              </a:rPr>
              <a:t>Kokku </a:t>
            </a:r>
            <a:r>
              <a:rPr lang="fr-BE" u="sng" kern="0" dirty="0">
                <a:solidFill>
                  <a:srgbClr val="FF0000"/>
                </a:solidFill>
                <a:cs typeface="Arial" pitchFamily="34" charset="0"/>
              </a:rPr>
              <a:t> 26 </a:t>
            </a:r>
            <a:r>
              <a:rPr lang="et-EE" u="sng" kern="0" dirty="0">
                <a:solidFill>
                  <a:srgbClr val="FF0000"/>
                </a:solidFill>
                <a:cs typeface="Arial" pitchFamily="34" charset="0"/>
              </a:rPr>
              <a:t>teemat </a:t>
            </a:r>
            <a:r>
              <a:rPr lang="fr-BE" u="sng" kern="0" dirty="0">
                <a:solidFill>
                  <a:srgbClr val="FF0000"/>
                </a:solidFill>
                <a:cs typeface="Arial" pitchFamily="34" charset="0"/>
              </a:rPr>
              <a:t> + </a:t>
            </a:r>
            <a:r>
              <a:rPr lang="et-EE" u="sng" kern="0" dirty="0">
                <a:solidFill>
                  <a:srgbClr val="FF0000"/>
                </a:solidFill>
                <a:cs typeface="Arial" pitchFamily="34" charset="0"/>
              </a:rPr>
              <a:t>Leedu eesistumise aegne konverents</a:t>
            </a:r>
            <a:endParaRPr lang="en-GB" u="sng" kern="0" dirty="0">
              <a:solidFill>
                <a:srgbClr val="FF0000"/>
              </a:solidFill>
              <a:cs typeface="Arial" pitchFamily="34" charset="0"/>
            </a:endParaRPr>
          </a:p>
          <a:p>
            <a:endParaRPr lang="en-GB" dirty="0">
              <a:cs typeface="Arial" charset="0"/>
            </a:endParaRPr>
          </a:p>
          <a:p>
            <a:pPr marL="0" indent="0">
              <a:buNone/>
            </a:pPr>
            <a:endParaRPr lang="et-EE" b="1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02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7118" y="1443841"/>
            <a:ext cx="9221118" cy="88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040" indent="-457040" defTabSz="914077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t-EE" kern="0" dirty="0">
              <a:latin typeface="Arial" pitchFamily="34" charset="0"/>
              <a:cs typeface="Arial" pitchFamily="34" charset="0"/>
            </a:endParaRPr>
          </a:p>
          <a:p>
            <a:pPr defTabSz="914077">
              <a:spcBef>
                <a:spcPct val="20000"/>
              </a:spcBef>
              <a:buClr>
                <a:srgbClr val="C00000"/>
              </a:buClr>
              <a:defRPr/>
            </a:pPr>
            <a:endParaRPr lang="fr-BE" sz="2800" kern="0" dirty="0">
              <a:latin typeface="+mj-lt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b="1" dirty="0" smtClean="0">
                <a:solidFill>
                  <a:srgbClr val="7030A0"/>
                </a:solidFill>
              </a:rPr>
              <a:t>Prioriteedid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5000"/>
            </a:pPr>
            <a:r>
              <a:rPr lang="et-EE" sz="26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Avaliku sektori reform (ASR)</a:t>
            </a:r>
            <a:r>
              <a:rPr lang="en-GB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– </a:t>
            </a:r>
            <a:r>
              <a:rPr lang="et-EE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peamine prioriteet</a:t>
            </a:r>
            <a:r>
              <a:rPr lang="en-GB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– </a:t>
            </a:r>
            <a:r>
              <a:rPr lang="en-GB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8 </a:t>
            </a:r>
            <a:r>
              <a:rPr lang="et-EE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teemat</a:t>
            </a:r>
            <a:endParaRPr lang="et-EE" sz="2600" b="1" dirty="0">
              <a:latin typeface="Arial" charset="0"/>
              <a:cs typeface="Arial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5000"/>
            </a:pPr>
            <a:r>
              <a:rPr lang="et-EE" sz="22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Majanduse edukas elavdamine, tööhõive tõstmine, riigi rahanduse pikaajalise jätkusuutlikuse tagamine nõuavad uusi lähenemisviise nii  riigi poliitikates kui ka riigi rollides</a:t>
            </a:r>
            <a:r>
              <a:rPr lang="et-EE" sz="2400" dirty="0" smtClean="0"/>
              <a:t>.</a:t>
            </a:r>
            <a:endParaRPr lang="et-EE" sz="22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t-EE" sz="2200" u="sng" dirty="0" smtClean="0">
                <a:latin typeface="Arial" charset="0"/>
                <a:cs typeface="Arial" charset="0"/>
              </a:rPr>
              <a:t>Arukad linnad (AL)</a:t>
            </a:r>
            <a:r>
              <a:rPr lang="et-EE" sz="2200" dirty="0" smtClean="0">
                <a:latin typeface="Arial" charset="0"/>
                <a:cs typeface="Arial" charset="0"/>
              </a:rPr>
              <a:t>  - </a:t>
            </a:r>
            <a:r>
              <a:rPr lang="et-EE" sz="2200" b="1" dirty="0" smtClean="0">
                <a:latin typeface="Arial" charset="0"/>
                <a:cs typeface="Arial" charset="0"/>
              </a:rPr>
              <a:t>1 teema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t-EE" sz="2200" u="sng" dirty="0" smtClean="0">
                <a:latin typeface="Arial" charset="0"/>
                <a:cs typeface="Arial" charset="0"/>
              </a:rPr>
              <a:t>Bioressursside </a:t>
            </a:r>
            <a:r>
              <a:rPr lang="et-EE" sz="2200" u="sng" dirty="0" smtClean="0">
                <a:latin typeface="Arial" charset="0"/>
                <a:cs typeface="Arial" charset="0"/>
              </a:rPr>
              <a:t>tõhusus (BRT) </a:t>
            </a:r>
            <a:r>
              <a:rPr lang="et-EE" sz="2200" dirty="0" smtClean="0">
                <a:latin typeface="Arial" charset="0"/>
                <a:cs typeface="Arial" charset="0"/>
              </a:rPr>
              <a:t>– </a:t>
            </a:r>
            <a:r>
              <a:rPr lang="et-EE" sz="2200" b="1" dirty="0" smtClean="0">
                <a:latin typeface="Arial" charset="0"/>
                <a:cs typeface="Arial" charset="0"/>
              </a:rPr>
              <a:t>1 teema</a:t>
            </a:r>
            <a:endParaRPr lang="et-EE" sz="2200" b="1" u="sng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t-EE" sz="2600" u="sng" dirty="0" smtClean="0">
                <a:latin typeface="Arial" charset="0"/>
                <a:cs typeface="Arial" charset="0"/>
              </a:rPr>
              <a:t>I</a:t>
            </a:r>
            <a:r>
              <a:rPr lang="et-EE" sz="26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nnovatsioon arukaks majanduskasvuks (IAM) </a:t>
            </a:r>
            <a:r>
              <a:rPr lang="en-GB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– </a:t>
            </a:r>
            <a:r>
              <a:rPr lang="en-GB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4 </a:t>
            </a:r>
            <a:r>
              <a:rPr lang="et-EE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teemat</a:t>
            </a:r>
            <a:endParaRPr lang="en-GB" sz="2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t-EE" sz="26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Kaasav majanduskasv (KM)</a:t>
            </a:r>
            <a:r>
              <a:rPr lang="en-GB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– </a:t>
            </a:r>
            <a:r>
              <a:rPr lang="en-GB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4 </a:t>
            </a:r>
            <a:r>
              <a:rPr lang="et-EE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teemat</a:t>
            </a:r>
            <a:endParaRPr lang="en-GB" sz="2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t-EE" sz="26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EL välispoliitika toetamine (VP)</a:t>
            </a:r>
            <a:r>
              <a:rPr lang="en-GB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– </a:t>
            </a:r>
            <a:r>
              <a:rPr lang="en-GB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 </a:t>
            </a:r>
            <a:r>
              <a:rPr lang="et-EE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teemat</a:t>
            </a:r>
            <a:endParaRPr lang="fr-BE" sz="2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t-EE" sz="3600" b="1" dirty="0">
                <a:solidFill>
                  <a:srgbClr val="7030A0"/>
                </a:solidFill>
                <a:latin typeface="+mn-lt"/>
                <a:cs typeface="Arial" charset="0"/>
              </a:rPr>
              <a:t>Avaliku sektori </a:t>
            </a:r>
            <a:r>
              <a:rPr lang="et-EE" sz="3600" b="1" dirty="0" smtClean="0">
                <a:solidFill>
                  <a:srgbClr val="7030A0"/>
                </a:solidFill>
                <a:latin typeface="+mn-lt"/>
                <a:cs typeface="Arial" charset="0"/>
              </a:rPr>
              <a:t>reform</a:t>
            </a:r>
            <a:r>
              <a:rPr lang="et-EE" u="sng" dirty="0" smtClean="0">
                <a:latin typeface="Arial" charset="0"/>
                <a:cs typeface="Arial" charset="0"/>
              </a:rPr>
              <a:t/>
            </a:r>
            <a:br>
              <a:rPr lang="et-EE" u="sng" dirty="0" smtClean="0">
                <a:latin typeface="Arial" charset="0"/>
                <a:cs typeface="Arial" charset="0"/>
              </a:rPr>
            </a:br>
            <a:r>
              <a:rPr lang="et-EE" sz="1800" b="1" dirty="0" smtClean="0">
                <a:solidFill>
                  <a:srgbClr val="C00000"/>
                </a:solidFill>
                <a:latin typeface="+mn-lt"/>
                <a:cs typeface="Arial" charset="0"/>
              </a:rPr>
              <a:t>1=</a:t>
            </a:r>
            <a:r>
              <a:rPr lang="et-EE" sz="18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t-EE" sz="1800" dirty="0">
                <a:solidFill>
                  <a:srgbClr val="C00000"/>
                </a:solidFill>
                <a:latin typeface="+mn-lt"/>
              </a:rPr>
              <a:t>Majanduskasv, tööhõive ning konkurents teadmistepõhises ühiskonnas </a:t>
            </a:r>
            <a:r>
              <a:rPr lang="et-EE" sz="1800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et-EE" sz="1800" b="1" dirty="0" smtClean="0">
                <a:solidFill>
                  <a:srgbClr val="C00000"/>
                </a:solidFill>
                <a:latin typeface="+mn-lt"/>
              </a:rPr>
              <a:t>2=</a:t>
            </a:r>
            <a:r>
              <a:rPr lang="et-EE" sz="1800" dirty="0" smtClean="0">
                <a:solidFill>
                  <a:srgbClr val="C00000"/>
                </a:solidFill>
                <a:latin typeface="+mn-lt"/>
              </a:rPr>
              <a:t>Majanduslike</a:t>
            </a:r>
            <a:r>
              <a:rPr lang="et-EE" sz="1800" dirty="0">
                <a:solidFill>
                  <a:srgbClr val="C00000"/>
                </a:solidFill>
                <a:latin typeface="+mn-lt"/>
              </a:rPr>
              <a:t>, sotsiaalsete ja keskkonna  eesmärkide kombineerimine Euroopa perspektiivis </a:t>
            </a:r>
            <a:r>
              <a:rPr lang="et-EE" sz="1800" dirty="0" smtClean="0">
                <a:solidFill>
                  <a:srgbClr val="C00000"/>
                </a:solidFill>
                <a:latin typeface="+mn-lt"/>
              </a:rPr>
              <a:t>; </a:t>
            </a:r>
            <a:r>
              <a:rPr lang="et-EE" sz="1800" b="1" dirty="0" smtClean="0">
                <a:solidFill>
                  <a:srgbClr val="C00000"/>
                </a:solidFill>
                <a:latin typeface="+mn-lt"/>
              </a:rPr>
              <a:t>3= </a:t>
            </a:r>
            <a:r>
              <a:rPr lang="et-EE" sz="1800" dirty="0" smtClean="0">
                <a:solidFill>
                  <a:srgbClr val="C00000"/>
                </a:solidFill>
                <a:latin typeface="+mn-lt"/>
              </a:rPr>
              <a:t>Peamised </a:t>
            </a:r>
            <a:r>
              <a:rPr lang="et-EE" sz="1800" dirty="0">
                <a:solidFill>
                  <a:srgbClr val="C00000"/>
                </a:solidFill>
                <a:latin typeface="+mn-lt"/>
              </a:rPr>
              <a:t>trendid ühiskonnas ning nende </a:t>
            </a:r>
            <a:r>
              <a:rPr lang="et-EE" sz="1800" dirty="0" smtClean="0">
                <a:solidFill>
                  <a:srgbClr val="C00000"/>
                </a:solidFill>
                <a:latin typeface="+mn-lt"/>
              </a:rPr>
              <a:t>järelmid;  </a:t>
            </a:r>
            <a:r>
              <a:rPr lang="et-EE" sz="1800" b="1" dirty="0" smtClean="0">
                <a:solidFill>
                  <a:srgbClr val="C00000"/>
                </a:solidFill>
                <a:latin typeface="+mn-lt"/>
              </a:rPr>
              <a:t>5=</a:t>
            </a:r>
            <a:r>
              <a:rPr lang="et-EE" sz="1800" dirty="0" smtClean="0">
                <a:solidFill>
                  <a:srgbClr val="C00000"/>
                </a:solidFill>
                <a:latin typeface="+mn-lt"/>
              </a:rPr>
              <a:t>Kodanik </a:t>
            </a:r>
            <a:r>
              <a:rPr lang="et-EE" sz="1800" dirty="0">
                <a:solidFill>
                  <a:srgbClr val="C00000"/>
                </a:solidFill>
                <a:latin typeface="+mn-lt"/>
              </a:rPr>
              <a:t>Euroopa Liidus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dirty="0"/>
              <a:t>Immateriaalne  vara avalikus </a:t>
            </a:r>
            <a:r>
              <a:rPr lang="et-EE"/>
              <a:t>sektoris </a:t>
            </a:r>
            <a:r>
              <a:rPr lang="en-GB" smtClean="0">
                <a:ea typeface="MS PGothic" pitchFamily="34" charset="-128"/>
                <a:cs typeface="Arial" charset="0"/>
              </a:rPr>
              <a:t>(</a:t>
            </a:r>
            <a:r>
              <a:rPr lang="en-GB" dirty="0">
                <a:ea typeface="MS PGothic" pitchFamily="34" charset="-128"/>
                <a:cs typeface="Arial" charset="0"/>
              </a:rPr>
              <a:t>CP-SM)</a:t>
            </a:r>
            <a:r>
              <a:rPr lang="et-EE" dirty="0">
                <a:ea typeface="MS PGothic" pitchFamily="34" charset="-128"/>
                <a:cs typeface="Arial" charset="0"/>
              </a:rPr>
              <a:t> </a:t>
            </a:r>
            <a:r>
              <a:rPr lang="et-EE" dirty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1</a:t>
            </a:r>
            <a:r>
              <a:rPr lang="et-EE" dirty="0">
                <a:ea typeface="MS PGothic" pitchFamily="34" charset="-128"/>
                <a:cs typeface="Arial" charset="0"/>
              </a:rPr>
              <a:t> </a:t>
            </a:r>
            <a:endParaRPr lang="et-EE" dirty="0" smtClean="0">
              <a:ea typeface="MS PGothic" pitchFamily="34" charset="-128"/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Euroopa </a:t>
            </a:r>
            <a:r>
              <a:rPr lang="et-EE" dirty="0"/>
              <a:t>vananemise mõju ühiskonnale ning riigi rahandusele </a:t>
            </a:r>
            <a:r>
              <a:rPr lang="en-GB" dirty="0">
                <a:ea typeface="MS PGothic" pitchFamily="34" charset="-128"/>
                <a:cs typeface="Arial" charset="0"/>
              </a:rPr>
              <a:t>(CP-SM) </a:t>
            </a:r>
            <a:r>
              <a:rPr lang="et-EE" dirty="0" smtClean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>
                <a:ea typeface="MS PGothic" pitchFamily="34" charset="-128"/>
                <a:cs typeface="Arial" charset="0"/>
              </a:rPr>
              <a:t>Finantsturgude </a:t>
            </a:r>
            <a:r>
              <a:rPr lang="et-EE" dirty="0">
                <a:ea typeface="MS PGothic" pitchFamily="34" charset="-128"/>
                <a:cs typeface="Arial" charset="0"/>
              </a:rPr>
              <a:t>parem integreerumine </a:t>
            </a:r>
            <a:r>
              <a:rPr lang="en-GB" dirty="0">
                <a:ea typeface="MS PGothic" pitchFamily="34" charset="-128"/>
                <a:cs typeface="Arial" charset="0"/>
              </a:rPr>
              <a:t>(CP-SM) </a:t>
            </a:r>
            <a:r>
              <a:rPr lang="et-EE" dirty="0">
                <a:ea typeface="MS PGothic" pitchFamily="34" charset="-128"/>
                <a:cs typeface="Arial" charset="0"/>
              </a:rPr>
              <a:t> </a:t>
            </a:r>
            <a:r>
              <a:rPr lang="et-EE" dirty="0" smtClean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1</a:t>
            </a: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dirty="0">
                <a:ea typeface="MS PGothic" pitchFamily="34" charset="-128"/>
                <a:cs typeface="Arial" charset="0"/>
              </a:rPr>
              <a:t>Noorte töötuse ületamine Euroopas </a:t>
            </a:r>
            <a:r>
              <a:rPr lang="en-GB" dirty="0">
                <a:ea typeface="MS PGothic" pitchFamily="34" charset="-128"/>
                <a:cs typeface="Arial" charset="0"/>
              </a:rPr>
              <a:t>(CP-L)</a:t>
            </a:r>
            <a:r>
              <a:rPr lang="et-EE" dirty="0">
                <a:ea typeface="MS PGothic" pitchFamily="34" charset="-128"/>
                <a:cs typeface="Arial" charset="0"/>
              </a:rPr>
              <a:t> </a:t>
            </a:r>
            <a:r>
              <a:rPr lang="et-EE" dirty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1 </a:t>
            </a:r>
            <a:endParaRPr lang="et-EE" dirty="0" smtClean="0">
              <a:solidFill>
                <a:srgbClr val="C00000"/>
              </a:solidFill>
              <a:ea typeface="MS PGothic" pitchFamily="34" charset="-128"/>
              <a:cs typeface="Arial" charset="0"/>
            </a:endParaRP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dirty="0">
                <a:ea typeface="MS PGothic" pitchFamily="34" charset="-128"/>
                <a:cs typeface="Arial" charset="0"/>
              </a:rPr>
              <a:t>Heaoluriigi tulevik </a:t>
            </a:r>
            <a:r>
              <a:rPr lang="en-GB" dirty="0">
                <a:ea typeface="MS PGothic" pitchFamily="34" charset="-128"/>
                <a:cs typeface="Arial" charset="0"/>
              </a:rPr>
              <a:t>(ERA-Net Plus) </a:t>
            </a:r>
            <a:r>
              <a:rPr lang="et-EE" dirty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2</a:t>
            </a:r>
            <a:r>
              <a:rPr lang="et-EE" dirty="0">
                <a:ea typeface="MS PGothic" pitchFamily="34" charset="-128"/>
                <a:cs typeface="Arial" charset="0"/>
              </a:rPr>
              <a:t> </a:t>
            </a:r>
            <a:endParaRPr lang="et-EE" dirty="0" smtClean="0">
              <a:ea typeface="MS PGothic" pitchFamily="34" charset="-128"/>
              <a:cs typeface="Arial" charset="0"/>
            </a:endParaRP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dirty="0" smtClean="0"/>
              <a:t>Euroopa </a:t>
            </a:r>
            <a:r>
              <a:rPr lang="et-EE" dirty="0"/>
              <a:t>valitsemistava toimetulek  Euroopasse suunatud ajutise rände ja mobiilsusega </a:t>
            </a:r>
            <a:r>
              <a:rPr lang="en-GB" dirty="0">
                <a:ea typeface="MS PGothic" pitchFamily="34" charset="-128"/>
                <a:cs typeface="Arial" charset="0"/>
              </a:rPr>
              <a:t>(CP-SM)	</a:t>
            </a:r>
            <a:r>
              <a:rPr lang="et-EE" dirty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3</a:t>
            </a:r>
            <a:r>
              <a:rPr lang="et-EE" dirty="0">
                <a:ea typeface="MS PGothic" pitchFamily="34" charset="-128"/>
                <a:cs typeface="Arial" charset="0"/>
              </a:rPr>
              <a:t> </a:t>
            </a:r>
            <a:endParaRPr lang="et-EE" dirty="0" smtClean="0">
              <a:ea typeface="MS PGothic" pitchFamily="34" charset="-128"/>
              <a:cs typeface="Arial" charset="0"/>
            </a:endParaRP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dirty="0" smtClean="0"/>
              <a:t>Kodanike </a:t>
            </a:r>
            <a:r>
              <a:rPr lang="et-EE" dirty="0"/>
              <a:t>vastupidavus kriisi ajal </a:t>
            </a:r>
            <a:r>
              <a:rPr lang="en-GB" dirty="0">
                <a:ea typeface="MS PGothic" pitchFamily="34" charset="-128"/>
                <a:cs typeface="Arial" charset="0"/>
              </a:rPr>
              <a:t>(CP-SM) </a:t>
            </a:r>
            <a:r>
              <a:rPr lang="et-EE" dirty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5 </a:t>
            </a:r>
            <a:endParaRPr lang="et-EE" dirty="0" smtClean="0">
              <a:solidFill>
                <a:srgbClr val="C00000"/>
              </a:solidFill>
              <a:ea typeface="MS PGothic" pitchFamily="34" charset="-128"/>
              <a:cs typeface="Arial" charset="0"/>
            </a:endParaRP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dirty="0" smtClean="0"/>
              <a:t>Inimkaubanduse </a:t>
            </a:r>
            <a:r>
              <a:rPr lang="et-EE" dirty="0"/>
              <a:t>vastaste püüdluste ja poliitikate  edukus </a:t>
            </a:r>
            <a:r>
              <a:rPr lang="en-GB" dirty="0">
                <a:ea typeface="MS PGothic" pitchFamily="34" charset="-128"/>
                <a:cs typeface="Arial" charset="0"/>
              </a:rPr>
              <a:t>(CP-SM) </a:t>
            </a:r>
            <a:r>
              <a:rPr lang="et-EE" dirty="0" smtClean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5</a:t>
            </a:r>
            <a:endParaRPr lang="en-GB" dirty="0">
              <a:solidFill>
                <a:srgbClr val="C00000"/>
              </a:solidFill>
              <a:ea typeface="MS PGothic" pitchFamily="34" charset="-128"/>
              <a:cs typeface="Arial" charset="0"/>
            </a:endParaRPr>
          </a:p>
          <a:p>
            <a:pPr marL="341313" indent="-341313" defTabSz="912813">
              <a:spcBef>
                <a:spcPct val="60000"/>
              </a:spcBef>
              <a:buClr>
                <a:srgbClr val="C00000"/>
              </a:buClr>
              <a:buSzPct val="75000"/>
              <a:buFont typeface="Wingdings" pitchFamily="2" charset="2"/>
              <a:buChar char="Ø"/>
            </a:pPr>
            <a:endParaRPr lang="en-GB" dirty="0">
              <a:solidFill>
                <a:srgbClr val="FF0000"/>
              </a:solidFill>
              <a:ea typeface="MS PGothic" pitchFamily="34" charset="-128"/>
              <a:cs typeface="Arial" charset="0"/>
            </a:endParaRPr>
          </a:p>
          <a:p>
            <a:pPr marL="341313" indent="-341313" defTabSz="912813">
              <a:spcBef>
                <a:spcPct val="60000"/>
              </a:spcBef>
              <a:buClr>
                <a:srgbClr val="C00000"/>
              </a:buClr>
              <a:buSzPct val="75000"/>
              <a:buFont typeface="Wingdings" pitchFamily="2" charset="2"/>
              <a:buChar char="Ø"/>
            </a:pPr>
            <a:endParaRPr lang="en-GB" dirty="0">
              <a:solidFill>
                <a:srgbClr val="FF0000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marL="341313" indent="-341313" defTabSz="912813">
              <a:spcBef>
                <a:spcPct val="60000"/>
              </a:spcBef>
              <a:buClr>
                <a:srgbClr val="C00000"/>
              </a:buClr>
              <a:buSzPct val="75000"/>
              <a:buFont typeface="Wingdings" pitchFamily="2" charset="2"/>
              <a:buChar char="Ø"/>
            </a:pPr>
            <a:endParaRPr lang="en-GB" dirty="0">
              <a:solidFill>
                <a:srgbClr val="FF0000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endParaRPr lang="en-GB" dirty="0">
              <a:solidFill>
                <a:srgbClr val="FF0000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6592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t-EE" sz="3600" b="1" dirty="0">
                <a:solidFill>
                  <a:srgbClr val="7030A0"/>
                </a:solidFill>
                <a:latin typeface="+mn-lt"/>
                <a:cs typeface="Arial" charset="0"/>
              </a:rPr>
              <a:t>Arukad </a:t>
            </a:r>
            <a:r>
              <a:rPr lang="et-EE" sz="3600" b="1" dirty="0" smtClean="0">
                <a:solidFill>
                  <a:srgbClr val="7030A0"/>
                </a:solidFill>
                <a:latin typeface="+mn-lt"/>
                <a:cs typeface="Arial" charset="0"/>
              </a:rPr>
              <a:t>linnad</a:t>
            </a:r>
            <a:r>
              <a:rPr lang="et-EE" sz="2800" b="1" dirty="0" smtClean="0">
                <a:solidFill>
                  <a:srgbClr val="7030A0"/>
                </a:solidFill>
                <a:latin typeface="+mn-lt"/>
                <a:cs typeface="Arial" charset="0"/>
              </a:rPr>
              <a:t/>
            </a:r>
            <a:br>
              <a:rPr lang="et-EE" sz="2800" b="1" dirty="0" smtClean="0">
                <a:solidFill>
                  <a:srgbClr val="7030A0"/>
                </a:solidFill>
                <a:latin typeface="+mn-lt"/>
                <a:cs typeface="Arial" charset="0"/>
              </a:rPr>
            </a:br>
            <a:r>
              <a:rPr lang="et-EE" sz="2800" b="1" dirty="0" smtClean="0">
                <a:solidFill>
                  <a:srgbClr val="7030A0"/>
                </a:solidFill>
                <a:latin typeface="+mn-lt"/>
                <a:cs typeface="Arial" charset="0"/>
              </a:rPr>
              <a:t/>
            </a:r>
            <a:br>
              <a:rPr lang="et-EE" sz="2800" b="1" dirty="0" smtClean="0">
                <a:solidFill>
                  <a:srgbClr val="7030A0"/>
                </a:solidFill>
                <a:latin typeface="+mn-lt"/>
                <a:cs typeface="Arial" charset="0"/>
              </a:rPr>
            </a:br>
            <a:r>
              <a:rPr lang="et-EE" sz="2000" b="1" dirty="0" smtClean="0">
                <a:solidFill>
                  <a:srgbClr val="C00000"/>
                </a:solidFill>
                <a:latin typeface="+mn-lt"/>
                <a:cs typeface="Arial" charset="0"/>
              </a:rPr>
              <a:t>7= </a:t>
            </a:r>
            <a:r>
              <a:rPr lang="et-EE" sz="2000" dirty="0">
                <a:solidFill>
                  <a:srgbClr val="C00000"/>
                </a:solidFill>
                <a:latin typeface="+mn-lt"/>
                <a:cs typeface="Arial" charset="0"/>
              </a:rPr>
              <a:t>Tulevikuseire</a:t>
            </a:r>
            <a:r>
              <a:rPr lang="et-EE" sz="2800" dirty="0">
                <a:cs typeface="Arial" charset="0"/>
              </a:rPr>
              <a:t/>
            </a:r>
            <a:br>
              <a:rPr lang="et-EE" sz="2800" dirty="0">
                <a:cs typeface="Arial" charset="0"/>
              </a:rPr>
            </a:br>
            <a:endParaRPr lang="et-EE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t-EE" sz="2400" dirty="0">
                <a:ea typeface="MS PGothic" pitchFamily="34" charset="-128"/>
                <a:cs typeface="Arial" pitchFamily="34" charset="0"/>
              </a:rPr>
              <a:t>Süsinikujärgsed linnad Euroopas </a:t>
            </a:r>
            <a:r>
              <a:rPr lang="en-GB" sz="2400" dirty="0">
                <a:ea typeface="MS PGothic" pitchFamily="34" charset="-128"/>
                <a:cs typeface="Arial" pitchFamily="34" charset="0"/>
              </a:rPr>
              <a:t>(CP-SM)</a:t>
            </a:r>
            <a:r>
              <a:rPr lang="et-EE" sz="2400" dirty="0">
                <a:ea typeface="MS PGothic" pitchFamily="34" charset="-128"/>
                <a:cs typeface="Arial" pitchFamily="34" charset="0"/>
              </a:rPr>
              <a:t> </a:t>
            </a:r>
            <a:r>
              <a:rPr lang="et-EE" sz="2400" dirty="0">
                <a:solidFill>
                  <a:srgbClr val="C00000"/>
                </a:solidFill>
                <a:ea typeface="MS PGothic" pitchFamily="34" charset="-128"/>
                <a:cs typeface="Arial" pitchFamily="34" charset="0"/>
              </a:rPr>
              <a:t>7</a:t>
            </a:r>
            <a:r>
              <a:rPr lang="et-EE" sz="2400" dirty="0">
                <a:ea typeface="MS PGothic" pitchFamily="34" charset="-128"/>
                <a:cs typeface="Arial" pitchFamily="34" charset="0"/>
              </a:rPr>
              <a:t> </a:t>
            </a:r>
            <a:endParaRPr lang="en-GB" sz="2400" dirty="0">
              <a:ea typeface="MS PGothic" pitchFamily="34" charset="-128"/>
              <a:cs typeface="Arial" pitchFamily="34" charset="0"/>
            </a:endParaRP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5645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sz="3200" b="1" dirty="0">
                <a:solidFill>
                  <a:srgbClr val="7030A0"/>
                </a:solidFill>
                <a:latin typeface="+mn-lt"/>
                <a:cs typeface="Arial" charset="0"/>
              </a:rPr>
              <a:t>Bioressursside </a:t>
            </a:r>
            <a:r>
              <a:rPr lang="et-EE" sz="3200" b="1" dirty="0" smtClean="0">
                <a:solidFill>
                  <a:srgbClr val="7030A0"/>
                </a:solidFill>
                <a:latin typeface="+mn-lt"/>
                <a:cs typeface="Arial" charset="0"/>
              </a:rPr>
              <a:t>tõhusus</a:t>
            </a:r>
            <a:br>
              <a:rPr lang="et-EE" sz="3200" b="1" dirty="0" smtClean="0">
                <a:solidFill>
                  <a:srgbClr val="7030A0"/>
                </a:solidFill>
                <a:latin typeface="+mn-lt"/>
                <a:cs typeface="Arial" charset="0"/>
              </a:rPr>
            </a:br>
            <a:r>
              <a:rPr lang="et-EE" sz="2000" b="1" dirty="0" smtClean="0">
                <a:solidFill>
                  <a:srgbClr val="C00000"/>
                </a:solidFill>
                <a:latin typeface="+mn-lt"/>
                <a:cs typeface="Arial" charset="0"/>
              </a:rPr>
              <a:t>2= </a:t>
            </a:r>
            <a:r>
              <a:rPr lang="et-EE" sz="2000" dirty="0">
                <a:solidFill>
                  <a:srgbClr val="C00000"/>
                </a:solidFill>
                <a:latin typeface="+mn-lt"/>
              </a:rPr>
              <a:t>Majanduslike, sotsiaalsete ja keskkonna  eesmärkide kombineerimine Euroopa perspektiivis  </a:t>
            </a:r>
            <a:br>
              <a:rPr lang="et-EE" sz="2000" dirty="0">
                <a:solidFill>
                  <a:srgbClr val="C00000"/>
                </a:solidFill>
                <a:latin typeface="+mn-lt"/>
              </a:rPr>
            </a:br>
            <a:endParaRPr lang="et-EE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sz="2400" dirty="0"/>
              <a:t>S</a:t>
            </a:r>
            <a:r>
              <a:rPr lang="fi-FI" sz="2400" dirty="0" err="1"/>
              <a:t>äästva</a:t>
            </a:r>
            <a:r>
              <a:rPr lang="fi-FI" sz="2400" dirty="0"/>
              <a:t> </a:t>
            </a:r>
            <a:r>
              <a:rPr lang="fi-FI" sz="2400" dirty="0" err="1"/>
              <a:t>eluviisi</a:t>
            </a:r>
            <a:r>
              <a:rPr lang="fi-FI" sz="2400" dirty="0"/>
              <a:t> ja </a:t>
            </a:r>
            <a:r>
              <a:rPr lang="fi-FI" sz="2400" dirty="0" err="1"/>
              <a:t>rohelis</a:t>
            </a:r>
            <a:r>
              <a:rPr lang="et-EE" sz="2400" dirty="0"/>
              <a:t>e</a:t>
            </a:r>
            <a:r>
              <a:rPr lang="fi-FI" sz="2400" dirty="0"/>
              <a:t> </a:t>
            </a:r>
            <a:r>
              <a:rPr lang="fi-FI" sz="2400" dirty="0" err="1"/>
              <a:t>majandus</a:t>
            </a:r>
            <a:r>
              <a:rPr lang="et-EE" sz="2400" dirty="0"/>
              <a:t>e</a:t>
            </a:r>
            <a:r>
              <a:rPr lang="fi-FI" sz="2400" dirty="0"/>
              <a:t> </a:t>
            </a:r>
            <a:r>
              <a:rPr lang="et-EE" sz="2400" dirty="0"/>
              <a:t>t</a:t>
            </a:r>
            <a:r>
              <a:rPr lang="fi-FI" sz="2400" dirty="0" err="1"/>
              <a:t>akistused</a:t>
            </a:r>
            <a:r>
              <a:rPr lang="fi-FI" sz="2400" dirty="0"/>
              <a:t> ja </a:t>
            </a:r>
            <a:r>
              <a:rPr lang="fi-FI" sz="2400" dirty="0" err="1"/>
              <a:t>väljavaated</a:t>
            </a:r>
            <a:r>
              <a:rPr lang="fi-FI" sz="2400" dirty="0"/>
              <a:t> </a:t>
            </a:r>
            <a:r>
              <a:rPr lang="fi-FI" sz="2400" dirty="0" err="1"/>
              <a:t>Euroopas</a:t>
            </a:r>
            <a:r>
              <a:rPr lang="fi-FI" sz="2400" dirty="0"/>
              <a:t> </a:t>
            </a:r>
            <a:r>
              <a:rPr lang="en-GB" sz="2400" dirty="0">
                <a:ea typeface="MS PGothic" pitchFamily="34" charset="-128"/>
                <a:cs typeface="Arial" charset="0"/>
              </a:rPr>
              <a:t>(CP-L</a:t>
            </a:r>
            <a:r>
              <a:rPr lang="en-GB" sz="2400" dirty="0" smtClean="0">
                <a:ea typeface="MS PGothic" pitchFamily="34" charset="-128"/>
                <a:cs typeface="Arial" charset="0"/>
              </a:rPr>
              <a:t>)</a:t>
            </a:r>
            <a:r>
              <a:rPr lang="et-EE" sz="2400" dirty="0" smtClean="0">
                <a:ea typeface="MS PGothic" pitchFamily="34" charset="-128"/>
                <a:cs typeface="Arial" charset="0"/>
              </a:rPr>
              <a:t> </a:t>
            </a:r>
            <a:r>
              <a:rPr lang="et-EE" sz="2400" dirty="0" smtClean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2</a:t>
            </a:r>
            <a:endParaRPr lang="et-EE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48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t-EE" sz="3600" b="1" dirty="0">
                <a:solidFill>
                  <a:srgbClr val="7030A0"/>
                </a:solidFill>
                <a:cs typeface="Arial" charset="0"/>
              </a:rPr>
              <a:t>Innovatsioon arukaks </a:t>
            </a:r>
            <a:r>
              <a:rPr lang="et-EE" sz="3600" b="1" dirty="0" smtClean="0">
                <a:solidFill>
                  <a:srgbClr val="7030A0"/>
                </a:solidFill>
                <a:cs typeface="Arial" charset="0"/>
              </a:rPr>
              <a:t>majanduskasvuks</a:t>
            </a:r>
            <a:r>
              <a:rPr lang="et-EE" sz="3200" b="1" dirty="0" smtClean="0">
                <a:solidFill>
                  <a:srgbClr val="7030A0"/>
                </a:solidFill>
                <a:cs typeface="Arial" charset="0"/>
              </a:rPr>
              <a:t/>
            </a:r>
            <a:br>
              <a:rPr lang="et-EE" sz="3200" b="1" dirty="0" smtClean="0">
                <a:solidFill>
                  <a:srgbClr val="7030A0"/>
                </a:solidFill>
                <a:cs typeface="Arial" charset="0"/>
              </a:rPr>
            </a:br>
            <a:r>
              <a:rPr lang="et-EE" sz="1800" b="1" dirty="0">
                <a:solidFill>
                  <a:srgbClr val="C00000"/>
                </a:solidFill>
                <a:cs typeface="Arial" charset="0"/>
              </a:rPr>
              <a:t>1=</a:t>
            </a:r>
            <a:r>
              <a:rPr lang="et-EE" sz="1800" b="1" dirty="0">
                <a:solidFill>
                  <a:srgbClr val="C00000"/>
                </a:solidFill>
              </a:rPr>
              <a:t> </a:t>
            </a:r>
            <a:r>
              <a:rPr lang="et-EE" sz="1800" dirty="0">
                <a:solidFill>
                  <a:srgbClr val="C00000"/>
                </a:solidFill>
              </a:rPr>
              <a:t>Majanduskasv, tööhõive ning konkurents teadmistepõhises ühiskonnas ; </a:t>
            </a:r>
            <a:r>
              <a:rPr lang="et-EE" sz="1800" b="1" dirty="0">
                <a:solidFill>
                  <a:srgbClr val="C00000"/>
                </a:solidFill>
              </a:rPr>
              <a:t>2=</a:t>
            </a:r>
            <a:r>
              <a:rPr lang="et-EE" sz="1800" dirty="0">
                <a:solidFill>
                  <a:srgbClr val="C00000"/>
                </a:solidFill>
              </a:rPr>
              <a:t>Majanduslike, sotsiaalsete ja keskkonna  eesmärkide kombineerimine Euroopa perspektiivis ; </a:t>
            </a:r>
            <a:r>
              <a:rPr lang="et-EE" sz="1800" b="1" dirty="0">
                <a:solidFill>
                  <a:srgbClr val="C00000"/>
                </a:solidFill>
              </a:rPr>
              <a:t>3= </a:t>
            </a:r>
            <a:r>
              <a:rPr lang="et-EE" sz="1800" dirty="0">
                <a:solidFill>
                  <a:srgbClr val="C00000"/>
                </a:solidFill>
              </a:rPr>
              <a:t>Peamised trendid ühiskonnas ning nende järelmid;  </a:t>
            </a:r>
            <a:r>
              <a:rPr lang="et-EE" sz="1800" b="1" dirty="0">
                <a:solidFill>
                  <a:srgbClr val="C00000"/>
                </a:solidFill>
              </a:rPr>
              <a:t>5=</a:t>
            </a:r>
            <a:r>
              <a:rPr lang="et-EE" sz="1800" dirty="0">
                <a:solidFill>
                  <a:srgbClr val="C00000"/>
                </a:solidFill>
              </a:rPr>
              <a:t>Kodanik Euroopa Liidus </a:t>
            </a:r>
            <a:endParaRPr lang="et-EE" sz="1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t-EE" sz="2400" dirty="0">
                <a:ea typeface="MS PGothic" pitchFamily="34" charset="-128"/>
                <a:cs typeface="Arial" charset="0"/>
              </a:rPr>
              <a:t>Sotsiaalse innovatsiooni majandusalused  </a:t>
            </a:r>
            <a:r>
              <a:rPr lang="en-GB" sz="2400" dirty="0">
                <a:ea typeface="MS PGothic" pitchFamily="34" charset="-128"/>
                <a:cs typeface="Arial" charset="0"/>
              </a:rPr>
              <a:t>(CP-SM) </a:t>
            </a:r>
            <a:r>
              <a:rPr lang="et-EE" sz="2400" dirty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1 </a:t>
            </a:r>
            <a:endParaRPr lang="et-EE" sz="2400" dirty="0" smtClean="0">
              <a:solidFill>
                <a:srgbClr val="C00000"/>
              </a:solidFill>
              <a:ea typeface="MS PGothic" pitchFamily="34" charset="-128"/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t-EE" sz="2400" dirty="0" smtClean="0"/>
              <a:t>Sotsiaalne </a:t>
            </a:r>
            <a:r>
              <a:rPr lang="et-EE" sz="2400" dirty="0"/>
              <a:t>ettevõtlus uuenduslikele ja kaasavatele ühiskondadele</a:t>
            </a:r>
            <a:r>
              <a:rPr lang="en-GB" sz="2400" dirty="0">
                <a:ea typeface="MS PGothic" pitchFamily="34" charset="-128"/>
                <a:cs typeface="Arial" charset="0"/>
              </a:rPr>
              <a:t> (CP-S</a:t>
            </a:r>
            <a:r>
              <a:rPr lang="fr-BE" sz="2400" dirty="0">
                <a:ea typeface="MS PGothic" pitchFamily="34" charset="-128"/>
                <a:cs typeface="Arial" charset="0"/>
              </a:rPr>
              <a:t>M</a:t>
            </a:r>
            <a:r>
              <a:rPr lang="en-GB" sz="2400" dirty="0">
                <a:ea typeface="MS PGothic" pitchFamily="34" charset="-128"/>
                <a:cs typeface="Arial" charset="0"/>
              </a:rPr>
              <a:t>)</a:t>
            </a:r>
            <a:r>
              <a:rPr lang="et-EE" sz="2400" dirty="0">
                <a:ea typeface="MS PGothic" pitchFamily="34" charset="-128"/>
                <a:cs typeface="Arial" charset="0"/>
              </a:rPr>
              <a:t> </a:t>
            </a:r>
            <a:r>
              <a:rPr lang="et-EE" sz="2400" dirty="0" smtClean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400" dirty="0"/>
              <a:t>Sotsiaalne innovatsioon - kodanike kaasamine, ühiskonna muutumine</a:t>
            </a:r>
            <a:r>
              <a:rPr lang="en-GB" sz="2400" dirty="0">
                <a:ea typeface="MS PGothic" pitchFamily="34" charset="-128"/>
                <a:cs typeface="Arial" charset="0"/>
              </a:rPr>
              <a:t>? (CP-L) </a:t>
            </a:r>
            <a:r>
              <a:rPr lang="et-EE" sz="2400" dirty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3</a:t>
            </a:r>
            <a:r>
              <a:rPr lang="et-EE" sz="2400" dirty="0">
                <a:ea typeface="MS PGothic" pitchFamily="34" charset="-128"/>
                <a:cs typeface="Arial" charset="0"/>
              </a:rPr>
              <a:t> </a:t>
            </a:r>
            <a:endParaRPr lang="et-EE" sz="2400" dirty="0" smtClean="0">
              <a:solidFill>
                <a:srgbClr val="FF0000"/>
              </a:solidFill>
              <a:ea typeface="MS PGothic" pitchFamily="34" charset="-128"/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t-EE" sz="2400" dirty="0"/>
              <a:t>Kultuuripärand Euroopas</a:t>
            </a:r>
            <a:r>
              <a:rPr lang="en-GB" sz="2400" dirty="0">
                <a:ea typeface="MS PGothic" pitchFamily="34" charset="-128"/>
                <a:cs typeface="Arial" charset="0"/>
              </a:rPr>
              <a:t> (CP-SM)</a:t>
            </a:r>
            <a:r>
              <a:rPr lang="en-GB" sz="2400" dirty="0">
                <a:solidFill>
                  <a:srgbClr val="0033CC"/>
                </a:solidFill>
                <a:ea typeface="MS PGothic" pitchFamily="34" charset="-128"/>
                <a:cs typeface="Arial" charset="0"/>
              </a:rPr>
              <a:t> </a:t>
            </a:r>
            <a:r>
              <a:rPr lang="et-EE" sz="2400" dirty="0" smtClean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5</a:t>
            </a:r>
            <a:endParaRPr lang="en-GB" sz="2400" dirty="0">
              <a:solidFill>
                <a:srgbClr val="C00000"/>
              </a:solidFill>
              <a:ea typeface="MS PGothic" pitchFamily="34" charset="-128"/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400" dirty="0">
              <a:solidFill>
                <a:srgbClr val="FF0000"/>
              </a:solidFill>
              <a:ea typeface="MS PGothic" pitchFamily="34" charset="-128"/>
              <a:cs typeface="Arial" charset="0"/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ea typeface="MS PGothic" pitchFamily="34" charset="-128"/>
              <a:cs typeface="Arial" charset="0"/>
            </a:endParaRPr>
          </a:p>
          <a:p>
            <a:endParaRPr lang="en-GB" dirty="0">
              <a:solidFill>
                <a:srgbClr val="FF0000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6782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sz="3200" b="1" dirty="0">
                <a:solidFill>
                  <a:srgbClr val="7030A0"/>
                </a:solidFill>
                <a:latin typeface="+mn-lt"/>
                <a:cs typeface="Arial" charset="0"/>
              </a:rPr>
              <a:t>Kaasav </a:t>
            </a:r>
            <a:r>
              <a:rPr lang="et-EE" sz="3200" b="1" dirty="0" smtClean="0">
                <a:solidFill>
                  <a:srgbClr val="7030A0"/>
                </a:solidFill>
                <a:latin typeface="+mn-lt"/>
                <a:cs typeface="Arial" charset="0"/>
              </a:rPr>
              <a:t>majanduskasv</a:t>
            </a:r>
            <a:br>
              <a:rPr lang="et-EE" sz="3200" b="1" dirty="0" smtClean="0">
                <a:solidFill>
                  <a:srgbClr val="7030A0"/>
                </a:solidFill>
                <a:latin typeface="+mn-lt"/>
                <a:cs typeface="Arial" charset="0"/>
              </a:rPr>
            </a:br>
            <a:r>
              <a:rPr lang="et-EE" sz="2000" b="1" dirty="0">
                <a:solidFill>
                  <a:srgbClr val="C00000"/>
                </a:solidFill>
                <a:latin typeface="+mn-lt"/>
              </a:rPr>
              <a:t>3= </a:t>
            </a:r>
            <a:r>
              <a:rPr lang="et-EE" sz="2000" dirty="0">
                <a:solidFill>
                  <a:srgbClr val="C00000"/>
                </a:solidFill>
                <a:latin typeface="+mn-lt"/>
              </a:rPr>
              <a:t>Peamised trendid ühiskonnas ning nende järelmid;  </a:t>
            </a:r>
            <a:r>
              <a:rPr lang="et-EE" sz="2000" b="1" dirty="0">
                <a:solidFill>
                  <a:srgbClr val="C00000"/>
                </a:solidFill>
                <a:latin typeface="+mn-lt"/>
              </a:rPr>
              <a:t>5=</a:t>
            </a:r>
            <a:r>
              <a:rPr lang="et-EE" sz="2000" dirty="0">
                <a:solidFill>
                  <a:srgbClr val="C00000"/>
                </a:solidFill>
                <a:latin typeface="+mn-lt"/>
              </a:rPr>
              <a:t>Kodanik Euroopa Liidus </a:t>
            </a:r>
            <a:r>
              <a:rPr lang="et-EE" sz="2000" b="1" dirty="0" smtClean="0">
                <a:solidFill>
                  <a:srgbClr val="C00000"/>
                </a:solidFill>
                <a:latin typeface="+mn-lt"/>
              </a:rPr>
              <a:t>6</a:t>
            </a:r>
            <a:r>
              <a:rPr lang="et-EE" sz="2000" dirty="0" smtClean="0">
                <a:solidFill>
                  <a:srgbClr val="C00000"/>
                </a:solidFill>
                <a:latin typeface="+mn-lt"/>
              </a:rPr>
              <a:t>=</a:t>
            </a:r>
            <a:r>
              <a:rPr lang="et-EE" sz="2000" dirty="0">
                <a:solidFill>
                  <a:srgbClr val="C00000"/>
                </a:solidFill>
                <a:latin typeface="+mn-lt"/>
                <a:cs typeface="Arial" charset="0"/>
              </a:rPr>
              <a:t>Sotsiaal-majanduslikud ning teaduse indikaatorid </a:t>
            </a:r>
            <a:r>
              <a:rPr lang="et-EE" sz="2000" dirty="0">
                <a:latin typeface="+mn-lt"/>
                <a:cs typeface="Arial" charset="0"/>
              </a:rPr>
              <a:t/>
            </a:r>
            <a:br>
              <a:rPr lang="et-EE" sz="2000" dirty="0">
                <a:latin typeface="+mn-lt"/>
                <a:cs typeface="Arial" charset="0"/>
              </a:rPr>
            </a:br>
            <a:endParaRPr lang="et-EE" sz="2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sz="2200" dirty="0"/>
              <a:t>Väikelaste hariduse ja - hoiu kvaliteedi edendamine (individuaalne, sotsiaalne ja majanduslik tulu) </a:t>
            </a:r>
            <a:r>
              <a:rPr lang="en-GB" sz="2200" dirty="0">
                <a:ea typeface="MS PGothic" pitchFamily="34" charset="-128"/>
                <a:cs typeface="Arial" charset="0"/>
              </a:rPr>
              <a:t>(CP-SM)</a:t>
            </a:r>
            <a:r>
              <a:rPr lang="et-EE" sz="2200" dirty="0">
                <a:ea typeface="MS PGothic" pitchFamily="34" charset="-128"/>
                <a:cs typeface="Arial" charset="0"/>
              </a:rPr>
              <a:t> </a:t>
            </a:r>
            <a:r>
              <a:rPr lang="et-EE" sz="2200" dirty="0" smtClean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3</a:t>
            </a:r>
            <a:endParaRPr lang="en-GB" sz="2200" dirty="0">
              <a:solidFill>
                <a:srgbClr val="C00000"/>
              </a:solidFill>
              <a:ea typeface="MS PGothic" pitchFamily="34" charset="-128"/>
              <a:cs typeface="Arial" charset="0"/>
            </a:endParaRP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sz="2200" dirty="0"/>
              <a:t>K</a:t>
            </a:r>
            <a:r>
              <a:rPr lang="en-GB" sz="2200" dirty="0" err="1"/>
              <a:t>olmanda</a:t>
            </a:r>
            <a:r>
              <a:rPr lang="en-GB" sz="2200" dirty="0"/>
              <a:t> </a:t>
            </a:r>
            <a:r>
              <a:rPr lang="en-GB" sz="2200" dirty="0" err="1"/>
              <a:t>sektori</a:t>
            </a:r>
            <a:r>
              <a:rPr lang="en-GB" sz="2200" dirty="0"/>
              <a:t> </a:t>
            </a:r>
            <a:r>
              <a:rPr lang="et-EE" sz="2200" dirty="0"/>
              <a:t> mõju </a:t>
            </a:r>
            <a:r>
              <a:rPr lang="en-GB" sz="2200" dirty="0" err="1"/>
              <a:t>sotsiaal-majanduslik</a:t>
            </a:r>
            <a:r>
              <a:rPr lang="et-EE" sz="2200" dirty="0" err="1"/>
              <a:t>ule</a:t>
            </a:r>
            <a:r>
              <a:rPr lang="en-GB" sz="2200" dirty="0"/>
              <a:t> </a:t>
            </a:r>
            <a:r>
              <a:rPr lang="en-GB" sz="2200" dirty="0" err="1"/>
              <a:t>areng</a:t>
            </a:r>
            <a:r>
              <a:rPr lang="et-EE" sz="2200" dirty="0" err="1"/>
              <a:t>ule</a:t>
            </a:r>
            <a:r>
              <a:rPr lang="en-GB" sz="2200" dirty="0"/>
              <a:t> </a:t>
            </a:r>
            <a:r>
              <a:rPr lang="en-GB" sz="2200" dirty="0" err="1"/>
              <a:t>Euroopas</a:t>
            </a:r>
            <a:r>
              <a:rPr lang="en-GB" sz="2200" dirty="0">
                <a:ea typeface="MS PGothic" pitchFamily="34" charset="-128"/>
                <a:cs typeface="Arial" charset="0"/>
              </a:rPr>
              <a:t> (CP-SM) </a:t>
            </a:r>
            <a:r>
              <a:rPr lang="et-EE" sz="2200" dirty="0">
                <a:ea typeface="MS PGothic" pitchFamily="34" charset="-128"/>
                <a:cs typeface="Arial" charset="0"/>
              </a:rPr>
              <a:t> </a:t>
            </a:r>
            <a:r>
              <a:rPr lang="et-EE" sz="2200" dirty="0" smtClean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3</a:t>
            </a: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t-EE" sz="2200" dirty="0"/>
              <a:t>Mitmekeelsuse väljakutse Euroopas </a:t>
            </a:r>
            <a:r>
              <a:rPr lang="en-GB" sz="2200" dirty="0">
                <a:ea typeface="MS PGothic" pitchFamily="34" charset="-128"/>
                <a:cs typeface="Arial" charset="0"/>
              </a:rPr>
              <a:t>(CP-L)</a:t>
            </a:r>
            <a:r>
              <a:rPr lang="et-EE" sz="2200" dirty="0">
                <a:ea typeface="MS PGothic" pitchFamily="34" charset="-128"/>
                <a:cs typeface="Arial" charset="0"/>
              </a:rPr>
              <a:t> </a:t>
            </a:r>
            <a:r>
              <a:rPr lang="et-EE" sz="2200" dirty="0" smtClean="0">
                <a:solidFill>
                  <a:srgbClr val="C00000"/>
                </a:solidFill>
                <a:ea typeface="MS PGothic" pitchFamily="34" charset="-128"/>
                <a:cs typeface="Arial" charset="0"/>
              </a:rPr>
              <a:t>5</a:t>
            </a:r>
          </a:p>
          <a:p>
            <a:pPr marL="514350" indent="-514350" defTabSz="912813">
              <a:spcBef>
                <a:spcPct val="60000"/>
              </a:spcBef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en-GB" sz="2200" dirty="0">
                <a:cs typeface="Arial" pitchFamily="34" charset="0"/>
              </a:rPr>
              <a:t>Euro</a:t>
            </a:r>
            <a:r>
              <a:rPr lang="et-EE" sz="2200" dirty="0">
                <a:cs typeface="Arial" pitchFamily="34" charset="0"/>
              </a:rPr>
              <a:t>o</a:t>
            </a:r>
            <a:r>
              <a:rPr lang="en-GB" sz="2200" dirty="0">
                <a:cs typeface="Arial" pitchFamily="34" charset="0"/>
              </a:rPr>
              <a:t>p</a:t>
            </a:r>
            <a:r>
              <a:rPr lang="et-EE" sz="2200" dirty="0">
                <a:cs typeface="Arial" pitchFamily="34" charset="0"/>
              </a:rPr>
              <a:t>a lapsepõlve ja nooruse uuring</a:t>
            </a:r>
            <a:r>
              <a:rPr lang="en-GB" sz="2200" dirty="0">
                <a:cs typeface="Arial" pitchFamily="34" charset="0"/>
              </a:rPr>
              <a:t> </a:t>
            </a:r>
            <a:r>
              <a:rPr lang="en-GB" sz="2200" dirty="0">
                <a:ea typeface="MS PGothic" pitchFamily="34" charset="-128"/>
                <a:cs typeface="Arial" pitchFamily="34" charset="0"/>
              </a:rPr>
              <a:t>(CSA)</a:t>
            </a:r>
            <a:r>
              <a:rPr lang="et-EE" sz="2200" dirty="0">
                <a:ea typeface="MS PGothic" pitchFamily="34" charset="-128"/>
                <a:cs typeface="Arial" pitchFamily="34" charset="0"/>
              </a:rPr>
              <a:t> </a:t>
            </a:r>
            <a:r>
              <a:rPr lang="et-EE" sz="2200" dirty="0" smtClean="0">
                <a:solidFill>
                  <a:srgbClr val="C00000"/>
                </a:solidFill>
                <a:ea typeface="MS PGothic" pitchFamily="34" charset="-128"/>
                <a:cs typeface="Arial" pitchFamily="34" charset="0"/>
              </a:rPr>
              <a:t>6</a:t>
            </a:r>
            <a:endParaRPr lang="en-GB" sz="2200" dirty="0">
              <a:solidFill>
                <a:srgbClr val="C00000"/>
              </a:solidFill>
            </a:endParaRPr>
          </a:p>
          <a:p>
            <a:pPr marL="0" indent="0" defTabSz="912813">
              <a:spcBef>
                <a:spcPct val="60000"/>
              </a:spcBef>
              <a:buClr>
                <a:srgbClr val="C00000"/>
              </a:buClr>
              <a:buSzPct val="75000"/>
              <a:buNone/>
            </a:pPr>
            <a:endParaRPr lang="en-GB" dirty="0">
              <a:solidFill>
                <a:srgbClr val="FF0000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marL="0" indent="0" defTabSz="912813">
              <a:spcBef>
                <a:spcPct val="60000"/>
              </a:spcBef>
              <a:buClr>
                <a:srgbClr val="C00000"/>
              </a:buClr>
              <a:buSzPct val="75000"/>
              <a:buNone/>
            </a:pPr>
            <a:endParaRPr lang="en-GB" dirty="0">
              <a:solidFill>
                <a:srgbClr val="FF0000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7149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</TotalTime>
  <Words>930</Words>
  <Application>Microsoft Office PowerPoint</Application>
  <PresentationFormat>On-screen Show (4:3)</PresentationFormat>
  <Paragraphs>133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Custom Design</vt:lpstr>
      <vt:lpstr>1_Custom Design</vt:lpstr>
      <vt:lpstr>Office Theme</vt:lpstr>
      <vt:lpstr>PowerPoint Presentation</vt:lpstr>
      <vt:lpstr>Konkursid</vt:lpstr>
      <vt:lpstr>Seitse tegevust:</vt:lpstr>
      <vt:lpstr>Prioriteedid</vt:lpstr>
      <vt:lpstr>Avaliku sektori reform 1= Majanduskasv, tööhõive ning konkurents teadmistepõhises ühiskonnas ; 2=Majanduslike, sotsiaalsete ja keskkonna  eesmärkide kombineerimine Euroopa perspektiivis ; 3= Peamised trendid ühiskonnas ning nende järelmid;  5=Kodanik Euroopa Liidus </vt:lpstr>
      <vt:lpstr>Arukad linnad  7= Tulevikuseire </vt:lpstr>
      <vt:lpstr>Bioressursside tõhusus 2= Majanduslike, sotsiaalsete ja keskkonna  eesmärkide kombineerimine Euroopa perspektiivis   </vt:lpstr>
      <vt:lpstr>Innovatsioon arukaks majanduskasvuks 1= Majanduskasv, tööhõive ning konkurents teadmistepõhises ühiskonnas ; 2=Majanduslike, sotsiaalsete ja keskkonna  eesmärkide kombineerimine Euroopa perspektiivis ; 3= Peamised trendid ühiskonnas ning nende järelmid;  5=Kodanik Euroopa Liidus </vt:lpstr>
      <vt:lpstr>Kaasav majanduskasv 3= Peamised trendid ühiskonnas ning nende järelmid;  5=Kodanik Euroopa Liidus 6=Sotsiaal-majanduslikud ning teaduse indikaatorid  </vt:lpstr>
      <vt:lpstr>EL välispoliitika toetamine</vt:lpstr>
      <vt:lpstr>SSH võimalused Koostöö programmis</vt:lpstr>
      <vt:lpstr>SSH võimalused Koostöö programmis</vt:lpstr>
      <vt:lpstr>SSH võimalused Koostöö programmis</vt:lpstr>
      <vt:lpstr>SSH võimalused Koostöö programmis</vt:lpstr>
      <vt:lpstr>SSH võimalused Koostöö programmis</vt:lpstr>
      <vt:lpstr>Täiendavad materjalid:</vt:lpstr>
    </vt:vector>
  </TitlesOfParts>
  <Company>Ecoprint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Heigo Kütt</dc:creator>
  <cp:lastModifiedBy>Ülle Must</cp:lastModifiedBy>
  <cp:revision>97</cp:revision>
  <dcterms:created xsi:type="dcterms:W3CDTF">2012-04-09T11:19:36Z</dcterms:created>
  <dcterms:modified xsi:type="dcterms:W3CDTF">2012-08-30T08:32:13Z</dcterms:modified>
</cp:coreProperties>
</file>