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6"/>
  </p:notesMasterIdLst>
  <p:sldIdLst>
    <p:sldId id="257" r:id="rId2"/>
    <p:sldId id="258" r:id="rId3"/>
    <p:sldId id="259" r:id="rId4"/>
    <p:sldId id="260" r:id="rId5"/>
    <p:sldId id="261" r:id="rId6"/>
    <p:sldId id="267" r:id="rId7"/>
    <p:sldId id="278" r:id="rId8"/>
    <p:sldId id="290" r:id="rId9"/>
    <p:sldId id="273" r:id="rId10"/>
    <p:sldId id="262" r:id="rId11"/>
    <p:sldId id="263" r:id="rId12"/>
    <p:sldId id="264" r:id="rId13"/>
    <p:sldId id="266" r:id="rId14"/>
    <p:sldId id="268" r:id="rId15"/>
    <p:sldId id="269" r:id="rId16"/>
    <p:sldId id="271" r:id="rId17"/>
    <p:sldId id="279" r:id="rId18"/>
    <p:sldId id="280" r:id="rId19"/>
    <p:sldId id="281" r:id="rId20"/>
    <p:sldId id="282" r:id="rId21"/>
    <p:sldId id="283" r:id="rId22"/>
    <p:sldId id="285" r:id="rId23"/>
    <p:sldId id="286" r:id="rId24"/>
    <p:sldId id="287" r:id="rId25"/>
    <p:sldId id="284" r:id="rId26"/>
    <p:sldId id="274" r:id="rId27"/>
    <p:sldId id="272" r:id="rId28"/>
    <p:sldId id="276" r:id="rId29"/>
    <p:sldId id="275" r:id="rId30"/>
    <p:sldId id="277" r:id="rId31"/>
    <p:sldId id="291" r:id="rId32"/>
    <p:sldId id="288" r:id="rId33"/>
    <p:sldId id="292" r:id="rId34"/>
    <p:sldId id="289" r:id="rId35"/>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0DA393-28ED-4E39-AB10-FB3AF3D6EC56}" type="datetimeFigureOut">
              <a:rPr lang="et-EE" smtClean="0"/>
              <a:t>6.02.2013</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3016BF-8F82-4841-8A42-79D15DCCDB95}" type="slidenum">
              <a:rPr lang="et-EE" smtClean="0"/>
              <a:t>‹#›</a:t>
            </a:fld>
            <a:endParaRPr lang="et-EE"/>
          </a:p>
        </p:txBody>
      </p:sp>
    </p:spTree>
    <p:extLst>
      <p:ext uri="{BB962C8B-B14F-4D97-AF65-F5344CB8AC3E}">
        <p14:creationId xmlns:p14="http://schemas.microsoft.com/office/powerpoint/2010/main" val="4251886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lstStyle/>
          <a:p>
            <a:r>
              <a:rPr lang="en-US" dirty="0" smtClean="0"/>
              <a:t>Click to edit Master title style</a:t>
            </a:r>
            <a:endParaRPr lang="et-EE"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t-EE" dirty="0"/>
          </a:p>
        </p:txBody>
      </p:sp>
      <p:sp>
        <p:nvSpPr>
          <p:cNvPr id="4" name="Date Placeholder 3"/>
          <p:cNvSpPr>
            <a:spLocks noGrp="1"/>
          </p:cNvSpPr>
          <p:nvPr>
            <p:ph type="dt" sz="half" idx="10"/>
          </p:nvPr>
        </p:nvSpPr>
        <p:spPr/>
        <p:txBody>
          <a:bodyPr/>
          <a:lstStyle/>
          <a:p>
            <a:fld id="{672A3C60-2932-4608-895C-22C38C736913}"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t-E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a:t>
            </a:fld>
            <a:endParaRPr lang="et-EE">
              <a:solidFill>
                <a:prstClr val="black">
                  <a:lumMod val="50000"/>
                  <a:lumOff val="50000"/>
                </a:prstClr>
              </a:solidFill>
            </a:endParaRPr>
          </a:p>
        </p:txBody>
      </p:sp>
      <p:pic>
        <p:nvPicPr>
          <p:cNvPr id="9" name="Picture 8" descr="pp_logo.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22500" y="301625"/>
            <a:ext cx="4681538"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8796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lvl1pPr algn="l">
              <a:defRPr/>
            </a:lvl1pPr>
            <a:lvl2pPr algn="l">
              <a:defRPr/>
            </a:lvl2pPr>
            <a:lvl3pPr algn="l">
              <a:defRPr/>
            </a:lvl3pPr>
            <a:lvl4pPr algn="l">
              <a:defRPr/>
            </a:lvl4pPr>
            <a:lvl5pPr algn="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t-EE" dirty="0"/>
          </a:p>
        </p:txBody>
      </p:sp>
      <p:sp>
        <p:nvSpPr>
          <p:cNvPr id="4" name="Date Placeholder 3"/>
          <p:cNvSpPr>
            <a:spLocks noGrp="1"/>
          </p:cNvSpPr>
          <p:nvPr>
            <p:ph type="dt" sz="half" idx="10"/>
          </p:nvPr>
        </p:nvSpPr>
        <p:spPr/>
        <p:txBody>
          <a:bodyPr/>
          <a:lstStyle/>
          <a:p>
            <a:fld id="{04CB2ABE-DE1C-4F06-AB2E-69432DC66E60}"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t-E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a:t>
            </a:fld>
            <a:endParaRPr lang="et-EE" dirty="0">
              <a:solidFill>
                <a:prstClr val="black">
                  <a:lumMod val="50000"/>
                  <a:lumOff val="50000"/>
                </a:prstClr>
              </a:solidFill>
            </a:endParaRPr>
          </a:p>
        </p:txBody>
      </p:sp>
      <p:pic>
        <p:nvPicPr>
          <p:cNvPr id="7" name="Picture 8" descr="pp_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62825" y="120650"/>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0" y="639763"/>
            <a:ext cx="9144000" cy="0"/>
          </a:xfrm>
          <a:prstGeom prst="line">
            <a:avLst/>
          </a:prstGeom>
          <a:ln w="12700">
            <a:solidFill>
              <a:srgbClr val="832B7C"/>
            </a:solidFill>
          </a:ln>
          <a:effectLst>
            <a:outerShdw blurRad="40000" dist="12700" dir="5400000" rotWithShape="0">
              <a:srgbClr val="000000">
                <a:alpha val="25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408164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269A865B-285B-405A-A7ED-28FA9FEB9B13}"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t-E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a:t>
            </a:fld>
            <a:endParaRPr lang="et-EE">
              <a:solidFill>
                <a:prstClr val="black">
                  <a:lumMod val="50000"/>
                  <a:lumOff val="50000"/>
                </a:prstClr>
              </a:solidFill>
            </a:endParaRPr>
          </a:p>
        </p:txBody>
      </p:sp>
      <p:pic>
        <p:nvPicPr>
          <p:cNvPr id="7" name="Picture 8" descr="pp_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62825" y="120650"/>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0" y="639763"/>
            <a:ext cx="9144000" cy="0"/>
          </a:xfrm>
          <a:prstGeom prst="line">
            <a:avLst/>
          </a:prstGeom>
          <a:ln w="12700">
            <a:solidFill>
              <a:srgbClr val="832B7C"/>
            </a:solidFill>
          </a:ln>
          <a:effectLst>
            <a:outerShdw blurRad="40000" dist="12700" dir="5400000" rotWithShape="0">
              <a:srgbClr val="000000">
                <a:alpha val="25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53639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t-EE"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034D815F-CB37-453B-9D0E-DBAD9C4E7084}"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et-E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a:t>
            </a:fld>
            <a:endParaRPr lang="et-EE">
              <a:solidFill>
                <a:prstClr val="black">
                  <a:lumMod val="50000"/>
                  <a:lumOff val="50000"/>
                </a:prstClr>
              </a:solidFill>
            </a:endParaRPr>
          </a:p>
        </p:txBody>
      </p:sp>
      <p:pic>
        <p:nvPicPr>
          <p:cNvPr id="8" name="Picture 8" descr="pp_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62825" y="120650"/>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0" y="639763"/>
            <a:ext cx="9144000" cy="0"/>
          </a:xfrm>
          <a:prstGeom prst="line">
            <a:avLst/>
          </a:prstGeom>
          <a:ln w="12700">
            <a:solidFill>
              <a:srgbClr val="832B7C"/>
            </a:solidFill>
          </a:ln>
          <a:effectLst>
            <a:outerShdw blurRad="40000" dist="12700" dir="5400000" rotWithShape="0">
              <a:srgbClr val="000000">
                <a:alpha val="25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34574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EA8492D6-F8ED-4714-9C5E-4791972FBC3E}"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et-EE">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a:t>
            </a:fld>
            <a:endParaRPr lang="et-EE">
              <a:solidFill>
                <a:prstClr val="black">
                  <a:lumMod val="50000"/>
                  <a:lumOff val="50000"/>
                </a:prstClr>
              </a:solidFill>
            </a:endParaRPr>
          </a:p>
        </p:txBody>
      </p:sp>
      <p:pic>
        <p:nvPicPr>
          <p:cNvPr id="10" name="Picture 8" descr="pp_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62825" y="120650"/>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userDrawn="1"/>
        </p:nvCxnSpPr>
        <p:spPr>
          <a:xfrm>
            <a:off x="0" y="639763"/>
            <a:ext cx="9144000" cy="0"/>
          </a:xfrm>
          <a:prstGeom prst="line">
            <a:avLst/>
          </a:prstGeom>
          <a:ln w="12700">
            <a:solidFill>
              <a:srgbClr val="832B7C"/>
            </a:solidFill>
          </a:ln>
          <a:effectLst>
            <a:outerShdw blurRad="40000" dist="12700" dir="5400000" rotWithShape="0">
              <a:srgbClr val="000000">
                <a:alpha val="25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5205669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19505829-8CE6-4F94-B5BD-09D6E21DED59}"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a:t>
            </a:fld>
            <a:endParaRPr lang="et-EE">
              <a:solidFill>
                <a:prstClr val="black">
                  <a:lumMod val="50000"/>
                  <a:lumOff val="50000"/>
                </a:prstClr>
              </a:solidFill>
            </a:endParaRPr>
          </a:p>
        </p:txBody>
      </p:sp>
      <p:pic>
        <p:nvPicPr>
          <p:cNvPr id="6" name="Picture 8" descr="pp_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62825" y="120650"/>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0" y="639763"/>
            <a:ext cx="9144000" cy="0"/>
          </a:xfrm>
          <a:prstGeom prst="line">
            <a:avLst/>
          </a:prstGeom>
          <a:ln w="12700">
            <a:solidFill>
              <a:srgbClr val="832B7C"/>
            </a:solidFill>
          </a:ln>
          <a:effectLst>
            <a:outerShdw blurRad="40000" dist="12700" dir="5400000" rotWithShape="0">
              <a:srgbClr val="000000">
                <a:alpha val="25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49753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3E090-F8C7-41B1-A3E5-8D7FEEA62A1C}"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et-EE">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a:t>
            </a:fld>
            <a:endParaRPr lang="et-EE">
              <a:solidFill>
                <a:prstClr val="black">
                  <a:lumMod val="50000"/>
                  <a:lumOff val="50000"/>
                </a:prstClr>
              </a:solidFill>
            </a:endParaRPr>
          </a:p>
        </p:txBody>
      </p:sp>
      <p:pic>
        <p:nvPicPr>
          <p:cNvPr id="5" name="Picture 8" descr="pp_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62825" y="120650"/>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0" y="639763"/>
            <a:ext cx="9144000" cy="0"/>
          </a:xfrm>
          <a:prstGeom prst="line">
            <a:avLst/>
          </a:prstGeom>
          <a:ln w="12700">
            <a:solidFill>
              <a:srgbClr val="832B7C"/>
            </a:solidFill>
          </a:ln>
          <a:effectLst>
            <a:outerShdw blurRad="40000" dist="12700" dir="5400000" rotWithShape="0">
              <a:srgbClr val="000000">
                <a:alpha val="25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38234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3008313" cy="526380"/>
          </a:xfrm>
        </p:spPr>
        <p:txBody>
          <a:bodyPr anchor="b"/>
          <a:lstStyle>
            <a:lvl1pPr algn="l">
              <a:defRPr sz="2000" b="1"/>
            </a:lvl1pPr>
          </a:lstStyle>
          <a:p>
            <a:r>
              <a:rPr lang="en-US" dirty="0" smtClean="0"/>
              <a:t>Click to edit Master title style</a:t>
            </a:r>
            <a:endParaRPr lang="et-EE" dirty="0"/>
          </a:p>
        </p:txBody>
      </p:sp>
      <p:sp>
        <p:nvSpPr>
          <p:cNvPr id="3" name="Content Placeholder 2"/>
          <p:cNvSpPr>
            <a:spLocks noGrp="1"/>
          </p:cNvSpPr>
          <p:nvPr>
            <p:ph idx="1"/>
          </p:nvPr>
        </p:nvSpPr>
        <p:spPr>
          <a:xfrm>
            <a:off x="3575050" y="908720"/>
            <a:ext cx="5111750" cy="521744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t-EE" dirty="0"/>
          </a:p>
        </p:txBody>
      </p:sp>
      <p:sp>
        <p:nvSpPr>
          <p:cNvPr id="4" name="Text Placeholder 3"/>
          <p:cNvSpPr>
            <a:spLocks noGrp="1"/>
          </p:cNvSpPr>
          <p:nvPr>
            <p:ph type="body" sz="half" idx="2"/>
          </p:nvPr>
        </p:nvSpPr>
        <p:spPr>
          <a:xfrm>
            <a:off x="457200" y="1628800"/>
            <a:ext cx="3008313" cy="4497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C47D3CC-1101-4880-86CE-B415E57BBCB6}"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et-E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a:t>
            </a:fld>
            <a:endParaRPr lang="et-EE">
              <a:solidFill>
                <a:prstClr val="black">
                  <a:lumMod val="50000"/>
                  <a:lumOff val="50000"/>
                </a:prstClr>
              </a:solidFill>
            </a:endParaRPr>
          </a:p>
        </p:txBody>
      </p:sp>
      <p:pic>
        <p:nvPicPr>
          <p:cNvPr id="8" name="Picture 8" descr="pp_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62825" y="120650"/>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0" y="639763"/>
            <a:ext cx="9144000" cy="0"/>
          </a:xfrm>
          <a:prstGeom prst="line">
            <a:avLst/>
          </a:prstGeom>
          <a:ln w="12700">
            <a:solidFill>
              <a:srgbClr val="832B7C"/>
            </a:solidFill>
          </a:ln>
          <a:effectLst>
            <a:outerShdw blurRad="40000" dist="12700" dir="5400000" rotWithShape="0">
              <a:srgbClr val="000000">
                <a:alpha val="25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0498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ctr">
              <a:defRPr sz="2600" b="1"/>
            </a:lvl1pPr>
          </a:lstStyle>
          <a:p>
            <a:r>
              <a:rPr lang="en-US" dirty="0" smtClean="0"/>
              <a:t>Click to edit Master title style</a:t>
            </a:r>
            <a:endParaRPr lang="et-EE" dirty="0"/>
          </a:p>
        </p:txBody>
      </p:sp>
      <p:sp>
        <p:nvSpPr>
          <p:cNvPr id="3" name="Picture Placeholder 2"/>
          <p:cNvSpPr>
            <a:spLocks noGrp="1"/>
          </p:cNvSpPr>
          <p:nvPr>
            <p:ph type="pic" idx="1"/>
          </p:nvPr>
        </p:nvSpPr>
        <p:spPr>
          <a:xfrm>
            <a:off x="1792288" y="908719"/>
            <a:ext cx="5486400" cy="381885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F719E0A-C87A-43D6-B3C2-144CC2DC3115}"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et-E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a:t>
            </a:fld>
            <a:endParaRPr lang="et-EE">
              <a:solidFill>
                <a:prstClr val="black">
                  <a:lumMod val="50000"/>
                  <a:lumOff val="50000"/>
                </a:prstClr>
              </a:solidFill>
            </a:endParaRPr>
          </a:p>
        </p:txBody>
      </p:sp>
      <p:pic>
        <p:nvPicPr>
          <p:cNvPr id="8" name="Picture 8" descr="pp_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62825" y="120650"/>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0" y="639763"/>
            <a:ext cx="9144000" cy="0"/>
          </a:xfrm>
          <a:prstGeom prst="line">
            <a:avLst/>
          </a:prstGeom>
          <a:ln w="12700">
            <a:solidFill>
              <a:srgbClr val="832B7C"/>
            </a:solidFill>
          </a:ln>
          <a:effectLst>
            <a:outerShdw blurRad="40000" dist="12700" dir="5400000" rotWithShape="0">
              <a:srgbClr val="000000">
                <a:alpha val="25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358453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6712"/>
            <a:ext cx="8229600" cy="792088"/>
          </a:xfrm>
          <a:prstGeom prst="rect">
            <a:avLst/>
          </a:prstGeom>
        </p:spPr>
        <p:txBody>
          <a:bodyPr vert="horz" lIns="91440" tIns="45720" rIns="91440" bIns="45720" rtlCol="0" anchor="ctr">
            <a:noAutofit/>
          </a:bodyPr>
          <a:lstStyle/>
          <a:p>
            <a:r>
              <a:rPr lang="en-US" dirty="0" smtClean="0"/>
              <a:t>Click to edit Master title style</a:t>
            </a:r>
            <a:endParaRPr lang="et-E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t-EE"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lumMod val="50000"/>
                    <a:lumOff val="50000"/>
                  </a:schemeClr>
                </a:solidFill>
              </a:defRPr>
            </a:lvl1pPr>
          </a:lstStyle>
          <a:p>
            <a:fld id="{FF169E22-3FA2-4480-8970-393AFEBD55EC}" type="datetime1">
              <a:rPr lang="et-EE" smtClean="0">
                <a:solidFill>
                  <a:prstClr val="black">
                    <a:lumMod val="50000"/>
                    <a:lumOff val="50000"/>
                  </a:prstClr>
                </a:solidFill>
              </a:rPr>
              <a:t>6.02.2013</a:t>
            </a:fld>
            <a:endParaRPr lang="et-EE" dirty="0">
              <a:solidFill>
                <a:prstClr val="black">
                  <a:lumMod val="50000"/>
                  <a:lumOff val="50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lumMod val="50000"/>
                    <a:lumOff val="50000"/>
                  </a:schemeClr>
                </a:solidFill>
              </a:defRPr>
            </a:lvl1pPr>
          </a:lstStyle>
          <a:p>
            <a:endParaRPr lang="et-EE" dirty="0">
              <a:solidFill>
                <a:prstClr val="black">
                  <a:lumMod val="50000"/>
                  <a:lumOff val="50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lumMod val="50000"/>
                    <a:lumOff val="50000"/>
                  </a:schemeClr>
                </a:solidFill>
              </a:defRPr>
            </a:lvl1pPr>
          </a:lstStyle>
          <a:p>
            <a:fld id="{4E531863-DCCB-4A34-BBA0-3FA69134E9D5}" type="slidenum">
              <a:rPr lang="et-EE" smtClean="0">
                <a:solidFill>
                  <a:prstClr val="black">
                    <a:lumMod val="50000"/>
                    <a:lumOff val="50000"/>
                  </a:prstClr>
                </a:solidFill>
              </a:rPr>
              <a:pPr/>
              <a:t>‹#›</a:t>
            </a:fld>
            <a:endParaRPr lang="et-EE" dirty="0">
              <a:solidFill>
                <a:prstClr val="black">
                  <a:lumMod val="50000"/>
                  <a:lumOff val="50000"/>
                </a:prstClr>
              </a:solidFill>
            </a:endParaRPr>
          </a:p>
        </p:txBody>
      </p:sp>
    </p:spTree>
    <p:extLst>
      <p:ext uri="{BB962C8B-B14F-4D97-AF65-F5344CB8AC3E}">
        <p14:creationId xmlns:p14="http://schemas.microsoft.com/office/powerpoint/2010/main" val="11313365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hf hdr="0" ftr="0"/>
  <p:txStyles>
    <p:titleStyle>
      <a:lvl1pPr algn="ctr" defTabSz="914400" rtl="0" eaLnBrk="1" latinLnBrk="0" hangingPunct="1">
        <a:spcBef>
          <a:spcPct val="0"/>
        </a:spcBef>
        <a:buNone/>
        <a:defRPr sz="5000" b="1" kern="1200">
          <a:solidFill>
            <a:srgbClr val="66006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ristin.kraav@etag.e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ec.europa.eu/research/era/era-chairs_en.html" TargetMode="External"/><Relationship Id="rId2" Type="http://schemas.openxmlformats.org/officeDocument/2006/relationships/hyperlink" Target="http://ec.europa.eu/research/participants/portal/page/call_FP7?callIdentifier=FP7-ERAChairs-PilotCall-2013&amp;specificProgram=CAPACITIE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3platform.jrc.ec.europa.eu/home" TargetMode="External"/><Relationship Id="rId2" Type="http://schemas.openxmlformats.org/officeDocument/2006/relationships/hyperlink" Target="http://ec.europa.eu/research/era/index_en.htm" TargetMode="External"/><Relationship Id="rId1" Type="http://schemas.openxmlformats.org/officeDocument/2006/relationships/slideLayout" Target="../slideLayouts/slideLayout2.xml"/><Relationship Id="rId4" Type="http://schemas.openxmlformats.org/officeDocument/2006/relationships/hyperlink" Target="http://genderedinnovations.stanford.edu/index.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dirty="0" smtClean="0"/>
              <a:t>ERA Chairs –</a:t>
            </a:r>
            <a:br>
              <a:rPr lang="et-EE" dirty="0" smtClean="0"/>
            </a:br>
            <a:r>
              <a:rPr lang="et-EE" dirty="0" smtClean="0"/>
              <a:t>Euroopa teadusruumi õppetoolid</a:t>
            </a:r>
            <a:endParaRPr lang="et-EE" dirty="0"/>
          </a:p>
        </p:txBody>
      </p:sp>
      <p:sp>
        <p:nvSpPr>
          <p:cNvPr id="3" name="Subtitle 2"/>
          <p:cNvSpPr>
            <a:spLocks noGrp="1"/>
          </p:cNvSpPr>
          <p:nvPr>
            <p:ph type="subTitle" idx="1"/>
          </p:nvPr>
        </p:nvSpPr>
        <p:spPr/>
        <p:txBody>
          <a:bodyPr>
            <a:normAutofit lnSpcReduction="10000"/>
          </a:bodyPr>
          <a:lstStyle/>
          <a:p>
            <a:r>
              <a:rPr lang="et-EE" dirty="0" smtClean="0"/>
              <a:t>Kristin Kraav</a:t>
            </a:r>
          </a:p>
          <a:p>
            <a:r>
              <a:rPr lang="et-EE" sz="2400" dirty="0" smtClean="0"/>
              <a:t>7RP konsultant, ETAG</a:t>
            </a:r>
          </a:p>
          <a:p>
            <a:r>
              <a:rPr lang="et-EE" sz="2400" dirty="0" smtClean="0">
                <a:hlinkClick r:id="rId2"/>
              </a:rPr>
              <a:t>kristin.kraav@etag.ee</a:t>
            </a:r>
            <a:endParaRPr lang="et-EE" sz="2400" dirty="0" smtClean="0"/>
          </a:p>
          <a:p>
            <a:r>
              <a:rPr lang="et-EE" sz="2400" dirty="0" smtClean="0"/>
              <a:t>730 0337</a:t>
            </a:r>
          </a:p>
        </p:txBody>
      </p:sp>
    </p:spTree>
    <p:extLst>
      <p:ext uri="{BB962C8B-B14F-4D97-AF65-F5344CB8AC3E}">
        <p14:creationId xmlns:p14="http://schemas.microsoft.com/office/powerpoint/2010/main" val="369489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792088"/>
          </a:xfrm>
        </p:spPr>
        <p:txBody>
          <a:bodyPr/>
          <a:lstStyle/>
          <a:p>
            <a:r>
              <a:rPr lang="et-EE" sz="4800" dirty="0" smtClean="0"/>
              <a:t>Hindamiskriteeriumid (1): </a:t>
            </a:r>
            <a:br>
              <a:rPr lang="et-EE" sz="4800" dirty="0" smtClean="0"/>
            </a:br>
            <a:r>
              <a:rPr lang="et-EE" sz="4800" dirty="0" smtClean="0"/>
              <a:t>S&amp;T Quality</a:t>
            </a:r>
            <a:endParaRPr lang="et-EE" sz="4800" dirty="0"/>
          </a:p>
        </p:txBody>
      </p:sp>
      <p:sp>
        <p:nvSpPr>
          <p:cNvPr id="3" name="Content Placeholder 2"/>
          <p:cNvSpPr>
            <a:spLocks noGrp="1"/>
          </p:cNvSpPr>
          <p:nvPr>
            <p:ph idx="1"/>
          </p:nvPr>
        </p:nvSpPr>
        <p:spPr>
          <a:xfrm>
            <a:off x="457200" y="2204864"/>
            <a:ext cx="8229600" cy="3921299"/>
          </a:xfrm>
        </p:spPr>
        <p:txBody>
          <a:bodyPr>
            <a:normAutofit fontScale="77500" lnSpcReduction="20000"/>
          </a:bodyPr>
          <a:lstStyle/>
          <a:p>
            <a:r>
              <a:rPr lang="en-US" dirty="0"/>
              <a:t>Soundness of concept, and quality of objectives</a:t>
            </a:r>
          </a:p>
          <a:p>
            <a:r>
              <a:rPr lang="en-US" dirty="0" smtClean="0"/>
              <a:t>Quality </a:t>
            </a:r>
            <a:r>
              <a:rPr lang="en-US" dirty="0"/>
              <a:t>and effectiveness of the support action mechanisms, and associated work </a:t>
            </a:r>
            <a:r>
              <a:rPr lang="en-US" dirty="0" smtClean="0"/>
              <a:t>plan</a:t>
            </a:r>
            <a:endParaRPr lang="et-EE" dirty="0" smtClean="0"/>
          </a:p>
          <a:p>
            <a:r>
              <a:rPr lang="en-US" dirty="0">
                <a:solidFill>
                  <a:srgbClr val="660066"/>
                </a:solidFill>
              </a:rPr>
              <a:t>Level of </a:t>
            </a:r>
            <a:r>
              <a:rPr lang="en-US" b="1" dirty="0" smtClean="0">
                <a:solidFill>
                  <a:srgbClr val="660066"/>
                </a:solidFill>
              </a:rPr>
              <a:t>interaction with national </a:t>
            </a:r>
            <a:r>
              <a:rPr lang="en-US" dirty="0" smtClean="0">
                <a:solidFill>
                  <a:srgbClr val="660066"/>
                </a:solidFill>
              </a:rPr>
              <a:t>and/or </a:t>
            </a:r>
            <a:r>
              <a:rPr lang="en-US" dirty="0">
                <a:solidFill>
                  <a:srgbClr val="660066"/>
                </a:solidFill>
              </a:rPr>
              <a:t>regional </a:t>
            </a:r>
            <a:r>
              <a:rPr lang="en-US" b="1" dirty="0">
                <a:solidFill>
                  <a:srgbClr val="660066"/>
                </a:solidFill>
              </a:rPr>
              <a:t>authorities</a:t>
            </a:r>
            <a:r>
              <a:rPr lang="en-US" dirty="0">
                <a:solidFill>
                  <a:srgbClr val="660066"/>
                </a:solidFill>
              </a:rPr>
              <a:t> in the planning and programming design of </a:t>
            </a:r>
            <a:r>
              <a:rPr lang="en-US" b="1" dirty="0">
                <a:solidFill>
                  <a:srgbClr val="660066"/>
                </a:solidFill>
              </a:rPr>
              <a:t>smart </a:t>
            </a:r>
            <a:r>
              <a:rPr lang="en-US" b="1" dirty="0" err="1">
                <a:solidFill>
                  <a:srgbClr val="660066"/>
                </a:solidFill>
              </a:rPr>
              <a:t>specialisation</a:t>
            </a:r>
            <a:r>
              <a:rPr lang="en-US" b="1" dirty="0">
                <a:solidFill>
                  <a:srgbClr val="660066"/>
                </a:solidFill>
              </a:rPr>
              <a:t> strategies</a:t>
            </a:r>
            <a:r>
              <a:rPr lang="en-US" dirty="0">
                <a:solidFill>
                  <a:srgbClr val="660066"/>
                </a:solidFill>
              </a:rPr>
              <a:t>.</a:t>
            </a:r>
          </a:p>
          <a:p>
            <a:r>
              <a:rPr lang="en-US" dirty="0">
                <a:solidFill>
                  <a:srgbClr val="660066"/>
                </a:solidFill>
              </a:rPr>
              <a:t>Level of </a:t>
            </a:r>
            <a:r>
              <a:rPr lang="en-US" b="1" dirty="0">
                <a:solidFill>
                  <a:srgbClr val="660066"/>
                </a:solidFill>
              </a:rPr>
              <a:t>interaction with additional stakeholders</a:t>
            </a:r>
            <a:r>
              <a:rPr lang="en-US" dirty="0">
                <a:solidFill>
                  <a:srgbClr val="660066"/>
                </a:solidFill>
              </a:rPr>
              <a:t>, e.g. through clusters and networks to innovative business partners, civil society </a:t>
            </a:r>
            <a:r>
              <a:rPr lang="en-US" dirty="0" err="1">
                <a:solidFill>
                  <a:srgbClr val="660066"/>
                </a:solidFill>
              </a:rPr>
              <a:t>organisations</a:t>
            </a:r>
            <a:r>
              <a:rPr lang="en-US" dirty="0">
                <a:solidFill>
                  <a:srgbClr val="660066"/>
                </a:solidFill>
              </a:rPr>
              <a:t>, etc., able to contribute to the definition and implementation of smart </a:t>
            </a:r>
            <a:r>
              <a:rPr lang="en-US" dirty="0" err="1">
                <a:solidFill>
                  <a:srgbClr val="660066"/>
                </a:solidFill>
              </a:rPr>
              <a:t>specialisation</a:t>
            </a:r>
            <a:r>
              <a:rPr lang="en-US" dirty="0">
                <a:solidFill>
                  <a:srgbClr val="660066"/>
                </a:solidFill>
              </a:rPr>
              <a:t> strategies.</a:t>
            </a:r>
            <a:endParaRPr lang="et-EE" dirty="0">
              <a:solidFill>
                <a:srgbClr val="660066"/>
              </a:solidFill>
            </a:endParaRPr>
          </a:p>
        </p:txBody>
      </p:sp>
      <p:sp>
        <p:nvSpPr>
          <p:cNvPr id="4" name="Date Placeholder 3"/>
          <p:cNvSpPr>
            <a:spLocks noGrp="1"/>
          </p:cNvSpPr>
          <p:nvPr>
            <p:ph type="dt" sz="half" idx="10"/>
          </p:nvPr>
        </p:nvSpPr>
        <p:spPr/>
        <p:txBody>
          <a:bodyPr/>
          <a:lstStyle/>
          <a:p>
            <a:fld id="{9FF6D0C5-9BC0-4EC7-BFDD-ED5BE7F62C3F}"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10</a:t>
            </a:fld>
            <a:endParaRPr lang="et-EE" dirty="0">
              <a:solidFill>
                <a:prstClr val="black">
                  <a:lumMod val="50000"/>
                  <a:lumOff val="50000"/>
                </a:prstClr>
              </a:solidFill>
            </a:endParaRPr>
          </a:p>
        </p:txBody>
      </p:sp>
    </p:spTree>
    <p:extLst>
      <p:ext uri="{BB962C8B-B14F-4D97-AF65-F5344CB8AC3E}">
        <p14:creationId xmlns:p14="http://schemas.microsoft.com/office/powerpoint/2010/main" val="1724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792088"/>
          </a:xfrm>
        </p:spPr>
        <p:txBody>
          <a:bodyPr/>
          <a:lstStyle/>
          <a:p>
            <a:r>
              <a:rPr lang="et-EE" sz="4800" dirty="0" smtClean="0"/>
              <a:t>Hindamiskriteeriumid (2):</a:t>
            </a:r>
            <a:br>
              <a:rPr lang="et-EE" sz="4800" dirty="0" smtClean="0"/>
            </a:br>
            <a:r>
              <a:rPr lang="et-EE" sz="4800" dirty="0" smtClean="0"/>
              <a:t>Implementation</a:t>
            </a:r>
            <a:endParaRPr lang="et-EE" sz="4800" dirty="0"/>
          </a:p>
        </p:txBody>
      </p:sp>
      <p:sp>
        <p:nvSpPr>
          <p:cNvPr id="3" name="Content Placeholder 2"/>
          <p:cNvSpPr>
            <a:spLocks noGrp="1"/>
          </p:cNvSpPr>
          <p:nvPr>
            <p:ph idx="1"/>
          </p:nvPr>
        </p:nvSpPr>
        <p:spPr>
          <a:xfrm>
            <a:off x="467544" y="1988840"/>
            <a:ext cx="8229600" cy="4137323"/>
          </a:xfrm>
        </p:spPr>
        <p:txBody>
          <a:bodyPr>
            <a:normAutofit fontScale="70000" lnSpcReduction="20000"/>
          </a:bodyPr>
          <a:lstStyle/>
          <a:p>
            <a:endParaRPr lang="et-EE" dirty="0"/>
          </a:p>
          <a:p>
            <a:r>
              <a:rPr lang="en-US" sz="3600" dirty="0"/>
              <a:t>Appropriateness of the management structure and procedures </a:t>
            </a:r>
            <a:endParaRPr lang="et-EE" sz="3600" dirty="0"/>
          </a:p>
          <a:p>
            <a:r>
              <a:rPr lang="en-US" sz="3600" dirty="0"/>
              <a:t>Quality </a:t>
            </a:r>
            <a:r>
              <a:rPr lang="en-US" sz="3600" dirty="0"/>
              <a:t>and relevant experience of the individual participants </a:t>
            </a:r>
          </a:p>
          <a:p>
            <a:r>
              <a:rPr lang="en-US" sz="3600" dirty="0" smtClean="0"/>
              <a:t>Quality </a:t>
            </a:r>
            <a:r>
              <a:rPr lang="en-US" sz="3600" dirty="0"/>
              <a:t>of the consortium as a whole (including complementarity, balance) [only if relevant] </a:t>
            </a:r>
          </a:p>
          <a:p>
            <a:r>
              <a:rPr lang="en-US" sz="3600" dirty="0" smtClean="0"/>
              <a:t>Appropriateness </a:t>
            </a:r>
            <a:r>
              <a:rPr lang="en-US" sz="3600" dirty="0"/>
              <a:t>of the allocation and justification of the resources to be committed (staff, equipment </a:t>
            </a:r>
            <a:r>
              <a:rPr lang="en-US" sz="3600" dirty="0" smtClean="0"/>
              <a:t>…),</a:t>
            </a:r>
            <a:endParaRPr lang="et-EE" sz="3600" dirty="0" smtClean="0"/>
          </a:p>
          <a:p>
            <a:r>
              <a:rPr lang="en-US" sz="3600" dirty="0">
                <a:solidFill>
                  <a:srgbClr val="660066"/>
                </a:solidFill>
              </a:rPr>
              <a:t>Feasibility of the </a:t>
            </a:r>
            <a:r>
              <a:rPr lang="en-US" sz="3600" b="1" dirty="0">
                <a:solidFill>
                  <a:srgbClr val="660066"/>
                </a:solidFill>
              </a:rPr>
              <a:t>tasks allocated to the ERA Chair holder</a:t>
            </a:r>
            <a:r>
              <a:rPr lang="en-US" sz="3600" dirty="0">
                <a:solidFill>
                  <a:srgbClr val="660066"/>
                </a:solidFill>
              </a:rPr>
              <a:t>. </a:t>
            </a:r>
            <a:r>
              <a:rPr lang="et-EE" dirty="0" smtClean="0">
                <a:solidFill>
                  <a:srgbClr val="660066"/>
                </a:solidFill>
              </a:rPr>
              <a:t>	</a:t>
            </a:r>
          </a:p>
          <a:p>
            <a:endParaRPr lang="et-EE" dirty="0"/>
          </a:p>
        </p:txBody>
      </p:sp>
      <p:sp>
        <p:nvSpPr>
          <p:cNvPr id="4" name="Date Placeholder 3"/>
          <p:cNvSpPr>
            <a:spLocks noGrp="1"/>
          </p:cNvSpPr>
          <p:nvPr>
            <p:ph type="dt" sz="half" idx="10"/>
          </p:nvPr>
        </p:nvSpPr>
        <p:spPr/>
        <p:txBody>
          <a:bodyPr/>
          <a:lstStyle/>
          <a:p>
            <a:fld id="{B927654A-05D4-4EE1-9C7B-A53D0972A274}"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11</a:t>
            </a:fld>
            <a:endParaRPr lang="et-EE" dirty="0">
              <a:solidFill>
                <a:prstClr val="black">
                  <a:lumMod val="50000"/>
                  <a:lumOff val="50000"/>
                </a:prstClr>
              </a:solidFill>
            </a:endParaRPr>
          </a:p>
        </p:txBody>
      </p:sp>
    </p:spTree>
    <p:extLst>
      <p:ext uri="{BB962C8B-B14F-4D97-AF65-F5344CB8AC3E}">
        <p14:creationId xmlns:p14="http://schemas.microsoft.com/office/powerpoint/2010/main" val="1836060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792088"/>
          </a:xfrm>
        </p:spPr>
        <p:txBody>
          <a:bodyPr/>
          <a:lstStyle/>
          <a:p>
            <a:r>
              <a:rPr lang="et-EE" sz="4800" dirty="0" smtClean="0"/>
              <a:t>Hindamiskriteeriumid (3):</a:t>
            </a:r>
            <a:br>
              <a:rPr lang="et-EE" sz="4800" dirty="0" smtClean="0"/>
            </a:br>
            <a:r>
              <a:rPr lang="et-EE" sz="4800" dirty="0" smtClean="0"/>
              <a:t>Impact</a:t>
            </a:r>
            <a:endParaRPr lang="et-EE" sz="4800" dirty="0"/>
          </a:p>
        </p:txBody>
      </p:sp>
      <p:sp>
        <p:nvSpPr>
          <p:cNvPr id="3" name="Content Placeholder 2"/>
          <p:cNvSpPr>
            <a:spLocks noGrp="1"/>
          </p:cNvSpPr>
          <p:nvPr>
            <p:ph idx="1"/>
          </p:nvPr>
        </p:nvSpPr>
        <p:spPr>
          <a:xfrm>
            <a:off x="457200" y="2060848"/>
            <a:ext cx="8229600" cy="4065315"/>
          </a:xfrm>
        </p:spPr>
        <p:txBody>
          <a:bodyPr>
            <a:normAutofit fontScale="92500"/>
          </a:bodyPr>
          <a:lstStyle/>
          <a:p>
            <a:r>
              <a:rPr lang="en-US" dirty="0"/>
              <a:t>Contribution, at the European [and/or international] level, to the </a:t>
            </a:r>
            <a:r>
              <a:rPr lang="en-US" b="1" dirty="0"/>
              <a:t>expected impacts listed in the work </a:t>
            </a:r>
            <a:r>
              <a:rPr lang="en-US" b="1" dirty="0" err="1"/>
              <a:t>programme</a:t>
            </a:r>
            <a:r>
              <a:rPr lang="en-US" b="1" dirty="0"/>
              <a:t> </a:t>
            </a:r>
            <a:r>
              <a:rPr lang="en-US" dirty="0"/>
              <a:t>under the relevant topic/activity</a:t>
            </a:r>
          </a:p>
          <a:p>
            <a:r>
              <a:rPr lang="en-US" dirty="0" smtClean="0"/>
              <a:t>Appropriateness </a:t>
            </a:r>
            <a:r>
              <a:rPr lang="en-US" dirty="0"/>
              <a:t>of measures for spreading excellence, exploiting results, and disseminating knowledge, through engagement with stakeholders, and the public at large.</a:t>
            </a:r>
            <a:endParaRPr lang="et-EE" dirty="0"/>
          </a:p>
        </p:txBody>
      </p:sp>
      <p:sp>
        <p:nvSpPr>
          <p:cNvPr id="4" name="Date Placeholder 3"/>
          <p:cNvSpPr>
            <a:spLocks noGrp="1"/>
          </p:cNvSpPr>
          <p:nvPr>
            <p:ph type="dt" sz="half" idx="10"/>
          </p:nvPr>
        </p:nvSpPr>
        <p:spPr/>
        <p:txBody>
          <a:bodyPr/>
          <a:lstStyle/>
          <a:p>
            <a:fld id="{817A7519-394B-4C54-A083-51CB9C2C30D4}"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12</a:t>
            </a:fld>
            <a:endParaRPr lang="et-EE" dirty="0">
              <a:solidFill>
                <a:prstClr val="black">
                  <a:lumMod val="50000"/>
                  <a:lumOff val="50000"/>
                </a:prstClr>
              </a:solidFill>
            </a:endParaRPr>
          </a:p>
        </p:txBody>
      </p:sp>
    </p:spTree>
    <p:extLst>
      <p:ext uri="{BB962C8B-B14F-4D97-AF65-F5344CB8AC3E}">
        <p14:creationId xmlns:p14="http://schemas.microsoft.com/office/powerpoint/2010/main" val="3403811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4000" dirty="0" smtClean="0"/>
              <a:t>Taotleva asutuse T&amp;A potentsiaal (1)</a:t>
            </a:r>
            <a:endParaRPr lang="et-EE" sz="4000" dirty="0"/>
          </a:p>
        </p:txBody>
      </p:sp>
      <p:sp>
        <p:nvSpPr>
          <p:cNvPr id="3" name="Content Placeholder 2"/>
          <p:cNvSpPr>
            <a:spLocks noGrp="1"/>
          </p:cNvSpPr>
          <p:nvPr>
            <p:ph idx="1"/>
          </p:nvPr>
        </p:nvSpPr>
        <p:spPr>
          <a:xfrm>
            <a:off x="457200" y="1772816"/>
            <a:ext cx="8229600" cy="4353347"/>
          </a:xfrm>
        </p:spPr>
        <p:txBody>
          <a:bodyPr>
            <a:normAutofit/>
          </a:bodyPr>
          <a:lstStyle/>
          <a:p>
            <a:r>
              <a:rPr lang="et-EE" sz="2800" b="1" dirty="0" smtClean="0"/>
              <a:t>Organisatsiooni struktuur ja tegevused</a:t>
            </a:r>
          </a:p>
          <a:p>
            <a:pPr lvl="1"/>
            <a:r>
              <a:rPr lang="et-EE" sz="2400" dirty="0" smtClean="0"/>
              <a:t>T&amp;A eesmärgid, teadustegevus, rahvusvaheline koostöö</a:t>
            </a:r>
          </a:p>
          <a:p>
            <a:pPr lvl="1"/>
            <a:r>
              <a:rPr lang="et-EE" sz="2400" dirty="0" smtClean="0"/>
              <a:t>organisatsiooni struktuur, juhtimine ja ressursid</a:t>
            </a:r>
          </a:p>
          <a:p>
            <a:pPr lvl="1"/>
            <a:r>
              <a:rPr lang="et-EE" sz="2400" dirty="0" smtClean="0"/>
              <a:t>teaduskeskkond ja taristu</a:t>
            </a:r>
          </a:p>
          <a:p>
            <a:pPr lvl="1"/>
            <a:r>
              <a:rPr lang="et-EE" sz="2400" dirty="0" smtClean="0"/>
              <a:t>doktorantide koolitamine</a:t>
            </a:r>
          </a:p>
          <a:p>
            <a:pPr lvl="1"/>
            <a:r>
              <a:rPr lang="et-EE" sz="2400" dirty="0" smtClean="0"/>
              <a:t>SWOT analüüs: organisatsiooni positsioon riiklikus ja Euroopa kontekstis (organisatsioon tervikuna ja konkreetne allüksus)</a:t>
            </a:r>
          </a:p>
          <a:p>
            <a:pPr lvl="1"/>
            <a:endParaRPr lang="et-EE" sz="2400" dirty="0"/>
          </a:p>
        </p:txBody>
      </p:sp>
      <p:sp>
        <p:nvSpPr>
          <p:cNvPr id="4" name="Date Placeholder 3"/>
          <p:cNvSpPr>
            <a:spLocks noGrp="1"/>
          </p:cNvSpPr>
          <p:nvPr>
            <p:ph type="dt" sz="half" idx="10"/>
          </p:nvPr>
        </p:nvSpPr>
        <p:spPr/>
        <p:txBody>
          <a:bodyPr/>
          <a:lstStyle/>
          <a:p>
            <a:fld id="{7B3A2BAB-4EE1-4DF7-966A-4A6330BC7EAE}"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13</a:t>
            </a:fld>
            <a:endParaRPr lang="et-EE" dirty="0">
              <a:solidFill>
                <a:prstClr val="black">
                  <a:lumMod val="50000"/>
                  <a:lumOff val="50000"/>
                </a:prstClr>
              </a:solidFill>
            </a:endParaRPr>
          </a:p>
        </p:txBody>
      </p:sp>
    </p:spTree>
    <p:extLst>
      <p:ext uri="{BB962C8B-B14F-4D97-AF65-F5344CB8AC3E}">
        <p14:creationId xmlns:p14="http://schemas.microsoft.com/office/powerpoint/2010/main" val="13026251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808"/>
            <a:ext cx="8229600" cy="4425355"/>
          </a:xfrm>
        </p:spPr>
        <p:txBody>
          <a:bodyPr>
            <a:normAutofit fontScale="85000" lnSpcReduction="10000"/>
          </a:bodyPr>
          <a:lstStyle/>
          <a:p>
            <a:r>
              <a:rPr lang="et-EE" b="1" dirty="0" smtClean="0"/>
              <a:t>Eesmärgid ja tegevused konkurentsivõime tõstmiseks</a:t>
            </a:r>
          </a:p>
          <a:p>
            <a:pPr lvl="1"/>
            <a:r>
              <a:rPr lang="et-EE" dirty="0" smtClean="0"/>
              <a:t>SMART eesmärgid; saavutatavad projekti eluea jooksul</a:t>
            </a:r>
          </a:p>
          <a:p>
            <a:pPr lvl="1"/>
            <a:r>
              <a:rPr lang="et-EE" dirty="0" smtClean="0"/>
              <a:t>kooskõlas SWOT analüüsiga</a:t>
            </a:r>
          </a:p>
          <a:p>
            <a:pPr lvl="1"/>
            <a:r>
              <a:rPr lang="et-EE" dirty="0" smtClean="0"/>
              <a:t>sünergia struktuurirahastusega; kooskõla nutika spetsialiseerumisega</a:t>
            </a:r>
          </a:p>
          <a:p>
            <a:pPr lvl="1"/>
            <a:r>
              <a:rPr lang="et-EE" dirty="0" smtClean="0"/>
              <a:t>jätkusuutlikkuse strateegia, sh ERA Chair pikaajaliseks palkamiseks</a:t>
            </a:r>
          </a:p>
          <a:p>
            <a:pPr lvl="1"/>
            <a:r>
              <a:rPr lang="et-EE" dirty="0" smtClean="0"/>
              <a:t>ekstsellentsuse kasv vastaval alal</a:t>
            </a:r>
          </a:p>
          <a:p>
            <a:pPr lvl="1"/>
            <a:r>
              <a:rPr lang="et-EE" dirty="0" smtClean="0"/>
              <a:t>konkurentsivõime, sh ERA põhimõtted</a:t>
            </a:r>
          </a:p>
          <a:p>
            <a:pPr lvl="1"/>
            <a:r>
              <a:rPr lang="et-EE" dirty="0" smtClean="0"/>
              <a:t>kooskõla ERA Chair profiili ja ülesannete ning tegevuskava vahel</a:t>
            </a:r>
          </a:p>
        </p:txBody>
      </p:sp>
      <p:sp>
        <p:nvSpPr>
          <p:cNvPr id="4" name="Title 1"/>
          <p:cNvSpPr>
            <a:spLocks noGrp="1"/>
          </p:cNvSpPr>
          <p:nvPr>
            <p:ph type="title"/>
          </p:nvPr>
        </p:nvSpPr>
        <p:spPr/>
        <p:txBody>
          <a:bodyPr/>
          <a:lstStyle/>
          <a:p>
            <a:r>
              <a:rPr lang="et-EE" sz="4000" dirty="0" smtClean="0"/>
              <a:t>Taotleva asutuse T&amp;A potentsiaal (2)</a:t>
            </a:r>
            <a:endParaRPr lang="et-EE" sz="4000" dirty="0"/>
          </a:p>
        </p:txBody>
      </p:sp>
      <p:sp>
        <p:nvSpPr>
          <p:cNvPr id="5" name="Date Placeholder 4"/>
          <p:cNvSpPr>
            <a:spLocks noGrp="1"/>
          </p:cNvSpPr>
          <p:nvPr>
            <p:ph type="dt" sz="half" idx="10"/>
          </p:nvPr>
        </p:nvSpPr>
        <p:spPr/>
        <p:txBody>
          <a:bodyPr/>
          <a:lstStyle/>
          <a:p>
            <a:fld id="{54B568E6-2C59-4387-99B4-1B5DBD334D22}"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14</a:t>
            </a:fld>
            <a:endParaRPr lang="et-EE" dirty="0">
              <a:solidFill>
                <a:prstClr val="black">
                  <a:lumMod val="50000"/>
                  <a:lumOff val="50000"/>
                </a:prstClr>
              </a:solidFill>
            </a:endParaRPr>
          </a:p>
        </p:txBody>
      </p:sp>
    </p:spTree>
    <p:extLst>
      <p:ext uri="{BB962C8B-B14F-4D97-AF65-F5344CB8AC3E}">
        <p14:creationId xmlns:p14="http://schemas.microsoft.com/office/powerpoint/2010/main" val="3083359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4000" dirty="0" smtClean="0"/>
              <a:t>Rakendamine, juhtimisstruktuur ja –protseduurid</a:t>
            </a:r>
            <a:endParaRPr lang="et-EE" sz="4000" dirty="0"/>
          </a:p>
        </p:txBody>
      </p:sp>
      <p:sp>
        <p:nvSpPr>
          <p:cNvPr id="3" name="Content Placeholder 2"/>
          <p:cNvSpPr>
            <a:spLocks noGrp="1"/>
          </p:cNvSpPr>
          <p:nvPr>
            <p:ph idx="1"/>
          </p:nvPr>
        </p:nvSpPr>
        <p:spPr>
          <a:xfrm>
            <a:off x="457200" y="1988840"/>
            <a:ext cx="8229600" cy="4137323"/>
          </a:xfrm>
        </p:spPr>
        <p:txBody>
          <a:bodyPr>
            <a:normAutofit fontScale="85000" lnSpcReduction="20000"/>
          </a:bodyPr>
          <a:lstStyle/>
          <a:p>
            <a:r>
              <a:rPr lang="et-EE" dirty="0" smtClean="0"/>
              <a:t>„Project management board“</a:t>
            </a:r>
          </a:p>
          <a:p>
            <a:pPr lvl="1"/>
            <a:r>
              <a:rPr lang="et-EE" dirty="0" smtClean="0"/>
              <a:t>ERA Chair on samuti nõukogu liige</a:t>
            </a:r>
          </a:p>
          <a:p>
            <a:r>
              <a:rPr lang="et-EE" dirty="0" smtClean="0"/>
              <a:t>Tööplaani elluviimiseks vajalikud ressursid (teadustöötajad, taristu, ...)</a:t>
            </a:r>
          </a:p>
          <a:p>
            <a:r>
              <a:rPr lang="et-EE" dirty="0" smtClean="0"/>
              <a:t>ERA Chairi puudutav:</a:t>
            </a:r>
          </a:p>
          <a:p>
            <a:pPr lvl="1"/>
            <a:r>
              <a:rPr lang="et-EE" dirty="0" smtClean="0"/>
              <a:t>töökoha kirjeldus, kuidas see paikneb organisatsiooni struktuuris, kuidas ERA Chairi kaastakse otsuste tegemise protsessi</a:t>
            </a:r>
          </a:p>
          <a:p>
            <a:pPr lvl="1"/>
            <a:r>
              <a:rPr lang="et-EE" dirty="0" smtClean="0"/>
              <a:t>rolli, kohustuste, ülesannete kirjeldus</a:t>
            </a:r>
          </a:p>
          <a:p>
            <a:pPr lvl="1"/>
            <a:r>
              <a:rPr lang="et-EE" dirty="0" smtClean="0"/>
              <a:t>kuidas tagatakse ERA Chair autonoomia</a:t>
            </a:r>
          </a:p>
          <a:p>
            <a:pPr lvl="1"/>
            <a:r>
              <a:rPr lang="et-EE" dirty="0" smtClean="0"/>
              <a:t>ERA Chair värbamise kava</a:t>
            </a:r>
          </a:p>
          <a:p>
            <a:pPr lvl="1"/>
            <a:endParaRPr lang="et-EE" dirty="0" smtClean="0"/>
          </a:p>
        </p:txBody>
      </p:sp>
      <p:sp>
        <p:nvSpPr>
          <p:cNvPr id="4" name="Date Placeholder 3"/>
          <p:cNvSpPr>
            <a:spLocks noGrp="1"/>
          </p:cNvSpPr>
          <p:nvPr>
            <p:ph type="dt" sz="half" idx="10"/>
          </p:nvPr>
        </p:nvSpPr>
        <p:spPr/>
        <p:txBody>
          <a:bodyPr/>
          <a:lstStyle/>
          <a:p>
            <a:fld id="{339EBBBE-ACCE-4829-A876-CA87A29F899E}"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15</a:t>
            </a:fld>
            <a:endParaRPr lang="et-EE" dirty="0">
              <a:solidFill>
                <a:prstClr val="black">
                  <a:lumMod val="50000"/>
                  <a:lumOff val="50000"/>
                </a:prstClr>
              </a:solidFill>
            </a:endParaRPr>
          </a:p>
        </p:txBody>
      </p:sp>
    </p:spTree>
    <p:extLst>
      <p:ext uri="{BB962C8B-B14F-4D97-AF65-F5344CB8AC3E}">
        <p14:creationId xmlns:p14="http://schemas.microsoft.com/office/powerpoint/2010/main" val="346957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4800" dirty="0" smtClean="0"/>
              <a:t>Eeldatav mõju</a:t>
            </a:r>
            <a:endParaRPr lang="et-EE" sz="4800" dirty="0"/>
          </a:p>
        </p:txBody>
      </p:sp>
      <p:sp>
        <p:nvSpPr>
          <p:cNvPr id="3" name="Content Placeholder 2"/>
          <p:cNvSpPr>
            <a:spLocks noGrp="1"/>
          </p:cNvSpPr>
          <p:nvPr>
            <p:ph idx="1"/>
          </p:nvPr>
        </p:nvSpPr>
        <p:spPr>
          <a:xfrm>
            <a:off x="457200" y="1700808"/>
            <a:ext cx="8229600" cy="4425355"/>
          </a:xfrm>
        </p:spPr>
        <p:txBody>
          <a:bodyPr>
            <a:normAutofit fontScale="85000" lnSpcReduction="10000"/>
          </a:bodyPr>
          <a:lstStyle/>
          <a:p>
            <a:r>
              <a:rPr lang="et-EE" dirty="0" smtClean="0"/>
              <a:t>Teadusvõimekuse kasv, ekstsellentsuse kasv, sh erinevate rahastusallikate mõjul</a:t>
            </a:r>
          </a:p>
          <a:p>
            <a:r>
              <a:rPr lang="et-EE" dirty="0" smtClean="0"/>
              <a:t>Organisatsiooni kasvav osalus H2020 jt programmides</a:t>
            </a:r>
          </a:p>
          <a:p>
            <a:r>
              <a:rPr lang="et-EE" dirty="0" smtClean="0"/>
              <a:t>ERA põhimõtete järgimine</a:t>
            </a:r>
          </a:p>
          <a:p>
            <a:r>
              <a:rPr lang="et-EE" dirty="0" smtClean="0"/>
              <a:t>Tihedam koostöö riigivõimudega nutika spetsialiseerumise planeerimisel ja rakendamisel</a:t>
            </a:r>
          </a:p>
          <a:p>
            <a:r>
              <a:rPr lang="et-EE" dirty="0" smtClean="0"/>
              <a:t>Panus riiklikesse T&amp;A&amp;I infrastruktuuri arengukavadesse</a:t>
            </a:r>
          </a:p>
          <a:p>
            <a:r>
              <a:rPr lang="et-EE" dirty="0" smtClean="0"/>
              <a:t>Panus riiklikkusse/reginaalsesse majandus- ja sotsiaalarengusse.</a:t>
            </a:r>
            <a:endParaRPr lang="et-EE" dirty="0"/>
          </a:p>
        </p:txBody>
      </p:sp>
      <p:sp>
        <p:nvSpPr>
          <p:cNvPr id="4" name="Date Placeholder 3"/>
          <p:cNvSpPr>
            <a:spLocks noGrp="1"/>
          </p:cNvSpPr>
          <p:nvPr>
            <p:ph type="dt" sz="half" idx="10"/>
          </p:nvPr>
        </p:nvSpPr>
        <p:spPr/>
        <p:txBody>
          <a:bodyPr/>
          <a:lstStyle/>
          <a:p>
            <a:fld id="{224EAFA3-29BB-4A50-BC4A-3E6CBDF11C4E}"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16</a:t>
            </a:fld>
            <a:endParaRPr lang="et-EE" dirty="0">
              <a:solidFill>
                <a:prstClr val="black">
                  <a:lumMod val="50000"/>
                  <a:lumOff val="50000"/>
                </a:prstClr>
              </a:solidFill>
            </a:endParaRPr>
          </a:p>
        </p:txBody>
      </p:sp>
    </p:spTree>
    <p:extLst>
      <p:ext uri="{BB962C8B-B14F-4D97-AF65-F5344CB8AC3E}">
        <p14:creationId xmlns:p14="http://schemas.microsoft.com/office/powerpoint/2010/main" val="32664011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Taotluse ülesehitus</a:t>
            </a:r>
            <a:endParaRPr lang="et-E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199985"/>
              </p:ext>
            </p:extLst>
          </p:nvPr>
        </p:nvGraphicFramePr>
        <p:xfrm>
          <a:off x="457200" y="1700810"/>
          <a:ext cx="8229600" cy="4392485"/>
        </p:xfrm>
        <a:graphic>
          <a:graphicData uri="http://schemas.openxmlformats.org/drawingml/2006/table">
            <a:tbl>
              <a:tblPr firstRow="1" bandRow="1">
                <a:tableStyleId>{17292A2E-F333-43FB-9621-5CBBE7FDCDCB}</a:tableStyleId>
              </a:tblPr>
              <a:tblGrid>
                <a:gridCol w="6851104"/>
                <a:gridCol w="1378496"/>
              </a:tblGrid>
              <a:tr h="420251">
                <a:tc>
                  <a:txBody>
                    <a:bodyPr/>
                    <a:lstStyle/>
                    <a:p>
                      <a:r>
                        <a:rPr lang="et-EE" dirty="0" smtClean="0"/>
                        <a:t>Osa</a:t>
                      </a:r>
                      <a:endParaRPr lang="et-EE" dirty="0"/>
                    </a:p>
                  </a:txBody>
                  <a:tcPr/>
                </a:tc>
                <a:tc>
                  <a:txBody>
                    <a:bodyPr/>
                    <a:lstStyle/>
                    <a:p>
                      <a:r>
                        <a:rPr lang="et-EE" dirty="0" smtClean="0"/>
                        <a:t>Lk</a:t>
                      </a:r>
                      <a:r>
                        <a:rPr lang="et-EE" baseline="0" dirty="0" smtClean="0"/>
                        <a:t> piirang</a:t>
                      </a:r>
                      <a:endParaRPr lang="et-EE" dirty="0"/>
                    </a:p>
                  </a:txBody>
                  <a:tcPr/>
                </a:tc>
              </a:tr>
              <a:tr h="725364">
                <a:tc>
                  <a:txBody>
                    <a:bodyPr/>
                    <a:lstStyle/>
                    <a:p>
                      <a:r>
                        <a:rPr lang="en-US" dirty="0" smtClean="0"/>
                        <a:t>1: Scientific and/or technical quality, relevant to the topics addressed by the call</a:t>
                      </a:r>
                      <a:endParaRPr lang="et-EE" dirty="0"/>
                    </a:p>
                  </a:txBody>
                  <a:tcPr/>
                </a:tc>
                <a:tc>
                  <a:txBody>
                    <a:bodyPr/>
                    <a:lstStyle/>
                    <a:p>
                      <a:r>
                        <a:rPr lang="et-EE" dirty="0" smtClean="0"/>
                        <a:t>20</a:t>
                      </a:r>
                      <a:endParaRPr lang="et-EE" dirty="0"/>
                    </a:p>
                  </a:txBody>
                  <a:tcPr/>
                </a:tc>
              </a:tr>
              <a:tr h="420251">
                <a:tc>
                  <a:txBody>
                    <a:bodyPr/>
                    <a:lstStyle/>
                    <a:p>
                      <a:r>
                        <a:rPr lang="et-EE" dirty="0" smtClean="0"/>
                        <a:t>1.1 Concept and objectives</a:t>
                      </a:r>
                      <a:endParaRPr lang="et-EE" dirty="0"/>
                    </a:p>
                  </a:txBody>
                  <a:tcPr/>
                </a:tc>
                <a:tc>
                  <a:txBody>
                    <a:bodyPr/>
                    <a:lstStyle/>
                    <a:p>
                      <a:r>
                        <a:rPr lang="et-EE" dirty="0" smtClean="0"/>
                        <a:t>-</a:t>
                      </a:r>
                      <a:endParaRPr lang="et-EE" dirty="0"/>
                    </a:p>
                  </a:txBody>
                  <a:tcPr/>
                </a:tc>
              </a:tr>
              <a:tr h="725364">
                <a:tc>
                  <a:txBody>
                    <a:bodyPr/>
                    <a:lstStyle/>
                    <a:p>
                      <a:r>
                        <a:rPr lang="en-US" dirty="0" smtClean="0"/>
                        <a:t>1.2 Quality and effectiveness of the support mechanism, and associated work plan</a:t>
                      </a:r>
                      <a:endParaRPr lang="et-EE" dirty="0"/>
                    </a:p>
                  </a:txBody>
                  <a:tcPr/>
                </a:tc>
                <a:tc>
                  <a:txBody>
                    <a:bodyPr/>
                    <a:lstStyle/>
                    <a:p>
                      <a:r>
                        <a:rPr lang="et-EE" dirty="0" smtClean="0"/>
                        <a:t>2 + 2/WP</a:t>
                      </a:r>
                      <a:endParaRPr lang="et-EE" dirty="0"/>
                    </a:p>
                  </a:txBody>
                  <a:tcPr/>
                </a:tc>
              </a:tr>
              <a:tr h="4202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tx1"/>
                          </a:solidFill>
                          <a:latin typeface="+mn-lt"/>
                          <a:ea typeface="+mn-ea"/>
                          <a:cs typeface="+mn-cs"/>
                        </a:rPr>
                        <a:t>2.1 Management structure and procedures 	</a:t>
                      </a:r>
                    </a:p>
                  </a:txBody>
                  <a:tcPr/>
                </a:tc>
                <a:tc>
                  <a:txBody>
                    <a:bodyPr/>
                    <a:lstStyle/>
                    <a:p>
                      <a:r>
                        <a:rPr lang="et-EE" dirty="0" smtClean="0"/>
                        <a:t>4</a:t>
                      </a:r>
                      <a:endParaRPr lang="et-EE" dirty="0"/>
                    </a:p>
                  </a:txBody>
                  <a:tcPr/>
                </a:tc>
              </a:tr>
              <a:tr h="4202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800" b="0" i="0" u="none" strike="noStrike" kern="1200" baseline="0" dirty="0" smtClean="0">
                          <a:solidFill>
                            <a:schemeClr val="tx1"/>
                          </a:solidFill>
                          <a:latin typeface="+mn-lt"/>
                          <a:ea typeface="+mn-ea"/>
                          <a:cs typeface="+mn-cs"/>
                        </a:rPr>
                        <a:t>2.2 Individual participants 	</a:t>
                      </a:r>
                    </a:p>
                  </a:txBody>
                  <a:tcPr/>
                </a:tc>
                <a:tc>
                  <a:txBody>
                    <a:bodyPr/>
                    <a:lstStyle/>
                    <a:p>
                      <a:r>
                        <a:rPr lang="et-EE" dirty="0" smtClean="0"/>
                        <a:t>5</a:t>
                      </a:r>
                      <a:endParaRPr lang="et-EE" dirty="0"/>
                    </a:p>
                  </a:txBody>
                  <a:tcPr/>
                </a:tc>
              </a:tr>
              <a:tr h="420251">
                <a:tc>
                  <a:txBody>
                    <a:bodyPr/>
                    <a:lstStyle/>
                    <a:p>
                      <a:r>
                        <a:rPr lang="en-US" dirty="0" smtClean="0"/>
                        <a:t>2.4 Resources to be committed</a:t>
                      </a:r>
                      <a:endParaRPr lang="et-EE" dirty="0"/>
                    </a:p>
                  </a:txBody>
                  <a:tcPr/>
                </a:tc>
                <a:tc>
                  <a:txBody>
                    <a:bodyPr/>
                    <a:lstStyle/>
                    <a:p>
                      <a:r>
                        <a:rPr lang="et-EE" dirty="0" smtClean="0"/>
                        <a:t>3</a:t>
                      </a:r>
                      <a:endParaRPr lang="et-EE" dirty="0"/>
                    </a:p>
                  </a:txBody>
                  <a:tcPr/>
                </a:tc>
              </a:tr>
              <a:tr h="4202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800" b="0" i="0" u="none" strike="noStrike" kern="1200" baseline="0" dirty="0" smtClean="0">
                          <a:solidFill>
                            <a:schemeClr val="tx1"/>
                          </a:solidFill>
                          <a:latin typeface="+mn-lt"/>
                          <a:ea typeface="+mn-ea"/>
                          <a:cs typeface="+mn-cs"/>
                        </a:rPr>
                        <a:t>3. Impact 	</a:t>
                      </a:r>
                    </a:p>
                  </a:txBody>
                  <a:tcPr/>
                </a:tc>
                <a:tc>
                  <a:txBody>
                    <a:bodyPr/>
                    <a:lstStyle/>
                    <a:p>
                      <a:r>
                        <a:rPr lang="et-EE" dirty="0" smtClean="0"/>
                        <a:t>7</a:t>
                      </a:r>
                      <a:endParaRPr lang="et-EE" dirty="0"/>
                    </a:p>
                  </a:txBody>
                  <a:tcPr/>
                </a:tc>
              </a:tr>
              <a:tr h="420251">
                <a:tc>
                  <a:txBody>
                    <a:bodyPr/>
                    <a:lstStyle/>
                    <a:p>
                      <a:r>
                        <a:rPr lang="et-EE" dirty="0" smtClean="0"/>
                        <a:t>4. Ethics Issues</a:t>
                      </a:r>
                      <a:endParaRPr lang="et-EE" dirty="0"/>
                    </a:p>
                  </a:txBody>
                  <a:tcPr/>
                </a:tc>
                <a:tc>
                  <a:txBody>
                    <a:bodyPr/>
                    <a:lstStyle/>
                    <a:p>
                      <a:r>
                        <a:rPr lang="et-EE" dirty="0" smtClean="0"/>
                        <a:t>-</a:t>
                      </a:r>
                      <a:endParaRPr lang="et-EE" dirty="0"/>
                    </a:p>
                  </a:txBody>
                  <a:tcPr/>
                </a:tc>
              </a:tr>
            </a:tbl>
          </a:graphicData>
        </a:graphic>
      </p:graphicFrame>
      <p:sp>
        <p:nvSpPr>
          <p:cNvPr id="5" name="Date Placeholder 4"/>
          <p:cNvSpPr>
            <a:spLocks noGrp="1"/>
          </p:cNvSpPr>
          <p:nvPr>
            <p:ph type="dt" sz="half" idx="10"/>
          </p:nvPr>
        </p:nvSpPr>
        <p:spPr/>
        <p:txBody>
          <a:bodyPr/>
          <a:lstStyle/>
          <a:p>
            <a:fld id="{6BD7C199-CD11-476B-978D-93E8D3249F0A}"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17</a:t>
            </a:fld>
            <a:endParaRPr lang="et-EE" dirty="0">
              <a:solidFill>
                <a:prstClr val="black">
                  <a:lumMod val="50000"/>
                  <a:lumOff val="50000"/>
                </a:prstClr>
              </a:solidFill>
            </a:endParaRPr>
          </a:p>
        </p:txBody>
      </p:sp>
    </p:spTree>
    <p:extLst>
      <p:ext uri="{BB962C8B-B14F-4D97-AF65-F5344CB8AC3E}">
        <p14:creationId xmlns:p14="http://schemas.microsoft.com/office/powerpoint/2010/main" val="3259706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4800" dirty="0" smtClean="0"/>
              <a:t>B 1.1</a:t>
            </a:r>
            <a:endParaRPr lang="et-EE" sz="4800"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a:t>1: Scientific and/or technical quality, relevant to the topics addressed by the call </a:t>
            </a:r>
            <a:endParaRPr lang="en-US" dirty="0"/>
          </a:p>
          <a:p>
            <a:pPr marL="0" indent="0">
              <a:buNone/>
            </a:pPr>
            <a:r>
              <a:rPr lang="et-EE" b="1" dirty="0"/>
              <a:t>1.1 Concept and objectives </a:t>
            </a:r>
            <a:endParaRPr lang="et-EE" dirty="0"/>
          </a:p>
          <a:p>
            <a:pPr marL="0" indent="0">
              <a:buNone/>
            </a:pPr>
            <a:r>
              <a:rPr lang="en-US" dirty="0"/>
              <a:t>Explain the </a:t>
            </a:r>
            <a:r>
              <a:rPr lang="en-US" b="1" dirty="0"/>
              <a:t>concept</a:t>
            </a:r>
            <a:r>
              <a:rPr lang="en-US" dirty="0"/>
              <a:t> of your project. What are the main ideas that led you to propose this work? </a:t>
            </a:r>
          </a:p>
          <a:p>
            <a:pPr marL="0" indent="0">
              <a:buNone/>
            </a:pPr>
            <a:r>
              <a:rPr lang="en-US" dirty="0"/>
              <a:t>Describe in detail the </a:t>
            </a:r>
            <a:r>
              <a:rPr lang="en-US" b="1" dirty="0"/>
              <a:t>S&amp;T objectives</a:t>
            </a:r>
            <a:r>
              <a:rPr lang="en-US" dirty="0"/>
              <a:t>. Show how they relate to the topics addressed by the call, which you should explicitly identify. The objectives should be those </a:t>
            </a:r>
            <a:r>
              <a:rPr lang="en-US" b="1" dirty="0"/>
              <a:t>achievable within the project</a:t>
            </a:r>
            <a:r>
              <a:rPr lang="en-US" dirty="0"/>
              <a:t>, not through subsequent development. They should be stated in a measurable and verifiable form, including through the milestones that will be indicated under section 1.3 below. </a:t>
            </a:r>
          </a:p>
          <a:p>
            <a:pPr marL="0" indent="0">
              <a:buNone/>
            </a:pPr>
            <a:r>
              <a:rPr lang="en-US" dirty="0"/>
              <a:t>A clear and detailed analysis of Strengths, Weaknesses, Opportunities and Threats (</a:t>
            </a:r>
            <a:r>
              <a:rPr lang="en-US" b="1" dirty="0"/>
              <a:t>SWOT</a:t>
            </a:r>
            <a:r>
              <a:rPr lang="en-US" dirty="0"/>
              <a:t>) of the applicant research entity should be presented. This SWOT analysis should be the basis of the preparation of the </a:t>
            </a:r>
            <a:r>
              <a:rPr lang="en-US" i="1" dirty="0"/>
              <a:t>Action Plan </a:t>
            </a:r>
            <a:r>
              <a:rPr lang="en-US" dirty="0"/>
              <a:t>composed by a </a:t>
            </a:r>
            <a:r>
              <a:rPr lang="en-US" i="1" dirty="0"/>
              <a:t>coherent set of measures </a:t>
            </a:r>
            <a:r>
              <a:rPr lang="en-US" dirty="0"/>
              <a:t>indicated in the Work </a:t>
            </a:r>
            <a:r>
              <a:rPr lang="en-US" dirty="0" err="1"/>
              <a:t>Programme</a:t>
            </a:r>
            <a:r>
              <a:rPr lang="en-US" dirty="0"/>
              <a:t>. </a:t>
            </a:r>
            <a:endParaRPr lang="et-EE" dirty="0"/>
          </a:p>
        </p:txBody>
      </p:sp>
      <p:sp>
        <p:nvSpPr>
          <p:cNvPr id="4" name="Date Placeholder 3"/>
          <p:cNvSpPr>
            <a:spLocks noGrp="1"/>
          </p:cNvSpPr>
          <p:nvPr>
            <p:ph type="dt" sz="half" idx="10"/>
          </p:nvPr>
        </p:nvSpPr>
        <p:spPr/>
        <p:txBody>
          <a:bodyPr/>
          <a:lstStyle/>
          <a:p>
            <a:fld id="{04CB2ABE-DE1C-4F06-AB2E-69432DC66E60}"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18</a:t>
            </a:fld>
            <a:endParaRPr lang="et-EE" dirty="0">
              <a:solidFill>
                <a:prstClr val="black">
                  <a:lumMod val="50000"/>
                  <a:lumOff val="50000"/>
                </a:prstClr>
              </a:solidFill>
            </a:endParaRPr>
          </a:p>
        </p:txBody>
      </p:sp>
    </p:spTree>
    <p:extLst>
      <p:ext uri="{BB962C8B-B14F-4D97-AF65-F5344CB8AC3E}">
        <p14:creationId xmlns:p14="http://schemas.microsoft.com/office/powerpoint/2010/main" val="1669035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5400" dirty="0" smtClean="0"/>
              <a:t>B 1.2</a:t>
            </a:r>
            <a:endParaRPr lang="et-EE" dirty="0"/>
          </a:p>
        </p:txBody>
      </p:sp>
      <p:sp>
        <p:nvSpPr>
          <p:cNvPr id="3" name="Content Placeholder 2"/>
          <p:cNvSpPr>
            <a:spLocks noGrp="1"/>
          </p:cNvSpPr>
          <p:nvPr>
            <p:ph idx="1"/>
          </p:nvPr>
        </p:nvSpPr>
        <p:spPr/>
        <p:txBody>
          <a:bodyPr>
            <a:noAutofit/>
          </a:bodyPr>
          <a:lstStyle/>
          <a:p>
            <a:pPr marL="0" indent="0">
              <a:buNone/>
            </a:pPr>
            <a:r>
              <a:rPr lang="en-US" sz="2000" b="1" dirty="0"/>
              <a:t>1: Scientific and/or technical quality, relevant to the topics addressed by the call </a:t>
            </a:r>
            <a:endParaRPr lang="et-EE" sz="2000" b="1" dirty="0" smtClean="0"/>
          </a:p>
          <a:p>
            <a:pPr marL="0" indent="0">
              <a:buNone/>
            </a:pPr>
            <a:r>
              <a:rPr lang="en-US" sz="2000" b="1" dirty="0" smtClean="0"/>
              <a:t>1.2 </a:t>
            </a:r>
            <a:r>
              <a:rPr lang="en-US" sz="2000" b="1" dirty="0"/>
              <a:t>Quality and effectiveness of the support mechanisms, and associated work plan </a:t>
            </a:r>
            <a:endParaRPr lang="en-US" sz="2000" dirty="0"/>
          </a:p>
          <a:p>
            <a:pPr marL="0" indent="0">
              <a:buNone/>
            </a:pPr>
            <a:r>
              <a:rPr lang="en-US" sz="1950" b="1" dirty="0" smtClean="0"/>
              <a:t>A </a:t>
            </a:r>
            <a:r>
              <a:rPr lang="en-US" sz="1950" b="1" dirty="0"/>
              <a:t>detailed work plan with activities and </a:t>
            </a:r>
            <a:r>
              <a:rPr lang="en-US" sz="1950" b="1" dirty="0" smtClean="0"/>
              <a:t>SMART </a:t>
            </a:r>
            <a:r>
              <a:rPr lang="en-US" sz="1950" b="1" dirty="0"/>
              <a:t>objectives </a:t>
            </a:r>
            <a:r>
              <a:rPr lang="en-US" sz="1950" dirty="0"/>
              <a:t>to develop research excellence and improve performance should be presented, broken down into work </a:t>
            </a:r>
            <a:r>
              <a:rPr lang="en-US" sz="1950" dirty="0" smtClean="0"/>
              <a:t>packages </a:t>
            </a:r>
            <a:r>
              <a:rPr lang="en-US" sz="1950" dirty="0"/>
              <a:t>(WPs) which should follow the logical phases of the implementation of the project, and include management and assessment of progress and results. </a:t>
            </a:r>
          </a:p>
          <a:p>
            <a:pPr marL="0" indent="0">
              <a:buNone/>
            </a:pPr>
            <a:r>
              <a:rPr lang="en-US" sz="1950" b="1" dirty="0"/>
              <a:t>Detail past and present interactions with national or regional authorities including the access to Structural Funds </a:t>
            </a:r>
            <a:r>
              <a:rPr lang="en-US" sz="1950" dirty="0"/>
              <a:t>in the capacity building of the institution. Explain how these connections will be further developed during the lifeline of the project. Similarly, detail the framework for the creation/development of links with additional stakeholders on designing and implementing research and innovation strategies for smart specialization. </a:t>
            </a:r>
          </a:p>
        </p:txBody>
      </p:sp>
      <p:sp>
        <p:nvSpPr>
          <p:cNvPr id="4" name="Date Placeholder 3"/>
          <p:cNvSpPr>
            <a:spLocks noGrp="1"/>
          </p:cNvSpPr>
          <p:nvPr>
            <p:ph type="dt" sz="half" idx="10"/>
          </p:nvPr>
        </p:nvSpPr>
        <p:spPr/>
        <p:txBody>
          <a:bodyPr/>
          <a:lstStyle/>
          <a:p>
            <a:fld id="{04CB2ABE-DE1C-4F06-AB2E-69432DC66E60}"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19</a:t>
            </a:fld>
            <a:endParaRPr lang="et-EE" dirty="0">
              <a:solidFill>
                <a:prstClr val="black">
                  <a:lumMod val="50000"/>
                  <a:lumOff val="50000"/>
                </a:prstClr>
              </a:solidFill>
            </a:endParaRPr>
          </a:p>
        </p:txBody>
      </p:sp>
    </p:spTree>
    <p:extLst>
      <p:ext uri="{BB962C8B-B14F-4D97-AF65-F5344CB8AC3E}">
        <p14:creationId xmlns:p14="http://schemas.microsoft.com/office/powerpoint/2010/main" val="3457332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Infopäeva kava</a:t>
            </a:r>
            <a:endParaRPr lang="et-EE" dirty="0"/>
          </a:p>
        </p:txBody>
      </p:sp>
      <p:sp>
        <p:nvSpPr>
          <p:cNvPr id="4" name="Content Placeholder 3"/>
          <p:cNvSpPr>
            <a:spLocks noGrp="1"/>
          </p:cNvSpPr>
          <p:nvPr>
            <p:ph idx="1"/>
          </p:nvPr>
        </p:nvSpPr>
        <p:spPr/>
        <p:txBody>
          <a:bodyPr>
            <a:normAutofit fontScale="92500" lnSpcReduction="10000"/>
          </a:bodyPr>
          <a:lstStyle/>
          <a:p>
            <a:r>
              <a:rPr lang="et-EE" dirty="0" smtClean="0"/>
              <a:t>Konkursi ülevaade</a:t>
            </a:r>
          </a:p>
          <a:p>
            <a:pPr lvl="1"/>
            <a:r>
              <a:rPr lang="et-EE" dirty="0" smtClean="0"/>
              <a:t>Kellele, millal, kui palju, milleks</a:t>
            </a:r>
          </a:p>
          <a:p>
            <a:r>
              <a:rPr lang="et-EE" dirty="0" smtClean="0"/>
              <a:t>Hindamiskriteeriumid</a:t>
            </a:r>
          </a:p>
          <a:p>
            <a:r>
              <a:rPr lang="et-EE" dirty="0" smtClean="0"/>
              <a:t>Taotluse ülesehitus</a:t>
            </a:r>
          </a:p>
          <a:p>
            <a:r>
              <a:rPr lang="et-EE" dirty="0" smtClean="0"/>
              <a:t>Olulised märksõnad</a:t>
            </a:r>
          </a:p>
          <a:p>
            <a:pPr lvl="1"/>
            <a:r>
              <a:rPr lang="et-EE" dirty="0" smtClean="0"/>
              <a:t>Nutikas spetsialiseerumine</a:t>
            </a:r>
          </a:p>
          <a:p>
            <a:pPr lvl="1"/>
            <a:r>
              <a:rPr lang="et-EE" dirty="0" smtClean="0"/>
              <a:t>Struktuurivahendid</a:t>
            </a:r>
          </a:p>
          <a:p>
            <a:pPr lvl="1"/>
            <a:r>
              <a:rPr lang="et-EE" dirty="0" smtClean="0"/>
              <a:t>ERA põhimõtted, sh inimressursi strateegia</a:t>
            </a:r>
          </a:p>
          <a:p>
            <a:r>
              <a:rPr lang="et-EE" dirty="0" smtClean="0"/>
              <a:t>Lisainfo ja konsultatsioon</a:t>
            </a:r>
            <a:endParaRPr lang="et-EE" dirty="0"/>
          </a:p>
        </p:txBody>
      </p:sp>
      <p:sp>
        <p:nvSpPr>
          <p:cNvPr id="5" name="Date Placeholder 4"/>
          <p:cNvSpPr>
            <a:spLocks noGrp="1"/>
          </p:cNvSpPr>
          <p:nvPr>
            <p:ph type="dt" sz="half" idx="10"/>
          </p:nvPr>
        </p:nvSpPr>
        <p:spPr/>
        <p:txBody>
          <a:bodyPr/>
          <a:lstStyle/>
          <a:p>
            <a:fld id="{9E5D6326-4E47-4B68-ADCF-857D12BEDDC8}"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2</a:t>
            </a:fld>
            <a:endParaRPr lang="et-EE" dirty="0">
              <a:solidFill>
                <a:prstClr val="black">
                  <a:lumMod val="50000"/>
                  <a:lumOff val="50000"/>
                </a:prstClr>
              </a:solidFill>
            </a:endParaRPr>
          </a:p>
        </p:txBody>
      </p:sp>
    </p:spTree>
    <p:extLst>
      <p:ext uri="{BB962C8B-B14F-4D97-AF65-F5344CB8AC3E}">
        <p14:creationId xmlns:p14="http://schemas.microsoft.com/office/powerpoint/2010/main" val="17253928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4800" dirty="0" smtClean="0"/>
              <a:t>B 2.1</a:t>
            </a:r>
            <a:endParaRPr lang="et-EE" dirty="0"/>
          </a:p>
        </p:txBody>
      </p:sp>
      <p:sp>
        <p:nvSpPr>
          <p:cNvPr id="3" name="Content Placeholder 2"/>
          <p:cNvSpPr>
            <a:spLocks noGrp="1"/>
          </p:cNvSpPr>
          <p:nvPr>
            <p:ph idx="1"/>
          </p:nvPr>
        </p:nvSpPr>
        <p:spPr>
          <a:xfrm>
            <a:off x="457200" y="1916832"/>
            <a:ext cx="8229600" cy="4209331"/>
          </a:xfrm>
        </p:spPr>
        <p:txBody>
          <a:bodyPr>
            <a:normAutofit/>
          </a:bodyPr>
          <a:lstStyle/>
          <a:p>
            <a:pPr marL="0" indent="0">
              <a:buNone/>
            </a:pPr>
            <a:r>
              <a:rPr lang="et-EE" sz="2000" b="1" dirty="0"/>
              <a:t>2. Implementation </a:t>
            </a:r>
            <a:endParaRPr lang="et-EE" sz="2000" dirty="0"/>
          </a:p>
          <a:p>
            <a:pPr marL="0" indent="0">
              <a:buNone/>
            </a:pPr>
            <a:r>
              <a:rPr lang="en-US" sz="2000" b="1" dirty="0"/>
              <a:t>2.1 Management structure and procedures </a:t>
            </a:r>
            <a:endParaRPr lang="en-US" sz="2000" dirty="0"/>
          </a:p>
          <a:p>
            <a:pPr marL="0" indent="0">
              <a:buNone/>
            </a:pPr>
            <a:r>
              <a:rPr lang="en-US" sz="2000" dirty="0"/>
              <a:t>Describe the </a:t>
            </a:r>
            <a:r>
              <a:rPr lang="en-US" sz="2000" b="1" dirty="0" err="1"/>
              <a:t>organisational</a:t>
            </a:r>
            <a:r>
              <a:rPr lang="en-US" sz="2000" b="1" dirty="0"/>
              <a:t> structure and decision-making mechanisms </a:t>
            </a:r>
            <a:r>
              <a:rPr lang="en-US" sz="2000" dirty="0"/>
              <a:t>of the dedicated project management board responsible for the implementation and how they are matched to the complexity and scale of the project. </a:t>
            </a:r>
          </a:p>
          <a:p>
            <a:pPr marL="0" indent="0">
              <a:buNone/>
            </a:pPr>
            <a:r>
              <a:rPr lang="en-US" sz="2000" dirty="0"/>
              <a:t>Present the </a:t>
            </a:r>
            <a:r>
              <a:rPr lang="en-US" sz="2000" b="1" dirty="0"/>
              <a:t>specific elements for the ERA Chair holder</a:t>
            </a:r>
            <a:r>
              <a:rPr lang="en-US" sz="2000" dirty="0"/>
              <a:t>. Those should include descriptions of the ERA Chair position in the institutional structure, his/her rights and obligations, the draft job description and the job advertisement text for the ERA Chair holder, as well as adequate details on the </a:t>
            </a:r>
            <a:r>
              <a:rPr lang="en-US" sz="2000" b="1" dirty="0"/>
              <a:t>selection procedures</a:t>
            </a:r>
            <a:r>
              <a:rPr lang="en-US" sz="2000" dirty="0"/>
              <a:t> for the ERA Chair holder inline with an open recruitment policy. </a:t>
            </a:r>
            <a:endParaRPr lang="et-EE" sz="2000" dirty="0"/>
          </a:p>
        </p:txBody>
      </p:sp>
      <p:sp>
        <p:nvSpPr>
          <p:cNvPr id="4" name="Date Placeholder 3"/>
          <p:cNvSpPr>
            <a:spLocks noGrp="1"/>
          </p:cNvSpPr>
          <p:nvPr>
            <p:ph type="dt" sz="half" idx="10"/>
          </p:nvPr>
        </p:nvSpPr>
        <p:spPr/>
        <p:txBody>
          <a:bodyPr/>
          <a:lstStyle/>
          <a:p>
            <a:fld id="{04CB2ABE-DE1C-4F06-AB2E-69432DC66E60}"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20</a:t>
            </a:fld>
            <a:endParaRPr lang="et-EE" dirty="0">
              <a:solidFill>
                <a:prstClr val="black">
                  <a:lumMod val="50000"/>
                  <a:lumOff val="50000"/>
                </a:prstClr>
              </a:solidFill>
            </a:endParaRPr>
          </a:p>
        </p:txBody>
      </p:sp>
    </p:spTree>
    <p:extLst>
      <p:ext uri="{BB962C8B-B14F-4D97-AF65-F5344CB8AC3E}">
        <p14:creationId xmlns:p14="http://schemas.microsoft.com/office/powerpoint/2010/main" val="4387217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B 2.2</a:t>
            </a:r>
            <a:endParaRPr lang="et-EE" dirty="0"/>
          </a:p>
        </p:txBody>
      </p:sp>
      <p:sp>
        <p:nvSpPr>
          <p:cNvPr id="3" name="Content Placeholder 2"/>
          <p:cNvSpPr>
            <a:spLocks noGrp="1"/>
          </p:cNvSpPr>
          <p:nvPr>
            <p:ph idx="1"/>
          </p:nvPr>
        </p:nvSpPr>
        <p:spPr>
          <a:xfrm>
            <a:off x="457200" y="2060848"/>
            <a:ext cx="8229600" cy="4065315"/>
          </a:xfrm>
        </p:spPr>
        <p:txBody>
          <a:bodyPr>
            <a:normAutofit/>
          </a:bodyPr>
          <a:lstStyle/>
          <a:p>
            <a:pPr marL="0" indent="0">
              <a:buNone/>
            </a:pPr>
            <a:r>
              <a:rPr lang="et-EE" sz="2000" b="1" dirty="0"/>
              <a:t>2. Implementation </a:t>
            </a:r>
            <a:endParaRPr lang="et-EE" sz="2000" dirty="0"/>
          </a:p>
          <a:p>
            <a:pPr marL="0" indent="0">
              <a:buNone/>
            </a:pPr>
            <a:r>
              <a:rPr lang="en-US" sz="2000" b="1" dirty="0" smtClean="0"/>
              <a:t>2.2 </a:t>
            </a:r>
            <a:r>
              <a:rPr lang="en-US" sz="2000" b="1" dirty="0"/>
              <a:t>Individual participants</a:t>
            </a:r>
          </a:p>
          <a:p>
            <a:pPr marL="0" indent="0">
              <a:buNone/>
            </a:pPr>
            <a:r>
              <a:rPr lang="en-US" sz="2000" dirty="0" smtClean="0"/>
              <a:t>For </a:t>
            </a:r>
            <a:r>
              <a:rPr lang="en-US" sz="2000" dirty="0"/>
              <a:t>each participant in the proposed project, provide a</a:t>
            </a:r>
            <a:r>
              <a:rPr lang="en-US" sz="2000" b="1" dirty="0"/>
              <a:t> description of the legal entity</a:t>
            </a:r>
            <a:r>
              <a:rPr lang="en-US" sz="2000" dirty="0"/>
              <a:t>, the main tasks they have been attributed, and the previous experience relevant to those tasks. Provide also a short </a:t>
            </a:r>
            <a:r>
              <a:rPr lang="en-US" sz="2000" b="1" dirty="0"/>
              <a:t>profile of the staff </a:t>
            </a:r>
            <a:r>
              <a:rPr lang="en-US" sz="2000" dirty="0"/>
              <a:t>members who will be undertaking the work. If applicable, include a description of </a:t>
            </a:r>
            <a:r>
              <a:rPr lang="en-US" sz="2000" b="1" dirty="0"/>
              <a:t>training and career development </a:t>
            </a:r>
            <a:r>
              <a:rPr lang="en-US" sz="2000" b="1" dirty="0" err="1"/>
              <a:t>programmes</a:t>
            </a:r>
            <a:r>
              <a:rPr lang="en-US" sz="2000" b="1" dirty="0"/>
              <a:t> for doctoral candidates</a:t>
            </a:r>
            <a:r>
              <a:rPr lang="en-US" sz="2000" dirty="0"/>
              <a:t>.</a:t>
            </a:r>
            <a:endParaRPr lang="et-EE" sz="2000" dirty="0"/>
          </a:p>
        </p:txBody>
      </p:sp>
      <p:sp>
        <p:nvSpPr>
          <p:cNvPr id="4" name="Date Placeholder 3"/>
          <p:cNvSpPr>
            <a:spLocks noGrp="1"/>
          </p:cNvSpPr>
          <p:nvPr>
            <p:ph type="dt" sz="half" idx="10"/>
          </p:nvPr>
        </p:nvSpPr>
        <p:spPr/>
        <p:txBody>
          <a:bodyPr/>
          <a:lstStyle/>
          <a:p>
            <a:fld id="{04CB2ABE-DE1C-4F06-AB2E-69432DC66E60}"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21</a:t>
            </a:fld>
            <a:endParaRPr lang="et-EE" dirty="0">
              <a:solidFill>
                <a:prstClr val="black">
                  <a:lumMod val="50000"/>
                  <a:lumOff val="50000"/>
                </a:prstClr>
              </a:solidFill>
            </a:endParaRPr>
          </a:p>
        </p:txBody>
      </p:sp>
    </p:spTree>
    <p:extLst>
      <p:ext uri="{BB962C8B-B14F-4D97-AF65-F5344CB8AC3E}">
        <p14:creationId xmlns:p14="http://schemas.microsoft.com/office/powerpoint/2010/main" val="31627756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B 2.4</a:t>
            </a:r>
            <a:endParaRPr lang="et-EE" dirty="0"/>
          </a:p>
        </p:txBody>
      </p:sp>
      <p:sp>
        <p:nvSpPr>
          <p:cNvPr id="3" name="Content Placeholder 2"/>
          <p:cNvSpPr>
            <a:spLocks noGrp="1"/>
          </p:cNvSpPr>
          <p:nvPr>
            <p:ph idx="1"/>
          </p:nvPr>
        </p:nvSpPr>
        <p:spPr/>
        <p:txBody>
          <a:bodyPr>
            <a:normAutofit/>
          </a:bodyPr>
          <a:lstStyle/>
          <a:p>
            <a:pPr marL="0" indent="0">
              <a:buNone/>
            </a:pPr>
            <a:r>
              <a:rPr lang="et-EE" sz="2000" b="1" dirty="0"/>
              <a:t>2. Implementation </a:t>
            </a:r>
            <a:endParaRPr lang="et-EE" sz="2000" dirty="0"/>
          </a:p>
          <a:p>
            <a:pPr marL="0" indent="0">
              <a:buNone/>
            </a:pPr>
            <a:r>
              <a:rPr lang="en-US" sz="2000" b="1" dirty="0" smtClean="0"/>
              <a:t>2.2 </a:t>
            </a:r>
            <a:r>
              <a:rPr lang="et-EE" sz="2000" b="1" dirty="0"/>
              <a:t>Resources to be committed </a:t>
            </a:r>
            <a:endParaRPr lang="en-US" sz="2000" b="1" dirty="0"/>
          </a:p>
          <a:p>
            <a:pPr marL="0" indent="0">
              <a:buNone/>
            </a:pPr>
            <a:r>
              <a:rPr lang="en-US" sz="2000" dirty="0"/>
              <a:t>Describe how the totality of the </a:t>
            </a:r>
            <a:r>
              <a:rPr lang="en-US" sz="2000" b="1" dirty="0"/>
              <a:t>necessary resources </a:t>
            </a:r>
            <a:r>
              <a:rPr lang="en-US" sz="2000" dirty="0"/>
              <a:t>will be </a:t>
            </a:r>
            <a:r>
              <a:rPr lang="en-US" sz="2000" dirty="0" err="1"/>
              <a:t>mobilised</a:t>
            </a:r>
            <a:r>
              <a:rPr lang="en-US" sz="2000" dirty="0"/>
              <a:t>, including any resources that will complement the EC contribution. Show how the resources will be integrated in a coherent way, including how they will allow for the </a:t>
            </a:r>
            <a:r>
              <a:rPr lang="en-US" sz="2000" b="1" dirty="0"/>
              <a:t>feasibility of the tasks </a:t>
            </a:r>
            <a:r>
              <a:rPr lang="en-US" sz="2000" dirty="0"/>
              <a:t>allocated to the ERA Chair holder, and show </a:t>
            </a:r>
            <a:r>
              <a:rPr lang="en-US" sz="2000" dirty="0" smtClean="0"/>
              <a:t>how </a:t>
            </a:r>
            <a:r>
              <a:rPr lang="en-US" sz="2000" dirty="0"/>
              <a:t>the overall financial plan for the project is adequate</a:t>
            </a:r>
            <a:r>
              <a:rPr lang="en-US" sz="2000" dirty="0" smtClean="0"/>
              <a:t>.</a:t>
            </a:r>
            <a:endParaRPr lang="et-EE" sz="2000" dirty="0" smtClean="0"/>
          </a:p>
          <a:p>
            <a:pPr marL="0" indent="0">
              <a:buNone/>
            </a:pPr>
            <a:endParaRPr lang="et-EE" sz="2000" dirty="0"/>
          </a:p>
          <a:p>
            <a:pPr marL="0" indent="0">
              <a:buNone/>
            </a:pPr>
            <a:r>
              <a:rPr lang="et-EE" sz="2000" dirty="0" smtClean="0"/>
              <a:t>Eraldi: suuremad kuluartiklid (nt aparatuur)</a:t>
            </a:r>
            <a:endParaRPr lang="et-EE" sz="2000" dirty="0"/>
          </a:p>
        </p:txBody>
      </p:sp>
      <p:sp>
        <p:nvSpPr>
          <p:cNvPr id="4" name="Date Placeholder 3"/>
          <p:cNvSpPr>
            <a:spLocks noGrp="1"/>
          </p:cNvSpPr>
          <p:nvPr>
            <p:ph type="dt" sz="half" idx="10"/>
          </p:nvPr>
        </p:nvSpPr>
        <p:spPr/>
        <p:txBody>
          <a:bodyPr/>
          <a:lstStyle/>
          <a:p>
            <a:fld id="{04CB2ABE-DE1C-4F06-AB2E-69432DC66E60}"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22</a:t>
            </a:fld>
            <a:endParaRPr lang="et-EE" dirty="0">
              <a:solidFill>
                <a:prstClr val="black">
                  <a:lumMod val="50000"/>
                  <a:lumOff val="50000"/>
                </a:prstClr>
              </a:solidFill>
            </a:endParaRPr>
          </a:p>
        </p:txBody>
      </p:sp>
    </p:spTree>
    <p:extLst>
      <p:ext uri="{BB962C8B-B14F-4D97-AF65-F5344CB8AC3E}">
        <p14:creationId xmlns:p14="http://schemas.microsoft.com/office/powerpoint/2010/main" val="30547956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4800" dirty="0" smtClean="0"/>
              <a:t>B 3.1</a:t>
            </a:r>
            <a:endParaRPr lang="et-EE" dirty="0"/>
          </a:p>
        </p:txBody>
      </p:sp>
      <p:sp>
        <p:nvSpPr>
          <p:cNvPr id="3" name="Content Placeholder 2"/>
          <p:cNvSpPr>
            <a:spLocks noGrp="1"/>
          </p:cNvSpPr>
          <p:nvPr>
            <p:ph idx="1"/>
          </p:nvPr>
        </p:nvSpPr>
        <p:spPr>
          <a:xfrm>
            <a:off x="457200" y="1916832"/>
            <a:ext cx="8229600" cy="4209331"/>
          </a:xfrm>
        </p:spPr>
        <p:txBody>
          <a:bodyPr>
            <a:normAutofit lnSpcReduction="10000"/>
          </a:bodyPr>
          <a:lstStyle/>
          <a:p>
            <a:pPr marL="0" indent="0">
              <a:buNone/>
            </a:pPr>
            <a:r>
              <a:rPr lang="et-EE" sz="2000" b="1" dirty="0"/>
              <a:t>2. </a:t>
            </a:r>
            <a:r>
              <a:rPr lang="et-EE" sz="2000" b="1" dirty="0" smtClean="0"/>
              <a:t>Impact</a:t>
            </a:r>
            <a:endParaRPr lang="et-EE" sz="2000" dirty="0"/>
          </a:p>
          <a:p>
            <a:pPr marL="0" indent="0">
              <a:buNone/>
            </a:pPr>
            <a:r>
              <a:rPr lang="en-US" sz="2000" b="1" dirty="0"/>
              <a:t>3.1 Expected impacts listed in the work </a:t>
            </a:r>
            <a:r>
              <a:rPr lang="en-US" sz="2000" b="1" dirty="0" err="1"/>
              <a:t>programme</a:t>
            </a:r>
            <a:r>
              <a:rPr lang="en-US" sz="2000" b="1" dirty="0"/>
              <a:t> </a:t>
            </a:r>
            <a:endParaRPr lang="en-US" sz="2000" dirty="0"/>
          </a:p>
          <a:p>
            <a:pPr marL="0" indent="0">
              <a:buNone/>
            </a:pPr>
            <a:r>
              <a:rPr lang="en-US" sz="2000" dirty="0"/>
              <a:t>Describe how your project will contribute towards the expected impacts listed in the work </a:t>
            </a:r>
            <a:r>
              <a:rPr lang="en-US" sz="2000" dirty="0" err="1"/>
              <a:t>programme</a:t>
            </a:r>
            <a:r>
              <a:rPr lang="en-US" sz="2000" dirty="0"/>
              <a:t> in relation to the topic or topics in question. Mention the steps that will be needed to bring about these impacts. Explain why this contribution requires a European (rather than a national or local) approach. Indicate how account is taken of other national or international research activities. Mention any assumptions and external factors that may determine whether the impacts will be achieved. </a:t>
            </a:r>
          </a:p>
          <a:p>
            <a:pPr marL="0" indent="0">
              <a:buNone/>
            </a:pPr>
            <a:r>
              <a:rPr lang="en-US" sz="2000" dirty="0"/>
              <a:t>When appropriate (relevant for the topic): </a:t>
            </a:r>
          </a:p>
          <a:p>
            <a:pPr marL="0" indent="0">
              <a:buNone/>
            </a:pPr>
            <a:r>
              <a:rPr lang="en-US" sz="2000" dirty="0"/>
              <a:t>With regard to the innovation dimension, describe the potential areas and markets of application of the project results and the potential advantages of the resulting technologies/ solutions compared to those that are available </a:t>
            </a:r>
            <a:r>
              <a:rPr lang="en-US" sz="2000" dirty="0" smtClean="0"/>
              <a:t>today. </a:t>
            </a:r>
            <a:endParaRPr lang="et-EE" sz="2000" dirty="0"/>
          </a:p>
        </p:txBody>
      </p:sp>
      <p:sp>
        <p:nvSpPr>
          <p:cNvPr id="4" name="Date Placeholder 3"/>
          <p:cNvSpPr>
            <a:spLocks noGrp="1"/>
          </p:cNvSpPr>
          <p:nvPr>
            <p:ph type="dt" sz="half" idx="10"/>
          </p:nvPr>
        </p:nvSpPr>
        <p:spPr/>
        <p:txBody>
          <a:bodyPr/>
          <a:lstStyle/>
          <a:p>
            <a:fld id="{04CB2ABE-DE1C-4F06-AB2E-69432DC66E60}"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23</a:t>
            </a:fld>
            <a:endParaRPr lang="et-EE" dirty="0">
              <a:solidFill>
                <a:prstClr val="black">
                  <a:lumMod val="50000"/>
                  <a:lumOff val="50000"/>
                </a:prstClr>
              </a:solidFill>
            </a:endParaRPr>
          </a:p>
        </p:txBody>
      </p:sp>
    </p:spTree>
    <p:extLst>
      <p:ext uri="{BB962C8B-B14F-4D97-AF65-F5344CB8AC3E}">
        <p14:creationId xmlns:p14="http://schemas.microsoft.com/office/powerpoint/2010/main" val="23793746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4800" dirty="0" smtClean="0"/>
              <a:t>B 3.2</a:t>
            </a:r>
            <a:endParaRPr lang="et-EE" dirty="0"/>
          </a:p>
        </p:txBody>
      </p:sp>
      <p:sp>
        <p:nvSpPr>
          <p:cNvPr id="3" name="Content Placeholder 2"/>
          <p:cNvSpPr>
            <a:spLocks noGrp="1"/>
          </p:cNvSpPr>
          <p:nvPr>
            <p:ph idx="1"/>
          </p:nvPr>
        </p:nvSpPr>
        <p:spPr>
          <a:xfrm>
            <a:off x="457200" y="1916832"/>
            <a:ext cx="8229600" cy="4209331"/>
          </a:xfrm>
        </p:spPr>
        <p:txBody>
          <a:bodyPr>
            <a:normAutofit lnSpcReduction="10000"/>
          </a:bodyPr>
          <a:lstStyle/>
          <a:p>
            <a:pPr marL="0" indent="0">
              <a:buNone/>
            </a:pPr>
            <a:r>
              <a:rPr lang="et-EE" sz="2000" b="1" dirty="0"/>
              <a:t>2. </a:t>
            </a:r>
            <a:r>
              <a:rPr lang="et-EE" sz="2000" b="1" dirty="0" smtClean="0"/>
              <a:t>Impact</a:t>
            </a:r>
            <a:endParaRPr lang="et-EE" sz="2000" dirty="0"/>
          </a:p>
          <a:p>
            <a:pPr marL="0" indent="0">
              <a:buNone/>
            </a:pPr>
            <a:r>
              <a:rPr lang="en-US" sz="2000" b="1" dirty="0"/>
              <a:t>3.2 Spreading excellence, exploiting results, disseminating knowledge</a:t>
            </a:r>
          </a:p>
          <a:p>
            <a:pPr marL="0" indent="0">
              <a:buNone/>
            </a:pPr>
            <a:r>
              <a:rPr lang="en-US" sz="2000" dirty="0"/>
              <a:t>Describe the measures you propose for the </a:t>
            </a:r>
            <a:r>
              <a:rPr lang="en-US" sz="2000" b="1" dirty="0"/>
              <a:t>dissemination and/or exploitation </a:t>
            </a:r>
            <a:r>
              <a:rPr lang="en-US" sz="2000" dirty="0"/>
              <a:t>of project results, and how these will increase the impact of the project. In designing these measures, you should take into account a variety of communication means and target groups as appropriate (e.g. policy-makers, interest groups, media and the public at large).</a:t>
            </a:r>
          </a:p>
          <a:p>
            <a:pPr marL="0" indent="0">
              <a:buNone/>
            </a:pPr>
            <a:r>
              <a:rPr lang="en-US" sz="2000" dirty="0" smtClean="0"/>
              <a:t>When </a:t>
            </a:r>
            <a:r>
              <a:rPr lang="en-US" sz="2000" dirty="0"/>
              <a:t>appropriate (relevant for the topic):</a:t>
            </a:r>
          </a:p>
          <a:p>
            <a:pPr marL="0" indent="0">
              <a:buNone/>
            </a:pPr>
            <a:r>
              <a:rPr lang="en-US" sz="2000" dirty="0"/>
              <a:t>With regard to the innovation dimension, describe the measures you propose to increase the likelihood of market uptake of project results, such as: verification, testing, and prototyping; supporting the development of technical standards; </a:t>
            </a:r>
            <a:r>
              <a:rPr lang="en-US" sz="2000" dirty="0" err="1"/>
              <a:t>identifing</a:t>
            </a:r>
            <a:r>
              <a:rPr lang="en-US" sz="2000" dirty="0"/>
              <a:t> and collaborating with potential users; identifying potential partners and sources of finance for </a:t>
            </a:r>
            <a:r>
              <a:rPr lang="en-US" sz="2000" dirty="0" err="1"/>
              <a:t>commercialisation</a:t>
            </a:r>
            <a:r>
              <a:rPr lang="en-US" sz="2000" dirty="0"/>
              <a:t>.</a:t>
            </a:r>
            <a:r>
              <a:rPr lang="en-US" sz="2000" dirty="0" smtClean="0"/>
              <a:t> </a:t>
            </a:r>
            <a:endParaRPr lang="et-EE" sz="2000" dirty="0"/>
          </a:p>
        </p:txBody>
      </p:sp>
      <p:sp>
        <p:nvSpPr>
          <p:cNvPr id="4" name="Date Placeholder 3"/>
          <p:cNvSpPr>
            <a:spLocks noGrp="1"/>
          </p:cNvSpPr>
          <p:nvPr>
            <p:ph type="dt" sz="half" idx="10"/>
          </p:nvPr>
        </p:nvSpPr>
        <p:spPr/>
        <p:txBody>
          <a:bodyPr/>
          <a:lstStyle/>
          <a:p>
            <a:fld id="{04CB2ABE-DE1C-4F06-AB2E-69432DC66E60}"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24</a:t>
            </a:fld>
            <a:endParaRPr lang="et-EE" dirty="0">
              <a:solidFill>
                <a:prstClr val="black">
                  <a:lumMod val="50000"/>
                  <a:lumOff val="50000"/>
                </a:prstClr>
              </a:solidFill>
            </a:endParaRPr>
          </a:p>
        </p:txBody>
      </p:sp>
    </p:spTree>
    <p:extLst>
      <p:ext uri="{BB962C8B-B14F-4D97-AF65-F5344CB8AC3E}">
        <p14:creationId xmlns:p14="http://schemas.microsoft.com/office/powerpoint/2010/main" val="10705468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B 4</a:t>
            </a:r>
            <a:endParaRPr lang="et-EE" dirty="0"/>
          </a:p>
        </p:txBody>
      </p:sp>
      <p:sp>
        <p:nvSpPr>
          <p:cNvPr id="3" name="Content Placeholder 2"/>
          <p:cNvSpPr>
            <a:spLocks noGrp="1"/>
          </p:cNvSpPr>
          <p:nvPr>
            <p:ph idx="1"/>
          </p:nvPr>
        </p:nvSpPr>
        <p:spPr>
          <a:xfrm>
            <a:off x="457200" y="1916832"/>
            <a:ext cx="8229600" cy="4209331"/>
          </a:xfrm>
        </p:spPr>
        <p:txBody>
          <a:bodyPr>
            <a:normAutofit/>
          </a:bodyPr>
          <a:lstStyle/>
          <a:p>
            <a:pPr marL="0" indent="0">
              <a:buNone/>
            </a:pPr>
            <a:r>
              <a:rPr lang="et-EE" sz="2000" b="1" dirty="0"/>
              <a:t>4. Ethics Issues </a:t>
            </a:r>
            <a:endParaRPr lang="et-EE" sz="2000" dirty="0"/>
          </a:p>
          <a:p>
            <a:pPr marL="0" indent="0">
              <a:buNone/>
            </a:pPr>
            <a:r>
              <a:rPr lang="en-US" sz="2000" dirty="0"/>
              <a:t>Describe any ethics issues that may arise in the project. In particular, you should explain the benefit and burden of their experiments and the effects it may have on the research subjects. All countries where research will be undertaken should be identified. You should be aware of the </a:t>
            </a:r>
            <a:r>
              <a:rPr lang="en-US" sz="2000" b="1" dirty="0"/>
              <a:t>legal framework </a:t>
            </a:r>
            <a:r>
              <a:rPr lang="en-US" sz="2000" dirty="0"/>
              <a:t>that is applicable and the possible specific conditions that are relevant in each country (EU and non-EU countries alike). It is strongly advised that when drafting the research proposal, the </a:t>
            </a:r>
            <a:r>
              <a:rPr lang="en-US" sz="2000" b="1" dirty="0"/>
              <a:t>local ethics committee </a:t>
            </a:r>
            <a:r>
              <a:rPr lang="en-US" sz="2000" dirty="0"/>
              <a:t>or/and relevant competent authorities (Data Protection, Clinical Trials </a:t>
            </a:r>
            <a:r>
              <a:rPr lang="en-US" sz="2000" dirty="0" err="1"/>
              <a:t>etc</a:t>
            </a:r>
            <a:r>
              <a:rPr lang="en-US" sz="2000" dirty="0"/>
              <a:t>) should be contacted for information and, when applicable, guidance. </a:t>
            </a:r>
            <a:endParaRPr lang="et-EE" sz="2000" dirty="0"/>
          </a:p>
        </p:txBody>
      </p:sp>
      <p:sp>
        <p:nvSpPr>
          <p:cNvPr id="4" name="Date Placeholder 3"/>
          <p:cNvSpPr>
            <a:spLocks noGrp="1"/>
          </p:cNvSpPr>
          <p:nvPr>
            <p:ph type="dt" sz="half" idx="10"/>
          </p:nvPr>
        </p:nvSpPr>
        <p:spPr/>
        <p:txBody>
          <a:bodyPr/>
          <a:lstStyle/>
          <a:p>
            <a:fld id="{04CB2ABE-DE1C-4F06-AB2E-69432DC66E60}"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25</a:t>
            </a:fld>
            <a:endParaRPr lang="et-EE" dirty="0">
              <a:solidFill>
                <a:prstClr val="black">
                  <a:lumMod val="50000"/>
                  <a:lumOff val="50000"/>
                </a:prstClr>
              </a:solidFill>
            </a:endParaRPr>
          </a:p>
        </p:txBody>
      </p:sp>
    </p:spTree>
    <p:extLst>
      <p:ext uri="{BB962C8B-B14F-4D97-AF65-F5344CB8AC3E}">
        <p14:creationId xmlns:p14="http://schemas.microsoft.com/office/powerpoint/2010/main" val="22381278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10000"/>
          </a:bodyPr>
          <a:lstStyle/>
          <a:p>
            <a:r>
              <a:rPr lang="et-EE" dirty="0" smtClean="0">
                <a:solidFill>
                  <a:schemeClr val="bg1">
                    <a:lumMod val="65000"/>
                  </a:schemeClr>
                </a:solidFill>
              </a:rPr>
              <a:t>Konkursi ülevaade</a:t>
            </a:r>
          </a:p>
          <a:p>
            <a:pPr lvl="1"/>
            <a:r>
              <a:rPr lang="et-EE" dirty="0" smtClean="0">
                <a:solidFill>
                  <a:schemeClr val="bg1">
                    <a:lumMod val="65000"/>
                  </a:schemeClr>
                </a:solidFill>
              </a:rPr>
              <a:t>Kellele, millal, kui palju, milleks</a:t>
            </a:r>
          </a:p>
          <a:p>
            <a:r>
              <a:rPr lang="et-EE" dirty="0" smtClean="0">
                <a:solidFill>
                  <a:schemeClr val="bg1">
                    <a:lumMod val="65000"/>
                  </a:schemeClr>
                </a:solidFill>
              </a:rPr>
              <a:t>Hindamiskriteeriumid</a:t>
            </a:r>
          </a:p>
          <a:p>
            <a:r>
              <a:rPr lang="et-EE" dirty="0" smtClean="0">
                <a:solidFill>
                  <a:schemeClr val="bg1">
                    <a:lumMod val="65000"/>
                  </a:schemeClr>
                </a:solidFill>
              </a:rPr>
              <a:t>Taotluse ülesehitus</a:t>
            </a:r>
          </a:p>
          <a:p>
            <a:r>
              <a:rPr lang="et-EE" dirty="0" smtClean="0"/>
              <a:t>Olulised märksõnad</a:t>
            </a:r>
          </a:p>
          <a:p>
            <a:pPr lvl="1"/>
            <a:r>
              <a:rPr lang="et-EE" dirty="0" smtClean="0"/>
              <a:t>Nutikas spetsialiseerumine</a:t>
            </a:r>
          </a:p>
          <a:p>
            <a:pPr lvl="1"/>
            <a:r>
              <a:rPr lang="et-EE" dirty="0" smtClean="0"/>
              <a:t>Struktuurivahendid</a:t>
            </a:r>
          </a:p>
          <a:p>
            <a:pPr lvl="1"/>
            <a:r>
              <a:rPr lang="et-EE" dirty="0" smtClean="0"/>
              <a:t>ERA põhimõtted, sh inimressursi strateegia</a:t>
            </a:r>
          </a:p>
          <a:p>
            <a:r>
              <a:rPr lang="et-EE" dirty="0" smtClean="0"/>
              <a:t>Lisainfo ja konsultatsioon</a:t>
            </a:r>
            <a:endParaRPr lang="et-EE" dirty="0"/>
          </a:p>
        </p:txBody>
      </p:sp>
      <p:sp>
        <p:nvSpPr>
          <p:cNvPr id="3" name="Date Placeholder 2"/>
          <p:cNvSpPr>
            <a:spLocks noGrp="1"/>
          </p:cNvSpPr>
          <p:nvPr>
            <p:ph type="dt" sz="half" idx="10"/>
          </p:nvPr>
        </p:nvSpPr>
        <p:spPr/>
        <p:txBody>
          <a:bodyPr/>
          <a:lstStyle/>
          <a:p>
            <a:fld id="{3043CDA6-3633-4C73-8ECA-EB0ACC189149}"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26</a:t>
            </a:fld>
            <a:endParaRPr lang="et-EE" dirty="0">
              <a:solidFill>
                <a:prstClr val="black">
                  <a:lumMod val="50000"/>
                  <a:lumOff val="50000"/>
                </a:prstClr>
              </a:solidFill>
            </a:endParaRPr>
          </a:p>
        </p:txBody>
      </p:sp>
    </p:spTree>
    <p:extLst>
      <p:ext uri="{BB962C8B-B14F-4D97-AF65-F5344CB8AC3E}">
        <p14:creationId xmlns:p14="http://schemas.microsoft.com/office/powerpoint/2010/main" val="28725863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4800" dirty="0" smtClean="0"/>
              <a:t>Nutikas spetsialiseerumine</a:t>
            </a:r>
            <a:endParaRPr lang="et-EE" sz="4800" dirty="0"/>
          </a:p>
        </p:txBody>
      </p:sp>
      <p:sp>
        <p:nvSpPr>
          <p:cNvPr id="3" name="Content Placeholder 2"/>
          <p:cNvSpPr>
            <a:spLocks noGrp="1"/>
          </p:cNvSpPr>
          <p:nvPr>
            <p:ph idx="1"/>
          </p:nvPr>
        </p:nvSpPr>
        <p:spPr/>
        <p:txBody>
          <a:bodyPr>
            <a:normAutofit fontScale="92500" lnSpcReduction="20000"/>
          </a:bodyPr>
          <a:lstStyle/>
          <a:p>
            <a:r>
              <a:rPr lang="et-EE" dirty="0" smtClean="0"/>
              <a:t>Riiklik nutika spetsialiseerumise strateegia aluseks eelkõige struktuurirahade jaotamisele järgmisel rahastusperioodil, aga olulise tähtsusega ka Horisont 2020 rakendamisel</a:t>
            </a:r>
          </a:p>
          <a:p>
            <a:r>
              <a:rPr lang="et-EE" b="1" dirty="0" smtClean="0"/>
              <a:t>RIS3</a:t>
            </a:r>
            <a:r>
              <a:rPr lang="et-EE" dirty="0" smtClean="0"/>
              <a:t>: </a:t>
            </a:r>
            <a:r>
              <a:rPr lang="en-US" dirty="0"/>
              <a:t>Research and Innovation Strategy for Smart </a:t>
            </a:r>
            <a:r>
              <a:rPr lang="en-US" dirty="0" err="1" smtClean="0"/>
              <a:t>Specialisation</a:t>
            </a:r>
            <a:endParaRPr lang="et-EE" dirty="0" smtClean="0"/>
          </a:p>
          <a:p>
            <a:r>
              <a:rPr lang="et-EE" dirty="0" smtClean="0"/>
              <a:t>Kooskõlas Europe 2020 strateegiaga</a:t>
            </a:r>
          </a:p>
          <a:p>
            <a:r>
              <a:rPr lang="et-EE" dirty="0" smtClean="0"/>
              <a:t>Eestis: </a:t>
            </a:r>
          </a:p>
          <a:p>
            <a:pPr lvl="1"/>
            <a:r>
              <a:rPr lang="et-EE" dirty="0" smtClean="0"/>
              <a:t>eeltöö ja analüüs: Arengufond</a:t>
            </a:r>
          </a:p>
          <a:p>
            <a:pPr lvl="1"/>
            <a:r>
              <a:rPr lang="et-EE" dirty="0" smtClean="0"/>
              <a:t>väljund: uue perioodi T&amp;A&amp;I strateegia</a:t>
            </a:r>
            <a:endParaRPr lang="en-US" dirty="0"/>
          </a:p>
          <a:p>
            <a:endParaRPr lang="et-EE" dirty="0"/>
          </a:p>
        </p:txBody>
      </p:sp>
      <p:sp>
        <p:nvSpPr>
          <p:cNvPr id="4" name="Date Placeholder 3"/>
          <p:cNvSpPr>
            <a:spLocks noGrp="1"/>
          </p:cNvSpPr>
          <p:nvPr>
            <p:ph type="dt" sz="half" idx="10"/>
          </p:nvPr>
        </p:nvSpPr>
        <p:spPr/>
        <p:txBody>
          <a:bodyPr/>
          <a:lstStyle/>
          <a:p>
            <a:fld id="{1BCD75FB-D232-4C50-92AE-8B1428A6A4B9}"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27</a:t>
            </a:fld>
            <a:endParaRPr lang="et-EE" dirty="0">
              <a:solidFill>
                <a:prstClr val="black">
                  <a:lumMod val="50000"/>
                  <a:lumOff val="50000"/>
                </a:prstClr>
              </a:solidFill>
            </a:endParaRPr>
          </a:p>
        </p:txBody>
      </p:sp>
    </p:spTree>
    <p:extLst>
      <p:ext uri="{BB962C8B-B14F-4D97-AF65-F5344CB8AC3E}">
        <p14:creationId xmlns:p14="http://schemas.microsoft.com/office/powerpoint/2010/main" val="21248871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4800" dirty="0" smtClean="0"/>
              <a:t>RIS3 strateegiad:</a:t>
            </a:r>
            <a:endParaRPr lang="et-EE" sz="4800" dirty="0"/>
          </a:p>
        </p:txBody>
      </p:sp>
      <p:sp>
        <p:nvSpPr>
          <p:cNvPr id="3" name="Content Placeholder 2"/>
          <p:cNvSpPr>
            <a:spLocks noGrp="1"/>
          </p:cNvSpPr>
          <p:nvPr>
            <p:ph idx="1"/>
          </p:nvPr>
        </p:nvSpPr>
        <p:spPr/>
        <p:txBody>
          <a:bodyPr>
            <a:noAutofit/>
          </a:bodyPr>
          <a:lstStyle/>
          <a:p>
            <a:pPr marL="514350" indent="-514350">
              <a:buFont typeface="+mj-lt"/>
              <a:buAutoNum type="arabicPeriod"/>
            </a:pPr>
            <a:r>
              <a:rPr lang="fi-FI" sz="2400" dirty="0" smtClean="0"/>
              <a:t>Suunavad </a:t>
            </a:r>
            <a:r>
              <a:rPr lang="fi-FI" sz="2400" dirty="0"/>
              <a:t>poliitika toetused ja investeeringud </a:t>
            </a:r>
            <a:r>
              <a:rPr lang="fi-FI" sz="2400" dirty="0" smtClean="0"/>
              <a:t>riigi/piirkonna </a:t>
            </a:r>
            <a:r>
              <a:rPr lang="fi-FI" sz="2400" dirty="0"/>
              <a:t>tähtsaimatele prioriteetidele, probleemidele </a:t>
            </a:r>
            <a:r>
              <a:rPr lang="fi-FI" sz="2400" dirty="0" smtClean="0"/>
              <a:t>ja</a:t>
            </a:r>
            <a:r>
              <a:rPr lang="et-EE" sz="2400" dirty="0" smtClean="0"/>
              <a:t> vajadustele </a:t>
            </a:r>
            <a:r>
              <a:rPr lang="et-EE" sz="2400" dirty="0"/>
              <a:t>teadmistepõhise arengu edendamiseks.</a:t>
            </a:r>
          </a:p>
          <a:p>
            <a:pPr marL="514350" indent="-514350">
              <a:buFont typeface="+mj-lt"/>
              <a:buAutoNum type="arabicPeriod"/>
            </a:pPr>
            <a:r>
              <a:rPr lang="et-EE" sz="2400" dirty="0" smtClean="0"/>
              <a:t>Tuginevad </a:t>
            </a:r>
            <a:r>
              <a:rPr lang="et-EE" sz="2400" dirty="0"/>
              <a:t>iga riigi/piirkonna tugevustele, </a:t>
            </a:r>
            <a:r>
              <a:rPr lang="et-EE" sz="2400" dirty="0" smtClean="0"/>
              <a:t>konkurentsieelistele ja </a:t>
            </a:r>
            <a:r>
              <a:rPr lang="et-EE" sz="2400" dirty="0"/>
              <a:t>tipptaseme saavutamise potentsiaalile.</a:t>
            </a:r>
          </a:p>
          <a:p>
            <a:pPr marL="514350" indent="-514350">
              <a:buFont typeface="+mj-lt"/>
              <a:buAutoNum type="arabicPeriod"/>
            </a:pPr>
            <a:r>
              <a:rPr lang="et-EE" sz="2400" dirty="0" smtClean="0"/>
              <a:t>Toetavad </a:t>
            </a:r>
            <a:r>
              <a:rPr lang="et-EE" sz="2400" dirty="0"/>
              <a:t>nii tehnoloogilist kui ka praktikal </a:t>
            </a:r>
            <a:r>
              <a:rPr lang="et-EE" sz="2400" dirty="0" smtClean="0"/>
              <a:t>põhinevat innovatsiooni </a:t>
            </a:r>
            <a:r>
              <a:rPr lang="et-EE" sz="2400" dirty="0"/>
              <a:t>ning stimuleerivad erasektori investeeringuid.</a:t>
            </a:r>
          </a:p>
          <a:p>
            <a:pPr marL="514350" indent="-514350">
              <a:buFont typeface="+mj-lt"/>
              <a:buAutoNum type="arabicPeriod"/>
            </a:pPr>
            <a:r>
              <a:rPr lang="et-EE" sz="2400" dirty="0" smtClean="0"/>
              <a:t>Kaasavad </a:t>
            </a:r>
            <a:r>
              <a:rPr lang="et-EE" sz="2400" dirty="0"/>
              <a:t>sidusrühmi täiel määral ning </a:t>
            </a:r>
            <a:r>
              <a:rPr lang="et-EE" sz="2400" dirty="0" smtClean="0"/>
              <a:t>soodustavad innovatsiooni </a:t>
            </a:r>
            <a:r>
              <a:rPr lang="et-EE" sz="2400" dirty="0"/>
              <a:t>ja eksperimenteerimist.</a:t>
            </a:r>
          </a:p>
          <a:p>
            <a:pPr marL="514350" indent="-514350">
              <a:buFont typeface="+mj-lt"/>
              <a:buAutoNum type="arabicPeriod"/>
            </a:pPr>
            <a:r>
              <a:rPr lang="et-EE" sz="2400" dirty="0" smtClean="0"/>
              <a:t>Põhinevad </a:t>
            </a:r>
            <a:r>
              <a:rPr lang="et-EE" sz="2400" dirty="0"/>
              <a:t>faktidel ning sisaldavad </a:t>
            </a:r>
            <a:r>
              <a:rPr lang="et-EE" sz="2400" dirty="0" smtClean="0"/>
              <a:t>usaldusväärseid seire- </a:t>
            </a:r>
            <a:r>
              <a:rPr lang="et-EE" sz="2400" dirty="0"/>
              <a:t>ja hindamissüsteeme</a:t>
            </a:r>
            <a:endParaRPr lang="et-EE" sz="2400" dirty="0"/>
          </a:p>
        </p:txBody>
      </p:sp>
      <p:sp>
        <p:nvSpPr>
          <p:cNvPr id="4" name="Date Placeholder 3"/>
          <p:cNvSpPr>
            <a:spLocks noGrp="1"/>
          </p:cNvSpPr>
          <p:nvPr>
            <p:ph type="dt" sz="half" idx="10"/>
          </p:nvPr>
        </p:nvSpPr>
        <p:spPr/>
        <p:txBody>
          <a:bodyPr/>
          <a:lstStyle/>
          <a:p>
            <a:fld id="{80C8EF89-795A-43D0-89BA-F08F5A1376FF}"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28</a:t>
            </a:fld>
            <a:endParaRPr lang="et-EE" dirty="0">
              <a:solidFill>
                <a:prstClr val="black">
                  <a:lumMod val="50000"/>
                  <a:lumOff val="50000"/>
                </a:prstClr>
              </a:solidFill>
            </a:endParaRPr>
          </a:p>
        </p:txBody>
      </p:sp>
    </p:spTree>
    <p:extLst>
      <p:ext uri="{BB962C8B-B14F-4D97-AF65-F5344CB8AC3E}">
        <p14:creationId xmlns:p14="http://schemas.microsoft.com/office/powerpoint/2010/main" val="14245812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4800" dirty="0" smtClean="0"/>
              <a:t>Arengufondi vahearuanne</a:t>
            </a:r>
            <a:endParaRPr lang="et-EE" sz="4800" dirty="0"/>
          </a:p>
        </p:txBody>
      </p:sp>
      <p:sp>
        <p:nvSpPr>
          <p:cNvPr id="3" name="Content Placeholder 2"/>
          <p:cNvSpPr>
            <a:spLocks noGrp="1"/>
          </p:cNvSpPr>
          <p:nvPr>
            <p:ph idx="1"/>
          </p:nvPr>
        </p:nvSpPr>
        <p:spPr/>
        <p:txBody>
          <a:bodyPr>
            <a:normAutofit fontScale="92500" lnSpcReduction="10000"/>
          </a:bodyPr>
          <a:lstStyle/>
          <a:p>
            <a:r>
              <a:rPr lang="et-EE" dirty="0" smtClean="0"/>
              <a:t>Valmis 19. dets 2012</a:t>
            </a:r>
          </a:p>
          <a:p>
            <a:r>
              <a:rPr lang="et-EE" dirty="0" smtClean="0"/>
              <a:t>Nutika spetsialiseerumise analüüsi 2. etapp: kasvualade valiku kitsendamine</a:t>
            </a:r>
          </a:p>
          <a:p>
            <a:pPr lvl="1"/>
            <a:r>
              <a:rPr lang="et-EE" dirty="0" smtClean="0"/>
              <a:t>1. etapis selgitati välja 8 potsentsiaalset kasvusuunda</a:t>
            </a:r>
          </a:p>
          <a:p>
            <a:pPr lvl="1"/>
            <a:r>
              <a:rPr lang="et-EE" dirty="0" smtClean="0"/>
              <a:t>2. </a:t>
            </a:r>
            <a:r>
              <a:rPr lang="et-EE" dirty="0"/>
              <a:t>etapi </a:t>
            </a:r>
            <a:r>
              <a:rPr lang="et-EE" dirty="0" smtClean="0"/>
              <a:t>eesmärgiks leida </a:t>
            </a:r>
            <a:r>
              <a:rPr lang="et-EE" dirty="0"/>
              <a:t>Eesti teaduse ja ettevõtluse tugevama </a:t>
            </a:r>
            <a:r>
              <a:rPr lang="et-EE" dirty="0" smtClean="0"/>
              <a:t>ühisosaga kasvualad</a:t>
            </a:r>
          </a:p>
          <a:p>
            <a:pPr lvl="1"/>
            <a:r>
              <a:rPr lang="et-EE" dirty="0" smtClean="0"/>
              <a:t>Tulemuseks 3 kasvuala: </a:t>
            </a:r>
          </a:p>
          <a:p>
            <a:pPr lvl="2"/>
            <a:r>
              <a:rPr lang="et-EE" dirty="0" smtClean="0"/>
              <a:t>IKT</a:t>
            </a:r>
          </a:p>
          <a:p>
            <a:pPr lvl="2"/>
            <a:r>
              <a:rPr lang="et-EE" dirty="0" smtClean="0"/>
              <a:t>Tervishoiutehnoloogiad ja –teenused</a:t>
            </a:r>
          </a:p>
          <a:p>
            <a:pPr lvl="2"/>
            <a:r>
              <a:rPr lang="et-EE" dirty="0" smtClean="0"/>
              <a:t>Ressursside efektiivsem kasutamine</a:t>
            </a:r>
          </a:p>
          <a:p>
            <a:endParaRPr lang="et-EE" dirty="0" smtClean="0"/>
          </a:p>
          <a:p>
            <a:endParaRPr lang="et-EE" dirty="0"/>
          </a:p>
        </p:txBody>
      </p:sp>
      <p:sp>
        <p:nvSpPr>
          <p:cNvPr id="4" name="Date Placeholder 3"/>
          <p:cNvSpPr>
            <a:spLocks noGrp="1"/>
          </p:cNvSpPr>
          <p:nvPr>
            <p:ph type="dt" sz="half" idx="10"/>
          </p:nvPr>
        </p:nvSpPr>
        <p:spPr/>
        <p:txBody>
          <a:bodyPr/>
          <a:lstStyle/>
          <a:p>
            <a:fld id="{27B54BE5-4504-4803-A622-3CBE7BCB9057}"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29</a:t>
            </a:fld>
            <a:endParaRPr lang="et-EE" dirty="0">
              <a:solidFill>
                <a:prstClr val="black">
                  <a:lumMod val="50000"/>
                  <a:lumOff val="50000"/>
                </a:prstClr>
              </a:solidFill>
            </a:endParaRPr>
          </a:p>
        </p:txBody>
      </p:sp>
    </p:spTree>
    <p:extLst>
      <p:ext uri="{BB962C8B-B14F-4D97-AF65-F5344CB8AC3E}">
        <p14:creationId xmlns:p14="http://schemas.microsoft.com/office/powerpoint/2010/main" val="3021230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4800" dirty="0" smtClean="0"/>
              <a:t>ERA Chairs Pilot Call (1)</a:t>
            </a:r>
            <a:endParaRPr lang="et-EE" sz="4800" dirty="0"/>
          </a:p>
        </p:txBody>
      </p:sp>
      <p:sp>
        <p:nvSpPr>
          <p:cNvPr id="3" name="Content Placeholder 2"/>
          <p:cNvSpPr>
            <a:spLocks noGrp="1"/>
          </p:cNvSpPr>
          <p:nvPr>
            <p:ph idx="1"/>
          </p:nvPr>
        </p:nvSpPr>
        <p:spPr/>
        <p:txBody>
          <a:bodyPr>
            <a:normAutofit fontScale="92500" lnSpcReduction="10000"/>
          </a:bodyPr>
          <a:lstStyle/>
          <a:p>
            <a:r>
              <a:rPr lang="et-EE" dirty="0" smtClean="0"/>
              <a:t>Konkurss kuulutati välja 18.12.13, taotluste esitamise tähtaeg on </a:t>
            </a:r>
            <a:r>
              <a:rPr lang="et-EE" b="1" dirty="0" smtClean="0"/>
              <a:t>30. mai 2013</a:t>
            </a:r>
            <a:endParaRPr lang="et-EE" dirty="0" smtClean="0"/>
          </a:p>
          <a:p>
            <a:r>
              <a:rPr lang="et-EE" b="1" dirty="0" smtClean="0"/>
              <a:t>Eesmärk</a:t>
            </a:r>
            <a:r>
              <a:rPr lang="et-EE" dirty="0" smtClean="0"/>
              <a:t>: arendada ekstsellentsi ja tõsta osalevate teadusasutuste konkurentsivõimet, väljapaistva teadlase juhtimisel</a:t>
            </a:r>
          </a:p>
          <a:p>
            <a:r>
              <a:rPr lang="et-EE" dirty="0" smtClean="0"/>
              <a:t>Projekti kestus kuni </a:t>
            </a:r>
            <a:r>
              <a:rPr lang="et-EE" b="1" dirty="0" smtClean="0"/>
              <a:t>5 aastat </a:t>
            </a:r>
          </a:p>
          <a:p>
            <a:r>
              <a:rPr lang="et-EE" dirty="0" smtClean="0"/>
              <a:t>Konkursi kogueelarve </a:t>
            </a:r>
            <a:r>
              <a:rPr lang="et-EE" b="1" dirty="0" smtClean="0"/>
              <a:t>12 milj €</a:t>
            </a:r>
            <a:r>
              <a:rPr lang="et-EE" dirty="0" smtClean="0"/>
              <a:t>, rahastatakse ~</a:t>
            </a:r>
            <a:r>
              <a:rPr lang="et-EE" b="1" dirty="0" smtClean="0"/>
              <a:t>5 projekti</a:t>
            </a:r>
          </a:p>
          <a:p>
            <a:r>
              <a:rPr lang="et-EE" dirty="0" smtClean="0"/>
              <a:t>Max</a:t>
            </a:r>
            <a:r>
              <a:rPr lang="et-EE" b="1" dirty="0" smtClean="0"/>
              <a:t> 1 projekt riigi </a:t>
            </a:r>
            <a:r>
              <a:rPr lang="et-EE" dirty="0" smtClean="0"/>
              <a:t>kohta (ainult pilootkonkursil)</a:t>
            </a:r>
            <a:endParaRPr lang="et-EE" b="1" dirty="0" smtClean="0"/>
          </a:p>
        </p:txBody>
      </p:sp>
      <p:sp>
        <p:nvSpPr>
          <p:cNvPr id="4" name="Date Placeholder 3"/>
          <p:cNvSpPr>
            <a:spLocks noGrp="1"/>
          </p:cNvSpPr>
          <p:nvPr>
            <p:ph type="dt" sz="half" idx="10"/>
          </p:nvPr>
        </p:nvSpPr>
        <p:spPr/>
        <p:txBody>
          <a:bodyPr/>
          <a:lstStyle/>
          <a:p>
            <a:fld id="{28449894-F3DA-41A9-8085-9CF7E8843B8C}"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3</a:t>
            </a:fld>
            <a:endParaRPr lang="et-EE" dirty="0">
              <a:solidFill>
                <a:prstClr val="black">
                  <a:lumMod val="50000"/>
                  <a:lumOff val="50000"/>
                </a:prstClr>
              </a:solidFill>
            </a:endParaRPr>
          </a:p>
        </p:txBody>
      </p:sp>
    </p:spTree>
    <p:extLst>
      <p:ext uri="{BB962C8B-B14F-4D97-AF65-F5344CB8AC3E}">
        <p14:creationId xmlns:p14="http://schemas.microsoft.com/office/powerpoint/2010/main" val="38901383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792088"/>
          </a:xfrm>
        </p:spPr>
        <p:txBody>
          <a:bodyPr/>
          <a:lstStyle/>
          <a:p>
            <a:r>
              <a:rPr lang="et-EE" sz="4800" dirty="0" smtClean="0"/>
              <a:t>Struktuurirahade järgmine periood (2014-2020)</a:t>
            </a:r>
            <a:endParaRPr lang="et-EE" sz="4800" dirty="0"/>
          </a:p>
        </p:txBody>
      </p:sp>
      <p:sp>
        <p:nvSpPr>
          <p:cNvPr id="3" name="Content Placeholder 2"/>
          <p:cNvSpPr>
            <a:spLocks noGrp="1"/>
          </p:cNvSpPr>
          <p:nvPr>
            <p:ph idx="1"/>
          </p:nvPr>
        </p:nvSpPr>
        <p:spPr>
          <a:xfrm>
            <a:off x="457200" y="2132856"/>
            <a:ext cx="8229600" cy="3993307"/>
          </a:xfrm>
        </p:spPr>
        <p:txBody>
          <a:bodyPr/>
          <a:lstStyle/>
          <a:p>
            <a:r>
              <a:rPr lang="et-EE" dirty="0" smtClean="0"/>
              <a:t>Riiklikud arutelud alles algfaasis</a:t>
            </a:r>
          </a:p>
          <a:p>
            <a:endParaRPr lang="et-EE" dirty="0" smtClean="0"/>
          </a:p>
          <a:p>
            <a:r>
              <a:rPr lang="et-EE" dirty="0" smtClean="0"/>
              <a:t>HTM tugev toetus ERA Chair meetmes osalemiseks</a:t>
            </a:r>
          </a:p>
        </p:txBody>
      </p:sp>
      <p:sp>
        <p:nvSpPr>
          <p:cNvPr id="4" name="Date Placeholder 3"/>
          <p:cNvSpPr>
            <a:spLocks noGrp="1"/>
          </p:cNvSpPr>
          <p:nvPr>
            <p:ph type="dt" sz="half" idx="10"/>
          </p:nvPr>
        </p:nvSpPr>
        <p:spPr/>
        <p:txBody>
          <a:bodyPr/>
          <a:lstStyle/>
          <a:p>
            <a:fld id="{897C1825-B645-40C0-93A3-D8371C6E3B12}"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30</a:t>
            </a:fld>
            <a:endParaRPr lang="et-EE" dirty="0">
              <a:solidFill>
                <a:prstClr val="black">
                  <a:lumMod val="50000"/>
                  <a:lumOff val="50000"/>
                </a:prstClr>
              </a:solidFill>
            </a:endParaRPr>
          </a:p>
        </p:txBody>
      </p:sp>
    </p:spTree>
    <p:extLst>
      <p:ext uri="{BB962C8B-B14F-4D97-AF65-F5344CB8AC3E}">
        <p14:creationId xmlns:p14="http://schemas.microsoft.com/office/powerpoint/2010/main" val="7875954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ERA põhimõtted</a:t>
            </a:r>
            <a:endParaRPr lang="et-EE" dirty="0"/>
          </a:p>
        </p:txBody>
      </p:sp>
      <p:sp>
        <p:nvSpPr>
          <p:cNvPr id="3" name="Content Placeholder 2"/>
          <p:cNvSpPr>
            <a:spLocks noGrp="1"/>
          </p:cNvSpPr>
          <p:nvPr>
            <p:ph idx="1"/>
          </p:nvPr>
        </p:nvSpPr>
        <p:spPr/>
        <p:txBody>
          <a:bodyPr/>
          <a:lstStyle/>
          <a:p>
            <a:r>
              <a:rPr lang="et-EE" dirty="0" smtClean="0"/>
              <a:t>ERA Communication, juuli 2012</a:t>
            </a:r>
          </a:p>
          <a:p>
            <a:pPr lvl="1"/>
            <a:r>
              <a:rPr lang="et-EE" dirty="0" smtClean="0"/>
              <a:t>5 prioriteeti, sh</a:t>
            </a:r>
          </a:p>
          <a:p>
            <a:pPr lvl="2"/>
            <a:r>
              <a:rPr lang="et-EE" dirty="0" smtClean="0"/>
              <a:t>open recruitment</a:t>
            </a:r>
          </a:p>
          <a:p>
            <a:pPr lvl="2"/>
            <a:r>
              <a:rPr lang="et-EE" dirty="0" smtClean="0"/>
              <a:t>gender balance</a:t>
            </a:r>
          </a:p>
          <a:p>
            <a:pPr lvl="2"/>
            <a:r>
              <a:rPr lang="et-EE" dirty="0" smtClean="0"/>
              <a:t>peer review</a:t>
            </a:r>
          </a:p>
          <a:p>
            <a:pPr lvl="2"/>
            <a:r>
              <a:rPr lang="et-EE" smtClean="0"/>
              <a:t>doctoral training</a:t>
            </a:r>
            <a:endParaRPr lang="et-EE" dirty="0" smtClean="0"/>
          </a:p>
        </p:txBody>
      </p:sp>
      <p:sp>
        <p:nvSpPr>
          <p:cNvPr id="4" name="Date Placeholder 3"/>
          <p:cNvSpPr>
            <a:spLocks noGrp="1"/>
          </p:cNvSpPr>
          <p:nvPr>
            <p:ph type="dt" sz="half" idx="10"/>
          </p:nvPr>
        </p:nvSpPr>
        <p:spPr/>
        <p:txBody>
          <a:bodyPr/>
          <a:lstStyle/>
          <a:p>
            <a:fld id="{04CB2ABE-DE1C-4F06-AB2E-69432DC66E60}"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31</a:t>
            </a:fld>
            <a:endParaRPr lang="et-EE" dirty="0">
              <a:solidFill>
                <a:prstClr val="black">
                  <a:lumMod val="50000"/>
                  <a:lumOff val="50000"/>
                </a:prstClr>
              </a:solidFill>
            </a:endParaRPr>
          </a:p>
        </p:txBody>
      </p:sp>
    </p:spTree>
    <p:extLst>
      <p:ext uri="{BB962C8B-B14F-4D97-AF65-F5344CB8AC3E}">
        <p14:creationId xmlns:p14="http://schemas.microsoft.com/office/powerpoint/2010/main" val="3904935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792088"/>
          </a:xfrm>
        </p:spPr>
        <p:txBody>
          <a:bodyPr/>
          <a:lstStyle/>
          <a:p>
            <a:r>
              <a:rPr lang="et-EE" sz="4800" dirty="0" smtClean="0"/>
              <a:t>Olulised dokumendid ja infoallikad (1)</a:t>
            </a:r>
            <a:endParaRPr lang="et-EE" sz="4800" dirty="0"/>
          </a:p>
        </p:txBody>
      </p:sp>
      <p:sp>
        <p:nvSpPr>
          <p:cNvPr id="3" name="Content Placeholder 2"/>
          <p:cNvSpPr>
            <a:spLocks noGrp="1"/>
          </p:cNvSpPr>
          <p:nvPr>
            <p:ph idx="1"/>
          </p:nvPr>
        </p:nvSpPr>
        <p:spPr>
          <a:xfrm>
            <a:off x="457200" y="1988840"/>
            <a:ext cx="8229600" cy="4137323"/>
          </a:xfrm>
        </p:spPr>
        <p:txBody>
          <a:bodyPr>
            <a:normAutofit/>
          </a:bodyPr>
          <a:lstStyle/>
          <a:p>
            <a:r>
              <a:rPr lang="et-EE" dirty="0" smtClean="0"/>
              <a:t>ERA Chairs pilootkonkursi </a:t>
            </a:r>
            <a:r>
              <a:rPr lang="et-EE" dirty="0"/>
              <a:t>leht </a:t>
            </a:r>
            <a:r>
              <a:rPr lang="et-EE" sz="2000" dirty="0">
                <a:hlinkClick r:id="rId2"/>
              </a:rPr>
              <a:t>http://</a:t>
            </a:r>
            <a:r>
              <a:rPr lang="et-EE" sz="2000" dirty="0" smtClean="0">
                <a:hlinkClick r:id="rId2"/>
              </a:rPr>
              <a:t>ec.europa.eu/research/participants/portal/page/call_FP7?callIdentifier=FP7-ERAChairs-PilotCall-2013&amp;specificProgram=CAPACITIES#wlp_call_FP7</a:t>
            </a:r>
            <a:r>
              <a:rPr lang="et-EE" sz="2000" dirty="0" smtClean="0"/>
              <a:t> </a:t>
            </a:r>
            <a:endParaRPr lang="et-EE" dirty="0" smtClean="0"/>
          </a:p>
          <a:p>
            <a:pPr lvl="1"/>
            <a:r>
              <a:rPr lang="et-EE" dirty="0" smtClean="0"/>
              <a:t>Work Programme 2013 – Research Potential</a:t>
            </a:r>
          </a:p>
          <a:p>
            <a:pPr lvl="1"/>
            <a:r>
              <a:rPr lang="en-US" dirty="0"/>
              <a:t>Guide for Applicants (Specific part) - Supporting actions (CSASA) </a:t>
            </a:r>
            <a:endParaRPr lang="et-EE" dirty="0" smtClean="0"/>
          </a:p>
          <a:p>
            <a:r>
              <a:rPr lang="et-EE" dirty="0" smtClean="0"/>
              <a:t>ERA Chairs infopäeva leht </a:t>
            </a:r>
            <a:r>
              <a:rPr lang="et-EE" sz="2400" dirty="0">
                <a:hlinkClick r:id="rId3"/>
              </a:rPr>
              <a:t>http://</a:t>
            </a:r>
            <a:r>
              <a:rPr lang="et-EE" sz="2400" dirty="0" smtClean="0">
                <a:hlinkClick r:id="rId3"/>
              </a:rPr>
              <a:t>ec.europa.eu/research/era/era-chairs_en.html#infoday</a:t>
            </a:r>
            <a:r>
              <a:rPr lang="et-EE" dirty="0" smtClean="0"/>
              <a:t> </a:t>
            </a:r>
            <a:endParaRPr lang="et-EE" dirty="0"/>
          </a:p>
        </p:txBody>
      </p:sp>
      <p:sp>
        <p:nvSpPr>
          <p:cNvPr id="4" name="Date Placeholder 3"/>
          <p:cNvSpPr>
            <a:spLocks noGrp="1"/>
          </p:cNvSpPr>
          <p:nvPr>
            <p:ph type="dt" sz="half" idx="10"/>
          </p:nvPr>
        </p:nvSpPr>
        <p:spPr/>
        <p:txBody>
          <a:bodyPr/>
          <a:lstStyle/>
          <a:p>
            <a:fld id="{04CB2ABE-DE1C-4F06-AB2E-69432DC66E60}"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32</a:t>
            </a:fld>
            <a:endParaRPr lang="et-EE" dirty="0">
              <a:solidFill>
                <a:prstClr val="black">
                  <a:lumMod val="50000"/>
                  <a:lumOff val="50000"/>
                </a:prstClr>
              </a:solidFill>
            </a:endParaRPr>
          </a:p>
        </p:txBody>
      </p:sp>
    </p:spTree>
    <p:extLst>
      <p:ext uri="{BB962C8B-B14F-4D97-AF65-F5344CB8AC3E}">
        <p14:creationId xmlns:p14="http://schemas.microsoft.com/office/powerpoint/2010/main" val="22097107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792088"/>
          </a:xfrm>
        </p:spPr>
        <p:txBody>
          <a:bodyPr/>
          <a:lstStyle/>
          <a:p>
            <a:r>
              <a:rPr lang="et-EE" sz="4800" dirty="0"/>
              <a:t>Olulised dokumendid ja infoallikad </a:t>
            </a:r>
            <a:r>
              <a:rPr lang="et-EE" sz="4800" dirty="0" smtClean="0"/>
              <a:t>(2)</a:t>
            </a:r>
            <a:endParaRPr lang="et-EE" sz="4800" dirty="0"/>
          </a:p>
        </p:txBody>
      </p:sp>
      <p:sp>
        <p:nvSpPr>
          <p:cNvPr id="3" name="Content Placeholder 2"/>
          <p:cNvSpPr>
            <a:spLocks noGrp="1"/>
          </p:cNvSpPr>
          <p:nvPr>
            <p:ph idx="1"/>
          </p:nvPr>
        </p:nvSpPr>
        <p:spPr>
          <a:xfrm>
            <a:off x="457200" y="2276872"/>
            <a:ext cx="8229600" cy="3849291"/>
          </a:xfrm>
        </p:spPr>
        <p:txBody>
          <a:bodyPr/>
          <a:lstStyle/>
          <a:p>
            <a:r>
              <a:rPr lang="et-EE" dirty="0"/>
              <a:t>ERA põhimõtete veebileht </a:t>
            </a:r>
            <a:r>
              <a:rPr lang="et-EE" sz="2800" dirty="0" smtClean="0">
                <a:hlinkClick r:id="rId2"/>
              </a:rPr>
              <a:t>http</a:t>
            </a:r>
            <a:r>
              <a:rPr lang="et-EE" sz="2800" dirty="0">
                <a:hlinkClick r:id="rId2"/>
              </a:rPr>
              <a:t>://</a:t>
            </a:r>
            <a:r>
              <a:rPr lang="et-EE" sz="2800" dirty="0" smtClean="0">
                <a:hlinkClick r:id="rId2"/>
              </a:rPr>
              <a:t>ec.europa.eu/research/era/index_en.htm</a:t>
            </a:r>
            <a:r>
              <a:rPr lang="et-EE" dirty="0" smtClean="0"/>
              <a:t> </a:t>
            </a:r>
          </a:p>
          <a:p>
            <a:r>
              <a:rPr lang="et-EE" dirty="0"/>
              <a:t>Nutika spetsialiseerumise platvorm </a:t>
            </a:r>
            <a:r>
              <a:rPr lang="et-EE" dirty="0">
                <a:hlinkClick r:id="rId3"/>
              </a:rPr>
              <a:t>http://</a:t>
            </a:r>
            <a:r>
              <a:rPr lang="et-EE" dirty="0" smtClean="0">
                <a:hlinkClick r:id="rId3"/>
              </a:rPr>
              <a:t>s3platform.jrc.ec.europa.eu/home</a:t>
            </a:r>
            <a:endParaRPr lang="et-EE" dirty="0" smtClean="0"/>
          </a:p>
          <a:p>
            <a:r>
              <a:rPr lang="et-EE" dirty="0"/>
              <a:t>Gendered innovations </a:t>
            </a:r>
            <a:r>
              <a:rPr lang="et-EE" sz="2800" dirty="0">
                <a:hlinkClick r:id="rId4"/>
              </a:rPr>
              <a:t>http://</a:t>
            </a:r>
            <a:r>
              <a:rPr lang="et-EE" sz="2800" dirty="0" smtClean="0">
                <a:hlinkClick r:id="rId4"/>
              </a:rPr>
              <a:t>genderedinnovations.stanford.edu/index.html</a:t>
            </a:r>
            <a:r>
              <a:rPr lang="et-EE" dirty="0" smtClean="0"/>
              <a:t>  </a:t>
            </a:r>
          </a:p>
        </p:txBody>
      </p:sp>
      <p:sp>
        <p:nvSpPr>
          <p:cNvPr id="4" name="Date Placeholder 3"/>
          <p:cNvSpPr>
            <a:spLocks noGrp="1"/>
          </p:cNvSpPr>
          <p:nvPr>
            <p:ph type="dt" sz="half" idx="10"/>
          </p:nvPr>
        </p:nvSpPr>
        <p:spPr/>
        <p:txBody>
          <a:bodyPr/>
          <a:lstStyle/>
          <a:p>
            <a:fld id="{04CB2ABE-DE1C-4F06-AB2E-69432DC66E60}"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33</a:t>
            </a:fld>
            <a:endParaRPr lang="et-EE" dirty="0">
              <a:solidFill>
                <a:prstClr val="black">
                  <a:lumMod val="50000"/>
                  <a:lumOff val="50000"/>
                </a:prstClr>
              </a:solidFill>
            </a:endParaRPr>
          </a:p>
        </p:txBody>
      </p:sp>
    </p:spTree>
    <p:extLst>
      <p:ext uri="{BB962C8B-B14F-4D97-AF65-F5344CB8AC3E}">
        <p14:creationId xmlns:p14="http://schemas.microsoft.com/office/powerpoint/2010/main" val="32663949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Kokkuvõte</a:t>
            </a:r>
            <a:endParaRPr lang="et-EE" dirty="0"/>
          </a:p>
        </p:txBody>
      </p:sp>
      <p:sp>
        <p:nvSpPr>
          <p:cNvPr id="3" name="Content Placeholder 2"/>
          <p:cNvSpPr>
            <a:spLocks noGrp="1"/>
          </p:cNvSpPr>
          <p:nvPr>
            <p:ph idx="1"/>
          </p:nvPr>
        </p:nvSpPr>
        <p:spPr/>
        <p:txBody>
          <a:bodyPr>
            <a:normAutofit fontScale="92500" lnSpcReduction="10000"/>
          </a:bodyPr>
          <a:lstStyle/>
          <a:p>
            <a:r>
              <a:rPr lang="et-EE" dirty="0" smtClean="0"/>
              <a:t>Ainult pilootkonkurss on avatud piiratud taotlejate ringile</a:t>
            </a:r>
          </a:p>
          <a:p>
            <a:r>
              <a:rPr lang="et-EE" dirty="0" smtClean="0"/>
              <a:t>Rahastus 90% kogukuludest, kuni 2,4 milj € viieks aastaks</a:t>
            </a:r>
          </a:p>
          <a:p>
            <a:r>
              <a:rPr lang="et-EE" dirty="0" smtClean="0"/>
              <a:t>Projekti keskmes on väljapaistev teadlane ja teadusadministraator, kes palgatakse avatud konkursi kaudu</a:t>
            </a:r>
          </a:p>
          <a:p>
            <a:r>
              <a:rPr lang="et-EE" dirty="0" smtClean="0"/>
              <a:t>Eesmärgiks on konkurentsivõime kasv ja tihe koostöö riigiga nutika spetsialiseerumise valdonnas</a:t>
            </a:r>
            <a:endParaRPr lang="et-EE" dirty="0"/>
          </a:p>
        </p:txBody>
      </p:sp>
      <p:sp>
        <p:nvSpPr>
          <p:cNvPr id="4" name="Date Placeholder 3"/>
          <p:cNvSpPr>
            <a:spLocks noGrp="1"/>
          </p:cNvSpPr>
          <p:nvPr>
            <p:ph type="dt" sz="half" idx="10"/>
          </p:nvPr>
        </p:nvSpPr>
        <p:spPr/>
        <p:txBody>
          <a:bodyPr/>
          <a:lstStyle/>
          <a:p>
            <a:fld id="{04CB2ABE-DE1C-4F06-AB2E-69432DC66E60}"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34</a:t>
            </a:fld>
            <a:endParaRPr lang="et-EE" dirty="0">
              <a:solidFill>
                <a:prstClr val="black">
                  <a:lumMod val="50000"/>
                  <a:lumOff val="50000"/>
                </a:prstClr>
              </a:solidFill>
            </a:endParaRPr>
          </a:p>
        </p:txBody>
      </p:sp>
    </p:spTree>
    <p:extLst>
      <p:ext uri="{BB962C8B-B14F-4D97-AF65-F5344CB8AC3E}">
        <p14:creationId xmlns:p14="http://schemas.microsoft.com/office/powerpoint/2010/main" val="3056166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4800" dirty="0" smtClean="0"/>
              <a:t>ERA Chairs Pilot Call (2)</a:t>
            </a:r>
            <a:endParaRPr lang="et-EE" sz="4800" dirty="0"/>
          </a:p>
        </p:txBody>
      </p:sp>
      <p:sp>
        <p:nvSpPr>
          <p:cNvPr id="3" name="Content Placeholder 2"/>
          <p:cNvSpPr>
            <a:spLocks noGrp="1"/>
          </p:cNvSpPr>
          <p:nvPr>
            <p:ph idx="1"/>
          </p:nvPr>
        </p:nvSpPr>
        <p:spPr/>
        <p:txBody>
          <a:bodyPr>
            <a:normAutofit lnSpcReduction="10000"/>
          </a:bodyPr>
          <a:lstStyle/>
          <a:p>
            <a:r>
              <a:rPr lang="et-EE" dirty="0" smtClean="0"/>
              <a:t>Osalejad:</a:t>
            </a:r>
          </a:p>
          <a:p>
            <a:pPr lvl="1"/>
            <a:r>
              <a:rPr lang="et-EE" dirty="0" smtClean="0"/>
              <a:t>ülikoolid ja teadusasutused</a:t>
            </a:r>
          </a:p>
          <a:p>
            <a:pPr lvl="1"/>
            <a:r>
              <a:rPr lang="et-EE" dirty="0" smtClean="0"/>
              <a:t>Euroopa ühtlus- ja äärealad (NB! </a:t>
            </a:r>
            <a:r>
              <a:rPr lang="et-EE" b="1" dirty="0">
                <a:solidFill>
                  <a:srgbClr val="FF0000"/>
                </a:solidFill>
              </a:rPr>
              <a:t>a</a:t>
            </a:r>
            <a:r>
              <a:rPr lang="et-EE" b="1" dirty="0" smtClean="0">
                <a:solidFill>
                  <a:srgbClr val="FF0000"/>
                </a:solidFill>
              </a:rPr>
              <a:t>inult pilootkonkursil</a:t>
            </a:r>
            <a:r>
              <a:rPr lang="et-EE" dirty="0" smtClean="0"/>
              <a:t>), sh Eesti</a:t>
            </a:r>
          </a:p>
          <a:p>
            <a:r>
              <a:rPr lang="et-EE" dirty="0"/>
              <a:t>EL rahastus: </a:t>
            </a:r>
          </a:p>
          <a:p>
            <a:pPr lvl="1"/>
            <a:r>
              <a:rPr lang="et-EE" dirty="0"/>
              <a:t>kuni </a:t>
            </a:r>
            <a:r>
              <a:rPr lang="et-EE" b="1" dirty="0"/>
              <a:t>2,4 milj €</a:t>
            </a:r>
          </a:p>
          <a:p>
            <a:pPr lvl="1"/>
            <a:r>
              <a:rPr lang="et-EE" dirty="0"/>
              <a:t>kuni </a:t>
            </a:r>
            <a:r>
              <a:rPr lang="et-EE" b="1" dirty="0"/>
              <a:t>90%</a:t>
            </a:r>
            <a:r>
              <a:rPr lang="et-EE" dirty="0"/>
              <a:t> projekti </a:t>
            </a:r>
            <a:r>
              <a:rPr lang="et-EE" dirty="0" smtClean="0"/>
              <a:t>kogukuludest</a:t>
            </a:r>
          </a:p>
          <a:p>
            <a:r>
              <a:rPr lang="et-EE" dirty="0" smtClean="0"/>
              <a:t>Projektitüüp: CSA (Support Action)</a:t>
            </a:r>
          </a:p>
          <a:p>
            <a:pPr lvl="1"/>
            <a:r>
              <a:rPr lang="et-EE" dirty="0" smtClean="0"/>
              <a:t>kaudsete kulude rahastus 7% otsekuludest</a:t>
            </a:r>
            <a:endParaRPr lang="et-EE" dirty="0"/>
          </a:p>
          <a:p>
            <a:endParaRPr lang="et-EE" dirty="0"/>
          </a:p>
        </p:txBody>
      </p:sp>
      <p:sp>
        <p:nvSpPr>
          <p:cNvPr id="4" name="Date Placeholder 3"/>
          <p:cNvSpPr>
            <a:spLocks noGrp="1"/>
          </p:cNvSpPr>
          <p:nvPr>
            <p:ph type="dt" sz="half" idx="10"/>
          </p:nvPr>
        </p:nvSpPr>
        <p:spPr/>
        <p:txBody>
          <a:bodyPr/>
          <a:lstStyle/>
          <a:p>
            <a:fld id="{A7B87E9F-2AAA-4364-A50A-E9584DC04DC0}"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4</a:t>
            </a:fld>
            <a:endParaRPr lang="et-EE" dirty="0">
              <a:solidFill>
                <a:prstClr val="black">
                  <a:lumMod val="50000"/>
                  <a:lumOff val="50000"/>
                </a:prstClr>
              </a:solidFill>
            </a:endParaRPr>
          </a:p>
        </p:txBody>
      </p:sp>
    </p:spTree>
    <p:extLst>
      <p:ext uri="{BB962C8B-B14F-4D97-AF65-F5344CB8AC3E}">
        <p14:creationId xmlns:p14="http://schemas.microsoft.com/office/powerpoint/2010/main" val="613835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Projekti kaks etappi</a:t>
            </a:r>
            <a:endParaRPr lang="et-EE" dirty="0"/>
          </a:p>
        </p:txBody>
      </p:sp>
      <p:sp>
        <p:nvSpPr>
          <p:cNvPr id="3" name="Content Placeholder 2"/>
          <p:cNvSpPr>
            <a:spLocks noGrp="1"/>
          </p:cNvSpPr>
          <p:nvPr>
            <p:ph idx="1"/>
          </p:nvPr>
        </p:nvSpPr>
        <p:spPr>
          <a:xfrm>
            <a:off x="457200" y="1916832"/>
            <a:ext cx="8229600" cy="4209331"/>
          </a:xfrm>
        </p:spPr>
        <p:txBody>
          <a:bodyPr/>
          <a:lstStyle/>
          <a:p>
            <a:r>
              <a:rPr lang="et-EE" dirty="0" smtClean="0"/>
              <a:t>Edukad osalejad kuulutavad välja avatud konkursi õppetooli hoidja ametikohale</a:t>
            </a:r>
          </a:p>
          <a:p>
            <a:endParaRPr lang="et-EE" dirty="0"/>
          </a:p>
          <a:p>
            <a:r>
              <a:rPr lang="et-EE" dirty="0" smtClean="0"/>
              <a:t>Konkursi kaudu värvatud õppetooli hoidja juhib projekti elluviimist, sh uurimisgrupi liikmete palkamist</a:t>
            </a:r>
          </a:p>
          <a:p>
            <a:pPr lvl="1"/>
            <a:endParaRPr lang="et-EE" dirty="0" smtClean="0"/>
          </a:p>
        </p:txBody>
      </p:sp>
      <p:sp>
        <p:nvSpPr>
          <p:cNvPr id="4" name="Date Placeholder 3"/>
          <p:cNvSpPr>
            <a:spLocks noGrp="1"/>
          </p:cNvSpPr>
          <p:nvPr>
            <p:ph type="dt" sz="half" idx="10"/>
          </p:nvPr>
        </p:nvSpPr>
        <p:spPr/>
        <p:txBody>
          <a:bodyPr/>
          <a:lstStyle/>
          <a:p>
            <a:fld id="{53268340-1418-4FC4-A9A4-F51E98129516}"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5</a:t>
            </a:fld>
            <a:endParaRPr lang="et-EE" dirty="0">
              <a:solidFill>
                <a:prstClr val="black">
                  <a:lumMod val="50000"/>
                  <a:lumOff val="50000"/>
                </a:prstClr>
              </a:solidFill>
            </a:endParaRPr>
          </a:p>
        </p:txBody>
      </p:sp>
    </p:spTree>
    <p:extLst>
      <p:ext uri="{BB962C8B-B14F-4D97-AF65-F5344CB8AC3E}">
        <p14:creationId xmlns:p14="http://schemas.microsoft.com/office/powerpoint/2010/main" val="650568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4800" dirty="0" smtClean="0"/>
              <a:t>ERA Chair profiil</a:t>
            </a:r>
            <a:endParaRPr lang="et-EE" sz="4800" dirty="0"/>
          </a:p>
        </p:txBody>
      </p:sp>
      <p:sp>
        <p:nvSpPr>
          <p:cNvPr id="3" name="Content Placeholder 2"/>
          <p:cNvSpPr>
            <a:spLocks noGrp="1"/>
          </p:cNvSpPr>
          <p:nvPr>
            <p:ph idx="1"/>
          </p:nvPr>
        </p:nvSpPr>
        <p:spPr/>
        <p:txBody>
          <a:bodyPr>
            <a:normAutofit fontScale="92500" lnSpcReduction="10000"/>
          </a:bodyPr>
          <a:lstStyle/>
          <a:p>
            <a:r>
              <a:rPr lang="et-EE" dirty="0" smtClean="0"/>
              <a:t>Väljapaistev teadlane ja teadusadministraator</a:t>
            </a:r>
          </a:p>
          <a:p>
            <a:pPr lvl="1"/>
            <a:r>
              <a:rPr lang="et-EE" dirty="0" smtClean="0"/>
              <a:t>tõendatud juhtimisoskused, sh projektid</a:t>
            </a:r>
          </a:p>
          <a:p>
            <a:r>
              <a:rPr lang="et-EE" dirty="0" smtClean="0"/>
              <a:t>Mistahes riigist/rahvusest</a:t>
            </a:r>
          </a:p>
          <a:p>
            <a:pPr lvl="1"/>
            <a:r>
              <a:rPr lang="et-EE" dirty="0" smtClean="0"/>
              <a:t>reegline </a:t>
            </a:r>
            <a:r>
              <a:rPr lang="et-EE" b="1" dirty="0" smtClean="0"/>
              <a:t>mitte</a:t>
            </a:r>
            <a:r>
              <a:rPr lang="et-EE" dirty="0" smtClean="0"/>
              <a:t> samast asutusest</a:t>
            </a:r>
          </a:p>
          <a:p>
            <a:pPr lvl="1"/>
            <a:r>
              <a:rPr lang="et-EE" dirty="0" smtClean="0"/>
              <a:t>vastab tasemele „Established researcher“ või „Leading researcher“</a:t>
            </a:r>
          </a:p>
          <a:p>
            <a:r>
              <a:rPr lang="et-EE" dirty="0" smtClean="0"/>
              <a:t>Tõendatud rahvusvaheline teaduskogemus</a:t>
            </a:r>
          </a:p>
          <a:p>
            <a:pPr lvl="1"/>
            <a:r>
              <a:rPr lang="et-EE" dirty="0" smtClean="0"/>
              <a:t>mobiilsus</a:t>
            </a:r>
          </a:p>
          <a:p>
            <a:pPr lvl="1"/>
            <a:r>
              <a:rPr lang="et-EE" dirty="0" smtClean="0"/>
              <a:t>rahvusvahelised publikatsioonid</a:t>
            </a:r>
          </a:p>
          <a:p>
            <a:pPr lvl="1"/>
            <a:r>
              <a:rPr lang="et-EE" dirty="0" smtClean="0"/>
              <a:t>hea kontaktide võrgustik</a:t>
            </a:r>
            <a:endParaRPr lang="et-EE" dirty="0"/>
          </a:p>
        </p:txBody>
      </p:sp>
      <p:sp>
        <p:nvSpPr>
          <p:cNvPr id="4" name="Date Placeholder 3"/>
          <p:cNvSpPr>
            <a:spLocks noGrp="1"/>
          </p:cNvSpPr>
          <p:nvPr>
            <p:ph type="dt" sz="half" idx="10"/>
          </p:nvPr>
        </p:nvSpPr>
        <p:spPr/>
        <p:txBody>
          <a:bodyPr/>
          <a:lstStyle/>
          <a:p>
            <a:fld id="{F21F24E5-710A-4C2B-9038-90652F5BAF67}"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6</a:t>
            </a:fld>
            <a:endParaRPr lang="et-EE" dirty="0">
              <a:solidFill>
                <a:prstClr val="black">
                  <a:lumMod val="50000"/>
                  <a:lumOff val="50000"/>
                </a:prstClr>
              </a:solidFill>
            </a:endParaRPr>
          </a:p>
        </p:txBody>
      </p:sp>
    </p:spTree>
    <p:extLst>
      <p:ext uri="{BB962C8B-B14F-4D97-AF65-F5344CB8AC3E}">
        <p14:creationId xmlns:p14="http://schemas.microsoft.com/office/powerpoint/2010/main" val="3584169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4800" dirty="0" smtClean="0"/>
              <a:t>ERA Chair värbamine</a:t>
            </a:r>
            <a:endParaRPr lang="et-EE" sz="4800" dirty="0"/>
          </a:p>
        </p:txBody>
      </p:sp>
      <p:sp>
        <p:nvSpPr>
          <p:cNvPr id="3" name="Content Placeholder 2"/>
          <p:cNvSpPr>
            <a:spLocks noGrp="1"/>
          </p:cNvSpPr>
          <p:nvPr>
            <p:ph idx="1"/>
          </p:nvPr>
        </p:nvSpPr>
        <p:spPr/>
        <p:txBody>
          <a:bodyPr/>
          <a:lstStyle/>
          <a:p>
            <a:r>
              <a:rPr lang="et-EE" dirty="0" smtClean="0"/>
              <a:t>Juba taotluses esitatakse töökoha kirjeldus ja kuulutuse kirjeldus</a:t>
            </a:r>
          </a:p>
          <a:p>
            <a:pPr lvl="1"/>
            <a:r>
              <a:rPr lang="et-EE" dirty="0" smtClean="0"/>
              <a:t>lepingu tüüp</a:t>
            </a:r>
          </a:p>
          <a:p>
            <a:pPr lvl="1"/>
            <a:r>
              <a:rPr lang="et-EE" dirty="0" smtClean="0"/>
              <a:t>konkurentsivõimeline tasu</a:t>
            </a:r>
          </a:p>
          <a:p>
            <a:r>
              <a:rPr lang="et-EE" dirty="0" smtClean="0"/>
              <a:t>Värbamine algab kuu aja jooksul pärast grandilepingu allkirjastamist</a:t>
            </a:r>
          </a:p>
          <a:p>
            <a:endParaRPr lang="et-EE" dirty="0"/>
          </a:p>
        </p:txBody>
      </p:sp>
      <p:sp>
        <p:nvSpPr>
          <p:cNvPr id="4" name="Date Placeholder 3"/>
          <p:cNvSpPr>
            <a:spLocks noGrp="1"/>
          </p:cNvSpPr>
          <p:nvPr>
            <p:ph type="dt" sz="half" idx="10"/>
          </p:nvPr>
        </p:nvSpPr>
        <p:spPr/>
        <p:txBody>
          <a:bodyPr/>
          <a:lstStyle/>
          <a:p>
            <a:fld id="{A2B75A43-8AE7-45E4-B7F2-FAFE749580B1}"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7</a:t>
            </a:fld>
            <a:endParaRPr lang="et-EE" dirty="0">
              <a:solidFill>
                <a:prstClr val="black">
                  <a:lumMod val="50000"/>
                  <a:lumOff val="50000"/>
                </a:prstClr>
              </a:solidFill>
            </a:endParaRPr>
          </a:p>
        </p:txBody>
      </p:sp>
    </p:spTree>
    <p:extLst>
      <p:ext uri="{BB962C8B-B14F-4D97-AF65-F5344CB8AC3E}">
        <p14:creationId xmlns:p14="http://schemas.microsoft.com/office/powerpoint/2010/main" val="305555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Projekti eelarve</a:t>
            </a:r>
            <a:endParaRPr lang="et-EE" dirty="0"/>
          </a:p>
        </p:txBody>
      </p:sp>
      <p:sp>
        <p:nvSpPr>
          <p:cNvPr id="3" name="Content Placeholder 2"/>
          <p:cNvSpPr>
            <a:spLocks noGrp="1"/>
          </p:cNvSpPr>
          <p:nvPr>
            <p:ph idx="1"/>
          </p:nvPr>
        </p:nvSpPr>
        <p:spPr/>
        <p:txBody>
          <a:bodyPr>
            <a:normAutofit lnSpcReduction="10000"/>
          </a:bodyPr>
          <a:lstStyle/>
          <a:p>
            <a:r>
              <a:rPr lang="et-EE" dirty="0" smtClean="0"/>
              <a:t>ERA Chair holder konkurentsivõimeline töötasu</a:t>
            </a:r>
          </a:p>
          <a:p>
            <a:r>
              <a:rPr lang="et-EE" dirty="0" smtClean="0"/>
              <a:t>Uurimisrühma töötasu</a:t>
            </a:r>
          </a:p>
          <a:p>
            <a:pPr lvl="1"/>
            <a:r>
              <a:rPr lang="et-EE" b="1" dirty="0" smtClean="0"/>
              <a:t>vähemalt</a:t>
            </a:r>
            <a:r>
              <a:rPr lang="et-EE" dirty="0" smtClean="0"/>
              <a:t> 300 inimkuud, täistööaja ekvivalent</a:t>
            </a:r>
          </a:p>
          <a:p>
            <a:r>
              <a:rPr lang="et-EE" dirty="0" smtClean="0"/>
              <a:t>Tegevusplaani elluviimise kulud, sh</a:t>
            </a:r>
          </a:p>
          <a:p>
            <a:pPr lvl="1"/>
            <a:r>
              <a:rPr lang="et-EE" dirty="0" smtClean="0"/>
              <a:t>koolitused, koosolekud</a:t>
            </a:r>
          </a:p>
          <a:p>
            <a:pPr lvl="1"/>
            <a:r>
              <a:rPr lang="et-EE" dirty="0" smtClean="0"/>
              <a:t>publitseerimine, patenteerimine</a:t>
            </a:r>
          </a:p>
          <a:p>
            <a:pPr lvl="1"/>
            <a:r>
              <a:rPr lang="et-EE" dirty="0" smtClean="0"/>
              <a:t>aparatuur</a:t>
            </a:r>
          </a:p>
          <a:p>
            <a:pPr lvl="1"/>
            <a:r>
              <a:rPr lang="et-EE" dirty="0" smtClean="0"/>
              <a:t>jne</a:t>
            </a:r>
            <a:endParaRPr lang="et-EE" dirty="0"/>
          </a:p>
        </p:txBody>
      </p:sp>
      <p:sp>
        <p:nvSpPr>
          <p:cNvPr id="4" name="Date Placeholder 3"/>
          <p:cNvSpPr>
            <a:spLocks noGrp="1"/>
          </p:cNvSpPr>
          <p:nvPr>
            <p:ph type="dt" sz="half" idx="10"/>
          </p:nvPr>
        </p:nvSpPr>
        <p:spPr/>
        <p:txBody>
          <a:bodyPr/>
          <a:lstStyle/>
          <a:p>
            <a:fld id="{04CB2ABE-DE1C-4F06-AB2E-69432DC66E60}"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8</a:t>
            </a:fld>
            <a:endParaRPr lang="et-EE" dirty="0">
              <a:solidFill>
                <a:prstClr val="black">
                  <a:lumMod val="50000"/>
                  <a:lumOff val="50000"/>
                </a:prstClr>
              </a:solidFill>
            </a:endParaRPr>
          </a:p>
        </p:txBody>
      </p:sp>
    </p:spTree>
    <p:extLst>
      <p:ext uri="{BB962C8B-B14F-4D97-AF65-F5344CB8AC3E}">
        <p14:creationId xmlns:p14="http://schemas.microsoft.com/office/powerpoint/2010/main" val="2271114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10000"/>
          </a:bodyPr>
          <a:lstStyle/>
          <a:p>
            <a:r>
              <a:rPr lang="et-EE" dirty="0" smtClean="0">
                <a:solidFill>
                  <a:schemeClr val="bg1">
                    <a:lumMod val="65000"/>
                  </a:schemeClr>
                </a:solidFill>
              </a:rPr>
              <a:t>Konkursi ülevaade</a:t>
            </a:r>
          </a:p>
          <a:p>
            <a:pPr lvl="1"/>
            <a:r>
              <a:rPr lang="et-EE" dirty="0" smtClean="0">
                <a:solidFill>
                  <a:schemeClr val="bg1">
                    <a:lumMod val="65000"/>
                  </a:schemeClr>
                </a:solidFill>
              </a:rPr>
              <a:t>Kellele, millal, kui palju, milleks</a:t>
            </a:r>
          </a:p>
          <a:p>
            <a:r>
              <a:rPr lang="et-EE" dirty="0" smtClean="0"/>
              <a:t>Hindamiskriteeriumid</a:t>
            </a:r>
          </a:p>
          <a:p>
            <a:r>
              <a:rPr lang="et-EE" dirty="0" smtClean="0"/>
              <a:t>Taotluse ülesehitus</a:t>
            </a:r>
          </a:p>
          <a:p>
            <a:r>
              <a:rPr lang="et-EE" dirty="0" smtClean="0">
                <a:solidFill>
                  <a:schemeClr val="bg1">
                    <a:lumMod val="65000"/>
                  </a:schemeClr>
                </a:solidFill>
              </a:rPr>
              <a:t>Olulised märksõnad</a:t>
            </a:r>
          </a:p>
          <a:p>
            <a:pPr lvl="1"/>
            <a:r>
              <a:rPr lang="et-EE" dirty="0" smtClean="0">
                <a:solidFill>
                  <a:schemeClr val="bg1">
                    <a:lumMod val="65000"/>
                  </a:schemeClr>
                </a:solidFill>
              </a:rPr>
              <a:t>Nutikas spetsialiseerumine</a:t>
            </a:r>
          </a:p>
          <a:p>
            <a:pPr lvl="1"/>
            <a:r>
              <a:rPr lang="et-EE" dirty="0" smtClean="0">
                <a:solidFill>
                  <a:schemeClr val="bg1">
                    <a:lumMod val="65000"/>
                  </a:schemeClr>
                </a:solidFill>
              </a:rPr>
              <a:t>Struktuurivahendid</a:t>
            </a:r>
          </a:p>
          <a:p>
            <a:pPr lvl="1"/>
            <a:r>
              <a:rPr lang="et-EE" dirty="0" smtClean="0">
                <a:solidFill>
                  <a:schemeClr val="bg1">
                    <a:lumMod val="65000"/>
                  </a:schemeClr>
                </a:solidFill>
              </a:rPr>
              <a:t>ERA põhimõtted, sh inimressursi strateegia</a:t>
            </a:r>
          </a:p>
          <a:p>
            <a:r>
              <a:rPr lang="et-EE" dirty="0" smtClean="0">
                <a:solidFill>
                  <a:schemeClr val="bg1">
                    <a:lumMod val="65000"/>
                  </a:schemeClr>
                </a:solidFill>
              </a:rPr>
              <a:t>Lisainfo ja konsultatsioon</a:t>
            </a:r>
            <a:endParaRPr lang="et-EE" dirty="0">
              <a:solidFill>
                <a:schemeClr val="bg1">
                  <a:lumMod val="65000"/>
                </a:schemeClr>
              </a:solidFill>
            </a:endParaRPr>
          </a:p>
        </p:txBody>
      </p:sp>
      <p:sp>
        <p:nvSpPr>
          <p:cNvPr id="3" name="Date Placeholder 2"/>
          <p:cNvSpPr>
            <a:spLocks noGrp="1"/>
          </p:cNvSpPr>
          <p:nvPr>
            <p:ph type="dt" sz="half" idx="10"/>
          </p:nvPr>
        </p:nvSpPr>
        <p:spPr/>
        <p:txBody>
          <a:bodyPr/>
          <a:lstStyle/>
          <a:p>
            <a:fld id="{8F696041-FF8D-4CE6-AEC7-7A0A74D7A971}" type="datetime1">
              <a:rPr lang="et-EE" smtClean="0">
                <a:solidFill>
                  <a:prstClr val="black">
                    <a:lumMod val="50000"/>
                    <a:lumOff val="50000"/>
                  </a:prstClr>
                </a:solidFill>
              </a:rPr>
              <a:t>6.02.2013</a:t>
            </a:fld>
            <a:endParaRPr lang="et-E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4E531863-DCCB-4A34-BBA0-3FA69134E9D5}" type="slidenum">
              <a:rPr lang="et-EE" smtClean="0">
                <a:solidFill>
                  <a:prstClr val="black">
                    <a:lumMod val="50000"/>
                    <a:lumOff val="50000"/>
                  </a:prstClr>
                </a:solidFill>
              </a:rPr>
              <a:pPr/>
              <a:t>9</a:t>
            </a:fld>
            <a:endParaRPr lang="et-EE" dirty="0">
              <a:solidFill>
                <a:prstClr val="black">
                  <a:lumMod val="50000"/>
                  <a:lumOff val="50000"/>
                </a:prstClr>
              </a:solidFill>
            </a:endParaRPr>
          </a:p>
        </p:txBody>
      </p:sp>
    </p:spTree>
    <p:extLst>
      <p:ext uri="{BB962C8B-B14F-4D97-AF65-F5344CB8AC3E}">
        <p14:creationId xmlns:p14="http://schemas.microsoft.com/office/powerpoint/2010/main" val="2872586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ETAG värvipalett 1">
      <a:dk1>
        <a:sysClr val="windowText" lastClr="000000"/>
      </a:dk1>
      <a:lt1>
        <a:sysClr val="window" lastClr="FFFFFF"/>
      </a:lt1>
      <a:dk2>
        <a:srgbClr val="005587"/>
      </a:dk2>
      <a:lt2>
        <a:srgbClr val="EEECE1"/>
      </a:lt2>
      <a:accent1>
        <a:srgbClr val="4F81BD"/>
      </a:accent1>
      <a:accent2>
        <a:srgbClr val="C0504D"/>
      </a:accent2>
      <a:accent3>
        <a:srgbClr val="9BBB59"/>
      </a:accent3>
      <a:accent4>
        <a:srgbClr val="8064A2"/>
      </a:accent4>
      <a:accent5>
        <a:srgbClr val="4BACC6"/>
      </a:accent5>
      <a:accent6>
        <a:srgbClr val="F79646"/>
      </a:accent6>
      <a:hlink>
        <a:srgbClr val="5D1A56"/>
      </a:hlink>
      <a:folHlink>
        <a:srgbClr val="5D1A5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TotalTime>
  <Words>2112</Words>
  <Application>Microsoft Office PowerPoint</Application>
  <PresentationFormat>On-screen Show (4:3)</PresentationFormat>
  <Paragraphs>296</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1_Office Theme</vt:lpstr>
      <vt:lpstr>ERA Chairs – Euroopa teadusruumi õppetoolid</vt:lpstr>
      <vt:lpstr>Infopäeva kava</vt:lpstr>
      <vt:lpstr>ERA Chairs Pilot Call (1)</vt:lpstr>
      <vt:lpstr>ERA Chairs Pilot Call (2)</vt:lpstr>
      <vt:lpstr>Projekti kaks etappi</vt:lpstr>
      <vt:lpstr>ERA Chair profiil</vt:lpstr>
      <vt:lpstr>ERA Chair värbamine</vt:lpstr>
      <vt:lpstr>Projekti eelarve</vt:lpstr>
      <vt:lpstr>PowerPoint Presentation</vt:lpstr>
      <vt:lpstr>Hindamiskriteeriumid (1):  S&amp;T Quality</vt:lpstr>
      <vt:lpstr>Hindamiskriteeriumid (2): Implementation</vt:lpstr>
      <vt:lpstr>Hindamiskriteeriumid (3): Impact</vt:lpstr>
      <vt:lpstr>Taotleva asutuse T&amp;A potentsiaal (1)</vt:lpstr>
      <vt:lpstr>Taotleva asutuse T&amp;A potentsiaal (2)</vt:lpstr>
      <vt:lpstr>Rakendamine, juhtimisstruktuur ja –protseduurid</vt:lpstr>
      <vt:lpstr>Eeldatav mõju</vt:lpstr>
      <vt:lpstr>Taotluse ülesehitus</vt:lpstr>
      <vt:lpstr>B 1.1</vt:lpstr>
      <vt:lpstr>B 1.2</vt:lpstr>
      <vt:lpstr>B 2.1</vt:lpstr>
      <vt:lpstr>B 2.2</vt:lpstr>
      <vt:lpstr>B 2.4</vt:lpstr>
      <vt:lpstr>B 3.1</vt:lpstr>
      <vt:lpstr>B 3.2</vt:lpstr>
      <vt:lpstr>B 4</vt:lpstr>
      <vt:lpstr>PowerPoint Presentation</vt:lpstr>
      <vt:lpstr>Nutikas spetsialiseerumine</vt:lpstr>
      <vt:lpstr>RIS3 strateegiad:</vt:lpstr>
      <vt:lpstr>Arengufondi vahearuanne</vt:lpstr>
      <vt:lpstr>Struktuurirahade järgmine periood (2014-2020)</vt:lpstr>
      <vt:lpstr>ERA põhimõtted</vt:lpstr>
      <vt:lpstr>Olulised dokumendid ja infoallikad (1)</vt:lpstr>
      <vt:lpstr>Olulised dokumendid ja infoallikad (2)</vt:lpstr>
      <vt:lpstr>Kokkuvõte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FP7 Grant Agreement  and its parts</dc:title>
  <dc:creator>Kristin Kraav</dc:creator>
  <cp:lastModifiedBy>Kristin</cp:lastModifiedBy>
  <cp:revision>40</cp:revision>
  <dcterms:created xsi:type="dcterms:W3CDTF">2013-01-26T17:41:41Z</dcterms:created>
  <dcterms:modified xsi:type="dcterms:W3CDTF">2013-02-06T12:21:19Z</dcterms:modified>
</cp:coreProperties>
</file>